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7.xml" ContentType="application/vnd.openxmlformats-officedocument.presentationml.tags+xml"/>
  <Override PartName="/ppt/notesSlides/notesSlide29.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notesSlides/notesSlide30.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tags/tag8.xml" ContentType="application/vnd.openxmlformats-officedocument.presentationml.tags+xml"/>
  <Override PartName="/ppt/notesSlides/notesSlide31.xml" ContentType="application/vnd.openxmlformats-officedocument.presentationml.notesSlide+xml"/>
  <Override PartName="/ppt/tags/tag9.xml" ContentType="application/vnd.openxmlformats-officedocument.presentationml.tags+xml"/>
  <Override PartName="/ppt/notesSlides/notesSlide32.xml" ContentType="application/vnd.openxmlformats-officedocument.presentationml.notesSlide+xml"/>
  <Override PartName="/ppt/charts/chart11.xml" ContentType="application/vnd.openxmlformats-officedocument.drawingml.chart+xml"/>
  <Override PartName="/ppt/theme/themeOverride3.xml" ContentType="application/vnd.openxmlformats-officedocument.themeOverride+xml"/>
  <Override PartName="/ppt/tags/tag10.xml" ContentType="application/vnd.openxmlformats-officedocument.presentationml.tags+xml"/>
  <Override PartName="/ppt/notesSlides/notesSlide33.xml" ContentType="application/vnd.openxmlformats-officedocument.presentationml.notesSlide+xml"/>
  <Override PartName="/ppt/charts/chart12.xml" ContentType="application/vnd.openxmlformats-officedocument.drawingml.chart+xml"/>
  <Override PartName="/ppt/theme/themeOverride4.xml" ContentType="application/vnd.openxmlformats-officedocument.themeOverride+xml"/>
  <Override PartName="/ppt/tags/tag1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3.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notesSlides/notesSlide36.xml" ContentType="application/vnd.openxmlformats-officedocument.presentationml.notesSlide+xml"/>
  <Override PartName="/ppt/charts/chart14.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ppt/notesSlides/notesSlide37.xml" ContentType="application/vnd.openxmlformats-officedocument.presentationml.notesSlide+xml"/>
  <Override PartName="/ppt/charts/chart15.xml" ContentType="application/vnd.openxmlformats-officedocument.drawingml.chart+xml"/>
  <Override PartName="/ppt/theme/themeOverride7.xml" ContentType="application/vnd.openxmlformats-officedocument.themeOverride+xml"/>
  <Override PartName="/ppt/notesSlides/notesSlide38.xml" ContentType="application/vnd.openxmlformats-officedocument.presentationml.notesSlide+xml"/>
  <Override PartName="/ppt/charts/chart16.xml" ContentType="application/vnd.openxmlformats-officedocument.drawingml.chart+xml"/>
  <Override PartName="/ppt/theme/themeOverride8.xml" ContentType="application/vnd.openxmlformats-officedocument.themeOverride+xml"/>
  <Override PartName="/ppt/notesSlides/notesSlide39.xml" ContentType="application/vnd.openxmlformats-officedocument.presentationml.notesSlide+xml"/>
  <Override PartName="/ppt/charts/chart17.xml" ContentType="application/vnd.openxmlformats-officedocument.drawingml.chart+xml"/>
  <Override PartName="/ppt/theme/themeOverride9.xml" ContentType="application/vnd.openxmlformats-officedocument.themeOverride+xml"/>
  <Override PartName="/ppt/notesSlides/notesSlide40.xml" ContentType="application/vnd.openxmlformats-officedocument.presentationml.notesSlide+xml"/>
  <Override PartName="/ppt/charts/chart18.xml" ContentType="application/vnd.openxmlformats-officedocument.drawingml.chart+xml"/>
  <Override PartName="/ppt/theme/themeOverride10.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9.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7" r:id="rId4"/>
  </p:sldMasterIdLst>
  <p:notesMasterIdLst>
    <p:notesMasterId r:id="rId108"/>
  </p:notesMasterIdLst>
  <p:sldIdLst>
    <p:sldId id="299" r:id="rId5"/>
    <p:sldId id="257" r:id="rId6"/>
    <p:sldId id="280" r:id="rId7"/>
    <p:sldId id="278" r:id="rId8"/>
    <p:sldId id="279" r:id="rId9"/>
    <p:sldId id="258" r:id="rId10"/>
    <p:sldId id="284" r:id="rId11"/>
    <p:sldId id="287" r:id="rId12"/>
    <p:sldId id="261" r:id="rId13"/>
    <p:sldId id="285" r:id="rId14"/>
    <p:sldId id="259" r:id="rId15"/>
    <p:sldId id="281" r:id="rId16"/>
    <p:sldId id="289" r:id="rId17"/>
    <p:sldId id="288" r:id="rId18"/>
    <p:sldId id="265" r:id="rId19"/>
    <p:sldId id="264" r:id="rId20"/>
    <p:sldId id="267" r:id="rId21"/>
    <p:sldId id="295" r:id="rId22"/>
    <p:sldId id="268" r:id="rId23"/>
    <p:sldId id="269" r:id="rId24"/>
    <p:sldId id="296" r:id="rId25"/>
    <p:sldId id="297" r:id="rId26"/>
    <p:sldId id="298" r:id="rId27"/>
    <p:sldId id="272" r:id="rId28"/>
    <p:sldId id="275"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59" r:id="rId89"/>
    <p:sldId id="360" r:id="rId90"/>
    <p:sldId id="361" r:id="rId91"/>
    <p:sldId id="362" r:id="rId92"/>
    <p:sldId id="363" r:id="rId93"/>
    <p:sldId id="364" r:id="rId94"/>
    <p:sldId id="365" r:id="rId95"/>
    <p:sldId id="366" r:id="rId96"/>
    <p:sldId id="367" r:id="rId97"/>
    <p:sldId id="368" r:id="rId98"/>
    <p:sldId id="369" r:id="rId99"/>
    <p:sldId id="370" r:id="rId100"/>
    <p:sldId id="371" r:id="rId101"/>
    <p:sldId id="372" r:id="rId102"/>
    <p:sldId id="373" r:id="rId103"/>
    <p:sldId id="374" r:id="rId104"/>
    <p:sldId id="375" r:id="rId105"/>
    <p:sldId id="376" r:id="rId106"/>
    <p:sldId id="377"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01" autoAdjust="0"/>
    <p:restoredTop sz="94050" autoAdjust="0"/>
  </p:normalViewPr>
  <p:slideViewPr>
    <p:cSldViewPr>
      <p:cViewPr varScale="1">
        <p:scale>
          <a:sx n="84" d="100"/>
          <a:sy n="84" d="100"/>
        </p:scale>
        <p:origin x="845"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im\Documents\nvidia-warp-sizing\figures\all_data.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Macintosh%20HD:Users:neha:Documents:NVIDIA%20Internship%202014:migration-stats-1.xlsx" TargetMode="External"/><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2" Type="http://schemas.openxmlformats.org/officeDocument/2006/relationships/oleObject" Target="Macintosh%20HD:Users:neha:Documents:NVIDIA%20Internship%202014:migration-stats-1.xlsx" TargetMode="External"/><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2" Type="http://schemas.openxmlformats.org/officeDocument/2006/relationships/oleObject" Target="Macintosh%20HD:Users:neha:Documents:NVIDIA%20Internship%202014:migration-stats-1.xlsx" TargetMode="External"/><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Macintosh%20HD:Users:neha:Documents:PageMigration:bfs-bw-ratio.xlsx" TargetMode="External"/><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Macintosh%20HD:Users:neha:Documents:PageMigration:bfs-bw-ratio.xlsx" TargetMode="External"/><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2" Type="http://schemas.openxmlformats.org/officeDocument/2006/relationships/oleObject" Target="Macintosh%20HD:Users:neha:Documents:NVIDIA%20Internship%202014:migration-stats-1.xlsx" TargetMode="External"/><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2" Type="http://schemas.openxmlformats.org/officeDocument/2006/relationships/oleObject" Target="Macintosh%20HD:Users:neha:Documents:NVIDIA%20Internship%202014:migration-stats-1.xlsx" TargetMode="External"/><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oleObject" Target="Macintosh%20HD:Users:neha:Documents:NVIDIA%20Internship%202014:migration-stats-1.xlsx" TargetMode="External"/><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2" Type="http://schemas.openxmlformats.org/officeDocument/2006/relationships/oleObject" Target="Macintosh%20HD:Users:neha:Documents:NVIDIA%20Internship%202014:migration-stats-1.xlsx" TargetMode="External"/><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2" Type="http://schemas.openxmlformats.org/officeDocument/2006/relationships/oleObject" Target="Macintosh%20HD:Users:neha:Documents:NVIDIA%20Internship%202014:migration-stats-1.xlsx"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Tim\Documents\nvidia-warp-sizing\figures\all_data_p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im\Documents\nvidia-warp-sizing\figures\all_data_p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im\Documents\nvidia-warp-sizing\figures\all_data_p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im\Documents\nvidia-warp-sizing\figures\all_data_pre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Tim\Documents\nvidia-warp-sizing\figures\all_data_pres.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2" Type="http://schemas.openxmlformats.org/officeDocument/2006/relationships/oleObject" Target="Macintosh%20HD:Users:neha:Documents:NVIDIA%20Internship%202014:migration-stats-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93465329278494E-2"/>
          <c:y val="4.3358663386098228E-2"/>
          <c:w val="0.90235700275542463"/>
          <c:h val="0.80583650680028629"/>
        </c:manualLayout>
      </c:layout>
      <c:lineChart>
        <c:grouping val="standard"/>
        <c:varyColors val="0"/>
        <c:ser>
          <c:idx val="0"/>
          <c:order val="0"/>
          <c:tx>
            <c:v>Warp Size 4</c:v>
          </c:tx>
          <c:spPr>
            <a:ln w="0">
              <a:solidFill>
                <a:schemeClr val="tx1"/>
              </a:solidFill>
            </a:ln>
          </c:spPr>
          <c:marker>
            <c:symbol val="diamond"/>
            <c:size val="3"/>
            <c:spPr>
              <a:solidFill>
                <a:schemeClr val="tx1"/>
              </a:solidFill>
              <a:ln>
                <a:solidFill>
                  <a:schemeClr val="tx1"/>
                </a:solidFill>
              </a:ln>
            </c:spPr>
          </c:marker>
          <c:val>
            <c:numRef>
              <c:f>all_trace!$A$2:$A$165</c:f>
              <c:numCache>
                <c:formatCode>General</c:formatCode>
                <c:ptCount val="164"/>
                <c:pt idx="0">
                  <c:v>0.56999999999999995</c:v>
                </c:pt>
                <c:pt idx="1">
                  <c:v>0.62</c:v>
                </c:pt>
                <c:pt idx="2">
                  <c:v>0.78</c:v>
                </c:pt>
                <c:pt idx="3">
                  <c:v>0.8</c:v>
                </c:pt>
                <c:pt idx="4">
                  <c:v>0.81</c:v>
                </c:pt>
                <c:pt idx="5">
                  <c:v>0.82</c:v>
                </c:pt>
                <c:pt idx="6">
                  <c:v>0.82</c:v>
                </c:pt>
                <c:pt idx="7">
                  <c:v>0.83</c:v>
                </c:pt>
                <c:pt idx="8">
                  <c:v>0.85</c:v>
                </c:pt>
                <c:pt idx="9">
                  <c:v>0.89</c:v>
                </c:pt>
                <c:pt idx="10">
                  <c:v>0.9</c:v>
                </c:pt>
                <c:pt idx="11">
                  <c:v>0.91</c:v>
                </c:pt>
                <c:pt idx="12">
                  <c:v>0.92</c:v>
                </c:pt>
                <c:pt idx="13">
                  <c:v>0.92</c:v>
                </c:pt>
                <c:pt idx="14">
                  <c:v>0.93</c:v>
                </c:pt>
                <c:pt idx="15">
                  <c:v>0.94</c:v>
                </c:pt>
                <c:pt idx="16">
                  <c:v>0.96</c:v>
                </c:pt>
                <c:pt idx="17">
                  <c:v>0.97</c:v>
                </c:pt>
                <c:pt idx="18">
                  <c:v>0.97</c:v>
                </c:pt>
                <c:pt idx="19">
                  <c:v>0.97</c:v>
                </c:pt>
                <c:pt idx="20">
                  <c:v>0.98</c:v>
                </c:pt>
                <c:pt idx="21">
                  <c:v>0.98</c:v>
                </c:pt>
                <c:pt idx="22">
                  <c:v>0.99</c:v>
                </c:pt>
                <c:pt idx="23">
                  <c:v>0.99</c:v>
                </c:pt>
                <c:pt idx="24">
                  <c:v>0.99</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1.01</c:v>
                </c:pt>
                <c:pt idx="105">
                  <c:v>1.01</c:v>
                </c:pt>
                <c:pt idx="106">
                  <c:v>1.01</c:v>
                </c:pt>
                <c:pt idx="107">
                  <c:v>1.01</c:v>
                </c:pt>
                <c:pt idx="108">
                  <c:v>1.01</c:v>
                </c:pt>
                <c:pt idx="109">
                  <c:v>1.01</c:v>
                </c:pt>
                <c:pt idx="110">
                  <c:v>1.01</c:v>
                </c:pt>
                <c:pt idx="111">
                  <c:v>1.01</c:v>
                </c:pt>
                <c:pt idx="112">
                  <c:v>1.01</c:v>
                </c:pt>
                <c:pt idx="113">
                  <c:v>1.01</c:v>
                </c:pt>
                <c:pt idx="114">
                  <c:v>1.01</c:v>
                </c:pt>
                <c:pt idx="115">
                  <c:v>1.01</c:v>
                </c:pt>
                <c:pt idx="116">
                  <c:v>1.01</c:v>
                </c:pt>
                <c:pt idx="117">
                  <c:v>1.01</c:v>
                </c:pt>
                <c:pt idx="118">
                  <c:v>1.01</c:v>
                </c:pt>
                <c:pt idx="119">
                  <c:v>1.01</c:v>
                </c:pt>
                <c:pt idx="120">
                  <c:v>1.02</c:v>
                </c:pt>
                <c:pt idx="121">
                  <c:v>1.02</c:v>
                </c:pt>
                <c:pt idx="122">
                  <c:v>1.02</c:v>
                </c:pt>
                <c:pt idx="123">
                  <c:v>1.02</c:v>
                </c:pt>
                <c:pt idx="124">
                  <c:v>1.02</c:v>
                </c:pt>
                <c:pt idx="125">
                  <c:v>1.02</c:v>
                </c:pt>
                <c:pt idx="126">
                  <c:v>1.02</c:v>
                </c:pt>
                <c:pt idx="127">
                  <c:v>1.02</c:v>
                </c:pt>
                <c:pt idx="128">
                  <c:v>1.02</c:v>
                </c:pt>
                <c:pt idx="129">
                  <c:v>1.02</c:v>
                </c:pt>
                <c:pt idx="130">
                  <c:v>1.03</c:v>
                </c:pt>
                <c:pt idx="131">
                  <c:v>1.03</c:v>
                </c:pt>
                <c:pt idx="132">
                  <c:v>1.03</c:v>
                </c:pt>
                <c:pt idx="133">
                  <c:v>1.03</c:v>
                </c:pt>
                <c:pt idx="134">
                  <c:v>1.03</c:v>
                </c:pt>
                <c:pt idx="135">
                  <c:v>1.03</c:v>
                </c:pt>
                <c:pt idx="136">
                  <c:v>1.04</c:v>
                </c:pt>
                <c:pt idx="137">
                  <c:v>1.05</c:v>
                </c:pt>
                <c:pt idx="138">
                  <c:v>1.05</c:v>
                </c:pt>
                <c:pt idx="139">
                  <c:v>1.05</c:v>
                </c:pt>
                <c:pt idx="140">
                  <c:v>1.05</c:v>
                </c:pt>
                <c:pt idx="141">
                  <c:v>1.05</c:v>
                </c:pt>
                <c:pt idx="142">
                  <c:v>1.06</c:v>
                </c:pt>
                <c:pt idx="143">
                  <c:v>1.07</c:v>
                </c:pt>
                <c:pt idx="144">
                  <c:v>1.07</c:v>
                </c:pt>
                <c:pt idx="145">
                  <c:v>1.08</c:v>
                </c:pt>
                <c:pt idx="146">
                  <c:v>1.08</c:v>
                </c:pt>
                <c:pt idx="147">
                  <c:v>1.0900000000000001</c:v>
                </c:pt>
                <c:pt idx="148">
                  <c:v>1.1000000000000001</c:v>
                </c:pt>
                <c:pt idx="149">
                  <c:v>1.1100000000000001</c:v>
                </c:pt>
                <c:pt idx="150">
                  <c:v>1.1200000000000001</c:v>
                </c:pt>
                <c:pt idx="151">
                  <c:v>1.1200000000000001</c:v>
                </c:pt>
                <c:pt idx="152">
                  <c:v>1.1200000000000001</c:v>
                </c:pt>
                <c:pt idx="153">
                  <c:v>1.1299999999999999</c:v>
                </c:pt>
                <c:pt idx="154">
                  <c:v>1.1299999999999999</c:v>
                </c:pt>
                <c:pt idx="155">
                  <c:v>1.17</c:v>
                </c:pt>
                <c:pt idx="156">
                  <c:v>1.2</c:v>
                </c:pt>
                <c:pt idx="157">
                  <c:v>1.2</c:v>
                </c:pt>
                <c:pt idx="158">
                  <c:v>1.2</c:v>
                </c:pt>
                <c:pt idx="159">
                  <c:v>1.25</c:v>
                </c:pt>
                <c:pt idx="160">
                  <c:v>1.5</c:v>
                </c:pt>
                <c:pt idx="161">
                  <c:v>1.6</c:v>
                </c:pt>
                <c:pt idx="162">
                  <c:v>1.62</c:v>
                </c:pt>
                <c:pt idx="163">
                  <c:v>1.63</c:v>
                </c:pt>
              </c:numCache>
            </c:numRef>
          </c:val>
          <c:smooth val="0"/>
        </c:ser>
        <c:dLbls>
          <c:showLegendKey val="0"/>
          <c:showVal val="0"/>
          <c:showCatName val="0"/>
          <c:showSerName val="0"/>
          <c:showPercent val="0"/>
          <c:showBubbleSize val="0"/>
        </c:dLbls>
        <c:marker val="1"/>
        <c:smooth val="0"/>
        <c:axId val="1561277856"/>
        <c:axId val="1561280032"/>
      </c:lineChart>
      <c:catAx>
        <c:axId val="1561277856"/>
        <c:scaling>
          <c:orientation val="minMax"/>
        </c:scaling>
        <c:delete val="1"/>
        <c:axPos val="b"/>
        <c:majorTickMark val="out"/>
        <c:minorTickMark val="none"/>
        <c:tickLblPos val="nextTo"/>
        <c:crossAx val="1561280032"/>
        <c:crosses val="autoZero"/>
        <c:auto val="1"/>
        <c:lblAlgn val="ctr"/>
        <c:lblOffset val="100"/>
        <c:noMultiLvlLbl val="0"/>
      </c:catAx>
      <c:valAx>
        <c:axId val="1561280032"/>
        <c:scaling>
          <c:orientation val="minMax"/>
        </c:scaling>
        <c:delete val="0"/>
        <c:axPos val="l"/>
        <c:majorGridlines/>
        <c:title>
          <c:tx>
            <c:rich>
              <a:bodyPr rot="-5400000" vert="horz"/>
              <a:lstStyle/>
              <a:p>
                <a:pPr>
                  <a:defRPr sz="1400"/>
                </a:pPr>
                <a:r>
                  <a:rPr lang="en-CA" sz="1400" dirty="0" smtClean="0"/>
                  <a:t>IPC normalized to warp size 32</a:t>
                </a:r>
                <a:endParaRPr lang="en-CA" sz="1400" dirty="0"/>
              </a:p>
            </c:rich>
          </c:tx>
          <c:overlay val="0"/>
        </c:title>
        <c:numFmt formatCode="General" sourceLinked="1"/>
        <c:majorTickMark val="out"/>
        <c:minorTickMark val="none"/>
        <c:tickLblPos val="nextTo"/>
        <c:crossAx val="1561277856"/>
        <c:crosses val="autoZero"/>
        <c:crossBetween val="between"/>
      </c:valAx>
      <c:spPr>
        <a:ln>
          <a:solidFill>
            <a:schemeClr val="bg1">
              <a:lumMod val="75000"/>
            </a:schemeClr>
          </a:solidFill>
        </a:ln>
      </c:spPr>
    </c:plotArea>
    <c:legend>
      <c:legendPos val="r"/>
      <c:layout>
        <c:manualLayout>
          <c:xMode val="edge"/>
          <c:yMode val="edge"/>
          <c:x val="0.77404628341288895"/>
          <c:y val="7.9657064878290995E-2"/>
          <c:w val="0.17585043294989"/>
          <c:h val="0.11495817733634497"/>
        </c:manualLayout>
      </c:layout>
      <c:overlay val="0"/>
      <c:spPr>
        <a:solidFill>
          <a:schemeClr val="bg1"/>
        </a:solidFill>
        <a:ln>
          <a:solidFill>
            <a:schemeClr val="tx1"/>
          </a:solidFill>
        </a:ln>
      </c:spPr>
    </c:legend>
    <c:plotVisOnly val="1"/>
    <c:dispBlanksAs val="gap"/>
    <c:showDLblsOverMax val="0"/>
  </c:chart>
  <c:spPr>
    <a:ln>
      <a:noFill/>
    </a:ln>
  </c:spPr>
  <c:txPr>
    <a:bodyPr/>
    <a:lstStyle/>
    <a:p>
      <a:pPr>
        <a:defRPr sz="1600" b="1">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236048671897499"/>
          <c:y val="0.117194881889764"/>
          <c:w val="0.71152824027494299"/>
          <c:h val="0.73147856517935295"/>
        </c:manualLayout>
      </c:layout>
      <c:barChart>
        <c:barDir val="col"/>
        <c:grouping val="clustered"/>
        <c:varyColors val="0"/>
        <c:ser>
          <c:idx val="0"/>
          <c:order val="0"/>
          <c:tx>
            <c:strRef>
              <c:f>'Threshold+overhead'!$AW$77</c:f>
              <c:strCache>
                <c:ptCount val="1"/>
                <c:pt idx="0">
                  <c:v>No overhead</c:v>
                </c:pt>
              </c:strCache>
            </c:strRef>
          </c:tx>
          <c:spPr>
            <a:solidFill>
              <a:srgbClr val="76B900"/>
            </a:solidFill>
            <a:ln>
              <a:solidFill>
                <a:schemeClr val="tx1"/>
              </a:solidFill>
            </a:ln>
          </c:spPr>
          <c:invertIfNegative val="0"/>
          <c:cat>
            <c:strRef>
              <c:f>'Threshold+overhead'!$AV$78:$AV$80</c:f>
              <c:strCache>
                <c:ptCount val="3"/>
                <c:pt idx="0">
                  <c:v>backprop</c:v>
                </c:pt>
                <c:pt idx="1">
                  <c:v>needle</c:v>
                </c:pt>
                <c:pt idx="2">
                  <c:v>pathfinder</c:v>
                </c:pt>
              </c:strCache>
            </c:strRef>
          </c:cat>
          <c:val>
            <c:numRef>
              <c:f>'Threshold+overhead'!$AW$78:$AW$80</c:f>
              <c:numCache>
                <c:formatCode>General</c:formatCode>
                <c:ptCount val="3"/>
                <c:pt idx="0">
                  <c:v>1.3373962559082959</c:v>
                </c:pt>
                <c:pt idx="1">
                  <c:v>1.659988907749449</c:v>
                </c:pt>
                <c:pt idx="2">
                  <c:v>1.16278219415061</c:v>
                </c:pt>
              </c:numCache>
            </c:numRef>
          </c:val>
        </c:ser>
        <c:ser>
          <c:idx val="1"/>
          <c:order val="1"/>
          <c:tx>
            <c:strRef>
              <c:f>'Threshold+overhead'!$AX$77</c:f>
              <c:strCache>
                <c:ptCount val="1"/>
                <c:pt idx="0">
                  <c:v>TLB shootdown</c:v>
                </c:pt>
              </c:strCache>
            </c:strRef>
          </c:tx>
          <c:spPr>
            <a:ln>
              <a:solidFill>
                <a:schemeClr val="tx1"/>
              </a:solidFill>
            </a:ln>
          </c:spPr>
          <c:invertIfNegative val="0"/>
          <c:cat>
            <c:strRef>
              <c:f>'Threshold+overhead'!$AV$78:$AV$80</c:f>
              <c:strCache>
                <c:ptCount val="3"/>
                <c:pt idx="0">
                  <c:v>backprop</c:v>
                </c:pt>
                <c:pt idx="1">
                  <c:v>needle</c:v>
                </c:pt>
                <c:pt idx="2">
                  <c:v>pathfinder</c:v>
                </c:pt>
              </c:strCache>
            </c:strRef>
          </c:cat>
          <c:val>
            <c:numRef>
              <c:f>'Threshold+overhead'!$AX$78:$AX$80</c:f>
              <c:numCache>
                <c:formatCode>General</c:formatCode>
                <c:ptCount val="3"/>
                <c:pt idx="0">
                  <c:v>1.075757072483793</c:v>
                </c:pt>
                <c:pt idx="1">
                  <c:v>1.345389603930339</c:v>
                </c:pt>
                <c:pt idx="2">
                  <c:v>0.92018177773377197</c:v>
                </c:pt>
              </c:numCache>
            </c:numRef>
          </c:val>
        </c:ser>
        <c:dLbls>
          <c:showLegendKey val="0"/>
          <c:showVal val="0"/>
          <c:showCatName val="0"/>
          <c:showSerName val="0"/>
          <c:showPercent val="0"/>
          <c:showBubbleSize val="0"/>
        </c:dLbls>
        <c:gapWidth val="150"/>
        <c:axId val="1607450736"/>
        <c:axId val="1607467600"/>
      </c:barChart>
      <c:catAx>
        <c:axId val="1607450736"/>
        <c:scaling>
          <c:orientation val="minMax"/>
        </c:scaling>
        <c:delete val="0"/>
        <c:axPos val="b"/>
        <c:numFmt formatCode="General" sourceLinked="0"/>
        <c:majorTickMark val="out"/>
        <c:minorTickMark val="none"/>
        <c:tickLblPos val="nextTo"/>
        <c:spPr>
          <a:ln>
            <a:solidFill>
              <a:srgbClr val="B3B3B3">
                <a:lumMod val="75000"/>
              </a:srgbClr>
            </a:solidFill>
          </a:ln>
        </c:spPr>
        <c:txPr>
          <a:bodyPr/>
          <a:lstStyle/>
          <a:p>
            <a:pPr>
              <a:defRPr sz="1600"/>
            </a:pPr>
            <a:endParaRPr lang="en-US"/>
          </a:p>
        </c:txPr>
        <c:crossAx val="1607467600"/>
        <c:crosses val="autoZero"/>
        <c:auto val="1"/>
        <c:lblAlgn val="ctr"/>
        <c:lblOffset val="100"/>
        <c:noMultiLvlLbl val="0"/>
      </c:catAx>
      <c:valAx>
        <c:axId val="1607467600"/>
        <c:scaling>
          <c:orientation val="minMax"/>
        </c:scaling>
        <c:delete val="0"/>
        <c:axPos val="l"/>
        <c:majorGridlines/>
        <c:title>
          <c:tx>
            <c:rich>
              <a:bodyPr rot="-5400000" vert="horz"/>
              <a:lstStyle/>
              <a:p>
                <a:pPr>
                  <a:defRPr sz="1800"/>
                </a:pPr>
                <a:r>
                  <a:rPr lang="en-US" sz="1800" dirty="0" smtClean="0"/>
                  <a:t>Throughput Relative</a:t>
                </a:r>
              </a:p>
              <a:p>
                <a:pPr>
                  <a:defRPr sz="1800"/>
                </a:pPr>
                <a:r>
                  <a:rPr lang="en-US" sz="1800" dirty="0" smtClean="0"/>
                  <a:t>To</a:t>
                </a:r>
                <a:r>
                  <a:rPr lang="en-US" sz="1800" baseline="0" dirty="0" smtClean="0"/>
                  <a:t> No Migration</a:t>
                </a:r>
                <a:endParaRPr lang="en-US" sz="1800" dirty="0"/>
              </a:p>
            </c:rich>
          </c:tx>
          <c:layout>
            <c:manualLayout>
              <c:xMode val="edge"/>
              <c:yMode val="edge"/>
              <c:x val="1.9219190490575801E-3"/>
              <c:y val="0.112565252260134"/>
            </c:manualLayout>
          </c:layout>
          <c:overlay val="0"/>
        </c:title>
        <c:numFmt formatCode="General" sourceLinked="1"/>
        <c:majorTickMark val="out"/>
        <c:minorTickMark val="none"/>
        <c:tickLblPos val="nextTo"/>
        <c:spPr>
          <a:ln>
            <a:solidFill>
              <a:srgbClr val="B3B3B3">
                <a:lumMod val="75000"/>
              </a:srgbClr>
            </a:solidFill>
          </a:ln>
        </c:spPr>
        <c:txPr>
          <a:bodyPr/>
          <a:lstStyle/>
          <a:p>
            <a:pPr>
              <a:defRPr sz="1600"/>
            </a:pPr>
            <a:endParaRPr lang="en-US"/>
          </a:p>
        </c:txPr>
        <c:crossAx val="1607450736"/>
        <c:crosses val="autoZero"/>
        <c:crossBetween val="between"/>
      </c:valAx>
    </c:plotArea>
    <c:legend>
      <c:legendPos val="t"/>
      <c:layout>
        <c:manualLayout>
          <c:xMode val="edge"/>
          <c:yMode val="edge"/>
          <c:x val="0.26154376284210901"/>
          <c:y val="4.6296296296296302E-3"/>
          <c:w val="0.67996437123850595"/>
          <c:h val="0.11534339457567799"/>
        </c:manualLayout>
      </c:layout>
      <c:overlay val="0"/>
      <c:txPr>
        <a:bodyPr/>
        <a:lstStyle/>
        <a:p>
          <a:pPr>
            <a:defRPr sz="1400"/>
          </a:pPr>
          <a:endParaRPr lang="en-US"/>
        </a:p>
      </c:txPr>
    </c:legend>
    <c:plotVisOnly val="1"/>
    <c:dispBlanksAs val="gap"/>
    <c:showDLblsOverMax val="0"/>
  </c:chart>
  <c:spPr>
    <a:solidFill>
      <a:srgbClr val="FFFFFF"/>
    </a:solidFill>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2221981945779"/>
          <c:y val="0.113470475490325"/>
          <c:w val="0.77263758829804496"/>
          <c:h val="0.66140427867526297"/>
        </c:manualLayout>
      </c:layout>
      <c:barChart>
        <c:barDir val="col"/>
        <c:grouping val="stacked"/>
        <c:varyColors val="0"/>
        <c:ser>
          <c:idx val="0"/>
          <c:order val="0"/>
          <c:tx>
            <c:strRef>
              <c:f>'Threshold+overhead'!$AX$68</c:f>
              <c:strCache>
                <c:ptCount val="1"/>
                <c:pt idx="0">
                  <c:v>No range expansion</c:v>
                </c:pt>
              </c:strCache>
            </c:strRef>
          </c:tx>
          <c:spPr>
            <a:ln>
              <a:solidFill>
                <a:srgbClr val="000000"/>
              </a:solidFill>
            </a:ln>
          </c:spPr>
          <c:invertIfNegative val="0"/>
          <c:dPt>
            <c:idx val="0"/>
            <c:invertIfNegative val="0"/>
            <c:bubble3D val="0"/>
            <c:spPr>
              <a:pattFill prst="wdUpDiag">
                <a:fgClr>
                  <a:srgbClr val="000000">
                    <a:lumMod val="95000"/>
                    <a:lumOff val="5000"/>
                  </a:srgbClr>
                </a:fgClr>
                <a:bgClr>
                  <a:prstClr val="white"/>
                </a:bgClr>
              </a:pattFill>
              <a:ln>
                <a:solidFill>
                  <a:srgbClr val="000000"/>
                </a:solidFill>
              </a:ln>
            </c:spPr>
          </c:dPt>
          <c:dPt>
            <c:idx val="2"/>
            <c:invertIfNegative val="0"/>
            <c:bubble3D val="0"/>
            <c:spPr>
              <a:pattFill prst="wdUpDiag">
                <a:fgClr>
                  <a:srgbClr val="000000">
                    <a:lumMod val="95000"/>
                    <a:lumOff val="5000"/>
                  </a:srgbClr>
                </a:fgClr>
                <a:bgClr>
                  <a:prstClr val="white"/>
                </a:bgClr>
              </a:pattFill>
              <a:ln>
                <a:solidFill>
                  <a:srgbClr val="000000"/>
                </a:solidFill>
              </a:ln>
            </c:spPr>
          </c:dPt>
          <c:dPt>
            <c:idx val="4"/>
            <c:invertIfNegative val="0"/>
            <c:bubble3D val="0"/>
            <c:spPr>
              <a:pattFill prst="wdUpDiag">
                <a:fgClr>
                  <a:srgbClr val="000000"/>
                </a:fgClr>
                <a:bgClr>
                  <a:prstClr val="white"/>
                </a:bgClr>
              </a:pattFill>
              <a:ln>
                <a:solidFill>
                  <a:srgbClr val="000000"/>
                </a:solidFill>
              </a:ln>
            </c:spPr>
          </c:dPt>
          <c:cat>
            <c:multiLvlStrRef>
              <c:f>'Threshold+overhead'!$AV$69:$AW$74</c:f>
              <c:multiLvlStrCache>
                <c:ptCount val="6"/>
                <c:lvl>
                  <c:pt idx="0">
                    <c:v>No overhead</c:v>
                  </c:pt>
                  <c:pt idx="1">
                    <c:v>TLB shootdown</c:v>
                  </c:pt>
                  <c:pt idx="2">
                    <c:v>No overhead</c:v>
                  </c:pt>
                  <c:pt idx="3">
                    <c:v>TLB shootdown</c:v>
                  </c:pt>
                  <c:pt idx="4">
                    <c:v>No overhead</c:v>
                  </c:pt>
                  <c:pt idx="5">
                    <c:v>TLB shootdown</c:v>
                  </c:pt>
                </c:lvl>
                <c:lvl>
                  <c:pt idx="0">
                    <c:v>backprop</c:v>
                  </c:pt>
                  <c:pt idx="2">
                    <c:v>needle</c:v>
                  </c:pt>
                  <c:pt idx="4">
                    <c:v>pathfinder</c:v>
                  </c:pt>
                </c:lvl>
              </c:multiLvlStrCache>
            </c:multiLvlStrRef>
          </c:cat>
          <c:val>
            <c:numRef>
              <c:f>'Threshold+overhead'!$AX$69:$AX$74</c:f>
              <c:numCache>
                <c:formatCode>General</c:formatCode>
                <c:ptCount val="6"/>
                <c:pt idx="0">
                  <c:v>1.3373962559082959</c:v>
                </c:pt>
                <c:pt idx="1">
                  <c:v>1.075757072483793</c:v>
                </c:pt>
                <c:pt idx="2">
                  <c:v>1.659988907749449</c:v>
                </c:pt>
                <c:pt idx="3">
                  <c:v>1.345389603930339</c:v>
                </c:pt>
                <c:pt idx="4">
                  <c:v>1.16278219415061</c:v>
                </c:pt>
                <c:pt idx="5">
                  <c:v>0.92018177773377197</c:v>
                </c:pt>
              </c:numCache>
            </c:numRef>
          </c:val>
        </c:ser>
        <c:ser>
          <c:idx val="3"/>
          <c:order val="1"/>
          <c:tx>
            <c:strRef>
              <c:f>'Threshold+overhead'!$BA$68</c:f>
              <c:strCache>
                <c:ptCount val="1"/>
                <c:pt idx="0">
                  <c:v>Range:128</c:v>
                </c:pt>
              </c:strCache>
            </c:strRef>
          </c:tx>
          <c:spPr>
            <a:solidFill>
              <a:srgbClr val="FFFFFF">
                <a:alpha val="0"/>
              </a:srgbClr>
            </a:solidFill>
            <a:ln>
              <a:noFill/>
            </a:ln>
            <a:effectLst/>
          </c:spPr>
          <c:invertIfNegative val="0"/>
          <c:cat>
            <c:multiLvlStrRef>
              <c:f>'Threshold+overhead'!$AV$69:$AW$74</c:f>
              <c:multiLvlStrCache>
                <c:ptCount val="6"/>
                <c:lvl>
                  <c:pt idx="0">
                    <c:v>No overhead</c:v>
                  </c:pt>
                  <c:pt idx="1">
                    <c:v>TLB shootdown</c:v>
                  </c:pt>
                  <c:pt idx="2">
                    <c:v>No overhead</c:v>
                  </c:pt>
                  <c:pt idx="3">
                    <c:v>TLB shootdown</c:v>
                  </c:pt>
                  <c:pt idx="4">
                    <c:v>No overhead</c:v>
                  </c:pt>
                  <c:pt idx="5">
                    <c:v>TLB shootdown</c:v>
                  </c:pt>
                </c:lvl>
                <c:lvl>
                  <c:pt idx="0">
                    <c:v>backprop</c:v>
                  </c:pt>
                  <c:pt idx="2">
                    <c:v>needle</c:v>
                  </c:pt>
                  <c:pt idx="4">
                    <c:v>pathfinder</c:v>
                  </c:pt>
                </c:lvl>
              </c:multiLvlStrCache>
            </c:multiLvlStrRef>
          </c:cat>
          <c:val>
            <c:numRef>
              <c:f>'Threshold+overhead'!$BA$69:$BA$74</c:f>
              <c:numCache>
                <c:formatCode>General</c:formatCode>
                <c:ptCount val="6"/>
                <c:pt idx="0">
                  <c:v>0</c:v>
                </c:pt>
                <c:pt idx="1">
                  <c:v>6.97497970404548E-3</c:v>
                </c:pt>
                <c:pt idx="2">
                  <c:v>0</c:v>
                </c:pt>
                <c:pt idx="3">
                  <c:v>0</c:v>
                </c:pt>
                <c:pt idx="4">
                  <c:v>0</c:v>
                </c:pt>
                <c:pt idx="5">
                  <c:v>6.8356234028624799E-2</c:v>
                </c:pt>
              </c:numCache>
            </c:numRef>
          </c:val>
        </c:ser>
        <c:dLbls>
          <c:showLegendKey val="0"/>
          <c:showVal val="0"/>
          <c:showCatName val="0"/>
          <c:showSerName val="0"/>
          <c:showPercent val="0"/>
          <c:showBubbleSize val="0"/>
        </c:dLbls>
        <c:gapWidth val="100"/>
        <c:overlap val="100"/>
        <c:axId val="1607451824"/>
        <c:axId val="1607468688"/>
      </c:barChart>
      <c:catAx>
        <c:axId val="1607451824"/>
        <c:scaling>
          <c:orientation val="minMax"/>
        </c:scaling>
        <c:delete val="0"/>
        <c:axPos val="b"/>
        <c:numFmt formatCode="General" sourceLinked="0"/>
        <c:majorTickMark val="out"/>
        <c:minorTickMark val="none"/>
        <c:tickLblPos val="nextTo"/>
        <c:spPr>
          <a:ln>
            <a:solidFill>
              <a:srgbClr val="B3B3B3">
                <a:lumMod val="75000"/>
              </a:srgbClr>
            </a:solidFill>
          </a:ln>
        </c:spPr>
        <c:txPr>
          <a:bodyPr/>
          <a:lstStyle/>
          <a:p>
            <a:pPr>
              <a:defRPr sz="1100" b="0">
                <a:latin typeface="Trebuchet MS"/>
                <a:cs typeface="Trebuchet MS"/>
              </a:defRPr>
            </a:pPr>
            <a:endParaRPr lang="en-US"/>
          </a:p>
        </c:txPr>
        <c:crossAx val="1607468688"/>
        <c:crosses val="autoZero"/>
        <c:auto val="1"/>
        <c:lblAlgn val="ctr"/>
        <c:lblOffset val="100"/>
        <c:noMultiLvlLbl val="0"/>
      </c:catAx>
      <c:valAx>
        <c:axId val="1607468688"/>
        <c:scaling>
          <c:orientation val="minMax"/>
        </c:scaling>
        <c:delete val="0"/>
        <c:axPos val="l"/>
        <c:majorGridlines/>
        <c:title>
          <c:tx>
            <c:rich>
              <a:bodyPr rot="-5400000" vert="horz"/>
              <a:lstStyle/>
              <a:p>
                <a:pPr>
                  <a:defRPr sz="1600">
                    <a:latin typeface="Trebuchet MS"/>
                    <a:cs typeface="Trebuchet MS"/>
                  </a:defRPr>
                </a:pPr>
                <a:r>
                  <a:rPr lang="en-US" sz="1600">
                    <a:latin typeface="Trebuchet MS"/>
                    <a:cs typeface="Trebuchet MS"/>
                  </a:rPr>
                  <a:t>Throughput Relative</a:t>
                </a:r>
              </a:p>
              <a:p>
                <a:pPr>
                  <a:defRPr sz="1600">
                    <a:latin typeface="Trebuchet MS"/>
                    <a:cs typeface="Trebuchet MS"/>
                  </a:defRPr>
                </a:pPr>
                <a:r>
                  <a:rPr lang="en-US" sz="1600">
                    <a:latin typeface="Trebuchet MS"/>
                    <a:cs typeface="Trebuchet MS"/>
                  </a:rPr>
                  <a:t>to</a:t>
                </a:r>
                <a:r>
                  <a:rPr lang="en-US" sz="1600" baseline="0">
                    <a:latin typeface="Trebuchet MS"/>
                    <a:cs typeface="Trebuchet MS"/>
                  </a:rPr>
                  <a:t> No Migration</a:t>
                </a:r>
                <a:endParaRPr lang="en-US" sz="1600">
                  <a:latin typeface="Trebuchet MS"/>
                  <a:cs typeface="Trebuchet MS"/>
                </a:endParaRPr>
              </a:p>
            </c:rich>
          </c:tx>
          <c:layout>
            <c:manualLayout>
              <c:xMode val="edge"/>
              <c:yMode val="edge"/>
              <c:x val="2.7031099812442499E-3"/>
              <c:y val="0.115364184768426"/>
            </c:manualLayout>
          </c:layout>
          <c:overlay val="0"/>
        </c:title>
        <c:numFmt formatCode="General" sourceLinked="1"/>
        <c:majorTickMark val="out"/>
        <c:minorTickMark val="none"/>
        <c:tickLblPos val="nextTo"/>
        <c:spPr>
          <a:ln>
            <a:solidFill>
              <a:srgbClr val="B3B3B3">
                <a:lumMod val="75000"/>
              </a:srgbClr>
            </a:solidFill>
          </a:ln>
        </c:spPr>
        <c:txPr>
          <a:bodyPr/>
          <a:lstStyle/>
          <a:p>
            <a:pPr>
              <a:defRPr sz="1400"/>
            </a:pPr>
            <a:endParaRPr lang="en-US"/>
          </a:p>
        </c:txPr>
        <c:crossAx val="1607451824"/>
        <c:crosses val="autoZero"/>
        <c:crossBetween val="between"/>
      </c:valAx>
    </c:plotArea>
    <c:legend>
      <c:legendPos val="t"/>
      <c:legendEntry>
        <c:idx val="1"/>
        <c:delete val="1"/>
      </c:legendEntry>
      <c:layout>
        <c:manualLayout>
          <c:xMode val="edge"/>
          <c:yMode val="edge"/>
          <c:x val="2.0283967024612299E-4"/>
          <c:y val="0"/>
          <c:w val="0.99959432065950804"/>
          <c:h val="8.4095685692030894E-2"/>
        </c:manualLayout>
      </c:layout>
      <c:overlay val="0"/>
      <c:txPr>
        <a:bodyPr/>
        <a:lstStyle/>
        <a:p>
          <a:pPr>
            <a:defRPr sz="1400">
              <a:latin typeface="Trebuchet MS"/>
              <a:cs typeface="Trebuchet MS"/>
            </a:defRPr>
          </a:pPr>
          <a:endParaRPr lang="en-US"/>
        </a:p>
      </c:txPr>
    </c:legend>
    <c:plotVisOnly val="1"/>
    <c:dispBlanksAs val="gap"/>
    <c:showDLblsOverMax val="0"/>
  </c:chart>
  <c:spPr>
    <a:solidFill>
      <a:schemeClr val="bg1"/>
    </a:solidFill>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2221981945779"/>
          <c:y val="0.113470475490325"/>
          <c:w val="0.77263758829804496"/>
          <c:h val="0.66140427867526297"/>
        </c:manualLayout>
      </c:layout>
      <c:barChart>
        <c:barDir val="col"/>
        <c:grouping val="stacked"/>
        <c:varyColors val="0"/>
        <c:ser>
          <c:idx val="0"/>
          <c:order val="0"/>
          <c:tx>
            <c:strRef>
              <c:f>'Threshold+overhead'!$AX$68</c:f>
              <c:strCache>
                <c:ptCount val="1"/>
                <c:pt idx="0">
                  <c:v>No range expansion</c:v>
                </c:pt>
              </c:strCache>
            </c:strRef>
          </c:tx>
          <c:spPr>
            <a:ln>
              <a:solidFill>
                <a:srgbClr val="000000"/>
              </a:solidFill>
            </a:ln>
          </c:spPr>
          <c:invertIfNegative val="0"/>
          <c:dPt>
            <c:idx val="0"/>
            <c:invertIfNegative val="0"/>
            <c:bubble3D val="0"/>
            <c:spPr>
              <a:pattFill prst="wdUpDiag">
                <a:fgClr>
                  <a:srgbClr val="000000">
                    <a:lumMod val="95000"/>
                    <a:lumOff val="5000"/>
                  </a:srgbClr>
                </a:fgClr>
                <a:bgClr>
                  <a:prstClr val="white"/>
                </a:bgClr>
              </a:pattFill>
              <a:ln>
                <a:solidFill>
                  <a:srgbClr val="000000"/>
                </a:solidFill>
              </a:ln>
            </c:spPr>
          </c:dPt>
          <c:dPt>
            <c:idx val="2"/>
            <c:invertIfNegative val="0"/>
            <c:bubble3D val="0"/>
            <c:spPr>
              <a:pattFill prst="wdUpDiag">
                <a:fgClr>
                  <a:srgbClr val="000000">
                    <a:lumMod val="95000"/>
                    <a:lumOff val="5000"/>
                  </a:srgbClr>
                </a:fgClr>
                <a:bgClr>
                  <a:prstClr val="white"/>
                </a:bgClr>
              </a:pattFill>
              <a:ln>
                <a:solidFill>
                  <a:srgbClr val="000000"/>
                </a:solidFill>
              </a:ln>
            </c:spPr>
          </c:dPt>
          <c:dPt>
            <c:idx val="4"/>
            <c:invertIfNegative val="0"/>
            <c:bubble3D val="0"/>
            <c:spPr>
              <a:pattFill prst="wdUpDiag">
                <a:fgClr>
                  <a:srgbClr val="000000"/>
                </a:fgClr>
                <a:bgClr>
                  <a:prstClr val="white"/>
                </a:bgClr>
              </a:pattFill>
              <a:ln>
                <a:solidFill>
                  <a:srgbClr val="000000"/>
                </a:solidFill>
              </a:ln>
            </c:spPr>
          </c:dPt>
          <c:cat>
            <c:multiLvlStrRef>
              <c:f>'Threshold+overhead'!$AV$69:$AW$74</c:f>
              <c:multiLvlStrCache>
                <c:ptCount val="6"/>
                <c:lvl>
                  <c:pt idx="0">
                    <c:v>No overhead</c:v>
                  </c:pt>
                  <c:pt idx="1">
                    <c:v>TLB shootdown</c:v>
                  </c:pt>
                  <c:pt idx="2">
                    <c:v>No overhead</c:v>
                  </c:pt>
                  <c:pt idx="3">
                    <c:v>TLB shootdown</c:v>
                  </c:pt>
                  <c:pt idx="4">
                    <c:v>No overhead</c:v>
                  </c:pt>
                  <c:pt idx="5">
                    <c:v>TLB shootdown</c:v>
                  </c:pt>
                </c:lvl>
                <c:lvl>
                  <c:pt idx="0">
                    <c:v>backprop</c:v>
                  </c:pt>
                  <c:pt idx="2">
                    <c:v>needle</c:v>
                  </c:pt>
                  <c:pt idx="4">
                    <c:v>pathfinder</c:v>
                  </c:pt>
                </c:lvl>
              </c:multiLvlStrCache>
            </c:multiLvlStrRef>
          </c:cat>
          <c:val>
            <c:numRef>
              <c:f>'Threshold+overhead'!$AX$69:$AX$74</c:f>
              <c:numCache>
                <c:formatCode>General</c:formatCode>
                <c:ptCount val="6"/>
                <c:pt idx="0">
                  <c:v>1.3373962559082959</c:v>
                </c:pt>
                <c:pt idx="1">
                  <c:v>1.075757072483793</c:v>
                </c:pt>
                <c:pt idx="2">
                  <c:v>1.659988907749449</c:v>
                </c:pt>
                <c:pt idx="3">
                  <c:v>1.345389603930339</c:v>
                </c:pt>
                <c:pt idx="4">
                  <c:v>1.16278219415061</c:v>
                </c:pt>
                <c:pt idx="5">
                  <c:v>0.92018177773377197</c:v>
                </c:pt>
              </c:numCache>
            </c:numRef>
          </c:val>
        </c:ser>
        <c:ser>
          <c:idx val="1"/>
          <c:order val="1"/>
          <c:tx>
            <c:strRef>
              <c:f>'Threshold+overhead'!$AY$68</c:f>
              <c:strCache>
                <c:ptCount val="1"/>
                <c:pt idx="0">
                  <c:v>Range:16</c:v>
                </c:pt>
              </c:strCache>
            </c:strRef>
          </c:tx>
          <c:spPr>
            <a:ln>
              <a:solidFill>
                <a:srgbClr val="000000"/>
              </a:solidFill>
            </a:ln>
          </c:spPr>
          <c:invertIfNegative val="0"/>
          <c:cat>
            <c:multiLvlStrRef>
              <c:f>'Threshold+overhead'!$AV$69:$AW$74</c:f>
              <c:multiLvlStrCache>
                <c:ptCount val="6"/>
                <c:lvl>
                  <c:pt idx="0">
                    <c:v>No overhead</c:v>
                  </c:pt>
                  <c:pt idx="1">
                    <c:v>TLB shootdown</c:v>
                  </c:pt>
                  <c:pt idx="2">
                    <c:v>No overhead</c:v>
                  </c:pt>
                  <c:pt idx="3">
                    <c:v>TLB shootdown</c:v>
                  </c:pt>
                  <c:pt idx="4">
                    <c:v>No overhead</c:v>
                  </c:pt>
                  <c:pt idx="5">
                    <c:v>TLB shootdown</c:v>
                  </c:pt>
                </c:lvl>
                <c:lvl>
                  <c:pt idx="0">
                    <c:v>backprop</c:v>
                  </c:pt>
                  <c:pt idx="2">
                    <c:v>needle</c:v>
                  </c:pt>
                  <c:pt idx="4">
                    <c:v>pathfinder</c:v>
                  </c:pt>
                </c:lvl>
              </c:multiLvlStrCache>
            </c:multiLvlStrRef>
          </c:cat>
          <c:val>
            <c:numRef>
              <c:f>'Threshold+overhead'!$AY$69:$AY$74</c:f>
              <c:numCache>
                <c:formatCode>General</c:formatCode>
                <c:ptCount val="6"/>
                <c:pt idx="0">
                  <c:v>0</c:v>
                </c:pt>
                <c:pt idx="1">
                  <c:v>0.17817722871972699</c:v>
                </c:pt>
                <c:pt idx="2">
                  <c:v>0</c:v>
                </c:pt>
                <c:pt idx="3">
                  <c:v>0.267660018617009</c:v>
                </c:pt>
                <c:pt idx="4">
                  <c:v>0</c:v>
                </c:pt>
                <c:pt idx="5">
                  <c:v>0</c:v>
                </c:pt>
              </c:numCache>
            </c:numRef>
          </c:val>
        </c:ser>
        <c:ser>
          <c:idx val="2"/>
          <c:order val="2"/>
          <c:tx>
            <c:strRef>
              <c:f>'Threshold+overhead'!$AZ$68</c:f>
              <c:strCache>
                <c:ptCount val="1"/>
                <c:pt idx="0">
                  <c:v>Range:64</c:v>
                </c:pt>
              </c:strCache>
            </c:strRef>
          </c:tx>
          <c:spPr>
            <a:ln>
              <a:solidFill>
                <a:srgbClr val="000000"/>
              </a:solidFill>
            </a:ln>
          </c:spPr>
          <c:invertIfNegative val="0"/>
          <c:cat>
            <c:multiLvlStrRef>
              <c:f>'Threshold+overhead'!$AV$69:$AW$74</c:f>
              <c:multiLvlStrCache>
                <c:ptCount val="6"/>
                <c:lvl>
                  <c:pt idx="0">
                    <c:v>No overhead</c:v>
                  </c:pt>
                  <c:pt idx="1">
                    <c:v>TLB shootdown</c:v>
                  </c:pt>
                  <c:pt idx="2">
                    <c:v>No overhead</c:v>
                  </c:pt>
                  <c:pt idx="3">
                    <c:v>TLB shootdown</c:v>
                  </c:pt>
                  <c:pt idx="4">
                    <c:v>No overhead</c:v>
                  </c:pt>
                  <c:pt idx="5">
                    <c:v>TLB shootdown</c:v>
                  </c:pt>
                </c:lvl>
                <c:lvl>
                  <c:pt idx="0">
                    <c:v>backprop</c:v>
                  </c:pt>
                  <c:pt idx="2">
                    <c:v>needle</c:v>
                  </c:pt>
                  <c:pt idx="4">
                    <c:v>pathfinder</c:v>
                  </c:pt>
                </c:lvl>
              </c:multiLvlStrCache>
            </c:multiLvlStrRef>
          </c:cat>
          <c:val>
            <c:numRef>
              <c:f>'Threshold+overhead'!$AZ$69:$AZ$74</c:f>
              <c:numCache>
                <c:formatCode>General</c:formatCode>
                <c:ptCount val="6"/>
                <c:pt idx="0">
                  <c:v>0</c:v>
                </c:pt>
                <c:pt idx="1">
                  <c:v>7.7485434719863702E-2</c:v>
                </c:pt>
                <c:pt idx="2">
                  <c:v>0</c:v>
                </c:pt>
                <c:pt idx="3">
                  <c:v>0</c:v>
                </c:pt>
                <c:pt idx="4">
                  <c:v>0</c:v>
                </c:pt>
                <c:pt idx="5">
                  <c:v>7.3730988532021896E-2</c:v>
                </c:pt>
              </c:numCache>
            </c:numRef>
          </c:val>
        </c:ser>
        <c:ser>
          <c:idx val="3"/>
          <c:order val="3"/>
          <c:tx>
            <c:strRef>
              <c:f>'Threshold+overhead'!$BA$68</c:f>
              <c:strCache>
                <c:ptCount val="1"/>
                <c:pt idx="0">
                  <c:v>Range:128</c:v>
                </c:pt>
              </c:strCache>
            </c:strRef>
          </c:tx>
          <c:spPr>
            <a:ln>
              <a:solidFill>
                <a:srgbClr val="000000"/>
              </a:solidFill>
            </a:ln>
          </c:spPr>
          <c:invertIfNegative val="0"/>
          <c:cat>
            <c:multiLvlStrRef>
              <c:f>'Threshold+overhead'!$AV$69:$AW$74</c:f>
              <c:multiLvlStrCache>
                <c:ptCount val="6"/>
                <c:lvl>
                  <c:pt idx="0">
                    <c:v>No overhead</c:v>
                  </c:pt>
                  <c:pt idx="1">
                    <c:v>TLB shootdown</c:v>
                  </c:pt>
                  <c:pt idx="2">
                    <c:v>No overhead</c:v>
                  </c:pt>
                  <c:pt idx="3">
                    <c:v>TLB shootdown</c:v>
                  </c:pt>
                  <c:pt idx="4">
                    <c:v>No overhead</c:v>
                  </c:pt>
                  <c:pt idx="5">
                    <c:v>TLB shootdown</c:v>
                  </c:pt>
                </c:lvl>
                <c:lvl>
                  <c:pt idx="0">
                    <c:v>backprop</c:v>
                  </c:pt>
                  <c:pt idx="2">
                    <c:v>needle</c:v>
                  </c:pt>
                  <c:pt idx="4">
                    <c:v>pathfinder</c:v>
                  </c:pt>
                </c:lvl>
              </c:multiLvlStrCache>
            </c:multiLvlStrRef>
          </c:cat>
          <c:val>
            <c:numRef>
              <c:f>'Threshold+overhead'!$BA$69:$BA$74</c:f>
              <c:numCache>
                <c:formatCode>General</c:formatCode>
                <c:ptCount val="6"/>
                <c:pt idx="0">
                  <c:v>0</c:v>
                </c:pt>
                <c:pt idx="1">
                  <c:v>6.97497970404548E-3</c:v>
                </c:pt>
                <c:pt idx="2">
                  <c:v>0</c:v>
                </c:pt>
                <c:pt idx="3">
                  <c:v>0</c:v>
                </c:pt>
                <c:pt idx="4">
                  <c:v>0</c:v>
                </c:pt>
                <c:pt idx="5">
                  <c:v>6.8356234028624799E-2</c:v>
                </c:pt>
              </c:numCache>
            </c:numRef>
          </c:val>
        </c:ser>
        <c:dLbls>
          <c:showLegendKey val="0"/>
          <c:showVal val="0"/>
          <c:showCatName val="0"/>
          <c:showSerName val="0"/>
          <c:showPercent val="0"/>
          <c:showBubbleSize val="0"/>
        </c:dLbls>
        <c:gapWidth val="100"/>
        <c:overlap val="100"/>
        <c:axId val="1607474672"/>
        <c:axId val="1607476304"/>
      </c:barChart>
      <c:catAx>
        <c:axId val="1607474672"/>
        <c:scaling>
          <c:orientation val="minMax"/>
        </c:scaling>
        <c:delete val="0"/>
        <c:axPos val="b"/>
        <c:numFmt formatCode="General" sourceLinked="0"/>
        <c:majorTickMark val="out"/>
        <c:minorTickMark val="none"/>
        <c:tickLblPos val="nextTo"/>
        <c:spPr>
          <a:ln>
            <a:solidFill>
              <a:srgbClr val="B3B3B3">
                <a:lumMod val="75000"/>
              </a:srgbClr>
            </a:solidFill>
          </a:ln>
        </c:spPr>
        <c:txPr>
          <a:bodyPr/>
          <a:lstStyle/>
          <a:p>
            <a:pPr>
              <a:defRPr sz="1100" b="0">
                <a:latin typeface="Trebuchet MS"/>
                <a:cs typeface="Trebuchet MS"/>
              </a:defRPr>
            </a:pPr>
            <a:endParaRPr lang="en-US"/>
          </a:p>
        </c:txPr>
        <c:crossAx val="1607476304"/>
        <c:crosses val="autoZero"/>
        <c:auto val="1"/>
        <c:lblAlgn val="ctr"/>
        <c:lblOffset val="100"/>
        <c:noMultiLvlLbl val="0"/>
      </c:catAx>
      <c:valAx>
        <c:axId val="1607476304"/>
        <c:scaling>
          <c:orientation val="minMax"/>
        </c:scaling>
        <c:delete val="0"/>
        <c:axPos val="l"/>
        <c:majorGridlines/>
        <c:title>
          <c:tx>
            <c:rich>
              <a:bodyPr rot="-5400000" vert="horz"/>
              <a:lstStyle/>
              <a:p>
                <a:pPr>
                  <a:defRPr sz="1600">
                    <a:latin typeface="Trebuchet MS"/>
                    <a:cs typeface="Trebuchet MS"/>
                  </a:defRPr>
                </a:pPr>
                <a:r>
                  <a:rPr lang="en-US" sz="1600">
                    <a:latin typeface="Trebuchet MS"/>
                    <a:cs typeface="Trebuchet MS"/>
                  </a:rPr>
                  <a:t>Throughput Relative</a:t>
                </a:r>
              </a:p>
              <a:p>
                <a:pPr>
                  <a:defRPr sz="1600">
                    <a:latin typeface="Trebuchet MS"/>
                    <a:cs typeface="Trebuchet MS"/>
                  </a:defRPr>
                </a:pPr>
                <a:r>
                  <a:rPr lang="en-US" sz="1600">
                    <a:latin typeface="Trebuchet MS"/>
                    <a:cs typeface="Trebuchet MS"/>
                  </a:rPr>
                  <a:t>to</a:t>
                </a:r>
                <a:r>
                  <a:rPr lang="en-US" sz="1600" baseline="0">
                    <a:latin typeface="Trebuchet MS"/>
                    <a:cs typeface="Trebuchet MS"/>
                  </a:rPr>
                  <a:t> No Migration</a:t>
                </a:r>
                <a:endParaRPr lang="en-US" sz="1600">
                  <a:latin typeface="Trebuchet MS"/>
                  <a:cs typeface="Trebuchet MS"/>
                </a:endParaRPr>
              </a:p>
            </c:rich>
          </c:tx>
          <c:layout>
            <c:manualLayout>
              <c:xMode val="edge"/>
              <c:yMode val="edge"/>
              <c:x val="2.7031099812442499E-3"/>
              <c:y val="0.115364184768426"/>
            </c:manualLayout>
          </c:layout>
          <c:overlay val="0"/>
        </c:title>
        <c:numFmt formatCode="General" sourceLinked="1"/>
        <c:majorTickMark val="out"/>
        <c:minorTickMark val="none"/>
        <c:tickLblPos val="nextTo"/>
        <c:spPr>
          <a:ln>
            <a:solidFill>
              <a:srgbClr val="B3B3B3">
                <a:lumMod val="75000"/>
              </a:srgbClr>
            </a:solidFill>
          </a:ln>
        </c:spPr>
        <c:txPr>
          <a:bodyPr/>
          <a:lstStyle/>
          <a:p>
            <a:pPr>
              <a:defRPr sz="1400"/>
            </a:pPr>
            <a:endParaRPr lang="en-US"/>
          </a:p>
        </c:txPr>
        <c:crossAx val="1607474672"/>
        <c:crosses val="autoZero"/>
        <c:crossBetween val="between"/>
      </c:valAx>
    </c:plotArea>
    <c:legend>
      <c:legendPos val="t"/>
      <c:layout>
        <c:manualLayout>
          <c:xMode val="edge"/>
          <c:yMode val="edge"/>
          <c:x val="2.0283967024612299E-4"/>
          <c:y val="0"/>
          <c:w val="0.99959432065950804"/>
          <c:h val="8.4095685692030894E-2"/>
        </c:manualLayout>
      </c:layout>
      <c:overlay val="0"/>
      <c:txPr>
        <a:bodyPr/>
        <a:lstStyle/>
        <a:p>
          <a:pPr>
            <a:defRPr sz="1400">
              <a:latin typeface="Trebuchet MS"/>
              <a:cs typeface="Trebuchet MS"/>
            </a:defRPr>
          </a:pPr>
          <a:endParaRPr lang="en-US"/>
        </a:p>
      </c:txPr>
    </c:legend>
    <c:plotVisOnly val="1"/>
    <c:dispBlanksAs val="gap"/>
    <c:showDLblsOverMax val="0"/>
  </c:chart>
  <c:spPr>
    <a:solidFill>
      <a:schemeClr val="bg1"/>
    </a:solidFill>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92498800791099"/>
          <c:y val="3.23752333002977E-3"/>
          <c:w val="0.74538271049459404"/>
          <c:h val="0.77181809844484905"/>
        </c:manualLayout>
      </c:layout>
      <c:scatterChart>
        <c:scatterStyle val="smoothMarker"/>
        <c:varyColors val="0"/>
        <c:ser>
          <c:idx val="0"/>
          <c:order val="0"/>
          <c:tx>
            <c:strRef>
              <c:f>'bfs-bw-aware-ratio-norm'!$D$1</c:f>
              <c:strCache>
                <c:ptCount val="1"/>
                <c:pt idx="0">
                  <c:v>First-Touch + Range Exp</c:v>
                </c:pt>
              </c:strCache>
            </c:strRef>
          </c:tx>
          <c:spPr>
            <a:ln w="9525">
              <a:solidFill>
                <a:srgbClr val="C0504D"/>
              </a:solidFill>
            </a:ln>
          </c:spPr>
          <c:marker>
            <c:symbol val="none"/>
          </c:marker>
          <c:xVal>
            <c:numRef>
              <c:f>'bfs-bw-aware-ratio-norm'!$C$2:$C$1368</c:f>
              <c:numCache>
                <c:formatCode>General</c:formatCode>
                <c:ptCount val="1367"/>
                <c:pt idx="0">
                  <c:v>7.3152899999999997E-4</c:v>
                </c:pt>
                <c:pt idx="1">
                  <c:v>1.46306E-3</c:v>
                </c:pt>
                <c:pt idx="2">
                  <c:v>2.1945900000000002E-3</c:v>
                </c:pt>
                <c:pt idx="3">
                  <c:v>2.9261199999999999E-3</c:v>
                </c:pt>
                <c:pt idx="4">
                  <c:v>3.6576400000000002E-3</c:v>
                </c:pt>
                <c:pt idx="5">
                  <c:v>4.3891700000000004E-3</c:v>
                </c:pt>
                <c:pt idx="6">
                  <c:v>5.1206999999999997E-3</c:v>
                </c:pt>
                <c:pt idx="7">
                  <c:v>5.8522299999999999E-3</c:v>
                </c:pt>
                <c:pt idx="8">
                  <c:v>6.5837600000000001E-3</c:v>
                </c:pt>
                <c:pt idx="9">
                  <c:v>7.3152900000000003E-3</c:v>
                </c:pt>
                <c:pt idx="10">
                  <c:v>8.0468199999999997E-3</c:v>
                </c:pt>
                <c:pt idx="11">
                  <c:v>8.7783500000000007E-3</c:v>
                </c:pt>
                <c:pt idx="12">
                  <c:v>9.5098800000000001E-3</c:v>
                </c:pt>
                <c:pt idx="13">
                  <c:v>1.0241399999999999E-2</c:v>
                </c:pt>
                <c:pt idx="14">
                  <c:v>1.0972900000000001E-2</c:v>
                </c:pt>
                <c:pt idx="15">
                  <c:v>1.17045E-2</c:v>
                </c:pt>
                <c:pt idx="16">
                  <c:v>1.2435999999999999E-2</c:v>
                </c:pt>
                <c:pt idx="17">
                  <c:v>1.31675E-2</c:v>
                </c:pt>
                <c:pt idx="18">
                  <c:v>1.3899E-2</c:v>
                </c:pt>
                <c:pt idx="19">
                  <c:v>1.4630600000000001E-2</c:v>
                </c:pt>
                <c:pt idx="20">
                  <c:v>1.53621E-2</c:v>
                </c:pt>
                <c:pt idx="21">
                  <c:v>1.60936E-2</c:v>
                </c:pt>
                <c:pt idx="22">
                  <c:v>1.6825199999999998E-2</c:v>
                </c:pt>
                <c:pt idx="23">
                  <c:v>1.7556700000000001E-2</c:v>
                </c:pt>
                <c:pt idx="24">
                  <c:v>1.8288200000000001E-2</c:v>
                </c:pt>
                <c:pt idx="25">
                  <c:v>1.90198E-2</c:v>
                </c:pt>
                <c:pt idx="26">
                  <c:v>1.9751299999999999E-2</c:v>
                </c:pt>
                <c:pt idx="27">
                  <c:v>2.0482799999999999E-2</c:v>
                </c:pt>
                <c:pt idx="28">
                  <c:v>2.1214299999999998E-2</c:v>
                </c:pt>
                <c:pt idx="29">
                  <c:v>2.1945900000000001E-2</c:v>
                </c:pt>
                <c:pt idx="30">
                  <c:v>2.26774E-2</c:v>
                </c:pt>
                <c:pt idx="31">
                  <c:v>2.34089E-2</c:v>
                </c:pt>
                <c:pt idx="32">
                  <c:v>2.4140499999999999E-2</c:v>
                </c:pt>
                <c:pt idx="33">
                  <c:v>2.4871999999999998E-2</c:v>
                </c:pt>
                <c:pt idx="34">
                  <c:v>2.5603500000000001E-2</c:v>
                </c:pt>
                <c:pt idx="35">
                  <c:v>2.6335000000000001E-2</c:v>
                </c:pt>
                <c:pt idx="36">
                  <c:v>2.70666E-2</c:v>
                </c:pt>
                <c:pt idx="37">
                  <c:v>2.7798099999999999E-2</c:v>
                </c:pt>
                <c:pt idx="38">
                  <c:v>2.8529599999999999E-2</c:v>
                </c:pt>
                <c:pt idx="39">
                  <c:v>2.9261200000000001E-2</c:v>
                </c:pt>
                <c:pt idx="40">
                  <c:v>2.9992700000000001E-2</c:v>
                </c:pt>
                <c:pt idx="41">
                  <c:v>3.07242E-2</c:v>
                </c:pt>
                <c:pt idx="42">
                  <c:v>3.1455700000000003E-2</c:v>
                </c:pt>
                <c:pt idx="43">
                  <c:v>3.2187300000000002E-2</c:v>
                </c:pt>
                <c:pt idx="44">
                  <c:v>3.2918799999999998E-2</c:v>
                </c:pt>
                <c:pt idx="45">
                  <c:v>3.3650300000000001E-2</c:v>
                </c:pt>
                <c:pt idx="46">
                  <c:v>3.43819E-2</c:v>
                </c:pt>
                <c:pt idx="47">
                  <c:v>3.5113400000000003E-2</c:v>
                </c:pt>
                <c:pt idx="48">
                  <c:v>3.5844899999999999E-2</c:v>
                </c:pt>
                <c:pt idx="49">
                  <c:v>3.6576400000000002E-2</c:v>
                </c:pt>
                <c:pt idx="50">
                  <c:v>3.7308000000000001E-2</c:v>
                </c:pt>
                <c:pt idx="51">
                  <c:v>3.8039499999999997E-2</c:v>
                </c:pt>
                <c:pt idx="52">
                  <c:v>3.8771E-2</c:v>
                </c:pt>
                <c:pt idx="53">
                  <c:v>3.9502599999999999E-2</c:v>
                </c:pt>
                <c:pt idx="54">
                  <c:v>4.0234100000000002E-2</c:v>
                </c:pt>
                <c:pt idx="55">
                  <c:v>4.0965599999999998E-2</c:v>
                </c:pt>
                <c:pt idx="56">
                  <c:v>4.1697100000000001E-2</c:v>
                </c:pt>
                <c:pt idx="57">
                  <c:v>4.24287E-2</c:v>
                </c:pt>
                <c:pt idx="58">
                  <c:v>4.3160200000000003E-2</c:v>
                </c:pt>
                <c:pt idx="59">
                  <c:v>4.3891699999999999E-2</c:v>
                </c:pt>
                <c:pt idx="60">
                  <c:v>4.4623299999999998E-2</c:v>
                </c:pt>
                <c:pt idx="61">
                  <c:v>4.5354800000000001E-2</c:v>
                </c:pt>
                <c:pt idx="62">
                  <c:v>4.6086299999999997E-2</c:v>
                </c:pt>
                <c:pt idx="63">
                  <c:v>4.68178E-2</c:v>
                </c:pt>
                <c:pt idx="64">
                  <c:v>4.7549399999999999E-2</c:v>
                </c:pt>
                <c:pt idx="65">
                  <c:v>4.8280900000000002E-2</c:v>
                </c:pt>
                <c:pt idx="66">
                  <c:v>4.9012399999999998E-2</c:v>
                </c:pt>
                <c:pt idx="67">
                  <c:v>4.9743999999999997E-2</c:v>
                </c:pt>
                <c:pt idx="68">
                  <c:v>5.04755E-2</c:v>
                </c:pt>
                <c:pt idx="69">
                  <c:v>5.1207000000000003E-2</c:v>
                </c:pt>
                <c:pt idx="70">
                  <c:v>5.1938600000000001E-2</c:v>
                </c:pt>
                <c:pt idx="71">
                  <c:v>5.2670099999999997E-2</c:v>
                </c:pt>
                <c:pt idx="72">
                  <c:v>5.34016E-2</c:v>
                </c:pt>
                <c:pt idx="73">
                  <c:v>5.4133100000000003E-2</c:v>
                </c:pt>
                <c:pt idx="74">
                  <c:v>5.4864700000000002E-2</c:v>
                </c:pt>
                <c:pt idx="75">
                  <c:v>5.5596199999999998E-2</c:v>
                </c:pt>
                <c:pt idx="76">
                  <c:v>5.6327700000000001E-2</c:v>
                </c:pt>
                <c:pt idx="77">
                  <c:v>5.70593E-2</c:v>
                </c:pt>
                <c:pt idx="78">
                  <c:v>5.7790800000000003E-2</c:v>
                </c:pt>
                <c:pt idx="79">
                  <c:v>5.8522299999999999E-2</c:v>
                </c:pt>
                <c:pt idx="80">
                  <c:v>5.9253800000000002E-2</c:v>
                </c:pt>
                <c:pt idx="81">
                  <c:v>5.9985400000000001E-2</c:v>
                </c:pt>
                <c:pt idx="82">
                  <c:v>6.0716899999999997E-2</c:v>
                </c:pt>
                <c:pt idx="83">
                  <c:v>6.14484E-2</c:v>
                </c:pt>
                <c:pt idx="84">
                  <c:v>6.2179999999999999E-2</c:v>
                </c:pt>
                <c:pt idx="85">
                  <c:v>6.2911499999999995E-2</c:v>
                </c:pt>
                <c:pt idx="86">
                  <c:v>6.3643000000000005E-2</c:v>
                </c:pt>
                <c:pt idx="87">
                  <c:v>6.4374500000000001E-2</c:v>
                </c:pt>
                <c:pt idx="88">
                  <c:v>6.51061E-2</c:v>
                </c:pt>
                <c:pt idx="89">
                  <c:v>6.5837599999999996E-2</c:v>
                </c:pt>
                <c:pt idx="90">
                  <c:v>6.6569100000000006E-2</c:v>
                </c:pt>
                <c:pt idx="91">
                  <c:v>6.7300700000000005E-2</c:v>
                </c:pt>
                <c:pt idx="92">
                  <c:v>6.8032200000000001E-2</c:v>
                </c:pt>
                <c:pt idx="93">
                  <c:v>6.8763699999999997E-2</c:v>
                </c:pt>
                <c:pt idx="94">
                  <c:v>6.9495199999999993E-2</c:v>
                </c:pt>
                <c:pt idx="95">
                  <c:v>7.0226800000000006E-2</c:v>
                </c:pt>
                <c:pt idx="96">
                  <c:v>7.0958300000000002E-2</c:v>
                </c:pt>
                <c:pt idx="97">
                  <c:v>7.1689799999999998E-2</c:v>
                </c:pt>
                <c:pt idx="98">
                  <c:v>7.2421399999999997E-2</c:v>
                </c:pt>
                <c:pt idx="99">
                  <c:v>7.3152900000000007E-2</c:v>
                </c:pt>
                <c:pt idx="100">
                  <c:v>7.3884400000000003E-2</c:v>
                </c:pt>
                <c:pt idx="101">
                  <c:v>7.4615899999999999E-2</c:v>
                </c:pt>
                <c:pt idx="102">
                  <c:v>7.5347499999999998E-2</c:v>
                </c:pt>
                <c:pt idx="103">
                  <c:v>7.6078999999999994E-2</c:v>
                </c:pt>
                <c:pt idx="104">
                  <c:v>7.6810500000000004E-2</c:v>
                </c:pt>
                <c:pt idx="105">
                  <c:v>7.7542100000000003E-2</c:v>
                </c:pt>
                <c:pt idx="106">
                  <c:v>7.8273599999999999E-2</c:v>
                </c:pt>
                <c:pt idx="107">
                  <c:v>7.9005099999999995E-2</c:v>
                </c:pt>
                <c:pt idx="108">
                  <c:v>7.9736600000000005E-2</c:v>
                </c:pt>
                <c:pt idx="109">
                  <c:v>8.0468200000000004E-2</c:v>
                </c:pt>
                <c:pt idx="110">
                  <c:v>8.11997E-2</c:v>
                </c:pt>
                <c:pt idx="111">
                  <c:v>8.1931199999999996E-2</c:v>
                </c:pt>
                <c:pt idx="112">
                  <c:v>8.2662799999999995E-2</c:v>
                </c:pt>
                <c:pt idx="113">
                  <c:v>8.3394300000000005E-2</c:v>
                </c:pt>
                <c:pt idx="114">
                  <c:v>8.4125800000000001E-2</c:v>
                </c:pt>
                <c:pt idx="115">
                  <c:v>8.4857399999999999E-2</c:v>
                </c:pt>
                <c:pt idx="116">
                  <c:v>8.5588899999999996E-2</c:v>
                </c:pt>
                <c:pt idx="117">
                  <c:v>8.6320400000000005E-2</c:v>
                </c:pt>
                <c:pt idx="118">
                  <c:v>8.7051900000000002E-2</c:v>
                </c:pt>
                <c:pt idx="119">
                  <c:v>8.77835E-2</c:v>
                </c:pt>
                <c:pt idx="120">
                  <c:v>8.8514999999999996E-2</c:v>
                </c:pt>
                <c:pt idx="121">
                  <c:v>8.9246500000000006E-2</c:v>
                </c:pt>
                <c:pt idx="122">
                  <c:v>8.9978100000000005E-2</c:v>
                </c:pt>
                <c:pt idx="123">
                  <c:v>9.0709600000000001E-2</c:v>
                </c:pt>
                <c:pt idx="124">
                  <c:v>9.1441099999999997E-2</c:v>
                </c:pt>
                <c:pt idx="125">
                  <c:v>9.2172599999999993E-2</c:v>
                </c:pt>
                <c:pt idx="126">
                  <c:v>9.2904200000000006E-2</c:v>
                </c:pt>
                <c:pt idx="127">
                  <c:v>9.3635700000000002E-2</c:v>
                </c:pt>
                <c:pt idx="128">
                  <c:v>9.4367199999999998E-2</c:v>
                </c:pt>
                <c:pt idx="129">
                  <c:v>9.5098799999999997E-2</c:v>
                </c:pt>
                <c:pt idx="130">
                  <c:v>9.5830299999999993E-2</c:v>
                </c:pt>
                <c:pt idx="131">
                  <c:v>9.6561800000000003E-2</c:v>
                </c:pt>
                <c:pt idx="132">
                  <c:v>9.7293299999999999E-2</c:v>
                </c:pt>
                <c:pt idx="133">
                  <c:v>9.8024899999999998E-2</c:v>
                </c:pt>
                <c:pt idx="134">
                  <c:v>9.8756399999999994E-2</c:v>
                </c:pt>
                <c:pt idx="135">
                  <c:v>9.9487900000000004E-2</c:v>
                </c:pt>
                <c:pt idx="136">
                  <c:v>0.100219</c:v>
                </c:pt>
                <c:pt idx="137">
                  <c:v>0.100951</c:v>
                </c:pt>
                <c:pt idx="138">
                  <c:v>0.101683</c:v>
                </c:pt>
                <c:pt idx="139">
                  <c:v>0.10241400000000001</c:v>
                </c:pt>
                <c:pt idx="140">
                  <c:v>0.103146</c:v>
                </c:pt>
                <c:pt idx="141">
                  <c:v>0.103877</c:v>
                </c:pt>
                <c:pt idx="142">
                  <c:v>0.10460899999999999</c:v>
                </c:pt>
                <c:pt idx="143">
                  <c:v>0.10534</c:v>
                </c:pt>
                <c:pt idx="144">
                  <c:v>0.106072</c:v>
                </c:pt>
                <c:pt idx="145">
                  <c:v>0.106803</c:v>
                </c:pt>
                <c:pt idx="146">
                  <c:v>0.10753500000000001</c:v>
                </c:pt>
                <c:pt idx="147">
                  <c:v>0.108266</c:v>
                </c:pt>
                <c:pt idx="148">
                  <c:v>0.108998</c:v>
                </c:pt>
                <c:pt idx="149">
                  <c:v>0.10972899999999999</c:v>
                </c:pt>
                <c:pt idx="150">
                  <c:v>0.110461</c:v>
                </c:pt>
                <c:pt idx="151">
                  <c:v>0.111192</c:v>
                </c:pt>
                <c:pt idx="152">
                  <c:v>0.111924</c:v>
                </c:pt>
                <c:pt idx="153">
                  <c:v>0.11265500000000001</c:v>
                </c:pt>
                <c:pt idx="154">
                  <c:v>0.113387</c:v>
                </c:pt>
                <c:pt idx="155">
                  <c:v>0.114119</c:v>
                </c:pt>
                <c:pt idx="156">
                  <c:v>0.11484999999999999</c:v>
                </c:pt>
                <c:pt idx="157">
                  <c:v>0.115582</c:v>
                </c:pt>
                <c:pt idx="158">
                  <c:v>0.116313</c:v>
                </c:pt>
                <c:pt idx="159">
                  <c:v>0.117045</c:v>
                </c:pt>
                <c:pt idx="160">
                  <c:v>0.11777600000000001</c:v>
                </c:pt>
                <c:pt idx="161">
                  <c:v>0.118508</c:v>
                </c:pt>
                <c:pt idx="162">
                  <c:v>0.119239</c:v>
                </c:pt>
                <c:pt idx="163">
                  <c:v>0.11997099999999999</c:v>
                </c:pt>
                <c:pt idx="164">
                  <c:v>0.120702</c:v>
                </c:pt>
                <c:pt idx="165">
                  <c:v>0.121434</c:v>
                </c:pt>
                <c:pt idx="166">
                  <c:v>0.122165</c:v>
                </c:pt>
                <c:pt idx="167">
                  <c:v>0.12289700000000001</c:v>
                </c:pt>
                <c:pt idx="168">
                  <c:v>0.123628</c:v>
                </c:pt>
                <c:pt idx="169">
                  <c:v>0.12436</c:v>
                </c:pt>
                <c:pt idx="170">
                  <c:v>0.12509100000000001</c:v>
                </c:pt>
                <c:pt idx="171">
                  <c:v>0.12582299999999999</c:v>
                </c:pt>
                <c:pt idx="172">
                  <c:v>0.126554</c:v>
                </c:pt>
                <c:pt idx="173">
                  <c:v>0.12728600000000001</c:v>
                </c:pt>
                <c:pt idx="174">
                  <c:v>0.12801799999999999</c:v>
                </c:pt>
                <c:pt idx="175">
                  <c:v>0.128749</c:v>
                </c:pt>
                <c:pt idx="176">
                  <c:v>0.12948100000000001</c:v>
                </c:pt>
                <c:pt idx="177">
                  <c:v>0.13021199999999999</c:v>
                </c:pt>
                <c:pt idx="178">
                  <c:v>0.130944</c:v>
                </c:pt>
                <c:pt idx="179">
                  <c:v>0.13167499999999999</c:v>
                </c:pt>
                <c:pt idx="180">
                  <c:v>0.132407</c:v>
                </c:pt>
                <c:pt idx="181">
                  <c:v>0.13313800000000001</c:v>
                </c:pt>
                <c:pt idx="182">
                  <c:v>0.13386999999999999</c:v>
                </c:pt>
                <c:pt idx="183">
                  <c:v>0.134601</c:v>
                </c:pt>
                <c:pt idx="184">
                  <c:v>0.13533300000000001</c:v>
                </c:pt>
                <c:pt idx="185">
                  <c:v>0.13606399999999999</c:v>
                </c:pt>
                <c:pt idx="186">
                  <c:v>0.136796</c:v>
                </c:pt>
                <c:pt idx="187">
                  <c:v>0.13752700000000001</c:v>
                </c:pt>
                <c:pt idx="188">
                  <c:v>0.13825899999999999</c:v>
                </c:pt>
                <c:pt idx="189">
                  <c:v>0.13899</c:v>
                </c:pt>
                <c:pt idx="190">
                  <c:v>0.13972200000000001</c:v>
                </c:pt>
                <c:pt idx="191">
                  <c:v>0.140454</c:v>
                </c:pt>
                <c:pt idx="192">
                  <c:v>0.141185</c:v>
                </c:pt>
                <c:pt idx="193">
                  <c:v>0.14191699999999999</c:v>
                </c:pt>
                <c:pt idx="194">
                  <c:v>0.142648</c:v>
                </c:pt>
                <c:pt idx="195">
                  <c:v>0.14338000000000001</c:v>
                </c:pt>
                <c:pt idx="196">
                  <c:v>0.14411099999999999</c:v>
                </c:pt>
                <c:pt idx="197">
                  <c:v>0.144843</c:v>
                </c:pt>
                <c:pt idx="198">
                  <c:v>0.14557400000000001</c:v>
                </c:pt>
                <c:pt idx="199">
                  <c:v>0.14630599999999999</c:v>
                </c:pt>
                <c:pt idx="200">
                  <c:v>0.147037</c:v>
                </c:pt>
                <c:pt idx="201">
                  <c:v>0.14776900000000001</c:v>
                </c:pt>
                <c:pt idx="202">
                  <c:v>0.14849999999999999</c:v>
                </c:pt>
                <c:pt idx="203">
                  <c:v>0.149232</c:v>
                </c:pt>
                <c:pt idx="204">
                  <c:v>0.14996300000000001</c:v>
                </c:pt>
                <c:pt idx="205">
                  <c:v>0.150695</c:v>
                </c:pt>
                <c:pt idx="206">
                  <c:v>0.15142600000000001</c:v>
                </c:pt>
                <c:pt idx="207">
                  <c:v>0.15215799999999999</c:v>
                </c:pt>
                <c:pt idx="208">
                  <c:v>0.15289</c:v>
                </c:pt>
                <c:pt idx="209">
                  <c:v>0.15362100000000001</c:v>
                </c:pt>
                <c:pt idx="210">
                  <c:v>0.15435299999999999</c:v>
                </c:pt>
                <c:pt idx="211">
                  <c:v>0.155084</c:v>
                </c:pt>
                <c:pt idx="212">
                  <c:v>0.15581600000000001</c:v>
                </c:pt>
                <c:pt idx="213">
                  <c:v>0.15654699999999999</c:v>
                </c:pt>
                <c:pt idx="214">
                  <c:v>0.157279</c:v>
                </c:pt>
                <c:pt idx="215">
                  <c:v>0.15801000000000001</c:v>
                </c:pt>
                <c:pt idx="216">
                  <c:v>0.15874199999999999</c:v>
                </c:pt>
                <c:pt idx="217">
                  <c:v>0.159473</c:v>
                </c:pt>
                <c:pt idx="218">
                  <c:v>0.16020499999999999</c:v>
                </c:pt>
                <c:pt idx="219">
                  <c:v>0.160936</c:v>
                </c:pt>
                <c:pt idx="220">
                  <c:v>0.16166800000000001</c:v>
                </c:pt>
                <c:pt idx="221">
                  <c:v>0.16239899999999999</c:v>
                </c:pt>
                <c:pt idx="222">
                  <c:v>0.163131</c:v>
                </c:pt>
                <c:pt idx="223">
                  <c:v>0.16386200000000001</c:v>
                </c:pt>
                <c:pt idx="224">
                  <c:v>0.16459399999999999</c:v>
                </c:pt>
                <c:pt idx="225">
                  <c:v>0.165326</c:v>
                </c:pt>
                <c:pt idx="226">
                  <c:v>0.16605700000000001</c:v>
                </c:pt>
                <c:pt idx="227">
                  <c:v>0.16678899999999999</c:v>
                </c:pt>
                <c:pt idx="228">
                  <c:v>0.16752</c:v>
                </c:pt>
                <c:pt idx="229">
                  <c:v>0.16825200000000001</c:v>
                </c:pt>
                <c:pt idx="230">
                  <c:v>0.16898299999999999</c:v>
                </c:pt>
                <c:pt idx="231">
                  <c:v>0.169715</c:v>
                </c:pt>
                <c:pt idx="232">
                  <c:v>0.17044599999999999</c:v>
                </c:pt>
                <c:pt idx="233">
                  <c:v>0.171178</c:v>
                </c:pt>
                <c:pt idx="234">
                  <c:v>0.17190900000000001</c:v>
                </c:pt>
                <c:pt idx="235">
                  <c:v>0.17264099999999999</c:v>
                </c:pt>
                <c:pt idx="236">
                  <c:v>0.173372</c:v>
                </c:pt>
                <c:pt idx="237">
                  <c:v>0.17410400000000001</c:v>
                </c:pt>
                <c:pt idx="238">
                  <c:v>0.17483499999999999</c:v>
                </c:pt>
                <c:pt idx="239">
                  <c:v>0.175567</c:v>
                </c:pt>
                <c:pt idx="240">
                  <c:v>0.17629800000000001</c:v>
                </c:pt>
                <c:pt idx="241">
                  <c:v>0.17702999999999999</c:v>
                </c:pt>
                <c:pt idx="242">
                  <c:v>0.177762</c:v>
                </c:pt>
                <c:pt idx="243">
                  <c:v>0.17849300000000001</c:v>
                </c:pt>
                <c:pt idx="244">
                  <c:v>0.179225</c:v>
                </c:pt>
                <c:pt idx="245">
                  <c:v>0.179956</c:v>
                </c:pt>
                <c:pt idx="246">
                  <c:v>0.18068799999999999</c:v>
                </c:pt>
                <c:pt idx="247">
                  <c:v>0.181419</c:v>
                </c:pt>
                <c:pt idx="248">
                  <c:v>0.18215100000000001</c:v>
                </c:pt>
                <c:pt idx="249">
                  <c:v>0.18288199999999999</c:v>
                </c:pt>
                <c:pt idx="250">
                  <c:v>0.183614</c:v>
                </c:pt>
                <c:pt idx="251">
                  <c:v>0.18434500000000001</c:v>
                </c:pt>
                <c:pt idx="252">
                  <c:v>0.18507699999999999</c:v>
                </c:pt>
                <c:pt idx="253">
                  <c:v>0.185808</c:v>
                </c:pt>
                <c:pt idx="254">
                  <c:v>0.18654000000000001</c:v>
                </c:pt>
                <c:pt idx="255">
                  <c:v>0.18727099999999999</c:v>
                </c:pt>
                <c:pt idx="256">
                  <c:v>0.188003</c:v>
                </c:pt>
                <c:pt idx="257">
                  <c:v>0.18873400000000001</c:v>
                </c:pt>
                <c:pt idx="258">
                  <c:v>0.189466</c:v>
                </c:pt>
                <c:pt idx="259">
                  <c:v>0.19019800000000001</c:v>
                </c:pt>
                <c:pt idx="260">
                  <c:v>0.19092899999999999</c:v>
                </c:pt>
                <c:pt idx="261">
                  <c:v>0.191661</c:v>
                </c:pt>
                <c:pt idx="262">
                  <c:v>0.19239200000000001</c:v>
                </c:pt>
                <c:pt idx="263">
                  <c:v>0.19312399999999999</c:v>
                </c:pt>
                <c:pt idx="264">
                  <c:v>0.193855</c:v>
                </c:pt>
                <c:pt idx="265">
                  <c:v>0.19458700000000001</c:v>
                </c:pt>
                <c:pt idx="266">
                  <c:v>0.19531799999999999</c:v>
                </c:pt>
                <c:pt idx="267">
                  <c:v>0.19605</c:v>
                </c:pt>
                <c:pt idx="268">
                  <c:v>0.19678100000000001</c:v>
                </c:pt>
                <c:pt idx="269">
                  <c:v>0.19751299999999999</c:v>
                </c:pt>
                <c:pt idx="270">
                  <c:v>0.198244</c:v>
                </c:pt>
                <c:pt idx="271">
                  <c:v>0.19897599999999999</c:v>
                </c:pt>
                <c:pt idx="272">
                  <c:v>0.199707</c:v>
                </c:pt>
                <c:pt idx="273">
                  <c:v>0.20043900000000001</c:v>
                </c:pt>
                <c:pt idx="274">
                  <c:v>0.20116999999999999</c:v>
                </c:pt>
                <c:pt idx="275">
                  <c:v>0.201902</c:v>
                </c:pt>
                <c:pt idx="276">
                  <c:v>0.20263400000000001</c:v>
                </c:pt>
                <c:pt idx="277">
                  <c:v>0.20336499999999999</c:v>
                </c:pt>
                <c:pt idx="278">
                  <c:v>0.204097</c:v>
                </c:pt>
                <c:pt idx="279">
                  <c:v>0.20482800000000001</c:v>
                </c:pt>
                <c:pt idx="280">
                  <c:v>0.20555999999999999</c:v>
                </c:pt>
                <c:pt idx="281">
                  <c:v>0.206291</c:v>
                </c:pt>
                <c:pt idx="282">
                  <c:v>0.20702300000000001</c:v>
                </c:pt>
                <c:pt idx="283">
                  <c:v>0.20775399999999999</c:v>
                </c:pt>
                <c:pt idx="284">
                  <c:v>0.208486</c:v>
                </c:pt>
                <c:pt idx="285">
                  <c:v>0.20921699999999999</c:v>
                </c:pt>
                <c:pt idx="286">
                  <c:v>0.209949</c:v>
                </c:pt>
                <c:pt idx="287">
                  <c:v>0.21068000000000001</c:v>
                </c:pt>
                <c:pt idx="288">
                  <c:v>0.21141199999999999</c:v>
                </c:pt>
                <c:pt idx="289">
                  <c:v>0.212143</c:v>
                </c:pt>
                <c:pt idx="290">
                  <c:v>0.21287500000000001</c:v>
                </c:pt>
                <c:pt idx="291">
                  <c:v>0.21360599999999999</c:v>
                </c:pt>
                <c:pt idx="292">
                  <c:v>0.214338</c:v>
                </c:pt>
                <c:pt idx="293">
                  <c:v>0.21506900000000001</c:v>
                </c:pt>
                <c:pt idx="294">
                  <c:v>0.21580099999999999</c:v>
                </c:pt>
                <c:pt idx="295">
                  <c:v>0.216533</c:v>
                </c:pt>
                <c:pt idx="296">
                  <c:v>0.21726400000000001</c:v>
                </c:pt>
                <c:pt idx="297">
                  <c:v>0.217996</c:v>
                </c:pt>
                <c:pt idx="298">
                  <c:v>0.218727</c:v>
                </c:pt>
                <c:pt idx="299">
                  <c:v>0.21945899999999999</c:v>
                </c:pt>
                <c:pt idx="300">
                  <c:v>0.22019</c:v>
                </c:pt>
                <c:pt idx="301">
                  <c:v>0.22092200000000001</c:v>
                </c:pt>
                <c:pt idx="302">
                  <c:v>0.22165299999999999</c:v>
                </c:pt>
                <c:pt idx="303">
                  <c:v>0.222385</c:v>
                </c:pt>
                <c:pt idx="304">
                  <c:v>0.22311600000000001</c:v>
                </c:pt>
                <c:pt idx="305">
                  <c:v>0.22384799999999999</c:v>
                </c:pt>
                <c:pt idx="306">
                  <c:v>0.224579</c:v>
                </c:pt>
                <c:pt idx="307">
                  <c:v>0.22531100000000001</c:v>
                </c:pt>
                <c:pt idx="308">
                  <c:v>0.22604199999999999</c:v>
                </c:pt>
                <c:pt idx="309">
                  <c:v>0.226774</c:v>
                </c:pt>
                <c:pt idx="310">
                  <c:v>0.22750500000000001</c:v>
                </c:pt>
                <c:pt idx="311">
                  <c:v>0.228237</c:v>
                </c:pt>
                <c:pt idx="312">
                  <c:v>0.22896900000000001</c:v>
                </c:pt>
                <c:pt idx="313">
                  <c:v>0.22969999999999999</c:v>
                </c:pt>
                <c:pt idx="314">
                  <c:v>0.230432</c:v>
                </c:pt>
                <c:pt idx="315">
                  <c:v>0.23116300000000001</c:v>
                </c:pt>
                <c:pt idx="316">
                  <c:v>0.23189499999999999</c:v>
                </c:pt>
                <c:pt idx="317">
                  <c:v>0.232626</c:v>
                </c:pt>
                <c:pt idx="318">
                  <c:v>0.23335800000000001</c:v>
                </c:pt>
                <c:pt idx="319">
                  <c:v>0.23408899999999999</c:v>
                </c:pt>
                <c:pt idx="320">
                  <c:v>0.234821</c:v>
                </c:pt>
                <c:pt idx="321">
                  <c:v>0.23555200000000001</c:v>
                </c:pt>
                <c:pt idx="322">
                  <c:v>0.23628399999999999</c:v>
                </c:pt>
                <c:pt idx="323">
                  <c:v>0.237015</c:v>
                </c:pt>
                <c:pt idx="324">
                  <c:v>0.23774700000000001</c:v>
                </c:pt>
                <c:pt idx="325">
                  <c:v>0.238478</c:v>
                </c:pt>
                <c:pt idx="326">
                  <c:v>0.23921000000000001</c:v>
                </c:pt>
                <c:pt idx="327">
                  <c:v>0.23994099999999999</c:v>
                </c:pt>
                <c:pt idx="328">
                  <c:v>0.240673</c:v>
                </c:pt>
                <c:pt idx="329">
                  <c:v>0.24140500000000001</c:v>
                </c:pt>
                <c:pt idx="330">
                  <c:v>0.24213599999999999</c:v>
                </c:pt>
                <c:pt idx="331">
                  <c:v>0.242868</c:v>
                </c:pt>
                <c:pt idx="332">
                  <c:v>0.24359900000000001</c:v>
                </c:pt>
                <c:pt idx="333">
                  <c:v>0.24433099999999999</c:v>
                </c:pt>
                <c:pt idx="334">
                  <c:v>0.245062</c:v>
                </c:pt>
                <c:pt idx="335">
                  <c:v>0.24579400000000001</c:v>
                </c:pt>
                <c:pt idx="336">
                  <c:v>0.24652499999999999</c:v>
                </c:pt>
                <c:pt idx="337">
                  <c:v>0.247257</c:v>
                </c:pt>
                <c:pt idx="338">
                  <c:v>0.24798799999999999</c:v>
                </c:pt>
                <c:pt idx="339">
                  <c:v>0.24872</c:v>
                </c:pt>
                <c:pt idx="340">
                  <c:v>0.24945100000000001</c:v>
                </c:pt>
                <c:pt idx="341">
                  <c:v>0.25018299999999999</c:v>
                </c:pt>
                <c:pt idx="342">
                  <c:v>0.25091400000000003</c:v>
                </c:pt>
                <c:pt idx="343">
                  <c:v>0.25164599999999998</c:v>
                </c:pt>
                <c:pt idx="344">
                  <c:v>0.25237700000000002</c:v>
                </c:pt>
                <c:pt idx="345">
                  <c:v>0.25310899999999997</c:v>
                </c:pt>
                <c:pt idx="346">
                  <c:v>0.25384099999999998</c:v>
                </c:pt>
                <c:pt idx="347">
                  <c:v>0.25457200000000002</c:v>
                </c:pt>
                <c:pt idx="348">
                  <c:v>0.25530399999999998</c:v>
                </c:pt>
                <c:pt idx="349">
                  <c:v>0.25603500000000001</c:v>
                </c:pt>
                <c:pt idx="350">
                  <c:v>0.25676700000000002</c:v>
                </c:pt>
                <c:pt idx="351">
                  <c:v>0.257498</c:v>
                </c:pt>
                <c:pt idx="352">
                  <c:v>0.25823000000000002</c:v>
                </c:pt>
                <c:pt idx="353">
                  <c:v>0.258961</c:v>
                </c:pt>
                <c:pt idx="354">
                  <c:v>0.25969300000000001</c:v>
                </c:pt>
                <c:pt idx="355">
                  <c:v>0.26042399999999999</c:v>
                </c:pt>
                <c:pt idx="356">
                  <c:v>0.261156</c:v>
                </c:pt>
                <c:pt idx="357">
                  <c:v>0.26188699999999998</c:v>
                </c:pt>
                <c:pt idx="358">
                  <c:v>0.26261899999999999</c:v>
                </c:pt>
                <c:pt idx="359">
                  <c:v>0.26334999999999997</c:v>
                </c:pt>
                <c:pt idx="360">
                  <c:v>0.26408199999999998</c:v>
                </c:pt>
                <c:pt idx="361">
                  <c:v>0.26481300000000002</c:v>
                </c:pt>
                <c:pt idx="362">
                  <c:v>0.26554499999999998</c:v>
                </c:pt>
                <c:pt idx="363">
                  <c:v>0.26627699999999999</c:v>
                </c:pt>
                <c:pt idx="364">
                  <c:v>0.26700800000000002</c:v>
                </c:pt>
                <c:pt idx="365">
                  <c:v>0.26773999999999998</c:v>
                </c:pt>
                <c:pt idx="366">
                  <c:v>0.26847100000000002</c:v>
                </c:pt>
                <c:pt idx="367">
                  <c:v>0.26920300000000003</c:v>
                </c:pt>
                <c:pt idx="368">
                  <c:v>0.26993400000000001</c:v>
                </c:pt>
                <c:pt idx="369">
                  <c:v>0.27066600000000002</c:v>
                </c:pt>
                <c:pt idx="370">
                  <c:v>0.271397</c:v>
                </c:pt>
                <c:pt idx="371">
                  <c:v>0.27212900000000001</c:v>
                </c:pt>
                <c:pt idx="372">
                  <c:v>0.27285999999999999</c:v>
                </c:pt>
                <c:pt idx="373">
                  <c:v>0.273592</c:v>
                </c:pt>
                <c:pt idx="374">
                  <c:v>0.27432299999999998</c:v>
                </c:pt>
                <c:pt idx="375">
                  <c:v>0.27505499999999999</c:v>
                </c:pt>
                <c:pt idx="376">
                  <c:v>0.27578599999999998</c:v>
                </c:pt>
                <c:pt idx="377">
                  <c:v>0.27651799999999999</c:v>
                </c:pt>
                <c:pt idx="378">
                  <c:v>0.27724900000000002</c:v>
                </c:pt>
                <c:pt idx="379">
                  <c:v>0.27798099999999998</c:v>
                </c:pt>
                <c:pt idx="380">
                  <c:v>0.27871299999999999</c:v>
                </c:pt>
                <c:pt idx="381">
                  <c:v>0.27944400000000003</c:v>
                </c:pt>
                <c:pt idx="382">
                  <c:v>0.28017599999999998</c:v>
                </c:pt>
                <c:pt idx="383">
                  <c:v>0.28090700000000002</c:v>
                </c:pt>
                <c:pt idx="384">
                  <c:v>0.28163899999999997</c:v>
                </c:pt>
                <c:pt idx="385">
                  <c:v>0.28237000000000001</c:v>
                </c:pt>
                <c:pt idx="386">
                  <c:v>0.28310200000000002</c:v>
                </c:pt>
                <c:pt idx="387">
                  <c:v>0.283833</c:v>
                </c:pt>
                <c:pt idx="388">
                  <c:v>0.28456500000000001</c:v>
                </c:pt>
                <c:pt idx="389">
                  <c:v>0.28529599999999999</c:v>
                </c:pt>
                <c:pt idx="390">
                  <c:v>0.286028</c:v>
                </c:pt>
                <c:pt idx="391">
                  <c:v>0.28675899999999999</c:v>
                </c:pt>
                <c:pt idx="392">
                  <c:v>0.287491</c:v>
                </c:pt>
                <c:pt idx="393">
                  <c:v>0.28822199999999998</c:v>
                </c:pt>
                <c:pt idx="394">
                  <c:v>0.28895399999999999</c:v>
                </c:pt>
                <c:pt idx="395">
                  <c:v>0.28968500000000003</c:v>
                </c:pt>
                <c:pt idx="396">
                  <c:v>0.29041699999999998</c:v>
                </c:pt>
                <c:pt idx="397">
                  <c:v>0.29114899999999999</c:v>
                </c:pt>
                <c:pt idx="398">
                  <c:v>0.29187999999999997</c:v>
                </c:pt>
                <c:pt idx="399">
                  <c:v>0.29261199999999998</c:v>
                </c:pt>
                <c:pt idx="400">
                  <c:v>0.29334300000000002</c:v>
                </c:pt>
                <c:pt idx="401">
                  <c:v>0.29407499999999998</c:v>
                </c:pt>
                <c:pt idx="402">
                  <c:v>0.29480600000000001</c:v>
                </c:pt>
                <c:pt idx="403">
                  <c:v>0.29553800000000002</c:v>
                </c:pt>
                <c:pt idx="404">
                  <c:v>0.296269</c:v>
                </c:pt>
                <c:pt idx="405">
                  <c:v>0.29700100000000001</c:v>
                </c:pt>
                <c:pt idx="406">
                  <c:v>0.297732</c:v>
                </c:pt>
                <c:pt idx="407">
                  <c:v>0.29846400000000001</c:v>
                </c:pt>
                <c:pt idx="408">
                  <c:v>0.29919499999999999</c:v>
                </c:pt>
                <c:pt idx="409">
                  <c:v>0.299927</c:v>
                </c:pt>
                <c:pt idx="410">
                  <c:v>0.30065799999999998</c:v>
                </c:pt>
                <c:pt idx="411">
                  <c:v>0.30138999999999999</c:v>
                </c:pt>
                <c:pt idx="412">
                  <c:v>0.30212099999999997</c:v>
                </c:pt>
                <c:pt idx="413">
                  <c:v>0.30285299999999998</c:v>
                </c:pt>
                <c:pt idx="414">
                  <c:v>0.30358400000000002</c:v>
                </c:pt>
                <c:pt idx="415">
                  <c:v>0.30431599999999998</c:v>
                </c:pt>
                <c:pt idx="416">
                  <c:v>0.30504799999999999</c:v>
                </c:pt>
                <c:pt idx="417">
                  <c:v>0.30577900000000002</c:v>
                </c:pt>
                <c:pt idx="418">
                  <c:v>0.30651099999999998</c:v>
                </c:pt>
                <c:pt idx="419">
                  <c:v>0.30724200000000002</c:v>
                </c:pt>
                <c:pt idx="420">
                  <c:v>0.30797400000000003</c:v>
                </c:pt>
                <c:pt idx="421">
                  <c:v>0.30870500000000001</c:v>
                </c:pt>
                <c:pt idx="422">
                  <c:v>0.30943700000000002</c:v>
                </c:pt>
                <c:pt idx="423">
                  <c:v>0.310168</c:v>
                </c:pt>
                <c:pt idx="424">
                  <c:v>0.31090000000000001</c:v>
                </c:pt>
                <c:pt idx="425">
                  <c:v>0.31163099999999999</c:v>
                </c:pt>
                <c:pt idx="426">
                  <c:v>0.312363</c:v>
                </c:pt>
                <c:pt idx="427">
                  <c:v>0.31309399999999998</c:v>
                </c:pt>
                <c:pt idx="428">
                  <c:v>0.31382599999999999</c:v>
                </c:pt>
                <c:pt idx="429">
                  <c:v>0.31455699999999998</c:v>
                </c:pt>
                <c:pt idx="430">
                  <c:v>0.31528899999999999</c:v>
                </c:pt>
                <c:pt idx="431">
                  <c:v>0.31602000000000002</c:v>
                </c:pt>
                <c:pt idx="432">
                  <c:v>0.31675199999999998</c:v>
                </c:pt>
                <c:pt idx="433">
                  <c:v>0.31748399999999999</c:v>
                </c:pt>
                <c:pt idx="434">
                  <c:v>0.31821500000000003</c:v>
                </c:pt>
                <c:pt idx="435">
                  <c:v>0.31894699999999998</c:v>
                </c:pt>
                <c:pt idx="436">
                  <c:v>0.31967800000000002</c:v>
                </c:pt>
                <c:pt idx="437">
                  <c:v>0.32040999999999997</c:v>
                </c:pt>
                <c:pt idx="438">
                  <c:v>0.32114100000000001</c:v>
                </c:pt>
                <c:pt idx="439">
                  <c:v>0.32187300000000002</c:v>
                </c:pt>
                <c:pt idx="440">
                  <c:v>0.322604</c:v>
                </c:pt>
                <c:pt idx="441">
                  <c:v>0.32333600000000001</c:v>
                </c:pt>
                <c:pt idx="442">
                  <c:v>0.32406699999999999</c:v>
                </c:pt>
                <c:pt idx="443">
                  <c:v>0.324799</c:v>
                </c:pt>
                <c:pt idx="444">
                  <c:v>0.32552999999999999</c:v>
                </c:pt>
                <c:pt idx="445">
                  <c:v>0.326262</c:v>
                </c:pt>
                <c:pt idx="446">
                  <c:v>0.32699299999999998</c:v>
                </c:pt>
                <c:pt idx="447">
                  <c:v>0.32772499999999999</c:v>
                </c:pt>
                <c:pt idx="448">
                  <c:v>0.32845600000000003</c:v>
                </c:pt>
                <c:pt idx="449">
                  <c:v>0.32918799999999998</c:v>
                </c:pt>
                <c:pt idx="450">
                  <c:v>0.32991999999999999</c:v>
                </c:pt>
                <c:pt idx="451">
                  <c:v>0.33065099999999997</c:v>
                </c:pt>
                <c:pt idx="452">
                  <c:v>0.33138299999999998</c:v>
                </c:pt>
                <c:pt idx="453">
                  <c:v>0.33211400000000002</c:v>
                </c:pt>
                <c:pt idx="454">
                  <c:v>0.33284599999999998</c:v>
                </c:pt>
                <c:pt idx="455">
                  <c:v>0.33357700000000001</c:v>
                </c:pt>
                <c:pt idx="456">
                  <c:v>0.33430900000000002</c:v>
                </c:pt>
                <c:pt idx="457">
                  <c:v>0.33504</c:v>
                </c:pt>
                <c:pt idx="458">
                  <c:v>0.33577200000000001</c:v>
                </c:pt>
                <c:pt idx="459">
                  <c:v>0.336503</c:v>
                </c:pt>
                <c:pt idx="460">
                  <c:v>0.33723500000000001</c:v>
                </c:pt>
                <c:pt idx="461">
                  <c:v>0.33796599999999999</c:v>
                </c:pt>
                <c:pt idx="462">
                  <c:v>0.338698</c:v>
                </c:pt>
                <c:pt idx="463">
                  <c:v>0.33942899999999998</c:v>
                </c:pt>
                <c:pt idx="464">
                  <c:v>0.34016099999999999</c:v>
                </c:pt>
                <c:pt idx="465">
                  <c:v>0.34089199999999997</c:v>
                </c:pt>
                <c:pt idx="466">
                  <c:v>0.34162399999999998</c:v>
                </c:pt>
                <c:pt idx="467">
                  <c:v>0.34235599999999999</c:v>
                </c:pt>
                <c:pt idx="468">
                  <c:v>0.34308699999999998</c:v>
                </c:pt>
                <c:pt idx="469">
                  <c:v>0.34381899999999999</c:v>
                </c:pt>
                <c:pt idx="470">
                  <c:v>0.34455000000000002</c:v>
                </c:pt>
                <c:pt idx="471">
                  <c:v>0.34528199999999998</c:v>
                </c:pt>
                <c:pt idx="472">
                  <c:v>0.34601300000000001</c:v>
                </c:pt>
                <c:pt idx="473">
                  <c:v>0.34674500000000003</c:v>
                </c:pt>
                <c:pt idx="474">
                  <c:v>0.34747600000000001</c:v>
                </c:pt>
                <c:pt idx="475">
                  <c:v>0.34820800000000002</c:v>
                </c:pt>
                <c:pt idx="476">
                  <c:v>0.348939</c:v>
                </c:pt>
                <c:pt idx="477">
                  <c:v>0.34967100000000001</c:v>
                </c:pt>
                <c:pt idx="478">
                  <c:v>0.35040199999999999</c:v>
                </c:pt>
                <c:pt idx="479">
                  <c:v>0.351134</c:v>
                </c:pt>
                <c:pt idx="480">
                  <c:v>0.35186499999999998</c:v>
                </c:pt>
                <c:pt idx="481">
                  <c:v>0.35259699999999999</c:v>
                </c:pt>
                <c:pt idx="482">
                  <c:v>0.35332799999999998</c:v>
                </c:pt>
                <c:pt idx="483">
                  <c:v>0.35405999999999999</c:v>
                </c:pt>
                <c:pt idx="484">
                  <c:v>0.354792</c:v>
                </c:pt>
                <c:pt idx="485">
                  <c:v>0.35552299999999998</c:v>
                </c:pt>
                <c:pt idx="486">
                  <c:v>0.35625499999999999</c:v>
                </c:pt>
                <c:pt idx="487">
                  <c:v>0.35698600000000003</c:v>
                </c:pt>
                <c:pt idx="488">
                  <c:v>0.35771799999999998</c:v>
                </c:pt>
                <c:pt idx="489">
                  <c:v>0.35844900000000002</c:v>
                </c:pt>
                <c:pt idx="490">
                  <c:v>0.35918099999999997</c:v>
                </c:pt>
                <c:pt idx="491">
                  <c:v>0.35991200000000001</c:v>
                </c:pt>
                <c:pt idx="492">
                  <c:v>0.36064400000000002</c:v>
                </c:pt>
                <c:pt idx="493">
                  <c:v>0.361375</c:v>
                </c:pt>
                <c:pt idx="494">
                  <c:v>0.36210700000000001</c:v>
                </c:pt>
                <c:pt idx="495">
                  <c:v>0.36283799999999999</c:v>
                </c:pt>
                <c:pt idx="496">
                  <c:v>0.36357</c:v>
                </c:pt>
                <c:pt idx="497">
                  <c:v>0.36430099999999999</c:v>
                </c:pt>
                <c:pt idx="498">
                  <c:v>0.365033</c:v>
                </c:pt>
                <c:pt idx="499">
                  <c:v>0.36576399999999998</c:v>
                </c:pt>
                <c:pt idx="500">
                  <c:v>0.36649599999999999</c:v>
                </c:pt>
                <c:pt idx="501">
                  <c:v>0.367228</c:v>
                </c:pt>
                <c:pt idx="502">
                  <c:v>0.36795899999999998</c:v>
                </c:pt>
                <c:pt idx="503">
                  <c:v>0.36869099999999999</c:v>
                </c:pt>
                <c:pt idx="504">
                  <c:v>0.36942199999999997</c:v>
                </c:pt>
                <c:pt idx="505">
                  <c:v>0.37015399999999998</c:v>
                </c:pt>
                <c:pt idx="506">
                  <c:v>0.37088500000000002</c:v>
                </c:pt>
                <c:pt idx="507">
                  <c:v>0.37161699999999998</c:v>
                </c:pt>
                <c:pt idx="508">
                  <c:v>0.37234800000000001</c:v>
                </c:pt>
                <c:pt idx="509">
                  <c:v>0.37308000000000002</c:v>
                </c:pt>
                <c:pt idx="510">
                  <c:v>0.373811</c:v>
                </c:pt>
                <c:pt idx="511">
                  <c:v>0.37454300000000001</c:v>
                </c:pt>
                <c:pt idx="512">
                  <c:v>0.375274</c:v>
                </c:pt>
                <c:pt idx="513">
                  <c:v>0.37600600000000001</c:v>
                </c:pt>
                <c:pt idx="514">
                  <c:v>0.37673699999999999</c:v>
                </c:pt>
                <c:pt idx="515">
                  <c:v>0.377469</c:v>
                </c:pt>
                <c:pt idx="516">
                  <c:v>0.37819999999999998</c:v>
                </c:pt>
                <c:pt idx="517">
                  <c:v>0.37893199999999999</c:v>
                </c:pt>
                <c:pt idx="518">
                  <c:v>0.37966299999999997</c:v>
                </c:pt>
                <c:pt idx="519">
                  <c:v>0.38039499999999998</c:v>
                </c:pt>
                <c:pt idx="520">
                  <c:v>0.38112699999999999</c:v>
                </c:pt>
                <c:pt idx="521">
                  <c:v>0.38185799999999998</c:v>
                </c:pt>
                <c:pt idx="522">
                  <c:v>0.38258999999999999</c:v>
                </c:pt>
                <c:pt idx="523">
                  <c:v>0.38332100000000002</c:v>
                </c:pt>
                <c:pt idx="524">
                  <c:v>0.38405299999999998</c:v>
                </c:pt>
                <c:pt idx="525">
                  <c:v>0.38478400000000001</c:v>
                </c:pt>
                <c:pt idx="526">
                  <c:v>0.38551600000000003</c:v>
                </c:pt>
                <c:pt idx="527">
                  <c:v>0.38624700000000001</c:v>
                </c:pt>
                <c:pt idx="528">
                  <c:v>0.38697900000000002</c:v>
                </c:pt>
                <c:pt idx="529">
                  <c:v>0.38771</c:v>
                </c:pt>
                <c:pt idx="530">
                  <c:v>0.38844200000000001</c:v>
                </c:pt>
                <c:pt idx="531">
                  <c:v>0.38917299999999999</c:v>
                </c:pt>
                <c:pt idx="532">
                  <c:v>0.389905</c:v>
                </c:pt>
                <c:pt idx="533">
                  <c:v>0.39063599999999998</c:v>
                </c:pt>
                <c:pt idx="534">
                  <c:v>0.39136799999999999</c:v>
                </c:pt>
                <c:pt idx="535">
                  <c:v>0.39209899999999998</c:v>
                </c:pt>
                <c:pt idx="536">
                  <c:v>0.39283099999999999</c:v>
                </c:pt>
                <c:pt idx="537">
                  <c:v>0.393563</c:v>
                </c:pt>
                <c:pt idx="538">
                  <c:v>0.39429399999999998</c:v>
                </c:pt>
                <c:pt idx="539">
                  <c:v>0.39502599999999999</c:v>
                </c:pt>
                <c:pt idx="540">
                  <c:v>0.39575700000000003</c:v>
                </c:pt>
                <c:pt idx="541">
                  <c:v>0.39648899999999998</c:v>
                </c:pt>
                <c:pt idx="542">
                  <c:v>0.39722000000000002</c:v>
                </c:pt>
                <c:pt idx="543">
                  <c:v>0.39795199999999997</c:v>
                </c:pt>
                <c:pt idx="544">
                  <c:v>0.39868300000000001</c:v>
                </c:pt>
                <c:pt idx="545">
                  <c:v>0.39941500000000002</c:v>
                </c:pt>
                <c:pt idx="546">
                  <c:v>0.400146</c:v>
                </c:pt>
                <c:pt idx="547">
                  <c:v>0.40087800000000001</c:v>
                </c:pt>
                <c:pt idx="548">
                  <c:v>0.40160899999999999</c:v>
                </c:pt>
                <c:pt idx="549">
                  <c:v>0.402341</c:v>
                </c:pt>
                <c:pt idx="550">
                  <c:v>0.40307199999999999</c:v>
                </c:pt>
                <c:pt idx="551">
                  <c:v>0.403804</c:v>
                </c:pt>
                <c:pt idx="552">
                  <c:v>0.40453499999999998</c:v>
                </c:pt>
                <c:pt idx="553">
                  <c:v>0.40526699999999999</c:v>
                </c:pt>
                <c:pt idx="554">
                  <c:v>0.405999</c:v>
                </c:pt>
                <c:pt idx="555">
                  <c:v>0.40672999999999998</c:v>
                </c:pt>
                <c:pt idx="556">
                  <c:v>0.40746199999999999</c:v>
                </c:pt>
                <c:pt idx="557">
                  <c:v>0.40819299999999997</c:v>
                </c:pt>
                <c:pt idx="558">
                  <c:v>0.40892499999999998</c:v>
                </c:pt>
                <c:pt idx="559">
                  <c:v>0.40965600000000002</c:v>
                </c:pt>
                <c:pt idx="560">
                  <c:v>0.41038799999999998</c:v>
                </c:pt>
                <c:pt idx="561">
                  <c:v>0.41111900000000001</c:v>
                </c:pt>
                <c:pt idx="562">
                  <c:v>0.41185100000000002</c:v>
                </c:pt>
                <c:pt idx="563">
                  <c:v>0.412582</c:v>
                </c:pt>
                <c:pt idx="564">
                  <c:v>0.41331400000000001</c:v>
                </c:pt>
                <c:pt idx="565">
                  <c:v>0.414045</c:v>
                </c:pt>
                <c:pt idx="566">
                  <c:v>0.41477700000000001</c:v>
                </c:pt>
                <c:pt idx="567">
                  <c:v>0.41550799999999999</c:v>
                </c:pt>
                <c:pt idx="568">
                  <c:v>0.41624</c:v>
                </c:pt>
                <c:pt idx="569">
                  <c:v>0.41697099999999998</c:v>
                </c:pt>
                <c:pt idx="570">
                  <c:v>0.41770299999999999</c:v>
                </c:pt>
                <c:pt idx="571">
                  <c:v>0.418435</c:v>
                </c:pt>
                <c:pt idx="572">
                  <c:v>0.41916599999999998</c:v>
                </c:pt>
                <c:pt idx="573">
                  <c:v>0.41989799999999999</c:v>
                </c:pt>
                <c:pt idx="574">
                  <c:v>0.42062899999999998</c:v>
                </c:pt>
                <c:pt idx="575">
                  <c:v>0.42136099999999999</c:v>
                </c:pt>
                <c:pt idx="576">
                  <c:v>0.42209200000000002</c:v>
                </c:pt>
                <c:pt idx="577">
                  <c:v>0.42282399999999998</c:v>
                </c:pt>
                <c:pt idx="578">
                  <c:v>0.42355500000000001</c:v>
                </c:pt>
                <c:pt idx="579">
                  <c:v>0.42428700000000003</c:v>
                </c:pt>
                <c:pt idx="580">
                  <c:v>0.42501800000000001</c:v>
                </c:pt>
                <c:pt idx="581">
                  <c:v>0.42575000000000002</c:v>
                </c:pt>
                <c:pt idx="582">
                  <c:v>0.426481</c:v>
                </c:pt>
                <c:pt idx="583">
                  <c:v>0.42721300000000001</c:v>
                </c:pt>
                <c:pt idx="584">
                  <c:v>0.42794399999999999</c:v>
                </c:pt>
                <c:pt idx="585">
                  <c:v>0.428676</c:v>
                </c:pt>
                <c:pt idx="586">
                  <c:v>0.42940699999999998</c:v>
                </c:pt>
                <c:pt idx="587">
                  <c:v>0.43013899999999999</c:v>
                </c:pt>
                <c:pt idx="588">
                  <c:v>0.430871</c:v>
                </c:pt>
                <c:pt idx="589">
                  <c:v>0.43160199999999999</c:v>
                </c:pt>
                <c:pt idx="590">
                  <c:v>0.432334</c:v>
                </c:pt>
                <c:pt idx="591">
                  <c:v>0.43306499999999998</c:v>
                </c:pt>
                <c:pt idx="592">
                  <c:v>0.43379699999999999</c:v>
                </c:pt>
                <c:pt idx="593">
                  <c:v>0.43452800000000003</c:v>
                </c:pt>
                <c:pt idx="594">
                  <c:v>0.43525999999999998</c:v>
                </c:pt>
                <c:pt idx="595">
                  <c:v>0.43599100000000002</c:v>
                </c:pt>
                <c:pt idx="596">
                  <c:v>0.43672299999999997</c:v>
                </c:pt>
                <c:pt idx="597">
                  <c:v>0.43745400000000001</c:v>
                </c:pt>
                <c:pt idx="598">
                  <c:v>0.43818600000000002</c:v>
                </c:pt>
                <c:pt idx="599">
                  <c:v>0.438917</c:v>
                </c:pt>
                <c:pt idx="600">
                  <c:v>0.43964900000000001</c:v>
                </c:pt>
                <c:pt idx="601">
                  <c:v>0.44037999999999999</c:v>
                </c:pt>
                <c:pt idx="602">
                  <c:v>0.441112</c:v>
                </c:pt>
                <c:pt idx="603">
                  <c:v>0.44184299999999999</c:v>
                </c:pt>
                <c:pt idx="604">
                  <c:v>0.442575</c:v>
                </c:pt>
                <c:pt idx="605">
                  <c:v>0.44330700000000001</c:v>
                </c:pt>
                <c:pt idx="606">
                  <c:v>0.44403799999999999</c:v>
                </c:pt>
                <c:pt idx="607">
                  <c:v>0.44477</c:v>
                </c:pt>
                <c:pt idx="608">
                  <c:v>0.44550099999999998</c:v>
                </c:pt>
                <c:pt idx="609">
                  <c:v>0.44623299999999999</c:v>
                </c:pt>
                <c:pt idx="610">
                  <c:v>0.44696399999999997</c:v>
                </c:pt>
                <c:pt idx="611">
                  <c:v>0.44769599999999998</c:v>
                </c:pt>
                <c:pt idx="612">
                  <c:v>0.44842700000000002</c:v>
                </c:pt>
                <c:pt idx="613">
                  <c:v>0.44915899999999997</c:v>
                </c:pt>
                <c:pt idx="614">
                  <c:v>0.44989000000000001</c:v>
                </c:pt>
                <c:pt idx="615">
                  <c:v>0.45062200000000002</c:v>
                </c:pt>
                <c:pt idx="616">
                  <c:v>0.451353</c:v>
                </c:pt>
                <c:pt idx="617">
                  <c:v>0.45208500000000001</c:v>
                </c:pt>
                <c:pt idx="618">
                  <c:v>0.452816</c:v>
                </c:pt>
                <c:pt idx="619">
                  <c:v>0.45354800000000001</c:v>
                </c:pt>
                <c:pt idx="620">
                  <c:v>0.45427899999999999</c:v>
                </c:pt>
                <c:pt idx="621">
                  <c:v>0.455011</c:v>
                </c:pt>
                <c:pt idx="622">
                  <c:v>0.45574300000000001</c:v>
                </c:pt>
                <c:pt idx="623">
                  <c:v>0.45647399999999999</c:v>
                </c:pt>
                <c:pt idx="624">
                  <c:v>0.457206</c:v>
                </c:pt>
                <c:pt idx="625">
                  <c:v>0.45793699999999998</c:v>
                </c:pt>
                <c:pt idx="626">
                  <c:v>0.45866899999999999</c:v>
                </c:pt>
                <c:pt idx="627">
                  <c:v>0.45939999999999998</c:v>
                </c:pt>
                <c:pt idx="628">
                  <c:v>0.46013199999999999</c:v>
                </c:pt>
                <c:pt idx="629">
                  <c:v>0.46086300000000002</c:v>
                </c:pt>
                <c:pt idx="630">
                  <c:v>0.46159499999999998</c:v>
                </c:pt>
                <c:pt idx="631">
                  <c:v>0.46232600000000001</c:v>
                </c:pt>
                <c:pt idx="632">
                  <c:v>0.46305800000000003</c:v>
                </c:pt>
                <c:pt idx="633">
                  <c:v>0.46378900000000001</c:v>
                </c:pt>
                <c:pt idx="634">
                  <c:v>0.46452100000000002</c:v>
                </c:pt>
                <c:pt idx="635">
                  <c:v>0.465252</c:v>
                </c:pt>
                <c:pt idx="636">
                  <c:v>0.46598400000000001</c:v>
                </c:pt>
                <c:pt idx="637">
                  <c:v>0.46671499999999999</c:v>
                </c:pt>
                <c:pt idx="638">
                  <c:v>0.467447</c:v>
                </c:pt>
                <c:pt idx="639">
                  <c:v>0.46817799999999998</c:v>
                </c:pt>
                <c:pt idx="640">
                  <c:v>0.46890999999999999</c:v>
                </c:pt>
                <c:pt idx="641">
                  <c:v>0.469642</c:v>
                </c:pt>
                <c:pt idx="642">
                  <c:v>0.47037299999999999</c:v>
                </c:pt>
                <c:pt idx="643">
                  <c:v>0.471105</c:v>
                </c:pt>
                <c:pt idx="644">
                  <c:v>0.47183599999999998</c:v>
                </c:pt>
                <c:pt idx="645">
                  <c:v>0.47256799999999999</c:v>
                </c:pt>
                <c:pt idx="646">
                  <c:v>0.47329900000000003</c:v>
                </c:pt>
                <c:pt idx="647">
                  <c:v>0.47403099999999998</c:v>
                </c:pt>
                <c:pt idx="648">
                  <c:v>0.47476200000000002</c:v>
                </c:pt>
                <c:pt idx="649">
                  <c:v>0.47549400000000003</c:v>
                </c:pt>
                <c:pt idx="650">
                  <c:v>0.47622500000000001</c:v>
                </c:pt>
                <c:pt idx="651">
                  <c:v>0.47695700000000002</c:v>
                </c:pt>
                <c:pt idx="652">
                  <c:v>0.477688</c:v>
                </c:pt>
                <c:pt idx="653">
                  <c:v>0.47842000000000001</c:v>
                </c:pt>
                <c:pt idx="654">
                  <c:v>0.47915099999999999</c:v>
                </c:pt>
                <c:pt idx="655">
                  <c:v>0.479883</c:v>
                </c:pt>
                <c:pt idx="656">
                  <c:v>0.48061399999999999</c:v>
                </c:pt>
                <c:pt idx="657">
                  <c:v>0.481346</c:v>
                </c:pt>
                <c:pt idx="658">
                  <c:v>0.48207800000000001</c:v>
                </c:pt>
                <c:pt idx="659">
                  <c:v>0.48280899999999999</c:v>
                </c:pt>
                <c:pt idx="660">
                  <c:v>0.483541</c:v>
                </c:pt>
                <c:pt idx="661">
                  <c:v>0.48427199999999998</c:v>
                </c:pt>
                <c:pt idx="662">
                  <c:v>0.48500399999999999</c:v>
                </c:pt>
                <c:pt idx="663">
                  <c:v>0.48573499999999997</c:v>
                </c:pt>
                <c:pt idx="664">
                  <c:v>0.48646699999999998</c:v>
                </c:pt>
                <c:pt idx="665">
                  <c:v>0.48719800000000002</c:v>
                </c:pt>
                <c:pt idx="666">
                  <c:v>0.48792999999999997</c:v>
                </c:pt>
                <c:pt idx="667">
                  <c:v>0.48866100000000001</c:v>
                </c:pt>
                <c:pt idx="668">
                  <c:v>0.48939300000000002</c:v>
                </c:pt>
                <c:pt idx="669">
                  <c:v>0.490124</c:v>
                </c:pt>
                <c:pt idx="670">
                  <c:v>0.49085600000000001</c:v>
                </c:pt>
                <c:pt idx="671">
                  <c:v>0.491587</c:v>
                </c:pt>
                <c:pt idx="672">
                  <c:v>0.49231900000000001</c:v>
                </c:pt>
                <c:pt idx="673">
                  <c:v>0.49304999999999999</c:v>
                </c:pt>
                <c:pt idx="674">
                  <c:v>0.493782</c:v>
                </c:pt>
                <c:pt idx="675">
                  <c:v>0.49451400000000001</c:v>
                </c:pt>
                <c:pt idx="676">
                  <c:v>0.49524499999999999</c:v>
                </c:pt>
                <c:pt idx="677">
                  <c:v>0.495977</c:v>
                </c:pt>
                <c:pt idx="678">
                  <c:v>0.49670799999999998</c:v>
                </c:pt>
                <c:pt idx="679">
                  <c:v>0.49743999999999999</c:v>
                </c:pt>
                <c:pt idx="680">
                  <c:v>0.49817099999999997</c:v>
                </c:pt>
                <c:pt idx="681">
                  <c:v>0.49890299999999999</c:v>
                </c:pt>
                <c:pt idx="682">
                  <c:v>0.49963400000000002</c:v>
                </c:pt>
                <c:pt idx="683">
                  <c:v>0.50036599999999998</c:v>
                </c:pt>
                <c:pt idx="684">
                  <c:v>0.50109700000000001</c:v>
                </c:pt>
                <c:pt idx="685">
                  <c:v>0.50182899999999997</c:v>
                </c:pt>
                <c:pt idx="686">
                  <c:v>0.50256000000000001</c:v>
                </c:pt>
                <c:pt idx="687">
                  <c:v>0.50329199999999996</c:v>
                </c:pt>
                <c:pt idx="688">
                  <c:v>0.504023</c:v>
                </c:pt>
                <c:pt idx="689">
                  <c:v>0.50475499999999995</c:v>
                </c:pt>
                <c:pt idx="690">
                  <c:v>0.50548599999999999</c:v>
                </c:pt>
                <c:pt idx="691">
                  <c:v>0.50621799999999995</c:v>
                </c:pt>
                <c:pt idx="692">
                  <c:v>0.50695000000000001</c:v>
                </c:pt>
                <c:pt idx="693">
                  <c:v>0.50768100000000005</c:v>
                </c:pt>
                <c:pt idx="694">
                  <c:v>0.508413</c:v>
                </c:pt>
                <c:pt idx="695">
                  <c:v>0.50914400000000004</c:v>
                </c:pt>
                <c:pt idx="696">
                  <c:v>0.509876</c:v>
                </c:pt>
                <c:pt idx="697">
                  <c:v>0.51060700000000003</c:v>
                </c:pt>
                <c:pt idx="698">
                  <c:v>0.51133899999999999</c:v>
                </c:pt>
                <c:pt idx="699">
                  <c:v>0.51207000000000003</c:v>
                </c:pt>
                <c:pt idx="700">
                  <c:v>0.51280199999999998</c:v>
                </c:pt>
                <c:pt idx="701">
                  <c:v>0.51353300000000002</c:v>
                </c:pt>
                <c:pt idx="702">
                  <c:v>0.51426499999999997</c:v>
                </c:pt>
                <c:pt idx="703">
                  <c:v>0.51499600000000001</c:v>
                </c:pt>
                <c:pt idx="704">
                  <c:v>0.51572799999999996</c:v>
                </c:pt>
                <c:pt idx="705">
                  <c:v>0.516459</c:v>
                </c:pt>
                <c:pt idx="706">
                  <c:v>0.51719099999999996</c:v>
                </c:pt>
                <c:pt idx="707">
                  <c:v>0.51792199999999999</c:v>
                </c:pt>
                <c:pt idx="708">
                  <c:v>0.51865399999999995</c:v>
                </c:pt>
                <c:pt idx="709">
                  <c:v>0.51938600000000001</c:v>
                </c:pt>
                <c:pt idx="710">
                  <c:v>0.52011700000000005</c:v>
                </c:pt>
                <c:pt idx="711">
                  <c:v>0.52084900000000001</c:v>
                </c:pt>
                <c:pt idx="712">
                  <c:v>0.52158000000000004</c:v>
                </c:pt>
                <c:pt idx="713">
                  <c:v>0.522312</c:v>
                </c:pt>
                <c:pt idx="714">
                  <c:v>0.52304300000000004</c:v>
                </c:pt>
                <c:pt idx="715">
                  <c:v>0.52377499999999999</c:v>
                </c:pt>
                <c:pt idx="716">
                  <c:v>0.52450600000000003</c:v>
                </c:pt>
                <c:pt idx="717">
                  <c:v>0.52523799999999998</c:v>
                </c:pt>
                <c:pt idx="718">
                  <c:v>0.52596900000000002</c:v>
                </c:pt>
                <c:pt idx="719">
                  <c:v>0.52670099999999997</c:v>
                </c:pt>
                <c:pt idx="720">
                  <c:v>0.52743200000000001</c:v>
                </c:pt>
                <c:pt idx="721">
                  <c:v>0.52816399999999997</c:v>
                </c:pt>
                <c:pt idx="722">
                  <c:v>0.528895</c:v>
                </c:pt>
                <c:pt idx="723">
                  <c:v>0.52962699999999996</c:v>
                </c:pt>
                <c:pt idx="724">
                  <c:v>0.530358</c:v>
                </c:pt>
                <c:pt idx="725">
                  <c:v>0.53108999999999995</c:v>
                </c:pt>
                <c:pt idx="726">
                  <c:v>0.53182200000000002</c:v>
                </c:pt>
                <c:pt idx="727">
                  <c:v>0.53255300000000005</c:v>
                </c:pt>
                <c:pt idx="728">
                  <c:v>0.53328500000000001</c:v>
                </c:pt>
                <c:pt idx="729">
                  <c:v>0.53401600000000005</c:v>
                </c:pt>
                <c:pt idx="730">
                  <c:v>0.534748</c:v>
                </c:pt>
                <c:pt idx="731">
                  <c:v>0.53547900000000004</c:v>
                </c:pt>
                <c:pt idx="732">
                  <c:v>0.53621099999999999</c:v>
                </c:pt>
                <c:pt idx="733">
                  <c:v>0.53694200000000003</c:v>
                </c:pt>
                <c:pt idx="734">
                  <c:v>0.53767399999999999</c:v>
                </c:pt>
                <c:pt idx="735">
                  <c:v>0.53840500000000002</c:v>
                </c:pt>
                <c:pt idx="736">
                  <c:v>0.53913699999999998</c:v>
                </c:pt>
                <c:pt idx="737">
                  <c:v>0.53986800000000001</c:v>
                </c:pt>
                <c:pt idx="738">
                  <c:v>0.54059999999999997</c:v>
                </c:pt>
                <c:pt idx="739">
                  <c:v>0.54133100000000001</c:v>
                </c:pt>
                <c:pt idx="740">
                  <c:v>0.54206299999999996</c:v>
                </c:pt>
                <c:pt idx="741">
                  <c:v>0.542794</c:v>
                </c:pt>
                <c:pt idx="742">
                  <c:v>0.54352599999999995</c:v>
                </c:pt>
                <c:pt idx="743">
                  <c:v>0.54425699999999999</c:v>
                </c:pt>
                <c:pt idx="744">
                  <c:v>0.54498899999999995</c:v>
                </c:pt>
                <c:pt idx="745">
                  <c:v>0.54572100000000001</c:v>
                </c:pt>
                <c:pt idx="746">
                  <c:v>0.54645200000000005</c:v>
                </c:pt>
                <c:pt idx="747">
                  <c:v>0.547184</c:v>
                </c:pt>
                <c:pt idx="748">
                  <c:v>0.54791500000000004</c:v>
                </c:pt>
                <c:pt idx="749">
                  <c:v>0.548647</c:v>
                </c:pt>
                <c:pt idx="750">
                  <c:v>0.54937800000000003</c:v>
                </c:pt>
                <c:pt idx="751">
                  <c:v>0.55010999999999999</c:v>
                </c:pt>
                <c:pt idx="752">
                  <c:v>0.55084100000000003</c:v>
                </c:pt>
                <c:pt idx="753">
                  <c:v>0.55157299999999998</c:v>
                </c:pt>
                <c:pt idx="754">
                  <c:v>0.55230400000000002</c:v>
                </c:pt>
                <c:pt idx="755">
                  <c:v>0.55303599999999997</c:v>
                </c:pt>
                <c:pt idx="756">
                  <c:v>0.55376700000000001</c:v>
                </c:pt>
                <c:pt idx="757">
                  <c:v>0.55449899999999996</c:v>
                </c:pt>
                <c:pt idx="758">
                  <c:v>0.55523</c:v>
                </c:pt>
                <c:pt idx="759">
                  <c:v>0.55596199999999996</c:v>
                </c:pt>
                <c:pt idx="760">
                  <c:v>0.55669299999999999</c:v>
                </c:pt>
                <c:pt idx="761">
                  <c:v>0.55742499999999995</c:v>
                </c:pt>
                <c:pt idx="762">
                  <c:v>0.55815700000000001</c:v>
                </c:pt>
                <c:pt idx="763">
                  <c:v>0.55888800000000005</c:v>
                </c:pt>
                <c:pt idx="764">
                  <c:v>0.55962000000000001</c:v>
                </c:pt>
                <c:pt idx="765">
                  <c:v>0.56035100000000004</c:v>
                </c:pt>
                <c:pt idx="766">
                  <c:v>0.561083</c:v>
                </c:pt>
                <c:pt idx="767">
                  <c:v>0.56181400000000004</c:v>
                </c:pt>
                <c:pt idx="768">
                  <c:v>0.56254599999999999</c:v>
                </c:pt>
                <c:pt idx="769">
                  <c:v>0.56327700000000003</c:v>
                </c:pt>
                <c:pt idx="770">
                  <c:v>0.56400899999999998</c:v>
                </c:pt>
                <c:pt idx="771">
                  <c:v>0.56474000000000002</c:v>
                </c:pt>
                <c:pt idx="772">
                  <c:v>0.56547199999999997</c:v>
                </c:pt>
                <c:pt idx="773">
                  <c:v>0.56620300000000001</c:v>
                </c:pt>
                <c:pt idx="774">
                  <c:v>0.56693499999999997</c:v>
                </c:pt>
                <c:pt idx="775">
                  <c:v>0.567666</c:v>
                </c:pt>
                <c:pt idx="776">
                  <c:v>0.56839799999999996</c:v>
                </c:pt>
                <c:pt idx="777">
                  <c:v>0.569129</c:v>
                </c:pt>
                <c:pt idx="778">
                  <c:v>0.56986099999999995</c:v>
                </c:pt>
                <c:pt idx="779">
                  <c:v>0.57059300000000002</c:v>
                </c:pt>
                <c:pt idx="780">
                  <c:v>0.57132400000000005</c:v>
                </c:pt>
                <c:pt idx="781">
                  <c:v>0.57205600000000001</c:v>
                </c:pt>
                <c:pt idx="782">
                  <c:v>0.57278700000000005</c:v>
                </c:pt>
                <c:pt idx="783">
                  <c:v>0.573519</c:v>
                </c:pt>
                <c:pt idx="784">
                  <c:v>0.57425000000000004</c:v>
                </c:pt>
                <c:pt idx="785">
                  <c:v>0.57498199999999999</c:v>
                </c:pt>
                <c:pt idx="786">
                  <c:v>0.57571300000000003</c:v>
                </c:pt>
                <c:pt idx="787">
                  <c:v>0.57644499999999999</c:v>
                </c:pt>
                <c:pt idx="788">
                  <c:v>0.57717600000000002</c:v>
                </c:pt>
                <c:pt idx="789">
                  <c:v>0.57790799999999998</c:v>
                </c:pt>
                <c:pt idx="790">
                  <c:v>0.57863900000000001</c:v>
                </c:pt>
                <c:pt idx="791">
                  <c:v>0.57937099999999997</c:v>
                </c:pt>
                <c:pt idx="792">
                  <c:v>0.58010200000000001</c:v>
                </c:pt>
                <c:pt idx="793">
                  <c:v>0.58083399999999996</c:v>
                </c:pt>
                <c:pt idx="794">
                  <c:v>0.581565</c:v>
                </c:pt>
                <c:pt idx="795">
                  <c:v>0.58229699999999995</c:v>
                </c:pt>
                <c:pt idx="796">
                  <c:v>0.58302900000000002</c:v>
                </c:pt>
                <c:pt idx="797">
                  <c:v>0.58375999999999995</c:v>
                </c:pt>
                <c:pt idx="798">
                  <c:v>0.58449200000000001</c:v>
                </c:pt>
                <c:pt idx="799">
                  <c:v>0.58522300000000005</c:v>
                </c:pt>
                <c:pt idx="800">
                  <c:v>0.585955</c:v>
                </c:pt>
                <c:pt idx="801">
                  <c:v>0.58668600000000004</c:v>
                </c:pt>
                <c:pt idx="802">
                  <c:v>0.587418</c:v>
                </c:pt>
                <c:pt idx="803">
                  <c:v>0.58814900000000003</c:v>
                </c:pt>
                <c:pt idx="804">
                  <c:v>0.58888099999999999</c:v>
                </c:pt>
                <c:pt idx="805">
                  <c:v>0.58961200000000002</c:v>
                </c:pt>
                <c:pt idx="806">
                  <c:v>0.59034399999999998</c:v>
                </c:pt>
                <c:pt idx="807">
                  <c:v>0.59107500000000002</c:v>
                </c:pt>
                <c:pt idx="808">
                  <c:v>0.59180699999999997</c:v>
                </c:pt>
                <c:pt idx="809">
                  <c:v>0.59253800000000001</c:v>
                </c:pt>
                <c:pt idx="810">
                  <c:v>0.59326999999999996</c:v>
                </c:pt>
                <c:pt idx="811">
                  <c:v>0.594001</c:v>
                </c:pt>
                <c:pt idx="812">
                  <c:v>0.59473299999999996</c:v>
                </c:pt>
                <c:pt idx="813">
                  <c:v>0.59546500000000002</c:v>
                </c:pt>
                <c:pt idx="814">
                  <c:v>0.59619599999999995</c:v>
                </c:pt>
                <c:pt idx="815">
                  <c:v>0.59692800000000001</c:v>
                </c:pt>
                <c:pt idx="816">
                  <c:v>0.59765900000000005</c:v>
                </c:pt>
                <c:pt idx="817">
                  <c:v>0.59839100000000001</c:v>
                </c:pt>
                <c:pt idx="818">
                  <c:v>0.59912200000000004</c:v>
                </c:pt>
                <c:pt idx="819">
                  <c:v>0.599854</c:v>
                </c:pt>
                <c:pt idx="820">
                  <c:v>0.60058500000000004</c:v>
                </c:pt>
                <c:pt idx="821">
                  <c:v>0.60131699999999999</c:v>
                </c:pt>
                <c:pt idx="822">
                  <c:v>0.60204800000000003</c:v>
                </c:pt>
                <c:pt idx="823">
                  <c:v>0.60277999999999998</c:v>
                </c:pt>
                <c:pt idx="824">
                  <c:v>0.60351100000000002</c:v>
                </c:pt>
                <c:pt idx="825">
                  <c:v>0.60424299999999997</c:v>
                </c:pt>
                <c:pt idx="826">
                  <c:v>0.60497400000000001</c:v>
                </c:pt>
                <c:pt idx="827">
                  <c:v>0.60570599999999997</c:v>
                </c:pt>
                <c:pt idx="828">
                  <c:v>0.606437</c:v>
                </c:pt>
                <c:pt idx="829">
                  <c:v>0.60716899999999996</c:v>
                </c:pt>
                <c:pt idx="830">
                  <c:v>0.60790100000000002</c:v>
                </c:pt>
                <c:pt idx="831">
                  <c:v>0.60863199999999995</c:v>
                </c:pt>
                <c:pt idx="832">
                  <c:v>0.60936400000000002</c:v>
                </c:pt>
                <c:pt idx="833">
                  <c:v>0.61009500000000005</c:v>
                </c:pt>
                <c:pt idx="834">
                  <c:v>0.61082700000000001</c:v>
                </c:pt>
                <c:pt idx="835">
                  <c:v>0.61155800000000005</c:v>
                </c:pt>
                <c:pt idx="836">
                  <c:v>0.61229</c:v>
                </c:pt>
                <c:pt idx="837">
                  <c:v>0.61302100000000004</c:v>
                </c:pt>
                <c:pt idx="838">
                  <c:v>0.61375299999999999</c:v>
                </c:pt>
                <c:pt idx="839">
                  <c:v>0.61448400000000003</c:v>
                </c:pt>
                <c:pt idx="840">
                  <c:v>0.61521599999999999</c:v>
                </c:pt>
                <c:pt idx="841">
                  <c:v>0.61594700000000002</c:v>
                </c:pt>
                <c:pt idx="842">
                  <c:v>0.61667899999999998</c:v>
                </c:pt>
                <c:pt idx="843">
                  <c:v>0.61741000000000001</c:v>
                </c:pt>
                <c:pt idx="844">
                  <c:v>0.61814199999999997</c:v>
                </c:pt>
                <c:pt idx="845">
                  <c:v>0.61887300000000001</c:v>
                </c:pt>
                <c:pt idx="846">
                  <c:v>0.61960499999999996</c:v>
                </c:pt>
                <c:pt idx="847">
                  <c:v>0.62033700000000003</c:v>
                </c:pt>
                <c:pt idx="848">
                  <c:v>0.62106799999999995</c:v>
                </c:pt>
                <c:pt idx="849">
                  <c:v>0.62180000000000002</c:v>
                </c:pt>
                <c:pt idx="850">
                  <c:v>0.62253099999999995</c:v>
                </c:pt>
                <c:pt idx="851">
                  <c:v>0.62326300000000001</c:v>
                </c:pt>
                <c:pt idx="852">
                  <c:v>0.62399400000000005</c:v>
                </c:pt>
                <c:pt idx="853">
                  <c:v>0.624726</c:v>
                </c:pt>
                <c:pt idx="854">
                  <c:v>0.62545700000000004</c:v>
                </c:pt>
                <c:pt idx="855">
                  <c:v>0.626189</c:v>
                </c:pt>
                <c:pt idx="856">
                  <c:v>0.62692000000000003</c:v>
                </c:pt>
                <c:pt idx="857">
                  <c:v>0.62765199999999999</c:v>
                </c:pt>
                <c:pt idx="858">
                  <c:v>0.62838300000000002</c:v>
                </c:pt>
                <c:pt idx="859">
                  <c:v>0.62911499999999998</c:v>
                </c:pt>
                <c:pt idx="860">
                  <c:v>0.62984600000000002</c:v>
                </c:pt>
                <c:pt idx="861">
                  <c:v>0.63057799999999997</c:v>
                </c:pt>
                <c:pt idx="862">
                  <c:v>0.63130900000000001</c:v>
                </c:pt>
                <c:pt idx="863">
                  <c:v>0.63204099999999996</c:v>
                </c:pt>
                <c:pt idx="864">
                  <c:v>0.632772</c:v>
                </c:pt>
                <c:pt idx="865">
                  <c:v>0.63350399999999996</c:v>
                </c:pt>
                <c:pt idx="866">
                  <c:v>0.63423600000000002</c:v>
                </c:pt>
                <c:pt idx="867">
                  <c:v>0.63496699999999995</c:v>
                </c:pt>
                <c:pt idx="868">
                  <c:v>0.63569900000000001</c:v>
                </c:pt>
                <c:pt idx="869">
                  <c:v>0.63643000000000005</c:v>
                </c:pt>
                <c:pt idx="870">
                  <c:v>0.63716200000000001</c:v>
                </c:pt>
                <c:pt idx="871">
                  <c:v>0.63789300000000004</c:v>
                </c:pt>
                <c:pt idx="872">
                  <c:v>0.638625</c:v>
                </c:pt>
                <c:pt idx="873">
                  <c:v>0.63935600000000004</c:v>
                </c:pt>
                <c:pt idx="874">
                  <c:v>0.64008799999999999</c:v>
                </c:pt>
                <c:pt idx="875">
                  <c:v>0.64081900000000003</c:v>
                </c:pt>
                <c:pt idx="876">
                  <c:v>0.64155099999999998</c:v>
                </c:pt>
                <c:pt idx="877">
                  <c:v>0.64228200000000002</c:v>
                </c:pt>
                <c:pt idx="878">
                  <c:v>0.64301399999999997</c:v>
                </c:pt>
                <c:pt idx="879">
                  <c:v>0.64374500000000001</c:v>
                </c:pt>
                <c:pt idx="880">
                  <c:v>0.64447699999999997</c:v>
                </c:pt>
                <c:pt idx="881">
                  <c:v>0.645208</c:v>
                </c:pt>
                <c:pt idx="882">
                  <c:v>0.64593999999999996</c:v>
                </c:pt>
                <c:pt idx="883">
                  <c:v>0.64667200000000002</c:v>
                </c:pt>
                <c:pt idx="884">
                  <c:v>0.64740299999999995</c:v>
                </c:pt>
                <c:pt idx="885">
                  <c:v>0.64813500000000002</c:v>
                </c:pt>
                <c:pt idx="886">
                  <c:v>0.64886600000000005</c:v>
                </c:pt>
                <c:pt idx="887">
                  <c:v>0.64959800000000001</c:v>
                </c:pt>
                <c:pt idx="888">
                  <c:v>0.65032900000000005</c:v>
                </c:pt>
                <c:pt idx="889">
                  <c:v>0.651061</c:v>
                </c:pt>
                <c:pt idx="890">
                  <c:v>0.65179200000000004</c:v>
                </c:pt>
                <c:pt idx="891">
                  <c:v>0.65252399999999999</c:v>
                </c:pt>
                <c:pt idx="892">
                  <c:v>0.65325500000000003</c:v>
                </c:pt>
                <c:pt idx="893">
                  <c:v>0.65398699999999999</c:v>
                </c:pt>
                <c:pt idx="894">
                  <c:v>0.65471800000000002</c:v>
                </c:pt>
                <c:pt idx="895">
                  <c:v>0.65544999999999998</c:v>
                </c:pt>
                <c:pt idx="896">
                  <c:v>0.65618100000000001</c:v>
                </c:pt>
                <c:pt idx="897">
                  <c:v>0.65691299999999997</c:v>
                </c:pt>
                <c:pt idx="898">
                  <c:v>0.65764400000000001</c:v>
                </c:pt>
                <c:pt idx="899">
                  <c:v>0.65837599999999996</c:v>
                </c:pt>
                <c:pt idx="900">
                  <c:v>0.65910800000000003</c:v>
                </c:pt>
                <c:pt idx="901">
                  <c:v>0.65983899999999995</c:v>
                </c:pt>
                <c:pt idx="902">
                  <c:v>0.66057100000000002</c:v>
                </c:pt>
                <c:pt idx="903">
                  <c:v>0.66130199999999995</c:v>
                </c:pt>
                <c:pt idx="904">
                  <c:v>0.66203400000000001</c:v>
                </c:pt>
                <c:pt idx="905">
                  <c:v>0.66276500000000005</c:v>
                </c:pt>
                <c:pt idx="906">
                  <c:v>0.663497</c:v>
                </c:pt>
                <c:pt idx="907">
                  <c:v>0.66422800000000004</c:v>
                </c:pt>
                <c:pt idx="908">
                  <c:v>0.66496</c:v>
                </c:pt>
                <c:pt idx="909">
                  <c:v>0.66569100000000003</c:v>
                </c:pt>
                <c:pt idx="910">
                  <c:v>0.66642299999999999</c:v>
                </c:pt>
                <c:pt idx="911">
                  <c:v>0.66715400000000002</c:v>
                </c:pt>
                <c:pt idx="912">
                  <c:v>0.66788599999999998</c:v>
                </c:pt>
                <c:pt idx="913">
                  <c:v>0.66861700000000002</c:v>
                </c:pt>
                <c:pt idx="914">
                  <c:v>0.66934899999999997</c:v>
                </c:pt>
                <c:pt idx="915">
                  <c:v>0.67008000000000001</c:v>
                </c:pt>
                <c:pt idx="916">
                  <c:v>0.67081199999999996</c:v>
                </c:pt>
                <c:pt idx="917">
                  <c:v>0.67154400000000003</c:v>
                </c:pt>
                <c:pt idx="918">
                  <c:v>0.67227499999999996</c:v>
                </c:pt>
                <c:pt idx="919">
                  <c:v>0.67300700000000002</c:v>
                </c:pt>
                <c:pt idx="920">
                  <c:v>0.67373799999999995</c:v>
                </c:pt>
                <c:pt idx="921">
                  <c:v>0.67447000000000001</c:v>
                </c:pt>
                <c:pt idx="922">
                  <c:v>0.67520100000000005</c:v>
                </c:pt>
                <c:pt idx="923">
                  <c:v>0.67593300000000001</c:v>
                </c:pt>
                <c:pt idx="924">
                  <c:v>0.67666400000000004</c:v>
                </c:pt>
                <c:pt idx="925">
                  <c:v>0.677396</c:v>
                </c:pt>
                <c:pt idx="926">
                  <c:v>0.67812700000000004</c:v>
                </c:pt>
                <c:pt idx="927">
                  <c:v>0.67885899999999999</c:v>
                </c:pt>
                <c:pt idx="928">
                  <c:v>0.67959000000000003</c:v>
                </c:pt>
                <c:pt idx="929">
                  <c:v>0.68032199999999998</c:v>
                </c:pt>
                <c:pt idx="930">
                  <c:v>0.68105300000000002</c:v>
                </c:pt>
                <c:pt idx="931">
                  <c:v>0.68178499999999997</c:v>
                </c:pt>
                <c:pt idx="932">
                  <c:v>0.68251600000000001</c:v>
                </c:pt>
                <c:pt idx="933">
                  <c:v>0.68324799999999997</c:v>
                </c:pt>
                <c:pt idx="934">
                  <c:v>0.68398000000000003</c:v>
                </c:pt>
                <c:pt idx="935">
                  <c:v>0.68471099999999996</c:v>
                </c:pt>
                <c:pt idx="936">
                  <c:v>0.68544300000000002</c:v>
                </c:pt>
                <c:pt idx="937">
                  <c:v>0.68617399999999995</c:v>
                </c:pt>
                <c:pt idx="938">
                  <c:v>0.68690600000000002</c:v>
                </c:pt>
                <c:pt idx="939">
                  <c:v>0.68763700000000005</c:v>
                </c:pt>
                <c:pt idx="940">
                  <c:v>0.68836900000000001</c:v>
                </c:pt>
                <c:pt idx="941">
                  <c:v>0.68910000000000005</c:v>
                </c:pt>
                <c:pt idx="942">
                  <c:v>0.689832</c:v>
                </c:pt>
                <c:pt idx="943">
                  <c:v>0.69056300000000004</c:v>
                </c:pt>
                <c:pt idx="944">
                  <c:v>0.69129499999999999</c:v>
                </c:pt>
                <c:pt idx="945">
                  <c:v>0.69202600000000003</c:v>
                </c:pt>
                <c:pt idx="946">
                  <c:v>0.69275799999999998</c:v>
                </c:pt>
                <c:pt idx="947">
                  <c:v>0.69348900000000002</c:v>
                </c:pt>
                <c:pt idx="948">
                  <c:v>0.69422099999999998</c:v>
                </c:pt>
                <c:pt idx="949">
                  <c:v>0.69495200000000001</c:v>
                </c:pt>
                <c:pt idx="950">
                  <c:v>0.69568399999999997</c:v>
                </c:pt>
                <c:pt idx="951">
                  <c:v>0.69641600000000004</c:v>
                </c:pt>
                <c:pt idx="952">
                  <c:v>0.69714699999999996</c:v>
                </c:pt>
                <c:pt idx="953">
                  <c:v>0.69787900000000003</c:v>
                </c:pt>
                <c:pt idx="954">
                  <c:v>0.69860999999999995</c:v>
                </c:pt>
                <c:pt idx="955">
                  <c:v>0.69934200000000002</c:v>
                </c:pt>
                <c:pt idx="956">
                  <c:v>0.70007299999999995</c:v>
                </c:pt>
                <c:pt idx="957">
                  <c:v>0.70080500000000001</c:v>
                </c:pt>
                <c:pt idx="958">
                  <c:v>0.70153600000000005</c:v>
                </c:pt>
                <c:pt idx="959">
                  <c:v>0.702268</c:v>
                </c:pt>
                <c:pt idx="960">
                  <c:v>0.70299900000000004</c:v>
                </c:pt>
                <c:pt idx="961">
                  <c:v>0.703731</c:v>
                </c:pt>
                <c:pt idx="962">
                  <c:v>0.70446200000000003</c:v>
                </c:pt>
                <c:pt idx="963">
                  <c:v>0.70519399999999999</c:v>
                </c:pt>
                <c:pt idx="964">
                  <c:v>0.70592500000000002</c:v>
                </c:pt>
                <c:pt idx="965">
                  <c:v>0.70665699999999998</c:v>
                </c:pt>
                <c:pt idx="966">
                  <c:v>0.70738800000000002</c:v>
                </c:pt>
                <c:pt idx="967">
                  <c:v>0.70811999999999997</c:v>
                </c:pt>
                <c:pt idx="968">
                  <c:v>0.70885100000000001</c:v>
                </c:pt>
                <c:pt idx="969">
                  <c:v>0.70958299999999996</c:v>
                </c:pt>
                <c:pt idx="970">
                  <c:v>0.71031500000000003</c:v>
                </c:pt>
                <c:pt idx="971">
                  <c:v>0.71104599999999996</c:v>
                </c:pt>
                <c:pt idx="972">
                  <c:v>0.71177800000000002</c:v>
                </c:pt>
                <c:pt idx="973">
                  <c:v>0.71250899999999995</c:v>
                </c:pt>
                <c:pt idx="974">
                  <c:v>0.71324100000000001</c:v>
                </c:pt>
                <c:pt idx="975">
                  <c:v>0.71397200000000005</c:v>
                </c:pt>
                <c:pt idx="976">
                  <c:v>0.71470400000000001</c:v>
                </c:pt>
                <c:pt idx="977">
                  <c:v>0.71543500000000004</c:v>
                </c:pt>
                <c:pt idx="978">
                  <c:v>0.716167</c:v>
                </c:pt>
                <c:pt idx="979">
                  <c:v>0.71689800000000004</c:v>
                </c:pt>
                <c:pt idx="980">
                  <c:v>0.71762999999999999</c:v>
                </c:pt>
                <c:pt idx="981">
                  <c:v>0.71836100000000003</c:v>
                </c:pt>
                <c:pt idx="982">
                  <c:v>0.71909299999999998</c:v>
                </c:pt>
                <c:pt idx="983">
                  <c:v>0.71982400000000002</c:v>
                </c:pt>
                <c:pt idx="984">
                  <c:v>0.72055599999999997</c:v>
                </c:pt>
                <c:pt idx="985">
                  <c:v>0.72128700000000001</c:v>
                </c:pt>
                <c:pt idx="986">
                  <c:v>0.72201899999999997</c:v>
                </c:pt>
                <c:pt idx="987">
                  <c:v>0.72275100000000003</c:v>
                </c:pt>
                <c:pt idx="988">
                  <c:v>0.72348199999999996</c:v>
                </c:pt>
                <c:pt idx="989">
                  <c:v>0.72421400000000002</c:v>
                </c:pt>
                <c:pt idx="990">
                  <c:v>0.72494499999999995</c:v>
                </c:pt>
                <c:pt idx="991">
                  <c:v>0.72567700000000002</c:v>
                </c:pt>
                <c:pt idx="992">
                  <c:v>0.72640800000000005</c:v>
                </c:pt>
                <c:pt idx="993">
                  <c:v>0.72714000000000001</c:v>
                </c:pt>
                <c:pt idx="994">
                  <c:v>0.72787100000000005</c:v>
                </c:pt>
                <c:pt idx="995">
                  <c:v>0.728603</c:v>
                </c:pt>
                <c:pt idx="996">
                  <c:v>0.72933400000000004</c:v>
                </c:pt>
                <c:pt idx="997">
                  <c:v>0.73006599999999999</c:v>
                </c:pt>
                <c:pt idx="998">
                  <c:v>0.73079700000000003</c:v>
                </c:pt>
                <c:pt idx="999">
                  <c:v>0.73152899999999998</c:v>
                </c:pt>
                <c:pt idx="1000">
                  <c:v>0.73226000000000002</c:v>
                </c:pt>
                <c:pt idx="1001">
                  <c:v>0.73299199999999998</c:v>
                </c:pt>
                <c:pt idx="1002">
                  <c:v>0.73372300000000001</c:v>
                </c:pt>
                <c:pt idx="1003">
                  <c:v>0.73445499999999997</c:v>
                </c:pt>
                <c:pt idx="1004">
                  <c:v>0.73518700000000003</c:v>
                </c:pt>
                <c:pt idx="1005">
                  <c:v>0.73591799999999996</c:v>
                </c:pt>
                <c:pt idx="1006">
                  <c:v>0.73665000000000003</c:v>
                </c:pt>
                <c:pt idx="1007">
                  <c:v>0.73738099999999995</c:v>
                </c:pt>
                <c:pt idx="1008">
                  <c:v>0.73811300000000002</c:v>
                </c:pt>
                <c:pt idx="1009">
                  <c:v>0.73884399999999995</c:v>
                </c:pt>
                <c:pt idx="1010">
                  <c:v>0.73957600000000001</c:v>
                </c:pt>
                <c:pt idx="1011">
                  <c:v>0.74030700000000005</c:v>
                </c:pt>
                <c:pt idx="1012">
                  <c:v>0.741039</c:v>
                </c:pt>
                <c:pt idx="1013">
                  <c:v>0.74177000000000004</c:v>
                </c:pt>
                <c:pt idx="1014">
                  <c:v>0.742502</c:v>
                </c:pt>
                <c:pt idx="1015">
                  <c:v>0.74323300000000003</c:v>
                </c:pt>
                <c:pt idx="1016">
                  <c:v>0.74396499999999999</c:v>
                </c:pt>
                <c:pt idx="1017">
                  <c:v>0.74469600000000002</c:v>
                </c:pt>
                <c:pt idx="1018">
                  <c:v>0.74542799999999998</c:v>
                </c:pt>
                <c:pt idx="1019">
                  <c:v>0.74615900000000002</c:v>
                </c:pt>
                <c:pt idx="1020">
                  <c:v>0.74689099999999997</c:v>
                </c:pt>
                <c:pt idx="1021">
                  <c:v>0.74762300000000004</c:v>
                </c:pt>
                <c:pt idx="1022">
                  <c:v>0.74835399999999996</c:v>
                </c:pt>
                <c:pt idx="1023">
                  <c:v>0.74908600000000003</c:v>
                </c:pt>
                <c:pt idx="1024">
                  <c:v>0.74981699999999996</c:v>
                </c:pt>
                <c:pt idx="1025">
                  <c:v>0.75054900000000002</c:v>
                </c:pt>
                <c:pt idx="1026">
                  <c:v>0.75127999999999995</c:v>
                </c:pt>
                <c:pt idx="1027">
                  <c:v>0.75201200000000001</c:v>
                </c:pt>
                <c:pt idx="1028">
                  <c:v>0.75274300000000005</c:v>
                </c:pt>
                <c:pt idx="1029">
                  <c:v>0.75347500000000001</c:v>
                </c:pt>
                <c:pt idx="1030">
                  <c:v>0.75420600000000004</c:v>
                </c:pt>
                <c:pt idx="1031">
                  <c:v>0.754938</c:v>
                </c:pt>
                <c:pt idx="1032">
                  <c:v>0.75566900000000004</c:v>
                </c:pt>
                <c:pt idx="1033">
                  <c:v>0.75640099999999999</c:v>
                </c:pt>
                <c:pt idx="1034">
                  <c:v>0.75713200000000003</c:v>
                </c:pt>
                <c:pt idx="1035">
                  <c:v>0.75786399999999998</c:v>
                </c:pt>
                <c:pt idx="1036">
                  <c:v>0.75859500000000002</c:v>
                </c:pt>
                <c:pt idx="1037">
                  <c:v>0.75932699999999997</c:v>
                </c:pt>
                <c:pt idx="1038">
                  <c:v>0.76005900000000004</c:v>
                </c:pt>
                <c:pt idx="1039">
                  <c:v>0.76078999999999997</c:v>
                </c:pt>
                <c:pt idx="1040">
                  <c:v>0.76152200000000003</c:v>
                </c:pt>
                <c:pt idx="1041">
                  <c:v>0.76225299999999996</c:v>
                </c:pt>
                <c:pt idx="1042">
                  <c:v>0.76298500000000002</c:v>
                </c:pt>
                <c:pt idx="1043">
                  <c:v>0.76371599999999995</c:v>
                </c:pt>
                <c:pt idx="1044">
                  <c:v>0.76444800000000002</c:v>
                </c:pt>
                <c:pt idx="1045">
                  <c:v>0.76517900000000005</c:v>
                </c:pt>
                <c:pt idx="1046">
                  <c:v>0.76591100000000001</c:v>
                </c:pt>
                <c:pt idx="1047">
                  <c:v>0.76664200000000005</c:v>
                </c:pt>
                <c:pt idx="1048">
                  <c:v>0.767374</c:v>
                </c:pt>
                <c:pt idx="1049">
                  <c:v>0.76810500000000004</c:v>
                </c:pt>
                <c:pt idx="1050">
                  <c:v>0.76883699999999999</c:v>
                </c:pt>
                <c:pt idx="1051">
                  <c:v>0.76956800000000003</c:v>
                </c:pt>
                <c:pt idx="1052">
                  <c:v>0.77029999999999998</c:v>
                </c:pt>
                <c:pt idx="1053">
                  <c:v>0.77103100000000002</c:v>
                </c:pt>
                <c:pt idx="1054">
                  <c:v>0.77176299999999998</c:v>
                </c:pt>
                <c:pt idx="1055">
                  <c:v>0.77249500000000004</c:v>
                </c:pt>
                <c:pt idx="1056">
                  <c:v>0.77322599999999997</c:v>
                </c:pt>
                <c:pt idx="1057">
                  <c:v>0.77395800000000003</c:v>
                </c:pt>
                <c:pt idx="1058">
                  <c:v>0.77468899999999996</c:v>
                </c:pt>
                <c:pt idx="1059">
                  <c:v>0.77542100000000003</c:v>
                </c:pt>
                <c:pt idx="1060">
                  <c:v>0.77615199999999995</c:v>
                </c:pt>
                <c:pt idx="1061">
                  <c:v>0.77688400000000002</c:v>
                </c:pt>
                <c:pt idx="1062">
                  <c:v>0.77761499999999995</c:v>
                </c:pt>
                <c:pt idx="1063">
                  <c:v>0.77834700000000001</c:v>
                </c:pt>
                <c:pt idx="1064">
                  <c:v>0.77907800000000005</c:v>
                </c:pt>
                <c:pt idx="1065">
                  <c:v>0.77981</c:v>
                </c:pt>
                <c:pt idx="1066">
                  <c:v>0.78054100000000004</c:v>
                </c:pt>
                <c:pt idx="1067">
                  <c:v>0.781273</c:v>
                </c:pt>
                <c:pt idx="1068">
                  <c:v>0.78200400000000003</c:v>
                </c:pt>
                <c:pt idx="1069">
                  <c:v>0.78273599999999999</c:v>
                </c:pt>
                <c:pt idx="1070">
                  <c:v>0.78346700000000002</c:v>
                </c:pt>
                <c:pt idx="1071">
                  <c:v>0.78419899999999998</c:v>
                </c:pt>
                <c:pt idx="1072">
                  <c:v>0.78493100000000005</c:v>
                </c:pt>
                <c:pt idx="1073">
                  <c:v>0.78566199999999997</c:v>
                </c:pt>
                <c:pt idx="1074">
                  <c:v>0.78639400000000004</c:v>
                </c:pt>
                <c:pt idx="1075">
                  <c:v>0.78712499999999996</c:v>
                </c:pt>
                <c:pt idx="1076">
                  <c:v>0.78785700000000003</c:v>
                </c:pt>
                <c:pt idx="1077">
                  <c:v>0.78858799999999996</c:v>
                </c:pt>
                <c:pt idx="1078">
                  <c:v>0.78932000000000002</c:v>
                </c:pt>
                <c:pt idx="1079">
                  <c:v>0.79005099999999995</c:v>
                </c:pt>
                <c:pt idx="1080">
                  <c:v>0.79078300000000001</c:v>
                </c:pt>
                <c:pt idx="1081">
                  <c:v>0.79151400000000005</c:v>
                </c:pt>
                <c:pt idx="1082">
                  <c:v>0.79224600000000001</c:v>
                </c:pt>
                <c:pt idx="1083">
                  <c:v>0.79297700000000004</c:v>
                </c:pt>
                <c:pt idx="1084">
                  <c:v>0.793709</c:v>
                </c:pt>
                <c:pt idx="1085">
                  <c:v>0.79444000000000004</c:v>
                </c:pt>
                <c:pt idx="1086">
                  <c:v>0.79517199999999999</c:v>
                </c:pt>
                <c:pt idx="1087">
                  <c:v>0.79590300000000003</c:v>
                </c:pt>
                <c:pt idx="1088">
                  <c:v>0.79663499999999998</c:v>
                </c:pt>
                <c:pt idx="1089">
                  <c:v>0.79736600000000002</c:v>
                </c:pt>
                <c:pt idx="1090">
                  <c:v>0.79809799999999997</c:v>
                </c:pt>
                <c:pt idx="1091">
                  <c:v>0.79883000000000004</c:v>
                </c:pt>
                <c:pt idx="1092">
                  <c:v>0.79956099999999997</c:v>
                </c:pt>
                <c:pt idx="1093">
                  <c:v>0.80029300000000003</c:v>
                </c:pt>
                <c:pt idx="1094">
                  <c:v>0.80102399999999996</c:v>
                </c:pt>
                <c:pt idx="1095">
                  <c:v>0.80175600000000002</c:v>
                </c:pt>
                <c:pt idx="1096">
                  <c:v>0.80248699999999995</c:v>
                </c:pt>
                <c:pt idx="1097">
                  <c:v>0.80321900000000002</c:v>
                </c:pt>
                <c:pt idx="1098">
                  <c:v>0.80395000000000005</c:v>
                </c:pt>
                <c:pt idx="1099">
                  <c:v>0.80468200000000001</c:v>
                </c:pt>
                <c:pt idx="1100">
                  <c:v>0.80541300000000005</c:v>
                </c:pt>
                <c:pt idx="1101">
                  <c:v>0.806145</c:v>
                </c:pt>
                <c:pt idx="1102">
                  <c:v>0.80687600000000004</c:v>
                </c:pt>
                <c:pt idx="1103">
                  <c:v>0.80760799999999999</c:v>
                </c:pt>
                <c:pt idx="1104">
                  <c:v>0.80833900000000003</c:v>
                </c:pt>
                <c:pt idx="1105">
                  <c:v>0.80907099999999998</c:v>
                </c:pt>
                <c:pt idx="1106">
                  <c:v>0.80980200000000002</c:v>
                </c:pt>
                <c:pt idx="1107">
                  <c:v>0.81053399999999998</c:v>
                </c:pt>
                <c:pt idx="1108">
                  <c:v>0.81126600000000004</c:v>
                </c:pt>
                <c:pt idx="1109">
                  <c:v>0.81199699999999997</c:v>
                </c:pt>
                <c:pt idx="1110">
                  <c:v>0.81272900000000003</c:v>
                </c:pt>
                <c:pt idx="1111">
                  <c:v>0.81345999999999996</c:v>
                </c:pt>
                <c:pt idx="1112">
                  <c:v>0.81419200000000003</c:v>
                </c:pt>
                <c:pt idx="1113">
                  <c:v>0.81492299999999995</c:v>
                </c:pt>
                <c:pt idx="1114">
                  <c:v>0.81565500000000002</c:v>
                </c:pt>
                <c:pt idx="1115">
                  <c:v>0.81638599999999995</c:v>
                </c:pt>
                <c:pt idx="1116">
                  <c:v>0.81711800000000001</c:v>
                </c:pt>
                <c:pt idx="1117">
                  <c:v>0.81784900000000005</c:v>
                </c:pt>
                <c:pt idx="1118">
                  <c:v>0.818581</c:v>
                </c:pt>
                <c:pt idx="1119">
                  <c:v>0.81931200000000004</c:v>
                </c:pt>
                <c:pt idx="1120">
                  <c:v>0.820044</c:v>
                </c:pt>
                <c:pt idx="1121">
                  <c:v>0.82077500000000003</c:v>
                </c:pt>
                <c:pt idx="1122">
                  <c:v>0.82150699999999999</c:v>
                </c:pt>
                <c:pt idx="1123">
                  <c:v>0.82223800000000002</c:v>
                </c:pt>
                <c:pt idx="1124">
                  <c:v>0.82296999999999998</c:v>
                </c:pt>
                <c:pt idx="1125">
                  <c:v>0.82370200000000005</c:v>
                </c:pt>
                <c:pt idx="1126">
                  <c:v>0.82443299999999997</c:v>
                </c:pt>
                <c:pt idx="1127">
                  <c:v>0.82516500000000004</c:v>
                </c:pt>
                <c:pt idx="1128">
                  <c:v>0.82589599999999996</c:v>
                </c:pt>
                <c:pt idx="1129">
                  <c:v>0.82662800000000003</c:v>
                </c:pt>
                <c:pt idx="1130">
                  <c:v>0.82735899999999996</c:v>
                </c:pt>
                <c:pt idx="1131">
                  <c:v>0.82809100000000002</c:v>
                </c:pt>
                <c:pt idx="1132">
                  <c:v>0.82882199999999995</c:v>
                </c:pt>
                <c:pt idx="1133">
                  <c:v>0.82955400000000001</c:v>
                </c:pt>
                <c:pt idx="1134">
                  <c:v>0.83028500000000005</c:v>
                </c:pt>
                <c:pt idx="1135">
                  <c:v>0.83101700000000001</c:v>
                </c:pt>
                <c:pt idx="1136">
                  <c:v>0.83174800000000004</c:v>
                </c:pt>
                <c:pt idx="1137">
                  <c:v>0.83248</c:v>
                </c:pt>
                <c:pt idx="1138">
                  <c:v>0.83321100000000003</c:v>
                </c:pt>
                <c:pt idx="1139">
                  <c:v>0.83394299999999999</c:v>
                </c:pt>
                <c:pt idx="1140">
                  <c:v>0.83467400000000003</c:v>
                </c:pt>
                <c:pt idx="1141">
                  <c:v>0.83540599999999998</c:v>
                </c:pt>
                <c:pt idx="1142">
                  <c:v>0.83613800000000005</c:v>
                </c:pt>
                <c:pt idx="1143">
                  <c:v>0.83686899999999997</c:v>
                </c:pt>
                <c:pt idx="1144">
                  <c:v>0.83760100000000004</c:v>
                </c:pt>
                <c:pt idx="1145">
                  <c:v>0.83833199999999997</c:v>
                </c:pt>
                <c:pt idx="1146">
                  <c:v>0.83906400000000003</c:v>
                </c:pt>
                <c:pt idx="1147">
                  <c:v>0.83979499999999996</c:v>
                </c:pt>
                <c:pt idx="1148">
                  <c:v>0.84052700000000002</c:v>
                </c:pt>
                <c:pt idx="1149">
                  <c:v>0.84125799999999995</c:v>
                </c:pt>
                <c:pt idx="1150">
                  <c:v>0.84199000000000002</c:v>
                </c:pt>
                <c:pt idx="1151">
                  <c:v>0.84272100000000005</c:v>
                </c:pt>
                <c:pt idx="1152">
                  <c:v>0.84345300000000001</c:v>
                </c:pt>
                <c:pt idx="1153">
                  <c:v>0.84418400000000005</c:v>
                </c:pt>
                <c:pt idx="1154">
                  <c:v>0.844916</c:v>
                </c:pt>
                <c:pt idx="1155">
                  <c:v>0.84564700000000004</c:v>
                </c:pt>
                <c:pt idx="1156">
                  <c:v>0.84637899999999999</c:v>
                </c:pt>
                <c:pt idx="1157">
                  <c:v>0.84711000000000003</c:v>
                </c:pt>
                <c:pt idx="1158">
                  <c:v>0.84784199999999998</c:v>
                </c:pt>
                <c:pt idx="1159">
                  <c:v>0.84857400000000005</c:v>
                </c:pt>
                <c:pt idx="1160">
                  <c:v>0.84930499999999998</c:v>
                </c:pt>
                <c:pt idx="1161">
                  <c:v>0.85003700000000004</c:v>
                </c:pt>
                <c:pt idx="1162">
                  <c:v>0.85076799999999997</c:v>
                </c:pt>
                <c:pt idx="1163">
                  <c:v>0.85150000000000003</c:v>
                </c:pt>
                <c:pt idx="1164">
                  <c:v>0.85223099999999996</c:v>
                </c:pt>
                <c:pt idx="1165">
                  <c:v>0.85296300000000003</c:v>
                </c:pt>
                <c:pt idx="1166">
                  <c:v>0.85369399999999995</c:v>
                </c:pt>
                <c:pt idx="1167">
                  <c:v>0.85442600000000002</c:v>
                </c:pt>
                <c:pt idx="1168">
                  <c:v>0.85515699999999994</c:v>
                </c:pt>
                <c:pt idx="1169">
                  <c:v>0.85588900000000001</c:v>
                </c:pt>
                <c:pt idx="1170">
                  <c:v>0.85662000000000005</c:v>
                </c:pt>
                <c:pt idx="1171">
                  <c:v>0.857352</c:v>
                </c:pt>
                <c:pt idx="1172">
                  <c:v>0.85808300000000004</c:v>
                </c:pt>
                <c:pt idx="1173">
                  <c:v>0.858815</c:v>
                </c:pt>
                <c:pt idx="1174">
                  <c:v>0.85954600000000003</c:v>
                </c:pt>
                <c:pt idx="1175">
                  <c:v>0.86027799999999999</c:v>
                </c:pt>
                <c:pt idx="1176">
                  <c:v>0.86101000000000005</c:v>
                </c:pt>
                <c:pt idx="1177">
                  <c:v>0.86174099999999998</c:v>
                </c:pt>
                <c:pt idx="1178">
                  <c:v>0.86247300000000005</c:v>
                </c:pt>
                <c:pt idx="1179">
                  <c:v>0.86320399999999997</c:v>
                </c:pt>
                <c:pt idx="1180">
                  <c:v>0.86393600000000004</c:v>
                </c:pt>
                <c:pt idx="1181">
                  <c:v>0.86466699999999996</c:v>
                </c:pt>
                <c:pt idx="1182">
                  <c:v>0.86539900000000003</c:v>
                </c:pt>
                <c:pt idx="1183">
                  <c:v>0.86612999999999996</c:v>
                </c:pt>
                <c:pt idx="1184">
                  <c:v>0.86686200000000002</c:v>
                </c:pt>
                <c:pt idx="1185">
                  <c:v>0.86759299999999995</c:v>
                </c:pt>
                <c:pt idx="1186">
                  <c:v>0.86832500000000001</c:v>
                </c:pt>
                <c:pt idx="1187">
                  <c:v>0.86905600000000005</c:v>
                </c:pt>
                <c:pt idx="1188">
                  <c:v>0.86978800000000001</c:v>
                </c:pt>
                <c:pt idx="1189">
                  <c:v>0.87051900000000004</c:v>
                </c:pt>
                <c:pt idx="1190">
                  <c:v>0.871251</c:v>
                </c:pt>
                <c:pt idx="1191">
                  <c:v>0.87198200000000003</c:v>
                </c:pt>
                <c:pt idx="1192">
                  <c:v>0.87271399999999999</c:v>
                </c:pt>
                <c:pt idx="1193">
                  <c:v>0.87344599999999994</c:v>
                </c:pt>
                <c:pt idx="1194">
                  <c:v>0.87417699999999998</c:v>
                </c:pt>
                <c:pt idx="1195">
                  <c:v>0.87490900000000005</c:v>
                </c:pt>
                <c:pt idx="1196">
                  <c:v>0.87563999999999997</c:v>
                </c:pt>
                <c:pt idx="1197">
                  <c:v>0.87637200000000004</c:v>
                </c:pt>
                <c:pt idx="1198">
                  <c:v>0.87710299999999997</c:v>
                </c:pt>
                <c:pt idx="1199">
                  <c:v>0.87783500000000003</c:v>
                </c:pt>
                <c:pt idx="1200">
                  <c:v>0.87856599999999996</c:v>
                </c:pt>
                <c:pt idx="1201">
                  <c:v>0.87929800000000002</c:v>
                </c:pt>
                <c:pt idx="1202">
                  <c:v>0.88002899999999995</c:v>
                </c:pt>
                <c:pt idx="1203">
                  <c:v>0.88076100000000002</c:v>
                </c:pt>
                <c:pt idx="1204">
                  <c:v>0.88149200000000005</c:v>
                </c:pt>
                <c:pt idx="1205">
                  <c:v>0.88222400000000001</c:v>
                </c:pt>
                <c:pt idx="1206">
                  <c:v>0.88295500000000005</c:v>
                </c:pt>
                <c:pt idx="1207">
                  <c:v>0.883687</c:v>
                </c:pt>
                <c:pt idx="1208">
                  <c:v>0.88441800000000004</c:v>
                </c:pt>
                <c:pt idx="1209">
                  <c:v>0.88514999999999999</c:v>
                </c:pt>
                <c:pt idx="1210">
                  <c:v>0.88588100000000003</c:v>
                </c:pt>
                <c:pt idx="1211">
                  <c:v>0.88661299999999998</c:v>
                </c:pt>
                <c:pt idx="1212">
                  <c:v>0.88734500000000005</c:v>
                </c:pt>
                <c:pt idx="1213">
                  <c:v>0.88807599999999998</c:v>
                </c:pt>
                <c:pt idx="1214">
                  <c:v>0.88880800000000004</c:v>
                </c:pt>
                <c:pt idx="1215">
                  <c:v>0.88953899999999997</c:v>
                </c:pt>
                <c:pt idx="1216">
                  <c:v>0.89027100000000003</c:v>
                </c:pt>
                <c:pt idx="1217">
                  <c:v>0.89100199999999996</c:v>
                </c:pt>
                <c:pt idx="1218">
                  <c:v>0.89173400000000003</c:v>
                </c:pt>
                <c:pt idx="1219">
                  <c:v>0.89246499999999995</c:v>
                </c:pt>
                <c:pt idx="1220">
                  <c:v>0.89319700000000002</c:v>
                </c:pt>
                <c:pt idx="1221">
                  <c:v>0.89392799999999994</c:v>
                </c:pt>
                <c:pt idx="1222">
                  <c:v>0.89466000000000001</c:v>
                </c:pt>
                <c:pt idx="1223">
                  <c:v>0.89539100000000005</c:v>
                </c:pt>
                <c:pt idx="1224">
                  <c:v>0.896123</c:v>
                </c:pt>
                <c:pt idx="1225">
                  <c:v>0.89685400000000004</c:v>
                </c:pt>
                <c:pt idx="1226">
                  <c:v>0.89758599999999999</c:v>
                </c:pt>
                <c:pt idx="1227">
                  <c:v>0.89831700000000003</c:v>
                </c:pt>
                <c:pt idx="1228">
                  <c:v>0.89904899999999999</c:v>
                </c:pt>
                <c:pt idx="1229">
                  <c:v>0.89978100000000005</c:v>
                </c:pt>
                <c:pt idx="1230">
                  <c:v>0.90051199999999998</c:v>
                </c:pt>
                <c:pt idx="1231">
                  <c:v>0.90124400000000005</c:v>
                </c:pt>
                <c:pt idx="1232">
                  <c:v>0.90197499999999997</c:v>
                </c:pt>
                <c:pt idx="1233">
                  <c:v>0.90270700000000004</c:v>
                </c:pt>
                <c:pt idx="1234">
                  <c:v>0.90343799999999996</c:v>
                </c:pt>
                <c:pt idx="1235">
                  <c:v>0.90417000000000003</c:v>
                </c:pt>
                <c:pt idx="1236">
                  <c:v>0.90490099999999996</c:v>
                </c:pt>
                <c:pt idx="1237">
                  <c:v>0.90563300000000002</c:v>
                </c:pt>
                <c:pt idx="1238">
                  <c:v>0.90636399999999995</c:v>
                </c:pt>
                <c:pt idx="1239">
                  <c:v>0.90709600000000001</c:v>
                </c:pt>
                <c:pt idx="1240">
                  <c:v>0.90782700000000005</c:v>
                </c:pt>
                <c:pt idx="1241">
                  <c:v>0.90855900000000001</c:v>
                </c:pt>
                <c:pt idx="1242">
                  <c:v>0.90929000000000004</c:v>
                </c:pt>
                <c:pt idx="1243">
                  <c:v>0.910022</c:v>
                </c:pt>
                <c:pt idx="1244">
                  <c:v>0.91075300000000003</c:v>
                </c:pt>
                <c:pt idx="1245">
                  <c:v>0.91148499999999999</c:v>
                </c:pt>
                <c:pt idx="1246">
                  <c:v>0.91221699999999994</c:v>
                </c:pt>
                <c:pt idx="1247">
                  <c:v>0.91294799999999998</c:v>
                </c:pt>
                <c:pt idx="1248">
                  <c:v>0.91368000000000005</c:v>
                </c:pt>
                <c:pt idx="1249">
                  <c:v>0.91441099999999997</c:v>
                </c:pt>
                <c:pt idx="1250">
                  <c:v>0.91514300000000004</c:v>
                </c:pt>
                <c:pt idx="1251">
                  <c:v>0.91587399999999997</c:v>
                </c:pt>
                <c:pt idx="1252">
                  <c:v>0.91660600000000003</c:v>
                </c:pt>
                <c:pt idx="1253">
                  <c:v>0.91733699999999996</c:v>
                </c:pt>
                <c:pt idx="1254">
                  <c:v>0.91806900000000002</c:v>
                </c:pt>
                <c:pt idx="1255">
                  <c:v>0.91879999999999995</c:v>
                </c:pt>
                <c:pt idx="1256">
                  <c:v>0.91953200000000002</c:v>
                </c:pt>
                <c:pt idx="1257">
                  <c:v>0.92026300000000005</c:v>
                </c:pt>
                <c:pt idx="1258">
                  <c:v>0.92099500000000001</c:v>
                </c:pt>
                <c:pt idx="1259">
                  <c:v>0.92172600000000005</c:v>
                </c:pt>
                <c:pt idx="1260">
                  <c:v>0.922458</c:v>
                </c:pt>
                <c:pt idx="1261">
                  <c:v>0.92318900000000004</c:v>
                </c:pt>
                <c:pt idx="1262">
                  <c:v>0.92392099999999999</c:v>
                </c:pt>
                <c:pt idx="1263">
                  <c:v>0.92465299999999995</c:v>
                </c:pt>
                <c:pt idx="1264">
                  <c:v>0.92538399999999998</c:v>
                </c:pt>
                <c:pt idx="1265">
                  <c:v>0.92611600000000005</c:v>
                </c:pt>
                <c:pt idx="1266">
                  <c:v>0.92684699999999998</c:v>
                </c:pt>
                <c:pt idx="1267">
                  <c:v>0.92757900000000004</c:v>
                </c:pt>
                <c:pt idx="1268">
                  <c:v>0.92830999999999997</c:v>
                </c:pt>
                <c:pt idx="1269">
                  <c:v>0.92904200000000003</c:v>
                </c:pt>
                <c:pt idx="1270">
                  <c:v>0.92977299999999996</c:v>
                </c:pt>
                <c:pt idx="1271">
                  <c:v>0.93050500000000003</c:v>
                </c:pt>
                <c:pt idx="1272">
                  <c:v>0.93123599999999995</c:v>
                </c:pt>
                <c:pt idx="1273">
                  <c:v>0.93196800000000002</c:v>
                </c:pt>
                <c:pt idx="1274">
                  <c:v>0.93269899999999994</c:v>
                </c:pt>
                <c:pt idx="1275">
                  <c:v>0.93343100000000001</c:v>
                </c:pt>
                <c:pt idx="1276">
                  <c:v>0.93416200000000005</c:v>
                </c:pt>
                <c:pt idx="1277">
                  <c:v>0.934894</c:v>
                </c:pt>
                <c:pt idx="1278">
                  <c:v>0.93562500000000004</c:v>
                </c:pt>
                <c:pt idx="1279">
                  <c:v>0.93635699999999999</c:v>
                </c:pt>
                <c:pt idx="1280">
                  <c:v>0.93708899999999995</c:v>
                </c:pt>
                <c:pt idx="1281">
                  <c:v>0.93781999999999999</c:v>
                </c:pt>
                <c:pt idx="1282">
                  <c:v>0.93855200000000005</c:v>
                </c:pt>
                <c:pt idx="1283">
                  <c:v>0.93928299999999998</c:v>
                </c:pt>
                <c:pt idx="1284">
                  <c:v>0.94001500000000004</c:v>
                </c:pt>
                <c:pt idx="1285">
                  <c:v>0.94074599999999997</c:v>
                </c:pt>
                <c:pt idx="1286">
                  <c:v>0.94147800000000004</c:v>
                </c:pt>
                <c:pt idx="1287">
                  <c:v>0.94220899999999996</c:v>
                </c:pt>
                <c:pt idx="1288">
                  <c:v>0.94294100000000003</c:v>
                </c:pt>
                <c:pt idx="1289">
                  <c:v>0.94367199999999996</c:v>
                </c:pt>
                <c:pt idx="1290">
                  <c:v>0.94440400000000002</c:v>
                </c:pt>
                <c:pt idx="1291">
                  <c:v>0.94513499999999995</c:v>
                </c:pt>
                <c:pt idx="1292">
                  <c:v>0.94586700000000001</c:v>
                </c:pt>
                <c:pt idx="1293">
                  <c:v>0.94659800000000005</c:v>
                </c:pt>
                <c:pt idx="1294">
                  <c:v>0.94733000000000001</c:v>
                </c:pt>
                <c:pt idx="1295">
                  <c:v>0.94806100000000004</c:v>
                </c:pt>
                <c:pt idx="1296">
                  <c:v>0.948793</c:v>
                </c:pt>
                <c:pt idx="1297">
                  <c:v>0.94952499999999995</c:v>
                </c:pt>
                <c:pt idx="1298">
                  <c:v>0.95025599999999999</c:v>
                </c:pt>
                <c:pt idx="1299">
                  <c:v>0.95098800000000006</c:v>
                </c:pt>
                <c:pt idx="1300">
                  <c:v>0.95171899999999998</c:v>
                </c:pt>
                <c:pt idx="1301">
                  <c:v>0.95245100000000005</c:v>
                </c:pt>
                <c:pt idx="1302">
                  <c:v>0.95318199999999997</c:v>
                </c:pt>
                <c:pt idx="1303">
                  <c:v>0.95391400000000004</c:v>
                </c:pt>
                <c:pt idx="1304">
                  <c:v>0.95464499999999997</c:v>
                </c:pt>
                <c:pt idx="1305">
                  <c:v>0.95537700000000003</c:v>
                </c:pt>
                <c:pt idx="1306">
                  <c:v>0.95610799999999996</c:v>
                </c:pt>
                <c:pt idx="1307">
                  <c:v>0.95684000000000002</c:v>
                </c:pt>
                <c:pt idx="1308">
                  <c:v>0.95757099999999995</c:v>
                </c:pt>
                <c:pt idx="1309">
                  <c:v>0.95830300000000002</c:v>
                </c:pt>
                <c:pt idx="1310">
                  <c:v>0.95903400000000005</c:v>
                </c:pt>
                <c:pt idx="1311">
                  <c:v>0.95976600000000001</c:v>
                </c:pt>
                <c:pt idx="1312">
                  <c:v>0.96049700000000005</c:v>
                </c:pt>
                <c:pt idx="1313">
                  <c:v>0.961229</c:v>
                </c:pt>
                <c:pt idx="1314">
                  <c:v>0.96196000000000004</c:v>
                </c:pt>
                <c:pt idx="1315">
                  <c:v>0.96269199999999999</c:v>
                </c:pt>
                <c:pt idx="1316">
                  <c:v>0.96342399999999995</c:v>
                </c:pt>
                <c:pt idx="1317">
                  <c:v>0.96415499999999998</c:v>
                </c:pt>
                <c:pt idx="1318">
                  <c:v>0.96488700000000005</c:v>
                </c:pt>
                <c:pt idx="1319">
                  <c:v>0.96561799999999998</c:v>
                </c:pt>
                <c:pt idx="1320">
                  <c:v>0.96635000000000004</c:v>
                </c:pt>
                <c:pt idx="1321">
                  <c:v>0.96708099999999997</c:v>
                </c:pt>
                <c:pt idx="1322">
                  <c:v>0.96781300000000003</c:v>
                </c:pt>
                <c:pt idx="1323">
                  <c:v>0.96854399999999996</c:v>
                </c:pt>
                <c:pt idx="1324">
                  <c:v>0.96927600000000003</c:v>
                </c:pt>
                <c:pt idx="1325">
                  <c:v>0.97000699999999995</c:v>
                </c:pt>
                <c:pt idx="1326">
                  <c:v>0.97073900000000002</c:v>
                </c:pt>
                <c:pt idx="1327">
                  <c:v>0.97146999999999994</c:v>
                </c:pt>
                <c:pt idx="1328">
                  <c:v>0.97220200000000001</c:v>
                </c:pt>
                <c:pt idx="1329">
                  <c:v>0.97293300000000005</c:v>
                </c:pt>
                <c:pt idx="1330">
                  <c:v>0.973665</c:v>
                </c:pt>
                <c:pt idx="1331">
                  <c:v>0.97439600000000004</c:v>
                </c:pt>
                <c:pt idx="1332">
                  <c:v>0.97512799999999999</c:v>
                </c:pt>
                <c:pt idx="1333">
                  <c:v>0.97585999999999995</c:v>
                </c:pt>
                <c:pt idx="1334">
                  <c:v>0.97659099999999999</c:v>
                </c:pt>
                <c:pt idx="1335">
                  <c:v>0.97732300000000005</c:v>
                </c:pt>
                <c:pt idx="1336">
                  <c:v>0.97805399999999998</c:v>
                </c:pt>
                <c:pt idx="1337">
                  <c:v>0.97878600000000004</c:v>
                </c:pt>
                <c:pt idx="1338">
                  <c:v>0.97951699999999997</c:v>
                </c:pt>
                <c:pt idx="1339">
                  <c:v>0.98024900000000004</c:v>
                </c:pt>
                <c:pt idx="1340">
                  <c:v>0.98097999999999996</c:v>
                </c:pt>
                <c:pt idx="1341">
                  <c:v>0.98171200000000003</c:v>
                </c:pt>
                <c:pt idx="1342">
                  <c:v>0.98244299999999996</c:v>
                </c:pt>
                <c:pt idx="1343">
                  <c:v>0.98317500000000002</c:v>
                </c:pt>
                <c:pt idx="1344">
                  <c:v>0.98390599999999995</c:v>
                </c:pt>
                <c:pt idx="1345">
                  <c:v>0.98463800000000001</c:v>
                </c:pt>
                <c:pt idx="1346">
                  <c:v>0.98536900000000005</c:v>
                </c:pt>
                <c:pt idx="1347">
                  <c:v>0.98610100000000001</c:v>
                </c:pt>
                <c:pt idx="1348">
                  <c:v>0.98683200000000004</c:v>
                </c:pt>
                <c:pt idx="1349">
                  <c:v>0.987564</c:v>
                </c:pt>
                <c:pt idx="1350">
                  <c:v>0.98829599999999995</c:v>
                </c:pt>
                <c:pt idx="1351">
                  <c:v>0.98902699999999999</c:v>
                </c:pt>
                <c:pt idx="1352">
                  <c:v>0.98975900000000006</c:v>
                </c:pt>
                <c:pt idx="1353">
                  <c:v>0.99048999999999998</c:v>
                </c:pt>
                <c:pt idx="1354">
                  <c:v>0.99122200000000005</c:v>
                </c:pt>
                <c:pt idx="1355">
                  <c:v>0.99195299999999997</c:v>
                </c:pt>
                <c:pt idx="1356">
                  <c:v>0.99268500000000004</c:v>
                </c:pt>
                <c:pt idx="1357">
                  <c:v>0.99341599999999997</c:v>
                </c:pt>
                <c:pt idx="1358">
                  <c:v>0.99414800000000003</c:v>
                </c:pt>
                <c:pt idx="1359">
                  <c:v>0.99487899999999996</c:v>
                </c:pt>
                <c:pt idx="1360">
                  <c:v>0.99561100000000002</c:v>
                </c:pt>
                <c:pt idx="1361">
                  <c:v>0.99634199999999995</c:v>
                </c:pt>
                <c:pt idx="1362">
                  <c:v>0.99707400000000002</c:v>
                </c:pt>
                <c:pt idx="1363">
                  <c:v>0.99780500000000005</c:v>
                </c:pt>
                <c:pt idx="1364">
                  <c:v>0.99853700000000001</c:v>
                </c:pt>
                <c:pt idx="1365">
                  <c:v>0.99926800000000005</c:v>
                </c:pt>
                <c:pt idx="1366">
                  <c:v>1</c:v>
                </c:pt>
              </c:numCache>
            </c:numRef>
          </c:xVal>
          <c:yVal>
            <c:numRef>
              <c:f>'bfs-bw-aware-ratio-norm'!$D$2:$D$1368</c:f>
              <c:numCache>
                <c:formatCode>General</c:formatCode>
                <c:ptCount val="1367"/>
                <c:pt idx="0">
                  <c:v>0</c:v>
                </c:pt>
                <c:pt idx="1">
                  <c:v>0</c:v>
                </c:pt>
                <c:pt idx="2">
                  <c:v>0.33753499999999997</c:v>
                </c:pt>
                <c:pt idx="3">
                  <c:v>0.95758600000000005</c:v>
                </c:pt>
                <c:pt idx="4">
                  <c:v>0</c:v>
                </c:pt>
                <c:pt idx="5">
                  <c:v>0</c:v>
                </c:pt>
                <c:pt idx="6">
                  <c:v>0</c:v>
                </c:pt>
                <c:pt idx="7">
                  <c:v>0</c:v>
                </c:pt>
                <c:pt idx="8">
                  <c:v>0.90012099999999995</c:v>
                </c:pt>
                <c:pt idx="9">
                  <c:v>0.99058900000000005</c:v>
                </c:pt>
                <c:pt idx="10">
                  <c:v>0.986599</c:v>
                </c:pt>
                <c:pt idx="11">
                  <c:v>0.27124999999999999</c:v>
                </c:pt>
                <c:pt idx="12">
                  <c:v>1.0672399999999999E-3</c:v>
                </c:pt>
                <c:pt idx="13">
                  <c:v>0</c:v>
                </c:pt>
                <c:pt idx="14">
                  <c:v>0</c:v>
                </c:pt>
                <c:pt idx="15">
                  <c:v>0.69240100000000004</c:v>
                </c:pt>
                <c:pt idx="16">
                  <c:v>0.91326799999999997</c:v>
                </c:pt>
                <c:pt idx="17">
                  <c:v>0.88499099999999997</c:v>
                </c:pt>
                <c:pt idx="18">
                  <c:v>0.23725299999999999</c:v>
                </c:pt>
                <c:pt idx="19">
                  <c:v>0</c:v>
                </c:pt>
                <c:pt idx="20">
                  <c:v>0</c:v>
                </c:pt>
                <c:pt idx="21">
                  <c:v>7.3710099999999999E-3</c:v>
                </c:pt>
                <c:pt idx="22">
                  <c:v>0.63500000000000001</c:v>
                </c:pt>
                <c:pt idx="23">
                  <c:v>0.69190600000000002</c:v>
                </c:pt>
                <c:pt idx="24">
                  <c:v>0.65352100000000002</c:v>
                </c:pt>
                <c:pt idx="25">
                  <c:v>0.57240899999999995</c:v>
                </c:pt>
                <c:pt idx="26">
                  <c:v>0.40174300000000002</c:v>
                </c:pt>
                <c:pt idx="27">
                  <c:v>0.14835400000000001</c:v>
                </c:pt>
                <c:pt idx="28">
                  <c:v>6.3613199999999995E-2</c:v>
                </c:pt>
                <c:pt idx="29">
                  <c:v>2.19922E-2</c:v>
                </c:pt>
                <c:pt idx="30">
                  <c:v>0.38897900000000002</c:v>
                </c:pt>
                <c:pt idx="31">
                  <c:v>0.49963800000000003</c:v>
                </c:pt>
                <c:pt idx="32">
                  <c:v>0.46858499999999997</c:v>
                </c:pt>
                <c:pt idx="33">
                  <c:v>0.46321600000000002</c:v>
                </c:pt>
                <c:pt idx="34">
                  <c:v>0.46579900000000002</c:v>
                </c:pt>
                <c:pt idx="35">
                  <c:v>0.533084</c:v>
                </c:pt>
                <c:pt idx="36">
                  <c:v>0.55724099999999999</c:v>
                </c:pt>
                <c:pt idx="37">
                  <c:v>0.57931699999999997</c:v>
                </c:pt>
                <c:pt idx="38">
                  <c:v>0.65053099999999997</c:v>
                </c:pt>
                <c:pt idx="39">
                  <c:v>0.86578299999999997</c:v>
                </c:pt>
                <c:pt idx="40">
                  <c:v>0.83226699999999998</c:v>
                </c:pt>
                <c:pt idx="41">
                  <c:v>0.900976</c:v>
                </c:pt>
                <c:pt idx="42">
                  <c:v>0.96598600000000001</c:v>
                </c:pt>
                <c:pt idx="43">
                  <c:v>0.96577999999999997</c:v>
                </c:pt>
                <c:pt idx="44">
                  <c:v>0.96528400000000003</c:v>
                </c:pt>
                <c:pt idx="45">
                  <c:v>0.80472299999999997</c:v>
                </c:pt>
                <c:pt idx="46">
                  <c:v>0.79618100000000003</c:v>
                </c:pt>
                <c:pt idx="47">
                  <c:v>0.78386100000000003</c:v>
                </c:pt>
                <c:pt idx="48">
                  <c:v>0.76903200000000005</c:v>
                </c:pt>
                <c:pt idx="49">
                  <c:v>0.77546999999999999</c:v>
                </c:pt>
                <c:pt idx="50">
                  <c:v>0.75915200000000005</c:v>
                </c:pt>
                <c:pt idx="51">
                  <c:v>0.78576599999999996</c:v>
                </c:pt>
                <c:pt idx="52">
                  <c:v>0.79673899999999998</c:v>
                </c:pt>
                <c:pt idx="53">
                  <c:v>0.79535299999999998</c:v>
                </c:pt>
                <c:pt idx="54">
                  <c:v>0.80566099999999996</c:v>
                </c:pt>
                <c:pt idx="55">
                  <c:v>0.802535</c:v>
                </c:pt>
                <c:pt idx="56">
                  <c:v>0.800925</c:v>
                </c:pt>
                <c:pt idx="57">
                  <c:v>0.79238399999999998</c:v>
                </c:pt>
                <c:pt idx="58">
                  <c:v>0.79565300000000005</c:v>
                </c:pt>
                <c:pt idx="59">
                  <c:v>0.79552999999999996</c:v>
                </c:pt>
                <c:pt idx="60">
                  <c:v>0.81937099999999996</c:v>
                </c:pt>
                <c:pt idx="61">
                  <c:v>0.83815499999999998</c:v>
                </c:pt>
                <c:pt idx="62">
                  <c:v>0.86642200000000003</c:v>
                </c:pt>
                <c:pt idx="63">
                  <c:v>0.86817599999999995</c:v>
                </c:pt>
                <c:pt idx="64">
                  <c:v>0.87395299999999998</c:v>
                </c:pt>
                <c:pt idx="65">
                  <c:v>0.93990300000000004</c:v>
                </c:pt>
                <c:pt idx="66">
                  <c:v>0.99573299999999998</c:v>
                </c:pt>
                <c:pt idx="67">
                  <c:v>0.99863500000000005</c:v>
                </c:pt>
                <c:pt idx="68">
                  <c:v>1</c:v>
                </c:pt>
                <c:pt idx="69">
                  <c:v>1</c:v>
                </c:pt>
                <c:pt idx="70">
                  <c:v>1</c:v>
                </c:pt>
                <c:pt idx="71">
                  <c:v>1</c:v>
                </c:pt>
                <c:pt idx="72">
                  <c:v>1</c:v>
                </c:pt>
                <c:pt idx="73">
                  <c:v>1</c:v>
                </c:pt>
                <c:pt idx="74">
                  <c:v>1</c:v>
                </c:pt>
                <c:pt idx="75">
                  <c:v>1</c:v>
                </c:pt>
                <c:pt idx="76">
                  <c:v>0.99875700000000001</c:v>
                </c:pt>
                <c:pt idx="77">
                  <c:v>0.98873999999999995</c:v>
                </c:pt>
                <c:pt idx="78">
                  <c:v>0.98614100000000005</c:v>
                </c:pt>
                <c:pt idx="79">
                  <c:v>0.99305399999999999</c:v>
                </c:pt>
                <c:pt idx="80">
                  <c:v>0.99643300000000001</c:v>
                </c:pt>
                <c:pt idx="81">
                  <c:v>0.997892</c:v>
                </c:pt>
                <c:pt idx="82">
                  <c:v>0.99080900000000005</c:v>
                </c:pt>
                <c:pt idx="83">
                  <c:v>0.93531600000000004</c:v>
                </c:pt>
                <c:pt idx="84">
                  <c:v>0.964032</c:v>
                </c:pt>
                <c:pt idx="85">
                  <c:v>0.93556700000000004</c:v>
                </c:pt>
                <c:pt idx="86">
                  <c:v>0.96097600000000005</c:v>
                </c:pt>
                <c:pt idx="87">
                  <c:v>0.94453500000000001</c:v>
                </c:pt>
                <c:pt idx="88">
                  <c:v>0.96163100000000001</c:v>
                </c:pt>
                <c:pt idx="89">
                  <c:v>0.90345500000000001</c:v>
                </c:pt>
                <c:pt idx="90">
                  <c:v>0.90671900000000005</c:v>
                </c:pt>
                <c:pt idx="91">
                  <c:v>0.94490600000000002</c:v>
                </c:pt>
                <c:pt idx="92">
                  <c:v>0.89187300000000003</c:v>
                </c:pt>
                <c:pt idx="93">
                  <c:v>0.93007799999999996</c:v>
                </c:pt>
                <c:pt idx="94">
                  <c:v>0.91073000000000004</c:v>
                </c:pt>
                <c:pt idx="95">
                  <c:v>0.91656599999999999</c:v>
                </c:pt>
                <c:pt idx="96">
                  <c:v>0.92131200000000002</c:v>
                </c:pt>
                <c:pt idx="97">
                  <c:v>0.91210500000000005</c:v>
                </c:pt>
                <c:pt idx="98">
                  <c:v>0.92067699999999997</c:v>
                </c:pt>
                <c:pt idx="99">
                  <c:v>0.89605199999999996</c:v>
                </c:pt>
                <c:pt idx="100">
                  <c:v>0.94970900000000003</c:v>
                </c:pt>
                <c:pt idx="101">
                  <c:v>0.89412100000000005</c:v>
                </c:pt>
                <c:pt idx="102">
                  <c:v>0.94849799999999995</c:v>
                </c:pt>
                <c:pt idx="103">
                  <c:v>0.99776600000000004</c:v>
                </c:pt>
                <c:pt idx="104">
                  <c:v>0.99941000000000002</c:v>
                </c:pt>
                <c:pt idx="105">
                  <c:v>1</c:v>
                </c:pt>
                <c:pt idx="106">
                  <c:v>0.96462400000000004</c:v>
                </c:pt>
                <c:pt idx="107">
                  <c:v>0.946357</c:v>
                </c:pt>
                <c:pt idx="108">
                  <c:v>0.95759000000000005</c:v>
                </c:pt>
                <c:pt idx="109">
                  <c:v>0.93934200000000001</c:v>
                </c:pt>
                <c:pt idx="110">
                  <c:v>0.96033999999999997</c:v>
                </c:pt>
                <c:pt idx="111">
                  <c:v>0.95240800000000003</c:v>
                </c:pt>
                <c:pt idx="112">
                  <c:v>0.94648100000000002</c:v>
                </c:pt>
                <c:pt idx="113">
                  <c:v>0.89168099999999995</c:v>
                </c:pt>
                <c:pt idx="114">
                  <c:v>0.94351399999999996</c:v>
                </c:pt>
                <c:pt idx="115">
                  <c:v>0.91317599999999999</c:v>
                </c:pt>
                <c:pt idx="116">
                  <c:v>0.89747299999999997</c:v>
                </c:pt>
                <c:pt idx="117">
                  <c:v>0.93391599999999997</c:v>
                </c:pt>
                <c:pt idx="118">
                  <c:v>0.90803500000000004</c:v>
                </c:pt>
                <c:pt idx="119">
                  <c:v>0.922678</c:v>
                </c:pt>
                <c:pt idx="120">
                  <c:v>0.91049400000000003</c:v>
                </c:pt>
                <c:pt idx="121">
                  <c:v>0.92154800000000003</c:v>
                </c:pt>
                <c:pt idx="122">
                  <c:v>0.90646199999999999</c:v>
                </c:pt>
                <c:pt idx="123">
                  <c:v>0.92905400000000005</c:v>
                </c:pt>
                <c:pt idx="124">
                  <c:v>0.90085400000000004</c:v>
                </c:pt>
                <c:pt idx="125">
                  <c:v>0.90622499999999995</c:v>
                </c:pt>
                <c:pt idx="126">
                  <c:v>0.93887200000000004</c:v>
                </c:pt>
                <c:pt idx="127">
                  <c:v>0.89842599999999995</c:v>
                </c:pt>
                <c:pt idx="128">
                  <c:v>0.90002700000000002</c:v>
                </c:pt>
                <c:pt idx="129">
                  <c:v>0.93410400000000005</c:v>
                </c:pt>
                <c:pt idx="130">
                  <c:v>0.90874600000000005</c:v>
                </c:pt>
                <c:pt idx="131">
                  <c:v>0.904775</c:v>
                </c:pt>
                <c:pt idx="132">
                  <c:v>0.92893800000000004</c:v>
                </c:pt>
                <c:pt idx="133">
                  <c:v>0.89624199999999998</c:v>
                </c:pt>
                <c:pt idx="134">
                  <c:v>0.92879900000000004</c:v>
                </c:pt>
                <c:pt idx="135">
                  <c:v>0.91877399999999998</c:v>
                </c:pt>
                <c:pt idx="136">
                  <c:v>0.924682</c:v>
                </c:pt>
                <c:pt idx="137">
                  <c:v>0.90690599999999999</c:v>
                </c:pt>
                <c:pt idx="138">
                  <c:v>0.92333399999999999</c:v>
                </c:pt>
                <c:pt idx="139">
                  <c:v>0.91291199999999995</c:v>
                </c:pt>
                <c:pt idx="140">
                  <c:v>0.92300000000000004</c:v>
                </c:pt>
                <c:pt idx="141">
                  <c:v>0.90238099999999999</c:v>
                </c:pt>
                <c:pt idx="142">
                  <c:v>0.91320299999999999</c:v>
                </c:pt>
                <c:pt idx="143">
                  <c:v>0.97527299999999995</c:v>
                </c:pt>
                <c:pt idx="144">
                  <c:v>0.99945499999999998</c:v>
                </c:pt>
                <c:pt idx="145">
                  <c:v>0.99866900000000003</c:v>
                </c:pt>
                <c:pt idx="146">
                  <c:v>0.986236</c:v>
                </c:pt>
                <c:pt idx="147">
                  <c:v>0.95818000000000003</c:v>
                </c:pt>
                <c:pt idx="148">
                  <c:v>0.95330099999999995</c:v>
                </c:pt>
                <c:pt idx="149">
                  <c:v>0.95444099999999998</c:v>
                </c:pt>
                <c:pt idx="150">
                  <c:v>0.94558500000000001</c:v>
                </c:pt>
                <c:pt idx="151">
                  <c:v>0.95786199999999999</c:v>
                </c:pt>
                <c:pt idx="152">
                  <c:v>0.93964099999999995</c:v>
                </c:pt>
                <c:pt idx="153">
                  <c:v>0.98347200000000001</c:v>
                </c:pt>
                <c:pt idx="154">
                  <c:v>0.97601899999999997</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0.99095299999999997</c:v>
                </c:pt>
                <c:pt idx="173">
                  <c:v>1</c:v>
                </c:pt>
                <c:pt idx="174">
                  <c:v>0.99950000000000006</c:v>
                </c:pt>
                <c:pt idx="175">
                  <c:v>0.99911499999999998</c:v>
                </c:pt>
                <c:pt idx="176">
                  <c:v>0.99969399999999997</c:v>
                </c:pt>
                <c:pt idx="177">
                  <c:v>0.99969399999999997</c:v>
                </c:pt>
                <c:pt idx="178">
                  <c:v>1</c:v>
                </c:pt>
                <c:pt idx="179">
                  <c:v>0.99972899999999998</c:v>
                </c:pt>
                <c:pt idx="180">
                  <c:v>1</c:v>
                </c:pt>
                <c:pt idx="181">
                  <c:v>0.99968000000000001</c:v>
                </c:pt>
                <c:pt idx="182">
                  <c:v>0.99973100000000004</c:v>
                </c:pt>
                <c:pt idx="183">
                  <c:v>0.99944299999999997</c:v>
                </c:pt>
                <c:pt idx="184">
                  <c:v>0.99913600000000002</c:v>
                </c:pt>
                <c:pt idx="185">
                  <c:v>0.98268599999999995</c:v>
                </c:pt>
                <c:pt idx="186">
                  <c:v>0.96938100000000005</c:v>
                </c:pt>
                <c:pt idx="187">
                  <c:v>0.95610200000000001</c:v>
                </c:pt>
                <c:pt idx="188">
                  <c:v>0.965202</c:v>
                </c:pt>
                <c:pt idx="189">
                  <c:v>0.93468899999999999</c:v>
                </c:pt>
                <c:pt idx="190">
                  <c:v>0.96216000000000002</c:v>
                </c:pt>
                <c:pt idx="191">
                  <c:v>0.95189000000000001</c:v>
                </c:pt>
                <c:pt idx="192">
                  <c:v>0.95528199999999996</c:v>
                </c:pt>
                <c:pt idx="193">
                  <c:v>0.99213600000000002</c:v>
                </c:pt>
                <c:pt idx="194">
                  <c:v>0.99717299999999998</c:v>
                </c:pt>
                <c:pt idx="195">
                  <c:v>0.99816300000000002</c:v>
                </c:pt>
                <c:pt idx="196">
                  <c:v>0.99941100000000005</c:v>
                </c:pt>
                <c:pt idx="197">
                  <c:v>0.99919100000000005</c:v>
                </c:pt>
                <c:pt idx="198">
                  <c:v>0.99927900000000003</c:v>
                </c:pt>
                <c:pt idx="199">
                  <c:v>0.99971299999999996</c:v>
                </c:pt>
                <c:pt idx="200">
                  <c:v>0.99940300000000004</c:v>
                </c:pt>
                <c:pt idx="201">
                  <c:v>0.99914000000000003</c:v>
                </c:pt>
                <c:pt idx="202">
                  <c:v>1</c:v>
                </c:pt>
                <c:pt idx="203">
                  <c:v>1</c:v>
                </c:pt>
                <c:pt idx="204">
                  <c:v>1</c:v>
                </c:pt>
                <c:pt idx="205">
                  <c:v>1</c:v>
                </c:pt>
                <c:pt idx="206">
                  <c:v>1</c:v>
                </c:pt>
                <c:pt idx="207">
                  <c:v>1</c:v>
                </c:pt>
                <c:pt idx="208">
                  <c:v>0.99974799999999997</c:v>
                </c:pt>
                <c:pt idx="209">
                  <c:v>0.99973299999999998</c:v>
                </c:pt>
                <c:pt idx="210">
                  <c:v>0.99973999999999996</c:v>
                </c:pt>
                <c:pt idx="211">
                  <c:v>0.99947299999999994</c:v>
                </c:pt>
                <c:pt idx="212">
                  <c:v>0.99969600000000003</c:v>
                </c:pt>
                <c:pt idx="213">
                  <c:v>0.99685699999999999</c:v>
                </c:pt>
                <c:pt idx="214">
                  <c:v>0.97601599999999999</c:v>
                </c:pt>
                <c:pt idx="215">
                  <c:v>0.95875200000000005</c:v>
                </c:pt>
                <c:pt idx="216">
                  <c:v>0.96665800000000002</c:v>
                </c:pt>
                <c:pt idx="217">
                  <c:v>0.97834399999999999</c:v>
                </c:pt>
                <c:pt idx="218">
                  <c:v>0.98912599999999995</c:v>
                </c:pt>
                <c:pt idx="219">
                  <c:v>0.96491000000000005</c:v>
                </c:pt>
                <c:pt idx="220">
                  <c:v>0.93539300000000003</c:v>
                </c:pt>
                <c:pt idx="221">
                  <c:v>0.97639299999999996</c:v>
                </c:pt>
                <c:pt idx="222">
                  <c:v>0.97436500000000004</c:v>
                </c:pt>
                <c:pt idx="223">
                  <c:v>0.98446199999999995</c:v>
                </c:pt>
                <c:pt idx="224">
                  <c:v>0.96320700000000004</c:v>
                </c:pt>
                <c:pt idx="225">
                  <c:v>0.97524699999999998</c:v>
                </c:pt>
                <c:pt idx="226">
                  <c:v>0.97845899999999997</c:v>
                </c:pt>
                <c:pt idx="227">
                  <c:v>0.97425600000000001</c:v>
                </c:pt>
                <c:pt idx="228">
                  <c:v>0.98286099999999998</c:v>
                </c:pt>
                <c:pt idx="229">
                  <c:v>0.99332900000000002</c:v>
                </c:pt>
                <c:pt idx="230">
                  <c:v>0.97863699999999998</c:v>
                </c:pt>
                <c:pt idx="231">
                  <c:v>0.97837399999999997</c:v>
                </c:pt>
                <c:pt idx="232">
                  <c:v>0.98977800000000005</c:v>
                </c:pt>
                <c:pt idx="233">
                  <c:v>0.98835600000000001</c:v>
                </c:pt>
                <c:pt idx="234">
                  <c:v>0.99096300000000004</c:v>
                </c:pt>
                <c:pt idx="235">
                  <c:v>0.99756299999999998</c:v>
                </c:pt>
                <c:pt idx="236">
                  <c:v>0.98600600000000005</c:v>
                </c:pt>
                <c:pt idx="237">
                  <c:v>0.97471200000000002</c:v>
                </c:pt>
                <c:pt idx="238">
                  <c:v>0.99073800000000001</c:v>
                </c:pt>
                <c:pt idx="239">
                  <c:v>0.98422500000000002</c:v>
                </c:pt>
                <c:pt idx="240">
                  <c:v>0.99058500000000005</c:v>
                </c:pt>
                <c:pt idx="241">
                  <c:v>0.99496399999999996</c:v>
                </c:pt>
                <c:pt idx="242">
                  <c:v>0.99409899999999995</c:v>
                </c:pt>
                <c:pt idx="243">
                  <c:v>0.99909400000000004</c:v>
                </c:pt>
                <c:pt idx="244">
                  <c:v>1</c:v>
                </c:pt>
                <c:pt idx="245">
                  <c:v>1</c:v>
                </c:pt>
                <c:pt idx="246">
                  <c:v>1</c:v>
                </c:pt>
                <c:pt idx="247">
                  <c:v>1</c:v>
                </c:pt>
                <c:pt idx="248">
                  <c:v>1</c:v>
                </c:pt>
                <c:pt idx="249">
                  <c:v>1</c:v>
                </c:pt>
                <c:pt idx="250">
                  <c:v>1</c:v>
                </c:pt>
                <c:pt idx="251">
                  <c:v>1</c:v>
                </c:pt>
                <c:pt idx="252">
                  <c:v>1</c:v>
                </c:pt>
                <c:pt idx="253">
                  <c:v>1</c:v>
                </c:pt>
                <c:pt idx="254">
                  <c:v>0.99969300000000005</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0.99974799999999997</c:v>
                </c:pt>
                <c:pt idx="271">
                  <c:v>1</c:v>
                </c:pt>
                <c:pt idx="272">
                  <c:v>1</c:v>
                </c:pt>
                <c:pt idx="273">
                  <c:v>1</c:v>
                </c:pt>
                <c:pt idx="274">
                  <c:v>1</c:v>
                </c:pt>
                <c:pt idx="275">
                  <c:v>1</c:v>
                </c:pt>
                <c:pt idx="276">
                  <c:v>1</c:v>
                </c:pt>
                <c:pt idx="277">
                  <c:v>0.99385000000000001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0.994506</c:v>
                </c:pt>
                <c:pt idx="295">
                  <c:v>0.98970199999999997</c:v>
                </c:pt>
                <c:pt idx="296">
                  <c:v>0.99669700000000006</c:v>
                </c:pt>
                <c:pt idx="297">
                  <c:v>0.98618899999999998</c:v>
                </c:pt>
                <c:pt idx="298">
                  <c:v>0.99143199999999998</c:v>
                </c:pt>
                <c:pt idx="299">
                  <c:v>0.99108799999999997</c:v>
                </c:pt>
                <c:pt idx="300">
                  <c:v>0.99695699999999998</c:v>
                </c:pt>
                <c:pt idx="301">
                  <c:v>0.99824800000000002</c:v>
                </c:pt>
                <c:pt idx="302">
                  <c:v>0.99946999999999997</c:v>
                </c:pt>
                <c:pt idx="303">
                  <c:v>0.99913300000000005</c:v>
                </c:pt>
                <c:pt idx="304">
                  <c:v>0.99984600000000001</c:v>
                </c:pt>
                <c:pt idx="305">
                  <c:v>1</c:v>
                </c:pt>
                <c:pt idx="306">
                  <c:v>1</c:v>
                </c:pt>
                <c:pt idx="307">
                  <c:v>1</c:v>
                </c:pt>
                <c:pt idx="308">
                  <c:v>1</c:v>
                </c:pt>
                <c:pt idx="309">
                  <c:v>1</c:v>
                </c:pt>
                <c:pt idx="310">
                  <c:v>1</c:v>
                </c:pt>
                <c:pt idx="311">
                  <c:v>1</c:v>
                </c:pt>
                <c:pt idx="312">
                  <c:v>1</c:v>
                </c:pt>
                <c:pt idx="313">
                  <c:v>1</c:v>
                </c:pt>
                <c:pt idx="314">
                  <c:v>1</c:v>
                </c:pt>
                <c:pt idx="315">
                  <c:v>0.99792000000000003</c:v>
                </c:pt>
                <c:pt idx="316">
                  <c:v>1</c:v>
                </c:pt>
                <c:pt idx="317">
                  <c:v>1</c:v>
                </c:pt>
                <c:pt idx="318">
                  <c:v>0.99974300000000005</c:v>
                </c:pt>
                <c:pt idx="319">
                  <c:v>1</c:v>
                </c:pt>
                <c:pt idx="320">
                  <c:v>0.99987899999999996</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0.99847699999999995</c:v>
                </c:pt>
                <c:pt idx="356">
                  <c:v>0.99975599999999998</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0.99910900000000002</c:v>
                </c:pt>
                <c:pt idx="381">
                  <c:v>0.99974799999999997</c:v>
                </c:pt>
                <c:pt idx="382">
                  <c:v>0.999004</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0.99929599999999996</c:v>
                </c:pt>
                <c:pt idx="397">
                  <c:v>0.99880100000000005</c:v>
                </c:pt>
                <c:pt idx="398">
                  <c:v>1</c:v>
                </c:pt>
                <c:pt idx="399">
                  <c:v>1</c:v>
                </c:pt>
                <c:pt idx="400">
                  <c:v>0.999884</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0.99810699999999997</c:v>
                </c:pt>
                <c:pt idx="434">
                  <c:v>1</c:v>
                </c:pt>
                <c:pt idx="435">
                  <c:v>0.99949200000000005</c:v>
                </c:pt>
                <c:pt idx="436">
                  <c:v>0.99987300000000001</c:v>
                </c:pt>
                <c:pt idx="437">
                  <c:v>1</c:v>
                </c:pt>
                <c:pt idx="438">
                  <c:v>1</c:v>
                </c:pt>
                <c:pt idx="439">
                  <c:v>1</c:v>
                </c:pt>
                <c:pt idx="440">
                  <c:v>1</c:v>
                </c:pt>
                <c:pt idx="441">
                  <c:v>1</c:v>
                </c:pt>
                <c:pt idx="442">
                  <c:v>1</c:v>
                </c:pt>
                <c:pt idx="443">
                  <c:v>1</c:v>
                </c:pt>
                <c:pt idx="444">
                  <c:v>1</c:v>
                </c:pt>
                <c:pt idx="445">
                  <c:v>1</c:v>
                </c:pt>
                <c:pt idx="446">
                  <c:v>1</c:v>
                </c:pt>
                <c:pt idx="447">
                  <c:v>1</c:v>
                </c:pt>
                <c:pt idx="448">
                  <c:v>1</c:v>
                </c:pt>
                <c:pt idx="449">
                  <c:v>0.99951199999999996</c:v>
                </c:pt>
                <c:pt idx="450">
                  <c:v>0.99460099999999996</c:v>
                </c:pt>
                <c:pt idx="451">
                  <c:v>0.99987999999999999</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0.99889700000000003</c:v>
                </c:pt>
                <c:pt idx="488">
                  <c:v>1</c:v>
                </c:pt>
                <c:pt idx="489">
                  <c:v>0.99984600000000001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0.997803</c:v>
                </c:pt>
                <c:pt idx="507">
                  <c:v>0.99986399999999998</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0.99975899999999995</c:v>
                </c:pt>
                <c:pt idx="526">
                  <c:v>0.99656199999999995</c:v>
                </c:pt>
                <c:pt idx="527">
                  <c:v>0.99987499999999996</c:v>
                </c:pt>
                <c:pt idx="528">
                  <c:v>0.99855499999999997</c:v>
                </c:pt>
                <c:pt idx="529">
                  <c:v>0.99723399999999995</c:v>
                </c:pt>
                <c:pt idx="530">
                  <c:v>0.99855000000000005</c:v>
                </c:pt>
                <c:pt idx="531">
                  <c:v>0.99879499999999999</c:v>
                </c:pt>
                <c:pt idx="532">
                  <c:v>0.99960800000000005</c:v>
                </c:pt>
                <c:pt idx="533">
                  <c:v>1</c:v>
                </c:pt>
                <c:pt idx="534">
                  <c:v>1</c:v>
                </c:pt>
                <c:pt idx="535">
                  <c:v>1</c:v>
                </c:pt>
                <c:pt idx="536">
                  <c:v>1</c:v>
                </c:pt>
                <c:pt idx="537">
                  <c:v>1</c:v>
                </c:pt>
                <c:pt idx="538">
                  <c:v>1</c:v>
                </c:pt>
                <c:pt idx="539">
                  <c:v>1</c:v>
                </c:pt>
                <c:pt idx="540">
                  <c:v>1</c:v>
                </c:pt>
                <c:pt idx="541">
                  <c:v>1</c:v>
                </c:pt>
                <c:pt idx="542">
                  <c:v>1</c:v>
                </c:pt>
                <c:pt idx="543">
                  <c:v>0.99838899999999997</c:v>
                </c:pt>
                <c:pt idx="544">
                  <c:v>1</c:v>
                </c:pt>
                <c:pt idx="545">
                  <c:v>1</c:v>
                </c:pt>
                <c:pt idx="546">
                  <c:v>0.99813700000000005</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0.99795999999999996</c:v>
                </c:pt>
                <c:pt idx="580">
                  <c:v>0.99973800000000002</c:v>
                </c:pt>
                <c:pt idx="581">
                  <c:v>0.99870400000000004</c:v>
                </c:pt>
                <c:pt idx="582">
                  <c:v>0.99944999999999995</c:v>
                </c:pt>
                <c:pt idx="583">
                  <c:v>1</c:v>
                </c:pt>
                <c:pt idx="584">
                  <c:v>1</c:v>
                </c:pt>
                <c:pt idx="585">
                  <c:v>1</c:v>
                </c:pt>
                <c:pt idx="586">
                  <c:v>1</c:v>
                </c:pt>
                <c:pt idx="587">
                  <c:v>1</c:v>
                </c:pt>
                <c:pt idx="588">
                  <c:v>1</c:v>
                </c:pt>
                <c:pt idx="589">
                  <c:v>0.99987899999999996</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0.99946100000000004</c:v>
                </c:pt>
                <c:pt idx="633">
                  <c:v>0.99960700000000002</c:v>
                </c:pt>
                <c:pt idx="634">
                  <c:v>0.99974300000000005</c:v>
                </c:pt>
                <c:pt idx="635">
                  <c:v>0.99923700000000004</c:v>
                </c:pt>
                <c:pt idx="636">
                  <c:v>0.99948400000000004</c:v>
                </c:pt>
                <c:pt idx="637">
                  <c:v>1</c:v>
                </c:pt>
                <c:pt idx="638">
                  <c:v>0.99987599999999999</c:v>
                </c:pt>
                <c:pt idx="639">
                  <c:v>1</c:v>
                </c:pt>
                <c:pt idx="640">
                  <c:v>0.99948199999999998</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0.99909099999999995</c:v>
                </c:pt>
                <c:pt idx="699">
                  <c:v>1</c:v>
                </c:pt>
                <c:pt idx="700">
                  <c:v>1</c:v>
                </c:pt>
                <c:pt idx="701">
                  <c:v>1</c:v>
                </c:pt>
                <c:pt idx="702">
                  <c:v>0.999193</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0.99849399999999999</c:v>
                </c:pt>
                <c:pt idx="741">
                  <c:v>0.999274</c:v>
                </c:pt>
                <c:pt idx="742">
                  <c:v>0.99929800000000002</c:v>
                </c:pt>
                <c:pt idx="743">
                  <c:v>0.99988500000000002</c:v>
                </c:pt>
                <c:pt idx="744">
                  <c:v>1</c:v>
                </c:pt>
                <c:pt idx="745">
                  <c:v>0.99933499999999997</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0.99897800000000003</c:v>
                </c:pt>
                <c:pt idx="771">
                  <c:v>1</c:v>
                </c:pt>
                <c:pt idx="772">
                  <c:v>1</c:v>
                </c:pt>
                <c:pt idx="773">
                  <c:v>1</c:v>
                </c:pt>
                <c:pt idx="774">
                  <c:v>0.99957499999999999</c:v>
                </c:pt>
                <c:pt idx="775">
                  <c:v>0.99975199999999997</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0.99902500000000005</c:v>
                </c:pt>
                <c:pt idx="853">
                  <c:v>0.999359</c:v>
                </c:pt>
                <c:pt idx="854">
                  <c:v>1</c:v>
                </c:pt>
                <c:pt idx="855">
                  <c:v>0.99938000000000005</c:v>
                </c:pt>
                <c:pt idx="856">
                  <c:v>1</c:v>
                </c:pt>
                <c:pt idx="857">
                  <c:v>1</c:v>
                </c:pt>
                <c:pt idx="858">
                  <c:v>1</c:v>
                </c:pt>
                <c:pt idx="859">
                  <c:v>1</c:v>
                </c:pt>
                <c:pt idx="860">
                  <c:v>1</c:v>
                </c:pt>
                <c:pt idx="861">
                  <c:v>1</c:v>
                </c:pt>
                <c:pt idx="862">
                  <c:v>1</c:v>
                </c:pt>
                <c:pt idx="863">
                  <c:v>1</c:v>
                </c:pt>
                <c:pt idx="864">
                  <c:v>1</c:v>
                </c:pt>
                <c:pt idx="865">
                  <c:v>1</c:v>
                </c:pt>
                <c:pt idx="866">
                  <c:v>1</c:v>
                </c:pt>
                <c:pt idx="867">
                  <c:v>1</c:v>
                </c:pt>
                <c:pt idx="868">
                  <c:v>1</c:v>
                </c:pt>
                <c:pt idx="869">
                  <c:v>1</c:v>
                </c:pt>
                <c:pt idx="870">
                  <c:v>1</c:v>
                </c:pt>
                <c:pt idx="871">
                  <c:v>1</c:v>
                </c:pt>
                <c:pt idx="872">
                  <c:v>1</c:v>
                </c:pt>
                <c:pt idx="873">
                  <c:v>1</c:v>
                </c:pt>
                <c:pt idx="874">
                  <c:v>1</c:v>
                </c:pt>
                <c:pt idx="875">
                  <c:v>1</c:v>
                </c:pt>
                <c:pt idx="876">
                  <c:v>1</c:v>
                </c:pt>
                <c:pt idx="877">
                  <c:v>1</c:v>
                </c:pt>
                <c:pt idx="878">
                  <c:v>1</c:v>
                </c:pt>
                <c:pt idx="879">
                  <c:v>1</c:v>
                </c:pt>
                <c:pt idx="880">
                  <c:v>1</c:v>
                </c:pt>
                <c:pt idx="881">
                  <c:v>1</c:v>
                </c:pt>
                <c:pt idx="882">
                  <c:v>1</c:v>
                </c:pt>
                <c:pt idx="883">
                  <c:v>1</c:v>
                </c:pt>
                <c:pt idx="884">
                  <c:v>1</c:v>
                </c:pt>
                <c:pt idx="885">
                  <c:v>1</c:v>
                </c:pt>
                <c:pt idx="886">
                  <c:v>1</c:v>
                </c:pt>
                <c:pt idx="887">
                  <c:v>1</c:v>
                </c:pt>
                <c:pt idx="888">
                  <c:v>1</c:v>
                </c:pt>
                <c:pt idx="889">
                  <c:v>1</c:v>
                </c:pt>
                <c:pt idx="890">
                  <c:v>1</c:v>
                </c:pt>
                <c:pt idx="891">
                  <c:v>1</c:v>
                </c:pt>
                <c:pt idx="892">
                  <c:v>1</c:v>
                </c:pt>
                <c:pt idx="893">
                  <c:v>1</c:v>
                </c:pt>
                <c:pt idx="894">
                  <c:v>1</c:v>
                </c:pt>
                <c:pt idx="895">
                  <c:v>1</c:v>
                </c:pt>
                <c:pt idx="896">
                  <c:v>1</c:v>
                </c:pt>
                <c:pt idx="897">
                  <c:v>1</c:v>
                </c:pt>
                <c:pt idx="898">
                  <c:v>1</c:v>
                </c:pt>
                <c:pt idx="899">
                  <c:v>1</c:v>
                </c:pt>
                <c:pt idx="900">
                  <c:v>1</c:v>
                </c:pt>
                <c:pt idx="901">
                  <c:v>1</c:v>
                </c:pt>
                <c:pt idx="902">
                  <c:v>1</c:v>
                </c:pt>
                <c:pt idx="903">
                  <c:v>1</c:v>
                </c:pt>
                <c:pt idx="904">
                  <c:v>0.99885500000000005</c:v>
                </c:pt>
                <c:pt idx="905">
                  <c:v>1</c:v>
                </c:pt>
                <c:pt idx="906">
                  <c:v>0.99927200000000005</c:v>
                </c:pt>
                <c:pt idx="907">
                  <c:v>1</c:v>
                </c:pt>
                <c:pt idx="908">
                  <c:v>1</c:v>
                </c:pt>
                <c:pt idx="909">
                  <c:v>1</c:v>
                </c:pt>
                <c:pt idx="910">
                  <c:v>1</c:v>
                </c:pt>
                <c:pt idx="911">
                  <c:v>1</c:v>
                </c:pt>
                <c:pt idx="912">
                  <c:v>1</c:v>
                </c:pt>
                <c:pt idx="913">
                  <c:v>1</c:v>
                </c:pt>
                <c:pt idx="914">
                  <c:v>1</c:v>
                </c:pt>
                <c:pt idx="915">
                  <c:v>1</c:v>
                </c:pt>
                <c:pt idx="916">
                  <c:v>1</c:v>
                </c:pt>
                <c:pt idx="917">
                  <c:v>1</c:v>
                </c:pt>
                <c:pt idx="918">
                  <c:v>1</c:v>
                </c:pt>
                <c:pt idx="919">
                  <c:v>1</c:v>
                </c:pt>
                <c:pt idx="920">
                  <c:v>1</c:v>
                </c:pt>
                <c:pt idx="921">
                  <c:v>1</c:v>
                </c:pt>
                <c:pt idx="922">
                  <c:v>1</c:v>
                </c:pt>
                <c:pt idx="923">
                  <c:v>1</c:v>
                </c:pt>
                <c:pt idx="924">
                  <c:v>1</c:v>
                </c:pt>
                <c:pt idx="925">
                  <c:v>1</c:v>
                </c:pt>
                <c:pt idx="926">
                  <c:v>1</c:v>
                </c:pt>
                <c:pt idx="927">
                  <c:v>1</c:v>
                </c:pt>
                <c:pt idx="928">
                  <c:v>1</c:v>
                </c:pt>
                <c:pt idx="929">
                  <c:v>1</c:v>
                </c:pt>
                <c:pt idx="930">
                  <c:v>1</c:v>
                </c:pt>
                <c:pt idx="931">
                  <c:v>1</c:v>
                </c:pt>
                <c:pt idx="932">
                  <c:v>1</c:v>
                </c:pt>
                <c:pt idx="933">
                  <c:v>1</c:v>
                </c:pt>
                <c:pt idx="934">
                  <c:v>1</c:v>
                </c:pt>
                <c:pt idx="935">
                  <c:v>1</c:v>
                </c:pt>
                <c:pt idx="936">
                  <c:v>1</c:v>
                </c:pt>
                <c:pt idx="937">
                  <c:v>1</c:v>
                </c:pt>
                <c:pt idx="938">
                  <c:v>1</c:v>
                </c:pt>
                <c:pt idx="939">
                  <c:v>0.99885100000000004</c:v>
                </c:pt>
                <c:pt idx="940">
                  <c:v>0.99972099999999997</c:v>
                </c:pt>
                <c:pt idx="941">
                  <c:v>1</c:v>
                </c:pt>
                <c:pt idx="942">
                  <c:v>1</c:v>
                </c:pt>
                <c:pt idx="943">
                  <c:v>0.99962099999999998</c:v>
                </c:pt>
                <c:pt idx="944">
                  <c:v>1</c:v>
                </c:pt>
                <c:pt idx="945">
                  <c:v>1</c:v>
                </c:pt>
                <c:pt idx="946">
                  <c:v>1</c:v>
                </c:pt>
                <c:pt idx="947">
                  <c:v>1</c:v>
                </c:pt>
                <c:pt idx="948">
                  <c:v>1</c:v>
                </c:pt>
                <c:pt idx="949">
                  <c:v>1</c:v>
                </c:pt>
                <c:pt idx="950">
                  <c:v>1</c:v>
                </c:pt>
                <c:pt idx="951">
                  <c:v>1</c:v>
                </c:pt>
                <c:pt idx="952">
                  <c:v>1</c:v>
                </c:pt>
                <c:pt idx="953">
                  <c:v>1</c:v>
                </c:pt>
                <c:pt idx="954">
                  <c:v>1</c:v>
                </c:pt>
                <c:pt idx="955">
                  <c:v>1</c:v>
                </c:pt>
                <c:pt idx="956">
                  <c:v>1</c:v>
                </c:pt>
                <c:pt idx="957">
                  <c:v>1</c:v>
                </c:pt>
                <c:pt idx="958">
                  <c:v>1</c:v>
                </c:pt>
                <c:pt idx="959">
                  <c:v>1</c:v>
                </c:pt>
                <c:pt idx="960">
                  <c:v>1</c:v>
                </c:pt>
                <c:pt idx="961">
                  <c:v>1</c:v>
                </c:pt>
                <c:pt idx="962">
                  <c:v>1</c:v>
                </c:pt>
                <c:pt idx="963">
                  <c:v>1</c:v>
                </c:pt>
                <c:pt idx="964">
                  <c:v>1</c:v>
                </c:pt>
                <c:pt idx="965">
                  <c:v>1</c:v>
                </c:pt>
                <c:pt idx="966">
                  <c:v>1</c:v>
                </c:pt>
                <c:pt idx="967">
                  <c:v>1</c:v>
                </c:pt>
                <c:pt idx="968">
                  <c:v>1</c:v>
                </c:pt>
                <c:pt idx="969">
                  <c:v>1</c:v>
                </c:pt>
                <c:pt idx="970">
                  <c:v>1</c:v>
                </c:pt>
                <c:pt idx="971">
                  <c:v>1</c:v>
                </c:pt>
                <c:pt idx="972">
                  <c:v>1</c:v>
                </c:pt>
                <c:pt idx="973">
                  <c:v>1</c:v>
                </c:pt>
                <c:pt idx="974">
                  <c:v>1</c:v>
                </c:pt>
                <c:pt idx="975">
                  <c:v>1</c:v>
                </c:pt>
                <c:pt idx="976">
                  <c:v>1</c:v>
                </c:pt>
                <c:pt idx="977">
                  <c:v>1</c:v>
                </c:pt>
                <c:pt idx="978">
                  <c:v>1</c:v>
                </c:pt>
                <c:pt idx="979">
                  <c:v>1</c:v>
                </c:pt>
                <c:pt idx="980">
                  <c:v>1</c:v>
                </c:pt>
                <c:pt idx="981">
                  <c:v>1</c:v>
                </c:pt>
                <c:pt idx="982">
                  <c:v>1</c:v>
                </c:pt>
                <c:pt idx="983">
                  <c:v>1</c:v>
                </c:pt>
                <c:pt idx="984">
                  <c:v>1</c:v>
                </c:pt>
                <c:pt idx="985">
                  <c:v>1</c:v>
                </c:pt>
                <c:pt idx="986">
                  <c:v>1</c:v>
                </c:pt>
                <c:pt idx="987">
                  <c:v>1</c:v>
                </c:pt>
                <c:pt idx="988">
                  <c:v>1</c:v>
                </c:pt>
                <c:pt idx="989">
                  <c:v>1</c:v>
                </c:pt>
                <c:pt idx="990">
                  <c:v>1</c:v>
                </c:pt>
                <c:pt idx="991">
                  <c:v>1</c:v>
                </c:pt>
                <c:pt idx="992">
                  <c:v>1</c:v>
                </c:pt>
                <c:pt idx="993">
                  <c:v>1</c:v>
                </c:pt>
                <c:pt idx="994">
                  <c:v>1</c:v>
                </c:pt>
                <c:pt idx="995">
                  <c:v>1</c:v>
                </c:pt>
                <c:pt idx="996">
                  <c:v>1</c:v>
                </c:pt>
                <c:pt idx="997">
                  <c:v>1</c:v>
                </c:pt>
                <c:pt idx="998">
                  <c:v>1</c:v>
                </c:pt>
                <c:pt idx="999">
                  <c:v>1</c:v>
                </c:pt>
                <c:pt idx="1000">
                  <c:v>1</c:v>
                </c:pt>
                <c:pt idx="1001">
                  <c:v>1</c:v>
                </c:pt>
                <c:pt idx="1002">
                  <c:v>1</c:v>
                </c:pt>
                <c:pt idx="1003">
                  <c:v>1</c:v>
                </c:pt>
                <c:pt idx="1004">
                  <c:v>1</c:v>
                </c:pt>
                <c:pt idx="1005">
                  <c:v>1</c:v>
                </c:pt>
                <c:pt idx="1006">
                  <c:v>1</c:v>
                </c:pt>
                <c:pt idx="1007">
                  <c:v>1</c:v>
                </c:pt>
                <c:pt idx="1008">
                  <c:v>1</c:v>
                </c:pt>
                <c:pt idx="1009">
                  <c:v>1</c:v>
                </c:pt>
                <c:pt idx="1010">
                  <c:v>1</c:v>
                </c:pt>
                <c:pt idx="1011">
                  <c:v>1</c:v>
                </c:pt>
                <c:pt idx="1012">
                  <c:v>1</c:v>
                </c:pt>
                <c:pt idx="1013">
                  <c:v>1</c:v>
                </c:pt>
                <c:pt idx="1014">
                  <c:v>0.99904099999999996</c:v>
                </c:pt>
                <c:pt idx="1015">
                  <c:v>1</c:v>
                </c:pt>
                <c:pt idx="1016">
                  <c:v>0.999865</c:v>
                </c:pt>
                <c:pt idx="1017">
                  <c:v>1</c:v>
                </c:pt>
                <c:pt idx="1018">
                  <c:v>0.99986900000000001</c:v>
                </c:pt>
                <c:pt idx="1019">
                  <c:v>0.99975099999999995</c:v>
                </c:pt>
                <c:pt idx="1020">
                  <c:v>1</c:v>
                </c:pt>
                <c:pt idx="1021">
                  <c:v>1</c:v>
                </c:pt>
                <c:pt idx="1022">
                  <c:v>1</c:v>
                </c:pt>
                <c:pt idx="1023">
                  <c:v>1</c:v>
                </c:pt>
                <c:pt idx="1024">
                  <c:v>1</c:v>
                </c:pt>
                <c:pt idx="1025">
                  <c:v>1</c:v>
                </c:pt>
                <c:pt idx="1026">
                  <c:v>1</c:v>
                </c:pt>
                <c:pt idx="1027">
                  <c:v>1</c:v>
                </c:pt>
                <c:pt idx="1028">
                  <c:v>1</c:v>
                </c:pt>
                <c:pt idx="1029">
                  <c:v>1</c:v>
                </c:pt>
                <c:pt idx="1030">
                  <c:v>1</c:v>
                </c:pt>
                <c:pt idx="1031">
                  <c:v>1</c:v>
                </c:pt>
                <c:pt idx="1032">
                  <c:v>1</c:v>
                </c:pt>
                <c:pt idx="1033">
                  <c:v>1</c:v>
                </c:pt>
                <c:pt idx="1034">
                  <c:v>1</c:v>
                </c:pt>
                <c:pt idx="1035">
                  <c:v>1</c:v>
                </c:pt>
                <c:pt idx="1036">
                  <c:v>1</c:v>
                </c:pt>
                <c:pt idx="1037">
                  <c:v>1</c:v>
                </c:pt>
                <c:pt idx="1038">
                  <c:v>1</c:v>
                </c:pt>
                <c:pt idx="1039">
                  <c:v>1</c:v>
                </c:pt>
                <c:pt idx="1040">
                  <c:v>1</c:v>
                </c:pt>
                <c:pt idx="1041">
                  <c:v>1</c:v>
                </c:pt>
                <c:pt idx="1042">
                  <c:v>1</c:v>
                </c:pt>
                <c:pt idx="1043">
                  <c:v>1</c:v>
                </c:pt>
                <c:pt idx="1044">
                  <c:v>1</c:v>
                </c:pt>
                <c:pt idx="1045">
                  <c:v>1</c:v>
                </c:pt>
                <c:pt idx="1046">
                  <c:v>0.99931899999999996</c:v>
                </c:pt>
                <c:pt idx="1047">
                  <c:v>1</c:v>
                </c:pt>
                <c:pt idx="1048">
                  <c:v>1</c:v>
                </c:pt>
                <c:pt idx="1049">
                  <c:v>0.99974399999999997</c:v>
                </c:pt>
                <c:pt idx="1050">
                  <c:v>0.99987199999999998</c:v>
                </c:pt>
                <c:pt idx="1051">
                  <c:v>0.99986799999999998</c:v>
                </c:pt>
                <c:pt idx="1052">
                  <c:v>0.99974099999999999</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0.99952200000000002</c:v>
                </c:pt>
                <c:pt idx="1124">
                  <c:v>0.999865</c:v>
                </c:pt>
                <c:pt idx="1125">
                  <c:v>1</c:v>
                </c:pt>
                <c:pt idx="1126">
                  <c:v>1</c:v>
                </c:pt>
                <c:pt idx="1127">
                  <c:v>0.99987599999999999</c:v>
                </c:pt>
                <c:pt idx="1128">
                  <c:v>0.99948400000000004</c:v>
                </c:pt>
                <c:pt idx="1129">
                  <c:v>1</c:v>
                </c:pt>
                <c:pt idx="1130">
                  <c:v>1</c:v>
                </c:pt>
                <c:pt idx="1131">
                  <c:v>1</c:v>
                </c:pt>
                <c:pt idx="1132">
                  <c:v>1</c:v>
                </c:pt>
                <c:pt idx="1133">
                  <c:v>1</c:v>
                </c:pt>
                <c:pt idx="1134">
                  <c:v>1</c:v>
                </c:pt>
                <c:pt idx="1135">
                  <c:v>1</c:v>
                </c:pt>
                <c:pt idx="1136">
                  <c:v>1</c:v>
                </c:pt>
                <c:pt idx="1137">
                  <c:v>1</c:v>
                </c:pt>
                <c:pt idx="1138">
                  <c:v>1</c:v>
                </c:pt>
                <c:pt idx="1139">
                  <c:v>1</c:v>
                </c:pt>
                <c:pt idx="1140">
                  <c:v>1</c:v>
                </c:pt>
                <c:pt idx="1141">
                  <c:v>1</c:v>
                </c:pt>
                <c:pt idx="1142">
                  <c:v>1</c:v>
                </c:pt>
                <c:pt idx="1143">
                  <c:v>1</c:v>
                </c:pt>
                <c:pt idx="1144">
                  <c:v>1</c:v>
                </c:pt>
                <c:pt idx="1145">
                  <c:v>1</c:v>
                </c:pt>
                <c:pt idx="1146">
                  <c:v>1</c:v>
                </c:pt>
                <c:pt idx="1147">
                  <c:v>1</c:v>
                </c:pt>
                <c:pt idx="1148">
                  <c:v>1</c:v>
                </c:pt>
                <c:pt idx="1149">
                  <c:v>1</c:v>
                </c:pt>
                <c:pt idx="1150">
                  <c:v>1</c:v>
                </c:pt>
                <c:pt idx="1151">
                  <c:v>1</c:v>
                </c:pt>
                <c:pt idx="1152">
                  <c:v>1</c:v>
                </c:pt>
                <c:pt idx="1153">
                  <c:v>1</c:v>
                </c:pt>
                <c:pt idx="1154">
                  <c:v>0.99979700000000005</c:v>
                </c:pt>
                <c:pt idx="1155">
                  <c:v>1</c:v>
                </c:pt>
                <c:pt idx="1156">
                  <c:v>1</c:v>
                </c:pt>
                <c:pt idx="1157">
                  <c:v>0.99963800000000003</c:v>
                </c:pt>
                <c:pt idx="1158">
                  <c:v>1</c:v>
                </c:pt>
                <c:pt idx="1159">
                  <c:v>1</c:v>
                </c:pt>
                <c:pt idx="1160">
                  <c:v>1</c:v>
                </c:pt>
                <c:pt idx="1161">
                  <c:v>1</c:v>
                </c:pt>
                <c:pt idx="1162">
                  <c:v>1</c:v>
                </c:pt>
                <c:pt idx="1163">
                  <c:v>1</c:v>
                </c:pt>
                <c:pt idx="1164">
                  <c:v>1</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1</c:v>
                </c:pt>
                <c:pt idx="1185">
                  <c:v>1</c:v>
                </c:pt>
                <c:pt idx="1186">
                  <c:v>1</c:v>
                </c:pt>
                <c:pt idx="1187">
                  <c:v>1</c:v>
                </c:pt>
                <c:pt idx="1188">
                  <c:v>1</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0.99981200000000003</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pt idx="1262">
                  <c:v>1</c:v>
                </c:pt>
                <c:pt idx="1263">
                  <c:v>1</c:v>
                </c:pt>
                <c:pt idx="1264">
                  <c:v>1</c:v>
                </c:pt>
                <c:pt idx="1265">
                  <c:v>1</c:v>
                </c:pt>
                <c:pt idx="1266">
                  <c:v>1</c:v>
                </c:pt>
                <c:pt idx="1267">
                  <c:v>1</c:v>
                </c:pt>
                <c:pt idx="1268">
                  <c:v>1</c:v>
                </c:pt>
                <c:pt idx="1269">
                  <c:v>1</c:v>
                </c:pt>
                <c:pt idx="1270">
                  <c:v>1</c:v>
                </c:pt>
                <c:pt idx="1271">
                  <c:v>1</c:v>
                </c:pt>
                <c:pt idx="1272">
                  <c:v>1</c:v>
                </c:pt>
                <c:pt idx="1273">
                  <c:v>1</c:v>
                </c:pt>
                <c:pt idx="1274">
                  <c:v>1</c:v>
                </c:pt>
                <c:pt idx="1275">
                  <c:v>1</c:v>
                </c:pt>
                <c:pt idx="1276">
                  <c:v>1</c:v>
                </c:pt>
                <c:pt idx="1277">
                  <c:v>1</c:v>
                </c:pt>
                <c:pt idx="1278">
                  <c:v>1</c:v>
                </c:pt>
                <c:pt idx="1279">
                  <c:v>1</c:v>
                </c:pt>
                <c:pt idx="1280">
                  <c:v>1</c:v>
                </c:pt>
                <c:pt idx="1281">
                  <c:v>1</c:v>
                </c:pt>
                <c:pt idx="1282">
                  <c:v>1</c:v>
                </c:pt>
                <c:pt idx="1283">
                  <c:v>1</c:v>
                </c:pt>
                <c:pt idx="1284">
                  <c:v>1</c:v>
                </c:pt>
                <c:pt idx="1285">
                  <c:v>1</c:v>
                </c:pt>
                <c:pt idx="1286">
                  <c:v>1</c:v>
                </c:pt>
                <c:pt idx="1287">
                  <c:v>1</c:v>
                </c:pt>
                <c:pt idx="1288">
                  <c:v>1</c:v>
                </c:pt>
                <c:pt idx="1289">
                  <c:v>1</c:v>
                </c:pt>
                <c:pt idx="1290">
                  <c:v>1</c:v>
                </c:pt>
                <c:pt idx="1291">
                  <c:v>1</c:v>
                </c:pt>
                <c:pt idx="1292">
                  <c:v>1</c:v>
                </c:pt>
                <c:pt idx="1293">
                  <c:v>1</c:v>
                </c:pt>
                <c:pt idx="1294">
                  <c:v>1</c:v>
                </c:pt>
                <c:pt idx="1295">
                  <c:v>1</c:v>
                </c:pt>
                <c:pt idx="1296">
                  <c:v>1</c:v>
                </c:pt>
                <c:pt idx="1297">
                  <c:v>1</c:v>
                </c:pt>
                <c:pt idx="1298">
                  <c:v>1</c:v>
                </c:pt>
                <c:pt idx="1299">
                  <c:v>1</c:v>
                </c:pt>
                <c:pt idx="1300">
                  <c:v>1</c:v>
                </c:pt>
                <c:pt idx="1301">
                  <c:v>1</c:v>
                </c:pt>
                <c:pt idx="1302">
                  <c:v>1</c:v>
                </c:pt>
                <c:pt idx="1303">
                  <c:v>1</c:v>
                </c:pt>
                <c:pt idx="1304">
                  <c:v>1</c:v>
                </c:pt>
                <c:pt idx="1305">
                  <c:v>1</c:v>
                </c:pt>
                <c:pt idx="1306">
                  <c:v>1</c:v>
                </c:pt>
                <c:pt idx="1307">
                  <c:v>1</c:v>
                </c:pt>
                <c:pt idx="1308">
                  <c:v>1</c:v>
                </c:pt>
                <c:pt idx="1309">
                  <c:v>1</c:v>
                </c:pt>
                <c:pt idx="1310">
                  <c:v>1</c:v>
                </c:pt>
                <c:pt idx="1311">
                  <c:v>1</c:v>
                </c:pt>
                <c:pt idx="1312">
                  <c:v>1</c:v>
                </c:pt>
                <c:pt idx="1313">
                  <c:v>1</c:v>
                </c:pt>
                <c:pt idx="1314">
                  <c:v>1</c:v>
                </c:pt>
                <c:pt idx="1315">
                  <c:v>1</c:v>
                </c:pt>
                <c:pt idx="1316">
                  <c:v>1</c:v>
                </c:pt>
                <c:pt idx="1317">
                  <c:v>1</c:v>
                </c:pt>
                <c:pt idx="1318">
                  <c:v>1</c:v>
                </c:pt>
                <c:pt idx="1319">
                  <c:v>1</c:v>
                </c:pt>
                <c:pt idx="1320">
                  <c:v>1</c:v>
                </c:pt>
                <c:pt idx="1321">
                  <c:v>1</c:v>
                </c:pt>
                <c:pt idx="1322">
                  <c:v>1</c:v>
                </c:pt>
                <c:pt idx="1323">
                  <c:v>1</c:v>
                </c:pt>
                <c:pt idx="1324">
                  <c:v>1</c:v>
                </c:pt>
                <c:pt idx="1325">
                  <c:v>1</c:v>
                </c:pt>
                <c:pt idx="1326">
                  <c:v>1</c:v>
                </c:pt>
                <c:pt idx="1327">
                  <c:v>1</c:v>
                </c:pt>
                <c:pt idx="1328">
                  <c:v>1</c:v>
                </c:pt>
                <c:pt idx="1329">
                  <c:v>1</c:v>
                </c:pt>
                <c:pt idx="1330">
                  <c:v>1</c:v>
                </c:pt>
                <c:pt idx="1331">
                  <c:v>1</c:v>
                </c:pt>
                <c:pt idx="1332">
                  <c:v>1</c:v>
                </c:pt>
                <c:pt idx="1333">
                  <c:v>1</c:v>
                </c:pt>
                <c:pt idx="1334">
                  <c:v>1</c:v>
                </c:pt>
                <c:pt idx="1335">
                  <c:v>1</c:v>
                </c:pt>
                <c:pt idx="1336">
                  <c:v>1</c:v>
                </c:pt>
                <c:pt idx="1337">
                  <c:v>1</c:v>
                </c:pt>
                <c:pt idx="1338">
                  <c:v>1</c:v>
                </c:pt>
                <c:pt idx="1339">
                  <c:v>1</c:v>
                </c:pt>
                <c:pt idx="1340">
                  <c:v>1</c:v>
                </c:pt>
                <c:pt idx="1341">
                  <c:v>1</c:v>
                </c:pt>
                <c:pt idx="1342">
                  <c:v>1</c:v>
                </c:pt>
                <c:pt idx="1343">
                  <c:v>1</c:v>
                </c:pt>
                <c:pt idx="1344">
                  <c:v>1</c:v>
                </c:pt>
                <c:pt idx="1345">
                  <c:v>1</c:v>
                </c:pt>
                <c:pt idx="1346">
                  <c:v>1</c:v>
                </c:pt>
                <c:pt idx="1347">
                  <c:v>1</c:v>
                </c:pt>
                <c:pt idx="1348">
                  <c:v>1</c:v>
                </c:pt>
                <c:pt idx="1349">
                  <c:v>1</c:v>
                </c:pt>
                <c:pt idx="1350">
                  <c:v>1</c:v>
                </c:pt>
                <c:pt idx="1351">
                  <c:v>1</c:v>
                </c:pt>
                <c:pt idx="1352">
                  <c:v>1</c:v>
                </c:pt>
                <c:pt idx="1353">
                  <c:v>1</c:v>
                </c:pt>
                <c:pt idx="1354">
                  <c:v>1</c:v>
                </c:pt>
                <c:pt idx="1355">
                  <c:v>1</c:v>
                </c:pt>
                <c:pt idx="1356">
                  <c:v>1</c:v>
                </c:pt>
                <c:pt idx="1357">
                  <c:v>1</c:v>
                </c:pt>
                <c:pt idx="1358">
                  <c:v>1</c:v>
                </c:pt>
                <c:pt idx="1359">
                  <c:v>1</c:v>
                </c:pt>
                <c:pt idx="1360">
                  <c:v>1</c:v>
                </c:pt>
                <c:pt idx="1361">
                  <c:v>1</c:v>
                </c:pt>
                <c:pt idx="1362">
                  <c:v>1</c:v>
                </c:pt>
                <c:pt idx="1363">
                  <c:v>1</c:v>
                </c:pt>
                <c:pt idx="1364">
                  <c:v>1</c:v>
                </c:pt>
                <c:pt idx="1365">
                  <c:v>1</c:v>
                </c:pt>
                <c:pt idx="1366">
                  <c:v>1</c:v>
                </c:pt>
              </c:numCache>
            </c:numRef>
          </c:yVal>
          <c:smooth val="1"/>
        </c:ser>
        <c:dLbls>
          <c:showLegendKey val="0"/>
          <c:showVal val="0"/>
          <c:showCatName val="0"/>
          <c:showSerName val="0"/>
          <c:showPercent val="0"/>
          <c:showBubbleSize val="0"/>
        </c:dLbls>
        <c:axId val="1607469776"/>
        <c:axId val="1607479024"/>
      </c:scatterChart>
      <c:valAx>
        <c:axId val="1607469776"/>
        <c:scaling>
          <c:orientation val="minMax"/>
          <c:max val="1"/>
        </c:scaling>
        <c:delete val="1"/>
        <c:axPos val="b"/>
        <c:title>
          <c:tx>
            <c:rich>
              <a:bodyPr/>
              <a:lstStyle/>
              <a:p>
                <a:pPr>
                  <a:defRPr sz="1600">
                    <a:latin typeface="+mn-lt"/>
                  </a:defRPr>
                </a:pPr>
                <a:r>
                  <a:rPr lang="en-US" sz="1600" dirty="0" smtClean="0">
                    <a:latin typeface="+mn-lt"/>
                  </a:rPr>
                  <a:t>Time</a:t>
                </a:r>
                <a:endParaRPr lang="en-US" sz="1600" dirty="0">
                  <a:latin typeface="+mn-lt"/>
                </a:endParaRPr>
              </a:p>
            </c:rich>
          </c:tx>
          <c:layout>
            <c:manualLayout>
              <c:xMode val="edge"/>
              <c:yMode val="edge"/>
              <c:x val="0.51296336384443197"/>
              <c:y val="0.84130096281699895"/>
            </c:manualLayout>
          </c:layout>
          <c:overlay val="0"/>
        </c:title>
        <c:numFmt formatCode="General" sourceLinked="1"/>
        <c:majorTickMark val="out"/>
        <c:minorTickMark val="none"/>
        <c:tickLblPos val="nextTo"/>
        <c:crossAx val="1607479024"/>
        <c:crosses val="autoZero"/>
        <c:crossBetween val="midCat"/>
      </c:valAx>
      <c:valAx>
        <c:axId val="1607479024"/>
        <c:scaling>
          <c:orientation val="minMax"/>
          <c:max val="1.2"/>
          <c:min val="0"/>
        </c:scaling>
        <c:delete val="1"/>
        <c:axPos val="l"/>
        <c:majorGridlines/>
        <c:title>
          <c:tx>
            <c:rich>
              <a:bodyPr rot="-5400000" vert="horz"/>
              <a:lstStyle/>
              <a:p>
                <a:pPr>
                  <a:defRPr sz="1600"/>
                </a:pPr>
                <a:r>
                  <a:rPr lang="en-US" sz="1600" dirty="0" smtClean="0"/>
                  <a:t>% of Accesses from GPU Memory</a:t>
                </a:r>
                <a:endParaRPr lang="en-US" sz="1600" dirty="0"/>
              </a:p>
            </c:rich>
          </c:tx>
          <c:layout>
            <c:manualLayout>
              <c:xMode val="edge"/>
              <c:yMode val="edge"/>
              <c:x val="0.92441722756345202"/>
              <c:y val="9.5837462784401403E-2"/>
            </c:manualLayout>
          </c:layout>
          <c:overlay val="0"/>
        </c:title>
        <c:numFmt formatCode="General" sourceLinked="1"/>
        <c:majorTickMark val="out"/>
        <c:minorTickMark val="none"/>
        <c:tickLblPos val="nextTo"/>
        <c:crossAx val="1607469776"/>
        <c:crosses val="autoZero"/>
        <c:crossBetween val="midCat"/>
        <c:majorUnit val="0.35"/>
      </c:valAx>
    </c:plotArea>
    <c:legend>
      <c:legendPos val="t"/>
      <c:layout>
        <c:manualLayout>
          <c:xMode val="edge"/>
          <c:yMode val="edge"/>
          <c:x val="0.155798546345774"/>
          <c:y val="3.4015221312465498E-3"/>
          <c:w val="0.74758389577143303"/>
          <c:h val="7.5881005945685406E-2"/>
        </c:manualLayout>
      </c:layout>
      <c:overlay val="0"/>
      <c:txPr>
        <a:bodyPr/>
        <a:lstStyle/>
        <a:p>
          <a:pPr>
            <a:defRPr sz="1200"/>
          </a:pPr>
          <a:endParaRPr lang="en-US"/>
        </a:p>
      </c:txPr>
    </c:legend>
    <c:plotVisOnly val="1"/>
    <c:dispBlanksAs val="gap"/>
    <c:showDLblsOverMax val="0"/>
  </c:chart>
  <c:spPr>
    <a:solidFill>
      <a:srgbClr val="FFFFFF"/>
    </a:solidFill>
    <a:ln>
      <a:noFill/>
    </a:ln>
  </c:sp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692498800791099"/>
          <c:y val="3.23752333002977E-3"/>
          <c:w val="0.74538271049459404"/>
          <c:h val="0.77181809844484905"/>
        </c:manualLayout>
      </c:layout>
      <c:scatterChart>
        <c:scatterStyle val="smoothMarker"/>
        <c:varyColors val="0"/>
        <c:ser>
          <c:idx val="0"/>
          <c:order val="0"/>
          <c:tx>
            <c:strRef>
              <c:f>'bfs-bw-aware-ratio-norm'!$D$1</c:f>
              <c:strCache>
                <c:ptCount val="1"/>
                <c:pt idx="0">
                  <c:v>First-Touch + Range Exp</c:v>
                </c:pt>
              </c:strCache>
            </c:strRef>
          </c:tx>
          <c:spPr>
            <a:ln w="9525">
              <a:solidFill>
                <a:srgbClr val="C0504D"/>
              </a:solidFill>
            </a:ln>
          </c:spPr>
          <c:marker>
            <c:symbol val="none"/>
          </c:marker>
          <c:xVal>
            <c:numRef>
              <c:f>'bfs-bw-aware-ratio-norm'!$C$2:$C$1368</c:f>
              <c:numCache>
                <c:formatCode>General</c:formatCode>
                <c:ptCount val="1367"/>
                <c:pt idx="0">
                  <c:v>7.3152899999999997E-4</c:v>
                </c:pt>
                <c:pt idx="1">
                  <c:v>1.46306E-3</c:v>
                </c:pt>
                <c:pt idx="2">
                  <c:v>2.1945900000000002E-3</c:v>
                </c:pt>
                <c:pt idx="3">
                  <c:v>2.9261199999999999E-3</c:v>
                </c:pt>
                <c:pt idx="4">
                  <c:v>3.6576400000000002E-3</c:v>
                </c:pt>
                <c:pt idx="5">
                  <c:v>4.3891700000000004E-3</c:v>
                </c:pt>
                <c:pt idx="6">
                  <c:v>5.1206999999999997E-3</c:v>
                </c:pt>
                <c:pt idx="7">
                  <c:v>5.8522299999999999E-3</c:v>
                </c:pt>
                <c:pt idx="8">
                  <c:v>6.5837600000000001E-3</c:v>
                </c:pt>
                <c:pt idx="9">
                  <c:v>7.3152900000000003E-3</c:v>
                </c:pt>
                <c:pt idx="10">
                  <c:v>8.0468199999999997E-3</c:v>
                </c:pt>
                <c:pt idx="11">
                  <c:v>8.7783500000000007E-3</c:v>
                </c:pt>
                <c:pt idx="12">
                  <c:v>9.5098800000000001E-3</c:v>
                </c:pt>
                <c:pt idx="13">
                  <c:v>1.0241399999999999E-2</c:v>
                </c:pt>
                <c:pt idx="14">
                  <c:v>1.0972900000000001E-2</c:v>
                </c:pt>
                <c:pt idx="15">
                  <c:v>1.17045E-2</c:v>
                </c:pt>
                <c:pt idx="16">
                  <c:v>1.2435999999999999E-2</c:v>
                </c:pt>
                <c:pt idx="17">
                  <c:v>1.31675E-2</c:v>
                </c:pt>
                <c:pt idx="18">
                  <c:v>1.3899E-2</c:v>
                </c:pt>
                <c:pt idx="19">
                  <c:v>1.4630600000000001E-2</c:v>
                </c:pt>
                <c:pt idx="20">
                  <c:v>1.53621E-2</c:v>
                </c:pt>
                <c:pt idx="21">
                  <c:v>1.60936E-2</c:v>
                </c:pt>
                <c:pt idx="22">
                  <c:v>1.6825199999999998E-2</c:v>
                </c:pt>
                <c:pt idx="23">
                  <c:v>1.7556700000000001E-2</c:v>
                </c:pt>
                <c:pt idx="24">
                  <c:v>1.8288200000000001E-2</c:v>
                </c:pt>
                <c:pt idx="25">
                  <c:v>1.90198E-2</c:v>
                </c:pt>
                <c:pt idx="26">
                  <c:v>1.9751299999999999E-2</c:v>
                </c:pt>
                <c:pt idx="27">
                  <c:v>2.0482799999999999E-2</c:v>
                </c:pt>
                <c:pt idx="28">
                  <c:v>2.1214299999999998E-2</c:v>
                </c:pt>
                <c:pt idx="29">
                  <c:v>2.1945900000000001E-2</c:v>
                </c:pt>
                <c:pt idx="30">
                  <c:v>2.26774E-2</c:v>
                </c:pt>
                <c:pt idx="31">
                  <c:v>2.34089E-2</c:v>
                </c:pt>
                <c:pt idx="32">
                  <c:v>2.4140499999999999E-2</c:v>
                </c:pt>
                <c:pt idx="33">
                  <c:v>2.4871999999999998E-2</c:v>
                </c:pt>
                <c:pt idx="34">
                  <c:v>2.5603500000000001E-2</c:v>
                </c:pt>
                <c:pt idx="35">
                  <c:v>2.6335000000000001E-2</c:v>
                </c:pt>
                <c:pt idx="36">
                  <c:v>2.70666E-2</c:v>
                </c:pt>
                <c:pt idx="37">
                  <c:v>2.7798099999999999E-2</c:v>
                </c:pt>
                <c:pt idx="38">
                  <c:v>2.8529599999999999E-2</c:v>
                </c:pt>
                <c:pt idx="39">
                  <c:v>2.9261200000000001E-2</c:v>
                </c:pt>
                <c:pt idx="40">
                  <c:v>2.9992700000000001E-2</c:v>
                </c:pt>
                <c:pt idx="41">
                  <c:v>3.07242E-2</c:v>
                </c:pt>
                <c:pt idx="42">
                  <c:v>3.1455700000000003E-2</c:v>
                </c:pt>
                <c:pt idx="43">
                  <c:v>3.2187300000000002E-2</c:v>
                </c:pt>
                <c:pt idx="44">
                  <c:v>3.2918799999999998E-2</c:v>
                </c:pt>
                <c:pt idx="45">
                  <c:v>3.3650300000000001E-2</c:v>
                </c:pt>
                <c:pt idx="46">
                  <c:v>3.43819E-2</c:v>
                </c:pt>
                <c:pt idx="47">
                  <c:v>3.5113400000000003E-2</c:v>
                </c:pt>
                <c:pt idx="48">
                  <c:v>3.5844899999999999E-2</c:v>
                </c:pt>
                <c:pt idx="49">
                  <c:v>3.6576400000000002E-2</c:v>
                </c:pt>
                <c:pt idx="50">
                  <c:v>3.7308000000000001E-2</c:v>
                </c:pt>
                <c:pt idx="51">
                  <c:v>3.8039499999999997E-2</c:v>
                </c:pt>
                <c:pt idx="52">
                  <c:v>3.8771E-2</c:v>
                </c:pt>
                <c:pt idx="53">
                  <c:v>3.9502599999999999E-2</c:v>
                </c:pt>
                <c:pt idx="54">
                  <c:v>4.0234100000000002E-2</c:v>
                </c:pt>
                <c:pt idx="55">
                  <c:v>4.0965599999999998E-2</c:v>
                </c:pt>
                <c:pt idx="56">
                  <c:v>4.1697100000000001E-2</c:v>
                </c:pt>
                <c:pt idx="57">
                  <c:v>4.24287E-2</c:v>
                </c:pt>
                <c:pt idx="58">
                  <c:v>4.3160200000000003E-2</c:v>
                </c:pt>
                <c:pt idx="59">
                  <c:v>4.3891699999999999E-2</c:v>
                </c:pt>
                <c:pt idx="60">
                  <c:v>4.4623299999999998E-2</c:v>
                </c:pt>
                <c:pt idx="61">
                  <c:v>4.5354800000000001E-2</c:v>
                </c:pt>
                <c:pt idx="62">
                  <c:v>4.6086299999999997E-2</c:v>
                </c:pt>
                <c:pt idx="63">
                  <c:v>4.68178E-2</c:v>
                </c:pt>
                <c:pt idx="64">
                  <c:v>4.7549399999999999E-2</c:v>
                </c:pt>
                <c:pt idx="65">
                  <c:v>4.8280900000000002E-2</c:v>
                </c:pt>
                <c:pt idx="66">
                  <c:v>4.9012399999999998E-2</c:v>
                </c:pt>
                <c:pt idx="67">
                  <c:v>4.9743999999999997E-2</c:v>
                </c:pt>
                <c:pt idx="68">
                  <c:v>5.04755E-2</c:v>
                </c:pt>
                <c:pt idx="69">
                  <c:v>5.1207000000000003E-2</c:v>
                </c:pt>
                <c:pt idx="70">
                  <c:v>5.1938600000000001E-2</c:v>
                </c:pt>
                <c:pt idx="71">
                  <c:v>5.2670099999999997E-2</c:v>
                </c:pt>
                <c:pt idx="72">
                  <c:v>5.34016E-2</c:v>
                </c:pt>
                <c:pt idx="73">
                  <c:v>5.4133100000000003E-2</c:v>
                </c:pt>
                <c:pt idx="74">
                  <c:v>5.4864700000000002E-2</c:v>
                </c:pt>
                <c:pt idx="75">
                  <c:v>5.5596199999999998E-2</c:v>
                </c:pt>
                <c:pt idx="76">
                  <c:v>5.6327700000000001E-2</c:v>
                </c:pt>
                <c:pt idx="77">
                  <c:v>5.70593E-2</c:v>
                </c:pt>
                <c:pt idx="78">
                  <c:v>5.7790800000000003E-2</c:v>
                </c:pt>
                <c:pt idx="79">
                  <c:v>5.8522299999999999E-2</c:v>
                </c:pt>
                <c:pt idx="80">
                  <c:v>5.9253800000000002E-2</c:v>
                </c:pt>
                <c:pt idx="81">
                  <c:v>5.9985400000000001E-2</c:v>
                </c:pt>
                <c:pt idx="82">
                  <c:v>6.0716899999999997E-2</c:v>
                </c:pt>
                <c:pt idx="83">
                  <c:v>6.14484E-2</c:v>
                </c:pt>
                <c:pt idx="84">
                  <c:v>6.2179999999999999E-2</c:v>
                </c:pt>
                <c:pt idx="85">
                  <c:v>6.2911499999999995E-2</c:v>
                </c:pt>
                <c:pt idx="86">
                  <c:v>6.3643000000000005E-2</c:v>
                </c:pt>
                <c:pt idx="87">
                  <c:v>6.4374500000000001E-2</c:v>
                </c:pt>
                <c:pt idx="88">
                  <c:v>6.51061E-2</c:v>
                </c:pt>
                <c:pt idx="89">
                  <c:v>6.5837599999999996E-2</c:v>
                </c:pt>
                <c:pt idx="90">
                  <c:v>6.6569100000000006E-2</c:v>
                </c:pt>
                <c:pt idx="91">
                  <c:v>6.7300700000000005E-2</c:v>
                </c:pt>
                <c:pt idx="92">
                  <c:v>6.8032200000000001E-2</c:v>
                </c:pt>
                <c:pt idx="93">
                  <c:v>6.8763699999999997E-2</c:v>
                </c:pt>
                <c:pt idx="94">
                  <c:v>6.9495199999999993E-2</c:v>
                </c:pt>
                <c:pt idx="95">
                  <c:v>7.0226800000000006E-2</c:v>
                </c:pt>
                <c:pt idx="96">
                  <c:v>7.0958300000000002E-2</c:v>
                </c:pt>
                <c:pt idx="97">
                  <c:v>7.1689799999999998E-2</c:v>
                </c:pt>
                <c:pt idx="98">
                  <c:v>7.2421399999999997E-2</c:v>
                </c:pt>
                <c:pt idx="99">
                  <c:v>7.3152900000000007E-2</c:v>
                </c:pt>
                <c:pt idx="100">
                  <c:v>7.3884400000000003E-2</c:v>
                </c:pt>
                <c:pt idx="101">
                  <c:v>7.4615899999999999E-2</c:v>
                </c:pt>
                <c:pt idx="102">
                  <c:v>7.5347499999999998E-2</c:v>
                </c:pt>
                <c:pt idx="103">
                  <c:v>7.6078999999999994E-2</c:v>
                </c:pt>
                <c:pt idx="104">
                  <c:v>7.6810500000000004E-2</c:v>
                </c:pt>
                <c:pt idx="105">
                  <c:v>7.7542100000000003E-2</c:v>
                </c:pt>
                <c:pt idx="106">
                  <c:v>7.8273599999999999E-2</c:v>
                </c:pt>
                <c:pt idx="107">
                  <c:v>7.9005099999999995E-2</c:v>
                </c:pt>
                <c:pt idx="108">
                  <c:v>7.9736600000000005E-2</c:v>
                </c:pt>
                <c:pt idx="109">
                  <c:v>8.0468200000000004E-2</c:v>
                </c:pt>
                <c:pt idx="110">
                  <c:v>8.11997E-2</c:v>
                </c:pt>
                <c:pt idx="111">
                  <c:v>8.1931199999999996E-2</c:v>
                </c:pt>
                <c:pt idx="112">
                  <c:v>8.2662799999999995E-2</c:v>
                </c:pt>
                <c:pt idx="113">
                  <c:v>8.3394300000000005E-2</c:v>
                </c:pt>
                <c:pt idx="114">
                  <c:v>8.4125800000000001E-2</c:v>
                </c:pt>
                <c:pt idx="115">
                  <c:v>8.4857399999999999E-2</c:v>
                </c:pt>
                <c:pt idx="116">
                  <c:v>8.5588899999999996E-2</c:v>
                </c:pt>
                <c:pt idx="117">
                  <c:v>8.6320400000000005E-2</c:v>
                </c:pt>
                <c:pt idx="118">
                  <c:v>8.7051900000000002E-2</c:v>
                </c:pt>
                <c:pt idx="119">
                  <c:v>8.77835E-2</c:v>
                </c:pt>
                <c:pt idx="120">
                  <c:v>8.8514999999999996E-2</c:v>
                </c:pt>
                <c:pt idx="121">
                  <c:v>8.9246500000000006E-2</c:v>
                </c:pt>
                <c:pt idx="122">
                  <c:v>8.9978100000000005E-2</c:v>
                </c:pt>
                <c:pt idx="123">
                  <c:v>9.0709600000000001E-2</c:v>
                </c:pt>
                <c:pt idx="124">
                  <c:v>9.1441099999999997E-2</c:v>
                </c:pt>
                <c:pt idx="125">
                  <c:v>9.2172599999999993E-2</c:v>
                </c:pt>
                <c:pt idx="126">
                  <c:v>9.2904200000000006E-2</c:v>
                </c:pt>
                <c:pt idx="127">
                  <c:v>9.3635700000000002E-2</c:v>
                </c:pt>
                <c:pt idx="128">
                  <c:v>9.4367199999999998E-2</c:v>
                </c:pt>
                <c:pt idx="129">
                  <c:v>9.5098799999999997E-2</c:v>
                </c:pt>
                <c:pt idx="130">
                  <c:v>9.5830299999999993E-2</c:v>
                </c:pt>
                <c:pt idx="131">
                  <c:v>9.6561800000000003E-2</c:v>
                </c:pt>
                <c:pt idx="132">
                  <c:v>9.7293299999999999E-2</c:v>
                </c:pt>
                <c:pt idx="133">
                  <c:v>9.8024899999999998E-2</c:v>
                </c:pt>
                <c:pt idx="134">
                  <c:v>9.8756399999999994E-2</c:v>
                </c:pt>
                <c:pt idx="135">
                  <c:v>9.9487900000000004E-2</c:v>
                </c:pt>
                <c:pt idx="136">
                  <c:v>0.100219</c:v>
                </c:pt>
                <c:pt idx="137">
                  <c:v>0.100951</c:v>
                </c:pt>
                <c:pt idx="138">
                  <c:v>0.101683</c:v>
                </c:pt>
                <c:pt idx="139">
                  <c:v>0.10241400000000001</c:v>
                </c:pt>
                <c:pt idx="140">
                  <c:v>0.103146</c:v>
                </c:pt>
                <c:pt idx="141">
                  <c:v>0.103877</c:v>
                </c:pt>
                <c:pt idx="142">
                  <c:v>0.10460899999999999</c:v>
                </c:pt>
                <c:pt idx="143">
                  <c:v>0.10534</c:v>
                </c:pt>
                <c:pt idx="144">
                  <c:v>0.106072</c:v>
                </c:pt>
                <c:pt idx="145">
                  <c:v>0.106803</c:v>
                </c:pt>
                <c:pt idx="146">
                  <c:v>0.10753500000000001</c:v>
                </c:pt>
                <c:pt idx="147">
                  <c:v>0.108266</c:v>
                </c:pt>
                <c:pt idx="148">
                  <c:v>0.108998</c:v>
                </c:pt>
                <c:pt idx="149">
                  <c:v>0.10972899999999999</c:v>
                </c:pt>
                <c:pt idx="150">
                  <c:v>0.110461</c:v>
                </c:pt>
                <c:pt idx="151">
                  <c:v>0.111192</c:v>
                </c:pt>
                <c:pt idx="152">
                  <c:v>0.111924</c:v>
                </c:pt>
                <c:pt idx="153">
                  <c:v>0.11265500000000001</c:v>
                </c:pt>
                <c:pt idx="154">
                  <c:v>0.113387</c:v>
                </c:pt>
                <c:pt idx="155">
                  <c:v>0.114119</c:v>
                </c:pt>
                <c:pt idx="156">
                  <c:v>0.11484999999999999</c:v>
                </c:pt>
                <c:pt idx="157">
                  <c:v>0.115582</c:v>
                </c:pt>
                <c:pt idx="158">
                  <c:v>0.116313</c:v>
                </c:pt>
                <c:pt idx="159">
                  <c:v>0.117045</c:v>
                </c:pt>
                <c:pt idx="160">
                  <c:v>0.11777600000000001</c:v>
                </c:pt>
                <c:pt idx="161">
                  <c:v>0.118508</c:v>
                </c:pt>
                <c:pt idx="162">
                  <c:v>0.119239</c:v>
                </c:pt>
                <c:pt idx="163">
                  <c:v>0.11997099999999999</c:v>
                </c:pt>
                <c:pt idx="164">
                  <c:v>0.120702</c:v>
                </c:pt>
                <c:pt idx="165">
                  <c:v>0.121434</c:v>
                </c:pt>
                <c:pt idx="166">
                  <c:v>0.122165</c:v>
                </c:pt>
                <c:pt idx="167">
                  <c:v>0.12289700000000001</c:v>
                </c:pt>
                <c:pt idx="168">
                  <c:v>0.123628</c:v>
                </c:pt>
                <c:pt idx="169">
                  <c:v>0.12436</c:v>
                </c:pt>
                <c:pt idx="170">
                  <c:v>0.12509100000000001</c:v>
                </c:pt>
                <c:pt idx="171">
                  <c:v>0.12582299999999999</c:v>
                </c:pt>
                <c:pt idx="172">
                  <c:v>0.126554</c:v>
                </c:pt>
                <c:pt idx="173">
                  <c:v>0.12728600000000001</c:v>
                </c:pt>
                <c:pt idx="174">
                  <c:v>0.12801799999999999</c:v>
                </c:pt>
                <c:pt idx="175">
                  <c:v>0.128749</c:v>
                </c:pt>
                <c:pt idx="176">
                  <c:v>0.12948100000000001</c:v>
                </c:pt>
                <c:pt idx="177">
                  <c:v>0.13021199999999999</c:v>
                </c:pt>
                <c:pt idx="178">
                  <c:v>0.130944</c:v>
                </c:pt>
                <c:pt idx="179">
                  <c:v>0.13167499999999999</c:v>
                </c:pt>
                <c:pt idx="180">
                  <c:v>0.132407</c:v>
                </c:pt>
                <c:pt idx="181">
                  <c:v>0.13313800000000001</c:v>
                </c:pt>
                <c:pt idx="182">
                  <c:v>0.13386999999999999</c:v>
                </c:pt>
                <c:pt idx="183">
                  <c:v>0.134601</c:v>
                </c:pt>
                <c:pt idx="184">
                  <c:v>0.13533300000000001</c:v>
                </c:pt>
                <c:pt idx="185">
                  <c:v>0.13606399999999999</c:v>
                </c:pt>
                <c:pt idx="186">
                  <c:v>0.136796</c:v>
                </c:pt>
                <c:pt idx="187">
                  <c:v>0.13752700000000001</c:v>
                </c:pt>
                <c:pt idx="188">
                  <c:v>0.13825899999999999</c:v>
                </c:pt>
                <c:pt idx="189">
                  <c:v>0.13899</c:v>
                </c:pt>
                <c:pt idx="190">
                  <c:v>0.13972200000000001</c:v>
                </c:pt>
                <c:pt idx="191">
                  <c:v>0.140454</c:v>
                </c:pt>
                <c:pt idx="192">
                  <c:v>0.141185</c:v>
                </c:pt>
                <c:pt idx="193">
                  <c:v>0.14191699999999999</c:v>
                </c:pt>
                <c:pt idx="194">
                  <c:v>0.142648</c:v>
                </c:pt>
                <c:pt idx="195">
                  <c:v>0.14338000000000001</c:v>
                </c:pt>
                <c:pt idx="196">
                  <c:v>0.14411099999999999</c:v>
                </c:pt>
                <c:pt idx="197">
                  <c:v>0.144843</c:v>
                </c:pt>
                <c:pt idx="198">
                  <c:v>0.14557400000000001</c:v>
                </c:pt>
                <c:pt idx="199">
                  <c:v>0.14630599999999999</c:v>
                </c:pt>
                <c:pt idx="200">
                  <c:v>0.147037</c:v>
                </c:pt>
                <c:pt idx="201">
                  <c:v>0.14776900000000001</c:v>
                </c:pt>
                <c:pt idx="202">
                  <c:v>0.14849999999999999</c:v>
                </c:pt>
                <c:pt idx="203">
                  <c:v>0.149232</c:v>
                </c:pt>
                <c:pt idx="204">
                  <c:v>0.14996300000000001</c:v>
                </c:pt>
                <c:pt idx="205">
                  <c:v>0.150695</c:v>
                </c:pt>
                <c:pt idx="206">
                  <c:v>0.15142600000000001</c:v>
                </c:pt>
                <c:pt idx="207">
                  <c:v>0.15215799999999999</c:v>
                </c:pt>
                <c:pt idx="208">
                  <c:v>0.15289</c:v>
                </c:pt>
                <c:pt idx="209">
                  <c:v>0.15362100000000001</c:v>
                </c:pt>
                <c:pt idx="210">
                  <c:v>0.15435299999999999</c:v>
                </c:pt>
                <c:pt idx="211">
                  <c:v>0.155084</c:v>
                </c:pt>
                <c:pt idx="212">
                  <c:v>0.15581600000000001</c:v>
                </c:pt>
                <c:pt idx="213">
                  <c:v>0.15654699999999999</c:v>
                </c:pt>
                <c:pt idx="214">
                  <c:v>0.157279</c:v>
                </c:pt>
                <c:pt idx="215">
                  <c:v>0.15801000000000001</c:v>
                </c:pt>
                <c:pt idx="216">
                  <c:v>0.15874199999999999</c:v>
                </c:pt>
                <c:pt idx="217">
                  <c:v>0.159473</c:v>
                </c:pt>
                <c:pt idx="218">
                  <c:v>0.16020499999999999</c:v>
                </c:pt>
                <c:pt idx="219">
                  <c:v>0.160936</c:v>
                </c:pt>
                <c:pt idx="220">
                  <c:v>0.16166800000000001</c:v>
                </c:pt>
                <c:pt idx="221">
                  <c:v>0.16239899999999999</c:v>
                </c:pt>
                <c:pt idx="222">
                  <c:v>0.163131</c:v>
                </c:pt>
                <c:pt idx="223">
                  <c:v>0.16386200000000001</c:v>
                </c:pt>
                <c:pt idx="224">
                  <c:v>0.16459399999999999</c:v>
                </c:pt>
                <c:pt idx="225">
                  <c:v>0.165326</c:v>
                </c:pt>
                <c:pt idx="226">
                  <c:v>0.16605700000000001</c:v>
                </c:pt>
                <c:pt idx="227">
                  <c:v>0.16678899999999999</c:v>
                </c:pt>
                <c:pt idx="228">
                  <c:v>0.16752</c:v>
                </c:pt>
                <c:pt idx="229">
                  <c:v>0.16825200000000001</c:v>
                </c:pt>
                <c:pt idx="230">
                  <c:v>0.16898299999999999</c:v>
                </c:pt>
                <c:pt idx="231">
                  <c:v>0.169715</c:v>
                </c:pt>
                <c:pt idx="232">
                  <c:v>0.17044599999999999</c:v>
                </c:pt>
                <c:pt idx="233">
                  <c:v>0.171178</c:v>
                </c:pt>
                <c:pt idx="234">
                  <c:v>0.17190900000000001</c:v>
                </c:pt>
                <c:pt idx="235">
                  <c:v>0.17264099999999999</c:v>
                </c:pt>
                <c:pt idx="236">
                  <c:v>0.173372</c:v>
                </c:pt>
                <c:pt idx="237">
                  <c:v>0.17410400000000001</c:v>
                </c:pt>
                <c:pt idx="238">
                  <c:v>0.17483499999999999</c:v>
                </c:pt>
                <c:pt idx="239">
                  <c:v>0.175567</c:v>
                </c:pt>
                <c:pt idx="240">
                  <c:v>0.17629800000000001</c:v>
                </c:pt>
                <c:pt idx="241">
                  <c:v>0.17702999999999999</c:v>
                </c:pt>
                <c:pt idx="242">
                  <c:v>0.177762</c:v>
                </c:pt>
                <c:pt idx="243">
                  <c:v>0.17849300000000001</c:v>
                </c:pt>
                <c:pt idx="244">
                  <c:v>0.179225</c:v>
                </c:pt>
                <c:pt idx="245">
                  <c:v>0.179956</c:v>
                </c:pt>
                <c:pt idx="246">
                  <c:v>0.18068799999999999</c:v>
                </c:pt>
                <c:pt idx="247">
                  <c:v>0.181419</c:v>
                </c:pt>
                <c:pt idx="248">
                  <c:v>0.18215100000000001</c:v>
                </c:pt>
                <c:pt idx="249">
                  <c:v>0.18288199999999999</c:v>
                </c:pt>
                <c:pt idx="250">
                  <c:v>0.183614</c:v>
                </c:pt>
                <c:pt idx="251">
                  <c:v>0.18434500000000001</c:v>
                </c:pt>
                <c:pt idx="252">
                  <c:v>0.18507699999999999</c:v>
                </c:pt>
                <c:pt idx="253">
                  <c:v>0.185808</c:v>
                </c:pt>
                <c:pt idx="254">
                  <c:v>0.18654000000000001</c:v>
                </c:pt>
                <c:pt idx="255">
                  <c:v>0.18727099999999999</c:v>
                </c:pt>
                <c:pt idx="256">
                  <c:v>0.188003</c:v>
                </c:pt>
                <c:pt idx="257">
                  <c:v>0.18873400000000001</c:v>
                </c:pt>
                <c:pt idx="258">
                  <c:v>0.189466</c:v>
                </c:pt>
                <c:pt idx="259">
                  <c:v>0.19019800000000001</c:v>
                </c:pt>
                <c:pt idx="260">
                  <c:v>0.19092899999999999</c:v>
                </c:pt>
                <c:pt idx="261">
                  <c:v>0.191661</c:v>
                </c:pt>
                <c:pt idx="262">
                  <c:v>0.19239200000000001</c:v>
                </c:pt>
                <c:pt idx="263">
                  <c:v>0.19312399999999999</c:v>
                </c:pt>
                <c:pt idx="264">
                  <c:v>0.193855</c:v>
                </c:pt>
                <c:pt idx="265">
                  <c:v>0.19458700000000001</c:v>
                </c:pt>
                <c:pt idx="266">
                  <c:v>0.19531799999999999</c:v>
                </c:pt>
                <c:pt idx="267">
                  <c:v>0.19605</c:v>
                </c:pt>
                <c:pt idx="268">
                  <c:v>0.19678100000000001</c:v>
                </c:pt>
                <c:pt idx="269">
                  <c:v>0.19751299999999999</c:v>
                </c:pt>
                <c:pt idx="270">
                  <c:v>0.198244</c:v>
                </c:pt>
                <c:pt idx="271">
                  <c:v>0.19897599999999999</c:v>
                </c:pt>
                <c:pt idx="272">
                  <c:v>0.199707</c:v>
                </c:pt>
                <c:pt idx="273">
                  <c:v>0.20043900000000001</c:v>
                </c:pt>
                <c:pt idx="274">
                  <c:v>0.20116999999999999</c:v>
                </c:pt>
                <c:pt idx="275">
                  <c:v>0.201902</c:v>
                </c:pt>
                <c:pt idx="276">
                  <c:v>0.20263400000000001</c:v>
                </c:pt>
                <c:pt idx="277">
                  <c:v>0.20336499999999999</c:v>
                </c:pt>
                <c:pt idx="278">
                  <c:v>0.204097</c:v>
                </c:pt>
                <c:pt idx="279">
                  <c:v>0.20482800000000001</c:v>
                </c:pt>
                <c:pt idx="280">
                  <c:v>0.20555999999999999</c:v>
                </c:pt>
                <c:pt idx="281">
                  <c:v>0.206291</c:v>
                </c:pt>
                <c:pt idx="282">
                  <c:v>0.20702300000000001</c:v>
                </c:pt>
                <c:pt idx="283">
                  <c:v>0.20775399999999999</c:v>
                </c:pt>
                <c:pt idx="284">
                  <c:v>0.208486</c:v>
                </c:pt>
                <c:pt idx="285">
                  <c:v>0.20921699999999999</c:v>
                </c:pt>
                <c:pt idx="286">
                  <c:v>0.209949</c:v>
                </c:pt>
                <c:pt idx="287">
                  <c:v>0.21068000000000001</c:v>
                </c:pt>
                <c:pt idx="288">
                  <c:v>0.21141199999999999</c:v>
                </c:pt>
                <c:pt idx="289">
                  <c:v>0.212143</c:v>
                </c:pt>
                <c:pt idx="290">
                  <c:v>0.21287500000000001</c:v>
                </c:pt>
                <c:pt idx="291">
                  <c:v>0.21360599999999999</c:v>
                </c:pt>
                <c:pt idx="292">
                  <c:v>0.214338</c:v>
                </c:pt>
                <c:pt idx="293">
                  <c:v>0.21506900000000001</c:v>
                </c:pt>
                <c:pt idx="294">
                  <c:v>0.21580099999999999</c:v>
                </c:pt>
                <c:pt idx="295">
                  <c:v>0.216533</c:v>
                </c:pt>
                <c:pt idx="296">
                  <c:v>0.21726400000000001</c:v>
                </c:pt>
                <c:pt idx="297">
                  <c:v>0.217996</c:v>
                </c:pt>
                <c:pt idx="298">
                  <c:v>0.218727</c:v>
                </c:pt>
                <c:pt idx="299">
                  <c:v>0.21945899999999999</c:v>
                </c:pt>
                <c:pt idx="300">
                  <c:v>0.22019</c:v>
                </c:pt>
                <c:pt idx="301">
                  <c:v>0.22092200000000001</c:v>
                </c:pt>
                <c:pt idx="302">
                  <c:v>0.22165299999999999</c:v>
                </c:pt>
                <c:pt idx="303">
                  <c:v>0.222385</c:v>
                </c:pt>
                <c:pt idx="304">
                  <c:v>0.22311600000000001</c:v>
                </c:pt>
                <c:pt idx="305">
                  <c:v>0.22384799999999999</c:v>
                </c:pt>
                <c:pt idx="306">
                  <c:v>0.224579</c:v>
                </c:pt>
                <c:pt idx="307">
                  <c:v>0.22531100000000001</c:v>
                </c:pt>
                <c:pt idx="308">
                  <c:v>0.22604199999999999</c:v>
                </c:pt>
                <c:pt idx="309">
                  <c:v>0.226774</c:v>
                </c:pt>
                <c:pt idx="310">
                  <c:v>0.22750500000000001</c:v>
                </c:pt>
                <c:pt idx="311">
                  <c:v>0.228237</c:v>
                </c:pt>
                <c:pt idx="312">
                  <c:v>0.22896900000000001</c:v>
                </c:pt>
                <c:pt idx="313">
                  <c:v>0.22969999999999999</c:v>
                </c:pt>
                <c:pt idx="314">
                  <c:v>0.230432</c:v>
                </c:pt>
                <c:pt idx="315">
                  <c:v>0.23116300000000001</c:v>
                </c:pt>
                <c:pt idx="316">
                  <c:v>0.23189499999999999</c:v>
                </c:pt>
                <c:pt idx="317">
                  <c:v>0.232626</c:v>
                </c:pt>
                <c:pt idx="318">
                  <c:v>0.23335800000000001</c:v>
                </c:pt>
                <c:pt idx="319">
                  <c:v>0.23408899999999999</c:v>
                </c:pt>
                <c:pt idx="320">
                  <c:v>0.234821</c:v>
                </c:pt>
                <c:pt idx="321">
                  <c:v>0.23555200000000001</c:v>
                </c:pt>
                <c:pt idx="322">
                  <c:v>0.23628399999999999</c:v>
                </c:pt>
                <c:pt idx="323">
                  <c:v>0.237015</c:v>
                </c:pt>
                <c:pt idx="324">
                  <c:v>0.23774700000000001</c:v>
                </c:pt>
                <c:pt idx="325">
                  <c:v>0.238478</c:v>
                </c:pt>
                <c:pt idx="326">
                  <c:v>0.23921000000000001</c:v>
                </c:pt>
                <c:pt idx="327">
                  <c:v>0.23994099999999999</c:v>
                </c:pt>
                <c:pt idx="328">
                  <c:v>0.240673</c:v>
                </c:pt>
                <c:pt idx="329">
                  <c:v>0.24140500000000001</c:v>
                </c:pt>
                <c:pt idx="330">
                  <c:v>0.24213599999999999</c:v>
                </c:pt>
                <c:pt idx="331">
                  <c:v>0.242868</c:v>
                </c:pt>
                <c:pt idx="332">
                  <c:v>0.24359900000000001</c:v>
                </c:pt>
                <c:pt idx="333">
                  <c:v>0.24433099999999999</c:v>
                </c:pt>
                <c:pt idx="334">
                  <c:v>0.245062</c:v>
                </c:pt>
                <c:pt idx="335">
                  <c:v>0.24579400000000001</c:v>
                </c:pt>
                <c:pt idx="336">
                  <c:v>0.24652499999999999</c:v>
                </c:pt>
                <c:pt idx="337">
                  <c:v>0.247257</c:v>
                </c:pt>
                <c:pt idx="338">
                  <c:v>0.24798799999999999</c:v>
                </c:pt>
                <c:pt idx="339">
                  <c:v>0.24872</c:v>
                </c:pt>
                <c:pt idx="340">
                  <c:v>0.24945100000000001</c:v>
                </c:pt>
                <c:pt idx="341">
                  <c:v>0.25018299999999999</c:v>
                </c:pt>
                <c:pt idx="342">
                  <c:v>0.25091400000000003</c:v>
                </c:pt>
                <c:pt idx="343">
                  <c:v>0.25164599999999998</c:v>
                </c:pt>
                <c:pt idx="344">
                  <c:v>0.25237700000000002</c:v>
                </c:pt>
                <c:pt idx="345">
                  <c:v>0.25310899999999997</c:v>
                </c:pt>
                <c:pt idx="346">
                  <c:v>0.25384099999999998</c:v>
                </c:pt>
                <c:pt idx="347">
                  <c:v>0.25457200000000002</c:v>
                </c:pt>
                <c:pt idx="348">
                  <c:v>0.25530399999999998</c:v>
                </c:pt>
                <c:pt idx="349">
                  <c:v>0.25603500000000001</c:v>
                </c:pt>
                <c:pt idx="350">
                  <c:v>0.25676700000000002</c:v>
                </c:pt>
                <c:pt idx="351">
                  <c:v>0.257498</c:v>
                </c:pt>
                <c:pt idx="352">
                  <c:v>0.25823000000000002</c:v>
                </c:pt>
                <c:pt idx="353">
                  <c:v>0.258961</c:v>
                </c:pt>
                <c:pt idx="354">
                  <c:v>0.25969300000000001</c:v>
                </c:pt>
                <c:pt idx="355">
                  <c:v>0.26042399999999999</c:v>
                </c:pt>
                <c:pt idx="356">
                  <c:v>0.261156</c:v>
                </c:pt>
                <c:pt idx="357">
                  <c:v>0.26188699999999998</c:v>
                </c:pt>
                <c:pt idx="358">
                  <c:v>0.26261899999999999</c:v>
                </c:pt>
                <c:pt idx="359">
                  <c:v>0.26334999999999997</c:v>
                </c:pt>
                <c:pt idx="360">
                  <c:v>0.26408199999999998</c:v>
                </c:pt>
                <c:pt idx="361">
                  <c:v>0.26481300000000002</c:v>
                </c:pt>
                <c:pt idx="362">
                  <c:v>0.26554499999999998</c:v>
                </c:pt>
                <c:pt idx="363">
                  <c:v>0.26627699999999999</c:v>
                </c:pt>
                <c:pt idx="364">
                  <c:v>0.26700800000000002</c:v>
                </c:pt>
                <c:pt idx="365">
                  <c:v>0.26773999999999998</c:v>
                </c:pt>
                <c:pt idx="366">
                  <c:v>0.26847100000000002</c:v>
                </c:pt>
                <c:pt idx="367">
                  <c:v>0.26920300000000003</c:v>
                </c:pt>
                <c:pt idx="368">
                  <c:v>0.26993400000000001</c:v>
                </c:pt>
                <c:pt idx="369">
                  <c:v>0.27066600000000002</c:v>
                </c:pt>
                <c:pt idx="370">
                  <c:v>0.271397</c:v>
                </c:pt>
                <c:pt idx="371">
                  <c:v>0.27212900000000001</c:v>
                </c:pt>
                <c:pt idx="372">
                  <c:v>0.27285999999999999</c:v>
                </c:pt>
                <c:pt idx="373">
                  <c:v>0.273592</c:v>
                </c:pt>
                <c:pt idx="374">
                  <c:v>0.27432299999999998</c:v>
                </c:pt>
                <c:pt idx="375">
                  <c:v>0.27505499999999999</c:v>
                </c:pt>
                <c:pt idx="376">
                  <c:v>0.27578599999999998</c:v>
                </c:pt>
                <c:pt idx="377">
                  <c:v>0.27651799999999999</c:v>
                </c:pt>
                <c:pt idx="378">
                  <c:v>0.27724900000000002</c:v>
                </c:pt>
                <c:pt idx="379">
                  <c:v>0.27798099999999998</c:v>
                </c:pt>
                <c:pt idx="380">
                  <c:v>0.27871299999999999</c:v>
                </c:pt>
                <c:pt idx="381">
                  <c:v>0.27944400000000003</c:v>
                </c:pt>
                <c:pt idx="382">
                  <c:v>0.28017599999999998</c:v>
                </c:pt>
                <c:pt idx="383">
                  <c:v>0.28090700000000002</c:v>
                </c:pt>
                <c:pt idx="384">
                  <c:v>0.28163899999999997</c:v>
                </c:pt>
                <c:pt idx="385">
                  <c:v>0.28237000000000001</c:v>
                </c:pt>
                <c:pt idx="386">
                  <c:v>0.28310200000000002</c:v>
                </c:pt>
                <c:pt idx="387">
                  <c:v>0.283833</c:v>
                </c:pt>
                <c:pt idx="388">
                  <c:v>0.28456500000000001</c:v>
                </c:pt>
                <c:pt idx="389">
                  <c:v>0.28529599999999999</c:v>
                </c:pt>
                <c:pt idx="390">
                  <c:v>0.286028</c:v>
                </c:pt>
                <c:pt idx="391">
                  <c:v>0.28675899999999999</c:v>
                </c:pt>
                <c:pt idx="392">
                  <c:v>0.287491</c:v>
                </c:pt>
                <c:pt idx="393">
                  <c:v>0.28822199999999998</c:v>
                </c:pt>
                <c:pt idx="394">
                  <c:v>0.28895399999999999</c:v>
                </c:pt>
                <c:pt idx="395">
                  <c:v>0.28968500000000003</c:v>
                </c:pt>
                <c:pt idx="396">
                  <c:v>0.29041699999999998</c:v>
                </c:pt>
                <c:pt idx="397">
                  <c:v>0.29114899999999999</c:v>
                </c:pt>
                <c:pt idx="398">
                  <c:v>0.29187999999999997</c:v>
                </c:pt>
                <c:pt idx="399">
                  <c:v>0.29261199999999998</c:v>
                </c:pt>
                <c:pt idx="400">
                  <c:v>0.29334300000000002</c:v>
                </c:pt>
                <c:pt idx="401">
                  <c:v>0.29407499999999998</c:v>
                </c:pt>
                <c:pt idx="402">
                  <c:v>0.29480600000000001</c:v>
                </c:pt>
                <c:pt idx="403">
                  <c:v>0.29553800000000002</c:v>
                </c:pt>
                <c:pt idx="404">
                  <c:v>0.296269</c:v>
                </c:pt>
                <c:pt idx="405">
                  <c:v>0.29700100000000001</c:v>
                </c:pt>
                <c:pt idx="406">
                  <c:v>0.297732</c:v>
                </c:pt>
                <c:pt idx="407">
                  <c:v>0.29846400000000001</c:v>
                </c:pt>
                <c:pt idx="408">
                  <c:v>0.29919499999999999</c:v>
                </c:pt>
                <c:pt idx="409">
                  <c:v>0.299927</c:v>
                </c:pt>
                <c:pt idx="410">
                  <c:v>0.30065799999999998</c:v>
                </c:pt>
                <c:pt idx="411">
                  <c:v>0.30138999999999999</c:v>
                </c:pt>
                <c:pt idx="412">
                  <c:v>0.30212099999999997</c:v>
                </c:pt>
                <c:pt idx="413">
                  <c:v>0.30285299999999998</c:v>
                </c:pt>
                <c:pt idx="414">
                  <c:v>0.30358400000000002</c:v>
                </c:pt>
                <c:pt idx="415">
                  <c:v>0.30431599999999998</c:v>
                </c:pt>
                <c:pt idx="416">
                  <c:v>0.30504799999999999</c:v>
                </c:pt>
                <c:pt idx="417">
                  <c:v>0.30577900000000002</c:v>
                </c:pt>
                <c:pt idx="418">
                  <c:v>0.30651099999999998</c:v>
                </c:pt>
                <c:pt idx="419">
                  <c:v>0.30724200000000002</c:v>
                </c:pt>
                <c:pt idx="420">
                  <c:v>0.30797400000000003</c:v>
                </c:pt>
                <c:pt idx="421">
                  <c:v>0.30870500000000001</c:v>
                </c:pt>
                <c:pt idx="422">
                  <c:v>0.30943700000000002</c:v>
                </c:pt>
                <c:pt idx="423">
                  <c:v>0.310168</c:v>
                </c:pt>
                <c:pt idx="424">
                  <c:v>0.31090000000000001</c:v>
                </c:pt>
                <c:pt idx="425">
                  <c:v>0.31163099999999999</c:v>
                </c:pt>
                <c:pt idx="426">
                  <c:v>0.312363</c:v>
                </c:pt>
                <c:pt idx="427">
                  <c:v>0.31309399999999998</c:v>
                </c:pt>
                <c:pt idx="428">
                  <c:v>0.31382599999999999</c:v>
                </c:pt>
                <c:pt idx="429">
                  <c:v>0.31455699999999998</c:v>
                </c:pt>
                <c:pt idx="430">
                  <c:v>0.31528899999999999</c:v>
                </c:pt>
                <c:pt idx="431">
                  <c:v>0.31602000000000002</c:v>
                </c:pt>
                <c:pt idx="432">
                  <c:v>0.31675199999999998</c:v>
                </c:pt>
                <c:pt idx="433">
                  <c:v>0.31748399999999999</c:v>
                </c:pt>
                <c:pt idx="434">
                  <c:v>0.31821500000000003</c:v>
                </c:pt>
                <c:pt idx="435">
                  <c:v>0.31894699999999998</c:v>
                </c:pt>
                <c:pt idx="436">
                  <c:v>0.31967800000000002</c:v>
                </c:pt>
                <c:pt idx="437">
                  <c:v>0.32040999999999997</c:v>
                </c:pt>
                <c:pt idx="438">
                  <c:v>0.32114100000000001</c:v>
                </c:pt>
                <c:pt idx="439">
                  <c:v>0.32187300000000002</c:v>
                </c:pt>
                <c:pt idx="440">
                  <c:v>0.322604</c:v>
                </c:pt>
                <c:pt idx="441">
                  <c:v>0.32333600000000001</c:v>
                </c:pt>
                <c:pt idx="442">
                  <c:v>0.32406699999999999</c:v>
                </c:pt>
                <c:pt idx="443">
                  <c:v>0.324799</c:v>
                </c:pt>
                <c:pt idx="444">
                  <c:v>0.32552999999999999</c:v>
                </c:pt>
                <c:pt idx="445">
                  <c:v>0.326262</c:v>
                </c:pt>
                <c:pt idx="446">
                  <c:v>0.32699299999999998</c:v>
                </c:pt>
                <c:pt idx="447">
                  <c:v>0.32772499999999999</c:v>
                </c:pt>
                <c:pt idx="448">
                  <c:v>0.32845600000000003</c:v>
                </c:pt>
                <c:pt idx="449">
                  <c:v>0.32918799999999998</c:v>
                </c:pt>
                <c:pt idx="450">
                  <c:v>0.32991999999999999</c:v>
                </c:pt>
                <c:pt idx="451">
                  <c:v>0.33065099999999997</c:v>
                </c:pt>
                <c:pt idx="452">
                  <c:v>0.33138299999999998</c:v>
                </c:pt>
                <c:pt idx="453">
                  <c:v>0.33211400000000002</c:v>
                </c:pt>
                <c:pt idx="454">
                  <c:v>0.33284599999999998</c:v>
                </c:pt>
                <c:pt idx="455">
                  <c:v>0.33357700000000001</c:v>
                </c:pt>
                <c:pt idx="456">
                  <c:v>0.33430900000000002</c:v>
                </c:pt>
                <c:pt idx="457">
                  <c:v>0.33504</c:v>
                </c:pt>
                <c:pt idx="458">
                  <c:v>0.33577200000000001</c:v>
                </c:pt>
                <c:pt idx="459">
                  <c:v>0.336503</c:v>
                </c:pt>
                <c:pt idx="460">
                  <c:v>0.33723500000000001</c:v>
                </c:pt>
                <c:pt idx="461">
                  <c:v>0.33796599999999999</c:v>
                </c:pt>
                <c:pt idx="462">
                  <c:v>0.338698</c:v>
                </c:pt>
                <c:pt idx="463">
                  <c:v>0.33942899999999998</c:v>
                </c:pt>
                <c:pt idx="464">
                  <c:v>0.34016099999999999</c:v>
                </c:pt>
                <c:pt idx="465">
                  <c:v>0.34089199999999997</c:v>
                </c:pt>
                <c:pt idx="466">
                  <c:v>0.34162399999999998</c:v>
                </c:pt>
                <c:pt idx="467">
                  <c:v>0.34235599999999999</c:v>
                </c:pt>
                <c:pt idx="468">
                  <c:v>0.34308699999999998</c:v>
                </c:pt>
                <c:pt idx="469">
                  <c:v>0.34381899999999999</c:v>
                </c:pt>
                <c:pt idx="470">
                  <c:v>0.34455000000000002</c:v>
                </c:pt>
                <c:pt idx="471">
                  <c:v>0.34528199999999998</c:v>
                </c:pt>
                <c:pt idx="472">
                  <c:v>0.34601300000000001</c:v>
                </c:pt>
                <c:pt idx="473">
                  <c:v>0.34674500000000003</c:v>
                </c:pt>
                <c:pt idx="474">
                  <c:v>0.34747600000000001</c:v>
                </c:pt>
                <c:pt idx="475">
                  <c:v>0.34820800000000002</c:v>
                </c:pt>
                <c:pt idx="476">
                  <c:v>0.348939</c:v>
                </c:pt>
                <c:pt idx="477">
                  <c:v>0.34967100000000001</c:v>
                </c:pt>
                <c:pt idx="478">
                  <c:v>0.35040199999999999</c:v>
                </c:pt>
                <c:pt idx="479">
                  <c:v>0.351134</c:v>
                </c:pt>
                <c:pt idx="480">
                  <c:v>0.35186499999999998</c:v>
                </c:pt>
                <c:pt idx="481">
                  <c:v>0.35259699999999999</c:v>
                </c:pt>
                <c:pt idx="482">
                  <c:v>0.35332799999999998</c:v>
                </c:pt>
                <c:pt idx="483">
                  <c:v>0.35405999999999999</c:v>
                </c:pt>
                <c:pt idx="484">
                  <c:v>0.354792</c:v>
                </c:pt>
                <c:pt idx="485">
                  <c:v>0.35552299999999998</c:v>
                </c:pt>
                <c:pt idx="486">
                  <c:v>0.35625499999999999</c:v>
                </c:pt>
                <c:pt idx="487">
                  <c:v>0.35698600000000003</c:v>
                </c:pt>
                <c:pt idx="488">
                  <c:v>0.35771799999999998</c:v>
                </c:pt>
                <c:pt idx="489">
                  <c:v>0.35844900000000002</c:v>
                </c:pt>
                <c:pt idx="490">
                  <c:v>0.35918099999999997</c:v>
                </c:pt>
                <c:pt idx="491">
                  <c:v>0.35991200000000001</c:v>
                </c:pt>
                <c:pt idx="492">
                  <c:v>0.36064400000000002</c:v>
                </c:pt>
                <c:pt idx="493">
                  <c:v>0.361375</c:v>
                </c:pt>
                <c:pt idx="494">
                  <c:v>0.36210700000000001</c:v>
                </c:pt>
                <c:pt idx="495">
                  <c:v>0.36283799999999999</c:v>
                </c:pt>
                <c:pt idx="496">
                  <c:v>0.36357</c:v>
                </c:pt>
                <c:pt idx="497">
                  <c:v>0.36430099999999999</c:v>
                </c:pt>
                <c:pt idx="498">
                  <c:v>0.365033</c:v>
                </c:pt>
                <c:pt idx="499">
                  <c:v>0.36576399999999998</c:v>
                </c:pt>
                <c:pt idx="500">
                  <c:v>0.36649599999999999</c:v>
                </c:pt>
                <c:pt idx="501">
                  <c:v>0.367228</c:v>
                </c:pt>
                <c:pt idx="502">
                  <c:v>0.36795899999999998</c:v>
                </c:pt>
                <c:pt idx="503">
                  <c:v>0.36869099999999999</c:v>
                </c:pt>
                <c:pt idx="504">
                  <c:v>0.36942199999999997</c:v>
                </c:pt>
                <c:pt idx="505">
                  <c:v>0.37015399999999998</c:v>
                </c:pt>
                <c:pt idx="506">
                  <c:v>0.37088500000000002</c:v>
                </c:pt>
                <c:pt idx="507">
                  <c:v>0.37161699999999998</c:v>
                </c:pt>
                <c:pt idx="508">
                  <c:v>0.37234800000000001</c:v>
                </c:pt>
                <c:pt idx="509">
                  <c:v>0.37308000000000002</c:v>
                </c:pt>
                <c:pt idx="510">
                  <c:v>0.373811</c:v>
                </c:pt>
                <c:pt idx="511">
                  <c:v>0.37454300000000001</c:v>
                </c:pt>
                <c:pt idx="512">
                  <c:v>0.375274</c:v>
                </c:pt>
                <c:pt idx="513">
                  <c:v>0.37600600000000001</c:v>
                </c:pt>
                <c:pt idx="514">
                  <c:v>0.37673699999999999</c:v>
                </c:pt>
                <c:pt idx="515">
                  <c:v>0.377469</c:v>
                </c:pt>
                <c:pt idx="516">
                  <c:v>0.37819999999999998</c:v>
                </c:pt>
                <c:pt idx="517">
                  <c:v>0.37893199999999999</c:v>
                </c:pt>
                <c:pt idx="518">
                  <c:v>0.37966299999999997</c:v>
                </c:pt>
                <c:pt idx="519">
                  <c:v>0.38039499999999998</c:v>
                </c:pt>
                <c:pt idx="520">
                  <c:v>0.38112699999999999</c:v>
                </c:pt>
                <c:pt idx="521">
                  <c:v>0.38185799999999998</c:v>
                </c:pt>
                <c:pt idx="522">
                  <c:v>0.38258999999999999</c:v>
                </c:pt>
                <c:pt idx="523">
                  <c:v>0.38332100000000002</c:v>
                </c:pt>
                <c:pt idx="524">
                  <c:v>0.38405299999999998</c:v>
                </c:pt>
                <c:pt idx="525">
                  <c:v>0.38478400000000001</c:v>
                </c:pt>
                <c:pt idx="526">
                  <c:v>0.38551600000000003</c:v>
                </c:pt>
                <c:pt idx="527">
                  <c:v>0.38624700000000001</c:v>
                </c:pt>
                <c:pt idx="528">
                  <c:v>0.38697900000000002</c:v>
                </c:pt>
                <c:pt idx="529">
                  <c:v>0.38771</c:v>
                </c:pt>
                <c:pt idx="530">
                  <c:v>0.38844200000000001</c:v>
                </c:pt>
                <c:pt idx="531">
                  <c:v>0.38917299999999999</c:v>
                </c:pt>
                <c:pt idx="532">
                  <c:v>0.389905</c:v>
                </c:pt>
                <c:pt idx="533">
                  <c:v>0.39063599999999998</c:v>
                </c:pt>
                <c:pt idx="534">
                  <c:v>0.39136799999999999</c:v>
                </c:pt>
                <c:pt idx="535">
                  <c:v>0.39209899999999998</c:v>
                </c:pt>
                <c:pt idx="536">
                  <c:v>0.39283099999999999</c:v>
                </c:pt>
                <c:pt idx="537">
                  <c:v>0.393563</c:v>
                </c:pt>
                <c:pt idx="538">
                  <c:v>0.39429399999999998</c:v>
                </c:pt>
                <c:pt idx="539">
                  <c:v>0.39502599999999999</c:v>
                </c:pt>
                <c:pt idx="540">
                  <c:v>0.39575700000000003</c:v>
                </c:pt>
                <c:pt idx="541">
                  <c:v>0.39648899999999998</c:v>
                </c:pt>
                <c:pt idx="542">
                  <c:v>0.39722000000000002</c:v>
                </c:pt>
                <c:pt idx="543">
                  <c:v>0.39795199999999997</c:v>
                </c:pt>
                <c:pt idx="544">
                  <c:v>0.39868300000000001</c:v>
                </c:pt>
                <c:pt idx="545">
                  <c:v>0.39941500000000002</c:v>
                </c:pt>
                <c:pt idx="546">
                  <c:v>0.400146</c:v>
                </c:pt>
                <c:pt idx="547">
                  <c:v>0.40087800000000001</c:v>
                </c:pt>
                <c:pt idx="548">
                  <c:v>0.40160899999999999</c:v>
                </c:pt>
                <c:pt idx="549">
                  <c:v>0.402341</c:v>
                </c:pt>
                <c:pt idx="550">
                  <c:v>0.40307199999999999</c:v>
                </c:pt>
                <c:pt idx="551">
                  <c:v>0.403804</c:v>
                </c:pt>
                <c:pt idx="552">
                  <c:v>0.40453499999999998</c:v>
                </c:pt>
                <c:pt idx="553">
                  <c:v>0.40526699999999999</c:v>
                </c:pt>
                <c:pt idx="554">
                  <c:v>0.405999</c:v>
                </c:pt>
                <c:pt idx="555">
                  <c:v>0.40672999999999998</c:v>
                </c:pt>
                <c:pt idx="556">
                  <c:v>0.40746199999999999</c:v>
                </c:pt>
                <c:pt idx="557">
                  <c:v>0.40819299999999997</c:v>
                </c:pt>
                <c:pt idx="558">
                  <c:v>0.40892499999999998</c:v>
                </c:pt>
                <c:pt idx="559">
                  <c:v>0.40965600000000002</c:v>
                </c:pt>
                <c:pt idx="560">
                  <c:v>0.41038799999999998</c:v>
                </c:pt>
                <c:pt idx="561">
                  <c:v>0.41111900000000001</c:v>
                </c:pt>
                <c:pt idx="562">
                  <c:v>0.41185100000000002</c:v>
                </c:pt>
                <c:pt idx="563">
                  <c:v>0.412582</c:v>
                </c:pt>
                <c:pt idx="564">
                  <c:v>0.41331400000000001</c:v>
                </c:pt>
                <c:pt idx="565">
                  <c:v>0.414045</c:v>
                </c:pt>
                <c:pt idx="566">
                  <c:v>0.41477700000000001</c:v>
                </c:pt>
                <c:pt idx="567">
                  <c:v>0.41550799999999999</c:v>
                </c:pt>
                <c:pt idx="568">
                  <c:v>0.41624</c:v>
                </c:pt>
                <c:pt idx="569">
                  <c:v>0.41697099999999998</c:v>
                </c:pt>
                <c:pt idx="570">
                  <c:v>0.41770299999999999</c:v>
                </c:pt>
                <c:pt idx="571">
                  <c:v>0.418435</c:v>
                </c:pt>
                <c:pt idx="572">
                  <c:v>0.41916599999999998</c:v>
                </c:pt>
                <c:pt idx="573">
                  <c:v>0.41989799999999999</c:v>
                </c:pt>
                <c:pt idx="574">
                  <c:v>0.42062899999999998</c:v>
                </c:pt>
                <c:pt idx="575">
                  <c:v>0.42136099999999999</c:v>
                </c:pt>
                <c:pt idx="576">
                  <c:v>0.42209200000000002</c:v>
                </c:pt>
                <c:pt idx="577">
                  <c:v>0.42282399999999998</c:v>
                </c:pt>
                <c:pt idx="578">
                  <c:v>0.42355500000000001</c:v>
                </c:pt>
                <c:pt idx="579">
                  <c:v>0.42428700000000003</c:v>
                </c:pt>
                <c:pt idx="580">
                  <c:v>0.42501800000000001</c:v>
                </c:pt>
                <c:pt idx="581">
                  <c:v>0.42575000000000002</c:v>
                </c:pt>
                <c:pt idx="582">
                  <c:v>0.426481</c:v>
                </c:pt>
                <c:pt idx="583">
                  <c:v>0.42721300000000001</c:v>
                </c:pt>
                <c:pt idx="584">
                  <c:v>0.42794399999999999</c:v>
                </c:pt>
                <c:pt idx="585">
                  <c:v>0.428676</c:v>
                </c:pt>
                <c:pt idx="586">
                  <c:v>0.42940699999999998</c:v>
                </c:pt>
                <c:pt idx="587">
                  <c:v>0.43013899999999999</c:v>
                </c:pt>
                <c:pt idx="588">
                  <c:v>0.430871</c:v>
                </c:pt>
                <c:pt idx="589">
                  <c:v>0.43160199999999999</c:v>
                </c:pt>
                <c:pt idx="590">
                  <c:v>0.432334</c:v>
                </c:pt>
                <c:pt idx="591">
                  <c:v>0.43306499999999998</c:v>
                </c:pt>
                <c:pt idx="592">
                  <c:v>0.43379699999999999</c:v>
                </c:pt>
                <c:pt idx="593">
                  <c:v>0.43452800000000003</c:v>
                </c:pt>
                <c:pt idx="594">
                  <c:v>0.43525999999999998</c:v>
                </c:pt>
                <c:pt idx="595">
                  <c:v>0.43599100000000002</c:v>
                </c:pt>
                <c:pt idx="596">
                  <c:v>0.43672299999999997</c:v>
                </c:pt>
                <c:pt idx="597">
                  <c:v>0.43745400000000001</c:v>
                </c:pt>
                <c:pt idx="598">
                  <c:v>0.43818600000000002</c:v>
                </c:pt>
                <c:pt idx="599">
                  <c:v>0.438917</c:v>
                </c:pt>
                <c:pt idx="600">
                  <c:v>0.43964900000000001</c:v>
                </c:pt>
                <c:pt idx="601">
                  <c:v>0.44037999999999999</c:v>
                </c:pt>
                <c:pt idx="602">
                  <c:v>0.441112</c:v>
                </c:pt>
                <c:pt idx="603">
                  <c:v>0.44184299999999999</c:v>
                </c:pt>
                <c:pt idx="604">
                  <c:v>0.442575</c:v>
                </c:pt>
                <c:pt idx="605">
                  <c:v>0.44330700000000001</c:v>
                </c:pt>
                <c:pt idx="606">
                  <c:v>0.44403799999999999</c:v>
                </c:pt>
                <c:pt idx="607">
                  <c:v>0.44477</c:v>
                </c:pt>
                <c:pt idx="608">
                  <c:v>0.44550099999999998</c:v>
                </c:pt>
                <c:pt idx="609">
                  <c:v>0.44623299999999999</c:v>
                </c:pt>
                <c:pt idx="610">
                  <c:v>0.44696399999999997</c:v>
                </c:pt>
                <c:pt idx="611">
                  <c:v>0.44769599999999998</c:v>
                </c:pt>
                <c:pt idx="612">
                  <c:v>0.44842700000000002</c:v>
                </c:pt>
                <c:pt idx="613">
                  <c:v>0.44915899999999997</c:v>
                </c:pt>
                <c:pt idx="614">
                  <c:v>0.44989000000000001</c:v>
                </c:pt>
                <c:pt idx="615">
                  <c:v>0.45062200000000002</c:v>
                </c:pt>
                <c:pt idx="616">
                  <c:v>0.451353</c:v>
                </c:pt>
                <c:pt idx="617">
                  <c:v>0.45208500000000001</c:v>
                </c:pt>
                <c:pt idx="618">
                  <c:v>0.452816</c:v>
                </c:pt>
                <c:pt idx="619">
                  <c:v>0.45354800000000001</c:v>
                </c:pt>
                <c:pt idx="620">
                  <c:v>0.45427899999999999</c:v>
                </c:pt>
                <c:pt idx="621">
                  <c:v>0.455011</c:v>
                </c:pt>
                <c:pt idx="622">
                  <c:v>0.45574300000000001</c:v>
                </c:pt>
                <c:pt idx="623">
                  <c:v>0.45647399999999999</c:v>
                </c:pt>
                <c:pt idx="624">
                  <c:v>0.457206</c:v>
                </c:pt>
                <c:pt idx="625">
                  <c:v>0.45793699999999998</c:v>
                </c:pt>
                <c:pt idx="626">
                  <c:v>0.45866899999999999</c:v>
                </c:pt>
                <c:pt idx="627">
                  <c:v>0.45939999999999998</c:v>
                </c:pt>
                <c:pt idx="628">
                  <c:v>0.46013199999999999</c:v>
                </c:pt>
                <c:pt idx="629">
                  <c:v>0.46086300000000002</c:v>
                </c:pt>
                <c:pt idx="630">
                  <c:v>0.46159499999999998</c:v>
                </c:pt>
                <c:pt idx="631">
                  <c:v>0.46232600000000001</c:v>
                </c:pt>
                <c:pt idx="632">
                  <c:v>0.46305800000000003</c:v>
                </c:pt>
                <c:pt idx="633">
                  <c:v>0.46378900000000001</c:v>
                </c:pt>
                <c:pt idx="634">
                  <c:v>0.46452100000000002</c:v>
                </c:pt>
                <c:pt idx="635">
                  <c:v>0.465252</c:v>
                </c:pt>
                <c:pt idx="636">
                  <c:v>0.46598400000000001</c:v>
                </c:pt>
                <c:pt idx="637">
                  <c:v>0.46671499999999999</c:v>
                </c:pt>
                <c:pt idx="638">
                  <c:v>0.467447</c:v>
                </c:pt>
                <c:pt idx="639">
                  <c:v>0.46817799999999998</c:v>
                </c:pt>
                <c:pt idx="640">
                  <c:v>0.46890999999999999</c:v>
                </c:pt>
                <c:pt idx="641">
                  <c:v>0.469642</c:v>
                </c:pt>
                <c:pt idx="642">
                  <c:v>0.47037299999999999</c:v>
                </c:pt>
                <c:pt idx="643">
                  <c:v>0.471105</c:v>
                </c:pt>
                <c:pt idx="644">
                  <c:v>0.47183599999999998</c:v>
                </c:pt>
                <c:pt idx="645">
                  <c:v>0.47256799999999999</c:v>
                </c:pt>
                <c:pt idx="646">
                  <c:v>0.47329900000000003</c:v>
                </c:pt>
                <c:pt idx="647">
                  <c:v>0.47403099999999998</c:v>
                </c:pt>
                <c:pt idx="648">
                  <c:v>0.47476200000000002</c:v>
                </c:pt>
                <c:pt idx="649">
                  <c:v>0.47549400000000003</c:v>
                </c:pt>
                <c:pt idx="650">
                  <c:v>0.47622500000000001</c:v>
                </c:pt>
                <c:pt idx="651">
                  <c:v>0.47695700000000002</c:v>
                </c:pt>
                <c:pt idx="652">
                  <c:v>0.477688</c:v>
                </c:pt>
                <c:pt idx="653">
                  <c:v>0.47842000000000001</c:v>
                </c:pt>
                <c:pt idx="654">
                  <c:v>0.47915099999999999</c:v>
                </c:pt>
                <c:pt idx="655">
                  <c:v>0.479883</c:v>
                </c:pt>
                <c:pt idx="656">
                  <c:v>0.48061399999999999</c:v>
                </c:pt>
                <c:pt idx="657">
                  <c:v>0.481346</c:v>
                </c:pt>
                <c:pt idx="658">
                  <c:v>0.48207800000000001</c:v>
                </c:pt>
                <c:pt idx="659">
                  <c:v>0.48280899999999999</c:v>
                </c:pt>
                <c:pt idx="660">
                  <c:v>0.483541</c:v>
                </c:pt>
                <c:pt idx="661">
                  <c:v>0.48427199999999998</c:v>
                </c:pt>
                <c:pt idx="662">
                  <c:v>0.48500399999999999</c:v>
                </c:pt>
                <c:pt idx="663">
                  <c:v>0.48573499999999997</c:v>
                </c:pt>
                <c:pt idx="664">
                  <c:v>0.48646699999999998</c:v>
                </c:pt>
                <c:pt idx="665">
                  <c:v>0.48719800000000002</c:v>
                </c:pt>
                <c:pt idx="666">
                  <c:v>0.48792999999999997</c:v>
                </c:pt>
                <c:pt idx="667">
                  <c:v>0.48866100000000001</c:v>
                </c:pt>
                <c:pt idx="668">
                  <c:v>0.48939300000000002</c:v>
                </c:pt>
                <c:pt idx="669">
                  <c:v>0.490124</c:v>
                </c:pt>
                <c:pt idx="670">
                  <c:v>0.49085600000000001</c:v>
                </c:pt>
                <c:pt idx="671">
                  <c:v>0.491587</c:v>
                </c:pt>
                <c:pt idx="672">
                  <c:v>0.49231900000000001</c:v>
                </c:pt>
                <c:pt idx="673">
                  <c:v>0.49304999999999999</c:v>
                </c:pt>
                <c:pt idx="674">
                  <c:v>0.493782</c:v>
                </c:pt>
                <c:pt idx="675">
                  <c:v>0.49451400000000001</c:v>
                </c:pt>
                <c:pt idx="676">
                  <c:v>0.49524499999999999</c:v>
                </c:pt>
                <c:pt idx="677">
                  <c:v>0.495977</c:v>
                </c:pt>
                <c:pt idx="678">
                  <c:v>0.49670799999999998</c:v>
                </c:pt>
                <c:pt idx="679">
                  <c:v>0.49743999999999999</c:v>
                </c:pt>
                <c:pt idx="680">
                  <c:v>0.49817099999999997</c:v>
                </c:pt>
                <c:pt idx="681">
                  <c:v>0.49890299999999999</c:v>
                </c:pt>
                <c:pt idx="682">
                  <c:v>0.49963400000000002</c:v>
                </c:pt>
                <c:pt idx="683">
                  <c:v>0.50036599999999998</c:v>
                </c:pt>
                <c:pt idx="684">
                  <c:v>0.50109700000000001</c:v>
                </c:pt>
                <c:pt idx="685">
                  <c:v>0.50182899999999997</c:v>
                </c:pt>
                <c:pt idx="686">
                  <c:v>0.50256000000000001</c:v>
                </c:pt>
                <c:pt idx="687">
                  <c:v>0.50329199999999996</c:v>
                </c:pt>
                <c:pt idx="688">
                  <c:v>0.504023</c:v>
                </c:pt>
                <c:pt idx="689">
                  <c:v>0.50475499999999995</c:v>
                </c:pt>
                <c:pt idx="690">
                  <c:v>0.50548599999999999</c:v>
                </c:pt>
                <c:pt idx="691">
                  <c:v>0.50621799999999995</c:v>
                </c:pt>
                <c:pt idx="692">
                  <c:v>0.50695000000000001</c:v>
                </c:pt>
                <c:pt idx="693">
                  <c:v>0.50768100000000005</c:v>
                </c:pt>
                <c:pt idx="694">
                  <c:v>0.508413</c:v>
                </c:pt>
                <c:pt idx="695">
                  <c:v>0.50914400000000004</c:v>
                </c:pt>
                <c:pt idx="696">
                  <c:v>0.509876</c:v>
                </c:pt>
                <c:pt idx="697">
                  <c:v>0.51060700000000003</c:v>
                </c:pt>
                <c:pt idx="698">
                  <c:v>0.51133899999999999</c:v>
                </c:pt>
                <c:pt idx="699">
                  <c:v>0.51207000000000003</c:v>
                </c:pt>
                <c:pt idx="700">
                  <c:v>0.51280199999999998</c:v>
                </c:pt>
                <c:pt idx="701">
                  <c:v>0.51353300000000002</c:v>
                </c:pt>
                <c:pt idx="702">
                  <c:v>0.51426499999999997</c:v>
                </c:pt>
                <c:pt idx="703">
                  <c:v>0.51499600000000001</c:v>
                </c:pt>
                <c:pt idx="704">
                  <c:v>0.51572799999999996</c:v>
                </c:pt>
                <c:pt idx="705">
                  <c:v>0.516459</c:v>
                </c:pt>
                <c:pt idx="706">
                  <c:v>0.51719099999999996</c:v>
                </c:pt>
                <c:pt idx="707">
                  <c:v>0.51792199999999999</c:v>
                </c:pt>
                <c:pt idx="708">
                  <c:v>0.51865399999999995</c:v>
                </c:pt>
                <c:pt idx="709">
                  <c:v>0.51938600000000001</c:v>
                </c:pt>
                <c:pt idx="710">
                  <c:v>0.52011700000000005</c:v>
                </c:pt>
                <c:pt idx="711">
                  <c:v>0.52084900000000001</c:v>
                </c:pt>
                <c:pt idx="712">
                  <c:v>0.52158000000000004</c:v>
                </c:pt>
                <c:pt idx="713">
                  <c:v>0.522312</c:v>
                </c:pt>
                <c:pt idx="714">
                  <c:v>0.52304300000000004</c:v>
                </c:pt>
                <c:pt idx="715">
                  <c:v>0.52377499999999999</c:v>
                </c:pt>
                <c:pt idx="716">
                  <c:v>0.52450600000000003</c:v>
                </c:pt>
                <c:pt idx="717">
                  <c:v>0.52523799999999998</c:v>
                </c:pt>
                <c:pt idx="718">
                  <c:v>0.52596900000000002</c:v>
                </c:pt>
                <c:pt idx="719">
                  <c:v>0.52670099999999997</c:v>
                </c:pt>
                <c:pt idx="720">
                  <c:v>0.52743200000000001</c:v>
                </c:pt>
                <c:pt idx="721">
                  <c:v>0.52816399999999997</c:v>
                </c:pt>
                <c:pt idx="722">
                  <c:v>0.528895</c:v>
                </c:pt>
                <c:pt idx="723">
                  <c:v>0.52962699999999996</c:v>
                </c:pt>
                <c:pt idx="724">
                  <c:v>0.530358</c:v>
                </c:pt>
                <c:pt idx="725">
                  <c:v>0.53108999999999995</c:v>
                </c:pt>
                <c:pt idx="726">
                  <c:v>0.53182200000000002</c:v>
                </c:pt>
                <c:pt idx="727">
                  <c:v>0.53255300000000005</c:v>
                </c:pt>
                <c:pt idx="728">
                  <c:v>0.53328500000000001</c:v>
                </c:pt>
                <c:pt idx="729">
                  <c:v>0.53401600000000005</c:v>
                </c:pt>
                <c:pt idx="730">
                  <c:v>0.534748</c:v>
                </c:pt>
                <c:pt idx="731">
                  <c:v>0.53547900000000004</c:v>
                </c:pt>
                <c:pt idx="732">
                  <c:v>0.53621099999999999</c:v>
                </c:pt>
                <c:pt idx="733">
                  <c:v>0.53694200000000003</c:v>
                </c:pt>
                <c:pt idx="734">
                  <c:v>0.53767399999999999</c:v>
                </c:pt>
                <c:pt idx="735">
                  <c:v>0.53840500000000002</c:v>
                </c:pt>
                <c:pt idx="736">
                  <c:v>0.53913699999999998</c:v>
                </c:pt>
                <c:pt idx="737">
                  <c:v>0.53986800000000001</c:v>
                </c:pt>
                <c:pt idx="738">
                  <c:v>0.54059999999999997</c:v>
                </c:pt>
                <c:pt idx="739">
                  <c:v>0.54133100000000001</c:v>
                </c:pt>
                <c:pt idx="740">
                  <c:v>0.54206299999999996</c:v>
                </c:pt>
                <c:pt idx="741">
                  <c:v>0.542794</c:v>
                </c:pt>
                <c:pt idx="742">
                  <c:v>0.54352599999999995</c:v>
                </c:pt>
                <c:pt idx="743">
                  <c:v>0.54425699999999999</c:v>
                </c:pt>
                <c:pt idx="744">
                  <c:v>0.54498899999999995</c:v>
                </c:pt>
                <c:pt idx="745">
                  <c:v>0.54572100000000001</c:v>
                </c:pt>
                <c:pt idx="746">
                  <c:v>0.54645200000000005</c:v>
                </c:pt>
                <c:pt idx="747">
                  <c:v>0.547184</c:v>
                </c:pt>
                <c:pt idx="748">
                  <c:v>0.54791500000000004</c:v>
                </c:pt>
                <c:pt idx="749">
                  <c:v>0.548647</c:v>
                </c:pt>
                <c:pt idx="750">
                  <c:v>0.54937800000000003</c:v>
                </c:pt>
                <c:pt idx="751">
                  <c:v>0.55010999999999999</c:v>
                </c:pt>
                <c:pt idx="752">
                  <c:v>0.55084100000000003</c:v>
                </c:pt>
                <c:pt idx="753">
                  <c:v>0.55157299999999998</c:v>
                </c:pt>
                <c:pt idx="754">
                  <c:v>0.55230400000000002</c:v>
                </c:pt>
                <c:pt idx="755">
                  <c:v>0.55303599999999997</c:v>
                </c:pt>
                <c:pt idx="756">
                  <c:v>0.55376700000000001</c:v>
                </c:pt>
                <c:pt idx="757">
                  <c:v>0.55449899999999996</c:v>
                </c:pt>
                <c:pt idx="758">
                  <c:v>0.55523</c:v>
                </c:pt>
                <c:pt idx="759">
                  <c:v>0.55596199999999996</c:v>
                </c:pt>
                <c:pt idx="760">
                  <c:v>0.55669299999999999</c:v>
                </c:pt>
                <c:pt idx="761">
                  <c:v>0.55742499999999995</c:v>
                </c:pt>
                <c:pt idx="762">
                  <c:v>0.55815700000000001</c:v>
                </c:pt>
                <c:pt idx="763">
                  <c:v>0.55888800000000005</c:v>
                </c:pt>
                <c:pt idx="764">
                  <c:v>0.55962000000000001</c:v>
                </c:pt>
                <c:pt idx="765">
                  <c:v>0.56035100000000004</c:v>
                </c:pt>
                <c:pt idx="766">
                  <c:v>0.561083</c:v>
                </c:pt>
                <c:pt idx="767">
                  <c:v>0.56181400000000004</c:v>
                </c:pt>
                <c:pt idx="768">
                  <c:v>0.56254599999999999</c:v>
                </c:pt>
                <c:pt idx="769">
                  <c:v>0.56327700000000003</c:v>
                </c:pt>
                <c:pt idx="770">
                  <c:v>0.56400899999999998</c:v>
                </c:pt>
                <c:pt idx="771">
                  <c:v>0.56474000000000002</c:v>
                </c:pt>
                <c:pt idx="772">
                  <c:v>0.56547199999999997</c:v>
                </c:pt>
                <c:pt idx="773">
                  <c:v>0.56620300000000001</c:v>
                </c:pt>
                <c:pt idx="774">
                  <c:v>0.56693499999999997</c:v>
                </c:pt>
                <c:pt idx="775">
                  <c:v>0.567666</c:v>
                </c:pt>
                <c:pt idx="776">
                  <c:v>0.56839799999999996</c:v>
                </c:pt>
                <c:pt idx="777">
                  <c:v>0.569129</c:v>
                </c:pt>
                <c:pt idx="778">
                  <c:v>0.56986099999999995</c:v>
                </c:pt>
                <c:pt idx="779">
                  <c:v>0.57059300000000002</c:v>
                </c:pt>
                <c:pt idx="780">
                  <c:v>0.57132400000000005</c:v>
                </c:pt>
                <c:pt idx="781">
                  <c:v>0.57205600000000001</c:v>
                </c:pt>
                <c:pt idx="782">
                  <c:v>0.57278700000000005</c:v>
                </c:pt>
                <c:pt idx="783">
                  <c:v>0.573519</c:v>
                </c:pt>
                <c:pt idx="784">
                  <c:v>0.57425000000000004</c:v>
                </c:pt>
                <c:pt idx="785">
                  <c:v>0.57498199999999999</c:v>
                </c:pt>
                <c:pt idx="786">
                  <c:v>0.57571300000000003</c:v>
                </c:pt>
                <c:pt idx="787">
                  <c:v>0.57644499999999999</c:v>
                </c:pt>
                <c:pt idx="788">
                  <c:v>0.57717600000000002</c:v>
                </c:pt>
                <c:pt idx="789">
                  <c:v>0.57790799999999998</c:v>
                </c:pt>
                <c:pt idx="790">
                  <c:v>0.57863900000000001</c:v>
                </c:pt>
                <c:pt idx="791">
                  <c:v>0.57937099999999997</c:v>
                </c:pt>
                <c:pt idx="792">
                  <c:v>0.58010200000000001</c:v>
                </c:pt>
                <c:pt idx="793">
                  <c:v>0.58083399999999996</c:v>
                </c:pt>
                <c:pt idx="794">
                  <c:v>0.581565</c:v>
                </c:pt>
                <c:pt idx="795">
                  <c:v>0.58229699999999995</c:v>
                </c:pt>
                <c:pt idx="796">
                  <c:v>0.58302900000000002</c:v>
                </c:pt>
                <c:pt idx="797">
                  <c:v>0.58375999999999995</c:v>
                </c:pt>
                <c:pt idx="798">
                  <c:v>0.58449200000000001</c:v>
                </c:pt>
                <c:pt idx="799">
                  <c:v>0.58522300000000005</c:v>
                </c:pt>
                <c:pt idx="800">
                  <c:v>0.585955</c:v>
                </c:pt>
                <c:pt idx="801">
                  <c:v>0.58668600000000004</c:v>
                </c:pt>
                <c:pt idx="802">
                  <c:v>0.587418</c:v>
                </c:pt>
                <c:pt idx="803">
                  <c:v>0.58814900000000003</c:v>
                </c:pt>
                <c:pt idx="804">
                  <c:v>0.58888099999999999</c:v>
                </c:pt>
                <c:pt idx="805">
                  <c:v>0.58961200000000002</c:v>
                </c:pt>
                <c:pt idx="806">
                  <c:v>0.59034399999999998</c:v>
                </c:pt>
                <c:pt idx="807">
                  <c:v>0.59107500000000002</c:v>
                </c:pt>
                <c:pt idx="808">
                  <c:v>0.59180699999999997</c:v>
                </c:pt>
                <c:pt idx="809">
                  <c:v>0.59253800000000001</c:v>
                </c:pt>
                <c:pt idx="810">
                  <c:v>0.59326999999999996</c:v>
                </c:pt>
                <c:pt idx="811">
                  <c:v>0.594001</c:v>
                </c:pt>
                <c:pt idx="812">
                  <c:v>0.59473299999999996</c:v>
                </c:pt>
                <c:pt idx="813">
                  <c:v>0.59546500000000002</c:v>
                </c:pt>
                <c:pt idx="814">
                  <c:v>0.59619599999999995</c:v>
                </c:pt>
                <c:pt idx="815">
                  <c:v>0.59692800000000001</c:v>
                </c:pt>
                <c:pt idx="816">
                  <c:v>0.59765900000000005</c:v>
                </c:pt>
                <c:pt idx="817">
                  <c:v>0.59839100000000001</c:v>
                </c:pt>
                <c:pt idx="818">
                  <c:v>0.59912200000000004</c:v>
                </c:pt>
                <c:pt idx="819">
                  <c:v>0.599854</c:v>
                </c:pt>
                <c:pt idx="820">
                  <c:v>0.60058500000000004</c:v>
                </c:pt>
                <c:pt idx="821">
                  <c:v>0.60131699999999999</c:v>
                </c:pt>
                <c:pt idx="822">
                  <c:v>0.60204800000000003</c:v>
                </c:pt>
                <c:pt idx="823">
                  <c:v>0.60277999999999998</c:v>
                </c:pt>
                <c:pt idx="824">
                  <c:v>0.60351100000000002</c:v>
                </c:pt>
                <c:pt idx="825">
                  <c:v>0.60424299999999997</c:v>
                </c:pt>
                <c:pt idx="826">
                  <c:v>0.60497400000000001</c:v>
                </c:pt>
                <c:pt idx="827">
                  <c:v>0.60570599999999997</c:v>
                </c:pt>
                <c:pt idx="828">
                  <c:v>0.606437</c:v>
                </c:pt>
                <c:pt idx="829">
                  <c:v>0.60716899999999996</c:v>
                </c:pt>
                <c:pt idx="830">
                  <c:v>0.60790100000000002</c:v>
                </c:pt>
                <c:pt idx="831">
                  <c:v>0.60863199999999995</c:v>
                </c:pt>
                <c:pt idx="832">
                  <c:v>0.60936400000000002</c:v>
                </c:pt>
                <c:pt idx="833">
                  <c:v>0.61009500000000005</c:v>
                </c:pt>
                <c:pt idx="834">
                  <c:v>0.61082700000000001</c:v>
                </c:pt>
                <c:pt idx="835">
                  <c:v>0.61155800000000005</c:v>
                </c:pt>
                <c:pt idx="836">
                  <c:v>0.61229</c:v>
                </c:pt>
                <c:pt idx="837">
                  <c:v>0.61302100000000004</c:v>
                </c:pt>
                <c:pt idx="838">
                  <c:v>0.61375299999999999</c:v>
                </c:pt>
                <c:pt idx="839">
                  <c:v>0.61448400000000003</c:v>
                </c:pt>
                <c:pt idx="840">
                  <c:v>0.61521599999999999</c:v>
                </c:pt>
                <c:pt idx="841">
                  <c:v>0.61594700000000002</c:v>
                </c:pt>
                <c:pt idx="842">
                  <c:v>0.61667899999999998</c:v>
                </c:pt>
                <c:pt idx="843">
                  <c:v>0.61741000000000001</c:v>
                </c:pt>
                <c:pt idx="844">
                  <c:v>0.61814199999999997</c:v>
                </c:pt>
                <c:pt idx="845">
                  <c:v>0.61887300000000001</c:v>
                </c:pt>
                <c:pt idx="846">
                  <c:v>0.61960499999999996</c:v>
                </c:pt>
                <c:pt idx="847">
                  <c:v>0.62033700000000003</c:v>
                </c:pt>
                <c:pt idx="848">
                  <c:v>0.62106799999999995</c:v>
                </c:pt>
                <c:pt idx="849">
                  <c:v>0.62180000000000002</c:v>
                </c:pt>
                <c:pt idx="850">
                  <c:v>0.62253099999999995</c:v>
                </c:pt>
                <c:pt idx="851">
                  <c:v>0.62326300000000001</c:v>
                </c:pt>
                <c:pt idx="852">
                  <c:v>0.62399400000000005</c:v>
                </c:pt>
                <c:pt idx="853">
                  <c:v>0.624726</c:v>
                </c:pt>
                <c:pt idx="854">
                  <c:v>0.62545700000000004</c:v>
                </c:pt>
                <c:pt idx="855">
                  <c:v>0.626189</c:v>
                </c:pt>
                <c:pt idx="856">
                  <c:v>0.62692000000000003</c:v>
                </c:pt>
                <c:pt idx="857">
                  <c:v>0.62765199999999999</c:v>
                </c:pt>
                <c:pt idx="858">
                  <c:v>0.62838300000000002</c:v>
                </c:pt>
                <c:pt idx="859">
                  <c:v>0.62911499999999998</c:v>
                </c:pt>
                <c:pt idx="860">
                  <c:v>0.62984600000000002</c:v>
                </c:pt>
                <c:pt idx="861">
                  <c:v>0.63057799999999997</c:v>
                </c:pt>
                <c:pt idx="862">
                  <c:v>0.63130900000000001</c:v>
                </c:pt>
                <c:pt idx="863">
                  <c:v>0.63204099999999996</c:v>
                </c:pt>
                <c:pt idx="864">
                  <c:v>0.632772</c:v>
                </c:pt>
                <c:pt idx="865">
                  <c:v>0.63350399999999996</c:v>
                </c:pt>
                <c:pt idx="866">
                  <c:v>0.63423600000000002</c:v>
                </c:pt>
                <c:pt idx="867">
                  <c:v>0.63496699999999995</c:v>
                </c:pt>
                <c:pt idx="868">
                  <c:v>0.63569900000000001</c:v>
                </c:pt>
                <c:pt idx="869">
                  <c:v>0.63643000000000005</c:v>
                </c:pt>
                <c:pt idx="870">
                  <c:v>0.63716200000000001</c:v>
                </c:pt>
                <c:pt idx="871">
                  <c:v>0.63789300000000004</c:v>
                </c:pt>
                <c:pt idx="872">
                  <c:v>0.638625</c:v>
                </c:pt>
                <c:pt idx="873">
                  <c:v>0.63935600000000004</c:v>
                </c:pt>
                <c:pt idx="874">
                  <c:v>0.64008799999999999</c:v>
                </c:pt>
                <c:pt idx="875">
                  <c:v>0.64081900000000003</c:v>
                </c:pt>
                <c:pt idx="876">
                  <c:v>0.64155099999999998</c:v>
                </c:pt>
                <c:pt idx="877">
                  <c:v>0.64228200000000002</c:v>
                </c:pt>
                <c:pt idx="878">
                  <c:v>0.64301399999999997</c:v>
                </c:pt>
                <c:pt idx="879">
                  <c:v>0.64374500000000001</c:v>
                </c:pt>
                <c:pt idx="880">
                  <c:v>0.64447699999999997</c:v>
                </c:pt>
                <c:pt idx="881">
                  <c:v>0.645208</c:v>
                </c:pt>
                <c:pt idx="882">
                  <c:v>0.64593999999999996</c:v>
                </c:pt>
                <c:pt idx="883">
                  <c:v>0.64667200000000002</c:v>
                </c:pt>
                <c:pt idx="884">
                  <c:v>0.64740299999999995</c:v>
                </c:pt>
                <c:pt idx="885">
                  <c:v>0.64813500000000002</c:v>
                </c:pt>
                <c:pt idx="886">
                  <c:v>0.64886600000000005</c:v>
                </c:pt>
                <c:pt idx="887">
                  <c:v>0.64959800000000001</c:v>
                </c:pt>
                <c:pt idx="888">
                  <c:v>0.65032900000000005</c:v>
                </c:pt>
                <c:pt idx="889">
                  <c:v>0.651061</c:v>
                </c:pt>
                <c:pt idx="890">
                  <c:v>0.65179200000000004</c:v>
                </c:pt>
                <c:pt idx="891">
                  <c:v>0.65252399999999999</c:v>
                </c:pt>
                <c:pt idx="892">
                  <c:v>0.65325500000000003</c:v>
                </c:pt>
                <c:pt idx="893">
                  <c:v>0.65398699999999999</c:v>
                </c:pt>
                <c:pt idx="894">
                  <c:v>0.65471800000000002</c:v>
                </c:pt>
                <c:pt idx="895">
                  <c:v>0.65544999999999998</c:v>
                </c:pt>
                <c:pt idx="896">
                  <c:v>0.65618100000000001</c:v>
                </c:pt>
                <c:pt idx="897">
                  <c:v>0.65691299999999997</c:v>
                </c:pt>
                <c:pt idx="898">
                  <c:v>0.65764400000000001</c:v>
                </c:pt>
                <c:pt idx="899">
                  <c:v>0.65837599999999996</c:v>
                </c:pt>
                <c:pt idx="900">
                  <c:v>0.65910800000000003</c:v>
                </c:pt>
                <c:pt idx="901">
                  <c:v>0.65983899999999995</c:v>
                </c:pt>
                <c:pt idx="902">
                  <c:v>0.66057100000000002</c:v>
                </c:pt>
                <c:pt idx="903">
                  <c:v>0.66130199999999995</c:v>
                </c:pt>
                <c:pt idx="904">
                  <c:v>0.66203400000000001</c:v>
                </c:pt>
                <c:pt idx="905">
                  <c:v>0.66276500000000005</c:v>
                </c:pt>
                <c:pt idx="906">
                  <c:v>0.663497</c:v>
                </c:pt>
                <c:pt idx="907">
                  <c:v>0.66422800000000004</c:v>
                </c:pt>
                <c:pt idx="908">
                  <c:v>0.66496</c:v>
                </c:pt>
                <c:pt idx="909">
                  <c:v>0.66569100000000003</c:v>
                </c:pt>
                <c:pt idx="910">
                  <c:v>0.66642299999999999</c:v>
                </c:pt>
                <c:pt idx="911">
                  <c:v>0.66715400000000002</c:v>
                </c:pt>
                <c:pt idx="912">
                  <c:v>0.66788599999999998</c:v>
                </c:pt>
                <c:pt idx="913">
                  <c:v>0.66861700000000002</c:v>
                </c:pt>
                <c:pt idx="914">
                  <c:v>0.66934899999999997</c:v>
                </c:pt>
                <c:pt idx="915">
                  <c:v>0.67008000000000001</c:v>
                </c:pt>
                <c:pt idx="916">
                  <c:v>0.67081199999999996</c:v>
                </c:pt>
                <c:pt idx="917">
                  <c:v>0.67154400000000003</c:v>
                </c:pt>
                <c:pt idx="918">
                  <c:v>0.67227499999999996</c:v>
                </c:pt>
                <c:pt idx="919">
                  <c:v>0.67300700000000002</c:v>
                </c:pt>
                <c:pt idx="920">
                  <c:v>0.67373799999999995</c:v>
                </c:pt>
                <c:pt idx="921">
                  <c:v>0.67447000000000001</c:v>
                </c:pt>
                <c:pt idx="922">
                  <c:v>0.67520100000000005</c:v>
                </c:pt>
                <c:pt idx="923">
                  <c:v>0.67593300000000001</c:v>
                </c:pt>
                <c:pt idx="924">
                  <c:v>0.67666400000000004</c:v>
                </c:pt>
                <c:pt idx="925">
                  <c:v>0.677396</c:v>
                </c:pt>
                <c:pt idx="926">
                  <c:v>0.67812700000000004</c:v>
                </c:pt>
                <c:pt idx="927">
                  <c:v>0.67885899999999999</c:v>
                </c:pt>
                <c:pt idx="928">
                  <c:v>0.67959000000000003</c:v>
                </c:pt>
                <c:pt idx="929">
                  <c:v>0.68032199999999998</c:v>
                </c:pt>
                <c:pt idx="930">
                  <c:v>0.68105300000000002</c:v>
                </c:pt>
                <c:pt idx="931">
                  <c:v>0.68178499999999997</c:v>
                </c:pt>
                <c:pt idx="932">
                  <c:v>0.68251600000000001</c:v>
                </c:pt>
                <c:pt idx="933">
                  <c:v>0.68324799999999997</c:v>
                </c:pt>
                <c:pt idx="934">
                  <c:v>0.68398000000000003</c:v>
                </c:pt>
                <c:pt idx="935">
                  <c:v>0.68471099999999996</c:v>
                </c:pt>
                <c:pt idx="936">
                  <c:v>0.68544300000000002</c:v>
                </c:pt>
                <c:pt idx="937">
                  <c:v>0.68617399999999995</c:v>
                </c:pt>
                <c:pt idx="938">
                  <c:v>0.68690600000000002</c:v>
                </c:pt>
                <c:pt idx="939">
                  <c:v>0.68763700000000005</c:v>
                </c:pt>
                <c:pt idx="940">
                  <c:v>0.68836900000000001</c:v>
                </c:pt>
                <c:pt idx="941">
                  <c:v>0.68910000000000005</c:v>
                </c:pt>
                <c:pt idx="942">
                  <c:v>0.689832</c:v>
                </c:pt>
                <c:pt idx="943">
                  <c:v>0.69056300000000004</c:v>
                </c:pt>
                <c:pt idx="944">
                  <c:v>0.69129499999999999</c:v>
                </c:pt>
                <c:pt idx="945">
                  <c:v>0.69202600000000003</c:v>
                </c:pt>
                <c:pt idx="946">
                  <c:v>0.69275799999999998</c:v>
                </c:pt>
                <c:pt idx="947">
                  <c:v>0.69348900000000002</c:v>
                </c:pt>
                <c:pt idx="948">
                  <c:v>0.69422099999999998</c:v>
                </c:pt>
                <c:pt idx="949">
                  <c:v>0.69495200000000001</c:v>
                </c:pt>
                <c:pt idx="950">
                  <c:v>0.69568399999999997</c:v>
                </c:pt>
                <c:pt idx="951">
                  <c:v>0.69641600000000004</c:v>
                </c:pt>
                <c:pt idx="952">
                  <c:v>0.69714699999999996</c:v>
                </c:pt>
                <c:pt idx="953">
                  <c:v>0.69787900000000003</c:v>
                </c:pt>
                <c:pt idx="954">
                  <c:v>0.69860999999999995</c:v>
                </c:pt>
                <c:pt idx="955">
                  <c:v>0.69934200000000002</c:v>
                </c:pt>
                <c:pt idx="956">
                  <c:v>0.70007299999999995</c:v>
                </c:pt>
                <c:pt idx="957">
                  <c:v>0.70080500000000001</c:v>
                </c:pt>
                <c:pt idx="958">
                  <c:v>0.70153600000000005</c:v>
                </c:pt>
                <c:pt idx="959">
                  <c:v>0.702268</c:v>
                </c:pt>
                <c:pt idx="960">
                  <c:v>0.70299900000000004</c:v>
                </c:pt>
                <c:pt idx="961">
                  <c:v>0.703731</c:v>
                </c:pt>
                <c:pt idx="962">
                  <c:v>0.70446200000000003</c:v>
                </c:pt>
                <c:pt idx="963">
                  <c:v>0.70519399999999999</c:v>
                </c:pt>
                <c:pt idx="964">
                  <c:v>0.70592500000000002</c:v>
                </c:pt>
                <c:pt idx="965">
                  <c:v>0.70665699999999998</c:v>
                </c:pt>
                <c:pt idx="966">
                  <c:v>0.70738800000000002</c:v>
                </c:pt>
                <c:pt idx="967">
                  <c:v>0.70811999999999997</c:v>
                </c:pt>
                <c:pt idx="968">
                  <c:v>0.70885100000000001</c:v>
                </c:pt>
                <c:pt idx="969">
                  <c:v>0.70958299999999996</c:v>
                </c:pt>
                <c:pt idx="970">
                  <c:v>0.71031500000000003</c:v>
                </c:pt>
                <c:pt idx="971">
                  <c:v>0.71104599999999996</c:v>
                </c:pt>
                <c:pt idx="972">
                  <c:v>0.71177800000000002</c:v>
                </c:pt>
                <c:pt idx="973">
                  <c:v>0.71250899999999995</c:v>
                </c:pt>
                <c:pt idx="974">
                  <c:v>0.71324100000000001</c:v>
                </c:pt>
                <c:pt idx="975">
                  <c:v>0.71397200000000005</c:v>
                </c:pt>
                <c:pt idx="976">
                  <c:v>0.71470400000000001</c:v>
                </c:pt>
                <c:pt idx="977">
                  <c:v>0.71543500000000004</c:v>
                </c:pt>
                <c:pt idx="978">
                  <c:v>0.716167</c:v>
                </c:pt>
                <c:pt idx="979">
                  <c:v>0.71689800000000004</c:v>
                </c:pt>
                <c:pt idx="980">
                  <c:v>0.71762999999999999</c:v>
                </c:pt>
                <c:pt idx="981">
                  <c:v>0.71836100000000003</c:v>
                </c:pt>
                <c:pt idx="982">
                  <c:v>0.71909299999999998</c:v>
                </c:pt>
                <c:pt idx="983">
                  <c:v>0.71982400000000002</c:v>
                </c:pt>
                <c:pt idx="984">
                  <c:v>0.72055599999999997</c:v>
                </c:pt>
                <c:pt idx="985">
                  <c:v>0.72128700000000001</c:v>
                </c:pt>
                <c:pt idx="986">
                  <c:v>0.72201899999999997</c:v>
                </c:pt>
                <c:pt idx="987">
                  <c:v>0.72275100000000003</c:v>
                </c:pt>
                <c:pt idx="988">
                  <c:v>0.72348199999999996</c:v>
                </c:pt>
                <c:pt idx="989">
                  <c:v>0.72421400000000002</c:v>
                </c:pt>
                <c:pt idx="990">
                  <c:v>0.72494499999999995</c:v>
                </c:pt>
                <c:pt idx="991">
                  <c:v>0.72567700000000002</c:v>
                </c:pt>
                <c:pt idx="992">
                  <c:v>0.72640800000000005</c:v>
                </c:pt>
                <c:pt idx="993">
                  <c:v>0.72714000000000001</c:v>
                </c:pt>
                <c:pt idx="994">
                  <c:v>0.72787100000000005</c:v>
                </c:pt>
                <c:pt idx="995">
                  <c:v>0.728603</c:v>
                </c:pt>
                <c:pt idx="996">
                  <c:v>0.72933400000000004</c:v>
                </c:pt>
                <c:pt idx="997">
                  <c:v>0.73006599999999999</c:v>
                </c:pt>
                <c:pt idx="998">
                  <c:v>0.73079700000000003</c:v>
                </c:pt>
                <c:pt idx="999">
                  <c:v>0.73152899999999998</c:v>
                </c:pt>
                <c:pt idx="1000">
                  <c:v>0.73226000000000002</c:v>
                </c:pt>
                <c:pt idx="1001">
                  <c:v>0.73299199999999998</c:v>
                </c:pt>
                <c:pt idx="1002">
                  <c:v>0.73372300000000001</c:v>
                </c:pt>
                <c:pt idx="1003">
                  <c:v>0.73445499999999997</c:v>
                </c:pt>
                <c:pt idx="1004">
                  <c:v>0.73518700000000003</c:v>
                </c:pt>
                <c:pt idx="1005">
                  <c:v>0.73591799999999996</c:v>
                </c:pt>
                <c:pt idx="1006">
                  <c:v>0.73665000000000003</c:v>
                </c:pt>
                <c:pt idx="1007">
                  <c:v>0.73738099999999995</c:v>
                </c:pt>
                <c:pt idx="1008">
                  <c:v>0.73811300000000002</c:v>
                </c:pt>
                <c:pt idx="1009">
                  <c:v>0.73884399999999995</c:v>
                </c:pt>
                <c:pt idx="1010">
                  <c:v>0.73957600000000001</c:v>
                </c:pt>
                <c:pt idx="1011">
                  <c:v>0.74030700000000005</c:v>
                </c:pt>
                <c:pt idx="1012">
                  <c:v>0.741039</c:v>
                </c:pt>
                <c:pt idx="1013">
                  <c:v>0.74177000000000004</c:v>
                </c:pt>
                <c:pt idx="1014">
                  <c:v>0.742502</c:v>
                </c:pt>
                <c:pt idx="1015">
                  <c:v>0.74323300000000003</c:v>
                </c:pt>
                <c:pt idx="1016">
                  <c:v>0.74396499999999999</c:v>
                </c:pt>
                <c:pt idx="1017">
                  <c:v>0.74469600000000002</c:v>
                </c:pt>
                <c:pt idx="1018">
                  <c:v>0.74542799999999998</c:v>
                </c:pt>
                <c:pt idx="1019">
                  <c:v>0.74615900000000002</c:v>
                </c:pt>
                <c:pt idx="1020">
                  <c:v>0.74689099999999997</c:v>
                </c:pt>
                <c:pt idx="1021">
                  <c:v>0.74762300000000004</c:v>
                </c:pt>
                <c:pt idx="1022">
                  <c:v>0.74835399999999996</c:v>
                </c:pt>
                <c:pt idx="1023">
                  <c:v>0.74908600000000003</c:v>
                </c:pt>
                <c:pt idx="1024">
                  <c:v>0.74981699999999996</c:v>
                </c:pt>
                <c:pt idx="1025">
                  <c:v>0.75054900000000002</c:v>
                </c:pt>
                <c:pt idx="1026">
                  <c:v>0.75127999999999995</c:v>
                </c:pt>
                <c:pt idx="1027">
                  <c:v>0.75201200000000001</c:v>
                </c:pt>
                <c:pt idx="1028">
                  <c:v>0.75274300000000005</c:v>
                </c:pt>
                <c:pt idx="1029">
                  <c:v>0.75347500000000001</c:v>
                </c:pt>
                <c:pt idx="1030">
                  <c:v>0.75420600000000004</c:v>
                </c:pt>
                <c:pt idx="1031">
                  <c:v>0.754938</c:v>
                </c:pt>
                <c:pt idx="1032">
                  <c:v>0.75566900000000004</c:v>
                </c:pt>
                <c:pt idx="1033">
                  <c:v>0.75640099999999999</c:v>
                </c:pt>
                <c:pt idx="1034">
                  <c:v>0.75713200000000003</c:v>
                </c:pt>
                <c:pt idx="1035">
                  <c:v>0.75786399999999998</c:v>
                </c:pt>
                <c:pt idx="1036">
                  <c:v>0.75859500000000002</c:v>
                </c:pt>
                <c:pt idx="1037">
                  <c:v>0.75932699999999997</c:v>
                </c:pt>
                <c:pt idx="1038">
                  <c:v>0.76005900000000004</c:v>
                </c:pt>
                <c:pt idx="1039">
                  <c:v>0.76078999999999997</c:v>
                </c:pt>
                <c:pt idx="1040">
                  <c:v>0.76152200000000003</c:v>
                </c:pt>
                <c:pt idx="1041">
                  <c:v>0.76225299999999996</c:v>
                </c:pt>
                <c:pt idx="1042">
                  <c:v>0.76298500000000002</c:v>
                </c:pt>
                <c:pt idx="1043">
                  <c:v>0.76371599999999995</c:v>
                </c:pt>
                <c:pt idx="1044">
                  <c:v>0.76444800000000002</c:v>
                </c:pt>
                <c:pt idx="1045">
                  <c:v>0.76517900000000005</c:v>
                </c:pt>
                <c:pt idx="1046">
                  <c:v>0.76591100000000001</c:v>
                </c:pt>
                <c:pt idx="1047">
                  <c:v>0.76664200000000005</c:v>
                </c:pt>
                <c:pt idx="1048">
                  <c:v>0.767374</c:v>
                </c:pt>
                <c:pt idx="1049">
                  <c:v>0.76810500000000004</c:v>
                </c:pt>
                <c:pt idx="1050">
                  <c:v>0.76883699999999999</c:v>
                </c:pt>
                <c:pt idx="1051">
                  <c:v>0.76956800000000003</c:v>
                </c:pt>
                <c:pt idx="1052">
                  <c:v>0.77029999999999998</c:v>
                </c:pt>
                <c:pt idx="1053">
                  <c:v>0.77103100000000002</c:v>
                </c:pt>
                <c:pt idx="1054">
                  <c:v>0.77176299999999998</c:v>
                </c:pt>
                <c:pt idx="1055">
                  <c:v>0.77249500000000004</c:v>
                </c:pt>
                <c:pt idx="1056">
                  <c:v>0.77322599999999997</c:v>
                </c:pt>
                <c:pt idx="1057">
                  <c:v>0.77395800000000003</c:v>
                </c:pt>
                <c:pt idx="1058">
                  <c:v>0.77468899999999996</c:v>
                </c:pt>
                <c:pt idx="1059">
                  <c:v>0.77542100000000003</c:v>
                </c:pt>
                <c:pt idx="1060">
                  <c:v>0.77615199999999995</c:v>
                </c:pt>
                <c:pt idx="1061">
                  <c:v>0.77688400000000002</c:v>
                </c:pt>
                <c:pt idx="1062">
                  <c:v>0.77761499999999995</c:v>
                </c:pt>
                <c:pt idx="1063">
                  <c:v>0.77834700000000001</c:v>
                </c:pt>
                <c:pt idx="1064">
                  <c:v>0.77907800000000005</c:v>
                </c:pt>
                <c:pt idx="1065">
                  <c:v>0.77981</c:v>
                </c:pt>
                <c:pt idx="1066">
                  <c:v>0.78054100000000004</c:v>
                </c:pt>
                <c:pt idx="1067">
                  <c:v>0.781273</c:v>
                </c:pt>
                <c:pt idx="1068">
                  <c:v>0.78200400000000003</c:v>
                </c:pt>
                <c:pt idx="1069">
                  <c:v>0.78273599999999999</c:v>
                </c:pt>
                <c:pt idx="1070">
                  <c:v>0.78346700000000002</c:v>
                </c:pt>
                <c:pt idx="1071">
                  <c:v>0.78419899999999998</c:v>
                </c:pt>
                <c:pt idx="1072">
                  <c:v>0.78493100000000005</c:v>
                </c:pt>
                <c:pt idx="1073">
                  <c:v>0.78566199999999997</c:v>
                </c:pt>
                <c:pt idx="1074">
                  <c:v>0.78639400000000004</c:v>
                </c:pt>
                <c:pt idx="1075">
                  <c:v>0.78712499999999996</c:v>
                </c:pt>
                <c:pt idx="1076">
                  <c:v>0.78785700000000003</c:v>
                </c:pt>
                <c:pt idx="1077">
                  <c:v>0.78858799999999996</c:v>
                </c:pt>
                <c:pt idx="1078">
                  <c:v>0.78932000000000002</c:v>
                </c:pt>
                <c:pt idx="1079">
                  <c:v>0.79005099999999995</c:v>
                </c:pt>
                <c:pt idx="1080">
                  <c:v>0.79078300000000001</c:v>
                </c:pt>
                <c:pt idx="1081">
                  <c:v>0.79151400000000005</c:v>
                </c:pt>
                <c:pt idx="1082">
                  <c:v>0.79224600000000001</c:v>
                </c:pt>
                <c:pt idx="1083">
                  <c:v>0.79297700000000004</c:v>
                </c:pt>
                <c:pt idx="1084">
                  <c:v>0.793709</c:v>
                </c:pt>
                <c:pt idx="1085">
                  <c:v>0.79444000000000004</c:v>
                </c:pt>
                <c:pt idx="1086">
                  <c:v>0.79517199999999999</c:v>
                </c:pt>
                <c:pt idx="1087">
                  <c:v>0.79590300000000003</c:v>
                </c:pt>
                <c:pt idx="1088">
                  <c:v>0.79663499999999998</c:v>
                </c:pt>
                <c:pt idx="1089">
                  <c:v>0.79736600000000002</c:v>
                </c:pt>
                <c:pt idx="1090">
                  <c:v>0.79809799999999997</c:v>
                </c:pt>
                <c:pt idx="1091">
                  <c:v>0.79883000000000004</c:v>
                </c:pt>
                <c:pt idx="1092">
                  <c:v>0.79956099999999997</c:v>
                </c:pt>
                <c:pt idx="1093">
                  <c:v>0.80029300000000003</c:v>
                </c:pt>
                <c:pt idx="1094">
                  <c:v>0.80102399999999996</c:v>
                </c:pt>
                <c:pt idx="1095">
                  <c:v>0.80175600000000002</c:v>
                </c:pt>
                <c:pt idx="1096">
                  <c:v>0.80248699999999995</c:v>
                </c:pt>
                <c:pt idx="1097">
                  <c:v>0.80321900000000002</c:v>
                </c:pt>
                <c:pt idx="1098">
                  <c:v>0.80395000000000005</c:v>
                </c:pt>
                <c:pt idx="1099">
                  <c:v>0.80468200000000001</c:v>
                </c:pt>
                <c:pt idx="1100">
                  <c:v>0.80541300000000005</c:v>
                </c:pt>
                <c:pt idx="1101">
                  <c:v>0.806145</c:v>
                </c:pt>
                <c:pt idx="1102">
                  <c:v>0.80687600000000004</c:v>
                </c:pt>
                <c:pt idx="1103">
                  <c:v>0.80760799999999999</c:v>
                </c:pt>
                <c:pt idx="1104">
                  <c:v>0.80833900000000003</c:v>
                </c:pt>
                <c:pt idx="1105">
                  <c:v>0.80907099999999998</c:v>
                </c:pt>
                <c:pt idx="1106">
                  <c:v>0.80980200000000002</c:v>
                </c:pt>
                <c:pt idx="1107">
                  <c:v>0.81053399999999998</c:v>
                </c:pt>
                <c:pt idx="1108">
                  <c:v>0.81126600000000004</c:v>
                </c:pt>
                <c:pt idx="1109">
                  <c:v>0.81199699999999997</c:v>
                </c:pt>
                <c:pt idx="1110">
                  <c:v>0.81272900000000003</c:v>
                </c:pt>
                <c:pt idx="1111">
                  <c:v>0.81345999999999996</c:v>
                </c:pt>
                <c:pt idx="1112">
                  <c:v>0.81419200000000003</c:v>
                </c:pt>
                <c:pt idx="1113">
                  <c:v>0.81492299999999995</c:v>
                </c:pt>
                <c:pt idx="1114">
                  <c:v>0.81565500000000002</c:v>
                </c:pt>
                <c:pt idx="1115">
                  <c:v>0.81638599999999995</c:v>
                </c:pt>
                <c:pt idx="1116">
                  <c:v>0.81711800000000001</c:v>
                </c:pt>
                <c:pt idx="1117">
                  <c:v>0.81784900000000005</c:v>
                </c:pt>
                <c:pt idx="1118">
                  <c:v>0.818581</c:v>
                </c:pt>
                <c:pt idx="1119">
                  <c:v>0.81931200000000004</c:v>
                </c:pt>
                <c:pt idx="1120">
                  <c:v>0.820044</c:v>
                </c:pt>
                <c:pt idx="1121">
                  <c:v>0.82077500000000003</c:v>
                </c:pt>
                <c:pt idx="1122">
                  <c:v>0.82150699999999999</c:v>
                </c:pt>
                <c:pt idx="1123">
                  <c:v>0.82223800000000002</c:v>
                </c:pt>
                <c:pt idx="1124">
                  <c:v>0.82296999999999998</c:v>
                </c:pt>
                <c:pt idx="1125">
                  <c:v>0.82370200000000005</c:v>
                </c:pt>
                <c:pt idx="1126">
                  <c:v>0.82443299999999997</c:v>
                </c:pt>
                <c:pt idx="1127">
                  <c:v>0.82516500000000004</c:v>
                </c:pt>
                <c:pt idx="1128">
                  <c:v>0.82589599999999996</c:v>
                </c:pt>
                <c:pt idx="1129">
                  <c:v>0.82662800000000003</c:v>
                </c:pt>
                <c:pt idx="1130">
                  <c:v>0.82735899999999996</c:v>
                </c:pt>
                <c:pt idx="1131">
                  <c:v>0.82809100000000002</c:v>
                </c:pt>
                <c:pt idx="1132">
                  <c:v>0.82882199999999995</c:v>
                </c:pt>
                <c:pt idx="1133">
                  <c:v>0.82955400000000001</c:v>
                </c:pt>
                <c:pt idx="1134">
                  <c:v>0.83028500000000005</c:v>
                </c:pt>
                <c:pt idx="1135">
                  <c:v>0.83101700000000001</c:v>
                </c:pt>
                <c:pt idx="1136">
                  <c:v>0.83174800000000004</c:v>
                </c:pt>
                <c:pt idx="1137">
                  <c:v>0.83248</c:v>
                </c:pt>
                <c:pt idx="1138">
                  <c:v>0.83321100000000003</c:v>
                </c:pt>
                <c:pt idx="1139">
                  <c:v>0.83394299999999999</c:v>
                </c:pt>
                <c:pt idx="1140">
                  <c:v>0.83467400000000003</c:v>
                </c:pt>
                <c:pt idx="1141">
                  <c:v>0.83540599999999998</c:v>
                </c:pt>
                <c:pt idx="1142">
                  <c:v>0.83613800000000005</c:v>
                </c:pt>
                <c:pt idx="1143">
                  <c:v>0.83686899999999997</c:v>
                </c:pt>
                <c:pt idx="1144">
                  <c:v>0.83760100000000004</c:v>
                </c:pt>
                <c:pt idx="1145">
                  <c:v>0.83833199999999997</c:v>
                </c:pt>
                <c:pt idx="1146">
                  <c:v>0.83906400000000003</c:v>
                </c:pt>
                <c:pt idx="1147">
                  <c:v>0.83979499999999996</c:v>
                </c:pt>
                <c:pt idx="1148">
                  <c:v>0.84052700000000002</c:v>
                </c:pt>
                <c:pt idx="1149">
                  <c:v>0.84125799999999995</c:v>
                </c:pt>
                <c:pt idx="1150">
                  <c:v>0.84199000000000002</c:v>
                </c:pt>
                <c:pt idx="1151">
                  <c:v>0.84272100000000005</c:v>
                </c:pt>
                <c:pt idx="1152">
                  <c:v>0.84345300000000001</c:v>
                </c:pt>
                <c:pt idx="1153">
                  <c:v>0.84418400000000005</c:v>
                </c:pt>
                <c:pt idx="1154">
                  <c:v>0.844916</c:v>
                </c:pt>
                <c:pt idx="1155">
                  <c:v>0.84564700000000004</c:v>
                </c:pt>
                <c:pt idx="1156">
                  <c:v>0.84637899999999999</c:v>
                </c:pt>
                <c:pt idx="1157">
                  <c:v>0.84711000000000003</c:v>
                </c:pt>
                <c:pt idx="1158">
                  <c:v>0.84784199999999998</c:v>
                </c:pt>
                <c:pt idx="1159">
                  <c:v>0.84857400000000005</c:v>
                </c:pt>
                <c:pt idx="1160">
                  <c:v>0.84930499999999998</c:v>
                </c:pt>
                <c:pt idx="1161">
                  <c:v>0.85003700000000004</c:v>
                </c:pt>
                <c:pt idx="1162">
                  <c:v>0.85076799999999997</c:v>
                </c:pt>
                <c:pt idx="1163">
                  <c:v>0.85150000000000003</c:v>
                </c:pt>
                <c:pt idx="1164">
                  <c:v>0.85223099999999996</c:v>
                </c:pt>
                <c:pt idx="1165">
                  <c:v>0.85296300000000003</c:v>
                </c:pt>
                <c:pt idx="1166">
                  <c:v>0.85369399999999995</c:v>
                </c:pt>
                <c:pt idx="1167">
                  <c:v>0.85442600000000002</c:v>
                </c:pt>
                <c:pt idx="1168">
                  <c:v>0.85515699999999994</c:v>
                </c:pt>
                <c:pt idx="1169">
                  <c:v>0.85588900000000001</c:v>
                </c:pt>
                <c:pt idx="1170">
                  <c:v>0.85662000000000005</c:v>
                </c:pt>
                <c:pt idx="1171">
                  <c:v>0.857352</c:v>
                </c:pt>
                <c:pt idx="1172">
                  <c:v>0.85808300000000004</c:v>
                </c:pt>
                <c:pt idx="1173">
                  <c:v>0.858815</c:v>
                </c:pt>
                <c:pt idx="1174">
                  <c:v>0.85954600000000003</c:v>
                </c:pt>
                <c:pt idx="1175">
                  <c:v>0.86027799999999999</c:v>
                </c:pt>
                <c:pt idx="1176">
                  <c:v>0.86101000000000005</c:v>
                </c:pt>
                <c:pt idx="1177">
                  <c:v>0.86174099999999998</c:v>
                </c:pt>
                <c:pt idx="1178">
                  <c:v>0.86247300000000005</c:v>
                </c:pt>
                <c:pt idx="1179">
                  <c:v>0.86320399999999997</c:v>
                </c:pt>
                <c:pt idx="1180">
                  <c:v>0.86393600000000004</c:v>
                </c:pt>
                <c:pt idx="1181">
                  <c:v>0.86466699999999996</c:v>
                </c:pt>
                <c:pt idx="1182">
                  <c:v>0.86539900000000003</c:v>
                </c:pt>
                <c:pt idx="1183">
                  <c:v>0.86612999999999996</c:v>
                </c:pt>
                <c:pt idx="1184">
                  <c:v>0.86686200000000002</c:v>
                </c:pt>
                <c:pt idx="1185">
                  <c:v>0.86759299999999995</c:v>
                </c:pt>
                <c:pt idx="1186">
                  <c:v>0.86832500000000001</c:v>
                </c:pt>
                <c:pt idx="1187">
                  <c:v>0.86905600000000005</c:v>
                </c:pt>
                <c:pt idx="1188">
                  <c:v>0.86978800000000001</c:v>
                </c:pt>
                <c:pt idx="1189">
                  <c:v>0.87051900000000004</c:v>
                </c:pt>
                <c:pt idx="1190">
                  <c:v>0.871251</c:v>
                </c:pt>
                <c:pt idx="1191">
                  <c:v>0.87198200000000003</c:v>
                </c:pt>
                <c:pt idx="1192">
                  <c:v>0.87271399999999999</c:v>
                </c:pt>
                <c:pt idx="1193">
                  <c:v>0.87344599999999994</c:v>
                </c:pt>
                <c:pt idx="1194">
                  <c:v>0.87417699999999998</c:v>
                </c:pt>
                <c:pt idx="1195">
                  <c:v>0.87490900000000005</c:v>
                </c:pt>
                <c:pt idx="1196">
                  <c:v>0.87563999999999997</c:v>
                </c:pt>
                <c:pt idx="1197">
                  <c:v>0.87637200000000004</c:v>
                </c:pt>
                <c:pt idx="1198">
                  <c:v>0.87710299999999997</c:v>
                </c:pt>
                <c:pt idx="1199">
                  <c:v>0.87783500000000003</c:v>
                </c:pt>
                <c:pt idx="1200">
                  <c:v>0.87856599999999996</c:v>
                </c:pt>
                <c:pt idx="1201">
                  <c:v>0.87929800000000002</c:v>
                </c:pt>
                <c:pt idx="1202">
                  <c:v>0.88002899999999995</c:v>
                </c:pt>
                <c:pt idx="1203">
                  <c:v>0.88076100000000002</c:v>
                </c:pt>
                <c:pt idx="1204">
                  <c:v>0.88149200000000005</c:v>
                </c:pt>
                <c:pt idx="1205">
                  <c:v>0.88222400000000001</c:v>
                </c:pt>
                <c:pt idx="1206">
                  <c:v>0.88295500000000005</c:v>
                </c:pt>
                <c:pt idx="1207">
                  <c:v>0.883687</c:v>
                </c:pt>
                <c:pt idx="1208">
                  <c:v>0.88441800000000004</c:v>
                </c:pt>
                <c:pt idx="1209">
                  <c:v>0.88514999999999999</c:v>
                </c:pt>
                <c:pt idx="1210">
                  <c:v>0.88588100000000003</c:v>
                </c:pt>
                <c:pt idx="1211">
                  <c:v>0.88661299999999998</c:v>
                </c:pt>
                <c:pt idx="1212">
                  <c:v>0.88734500000000005</c:v>
                </c:pt>
                <c:pt idx="1213">
                  <c:v>0.88807599999999998</c:v>
                </c:pt>
                <c:pt idx="1214">
                  <c:v>0.88880800000000004</c:v>
                </c:pt>
                <c:pt idx="1215">
                  <c:v>0.88953899999999997</c:v>
                </c:pt>
                <c:pt idx="1216">
                  <c:v>0.89027100000000003</c:v>
                </c:pt>
                <c:pt idx="1217">
                  <c:v>0.89100199999999996</c:v>
                </c:pt>
                <c:pt idx="1218">
                  <c:v>0.89173400000000003</c:v>
                </c:pt>
                <c:pt idx="1219">
                  <c:v>0.89246499999999995</c:v>
                </c:pt>
                <c:pt idx="1220">
                  <c:v>0.89319700000000002</c:v>
                </c:pt>
                <c:pt idx="1221">
                  <c:v>0.89392799999999994</c:v>
                </c:pt>
                <c:pt idx="1222">
                  <c:v>0.89466000000000001</c:v>
                </c:pt>
                <c:pt idx="1223">
                  <c:v>0.89539100000000005</c:v>
                </c:pt>
                <c:pt idx="1224">
                  <c:v>0.896123</c:v>
                </c:pt>
                <c:pt idx="1225">
                  <c:v>0.89685400000000004</c:v>
                </c:pt>
                <c:pt idx="1226">
                  <c:v>0.89758599999999999</c:v>
                </c:pt>
                <c:pt idx="1227">
                  <c:v>0.89831700000000003</c:v>
                </c:pt>
                <c:pt idx="1228">
                  <c:v>0.89904899999999999</c:v>
                </c:pt>
                <c:pt idx="1229">
                  <c:v>0.89978100000000005</c:v>
                </c:pt>
                <c:pt idx="1230">
                  <c:v>0.90051199999999998</c:v>
                </c:pt>
                <c:pt idx="1231">
                  <c:v>0.90124400000000005</c:v>
                </c:pt>
                <c:pt idx="1232">
                  <c:v>0.90197499999999997</c:v>
                </c:pt>
                <c:pt idx="1233">
                  <c:v>0.90270700000000004</c:v>
                </c:pt>
                <c:pt idx="1234">
                  <c:v>0.90343799999999996</c:v>
                </c:pt>
                <c:pt idx="1235">
                  <c:v>0.90417000000000003</c:v>
                </c:pt>
                <c:pt idx="1236">
                  <c:v>0.90490099999999996</c:v>
                </c:pt>
                <c:pt idx="1237">
                  <c:v>0.90563300000000002</c:v>
                </c:pt>
                <c:pt idx="1238">
                  <c:v>0.90636399999999995</c:v>
                </c:pt>
                <c:pt idx="1239">
                  <c:v>0.90709600000000001</c:v>
                </c:pt>
                <c:pt idx="1240">
                  <c:v>0.90782700000000005</c:v>
                </c:pt>
                <c:pt idx="1241">
                  <c:v>0.90855900000000001</c:v>
                </c:pt>
                <c:pt idx="1242">
                  <c:v>0.90929000000000004</c:v>
                </c:pt>
                <c:pt idx="1243">
                  <c:v>0.910022</c:v>
                </c:pt>
                <c:pt idx="1244">
                  <c:v>0.91075300000000003</c:v>
                </c:pt>
                <c:pt idx="1245">
                  <c:v>0.91148499999999999</c:v>
                </c:pt>
                <c:pt idx="1246">
                  <c:v>0.91221699999999994</c:v>
                </c:pt>
                <c:pt idx="1247">
                  <c:v>0.91294799999999998</c:v>
                </c:pt>
                <c:pt idx="1248">
                  <c:v>0.91368000000000005</c:v>
                </c:pt>
                <c:pt idx="1249">
                  <c:v>0.91441099999999997</c:v>
                </c:pt>
                <c:pt idx="1250">
                  <c:v>0.91514300000000004</c:v>
                </c:pt>
                <c:pt idx="1251">
                  <c:v>0.91587399999999997</c:v>
                </c:pt>
                <c:pt idx="1252">
                  <c:v>0.91660600000000003</c:v>
                </c:pt>
                <c:pt idx="1253">
                  <c:v>0.91733699999999996</c:v>
                </c:pt>
                <c:pt idx="1254">
                  <c:v>0.91806900000000002</c:v>
                </c:pt>
                <c:pt idx="1255">
                  <c:v>0.91879999999999995</c:v>
                </c:pt>
                <c:pt idx="1256">
                  <c:v>0.91953200000000002</c:v>
                </c:pt>
                <c:pt idx="1257">
                  <c:v>0.92026300000000005</c:v>
                </c:pt>
                <c:pt idx="1258">
                  <c:v>0.92099500000000001</c:v>
                </c:pt>
                <c:pt idx="1259">
                  <c:v>0.92172600000000005</c:v>
                </c:pt>
                <c:pt idx="1260">
                  <c:v>0.922458</c:v>
                </c:pt>
                <c:pt idx="1261">
                  <c:v>0.92318900000000004</c:v>
                </c:pt>
                <c:pt idx="1262">
                  <c:v>0.92392099999999999</c:v>
                </c:pt>
                <c:pt idx="1263">
                  <c:v>0.92465299999999995</c:v>
                </c:pt>
                <c:pt idx="1264">
                  <c:v>0.92538399999999998</c:v>
                </c:pt>
                <c:pt idx="1265">
                  <c:v>0.92611600000000005</c:v>
                </c:pt>
                <c:pt idx="1266">
                  <c:v>0.92684699999999998</c:v>
                </c:pt>
                <c:pt idx="1267">
                  <c:v>0.92757900000000004</c:v>
                </c:pt>
                <c:pt idx="1268">
                  <c:v>0.92830999999999997</c:v>
                </c:pt>
                <c:pt idx="1269">
                  <c:v>0.92904200000000003</c:v>
                </c:pt>
                <c:pt idx="1270">
                  <c:v>0.92977299999999996</c:v>
                </c:pt>
                <c:pt idx="1271">
                  <c:v>0.93050500000000003</c:v>
                </c:pt>
                <c:pt idx="1272">
                  <c:v>0.93123599999999995</c:v>
                </c:pt>
                <c:pt idx="1273">
                  <c:v>0.93196800000000002</c:v>
                </c:pt>
                <c:pt idx="1274">
                  <c:v>0.93269899999999994</c:v>
                </c:pt>
                <c:pt idx="1275">
                  <c:v>0.93343100000000001</c:v>
                </c:pt>
                <c:pt idx="1276">
                  <c:v>0.93416200000000005</c:v>
                </c:pt>
                <c:pt idx="1277">
                  <c:v>0.934894</c:v>
                </c:pt>
                <c:pt idx="1278">
                  <c:v>0.93562500000000004</c:v>
                </c:pt>
                <c:pt idx="1279">
                  <c:v>0.93635699999999999</c:v>
                </c:pt>
                <c:pt idx="1280">
                  <c:v>0.93708899999999995</c:v>
                </c:pt>
                <c:pt idx="1281">
                  <c:v>0.93781999999999999</c:v>
                </c:pt>
                <c:pt idx="1282">
                  <c:v>0.93855200000000005</c:v>
                </c:pt>
                <c:pt idx="1283">
                  <c:v>0.93928299999999998</c:v>
                </c:pt>
                <c:pt idx="1284">
                  <c:v>0.94001500000000004</c:v>
                </c:pt>
                <c:pt idx="1285">
                  <c:v>0.94074599999999997</c:v>
                </c:pt>
                <c:pt idx="1286">
                  <c:v>0.94147800000000004</c:v>
                </c:pt>
                <c:pt idx="1287">
                  <c:v>0.94220899999999996</c:v>
                </c:pt>
                <c:pt idx="1288">
                  <c:v>0.94294100000000003</c:v>
                </c:pt>
                <c:pt idx="1289">
                  <c:v>0.94367199999999996</c:v>
                </c:pt>
                <c:pt idx="1290">
                  <c:v>0.94440400000000002</c:v>
                </c:pt>
                <c:pt idx="1291">
                  <c:v>0.94513499999999995</c:v>
                </c:pt>
                <c:pt idx="1292">
                  <c:v>0.94586700000000001</c:v>
                </c:pt>
                <c:pt idx="1293">
                  <c:v>0.94659800000000005</c:v>
                </c:pt>
                <c:pt idx="1294">
                  <c:v>0.94733000000000001</c:v>
                </c:pt>
                <c:pt idx="1295">
                  <c:v>0.94806100000000004</c:v>
                </c:pt>
                <c:pt idx="1296">
                  <c:v>0.948793</c:v>
                </c:pt>
                <c:pt idx="1297">
                  <c:v>0.94952499999999995</c:v>
                </c:pt>
                <c:pt idx="1298">
                  <c:v>0.95025599999999999</c:v>
                </c:pt>
                <c:pt idx="1299">
                  <c:v>0.95098800000000006</c:v>
                </c:pt>
                <c:pt idx="1300">
                  <c:v>0.95171899999999998</c:v>
                </c:pt>
                <c:pt idx="1301">
                  <c:v>0.95245100000000005</c:v>
                </c:pt>
                <c:pt idx="1302">
                  <c:v>0.95318199999999997</c:v>
                </c:pt>
                <c:pt idx="1303">
                  <c:v>0.95391400000000004</c:v>
                </c:pt>
                <c:pt idx="1304">
                  <c:v>0.95464499999999997</c:v>
                </c:pt>
                <c:pt idx="1305">
                  <c:v>0.95537700000000003</c:v>
                </c:pt>
                <c:pt idx="1306">
                  <c:v>0.95610799999999996</c:v>
                </c:pt>
                <c:pt idx="1307">
                  <c:v>0.95684000000000002</c:v>
                </c:pt>
                <c:pt idx="1308">
                  <c:v>0.95757099999999995</c:v>
                </c:pt>
                <c:pt idx="1309">
                  <c:v>0.95830300000000002</c:v>
                </c:pt>
                <c:pt idx="1310">
                  <c:v>0.95903400000000005</c:v>
                </c:pt>
                <c:pt idx="1311">
                  <c:v>0.95976600000000001</c:v>
                </c:pt>
                <c:pt idx="1312">
                  <c:v>0.96049700000000005</c:v>
                </c:pt>
                <c:pt idx="1313">
                  <c:v>0.961229</c:v>
                </c:pt>
                <c:pt idx="1314">
                  <c:v>0.96196000000000004</c:v>
                </c:pt>
                <c:pt idx="1315">
                  <c:v>0.96269199999999999</c:v>
                </c:pt>
                <c:pt idx="1316">
                  <c:v>0.96342399999999995</c:v>
                </c:pt>
                <c:pt idx="1317">
                  <c:v>0.96415499999999998</c:v>
                </c:pt>
                <c:pt idx="1318">
                  <c:v>0.96488700000000005</c:v>
                </c:pt>
                <c:pt idx="1319">
                  <c:v>0.96561799999999998</c:v>
                </c:pt>
                <c:pt idx="1320">
                  <c:v>0.96635000000000004</c:v>
                </c:pt>
                <c:pt idx="1321">
                  <c:v>0.96708099999999997</c:v>
                </c:pt>
                <c:pt idx="1322">
                  <c:v>0.96781300000000003</c:v>
                </c:pt>
                <c:pt idx="1323">
                  <c:v>0.96854399999999996</c:v>
                </c:pt>
                <c:pt idx="1324">
                  <c:v>0.96927600000000003</c:v>
                </c:pt>
                <c:pt idx="1325">
                  <c:v>0.97000699999999995</c:v>
                </c:pt>
                <c:pt idx="1326">
                  <c:v>0.97073900000000002</c:v>
                </c:pt>
                <c:pt idx="1327">
                  <c:v>0.97146999999999994</c:v>
                </c:pt>
                <c:pt idx="1328">
                  <c:v>0.97220200000000001</c:v>
                </c:pt>
                <c:pt idx="1329">
                  <c:v>0.97293300000000005</c:v>
                </c:pt>
                <c:pt idx="1330">
                  <c:v>0.973665</c:v>
                </c:pt>
                <c:pt idx="1331">
                  <c:v>0.97439600000000004</c:v>
                </c:pt>
                <c:pt idx="1332">
                  <c:v>0.97512799999999999</c:v>
                </c:pt>
                <c:pt idx="1333">
                  <c:v>0.97585999999999995</c:v>
                </c:pt>
                <c:pt idx="1334">
                  <c:v>0.97659099999999999</c:v>
                </c:pt>
                <c:pt idx="1335">
                  <c:v>0.97732300000000005</c:v>
                </c:pt>
                <c:pt idx="1336">
                  <c:v>0.97805399999999998</c:v>
                </c:pt>
                <c:pt idx="1337">
                  <c:v>0.97878600000000004</c:v>
                </c:pt>
                <c:pt idx="1338">
                  <c:v>0.97951699999999997</c:v>
                </c:pt>
                <c:pt idx="1339">
                  <c:v>0.98024900000000004</c:v>
                </c:pt>
                <c:pt idx="1340">
                  <c:v>0.98097999999999996</c:v>
                </c:pt>
                <c:pt idx="1341">
                  <c:v>0.98171200000000003</c:v>
                </c:pt>
                <c:pt idx="1342">
                  <c:v>0.98244299999999996</c:v>
                </c:pt>
                <c:pt idx="1343">
                  <c:v>0.98317500000000002</c:v>
                </c:pt>
                <c:pt idx="1344">
                  <c:v>0.98390599999999995</c:v>
                </c:pt>
                <c:pt idx="1345">
                  <c:v>0.98463800000000001</c:v>
                </c:pt>
                <c:pt idx="1346">
                  <c:v>0.98536900000000005</c:v>
                </c:pt>
                <c:pt idx="1347">
                  <c:v>0.98610100000000001</c:v>
                </c:pt>
                <c:pt idx="1348">
                  <c:v>0.98683200000000004</c:v>
                </c:pt>
                <c:pt idx="1349">
                  <c:v>0.987564</c:v>
                </c:pt>
                <c:pt idx="1350">
                  <c:v>0.98829599999999995</c:v>
                </c:pt>
                <c:pt idx="1351">
                  <c:v>0.98902699999999999</c:v>
                </c:pt>
                <c:pt idx="1352">
                  <c:v>0.98975900000000006</c:v>
                </c:pt>
                <c:pt idx="1353">
                  <c:v>0.99048999999999998</c:v>
                </c:pt>
                <c:pt idx="1354">
                  <c:v>0.99122200000000005</c:v>
                </c:pt>
                <c:pt idx="1355">
                  <c:v>0.99195299999999997</c:v>
                </c:pt>
                <c:pt idx="1356">
                  <c:v>0.99268500000000004</c:v>
                </c:pt>
                <c:pt idx="1357">
                  <c:v>0.99341599999999997</c:v>
                </c:pt>
                <c:pt idx="1358">
                  <c:v>0.99414800000000003</c:v>
                </c:pt>
                <c:pt idx="1359">
                  <c:v>0.99487899999999996</c:v>
                </c:pt>
                <c:pt idx="1360">
                  <c:v>0.99561100000000002</c:v>
                </c:pt>
                <c:pt idx="1361">
                  <c:v>0.99634199999999995</c:v>
                </c:pt>
                <c:pt idx="1362">
                  <c:v>0.99707400000000002</c:v>
                </c:pt>
                <c:pt idx="1363">
                  <c:v>0.99780500000000005</c:v>
                </c:pt>
                <c:pt idx="1364">
                  <c:v>0.99853700000000001</c:v>
                </c:pt>
                <c:pt idx="1365">
                  <c:v>0.99926800000000005</c:v>
                </c:pt>
                <c:pt idx="1366">
                  <c:v>1</c:v>
                </c:pt>
              </c:numCache>
            </c:numRef>
          </c:xVal>
          <c:yVal>
            <c:numRef>
              <c:f>'bfs-bw-aware-ratio-norm'!$D$2:$D$1368</c:f>
              <c:numCache>
                <c:formatCode>General</c:formatCode>
                <c:ptCount val="1367"/>
                <c:pt idx="0">
                  <c:v>0</c:v>
                </c:pt>
                <c:pt idx="1">
                  <c:v>0</c:v>
                </c:pt>
                <c:pt idx="2">
                  <c:v>0.33753499999999997</c:v>
                </c:pt>
                <c:pt idx="3">
                  <c:v>0.95758600000000005</c:v>
                </c:pt>
                <c:pt idx="4">
                  <c:v>0</c:v>
                </c:pt>
                <c:pt idx="5">
                  <c:v>0</c:v>
                </c:pt>
                <c:pt idx="6">
                  <c:v>0</c:v>
                </c:pt>
                <c:pt idx="7">
                  <c:v>0</c:v>
                </c:pt>
                <c:pt idx="8">
                  <c:v>0.90012099999999995</c:v>
                </c:pt>
                <c:pt idx="9">
                  <c:v>0.99058900000000005</c:v>
                </c:pt>
                <c:pt idx="10">
                  <c:v>0.986599</c:v>
                </c:pt>
                <c:pt idx="11">
                  <c:v>0.27124999999999999</c:v>
                </c:pt>
                <c:pt idx="12">
                  <c:v>1.0672399999999999E-3</c:v>
                </c:pt>
                <c:pt idx="13">
                  <c:v>0</c:v>
                </c:pt>
                <c:pt idx="14">
                  <c:v>0</c:v>
                </c:pt>
                <c:pt idx="15">
                  <c:v>0.69240100000000004</c:v>
                </c:pt>
                <c:pt idx="16">
                  <c:v>0.91326799999999997</c:v>
                </c:pt>
                <c:pt idx="17">
                  <c:v>0.88499099999999997</c:v>
                </c:pt>
                <c:pt idx="18">
                  <c:v>0.23725299999999999</c:v>
                </c:pt>
                <c:pt idx="19">
                  <c:v>0</c:v>
                </c:pt>
                <c:pt idx="20">
                  <c:v>0</c:v>
                </c:pt>
                <c:pt idx="21">
                  <c:v>7.3710099999999999E-3</c:v>
                </c:pt>
                <c:pt idx="22">
                  <c:v>0.63500000000000001</c:v>
                </c:pt>
                <c:pt idx="23">
                  <c:v>0.69190600000000002</c:v>
                </c:pt>
                <c:pt idx="24">
                  <c:v>0.65352100000000002</c:v>
                </c:pt>
                <c:pt idx="25">
                  <c:v>0.57240899999999995</c:v>
                </c:pt>
                <c:pt idx="26">
                  <c:v>0.40174300000000002</c:v>
                </c:pt>
                <c:pt idx="27">
                  <c:v>0.14835400000000001</c:v>
                </c:pt>
                <c:pt idx="28">
                  <c:v>6.3613199999999995E-2</c:v>
                </c:pt>
                <c:pt idx="29">
                  <c:v>2.19922E-2</c:v>
                </c:pt>
                <c:pt idx="30">
                  <c:v>0.38897900000000002</c:v>
                </c:pt>
                <c:pt idx="31">
                  <c:v>0.49963800000000003</c:v>
                </c:pt>
                <c:pt idx="32">
                  <c:v>0.46858499999999997</c:v>
                </c:pt>
                <c:pt idx="33">
                  <c:v>0.46321600000000002</c:v>
                </c:pt>
                <c:pt idx="34">
                  <c:v>0.46579900000000002</c:v>
                </c:pt>
                <c:pt idx="35">
                  <c:v>0.533084</c:v>
                </c:pt>
                <c:pt idx="36">
                  <c:v>0.55724099999999999</c:v>
                </c:pt>
                <c:pt idx="37">
                  <c:v>0.57931699999999997</c:v>
                </c:pt>
                <c:pt idx="38">
                  <c:v>0.65053099999999997</c:v>
                </c:pt>
                <c:pt idx="39">
                  <c:v>0.86578299999999997</c:v>
                </c:pt>
                <c:pt idx="40">
                  <c:v>0.83226699999999998</c:v>
                </c:pt>
                <c:pt idx="41">
                  <c:v>0.900976</c:v>
                </c:pt>
                <c:pt idx="42">
                  <c:v>0.96598600000000001</c:v>
                </c:pt>
                <c:pt idx="43">
                  <c:v>0.96577999999999997</c:v>
                </c:pt>
                <c:pt idx="44">
                  <c:v>0.96528400000000003</c:v>
                </c:pt>
                <c:pt idx="45">
                  <c:v>0.80472299999999997</c:v>
                </c:pt>
                <c:pt idx="46">
                  <c:v>0.79618100000000003</c:v>
                </c:pt>
                <c:pt idx="47">
                  <c:v>0.78386100000000003</c:v>
                </c:pt>
                <c:pt idx="48">
                  <c:v>0.76903200000000005</c:v>
                </c:pt>
                <c:pt idx="49">
                  <c:v>0.77546999999999999</c:v>
                </c:pt>
                <c:pt idx="50">
                  <c:v>0.75915200000000005</c:v>
                </c:pt>
                <c:pt idx="51">
                  <c:v>0.78576599999999996</c:v>
                </c:pt>
                <c:pt idx="52">
                  <c:v>0.79673899999999998</c:v>
                </c:pt>
                <c:pt idx="53">
                  <c:v>0.79535299999999998</c:v>
                </c:pt>
                <c:pt idx="54">
                  <c:v>0.80566099999999996</c:v>
                </c:pt>
                <c:pt idx="55">
                  <c:v>0.802535</c:v>
                </c:pt>
                <c:pt idx="56">
                  <c:v>0.800925</c:v>
                </c:pt>
                <c:pt idx="57">
                  <c:v>0.79238399999999998</c:v>
                </c:pt>
                <c:pt idx="58">
                  <c:v>0.79565300000000005</c:v>
                </c:pt>
                <c:pt idx="59">
                  <c:v>0.79552999999999996</c:v>
                </c:pt>
                <c:pt idx="60">
                  <c:v>0.81937099999999996</c:v>
                </c:pt>
                <c:pt idx="61">
                  <c:v>0.83815499999999998</c:v>
                </c:pt>
                <c:pt idx="62">
                  <c:v>0.86642200000000003</c:v>
                </c:pt>
                <c:pt idx="63">
                  <c:v>0.86817599999999995</c:v>
                </c:pt>
                <c:pt idx="64">
                  <c:v>0.87395299999999998</c:v>
                </c:pt>
                <c:pt idx="65">
                  <c:v>0.93990300000000004</c:v>
                </c:pt>
                <c:pt idx="66">
                  <c:v>0.99573299999999998</c:v>
                </c:pt>
                <c:pt idx="67">
                  <c:v>0.99863500000000005</c:v>
                </c:pt>
                <c:pt idx="68">
                  <c:v>1</c:v>
                </c:pt>
                <c:pt idx="69">
                  <c:v>1</c:v>
                </c:pt>
                <c:pt idx="70">
                  <c:v>1</c:v>
                </c:pt>
                <c:pt idx="71">
                  <c:v>1</c:v>
                </c:pt>
                <c:pt idx="72">
                  <c:v>1</c:v>
                </c:pt>
                <c:pt idx="73">
                  <c:v>1</c:v>
                </c:pt>
                <c:pt idx="74">
                  <c:v>1</c:v>
                </c:pt>
                <c:pt idx="75">
                  <c:v>1</c:v>
                </c:pt>
                <c:pt idx="76">
                  <c:v>0.99875700000000001</c:v>
                </c:pt>
                <c:pt idx="77">
                  <c:v>0.98873999999999995</c:v>
                </c:pt>
                <c:pt idx="78">
                  <c:v>0.98614100000000005</c:v>
                </c:pt>
                <c:pt idx="79">
                  <c:v>0.99305399999999999</c:v>
                </c:pt>
                <c:pt idx="80">
                  <c:v>0.99643300000000001</c:v>
                </c:pt>
                <c:pt idx="81">
                  <c:v>0.997892</c:v>
                </c:pt>
                <c:pt idx="82">
                  <c:v>0.99080900000000005</c:v>
                </c:pt>
                <c:pt idx="83">
                  <c:v>0.93531600000000004</c:v>
                </c:pt>
                <c:pt idx="84">
                  <c:v>0.964032</c:v>
                </c:pt>
                <c:pt idx="85">
                  <c:v>0.93556700000000004</c:v>
                </c:pt>
                <c:pt idx="86">
                  <c:v>0.96097600000000005</c:v>
                </c:pt>
                <c:pt idx="87">
                  <c:v>0.94453500000000001</c:v>
                </c:pt>
                <c:pt idx="88">
                  <c:v>0.96163100000000001</c:v>
                </c:pt>
                <c:pt idx="89">
                  <c:v>0.90345500000000001</c:v>
                </c:pt>
                <c:pt idx="90">
                  <c:v>0.90671900000000005</c:v>
                </c:pt>
                <c:pt idx="91">
                  <c:v>0.94490600000000002</c:v>
                </c:pt>
                <c:pt idx="92">
                  <c:v>0.89187300000000003</c:v>
                </c:pt>
                <c:pt idx="93">
                  <c:v>0.93007799999999996</c:v>
                </c:pt>
                <c:pt idx="94">
                  <c:v>0.91073000000000004</c:v>
                </c:pt>
                <c:pt idx="95">
                  <c:v>0.91656599999999999</c:v>
                </c:pt>
                <c:pt idx="96">
                  <c:v>0.92131200000000002</c:v>
                </c:pt>
                <c:pt idx="97">
                  <c:v>0.91210500000000005</c:v>
                </c:pt>
                <c:pt idx="98">
                  <c:v>0.92067699999999997</c:v>
                </c:pt>
                <c:pt idx="99">
                  <c:v>0.89605199999999996</c:v>
                </c:pt>
                <c:pt idx="100">
                  <c:v>0.94970900000000003</c:v>
                </c:pt>
                <c:pt idx="101">
                  <c:v>0.89412100000000005</c:v>
                </c:pt>
                <c:pt idx="102">
                  <c:v>0.94849799999999995</c:v>
                </c:pt>
                <c:pt idx="103">
                  <c:v>0.99776600000000004</c:v>
                </c:pt>
                <c:pt idx="104">
                  <c:v>0.99941000000000002</c:v>
                </c:pt>
                <c:pt idx="105">
                  <c:v>1</c:v>
                </c:pt>
                <c:pt idx="106">
                  <c:v>0.96462400000000004</c:v>
                </c:pt>
                <c:pt idx="107">
                  <c:v>0.946357</c:v>
                </c:pt>
                <c:pt idx="108">
                  <c:v>0.95759000000000005</c:v>
                </c:pt>
                <c:pt idx="109">
                  <c:v>0.93934200000000001</c:v>
                </c:pt>
                <c:pt idx="110">
                  <c:v>0.96033999999999997</c:v>
                </c:pt>
                <c:pt idx="111">
                  <c:v>0.95240800000000003</c:v>
                </c:pt>
                <c:pt idx="112">
                  <c:v>0.94648100000000002</c:v>
                </c:pt>
                <c:pt idx="113">
                  <c:v>0.89168099999999995</c:v>
                </c:pt>
                <c:pt idx="114">
                  <c:v>0.94351399999999996</c:v>
                </c:pt>
                <c:pt idx="115">
                  <c:v>0.91317599999999999</c:v>
                </c:pt>
                <c:pt idx="116">
                  <c:v>0.89747299999999997</c:v>
                </c:pt>
                <c:pt idx="117">
                  <c:v>0.93391599999999997</c:v>
                </c:pt>
                <c:pt idx="118">
                  <c:v>0.90803500000000004</c:v>
                </c:pt>
                <c:pt idx="119">
                  <c:v>0.922678</c:v>
                </c:pt>
                <c:pt idx="120">
                  <c:v>0.91049400000000003</c:v>
                </c:pt>
                <c:pt idx="121">
                  <c:v>0.92154800000000003</c:v>
                </c:pt>
                <c:pt idx="122">
                  <c:v>0.90646199999999999</c:v>
                </c:pt>
                <c:pt idx="123">
                  <c:v>0.92905400000000005</c:v>
                </c:pt>
                <c:pt idx="124">
                  <c:v>0.90085400000000004</c:v>
                </c:pt>
                <c:pt idx="125">
                  <c:v>0.90622499999999995</c:v>
                </c:pt>
                <c:pt idx="126">
                  <c:v>0.93887200000000004</c:v>
                </c:pt>
                <c:pt idx="127">
                  <c:v>0.89842599999999995</c:v>
                </c:pt>
                <c:pt idx="128">
                  <c:v>0.90002700000000002</c:v>
                </c:pt>
                <c:pt idx="129">
                  <c:v>0.93410400000000005</c:v>
                </c:pt>
                <c:pt idx="130">
                  <c:v>0.90874600000000005</c:v>
                </c:pt>
                <c:pt idx="131">
                  <c:v>0.904775</c:v>
                </c:pt>
                <c:pt idx="132">
                  <c:v>0.92893800000000004</c:v>
                </c:pt>
                <c:pt idx="133">
                  <c:v>0.89624199999999998</c:v>
                </c:pt>
                <c:pt idx="134">
                  <c:v>0.92879900000000004</c:v>
                </c:pt>
                <c:pt idx="135">
                  <c:v>0.91877399999999998</c:v>
                </c:pt>
                <c:pt idx="136">
                  <c:v>0.924682</c:v>
                </c:pt>
                <c:pt idx="137">
                  <c:v>0.90690599999999999</c:v>
                </c:pt>
                <c:pt idx="138">
                  <c:v>0.92333399999999999</c:v>
                </c:pt>
                <c:pt idx="139">
                  <c:v>0.91291199999999995</c:v>
                </c:pt>
                <c:pt idx="140">
                  <c:v>0.92300000000000004</c:v>
                </c:pt>
                <c:pt idx="141">
                  <c:v>0.90238099999999999</c:v>
                </c:pt>
                <c:pt idx="142">
                  <c:v>0.91320299999999999</c:v>
                </c:pt>
                <c:pt idx="143">
                  <c:v>0.97527299999999995</c:v>
                </c:pt>
                <c:pt idx="144">
                  <c:v>0.99945499999999998</c:v>
                </c:pt>
                <c:pt idx="145">
                  <c:v>0.99866900000000003</c:v>
                </c:pt>
                <c:pt idx="146">
                  <c:v>0.986236</c:v>
                </c:pt>
                <c:pt idx="147">
                  <c:v>0.95818000000000003</c:v>
                </c:pt>
                <c:pt idx="148">
                  <c:v>0.95330099999999995</c:v>
                </c:pt>
                <c:pt idx="149">
                  <c:v>0.95444099999999998</c:v>
                </c:pt>
                <c:pt idx="150">
                  <c:v>0.94558500000000001</c:v>
                </c:pt>
                <c:pt idx="151">
                  <c:v>0.95786199999999999</c:v>
                </c:pt>
                <c:pt idx="152">
                  <c:v>0.93964099999999995</c:v>
                </c:pt>
                <c:pt idx="153">
                  <c:v>0.98347200000000001</c:v>
                </c:pt>
                <c:pt idx="154">
                  <c:v>0.97601899999999997</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0.99095299999999997</c:v>
                </c:pt>
                <c:pt idx="173">
                  <c:v>1</c:v>
                </c:pt>
                <c:pt idx="174">
                  <c:v>0.99950000000000006</c:v>
                </c:pt>
                <c:pt idx="175">
                  <c:v>0.99911499999999998</c:v>
                </c:pt>
                <c:pt idx="176">
                  <c:v>0.99969399999999997</c:v>
                </c:pt>
                <c:pt idx="177">
                  <c:v>0.99969399999999997</c:v>
                </c:pt>
                <c:pt idx="178">
                  <c:v>1</c:v>
                </c:pt>
                <c:pt idx="179">
                  <c:v>0.99972899999999998</c:v>
                </c:pt>
                <c:pt idx="180">
                  <c:v>1</c:v>
                </c:pt>
                <c:pt idx="181">
                  <c:v>0.99968000000000001</c:v>
                </c:pt>
                <c:pt idx="182">
                  <c:v>0.99973100000000004</c:v>
                </c:pt>
                <c:pt idx="183">
                  <c:v>0.99944299999999997</c:v>
                </c:pt>
                <c:pt idx="184">
                  <c:v>0.99913600000000002</c:v>
                </c:pt>
                <c:pt idx="185">
                  <c:v>0.98268599999999995</c:v>
                </c:pt>
                <c:pt idx="186">
                  <c:v>0.96938100000000005</c:v>
                </c:pt>
                <c:pt idx="187">
                  <c:v>0.95610200000000001</c:v>
                </c:pt>
                <c:pt idx="188">
                  <c:v>0.965202</c:v>
                </c:pt>
                <c:pt idx="189">
                  <c:v>0.93468899999999999</c:v>
                </c:pt>
                <c:pt idx="190">
                  <c:v>0.96216000000000002</c:v>
                </c:pt>
                <c:pt idx="191">
                  <c:v>0.95189000000000001</c:v>
                </c:pt>
                <c:pt idx="192">
                  <c:v>0.95528199999999996</c:v>
                </c:pt>
                <c:pt idx="193">
                  <c:v>0.99213600000000002</c:v>
                </c:pt>
                <c:pt idx="194">
                  <c:v>0.99717299999999998</c:v>
                </c:pt>
                <c:pt idx="195">
                  <c:v>0.99816300000000002</c:v>
                </c:pt>
                <c:pt idx="196">
                  <c:v>0.99941100000000005</c:v>
                </c:pt>
                <c:pt idx="197">
                  <c:v>0.99919100000000005</c:v>
                </c:pt>
                <c:pt idx="198">
                  <c:v>0.99927900000000003</c:v>
                </c:pt>
                <c:pt idx="199">
                  <c:v>0.99971299999999996</c:v>
                </c:pt>
                <c:pt idx="200">
                  <c:v>0.99940300000000004</c:v>
                </c:pt>
                <c:pt idx="201">
                  <c:v>0.99914000000000003</c:v>
                </c:pt>
                <c:pt idx="202">
                  <c:v>1</c:v>
                </c:pt>
                <c:pt idx="203">
                  <c:v>1</c:v>
                </c:pt>
                <c:pt idx="204">
                  <c:v>1</c:v>
                </c:pt>
                <c:pt idx="205">
                  <c:v>1</c:v>
                </c:pt>
                <c:pt idx="206">
                  <c:v>1</c:v>
                </c:pt>
                <c:pt idx="207">
                  <c:v>1</c:v>
                </c:pt>
                <c:pt idx="208">
                  <c:v>0.99974799999999997</c:v>
                </c:pt>
                <c:pt idx="209">
                  <c:v>0.99973299999999998</c:v>
                </c:pt>
                <c:pt idx="210">
                  <c:v>0.99973999999999996</c:v>
                </c:pt>
                <c:pt idx="211">
                  <c:v>0.99947299999999994</c:v>
                </c:pt>
                <c:pt idx="212">
                  <c:v>0.99969600000000003</c:v>
                </c:pt>
                <c:pt idx="213">
                  <c:v>0.99685699999999999</c:v>
                </c:pt>
                <c:pt idx="214">
                  <c:v>0.97601599999999999</c:v>
                </c:pt>
                <c:pt idx="215">
                  <c:v>0.95875200000000005</c:v>
                </c:pt>
                <c:pt idx="216">
                  <c:v>0.96665800000000002</c:v>
                </c:pt>
                <c:pt idx="217">
                  <c:v>0.97834399999999999</c:v>
                </c:pt>
                <c:pt idx="218">
                  <c:v>0.98912599999999995</c:v>
                </c:pt>
                <c:pt idx="219">
                  <c:v>0.96491000000000005</c:v>
                </c:pt>
                <c:pt idx="220">
                  <c:v>0.93539300000000003</c:v>
                </c:pt>
                <c:pt idx="221">
                  <c:v>0.97639299999999996</c:v>
                </c:pt>
                <c:pt idx="222">
                  <c:v>0.97436500000000004</c:v>
                </c:pt>
                <c:pt idx="223">
                  <c:v>0.98446199999999995</c:v>
                </c:pt>
                <c:pt idx="224">
                  <c:v>0.96320700000000004</c:v>
                </c:pt>
                <c:pt idx="225">
                  <c:v>0.97524699999999998</c:v>
                </c:pt>
                <c:pt idx="226">
                  <c:v>0.97845899999999997</c:v>
                </c:pt>
                <c:pt idx="227">
                  <c:v>0.97425600000000001</c:v>
                </c:pt>
                <c:pt idx="228">
                  <c:v>0.98286099999999998</c:v>
                </c:pt>
                <c:pt idx="229">
                  <c:v>0.99332900000000002</c:v>
                </c:pt>
                <c:pt idx="230">
                  <c:v>0.97863699999999998</c:v>
                </c:pt>
                <c:pt idx="231">
                  <c:v>0.97837399999999997</c:v>
                </c:pt>
                <c:pt idx="232">
                  <c:v>0.98977800000000005</c:v>
                </c:pt>
                <c:pt idx="233">
                  <c:v>0.98835600000000001</c:v>
                </c:pt>
                <c:pt idx="234">
                  <c:v>0.99096300000000004</c:v>
                </c:pt>
                <c:pt idx="235">
                  <c:v>0.99756299999999998</c:v>
                </c:pt>
                <c:pt idx="236">
                  <c:v>0.98600600000000005</c:v>
                </c:pt>
                <c:pt idx="237">
                  <c:v>0.97471200000000002</c:v>
                </c:pt>
                <c:pt idx="238">
                  <c:v>0.99073800000000001</c:v>
                </c:pt>
                <c:pt idx="239">
                  <c:v>0.98422500000000002</c:v>
                </c:pt>
                <c:pt idx="240">
                  <c:v>0.99058500000000005</c:v>
                </c:pt>
                <c:pt idx="241">
                  <c:v>0.99496399999999996</c:v>
                </c:pt>
                <c:pt idx="242">
                  <c:v>0.99409899999999995</c:v>
                </c:pt>
                <c:pt idx="243">
                  <c:v>0.99909400000000004</c:v>
                </c:pt>
                <c:pt idx="244">
                  <c:v>1</c:v>
                </c:pt>
                <c:pt idx="245">
                  <c:v>1</c:v>
                </c:pt>
                <c:pt idx="246">
                  <c:v>1</c:v>
                </c:pt>
                <c:pt idx="247">
                  <c:v>1</c:v>
                </c:pt>
                <c:pt idx="248">
                  <c:v>1</c:v>
                </c:pt>
                <c:pt idx="249">
                  <c:v>1</c:v>
                </c:pt>
                <c:pt idx="250">
                  <c:v>1</c:v>
                </c:pt>
                <c:pt idx="251">
                  <c:v>1</c:v>
                </c:pt>
                <c:pt idx="252">
                  <c:v>1</c:v>
                </c:pt>
                <c:pt idx="253">
                  <c:v>1</c:v>
                </c:pt>
                <c:pt idx="254">
                  <c:v>0.99969300000000005</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0.99974799999999997</c:v>
                </c:pt>
                <c:pt idx="271">
                  <c:v>1</c:v>
                </c:pt>
                <c:pt idx="272">
                  <c:v>1</c:v>
                </c:pt>
                <c:pt idx="273">
                  <c:v>1</c:v>
                </c:pt>
                <c:pt idx="274">
                  <c:v>1</c:v>
                </c:pt>
                <c:pt idx="275">
                  <c:v>1</c:v>
                </c:pt>
                <c:pt idx="276">
                  <c:v>1</c:v>
                </c:pt>
                <c:pt idx="277">
                  <c:v>0.99385000000000001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0.994506</c:v>
                </c:pt>
                <c:pt idx="295">
                  <c:v>0.98970199999999997</c:v>
                </c:pt>
                <c:pt idx="296">
                  <c:v>0.99669700000000006</c:v>
                </c:pt>
                <c:pt idx="297">
                  <c:v>0.98618899999999998</c:v>
                </c:pt>
                <c:pt idx="298">
                  <c:v>0.99143199999999998</c:v>
                </c:pt>
                <c:pt idx="299">
                  <c:v>0.99108799999999997</c:v>
                </c:pt>
                <c:pt idx="300">
                  <c:v>0.99695699999999998</c:v>
                </c:pt>
                <c:pt idx="301">
                  <c:v>0.99824800000000002</c:v>
                </c:pt>
                <c:pt idx="302">
                  <c:v>0.99946999999999997</c:v>
                </c:pt>
                <c:pt idx="303">
                  <c:v>0.99913300000000005</c:v>
                </c:pt>
                <c:pt idx="304">
                  <c:v>0.99984600000000001</c:v>
                </c:pt>
                <c:pt idx="305">
                  <c:v>1</c:v>
                </c:pt>
                <c:pt idx="306">
                  <c:v>1</c:v>
                </c:pt>
                <c:pt idx="307">
                  <c:v>1</c:v>
                </c:pt>
                <c:pt idx="308">
                  <c:v>1</c:v>
                </c:pt>
                <c:pt idx="309">
                  <c:v>1</c:v>
                </c:pt>
                <c:pt idx="310">
                  <c:v>1</c:v>
                </c:pt>
                <c:pt idx="311">
                  <c:v>1</c:v>
                </c:pt>
                <c:pt idx="312">
                  <c:v>1</c:v>
                </c:pt>
                <c:pt idx="313">
                  <c:v>1</c:v>
                </c:pt>
                <c:pt idx="314">
                  <c:v>1</c:v>
                </c:pt>
                <c:pt idx="315">
                  <c:v>0.99792000000000003</c:v>
                </c:pt>
                <c:pt idx="316">
                  <c:v>1</c:v>
                </c:pt>
                <c:pt idx="317">
                  <c:v>1</c:v>
                </c:pt>
                <c:pt idx="318">
                  <c:v>0.99974300000000005</c:v>
                </c:pt>
                <c:pt idx="319">
                  <c:v>1</c:v>
                </c:pt>
                <c:pt idx="320">
                  <c:v>0.99987899999999996</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0.99847699999999995</c:v>
                </c:pt>
                <c:pt idx="356">
                  <c:v>0.99975599999999998</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0.99910900000000002</c:v>
                </c:pt>
                <c:pt idx="381">
                  <c:v>0.99974799999999997</c:v>
                </c:pt>
                <c:pt idx="382">
                  <c:v>0.999004</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0.99929599999999996</c:v>
                </c:pt>
                <c:pt idx="397">
                  <c:v>0.99880100000000005</c:v>
                </c:pt>
                <c:pt idx="398">
                  <c:v>1</c:v>
                </c:pt>
                <c:pt idx="399">
                  <c:v>1</c:v>
                </c:pt>
                <c:pt idx="400">
                  <c:v>0.999884</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0.99810699999999997</c:v>
                </c:pt>
                <c:pt idx="434">
                  <c:v>1</c:v>
                </c:pt>
                <c:pt idx="435">
                  <c:v>0.99949200000000005</c:v>
                </c:pt>
                <c:pt idx="436">
                  <c:v>0.99987300000000001</c:v>
                </c:pt>
                <c:pt idx="437">
                  <c:v>1</c:v>
                </c:pt>
                <c:pt idx="438">
                  <c:v>1</c:v>
                </c:pt>
                <c:pt idx="439">
                  <c:v>1</c:v>
                </c:pt>
                <c:pt idx="440">
                  <c:v>1</c:v>
                </c:pt>
                <c:pt idx="441">
                  <c:v>1</c:v>
                </c:pt>
                <c:pt idx="442">
                  <c:v>1</c:v>
                </c:pt>
                <c:pt idx="443">
                  <c:v>1</c:v>
                </c:pt>
                <c:pt idx="444">
                  <c:v>1</c:v>
                </c:pt>
                <c:pt idx="445">
                  <c:v>1</c:v>
                </c:pt>
                <c:pt idx="446">
                  <c:v>1</c:v>
                </c:pt>
                <c:pt idx="447">
                  <c:v>1</c:v>
                </c:pt>
                <c:pt idx="448">
                  <c:v>1</c:v>
                </c:pt>
                <c:pt idx="449">
                  <c:v>0.99951199999999996</c:v>
                </c:pt>
                <c:pt idx="450">
                  <c:v>0.99460099999999996</c:v>
                </c:pt>
                <c:pt idx="451">
                  <c:v>0.99987999999999999</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0.99889700000000003</c:v>
                </c:pt>
                <c:pt idx="488">
                  <c:v>1</c:v>
                </c:pt>
                <c:pt idx="489">
                  <c:v>0.99984600000000001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0.997803</c:v>
                </c:pt>
                <c:pt idx="507">
                  <c:v>0.99986399999999998</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0.99975899999999995</c:v>
                </c:pt>
                <c:pt idx="526">
                  <c:v>0.99656199999999995</c:v>
                </c:pt>
                <c:pt idx="527">
                  <c:v>0.99987499999999996</c:v>
                </c:pt>
                <c:pt idx="528">
                  <c:v>0.99855499999999997</c:v>
                </c:pt>
                <c:pt idx="529">
                  <c:v>0.99723399999999995</c:v>
                </c:pt>
                <c:pt idx="530">
                  <c:v>0.99855000000000005</c:v>
                </c:pt>
                <c:pt idx="531">
                  <c:v>0.99879499999999999</c:v>
                </c:pt>
                <c:pt idx="532">
                  <c:v>0.99960800000000005</c:v>
                </c:pt>
                <c:pt idx="533">
                  <c:v>1</c:v>
                </c:pt>
                <c:pt idx="534">
                  <c:v>1</c:v>
                </c:pt>
                <c:pt idx="535">
                  <c:v>1</c:v>
                </c:pt>
                <c:pt idx="536">
                  <c:v>1</c:v>
                </c:pt>
                <c:pt idx="537">
                  <c:v>1</c:v>
                </c:pt>
                <c:pt idx="538">
                  <c:v>1</c:v>
                </c:pt>
                <c:pt idx="539">
                  <c:v>1</c:v>
                </c:pt>
                <c:pt idx="540">
                  <c:v>1</c:v>
                </c:pt>
                <c:pt idx="541">
                  <c:v>1</c:v>
                </c:pt>
                <c:pt idx="542">
                  <c:v>1</c:v>
                </c:pt>
                <c:pt idx="543">
                  <c:v>0.99838899999999997</c:v>
                </c:pt>
                <c:pt idx="544">
                  <c:v>1</c:v>
                </c:pt>
                <c:pt idx="545">
                  <c:v>1</c:v>
                </c:pt>
                <c:pt idx="546">
                  <c:v>0.99813700000000005</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0.99795999999999996</c:v>
                </c:pt>
                <c:pt idx="580">
                  <c:v>0.99973800000000002</c:v>
                </c:pt>
                <c:pt idx="581">
                  <c:v>0.99870400000000004</c:v>
                </c:pt>
                <c:pt idx="582">
                  <c:v>0.99944999999999995</c:v>
                </c:pt>
                <c:pt idx="583">
                  <c:v>1</c:v>
                </c:pt>
                <c:pt idx="584">
                  <c:v>1</c:v>
                </c:pt>
                <c:pt idx="585">
                  <c:v>1</c:v>
                </c:pt>
                <c:pt idx="586">
                  <c:v>1</c:v>
                </c:pt>
                <c:pt idx="587">
                  <c:v>1</c:v>
                </c:pt>
                <c:pt idx="588">
                  <c:v>1</c:v>
                </c:pt>
                <c:pt idx="589">
                  <c:v>0.99987899999999996</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0.99946100000000004</c:v>
                </c:pt>
                <c:pt idx="633">
                  <c:v>0.99960700000000002</c:v>
                </c:pt>
                <c:pt idx="634">
                  <c:v>0.99974300000000005</c:v>
                </c:pt>
                <c:pt idx="635">
                  <c:v>0.99923700000000004</c:v>
                </c:pt>
                <c:pt idx="636">
                  <c:v>0.99948400000000004</c:v>
                </c:pt>
                <c:pt idx="637">
                  <c:v>1</c:v>
                </c:pt>
                <c:pt idx="638">
                  <c:v>0.99987599999999999</c:v>
                </c:pt>
                <c:pt idx="639">
                  <c:v>1</c:v>
                </c:pt>
                <c:pt idx="640">
                  <c:v>0.99948199999999998</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0.99909099999999995</c:v>
                </c:pt>
                <c:pt idx="699">
                  <c:v>1</c:v>
                </c:pt>
                <c:pt idx="700">
                  <c:v>1</c:v>
                </c:pt>
                <c:pt idx="701">
                  <c:v>1</c:v>
                </c:pt>
                <c:pt idx="702">
                  <c:v>0.999193</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0.99849399999999999</c:v>
                </c:pt>
                <c:pt idx="741">
                  <c:v>0.999274</c:v>
                </c:pt>
                <c:pt idx="742">
                  <c:v>0.99929800000000002</c:v>
                </c:pt>
                <c:pt idx="743">
                  <c:v>0.99988500000000002</c:v>
                </c:pt>
                <c:pt idx="744">
                  <c:v>1</c:v>
                </c:pt>
                <c:pt idx="745">
                  <c:v>0.99933499999999997</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0.99897800000000003</c:v>
                </c:pt>
                <c:pt idx="771">
                  <c:v>1</c:v>
                </c:pt>
                <c:pt idx="772">
                  <c:v>1</c:v>
                </c:pt>
                <c:pt idx="773">
                  <c:v>1</c:v>
                </c:pt>
                <c:pt idx="774">
                  <c:v>0.99957499999999999</c:v>
                </c:pt>
                <c:pt idx="775">
                  <c:v>0.99975199999999997</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0.99902500000000005</c:v>
                </c:pt>
                <c:pt idx="853">
                  <c:v>0.999359</c:v>
                </c:pt>
                <c:pt idx="854">
                  <c:v>1</c:v>
                </c:pt>
                <c:pt idx="855">
                  <c:v>0.99938000000000005</c:v>
                </c:pt>
                <c:pt idx="856">
                  <c:v>1</c:v>
                </c:pt>
                <c:pt idx="857">
                  <c:v>1</c:v>
                </c:pt>
                <c:pt idx="858">
                  <c:v>1</c:v>
                </c:pt>
                <c:pt idx="859">
                  <c:v>1</c:v>
                </c:pt>
                <c:pt idx="860">
                  <c:v>1</c:v>
                </c:pt>
                <c:pt idx="861">
                  <c:v>1</c:v>
                </c:pt>
                <c:pt idx="862">
                  <c:v>1</c:v>
                </c:pt>
                <c:pt idx="863">
                  <c:v>1</c:v>
                </c:pt>
                <c:pt idx="864">
                  <c:v>1</c:v>
                </c:pt>
                <c:pt idx="865">
                  <c:v>1</c:v>
                </c:pt>
                <c:pt idx="866">
                  <c:v>1</c:v>
                </c:pt>
                <c:pt idx="867">
                  <c:v>1</c:v>
                </c:pt>
                <c:pt idx="868">
                  <c:v>1</c:v>
                </c:pt>
                <c:pt idx="869">
                  <c:v>1</c:v>
                </c:pt>
                <c:pt idx="870">
                  <c:v>1</c:v>
                </c:pt>
                <c:pt idx="871">
                  <c:v>1</c:v>
                </c:pt>
                <c:pt idx="872">
                  <c:v>1</c:v>
                </c:pt>
                <c:pt idx="873">
                  <c:v>1</c:v>
                </c:pt>
                <c:pt idx="874">
                  <c:v>1</c:v>
                </c:pt>
                <c:pt idx="875">
                  <c:v>1</c:v>
                </c:pt>
                <c:pt idx="876">
                  <c:v>1</c:v>
                </c:pt>
                <c:pt idx="877">
                  <c:v>1</c:v>
                </c:pt>
                <c:pt idx="878">
                  <c:v>1</c:v>
                </c:pt>
                <c:pt idx="879">
                  <c:v>1</c:v>
                </c:pt>
                <c:pt idx="880">
                  <c:v>1</c:v>
                </c:pt>
                <c:pt idx="881">
                  <c:v>1</c:v>
                </c:pt>
                <c:pt idx="882">
                  <c:v>1</c:v>
                </c:pt>
                <c:pt idx="883">
                  <c:v>1</c:v>
                </c:pt>
                <c:pt idx="884">
                  <c:v>1</c:v>
                </c:pt>
                <c:pt idx="885">
                  <c:v>1</c:v>
                </c:pt>
                <c:pt idx="886">
                  <c:v>1</c:v>
                </c:pt>
                <c:pt idx="887">
                  <c:v>1</c:v>
                </c:pt>
                <c:pt idx="888">
                  <c:v>1</c:v>
                </c:pt>
                <c:pt idx="889">
                  <c:v>1</c:v>
                </c:pt>
                <c:pt idx="890">
                  <c:v>1</c:v>
                </c:pt>
                <c:pt idx="891">
                  <c:v>1</c:v>
                </c:pt>
                <c:pt idx="892">
                  <c:v>1</c:v>
                </c:pt>
                <c:pt idx="893">
                  <c:v>1</c:v>
                </c:pt>
                <c:pt idx="894">
                  <c:v>1</c:v>
                </c:pt>
                <c:pt idx="895">
                  <c:v>1</c:v>
                </c:pt>
                <c:pt idx="896">
                  <c:v>1</c:v>
                </c:pt>
                <c:pt idx="897">
                  <c:v>1</c:v>
                </c:pt>
                <c:pt idx="898">
                  <c:v>1</c:v>
                </c:pt>
                <c:pt idx="899">
                  <c:v>1</c:v>
                </c:pt>
                <c:pt idx="900">
                  <c:v>1</c:v>
                </c:pt>
                <c:pt idx="901">
                  <c:v>1</c:v>
                </c:pt>
                <c:pt idx="902">
                  <c:v>1</c:v>
                </c:pt>
                <c:pt idx="903">
                  <c:v>1</c:v>
                </c:pt>
                <c:pt idx="904">
                  <c:v>0.99885500000000005</c:v>
                </c:pt>
                <c:pt idx="905">
                  <c:v>1</c:v>
                </c:pt>
                <c:pt idx="906">
                  <c:v>0.99927200000000005</c:v>
                </c:pt>
                <c:pt idx="907">
                  <c:v>1</c:v>
                </c:pt>
                <c:pt idx="908">
                  <c:v>1</c:v>
                </c:pt>
                <c:pt idx="909">
                  <c:v>1</c:v>
                </c:pt>
                <c:pt idx="910">
                  <c:v>1</c:v>
                </c:pt>
                <c:pt idx="911">
                  <c:v>1</c:v>
                </c:pt>
                <c:pt idx="912">
                  <c:v>1</c:v>
                </c:pt>
                <c:pt idx="913">
                  <c:v>1</c:v>
                </c:pt>
                <c:pt idx="914">
                  <c:v>1</c:v>
                </c:pt>
                <c:pt idx="915">
                  <c:v>1</c:v>
                </c:pt>
                <c:pt idx="916">
                  <c:v>1</c:v>
                </c:pt>
                <c:pt idx="917">
                  <c:v>1</c:v>
                </c:pt>
                <c:pt idx="918">
                  <c:v>1</c:v>
                </c:pt>
                <c:pt idx="919">
                  <c:v>1</c:v>
                </c:pt>
                <c:pt idx="920">
                  <c:v>1</c:v>
                </c:pt>
                <c:pt idx="921">
                  <c:v>1</c:v>
                </c:pt>
                <c:pt idx="922">
                  <c:v>1</c:v>
                </c:pt>
                <c:pt idx="923">
                  <c:v>1</c:v>
                </c:pt>
                <c:pt idx="924">
                  <c:v>1</c:v>
                </c:pt>
                <c:pt idx="925">
                  <c:v>1</c:v>
                </c:pt>
                <c:pt idx="926">
                  <c:v>1</c:v>
                </c:pt>
                <c:pt idx="927">
                  <c:v>1</c:v>
                </c:pt>
                <c:pt idx="928">
                  <c:v>1</c:v>
                </c:pt>
                <c:pt idx="929">
                  <c:v>1</c:v>
                </c:pt>
                <c:pt idx="930">
                  <c:v>1</c:v>
                </c:pt>
                <c:pt idx="931">
                  <c:v>1</c:v>
                </c:pt>
                <c:pt idx="932">
                  <c:v>1</c:v>
                </c:pt>
                <c:pt idx="933">
                  <c:v>1</c:v>
                </c:pt>
                <c:pt idx="934">
                  <c:v>1</c:v>
                </c:pt>
                <c:pt idx="935">
                  <c:v>1</c:v>
                </c:pt>
                <c:pt idx="936">
                  <c:v>1</c:v>
                </c:pt>
                <c:pt idx="937">
                  <c:v>1</c:v>
                </c:pt>
                <c:pt idx="938">
                  <c:v>1</c:v>
                </c:pt>
                <c:pt idx="939">
                  <c:v>0.99885100000000004</c:v>
                </c:pt>
                <c:pt idx="940">
                  <c:v>0.99972099999999997</c:v>
                </c:pt>
                <c:pt idx="941">
                  <c:v>1</c:v>
                </c:pt>
                <c:pt idx="942">
                  <c:v>1</c:v>
                </c:pt>
                <c:pt idx="943">
                  <c:v>0.99962099999999998</c:v>
                </c:pt>
                <c:pt idx="944">
                  <c:v>1</c:v>
                </c:pt>
                <c:pt idx="945">
                  <c:v>1</c:v>
                </c:pt>
                <c:pt idx="946">
                  <c:v>1</c:v>
                </c:pt>
                <c:pt idx="947">
                  <c:v>1</c:v>
                </c:pt>
                <c:pt idx="948">
                  <c:v>1</c:v>
                </c:pt>
                <c:pt idx="949">
                  <c:v>1</c:v>
                </c:pt>
                <c:pt idx="950">
                  <c:v>1</c:v>
                </c:pt>
                <c:pt idx="951">
                  <c:v>1</c:v>
                </c:pt>
                <c:pt idx="952">
                  <c:v>1</c:v>
                </c:pt>
                <c:pt idx="953">
                  <c:v>1</c:v>
                </c:pt>
                <c:pt idx="954">
                  <c:v>1</c:v>
                </c:pt>
                <c:pt idx="955">
                  <c:v>1</c:v>
                </c:pt>
                <c:pt idx="956">
                  <c:v>1</c:v>
                </c:pt>
                <c:pt idx="957">
                  <c:v>1</c:v>
                </c:pt>
                <c:pt idx="958">
                  <c:v>1</c:v>
                </c:pt>
                <c:pt idx="959">
                  <c:v>1</c:v>
                </c:pt>
                <c:pt idx="960">
                  <c:v>1</c:v>
                </c:pt>
                <c:pt idx="961">
                  <c:v>1</c:v>
                </c:pt>
                <c:pt idx="962">
                  <c:v>1</c:v>
                </c:pt>
                <c:pt idx="963">
                  <c:v>1</c:v>
                </c:pt>
                <c:pt idx="964">
                  <c:v>1</c:v>
                </c:pt>
                <c:pt idx="965">
                  <c:v>1</c:v>
                </c:pt>
                <c:pt idx="966">
                  <c:v>1</c:v>
                </c:pt>
                <c:pt idx="967">
                  <c:v>1</c:v>
                </c:pt>
                <c:pt idx="968">
                  <c:v>1</c:v>
                </c:pt>
                <c:pt idx="969">
                  <c:v>1</c:v>
                </c:pt>
                <c:pt idx="970">
                  <c:v>1</c:v>
                </c:pt>
                <c:pt idx="971">
                  <c:v>1</c:v>
                </c:pt>
                <c:pt idx="972">
                  <c:v>1</c:v>
                </c:pt>
                <c:pt idx="973">
                  <c:v>1</c:v>
                </c:pt>
                <c:pt idx="974">
                  <c:v>1</c:v>
                </c:pt>
                <c:pt idx="975">
                  <c:v>1</c:v>
                </c:pt>
                <c:pt idx="976">
                  <c:v>1</c:v>
                </c:pt>
                <c:pt idx="977">
                  <c:v>1</c:v>
                </c:pt>
                <c:pt idx="978">
                  <c:v>1</c:v>
                </c:pt>
                <c:pt idx="979">
                  <c:v>1</c:v>
                </c:pt>
                <c:pt idx="980">
                  <c:v>1</c:v>
                </c:pt>
                <c:pt idx="981">
                  <c:v>1</c:v>
                </c:pt>
                <c:pt idx="982">
                  <c:v>1</c:v>
                </c:pt>
                <c:pt idx="983">
                  <c:v>1</c:v>
                </c:pt>
                <c:pt idx="984">
                  <c:v>1</c:v>
                </c:pt>
                <c:pt idx="985">
                  <c:v>1</c:v>
                </c:pt>
                <c:pt idx="986">
                  <c:v>1</c:v>
                </c:pt>
                <c:pt idx="987">
                  <c:v>1</c:v>
                </c:pt>
                <c:pt idx="988">
                  <c:v>1</c:v>
                </c:pt>
                <c:pt idx="989">
                  <c:v>1</c:v>
                </c:pt>
                <c:pt idx="990">
                  <c:v>1</c:v>
                </c:pt>
                <c:pt idx="991">
                  <c:v>1</c:v>
                </c:pt>
                <c:pt idx="992">
                  <c:v>1</c:v>
                </c:pt>
                <c:pt idx="993">
                  <c:v>1</c:v>
                </c:pt>
                <c:pt idx="994">
                  <c:v>1</c:v>
                </c:pt>
                <c:pt idx="995">
                  <c:v>1</c:v>
                </c:pt>
                <c:pt idx="996">
                  <c:v>1</c:v>
                </c:pt>
                <c:pt idx="997">
                  <c:v>1</c:v>
                </c:pt>
                <c:pt idx="998">
                  <c:v>1</c:v>
                </c:pt>
                <c:pt idx="999">
                  <c:v>1</c:v>
                </c:pt>
                <c:pt idx="1000">
                  <c:v>1</c:v>
                </c:pt>
                <c:pt idx="1001">
                  <c:v>1</c:v>
                </c:pt>
                <c:pt idx="1002">
                  <c:v>1</c:v>
                </c:pt>
                <c:pt idx="1003">
                  <c:v>1</c:v>
                </c:pt>
                <c:pt idx="1004">
                  <c:v>1</c:v>
                </c:pt>
                <c:pt idx="1005">
                  <c:v>1</c:v>
                </c:pt>
                <c:pt idx="1006">
                  <c:v>1</c:v>
                </c:pt>
                <c:pt idx="1007">
                  <c:v>1</c:v>
                </c:pt>
                <c:pt idx="1008">
                  <c:v>1</c:v>
                </c:pt>
                <c:pt idx="1009">
                  <c:v>1</c:v>
                </c:pt>
                <c:pt idx="1010">
                  <c:v>1</c:v>
                </c:pt>
                <c:pt idx="1011">
                  <c:v>1</c:v>
                </c:pt>
                <c:pt idx="1012">
                  <c:v>1</c:v>
                </c:pt>
                <c:pt idx="1013">
                  <c:v>1</c:v>
                </c:pt>
                <c:pt idx="1014">
                  <c:v>0.99904099999999996</c:v>
                </c:pt>
                <c:pt idx="1015">
                  <c:v>1</c:v>
                </c:pt>
                <c:pt idx="1016">
                  <c:v>0.999865</c:v>
                </c:pt>
                <c:pt idx="1017">
                  <c:v>1</c:v>
                </c:pt>
                <c:pt idx="1018">
                  <c:v>0.99986900000000001</c:v>
                </c:pt>
                <c:pt idx="1019">
                  <c:v>0.99975099999999995</c:v>
                </c:pt>
                <c:pt idx="1020">
                  <c:v>1</c:v>
                </c:pt>
                <c:pt idx="1021">
                  <c:v>1</c:v>
                </c:pt>
                <c:pt idx="1022">
                  <c:v>1</c:v>
                </c:pt>
                <c:pt idx="1023">
                  <c:v>1</c:v>
                </c:pt>
                <c:pt idx="1024">
                  <c:v>1</c:v>
                </c:pt>
                <c:pt idx="1025">
                  <c:v>1</c:v>
                </c:pt>
                <c:pt idx="1026">
                  <c:v>1</c:v>
                </c:pt>
                <c:pt idx="1027">
                  <c:v>1</c:v>
                </c:pt>
                <c:pt idx="1028">
                  <c:v>1</c:v>
                </c:pt>
                <c:pt idx="1029">
                  <c:v>1</c:v>
                </c:pt>
                <c:pt idx="1030">
                  <c:v>1</c:v>
                </c:pt>
                <c:pt idx="1031">
                  <c:v>1</c:v>
                </c:pt>
                <c:pt idx="1032">
                  <c:v>1</c:v>
                </c:pt>
                <c:pt idx="1033">
                  <c:v>1</c:v>
                </c:pt>
                <c:pt idx="1034">
                  <c:v>1</c:v>
                </c:pt>
                <c:pt idx="1035">
                  <c:v>1</c:v>
                </c:pt>
                <c:pt idx="1036">
                  <c:v>1</c:v>
                </c:pt>
                <c:pt idx="1037">
                  <c:v>1</c:v>
                </c:pt>
                <c:pt idx="1038">
                  <c:v>1</c:v>
                </c:pt>
                <c:pt idx="1039">
                  <c:v>1</c:v>
                </c:pt>
                <c:pt idx="1040">
                  <c:v>1</c:v>
                </c:pt>
                <c:pt idx="1041">
                  <c:v>1</c:v>
                </c:pt>
                <c:pt idx="1042">
                  <c:v>1</c:v>
                </c:pt>
                <c:pt idx="1043">
                  <c:v>1</c:v>
                </c:pt>
                <c:pt idx="1044">
                  <c:v>1</c:v>
                </c:pt>
                <c:pt idx="1045">
                  <c:v>1</c:v>
                </c:pt>
                <c:pt idx="1046">
                  <c:v>0.99931899999999996</c:v>
                </c:pt>
                <c:pt idx="1047">
                  <c:v>1</c:v>
                </c:pt>
                <c:pt idx="1048">
                  <c:v>1</c:v>
                </c:pt>
                <c:pt idx="1049">
                  <c:v>0.99974399999999997</c:v>
                </c:pt>
                <c:pt idx="1050">
                  <c:v>0.99987199999999998</c:v>
                </c:pt>
                <c:pt idx="1051">
                  <c:v>0.99986799999999998</c:v>
                </c:pt>
                <c:pt idx="1052">
                  <c:v>0.99974099999999999</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0.99952200000000002</c:v>
                </c:pt>
                <c:pt idx="1124">
                  <c:v>0.999865</c:v>
                </c:pt>
                <c:pt idx="1125">
                  <c:v>1</c:v>
                </c:pt>
                <c:pt idx="1126">
                  <c:v>1</c:v>
                </c:pt>
                <c:pt idx="1127">
                  <c:v>0.99987599999999999</c:v>
                </c:pt>
                <c:pt idx="1128">
                  <c:v>0.99948400000000004</c:v>
                </c:pt>
                <c:pt idx="1129">
                  <c:v>1</c:v>
                </c:pt>
                <c:pt idx="1130">
                  <c:v>1</c:v>
                </c:pt>
                <c:pt idx="1131">
                  <c:v>1</c:v>
                </c:pt>
                <c:pt idx="1132">
                  <c:v>1</c:v>
                </c:pt>
                <c:pt idx="1133">
                  <c:v>1</c:v>
                </c:pt>
                <c:pt idx="1134">
                  <c:v>1</c:v>
                </c:pt>
                <c:pt idx="1135">
                  <c:v>1</c:v>
                </c:pt>
                <c:pt idx="1136">
                  <c:v>1</c:v>
                </c:pt>
                <c:pt idx="1137">
                  <c:v>1</c:v>
                </c:pt>
                <c:pt idx="1138">
                  <c:v>1</c:v>
                </c:pt>
                <c:pt idx="1139">
                  <c:v>1</c:v>
                </c:pt>
                <c:pt idx="1140">
                  <c:v>1</c:v>
                </c:pt>
                <c:pt idx="1141">
                  <c:v>1</c:v>
                </c:pt>
                <c:pt idx="1142">
                  <c:v>1</c:v>
                </c:pt>
                <c:pt idx="1143">
                  <c:v>1</c:v>
                </c:pt>
                <c:pt idx="1144">
                  <c:v>1</c:v>
                </c:pt>
                <c:pt idx="1145">
                  <c:v>1</c:v>
                </c:pt>
                <c:pt idx="1146">
                  <c:v>1</c:v>
                </c:pt>
                <c:pt idx="1147">
                  <c:v>1</c:v>
                </c:pt>
                <c:pt idx="1148">
                  <c:v>1</c:v>
                </c:pt>
                <c:pt idx="1149">
                  <c:v>1</c:v>
                </c:pt>
                <c:pt idx="1150">
                  <c:v>1</c:v>
                </c:pt>
                <c:pt idx="1151">
                  <c:v>1</c:v>
                </c:pt>
                <c:pt idx="1152">
                  <c:v>1</c:v>
                </c:pt>
                <c:pt idx="1153">
                  <c:v>1</c:v>
                </c:pt>
                <c:pt idx="1154">
                  <c:v>0.99979700000000005</c:v>
                </c:pt>
                <c:pt idx="1155">
                  <c:v>1</c:v>
                </c:pt>
                <c:pt idx="1156">
                  <c:v>1</c:v>
                </c:pt>
                <c:pt idx="1157">
                  <c:v>0.99963800000000003</c:v>
                </c:pt>
                <c:pt idx="1158">
                  <c:v>1</c:v>
                </c:pt>
                <c:pt idx="1159">
                  <c:v>1</c:v>
                </c:pt>
                <c:pt idx="1160">
                  <c:v>1</c:v>
                </c:pt>
                <c:pt idx="1161">
                  <c:v>1</c:v>
                </c:pt>
                <c:pt idx="1162">
                  <c:v>1</c:v>
                </c:pt>
                <c:pt idx="1163">
                  <c:v>1</c:v>
                </c:pt>
                <c:pt idx="1164">
                  <c:v>1</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1</c:v>
                </c:pt>
                <c:pt idx="1185">
                  <c:v>1</c:v>
                </c:pt>
                <c:pt idx="1186">
                  <c:v>1</c:v>
                </c:pt>
                <c:pt idx="1187">
                  <c:v>1</c:v>
                </c:pt>
                <c:pt idx="1188">
                  <c:v>1</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0.99981200000000003</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pt idx="1262">
                  <c:v>1</c:v>
                </c:pt>
                <c:pt idx="1263">
                  <c:v>1</c:v>
                </c:pt>
                <c:pt idx="1264">
                  <c:v>1</c:v>
                </c:pt>
                <c:pt idx="1265">
                  <c:v>1</c:v>
                </c:pt>
                <c:pt idx="1266">
                  <c:v>1</c:v>
                </c:pt>
                <c:pt idx="1267">
                  <c:v>1</c:v>
                </c:pt>
                <c:pt idx="1268">
                  <c:v>1</c:v>
                </c:pt>
                <c:pt idx="1269">
                  <c:v>1</c:v>
                </c:pt>
                <c:pt idx="1270">
                  <c:v>1</c:v>
                </c:pt>
                <c:pt idx="1271">
                  <c:v>1</c:v>
                </c:pt>
                <c:pt idx="1272">
                  <c:v>1</c:v>
                </c:pt>
                <c:pt idx="1273">
                  <c:v>1</c:v>
                </c:pt>
                <c:pt idx="1274">
                  <c:v>1</c:v>
                </c:pt>
                <c:pt idx="1275">
                  <c:v>1</c:v>
                </c:pt>
                <c:pt idx="1276">
                  <c:v>1</c:v>
                </c:pt>
                <c:pt idx="1277">
                  <c:v>1</c:v>
                </c:pt>
                <c:pt idx="1278">
                  <c:v>1</c:v>
                </c:pt>
                <c:pt idx="1279">
                  <c:v>1</c:v>
                </c:pt>
                <c:pt idx="1280">
                  <c:v>1</c:v>
                </c:pt>
                <c:pt idx="1281">
                  <c:v>1</c:v>
                </c:pt>
                <c:pt idx="1282">
                  <c:v>1</c:v>
                </c:pt>
                <c:pt idx="1283">
                  <c:v>1</c:v>
                </c:pt>
                <c:pt idx="1284">
                  <c:v>1</c:v>
                </c:pt>
                <c:pt idx="1285">
                  <c:v>1</c:v>
                </c:pt>
                <c:pt idx="1286">
                  <c:v>1</c:v>
                </c:pt>
                <c:pt idx="1287">
                  <c:v>1</c:v>
                </c:pt>
                <c:pt idx="1288">
                  <c:v>1</c:v>
                </c:pt>
                <c:pt idx="1289">
                  <c:v>1</c:v>
                </c:pt>
                <c:pt idx="1290">
                  <c:v>1</c:v>
                </c:pt>
                <c:pt idx="1291">
                  <c:v>1</c:v>
                </c:pt>
                <c:pt idx="1292">
                  <c:v>1</c:v>
                </c:pt>
                <c:pt idx="1293">
                  <c:v>1</c:v>
                </c:pt>
                <c:pt idx="1294">
                  <c:v>1</c:v>
                </c:pt>
                <c:pt idx="1295">
                  <c:v>1</c:v>
                </c:pt>
                <c:pt idx="1296">
                  <c:v>1</c:v>
                </c:pt>
                <c:pt idx="1297">
                  <c:v>1</c:v>
                </c:pt>
                <c:pt idx="1298">
                  <c:v>1</c:v>
                </c:pt>
                <c:pt idx="1299">
                  <c:v>1</c:v>
                </c:pt>
                <c:pt idx="1300">
                  <c:v>1</c:v>
                </c:pt>
                <c:pt idx="1301">
                  <c:v>1</c:v>
                </c:pt>
                <c:pt idx="1302">
                  <c:v>1</c:v>
                </c:pt>
                <c:pt idx="1303">
                  <c:v>1</c:v>
                </c:pt>
                <c:pt idx="1304">
                  <c:v>1</c:v>
                </c:pt>
                <c:pt idx="1305">
                  <c:v>1</c:v>
                </c:pt>
                <c:pt idx="1306">
                  <c:v>1</c:v>
                </c:pt>
                <c:pt idx="1307">
                  <c:v>1</c:v>
                </c:pt>
                <c:pt idx="1308">
                  <c:v>1</c:v>
                </c:pt>
                <c:pt idx="1309">
                  <c:v>1</c:v>
                </c:pt>
                <c:pt idx="1310">
                  <c:v>1</c:v>
                </c:pt>
                <c:pt idx="1311">
                  <c:v>1</c:v>
                </c:pt>
                <c:pt idx="1312">
                  <c:v>1</c:v>
                </c:pt>
                <c:pt idx="1313">
                  <c:v>1</c:v>
                </c:pt>
                <c:pt idx="1314">
                  <c:v>1</c:v>
                </c:pt>
                <c:pt idx="1315">
                  <c:v>1</c:v>
                </c:pt>
                <c:pt idx="1316">
                  <c:v>1</c:v>
                </c:pt>
                <c:pt idx="1317">
                  <c:v>1</c:v>
                </c:pt>
                <c:pt idx="1318">
                  <c:v>1</c:v>
                </c:pt>
                <c:pt idx="1319">
                  <c:v>1</c:v>
                </c:pt>
                <c:pt idx="1320">
                  <c:v>1</c:v>
                </c:pt>
                <c:pt idx="1321">
                  <c:v>1</c:v>
                </c:pt>
                <c:pt idx="1322">
                  <c:v>1</c:v>
                </c:pt>
                <c:pt idx="1323">
                  <c:v>1</c:v>
                </c:pt>
                <c:pt idx="1324">
                  <c:v>1</c:v>
                </c:pt>
                <c:pt idx="1325">
                  <c:v>1</c:v>
                </c:pt>
                <c:pt idx="1326">
                  <c:v>1</c:v>
                </c:pt>
                <c:pt idx="1327">
                  <c:v>1</c:v>
                </c:pt>
                <c:pt idx="1328">
                  <c:v>1</c:v>
                </c:pt>
                <c:pt idx="1329">
                  <c:v>1</c:v>
                </c:pt>
                <c:pt idx="1330">
                  <c:v>1</c:v>
                </c:pt>
                <c:pt idx="1331">
                  <c:v>1</c:v>
                </c:pt>
                <c:pt idx="1332">
                  <c:v>1</c:v>
                </c:pt>
                <c:pt idx="1333">
                  <c:v>1</c:v>
                </c:pt>
                <c:pt idx="1334">
                  <c:v>1</c:v>
                </c:pt>
                <c:pt idx="1335">
                  <c:v>1</c:v>
                </c:pt>
                <c:pt idx="1336">
                  <c:v>1</c:v>
                </c:pt>
                <c:pt idx="1337">
                  <c:v>1</c:v>
                </c:pt>
                <c:pt idx="1338">
                  <c:v>1</c:v>
                </c:pt>
                <c:pt idx="1339">
                  <c:v>1</c:v>
                </c:pt>
                <c:pt idx="1340">
                  <c:v>1</c:v>
                </c:pt>
                <c:pt idx="1341">
                  <c:v>1</c:v>
                </c:pt>
                <c:pt idx="1342">
                  <c:v>1</c:v>
                </c:pt>
                <c:pt idx="1343">
                  <c:v>1</c:v>
                </c:pt>
                <c:pt idx="1344">
                  <c:v>1</c:v>
                </c:pt>
                <c:pt idx="1345">
                  <c:v>1</c:v>
                </c:pt>
                <c:pt idx="1346">
                  <c:v>1</c:v>
                </c:pt>
                <c:pt idx="1347">
                  <c:v>1</c:v>
                </c:pt>
                <c:pt idx="1348">
                  <c:v>1</c:v>
                </c:pt>
                <c:pt idx="1349">
                  <c:v>1</c:v>
                </c:pt>
                <c:pt idx="1350">
                  <c:v>1</c:v>
                </c:pt>
                <c:pt idx="1351">
                  <c:v>1</c:v>
                </c:pt>
                <c:pt idx="1352">
                  <c:v>1</c:v>
                </c:pt>
                <c:pt idx="1353">
                  <c:v>1</c:v>
                </c:pt>
                <c:pt idx="1354">
                  <c:v>1</c:v>
                </c:pt>
                <c:pt idx="1355">
                  <c:v>1</c:v>
                </c:pt>
                <c:pt idx="1356">
                  <c:v>1</c:v>
                </c:pt>
                <c:pt idx="1357">
                  <c:v>1</c:v>
                </c:pt>
                <c:pt idx="1358">
                  <c:v>1</c:v>
                </c:pt>
                <c:pt idx="1359">
                  <c:v>1</c:v>
                </c:pt>
                <c:pt idx="1360">
                  <c:v>1</c:v>
                </c:pt>
                <c:pt idx="1361">
                  <c:v>1</c:v>
                </c:pt>
                <c:pt idx="1362">
                  <c:v>1</c:v>
                </c:pt>
                <c:pt idx="1363">
                  <c:v>1</c:v>
                </c:pt>
                <c:pt idx="1364">
                  <c:v>1</c:v>
                </c:pt>
                <c:pt idx="1365">
                  <c:v>1</c:v>
                </c:pt>
                <c:pt idx="1366">
                  <c:v>1</c:v>
                </c:pt>
              </c:numCache>
            </c:numRef>
          </c:yVal>
          <c:smooth val="1"/>
        </c:ser>
        <c:ser>
          <c:idx val="1"/>
          <c:order val="1"/>
          <c:tx>
            <c:strRef>
              <c:f>'bfs-bw-aware-ratio-norm'!$F$1</c:f>
              <c:strCache>
                <c:ptCount val="1"/>
                <c:pt idx="0">
                  <c:v>First-Touch + Range Exp + BW Balancing</c:v>
                </c:pt>
              </c:strCache>
            </c:strRef>
          </c:tx>
          <c:spPr>
            <a:ln w="9525">
              <a:solidFill>
                <a:srgbClr val="4F81BD"/>
              </a:solidFill>
            </a:ln>
          </c:spPr>
          <c:marker>
            <c:symbol val="none"/>
          </c:marker>
          <c:xVal>
            <c:numRef>
              <c:f>'bfs-bw-aware-ratio-norm'!$E$2:$E$1108</c:f>
              <c:numCache>
                <c:formatCode>General</c:formatCode>
                <c:ptCount val="1107"/>
                <c:pt idx="0">
                  <c:v>0</c:v>
                </c:pt>
                <c:pt idx="1">
                  <c:v>9.0334200000000001E-4</c:v>
                </c:pt>
                <c:pt idx="2">
                  <c:v>1.80668E-3</c:v>
                </c:pt>
                <c:pt idx="3">
                  <c:v>2.71003E-3</c:v>
                </c:pt>
                <c:pt idx="4">
                  <c:v>3.6133699999999999E-3</c:v>
                </c:pt>
                <c:pt idx="5">
                  <c:v>4.5167100000000002E-3</c:v>
                </c:pt>
                <c:pt idx="6">
                  <c:v>5.42005E-3</c:v>
                </c:pt>
                <c:pt idx="7">
                  <c:v>6.3233999999999999E-3</c:v>
                </c:pt>
                <c:pt idx="8">
                  <c:v>7.2267399999999997E-3</c:v>
                </c:pt>
                <c:pt idx="9">
                  <c:v>8.1300799999999996E-3</c:v>
                </c:pt>
                <c:pt idx="10">
                  <c:v>9.0334200000000003E-3</c:v>
                </c:pt>
                <c:pt idx="11">
                  <c:v>9.9367699999999993E-3</c:v>
                </c:pt>
                <c:pt idx="12">
                  <c:v>1.08401E-2</c:v>
                </c:pt>
                <c:pt idx="13">
                  <c:v>1.17435E-2</c:v>
                </c:pt>
                <c:pt idx="14">
                  <c:v>1.26468E-2</c:v>
                </c:pt>
                <c:pt idx="15">
                  <c:v>1.3550100000000001E-2</c:v>
                </c:pt>
                <c:pt idx="16">
                  <c:v>1.4453499999999999E-2</c:v>
                </c:pt>
                <c:pt idx="17">
                  <c:v>1.53568E-2</c:v>
                </c:pt>
                <c:pt idx="18">
                  <c:v>1.6260199999999999E-2</c:v>
                </c:pt>
                <c:pt idx="19">
                  <c:v>1.7163500000000002E-2</c:v>
                </c:pt>
                <c:pt idx="20">
                  <c:v>1.8066800000000001E-2</c:v>
                </c:pt>
                <c:pt idx="21">
                  <c:v>1.89702E-2</c:v>
                </c:pt>
                <c:pt idx="22">
                  <c:v>1.9873499999999999E-2</c:v>
                </c:pt>
                <c:pt idx="23">
                  <c:v>2.0776900000000001E-2</c:v>
                </c:pt>
                <c:pt idx="24">
                  <c:v>2.16802E-2</c:v>
                </c:pt>
                <c:pt idx="25">
                  <c:v>2.2583599999999999E-2</c:v>
                </c:pt>
                <c:pt idx="26">
                  <c:v>2.3486900000000002E-2</c:v>
                </c:pt>
                <c:pt idx="27">
                  <c:v>2.4390200000000001E-2</c:v>
                </c:pt>
                <c:pt idx="28">
                  <c:v>2.5293599999999999E-2</c:v>
                </c:pt>
                <c:pt idx="29">
                  <c:v>2.6196899999999999E-2</c:v>
                </c:pt>
                <c:pt idx="30">
                  <c:v>2.7100300000000001E-2</c:v>
                </c:pt>
                <c:pt idx="31">
                  <c:v>2.80036E-2</c:v>
                </c:pt>
                <c:pt idx="32">
                  <c:v>2.8906999999999999E-2</c:v>
                </c:pt>
                <c:pt idx="33">
                  <c:v>2.9810300000000001E-2</c:v>
                </c:pt>
                <c:pt idx="34">
                  <c:v>3.0713600000000001E-2</c:v>
                </c:pt>
                <c:pt idx="35">
                  <c:v>3.1616999999999999E-2</c:v>
                </c:pt>
                <c:pt idx="36">
                  <c:v>3.2520300000000002E-2</c:v>
                </c:pt>
                <c:pt idx="37">
                  <c:v>3.3423700000000001E-2</c:v>
                </c:pt>
                <c:pt idx="38">
                  <c:v>3.4327000000000003E-2</c:v>
                </c:pt>
                <c:pt idx="39">
                  <c:v>3.5230400000000002E-2</c:v>
                </c:pt>
                <c:pt idx="40">
                  <c:v>3.6133699999999998E-2</c:v>
                </c:pt>
                <c:pt idx="41">
                  <c:v>3.7037E-2</c:v>
                </c:pt>
                <c:pt idx="42">
                  <c:v>3.7940399999999999E-2</c:v>
                </c:pt>
                <c:pt idx="43">
                  <c:v>3.8843700000000002E-2</c:v>
                </c:pt>
                <c:pt idx="44">
                  <c:v>3.97471E-2</c:v>
                </c:pt>
                <c:pt idx="45">
                  <c:v>4.0650400000000003E-2</c:v>
                </c:pt>
                <c:pt idx="46">
                  <c:v>4.1553699999999999E-2</c:v>
                </c:pt>
                <c:pt idx="47">
                  <c:v>4.2457099999999998E-2</c:v>
                </c:pt>
                <c:pt idx="48">
                  <c:v>4.33604E-2</c:v>
                </c:pt>
                <c:pt idx="49">
                  <c:v>4.4263799999999999E-2</c:v>
                </c:pt>
                <c:pt idx="50">
                  <c:v>4.5167100000000002E-2</c:v>
                </c:pt>
                <c:pt idx="51">
                  <c:v>4.60705E-2</c:v>
                </c:pt>
                <c:pt idx="52">
                  <c:v>4.6973800000000003E-2</c:v>
                </c:pt>
                <c:pt idx="53">
                  <c:v>4.7877099999999999E-2</c:v>
                </c:pt>
                <c:pt idx="54">
                  <c:v>4.8780499999999997E-2</c:v>
                </c:pt>
                <c:pt idx="55">
                  <c:v>4.96838E-2</c:v>
                </c:pt>
                <c:pt idx="56">
                  <c:v>5.0587199999999999E-2</c:v>
                </c:pt>
                <c:pt idx="57">
                  <c:v>5.1490500000000002E-2</c:v>
                </c:pt>
                <c:pt idx="58">
                  <c:v>5.23939E-2</c:v>
                </c:pt>
                <c:pt idx="59">
                  <c:v>5.3297200000000003E-2</c:v>
                </c:pt>
                <c:pt idx="60">
                  <c:v>5.4200499999999999E-2</c:v>
                </c:pt>
                <c:pt idx="61">
                  <c:v>5.5103899999999997E-2</c:v>
                </c:pt>
                <c:pt idx="62">
                  <c:v>5.60072E-2</c:v>
                </c:pt>
                <c:pt idx="63">
                  <c:v>5.6910599999999999E-2</c:v>
                </c:pt>
                <c:pt idx="64">
                  <c:v>5.7813900000000001E-2</c:v>
                </c:pt>
                <c:pt idx="65">
                  <c:v>5.87173E-2</c:v>
                </c:pt>
                <c:pt idx="66">
                  <c:v>5.9620600000000003E-2</c:v>
                </c:pt>
                <c:pt idx="67">
                  <c:v>6.0523899999999999E-2</c:v>
                </c:pt>
                <c:pt idx="68">
                  <c:v>6.1427299999999997E-2</c:v>
                </c:pt>
                <c:pt idx="69">
                  <c:v>6.23306E-2</c:v>
                </c:pt>
                <c:pt idx="70">
                  <c:v>6.3233999999999999E-2</c:v>
                </c:pt>
                <c:pt idx="71">
                  <c:v>6.4137299999999994E-2</c:v>
                </c:pt>
                <c:pt idx="72">
                  <c:v>6.5040700000000007E-2</c:v>
                </c:pt>
                <c:pt idx="73">
                  <c:v>6.5944000000000003E-2</c:v>
                </c:pt>
                <c:pt idx="74">
                  <c:v>6.6847299999999998E-2</c:v>
                </c:pt>
                <c:pt idx="75">
                  <c:v>6.7750699999999997E-2</c:v>
                </c:pt>
                <c:pt idx="76">
                  <c:v>6.8654000000000007E-2</c:v>
                </c:pt>
                <c:pt idx="77">
                  <c:v>6.9557400000000005E-2</c:v>
                </c:pt>
                <c:pt idx="78">
                  <c:v>7.0460700000000001E-2</c:v>
                </c:pt>
                <c:pt idx="79">
                  <c:v>7.1363999999999997E-2</c:v>
                </c:pt>
                <c:pt idx="80">
                  <c:v>7.2267399999999996E-2</c:v>
                </c:pt>
                <c:pt idx="81">
                  <c:v>7.3170700000000005E-2</c:v>
                </c:pt>
                <c:pt idx="82">
                  <c:v>7.4074100000000004E-2</c:v>
                </c:pt>
                <c:pt idx="83">
                  <c:v>7.49774E-2</c:v>
                </c:pt>
                <c:pt idx="84">
                  <c:v>7.5880799999999998E-2</c:v>
                </c:pt>
                <c:pt idx="85">
                  <c:v>7.6784099999999994E-2</c:v>
                </c:pt>
                <c:pt idx="86">
                  <c:v>7.7687400000000004E-2</c:v>
                </c:pt>
                <c:pt idx="87">
                  <c:v>7.8590800000000002E-2</c:v>
                </c:pt>
                <c:pt idx="88">
                  <c:v>7.9494099999999998E-2</c:v>
                </c:pt>
                <c:pt idx="89">
                  <c:v>8.0397499999999997E-2</c:v>
                </c:pt>
                <c:pt idx="90">
                  <c:v>8.1300800000000006E-2</c:v>
                </c:pt>
                <c:pt idx="91">
                  <c:v>8.2204200000000005E-2</c:v>
                </c:pt>
                <c:pt idx="92">
                  <c:v>8.3107500000000001E-2</c:v>
                </c:pt>
                <c:pt idx="93">
                  <c:v>8.4010799999999997E-2</c:v>
                </c:pt>
                <c:pt idx="94">
                  <c:v>8.4914199999999995E-2</c:v>
                </c:pt>
                <c:pt idx="95">
                  <c:v>8.5817500000000005E-2</c:v>
                </c:pt>
                <c:pt idx="96">
                  <c:v>8.6720900000000004E-2</c:v>
                </c:pt>
                <c:pt idx="97">
                  <c:v>8.7624199999999999E-2</c:v>
                </c:pt>
                <c:pt idx="98">
                  <c:v>8.8527599999999998E-2</c:v>
                </c:pt>
                <c:pt idx="99">
                  <c:v>8.9430899999999994E-2</c:v>
                </c:pt>
                <c:pt idx="100">
                  <c:v>9.0334200000000003E-2</c:v>
                </c:pt>
                <c:pt idx="101">
                  <c:v>9.1237600000000002E-2</c:v>
                </c:pt>
                <c:pt idx="102">
                  <c:v>9.2140899999999998E-2</c:v>
                </c:pt>
                <c:pt idx="103">
                  <c:v>9.3044299999999996E-2</c:v>
                </c:pt>
                <c:pt idx="104">
                  <c:v>9.3947600000000006E-2</c:v>
                </c:pt>
                <c:pt idx="105">
                  <c:v>9.4850900000000002E-2</c:v>
                </c:pt>
                <c:pt idx="106">
                  <c:v>9.5754300000000001E-2</c:v>
                </c:pt>
                <c:pt idx="107">
                  <c:v>9.6657599999999996E-2</c:v>
                </c:pt>
                <c:pt idx="108">
                  <c:v>9.7560999999999995E-2</c:v>
                </c:pt>
                <c:pt idx="109">
                  <c:v>9.8464300000000005E-2</c:v>
                </c:pt>
                <c:pt idx="110">
                  <c:v>9.9367700000000003E-2</c:v>
                </c:pt>
                <c:pt idx="111">
                  <c:v>0.100271</c:v>
                </c:pt>
                <c:pt idx="112">
                  <c:v>0.101174</c:v>
                </c:pt>
                <c:pt idx="113">
                  <c:v>0.102078</c:v>
                </c:pt>
                <c:pt idx="114">
                  <c:v>0.102981</c:v>
                </c:pt>
                <c:pt idx="115">
                  <c:v>0.103884</c:v>
                </c:pt>
                <c:pt idx="116">
                  <c:v>0.10478800000000001</c:v>
                </c:pt>
                <c:pt idx="117">
                  <c:v>0.10569099999999999</c:v>
                </c:pt>
                <c:pt idx="118">
                  <c:v>0.10659399999999999</c:v>
                </c:pt>
                <c:pt idx="119">
                  <c:v>0.107498</c:v>
                </c:pt>
                <c:pt idx="120">
                  <c:v>0.108401</c:v>
                </c:pt>
                <c:pt idx="121">
                  <c:v>0.109304</c:v>
                </c:pt>
                <c:pt idx="122">
                  <c:v>0.110208</c:v>
                </c:pt>
                <c:pt idx="123">
                  <c:v>0.111111</c:v>
                </c:pt>
                <c:pt idx="124">
                  <c:v>0.112014</c:v>
                </c:pt>
                <c:pt idx="125">
                  <c:v>0.112918</c:v>
                </c:pt>
                <c:pt idx="126">
                  <c:v>0.11382100000000001</c:v>
                </c:pt>
                <c:pt idx="127">
                  <c:v>0.11472400000000001</c:v>
                </c:pt>
                <c:pt idx="128">
                  <c:v>0.11562799999999999</c:v>
                </c:pt>
                <c:pt idx="129">
                  <c:v>0.116531</c:v>
                </c:pt>
                <c:pt idx="130">
                  <c:v>0.117435</c:v>
                </c:pt>
                <c:pt idx="131">
                  <c:v>0.118338</c:v>
                </c:pt>
                <c:pt idx="132">
                  <c:v>0.119241</c:v>
                </c:pt>
                <c:pt idx="133">
                  <c:v>0.120145</c:v>
                </c:pt>
                <c:pt idx="134">
                  <c:v>0.121048</c:v>
                </c:pt>
                <c:pt idx="135">
                  <c:v>0.121951</c:v>
                </c:pt>
                <c:pt idx="136">
                  <c:v>0.12285500000000001</c:v>
                </c:pt>
                <c:pt idx="137">
                  <c:v>0.12375800000000001</c:v>
                </c:pt>
                <c:pt idx="138">
                  <c:v>0.12466099999999999</c:v>
                </c:pt>
                <c:pt idx="139">
                  <c:v>0.12556500000000001</c:v>
                </c:pt>
                <c:pt idx="140">
                  <c:v>0.126468</c:v>
                </c:pt>
                <c:pt idx="141">
                  <c:v>0.12737100000000001</c:v>
                </c:pt>
                <c:pt idx="142">
                  <c:v>0.128275</c:v>
                </c:pt>
                <c:pt idx="143">
                  <c:v>0.12917799999999999</c:v>
                </c:pt>
                <c:pt idx="144">
                  <c:v>0.130081</c:v>
                </c:pt>
                <c:pt idx="145">
                  <c:v>0.13098499999999999</c:v>
                </c:pt>
                <c:pt idx="146">
                  <c:v>0.13188800000000001</c:v>
                </c:pt>
                <c:pt idx="147">
                  <c:v>0.13279099999999999</c:v>
                </c:pt>
                <c:pt idx="148">
                  <c:v>0.13369500000000001</c:v>
                </c:pt>
                <c:pt idx="149">
                  <c:v>0.134598</c:v>
                </c:pt>
                <c:pt idx="150">
                  <c:v>0.13550100000000001</c:v>
                </c:pt>
                <c:pt idx="151">
                  <c:v>0.136405</c:v>
                </c:pt>
                <c:pt idx="152">
                  <c:v>0.13730800000000001</c:v>
                </c:pt>
                <c:pt idx="153">
                  <c:v>0.138211</c:v>
                </c:pt>
                <c:pt idx="154">
                  <c:v>0.13911499999999999</c:v>
                </c:pt>
                <c:pt idx="155">
                  <c:v>0.140018</c:v>
                </c:pt>
                <c:pt idx="156">
                  <c:v>0.14092099999999999</c:v>
                </c:pt>
                <c:pt idx="157">
                  <c:v>0.14182500000000001</c:v>
                </c:pt>
                <c:pt idx="158">
                  <c:v>0.14272799999999999</c:v>
                </c:pt>
                <c:pt idx="159">
                  <c:v>0.14363100000000001</c:v>
                </c:pt>
                <c:pt idx="160">
                  <c:v>0.144535</c:v>
                </c:pt>
                <c:pt idx="161">
                  <c:v>0.14543800000000001</c:v>
                </c:pt>
                <c:pt idx="162">
                  <c:v>0.146341</c:v>
                </c:pt>
                <c:pt idx="163">
                  <c:v>0.14724499999999999</c:v>
                </c:pt>
                <c:pt idx="164">
                  <c:v>0.148148</c:v>
                </c:pt>
                <c:pt idx="165">
                  <c:v>0.14905099999999999</c:v>
                </c:pt>
                <c:pt idx="166">
                  <c:v>0.149955</c:v>
                </c:pt>
                <c:pt idx="167">
                  <c:v>0.15085799999999999</c:v>
                </c:pt>
                <c:pt idx="168">
                  <c:v>0.15176200000000001</c:v>
                </c:pt>
                <c:pt idx="169">
                  <c:v>0.152665</c:v>
                </c:pt>
                <c:pt idx="170">
                  <c:v>0.15356800000000001</c:v>
                </c:pt>
                <c:pt idx="171">
                  <c:v>0.154472</c:v>
                </c:pt>
                <c:pt idx="172">
                  <c:v>0.15537500000000001</c:v>
                </c:pt>
                <c:pt idx="173">
                  <c:v>0.156278</c:v>
                </c:pt>
                <c:pt idx="174">
                  <c:v>0.15718199999999999</c:v>
                </c:pt>
                <c:pt idx="175">
                  <c:v>0.158085</c:v>
                </c:pt>
                <c:pt idx="176">
                  <c:v>0.15898799999999999</c:v>
                </c:pt>
                <c:pt idx="177">
                  <c:v>0.15989200000000001</c:v>
                </c:pt>
                <c:pt idx="178">
                  <c:v>0.16079499999999999</c:v>
                </c:pt>
                <c:pt idx="179">
                  <c:v>0.16169800000000001</c:v>
                </c:pt>
                <c:pt idx="180">
                  <c:v>0.162602</c:v>
                </c:pt>
                <c:pt idx="181">
                  <c:v>0.16350500000000001</c:v>
                </c:pt>
                <c:pt idx="182">
                  <c:v>0.164408</c:v>
                </c:pt>
                <c:pt idx="183">
                  <c:v>0.16531199999999999</c:v>
                </c:pt>
                <c:pt idx="184">
                  <c:v>0.166215</c:v>
                </c:pt>
                <c:pt idx="185">
                  <c:v>0.16711799999999999</c:v>
                </c:pt>
                <c:pt idx="186">
                  <c:v>0.168022</c:v>
                </c:pt>
                <c:pt idx="187">
                  <c:v>0.16892499999999999</c:v>
                </c:pt>
                <c:pt idx="188">
                  <c:v>0.16982800000000001</c:v>
                </c:pt>
                <c:pt idx="189">
                  <c:v>0.17073199999999999</c:v>
                </c:pt>
                <c:pt idx="190">
                  <c:v>0.17163500000000001</c:v>
                </c:pt>
                <c:pt idx="191">
                  <c:v>0.172538</c:v>
                </c:pt>
                <c:pt idx="192">
                  <c:v>0.17344200000000001</c:v>
                </c:pt>
                <c:pt idx="193">
                  <c:v>0.174345</c:v>
                </c:pt>
                <c:pt idx="194">
                  <c:v>0.17524799999999999</c:v>
                </c:pt>
                <c:pt idx="195">
                  <c:v>0.176152</c:v>
                </c:pt>
                <c:pt idx="196">
                  <c:v>0.17705499999999999</c:v>
                </c:pt>
                <c:pt idx="197">
                  <c:v>0.17795800000000001</c:v>
                </c:pt>
                <c:pt idx="198">
                  <c:v>0.17886199999999999</c:v>
                </c:pt>
                <c:pt idx="199">
                  <c:v>0.17976500000000001</c:v>
                </c:pt>
                <c:pt idx="200">
                  <c:v>0.180668</c:v>
                </c:pt>
                <c:pt idx="201">
                  <c:v>0.18157200000000001</c:v>
                </c:pt>
                <c:pt idx="202">
                  <c:v>0.182475</c:v>
                </c:pt>
                <c:pt idx="203">
                  <c:v>0.18337899999999999</c:v>
                </c:pt>
                <c:pt idx="204">
                  <c:v>0.184282</c:v>
                </c:pt>
                <c:pt idx="205">
                  <c:v>0.18518499999999999</c:v>
                </c:pt>
                <c:pt idx="206">
                  <c:v>0.186089</c:v>
                </c:pt>
                <c:pt idx="207">
                  <c:v>0.18699199999999999</c:v>
                </c:pt>
                <c:pt idx="208">
                  <c:v>0.18789500000000001</c:v>
                </c:pt>
                <c:pt idx="209">
                  <c:v>0.18879899999999999</c:v>
                </c:pt>
                <c:pt idx="210">
                  <c:v>0.18970200000000001</c:v>
                </c:pt>
                <c:pt idx="211">
                  <c:v>0.190605</c:v>
                </c:pt>
                <c:pt idx="212">
                  <c:v>0.19150900000000001</c:v>
                </c:pt>
                <c:pt idx="213">
                  <c:v>0.192412</c:v>
                </c:pt>
                <c:pt idx="214">
                  <c:v>0.19331499999999999</c:v>
                </c:pt>
                <c:pt idx="215">
                  <c:v>0.194219</c:v>
                </c:pt>
                <c:pt idx="216">
                  <c:v>0.19512199999999999</c:v>
                </c:pt>
                <c:pt idx="217">
                  <c:v>0.196025</c:v>
                </c:pt>
                <c:pt idx="218">
                  <c:v>0.19692899999999999</c:v>
                </c:pt>
                <c:pt idx="219">
                  <c:v>0.19783200000000001</c:v>
                </c:pt>
                <c:pt idx="220">
                  <c:v>0.19873499999999999</c:v>
                </c:pt>
                <c:pt idx="221">
                  <c:v>0.19963900000000001</c:v>
                </c:pt>
                <c:pt idx="222">
                  <c:v>0.200542</c:v>
                </c:pt>
                <c:pt idx="223">
                  <c:v>0.20144500000000001</c:v>
                </c:pt>
                <c:pt idx="224">
                  <c:v>0.202349</c:v>
                </c:pt>
                <c:pt idx="225">
                  <c:v>0.20325199999999999</c:v>
                </c:pt>
                <c:pt idx="226">
                  <c:v>0.204155</c:v>
                </c:pt>
                <c:pt idx="227">
                  <c:v>0.20505899999999999</c:v>
                </c:pt>
                <c:pt idx="228">
                  <c:v>0.20596200000000001</c:v>
                </c:pt>
                <c:pt idx="229">
                  <c:v>0.20686499999999999</c:v>
                </c:pt>
                <c:pt idx="230">
                  <c:v>0.20776900000000001</c:v>
                </c:pt>
                <c:pt idx="231">
                  <c:v>0.208672</c:v>
                </c:pt>
                <c:pt idx="232">
                  <c:v>0.20957500000000001</c:v>
                </c:pt>
                <c:pt idx="233">
                  <c:v>0.210479</c:v>
                </c:pt>
                <c:pt idx="234">
                  <c:v>0.21138199999999999</c:v>
                </c:pt>
                <c:pt idx="235">
                  <c:v>0.212285</c:v>
                </c:pt>
                <c:pt idx="236">
                  <c:v>0.21318899999999999</c:v>
                </c:pt>
                <c:pt idx="237">
                  <c:v>0.214092</c:v>
                </c:pt>
                <c:pt idx="238">
                  <c:v>0.21499499999999999</c:v>
                </c:pt>
                <c:pt idx="239">
                  <c:v>0.21589900000000001</c:v>
                </c:pt>
                <c:pt idx="240">
                  <c:v>0.21680199999999999</c:v>
                </c:pt>
                <c:pt idx="241">
                  <c:v>0.21770600000000001</c:v>
                </c:pt>
                <c:pt idx="242">
                  <c:v>0.218609</c:v>
                </c:pt>
                <c:pt idx="243">
                  <c:v>0.21951200000000001</c:v>
                </c:pt>
                <c:pt idx="244">
                  <c:v>0.220416</c:v>
                </c:pt>
                <c:pt idx="245">
                  <c:v>0.22131899999999999</c:v>
                </c:pt>
                <c:pt idx="246">
                  <c:v>0.222222</c:v>
                </c:pt>
                <c:pt idx="247">
                  <c:v>0.22312599999999999</c:v>
                </c:pt>
                <c:pt idx="248">
                  <c:v>0.22402900000000001</c:v>
                </c:pt>
                <c:pt idx="249">
                  <c:v>0.22493199999999999</c:v>
                </c:pt>
                <c:pt idx="250">
                  <c:v>0.22583600000000001</c:v>
                </c:pt>
                <c:pt idx="251">
                  <c:v>0.226739</c:v>
                </c:pt>
                <c:pt idx="252">
                  <c:v>0.22764200000000001</c:v>
                </c:pt>
                <c:pt idx="253">
                  <c:v>0.228546</c:v>
                </c:pt>
                <c:pt idx="254">
                  <c:v>0.22944899999999999</c:v>
                </c:pt>
                <c:pt idx="255">
                  <c:v>0.230352</c:v>
                </c:pt>
                <c:pt idx="256">
                  <c:v>0.23125599999999999</c:v>
                </c:pt>
                <c:pt idx="257">
                  <c:v>0.232159</c:v>
                </c:pt>
                <c:pt idx="258">
                  <c:v>0.23306199999999999</c:v>
                </c:pt>
                <c:pt idx="259">
                  <c:v>0.23396600000000001</c:v>
                </c:pt>
                <c:pt idx="260">
                  <c:v>0.23486899999999999</c:v>
                </c:pt>
                <c:pt idx="261">
                  <c:v>0.23577200000000001</c:v>
                </c:pt>
                <c:pt idx="262">
                  <c:v>0.236676</c:v>
                </c:pt>
                <c:pt idx="263">
                  <c:v>0.23757900000000001</c:v>
                </c:pt>
                <c:pt idx="264">
                  <c:v>0.238482</c:v>
                </c:pt>
                <c:pt idx="265">
                  <c:v>0.23938599999999999</c:v>
                </c:pt>
                <c:pt idx="266">
                  <c:v>0.240289</c:v>
                </c:pt>
                <c:pt idx="267">
                  <c:v>0.24119199999999999</c:v>
                </c:pt>
                <c:pt idx="268">
                  <c:v>0.24209600000000001</c:v>
                </c:pt>
                <c:pt idx="269">
                  <c:v>0.24299899999999999</c:v>
                </c:pt>
                <c:pt idx="270">
                  <c:v>0.24390200000000001</c:v>
                </c:pt>
                <c:pt idx="271">
                  <c:v>0.244806</c:v>
                </c:pt>
                <c:pt idx="272">
                  <c:v>0.24570900000000001</c:v>
                </c:pt>
                <c:pt idx="273">
                  <c:v>0.246612</c:v>
                </c:pt>
                <c:pt idx="274">
                  <c:v>0.24751600000000001</c:v>
                </c:pt>
                <c:pt idx="275">
                  <c:v>0.248419</c:v>
                </c:pt>
                <c:pt idx="276">
                  <c:v>0.24932199999999999</c:v>
                </c:pt>
                <c:pt idx="277">
                  <c:v>0.250226</c:v>
                </c:pt>
                <c:pt idx="278">
                  <c:v>0.25112899999999999</c:v>
                </c:pt>
                <c:pt idx="279">
                  <c:v>0.25203300000000001</c:v>
                </c:pt>
                <c:pt idx="280">
                  <c:v>0.25293599999999999</c:v>
                </c:pt>
                <c:pt idx="281">
                  <c:v>0.25383899999999998</c:v>
                </c:pt>
                <c:pt idx="282">
                  <c:v>0.254743</c:v>
                </c:pt>
                <c:pt idx="283">
                  <c:v>0.25564599999999998</c:v>
                </c:pt>
                <c:pt idx="284">
                  <c:v>0.25654900000000003</c:v>
                </c:pt>
                <c:pt idx="285">
                  <c:v>0.25745299999999999</c:v>
                </c:pt>
                <c:pt idx="286">
                  <c:v>0.25835599999999997</c:v>
                </c:pt>
                <c:pt idx="287">
                  <c:v>0.25925900000000002</c:v>
                </c:pt>
                <c:pt idx="288">
                  <c:v>0.26016299999999998</c:v>
                </c:pt>
                <c:pt idx="289">
                  <c:v>0.26106600000000002</c:v>
                </c:pt>
                <c:pt idx="290">
                  <c:v>0.26196900000000001</c:v>
                </c:pt>
                <c:pt idx="291">
                  <c:v>0.26287300000000002</c:v>
                </c:pt>
                <c:pt idx="292">
                  <c:v>0.26377600000000001</c:v>
                </c:pt>
                <c:pt idx="293">
                  <c:v>0.264679</c:v>
                </c:pt>
                <c:pt idx="294">
                  <c:v>0.26558300000000001</c:v>
                </c:pt>
                <c:pt idx="295">
                  <c:v>0.266486</c:v>
                </c:pt>
                <c:pt idx="296">
                  <c:v>0.26738899999999999</c:v>
                </c:pt>
                <c:pt idx="297">
                  <c:v>0.268293</c:v>
                </c:pt>
                <c:pt idx="298">
                  <c:v>0.26919599999999999</c:v>
                </c:pt>
                <c:pt idx="299">
                  <c:v>0.27009899999999998</c:v>
                </c:pt>
                <c:pt idx="300">
                  <c:v>0.27100299999999999</c:v>
                </c:pt>
                <c:pt idx="301">
                  <c:v>0.27190599999999998</c:v>
                </c:pt>
                <c:pt idx="302">
                  <c:v>0.27280900000000002</c:v>
                </c:pt>
                <c:pt idx="303">
                  <c:v>0.27371299999999998</c:v>
                </c:pt>
                <c:pt idx="304">
                  <c:v>0.27461600000000003</c:v>
                </c:pt>
                <c:pt idx="305">
                  <c:v>0.27551900000000001</c:v>
                </c:pt>
                <c:pt idx="306">
                  <c:v>0.27642299999999997</c:v>
                </c:pt>
                <c:pt idx="307">
                  <c:v>0.27732600000000002</c:v>
                </c:pt>
                <c:pt idx="308">
                  <c:v>0.278229</c:v>
                </c:pt>
                <c:pt idx="309">
                  <c:v>0.27913300000000002</c:v>
                </c:pt>
                <c:pt idx="310">
                  <c:v>0.28003600000000001</c:v>
                </c:pt>
                <c:pt idx="311">
                  <c:v>0.28093899999999999</c:v>
                </c:pt>
                <c:pt idx="312">
                  <c:v>0.28184300000000001</c:v>
                </c:pt>
                <c:pt idx="313">
                  <c:v>0.282746</c:v>
                </c:pt>
                <c:pt idx="314">
                  <c:v>0.28365000000000001</c:v>
                </c:pt>
                <c:pt idx="315">
                  <c:v>0.284553</c:v>
                </c:pt>
                <c:pt idx="316">
                  <c:v>0.28545599999999999</c:v>
                </c:pt>
                <c:pt idx="317">
                  <c:v>0.28636</c:v>
                </c:pt>
                <c:pt idx="318">
                  <c:v>0.28726299999999999</c:v>
                </c:pt>
                <c:pt idx="319">
                  <c:v>0.28816599999999998</c:v>
                </c:pt>
                <c:pt idx="320">
                  <c:v>0.28906999999999999</c:v>
                </c:pt>
                <c:pt idx="321">
                  <c:v>0.28997299999999998</c:v>
                </c:pt>
                <c:pt idx="322">
                  <c:v>0.29087600000000002</c:v>
                </c:pt>
                <c:pt idx="323">
                  <c:v>0.29177999999999998</c:v>
                </c:pt>
                <c:pt idx="324">
                  <c:v>0.29268300000000003</c:v>
                </c:pt>
                <c:pt idx="325">
                  <c:v>0.29358600000000001</c:v>
                </c:pt>
                <c:pt idx="326">
                  <c:v>0.29448999999999997</c:v>
                </c:pt>
                <c:pt idx="327">
                  <c:v>0.29539300000000002</c:v>
                </c:pt>
                <c:pt idx="328">
                  <c:v>0.296296</c:v>
                </c:pt>
                <c:pt idx="329">
                  <c:v>0.29720000000000002</c:v>
                </c:pt>
                <c:pt idx="330">
                  <c:v>0.29810300000000001</c:v>
                </c:pt>
                <c:pt idx="331">
                  <c:v>0.29900599999999999</c:v>
                </c:pt>
                <c:pt idx="332">
                  <c:v>0.29991000000000001</c:v>
                </c:pt>
                <c:pt idx="333">
                  <c:v>0.300813</c:v>
                </c:pt>
                <c:pt idx="334">
                  <c:v>0.30171599999999998</c:v>
                </c:pt>
                <c:pt idx="335">
                  <c:v>0.30262</c:v>
                </c:pt>
                <c:pt idx="336">
                  <c:v>0.30352299999999999</c:v>
                </c:pt>
                <c:pt idx="337">
                  <c:v>0.30442599999999997</c:v>
                </c:pt>
                <c:pt idx="338">
                  <c:v>0.30532999999999999</c:v>
                </c:pt>
                <c:pt idx="339">
                  <c:v>0.30623299999999998</c:v>
                </c:pt>
                <c:pt idx="340">
                  <c:v>0.30713600000000002</c:v>
                </c:pt>
                <c:pt idx="341">
                  <c:v>0.30803999999999998</c:v>
                </c:pt>
                <c:pt idx="342">
                  <c:v>0.30894300000000002</c:v>
                </c:pt>
                <c:pt idx="343">
                  <c:v>0.30984600000000001</c:v>
                </c:pt>
                <c:pt idx="344">
                  <c:v>0.31075000000000003</c:v>
                </c:pt>
                <c:pt idx="345">
                  <c:v>0.31165300000000001</c:v>
                </c:pt>
                <c:pt idx="346">
                  <c:v>0.312556</c:v>
                </c:pt>
                <c:pt idx="347">
                  <c:v>0.31346000000000002</c:v>
                </c:pt>
                <c:pt idx="348">
                  <c:v>0.314363</c:v>
                </c:pt>
                <c:pt idx="349">
                  <c:v>0.31526599999999999</c:v>
                </c:pt>
                <c:pt idx="350">
                  <c:v>0.31617000000000001</c:v>
                </c:pt>
                <c:pt idx="351">
                  <c:v>0.31707299999999999</c:v>
                </c:pt>
                <c:pt idx="352">
                  <c:v>0.31797700000000001</c:v>
                </c:pt>
                <c:pt idx="353">
                  <c:v>0.31888</c:v>
                </c:pt>
                <c:pt idx="354">
                  <c:v>0.31978299999999998</c:v>
                </c:pt>
                <c:pt idx="355">
                  <c:v>0.320687</c:v>
                </c:pt>
                <c:pt idx="356">
                  <c:v>0.32158999999999999</c:v>
                </c:pt>
                <c:pt idx="357">
                  <c:v>0.32249299999999997</c:v>
                </c:pt>
                <c:pt idx="358">
                  <c:v>0.32339699999999999</c:v>
                </c:pt>
                <c:pt idx="359">
                  <c:v>0.32429999999999998</c:v>
                </c:pt>
                <c:pt idx="360">
                  <c:v>0.32520300000000002</c:v>
                </c:pt>
                <c:pt idx="361">
                  <c:v>0.32610699999999998</c:v>
                </c:pt>
                <c:pt idx="362">
                  <c:v>0.32701000000000002</c:v>
                </c:pt>
                <c:pt idx="363">
                  <c:v>0.32791300000000001</c:v>
                </c:pt>
                <c:pt idx="364">
                  <c:v>0.32881700000000003</c:v>
                </c:pt>
                <c:pt idx="365">
                  <c:v>0.32972000000000001</c:v>
                </c:pt>
                <c:pt idx="366">
                  <c:v>0.330623</c:v>
                </c:pt>
                <c:pt idx="367">
                  <c:v>0.33152700000000002</c:v>
                </c:pt>
                <c:pt idx="368">
                  <c:v>0.33243</c:v>
                </c:pt>
                <c:pt idx="369">
                  <c:v>0.33333299999999999</c:v>
                </c:pt>
                <c:pt idx="370">
                  <c:v>0.33423700000000001</c:v>
                </c:pt>
                <c:pt idx="371">
                  <c:v>0.33513999999999999</c:v>
                </c:pt>
                <c:pt idx="372">
                  <c:v>0.33604299999999998</c:v>
                </c:pt>
                <c:pt idx="373">
                  <c:v>0.336947</c:v>
                </c:pt>
                <c:pt idx="374">
                  <c:v>0.33784999999999998</c:v>
                </c:pt>
                <c:pt idx="375">
                  <c:v>0.33875300000000003</c:v>
                </c:pt>
                <c:pt idx="376">
                  <c:v>0.33965699999999999</c:v>
                </c:pt>
                <c:pt idx="377">
                  <c:v>0.34055999999999997</c:v>
                </c:pt>
                <c:pt idx="378">
                  <c:v>0.34146300000000002</c:v>
                </c:pt>
                <c:pt idx="379">
                  <c:v>0.34236699999999998</c:v>
                </c:pt>
                <c:pt idx="380">
                  <c:v>0.34327000000000002</c:v>
                </c:pt>
                <c:pt idx="381">
                  <c:v>0.34417300000000001</c:v>
                </c:pt>
                <c:pt idx="382">
                  <c:v>0.34507700000000002</c:v>
                </c:pt>
                <c:pt idx="383">
                  <c:v>0.34598000000000001</c:v>
                </c:pt>
                <c:pt idx="384">
                  <c:v>0.346883</c:v>
                </c:pt>
                <c:pt idx="385">
                  <c:v>0.34778700000000001</c:v>
                </c:pt>
                <c:pt idx="386">
                  <c:v>0.34869</c:v>
                </c:pt>
                <c:pt idx="387">
                  <c:v>0.34959299999999999</c:v>
                </c:pt>
                <c:pt idx="388">
                  <c:v>0.350497</c:v>
                </c:pt>
                <c:pt idx="389">
                  <c:v>0.35139999999999999</c:v>
                </c:pt>
                <c:pt idx="390">
                  <c:v>0.35230400000000001</c:v>
                </c:pt>
                <c:pt idx="391">
                  <c:v>0.35320699999999999</c:v>
                </c:pt>
                <c:pt idx="392">
                  <c:v>0.35410999999999998</c:v>
                </c:pt>
                <c:pt idx="393">
                  <c:v>0.355014</c:v>
                </c:pt>
                <c:pt idx="394">
                  <c:v>0.35591699999999998</c:v>
                </c:pt>
                <c:pt idx="395">
                  <c:v>0.35682000000000003</c:v>
                </c:pt>
                <c:pt idx="396">
                  <c:v>0.35772399999999999</c:v>
                </c:pt>
                <c:pt idx="397">
                  <c:v>0.35862699999999997</c:v>
                </c:pt>
                <c:pt idx="398">
                  <c:v>0.35953000000000002</c:v>
                </c:pt>
                <c:pt idx="399">
                  <c:v>0.36043399999999998</c:v>
                </c:pt>
                <c:pt idx="400">
                  <c:v>0.36133700000000002</c:v>
                </c:pt>
                <c:pt idx="401">
                  <c:v>0.36224000000000001</c:v>
                </c:pt>
                <c:pt idx="402">
                  <c:v>0.36314400000000002</c:v>
                </c:pt>
                <c:pt idx="403">
                  <c:v>0.36404700000000001</c:v>
                </c:pt>
                <c:pt idx="404">
                  <c:v>0.36495</c:v>
                </c:pt>
                <c:pt idx="405">
                  <c:v>0.36585400000000001</c:v>
                </c:pt>
                <c:pt idx="406">
                  <c:v>0.366757</c:v>
                </c:pt>
                <c:pt idx="407">
                  <c:v>0.36765999999999999</c:v>
                </c:pt>
                <c:pt idx="408">
                  <c:v>0.368564</c:v>
                </c:pt>
                <c:pt idx="409">
                  <c:v>0.36946699999999999</c:v>
                </c:pt>
                <c:pt idx="410">
                  <c:v>0.37036999999999998</c:v>
                </c:pt>
                <c:pt idx="411">
                  <c:v>0.37127399999999999</c:v>
                </c:pt>
                <c:pt idx="412">
                  <c:v>0.37217699999999998</c:v>
                </c:pt>
                <c:pt idx="413">
                  <c:v>0.37308000000000002</c:v>
                </c:pt>
                <c:pt idx="414">
                  <c:v>0.37398399999999998</c:v>
                </c:pt>
                <c:pt idx="415">
                  <c:v>0.37488700000000003</c:v>
                </c:pt>
                <c:pt idx="416">
                  <c:v>0.37579000000000001</c:v>
                </c:pt>
                <c:pt idx="417">
                  <c:v>0.37669399999999997</c:v>
                </c:pt>
                <c:pt idx="418">
                  <c:v>0.37759700000000002</c:v>
                </c:pt>
                <c:pt idx="419">
                  <c:v>0.3785</c:v>
                </c:pt>
                <c:pt idx="420">
                  <c:v>0.37940400000000002</c:v>
                </c:pt>
                <c:pt idx="421">
                  <c:v>0.38030700000000001</c:v>
                </c:pt>
                <c:pt idx="422">
                  <c:v>0.38120999999999999</c:v>
                </c:pt>
                <c:pt idx="423">
                  <c:v>0.38211400000000001</c:v>
                </c:pt>
                <c:pt idx="424">
                  <c:v>0.383017</c:v>
                </c:pt>
                <c:pt idx="425">
                  <c:v>0.38392100000000001</c:v>
                </c:pt>
                <c:pt idx="426">
                  <c:v>0.384824</c:v>
                </c:pt>
                <c:pt idx="427">
                  <c:v>0.38572699999999999</c:v>
                </c:pt>
                <c:pt idx="428">
                  <c:v>0.386631</c:v>
                </c:pt>
                <c:pt idx="429">
                  <c:v>0.38753399999999999</c:v>
                </c:pt>
                <c:pt idx="430">
                  <c:v>0.38843699999999998</c:v>
                </c:pt>
                <c:pt idx="431">
                  <c:v>0.38934099999999999</c:v>
                </c:pt>
                <c:pt idx="432">
                  <c:v>0.39024399999999998</c:v>
                </c:pt>
                <c:pt idx="433">
                  <c:v>0.39114700000000002</c:v>
                </c:pt>
                <c:pt idx="434">
                  <c:v>0.39205099999999998</c:v>
                </c:pt>
                <c:pt idx="435">
                  <c:v>0.39295400000000003</c:v>
                </c:pt>
                <c:pt idx="436">
                  <c:v>0.39385700000000001</c:v>
                </c:pt>
                <c:pt idx="437">
                  <c:v>0.39476099999999997</c:v>
                </c:pt>
                <c:pt idx="438">
                  <c:v>0.39566400000000002</c:v>
                </c:pt>
                <c:pt idx="439">
                  <c:v>0.396567</c:v>
                </c:pt>
                <c:pt idx="440">
                  <c:v>0.39747100000000002</c:v>
                </c:pt>
                <c:pt idx="441">
                  <c:v>0.39837400000000001</c:v>
                </c:pt>
                <c:pt idx="442">
                  <c:v>0.39927699999999999</c:v>
                </c:pt>
                <c:pt idx="443">
                  <c:v>0.40018100000000001</c:v>
                </c:pt>
                <c:pt idx="444">
                  <c:v>0.401084</c:v>
                </c:pt>
                <c:pt idx="445">
                  <c:v>0.40198699999999998</c:v>
                </c:pt>
                <c:pt idx="446">
                  <c:v>0.402891</c:v>
                </c:pt>
                <c:pt idx="447">
                  <c:v>0.40379399999999999</c:v>
                </c:pt>
                <c:pt idx="448">
                  <c:v>0.40469699999999997</c:v>
                </c:pt>
                <c:pt idx="449">
                  <c:v>0.40560099999999999</c:v>
                </c:pt>
                <c:pt idx="450">
                  <c:v>0.40650399999999998</c:v>
                </c:pt>
                <c:pt idx="451">
                  <c:v>0.40740700000000002</c:v>
                </c:pt>
                <c:pt idx="452">
                  <c:v>0.40831099999999998</c:v>
                </c:pt>
                <c:pt idx="453">
                  <c:v>0.40921400000000002</c:v>
                </c:pt>
                <c:pt idx="454">
                  <c:v>0.41011700000000001</c:v>
                </c:pt>
                <c:pt idx="455">
                  <c:v>0.41102100000000003</c:v>
                </c:pt>
                <c:pt idx="456">
                  <c:v>0.41192400000000001</c:v>
                </c:pt>
                <c:pt idx="457">
                  <c:v>0.412827</c:v>
                </c:pt>
                <c:pt idx="458">
                  <c:v>0.41373100000000002</c:v>
                </c:pt>
                <c:pt idx="459">
                  <c:v>0.414634</c:v>
                </c:pt>
                <c:pt idx="460">
                  <c:v>0.41553699999999999</c:v>
                </c:pt>
                <c:pt idx="461">
                  <c:v>0.41644100000000001</c:v>
                </c:pt>
                <c:pt idx="462">
                  <c:v>0.41734399999999999</c:v>
                </c:pt>
                <c:pt idx="463">
                  <c:v>0.41824800000000001</c:v>
                </c:pt>
                <c:pt idx="464">
                  <c:v>0.419151</c:v>
                </c:pt>
                <c:pt idx="465">
                  <c:v>0.42005399999999998</c:v>
                </c:pt>
                <c:pt idx="466">
                  <c:v>0.420958</c:v>
                </c:pt>
                <c:pt idx="467">
                  <c:v>0.42186099999999999</c:v>
                </c:pt>
                <c:pt idx="468">
                  <c:v>0.42276399999999997</c:v>
                </c:pt>
                <c:pt idx="469">
                  <c:v>0.42366799999999999</c:v>
                </c:pt>
                <c:pt idx="470">
                  <c:v>0.42457099999999998</c:v>
                </c:pt>
                <c:pt idx="471">
                  <c:v>0.42547400000000002</c:v>
                </c:pt>
                <c:pt idx="472">
                  <c:v>0.42637799999999998</c:v>
                </c:pt>
                <c:pt idx="473">
                  <c:v>0.42728100000000002</c:v>
                </c:pt>
                <c:pt idx="474">
                  <c:v>0.42818400000000001</c:v>
                </c:pt>
                <c:pt idx="475">
                  <c:v>0.42908800000000002</c:v>
                </c:pt>
                <c:pt idx="476">
                  <c:v>0.42999100000000001</c:v>
                </c:pt>
                <c:pt idx="477">
                  <c:v>0.430894</c:v>
                </c:pt>
                <c:pt idx="478">
                  <c:v>0.43179800000000002</c:v>
                </c:pt>
                <c:pt idx="479">
                  <c:v>0.432701</c:v>
                </c:pt>
                <c:pt idx="480">
                  <c:v>0.43360399999999999</c:v>
                </c:pt>
                <c:pt idx="481">
                  <c:v>0.43450800000000001</c:v>
                </c:pt>
                <c:pt idx="482">
                  <c:v>0.43541099999999999</c:v>
                </c:pt>
                <c:pt idx="483">
                  <c:v>0.43631399999999998</c:v>
                </c:pt>
                <c:pt idx="484">
                  <c:v>0.437218</c:v>
                </c:pt>
                <c:pt idx="485">
                  <c:v>0.43812099999999998</c:v>
                </c:pt>
                <c:pt idx="486">
                  <c:v>0.43902400000000003</c:v>
                </c:pt>
                <c:pt idx="487">
                  <c:v>0.43992799999999999</c:v>
                </c:pt>
                <c:pt idx="488">
                  <c:v>0.44083099999999997</c:v>
                </c:pt>
                <c:pt idx="489">
                  <c:v>0.44173400000000002</c:v>
                </c:pt>
                <c:pt idx="490">
                  <c:v>0.44263799999999998</c:v>
                </c:pt>
                <c:pt idx="491">
                  <c:v>0.44354100000000002</c:v>
                </c:pt>
                <c:pt idx="492">
                  <c:v>0.44444400000000001</c:v>
                </c:pt>
                <c:pt idx="493">
                  <c:v>0.44534800000000002</c:v>
                </c:pt>
                <c:pt idx="494">
                  <c:v>0.44625100000000001</c:v>
                </c:pt>
                <c:pt idx="495">
                  <c:v>0.447154</c:v>
                </c:pt>
                <c:pt idx="496">
                  <c:v>0.44805800000000001</c:v>
                </c:pt>
                <c:pt idx="497">
                  <c:v>0.448961</c:v>
                </c:pt>
                <c:pt idx="498">
                  <c:v>0.44986399999999999</c:v>
                </c:pt>
                <c:pt idx="499">
                  <c:v>0.450768</c:v>
                </c:pt>
                <c:pt idx="500">
                  <c:v>0.45167099999999999</c:v>
                </c:pt>
                <c:pt idx="501">
                  <c:v>0.45257500000000001</c:v>
                </c:pt>
                <c:pt idx="502">
                  <c:v>0.45347799999999999</c:v>
                </c:pt>
                <c:pt idx="503">
                  <c:v>0.45438099999999998</c:v>
                </c:pt>
                <c:pt idx="504">
                  <c:v>0.455285</c:v>
                </c:pt>
                <c:pt idx="505">
                  <c:v>0.45618799999999998</c:v>
                </c:pt>
                <c:pt idx="506">
                  <c:v>0.45709100000000003</c:v>
                </c:pt>
                <c:pt idx="507">
                  <c:v>0.45799499999999999</c:v>
                </c:pt>
                <c:pt idx="508">
                  <c:v>0.45889799999999997</c:v>
                </c:pt>
                <c:pt idx="509">
                  <c:v>0.45980100000000002</c:v>
                </c:pt>
                <c:pt idx="510">
                  <c:v>0.46070499999999998</c:v>
                </c:pt>
                <c:pt idx="511">
                  <c:v>0.46160800000000002</c:v>
                </c:pt>
                <c:pt idx="512">
                  <c:v>0.46251100000000001</c:v>
                </c:pt>
                <c:pt idx="513">
                  <c:v>0.46341500000000002</c:v>
                </c:pt>
                <c:pt idx="514">
                  <c:v>0.46431800000000001</c:v>
                </c:pt>
                <c:pt idx="515">
                  <c:v>0.465221</c:v>
                </c:pt>
                <c:pt idx="516">
                  <c:v>0.46612500000000001</c:v>
                </c:pt>
                <c:pt idx="517">
                  <c:v>0.467028</c:v>
                </c:pt>
                <c:pt idx="518">
                  <c:v>0.46793099999999999</c:v>
                </c:pt>
                <c:pt idx="519">
                  <c:v>0.468835</c:v>
                </c:pt>
                <c:pt idx="520">
                  <c:v>0.46973799999999999</c:v>
                </c:pt>
                <c:pt idx="521">
                  <c:v>0.47064099999999998</c:v>
                </c:pt>
                <c:pt idx="522">
                  <c:v>0.47154499999999999</c:v>
                </c:pt>
                <c:pt idx="523">
                  <c:v>0.47244799999999998</c:v>
                </c:pt>
                <c:pt idx="524">
                  <c:v>0.47335100000000002</c:v>
                </c:pt>
                <c:pt idx="525">
                  <c:v>0.47425499999999998</c:v>
                </c:pt>
                <c:pt idx="526">
                  <c:v>0.47515800000000002</c:v>
                </c:pt>
                <c:pt idx="527">
                  <c:v>0.47606100000000001</c:v>
                </c:pt>
                <c:pt idx="528">
                  <c:v>0.47696499999999997</c:v>
                </c:pt>
                <c:pt idx="529">
                  <c:v>0.47786800000000001</c:v>
                </c:pt>
                <c:pt idx="530">
                  <c:v>0.478771</c:v>
                </c:pt>
                <c:pt idx="531">
                  <c:v>0.47967500000000002</c:v>
                </c:pt>
                <c:pt idx="532">
                  <c:v>0.48057800000000001</c:v>
                </c:pt>
                <c:pt idx="533">
                  <c:v>0.48148099999999999</c:v>
                </c:pt>
                <c:pt idx="534">
                  <c:v>0.48238500000000001</c:v>
                </c:pt>
                <c:pt idx="535">
                  <c:v>0.483288</c:v>
                </c:pt>
                <c:pt idx="536">
                  <c:v>0.48419200000000001</c:v>
                </c:pt>
                <c:pt idx="537">
                  <c:v>0.485095</c:v>
                </c:pt>
                <c:pt idx="538">
                  <c:v>0.48599799999999999</c:v>
                </c:pt>
                <c:pt idx="539">
                  <c:v>0.486902</c:v>
                </c:pt>
                <c:pt idx="540">
                  <c:v>0.48780499999999999</c:v>
                </c:pt>
                <c:pt idx="541">
                  <c:v>0.48870799999999998</c:v>
                </c:pt>
                <c:pt idx="542">
                  <c:v>0.48961199999999999</c:v>
                </c:pt>
                <c:pt idx="543">
                  <c:v>0.49051499999999998</c:v>
                </c:pt>
                <c:pt idx="544">
                  <c:v>0.49141800000000002</c:v>
                </c:pt>
                <c:pt idx="545">
                  <c:v>0.49232199999999998</c:v>
                </c:pt>
                <c:pt idx="546">
                  <c:v>0.49322500000000002</c:v>
                </c:pt>
                <c:pt idx="547">
                  <c:v>0.49412800000000001</c:v>
                </c:pt>
                <c:pt idx="548">
                  <c:v>0.49503200000000003</c:v>
                </c:pt>
                <c:pt idx="549">
                  <c:v>0.49593500000000001</c:v>
                </c:pt>
                <c:pt idx="550">
                  <c:v>0.496838</c:v>
                </c:pt>
                <c:pt idx="551">
                  <c:v>0.49774200000000002</c:v>
                </c:pt>
                <c:pt idx="552">
                  <c:v>0.498645</c:v>
                </c:pt>
                <c:pt idx="553">
                  <c:v>0.49954799999999999</c:v>
                </c:pt>
                <c:pt idx="554">
                  <c:v>0.50045200000000001</c:v>
                </c:pt>
                <c:pt idx="555">
                  <c:v>0.501355</c:v>
                </c:pt>
                <c:pt idx="556">
                  <c:v>0.50225799999999998</c:v>
                </c:pt>
                <c:pt idx="557">
                  <c:v>0.503162</c:v>
                </c:pt>
                <c:pt idx="558">
                  <c:v>0.50406499999999999</c:v>
                </c:pt>
                <c:pt idx="559">
                  <c:v>0.50496799999999997</c:v>
                </c:pt>
                <c:pt idx="560">
                  <c:v>0.50587199999999999</c:v>
                </c:pt>
                <c:pt idx="561">
                  <c:v>0.50677499999999998</c:v>
                </c:pt>
                <c:pt idx="562">
                  <c:v>0.50767799999999996</c:v>
                </c:pt>
                <c:pt idx="563">
                  <c:v>0.50858199999999998</c:v>
                </c:pt>
                <c:pt idx="564">
                  <c:v>0.50948499999999997</c:v>
                </c:pt>
                <c:pt idx="565">
                  <c:v>0.51038799999999995</c:v>
                </c:pt>
                <c:pt idx="566">
                  <c:v>0.51129199999999997</c:v>
                </c:pt>
                <c:pt idx="567">
                  <c:v>0.51219499999999996</c:v>
                </c:pt>
                <c:pt idx="568">
                  <c:v>0.51309800000000005</c:v>
                </c:pt>
                <c:pt idx="569">
                  <c:v>0.51400199999999996</c:v>
                </c:pt>
                <c:pt idx="570">
                  <c:v>0.51490499999999995</c:v>
                </c:pt>
                <c:pt idx="571">
                  <c:v>0.51580800000000004</c:v>
                </c:pt>
                <c:pt idx="572">
                  <c:v>0.51671199999999995</c:v>
                </c:pt>
                <c:pt idx="573">
                  <c:v>0.51761500000000005</c:v>
                </c:pt>
                <c:pt idx="574">
                  <c:v>0.51851899999999995</c:v>
                </c:pt>
                <c:pt idx="575">
                  <c:v>0.51942200000000005</c:v>
                </c:pt>
                <c:pt idx="576">
                  <c:v>0.52032500000000004</c:v>
                </c:pt>
                <c:pt idx="577">
                  <c:v>0.52122900000000005</c:v>
                </c:pt>
                <c:pt idx="578">
                  <c:v>0.52213200000000004</c:v>
                </c:pt>
                <c:pt idx="579">
                  <c:v>0.52303500000000003</c:v>
                </c:pt>
                <c:pt idx="580">
                  <c:v>0.52393900000000004</c:v>
                </c:pt>
                <c:pt idx="581">
                  <c:v>0.52484200000000003</c:v>
                </c:pt>
                <c:pt idx="582">
                  <c:v>0.52574500000000002</c:v>
                </c:pt>
                <c:pt idx="583">
                  <c:v>0.52664900000000003</c:v>
                </c:pt>
                <c:pt idx="584">
                  <c:v>0.52755200000000002</c:v>
                </c:pt>
                <c:pt idx="585">
                  <c:v>0.52845500000000001</c:v>
                </c:pt>
                <c:pt idx="586">
                  <c:v>0.52935900000000002</c:v>
                </c:pt>
                <c:pt idx="587">
                  <c:v>0.53026200000000001</c:v>
                </c:pt>
                <c:pt idx="588">
                  <c:v>0.531165</c:v>
                </c:pt>
                <c:pt idx="589">
                  <c:v>0.53206900000000001</c:v>
                </c:pt>
                <c:pt idx="590">
                  <c:v>0.532972</c:v>
                </c:pt>
                <c:pt idx="591">
                  <c:v>0.53387499999999999</c:v>
                </c:pt>
                <c:pt idx="592">
                  <c:v>0.534779</c:v>
                </c:pt>
                <c:pt idx="593">
                  <c:v>0.53568199999999999</c:v>
                </c:pt>
                <c:pt idx="594">
                  <c:v>0.53658499999999998</c:v>
                </c:pt>
                <c:pt idx="595">
                  <c:v>0.53748899999999999</c:v>
                </c:pt>
                <c:pt idx="596">
                  <c:v>0.53839199999999998</c:v>
                </c:pt>
                <c:pt idx="597">
                  <c:v>0.53929499999999997</c:v>
                </c:pt>
                <c:pt idx="598">
                  <c:v>0.54019899999999998</c:v>
                </c:pt>
                <c:pt idx="599">
                  <c:v>0.54110199999999997</c:v>
                </c:pt>
                <c:pt idx="600">
                  <c:v>0.54200499999999996</c:v>
                </c:pt>
                <c:pt idx="601">
                  <c:v>0.54290899999999997</c:v>
                </c:pt>
                <c:pt idx="602">
                  <c:v>0.54381199999999996</c:v>
                </c:pt>
                <c:pt idx="603">
                  <c:v>0.54471499999999995</c:v>
                </c:pt>
                <c:pt idx="604">
                  <c:v>0.54561899999999997</c:v>
                </c:pt>
                <c:pt idx="605">
                  <c:v>0.54652199999999995</c:v>
                </c:pt>
                <c:pt idx="606">
                  <c:v>0.54742500000000005</c:v>
                </c:pt>
                <c:pt idx="607">
                  <c:v>0.54832899999999996</c:v>
                </c:pt>
                <c:pt idx="608">
                  <c:v>0.54923200000000005</c:v>
                </c:pt>
                <c:pt idx="609">
                  <c:v>0.55013599999999996</c:v>
                </c:pt>
                <c:pt idx="610">
                  <c:v>0.55103899999999995</c:v>
                </c:pt>
                <c:pt idx="611">
                  <c:v>0.55194200000000004</c:v>
                </c:pt>
                <c:pt idx="612">
                  <c:v>0.55284599999999995</c:v>
                </c:pt>
                <c:pt idx="613">
                  <c:v>0.55374900000000005</c:v>
                </c:pt>
                <c:pt idx="614">
                  <c:v>0.55465200000000003</c:v>
                </c:pt>
                <c:pt idx="615">
                  <c:v>0.55555600000000005</c:v>
                </c:pt>
                <c:pt idx="616">
                  <c:v>0.55645900000000004</c:v>
                </c:pt>
                <c:pt idx="617">
                  <c:v>0.55736200000000002</c:v>
                </c:pt>
                <c:pt idx="618">
                  <c:v>0.55826600000000004</c:v>
                </c:pt>
                <c:pt idx="619">
                  <c:v>0.55916900000000003</c:v>
                </c:pt>
                <c:pt idx="620">
                  <c:v>0.56007200000000001</c:v>
                </c:pt>
                <c:pt idx="621">
                  <c:v>0.56097600000000003</c:v>
                </c:pt>
                <c:pt idx="622">
                  <c:v>0.56187900000000002</c:v>
                </c:pt>
                <c:pt idx="623">
                  <c:v>0.562782</c:v>
                </c:pt>
                <c:pt idx="624">
                  <c:v>0.56368600000000002</c:v>
                </c:pt>
                <c:pt idx="625">
                  <c:v>0.56458900000000001</c:v>
                </c:pt>
                <c:pt idx="626">
                  <c:v>0.56549199999999999</c:v>
                </c:pt>
                <c:pt idx="627">
                  <c:v>0.56639600000000001</c:v>
                </c:pt>
                <c:pt idx="628">
                  <c:v>0.567299</c:v>
                </c:pt>
                <c:pt idx="629">
                  <c:v>0.56820199999999998</c:v>
                </c:pt>
                <c:pt idx="630">
                  <c:v>0.569106</c:v>
                </c:pt>
                <c:pt idx="631">
                  <c:v>0.57000899999999999</c:v>
                </c:pt>
                <c:pt idx="632">
                  <c:v>0.57091199999999998</c:v>
                </c:pt>
                <c:pt idx="633">
                  <c:v>0.57181599999999999</c:v>
                </c:pt>
                <c:pt idx="634">
                  <c:v>0.57271899999999998</c:v>
                </c:pt>
                <c:pt idx="635">
                  <c:v>0.57362199999999997</c:v>
                </c:pt>
                <c:pt idx="636">
                  <c:v>0.57452599999999998</c:v>
                </c:pt>
                <c:pt idx="637">
                  <c:v>0.57542899999999997</c:v>
                </c:pt>
                <c:pt idx="638">
                  <c:v>0.57633199999999996</c:v>
                </c:pt>
                <c:pt idx="639">
                  <c:v>0.57723599999999997</c:v>
                </c:pt>
                <c:pt idx="640">
                  <c:v>0.57813899999999996</c:v>
                </c:pt>
                <c:pt idx="641">
                  <c:v>0.57904199999999995</c:v>
                </c:pt>
                <c:pt idx="642">
                  <c:v>0.57994599999999996</c:v>
                </c:pt>
                <c:pt idx="643">
                  <c:v>0.58084899999999995</c:v>
                </c:pt>
                <c:pt idx="644">
                  <c:v>0.58175200000000005</c:v>
                </c:pt>
                <c:pt idx="645">
                  <c:v>0.58265599999999995</c:v>
                </c:pt>
                <c:pt idx="646">
                  <c:v>0.58355900000000005</c:v>
                </c:pt>
                <c:pt idx="647">
                  <c:v>0.58446299999999995</c:v>
                </c:pt>
                <c:pt idx="648">
                  <c:v>0.58536600000000005</c:v>
                </c:pt>
                <c:pt idx="649">
                  <c:v>0.58626900000000004</c:v>
                </c:pt>
                <c:pt idx="650">
                  <c:v>0.58717299999999994</c:v>
                </c:pt>
                <c:pt idx="651">
                  <c:v>0.58807600000000004</c:v>
                </c:pt>
                <c:pt idx="652">
                  <c:v>0.58897900000000003</c:v>
                </c:pt>
                <c:pt idx="653">
                  <c:v>0.58988300000000005</c:v>
                </c:pt>
                <c:pt idx="654">
                  <c:v>0.59078600000000003</c:v>
                </c:pt>
                <c:pt idx="655">
                  <c:v>0.59168900000000002</c:v>
                </c:pt>
                <c:pt idx="656">
                  <c:v>0.59259300000000004</c:v>
                </c:pt>
                <c:pt idx="657">
                  <c:v>0.59349600000000002</c:v>
                </c:pt>
                <c:pt idx="658">
                  <c:v>0.59439900000000001</c:v>
                </c:pt>
                <c:pt idx="659">
                  <c:v>0.59530300000000003</c:v>
                </c:pt>
                <c:pt idx="660">
                  <c:v>0.59620600000000001</c:v>
                </c:pt>
                <c:pt idx="661">
                  <c:v>0.597109</c:v>
                </c:pt>
                <c:pt idx="662">
                  <c:v>0.59801300000000002</c:v>
                </c:pt>
                <c:pt idx="663">
                  <c:v>0.598916</c:v>
                </c:pt>
                <c:pt idx="664">
                  <c:v>0.59981899999999999</c:v>
                </c:pt>
                <c:pt idx="665">
                  <c:v>0.60072300000000001</c:v>
                </c:pt>
                <c:pt idx="666">
                  <c:v>0.60162599999999999</c:v>
                </c:pt>
                <c:pt idx="667">
                  <c:v>0.60252899999999998</c:v>
                </c:pt>
                <c:pt idx="668">
                  <c:v>0.603433</c:v>
                </c:pt>
                <c:pt idx="669">
                  <c:v>0.60433599999999998</c:v>
                </c:pt>
                <c:pt idx="670">
                  <c:v>0.60523899999999997</c:v>
                </c:pt>
                <c:pt idx="671">
                  <c:v>0.60614299999999999</c:v>
                </c:pt>
                <c:pt idx="672">
                  <c:v>0.60704599999999997</c:v>
                </c:pt>
                <c:pt idx="673">
                  <c:v>0.60794899999999996</c:v>
                </c:pt>
                <c:pt idx="674">
                  <c:v>0.60885299999999998</c:v>
                </c:pt>
                <c:pt idx="675">
                  <c:v>0.60975599999999996</c:v>
                </c:pt>
                <c:pt idx="676">
                  <c:v>0.61065899999999995</c:v>
                </c:pt>
                <c:pt idx="677">
                  <c:v>0.61156299999999997</c:v>
                </c:pt>
                <c:pt idx="678">
                  <c:v>0.61246599999999995</c:v>
                </c:pt>
                <c:pt idx="679">
                  <c:v>0.61336900000000005</c:v>
                </c:pt>
                <c:pt idx="680">
                  <c:v>0.61427299999999996</c:v>
                </c:pt>
                <c:pt idx="681">
                  <c:v>0.61517599999999995</c:v>
                </c:pt>
                <c:pt idx="682">
                  <c:v>0.61607900000000004</c:v>
                </c:pt>
                <c:pt idx="683">
                  <c:v>0.61698299999999995</c:v>
                </c:pt>
                <c:pt idx="684">
                  <c:v>0.61788600000000005</c:v>
                </c:pt>
                <c:pt idx="685">
                  <c:v>0.61878999999999995</c:v>
                </c:pt>
                <c:pt idx="686">
                  <c:v>0.61969300000000005</c:v>
                </c:pt>
                <c:pt idx="687">
                  <c:v>0.62059600000000004</c:v>
                </c:pt>
                <c:pt idx="688">
                  <c:v>0.62150000000000005</c:v>
                </c:pt>
                <c:pt idx="689">
                  <c:v>0.62240300000000004</c:v>
                </c:pt>
                <c:pt idx="690">
                  <c:v>0.62330600000000003</c:v>
                </c:pt>
                <c:pt idx="691">
                  <c:v>0.62421000000000004</c:v>
                </c:pt>
                <c:pt idx="692">
                  <c:v>0.62511300000000003</c:v>
                </c:pt>
                <c:pt idx="693">
                  <c:v>0.62601600000000002</c:v>
                </c:pt>
                <c:pt idx="694">
                  <c:v>0.62692000000000003</c:v>
                </c:pt>
                <c:pt idx="695">
                  <c:v>0.62782300000000002</c:v>
                </c:pt>
                <c:pt idx="696">
                  <c:v>0.62872600000000001</c:v>
                </c:pt>
                <c:pt idx="697">
                  <c:v>0.62963000000000002</c:v>
                </c:pt>
                <c:pt idx="698">
                  <c:v>0.63053300000000001</c:v>
                </c:pt>
                <c:pt idx="699">
                  <c:v>0.631436</c:v>
                </c:pt>
                <c:pt idx="700">
                  <c:v>0.63234000000000001</c:v>
                </c:pt>
                <c:pt idx="701">
                  <c:v>0.633243</c:v>
                </c:pt>
                <c:pt idx="702">
                  <c:v>0.63414599999999999</c:v>
                </c:pt>
                <c:pt idx="703">
                  <c:v>0.63505</c:v>
                </c:pt>
                <c:pt idx="704">
                  <c:v>0.63595299999999999</c:v>
                </c:pt>
                <c:pt idx="705">
                  <c:v>0.63685599999999998</c:v>
                </c:pt>
                <c:pt idx="706">
                  <c:v>0.63775999999999999</c:v>
                </c:pt>
                <c:pt idx="707">
                  <c:v>0.63866299999999998</c:v>
                </c:pt>
                <c:pt idx="708">
                  <c:v>0.63956599999999997</c:v>
                </c:pt>
                <c:pt idx="709">
                  <c:v>0.64046999999999998</c:v>
                </c:pt>
                <c:pt idx="710">
                  <c:v>0.64137299999999997</c:v>
                </c:pt>
                <c:pt idx="711">
                  <c:v>0.64227599999999996</c:v>
                </c:pt>
                <c:pt idx="712">
                  <c:v>0.64317999999999997</c:v>
                </c:pt>
                <c:pt idx="713">
                  <c:v>0.64408299999999996</c:v>
                </c:pt>
                <c:pt idx="714">
                  <c:v>0.64498599999999995</c:v>
                </c:pt>
                <c:pt idx="715">
                  <c:v>0.64588999999999996</c:v>
                </c:pt>
                <c:pt idx="716">
                  <c:v>0.64679299999999995</c:v>
                </c:pt>
                <c:pt idx="717">
                  <c:v>0.64769600000000005</c:v>
                </c:pt>
                <c:pt idx="718">
                  <c:v>0.64859999999999995</c:v>
                </c:pt>
                <c:pt idx="719">
                  <c:v>0.64950300000000005</c:v>
                </c:pt>
                <c:pt idx="720">
                  <c:v>0.65040699999999996</c:v>
                </c:pt>
                <c:pt idx="721">
                  <c:v>0.65130999999999994</c:v>
                </c:pt>
                <c:pt idx="722">
                  <c:v>0.65221300000000004</c:v>
                </c:pt>
                <c:pt idx="723">
                  <c:v>0.65311699999999995</c:v>
                </c:pt>
                <c:pt idx="724">
                  <c:v>0.65402000000000005</c:v>
                </c:pt>
                <c:pt idx="725">
                  <c:v>0.65492300000000003</c:v>
                </c:pt>
                <c:pt idx="726">
                  <c:v>0.65582700000000005</c:v>
                </c:pt>
                <c:pt idx="727">
                  <c:v>0.65673000000000004</c:v>
                </c:pt>
                <c:pt idx="728">
                  <c:v>0.65763300000000002</c:v>
                </c:pt>
                <c:pt idx="729">
                  <c:v>0.65853700000000004</c:v>
                </c:pt>
                <c:pt idx="730">
                  <c:v>0.65944000000000003</c:v>
                </c:pt>
                <c:pt idx="731">
                  <c:v>0.66034300000000001</c:v>
                </c:pt>
                <c:pt idx="732">
                  <c:v>0.66124700000000003</c:v>
                </c:pt>
                <c:pt idx="733">
                  <c:v>0.66215000000000002</c:v>
                </c:pt>
                <c:pt idx="734">
                  <c:v>0.663053</c:v>
                </c:pt>
                <c:pt idx="735">
                  <c:v>0.66395700000000002</c:v>
                </c:pt>
                <c:pt idx="736">
                  <c:v>0.66486000000000001</c:v>
                </c:pt>
                <c:pt idx="737">
                  <c:v>0.66576299999999999</c:v>
                </c:pt>
                <c:pt idx="738">
                  <c:v>0.66666700000000001</c:v>
                </c:pt>
                <c:pt idx="739">
                  <c:v>0.66757</c:v>
                </c:pt>
                <c:pt idx="740">
                  <c:v>0.66847299999999998</c:v>
                </c:pt>
                <c:pt idx="741">
                  <c:v>0.669377</c:v>
                </c:pt>
                <c:pt idx="742">
                  <c:v>0.67027999999999999</c:v>
                </c:pt>
                <c:pt idx="743">
                  <c:v>0.67118299999999997</c:v>
                </c:pt>
                <c:pt idx="744">
                  <c:v>0.67208699999999999</c:v>
                </c:pt>
                <c:pt idx="745">
                  <c:v>0.67298999999999998</c:v>
                </c:pt>
                <c:pt idx="746">
                  <c:v>0.67389299999999996</c:v>
                </c:pt>
                <c:pt idx="747">
                  <c:v>0.67479699999999998</c:v>
                </c:pt>
                <c:pt idx="748">
                  <c:v>0.67569999999999997</c:v>
                </c:pt>
                <c:pt idx="749">
                  <c:v>0.67660299999999995</c:v>
                </c:pt>
                <c:pt idx="750">
                  <c:v>0.67750699999999997</c:v>
                </c:pt>
                <c:pt idx="751">
                  <c:v>0.67840999999999996</c:v>
                </c:pt>
                <c:pt idx="752">
                  <c:v>0.67931299999999994</c:v>
                </c:pt>
                <c:pt idx="753">
                  <c:v>0.68021699999999996</c:v>
                </c:pt>
                <c:pt idx="754">
                  <c:v>0.68111999999999995</c:v>
                </c:pt>
                <c:pt idx="755">
                  <c:v>0.68202300000000005</c:v>
                </c:pt>
                <c:pt idx="756">
                  <c:v>0.68292699999999995</c:v>
                </c:pt>
                <c:pt idx="757">
                  <c:v>0.68383000000000005</c:v>
                </c:pt>
                <c:pt idx="758">
                  <c:v>0.68473399999999995</c:v>
                </c:pt>
                <c:pt idx="759">
                  <c:v>0.68563700000000005</c:v>
                </c:pt>
                <c:pt idx="760">
                  <c:v>0.68654000000000004</c:v>
                </c:pt>
                <c:pt idx="761">
                  <c:v>0.68744400000000006</c:v>
                </c:pt>
                <c:pt idx="762">
                  <c:v>0.68834700000000004</c:v>
                </c:pt>
                <c:pt idx="763">
                  <c:v>0.68925000000000003</c:v>
                </c:pt>
                <c:pt idx="764">
                  <c:v>0.69015400000000005</c:v>
                </c:pt>
                <c:pt idx="765">
                  <c:v>0.69105700000000003</c:v>
                </c:pt>
                <c:pt idx="766">
                  <c:v>0.69196000000000002</c:v>
                </c:pt>
                <c:pt idx="767">
                  <c:v>0.69286400000000004</c:v>
                </c:pt>
                <c:pt idx="768">
                  <c:v>0.69376700000000002</c:v>
                </c:pt>
                <c:pt idx="769">
                  <c:v>0.69467000000000001</c:v>
                </c:pt>
                <c:pt idx="770">
                  <c:v>0.69557400000000003</c:v>
                </c:pt>
                <c:pt idx="771">
                  <c:v>0.69647700000000001</c:v>
                </c:pt>
                <c:pt idx="772">
                  <c:v>0.69738</c:v>
                </c:pt>
                <c:pt idx="773">
                  <c:v>0.69828400000000002</c:v>
                </c:pt>
                <c:pt idx="774">
                  <c:v>0.699187</c:v>
                </c:pt>
                <c:pt idx="775">
                  <c:v>0.70008999999999999</c:v>
                </c:pt>
                <c:pt idx="776">
                  <c:v>0.70099400000000001</c:v>
                </c:pt>
                <c:pt idx="777">
                  <c:v>0.70189699999999999</c:v>
                </c:pt>
                <c:pt idx="778">
                  <c:v>0.70279999999999998</c:v>
                </c:pt>
                <c:pt idx="779">
                  <c:v>0.703704</c:v>
                </c:pt>
                <c:pt idx="780">
                  <c:v>0.70460699999999998</c:v>
                </c:pt>
                <c:pt idx="781">
                  <c:v>0.70550999999999997</c:v>
                </c:pt>
                <c:pt idx="782">
                  <c:v>0.70641399999999999</c:v>
                </c:pt>
                <c:pt idx="783">
                  <c:v>0.70731699999999997</c:v>
                </c:pt>
                <c:pt idx="784">
                  <c:v>0.70821999999999996</c:v>
                </c:pt>
                <c:pt idx="785">
                  <c:v>0.70912399999999998</c:v>
                </c:pt>
                <c:pt idx="786">
                  <c:v>0.71002699999999996</c:v>
                </c:pt>
                <c:pt idx="787">
                  <c:v>0.71092999999999995</c:v>
                </c:pt>
                <c:pt idx="788">
                  <c:v>0.71183399999999997</c:v>
                </c:pt>
                <c:pt idx="789">
                  <c:v>0.71273699999999995</c:v>
                </c:pt>
                <c:pt idx="790">
                  <c:v>0.71364000000000005</c:v>
                </c:pt>
                <c:pt idx="791">
                  <c:v>0.71454399999999996</c:v>
                </c:pt>
                <c:pt idx="792">
                  <c:v>0.71544700000000006</c:v>
                </c:pt>
                <c:pt idx="793">
                  <c:v>0.71635000000000004</c:v>
                </c:pt>
                <c:pt idx="794">
                  <c:v>0.71725399999999995</c:v>
                </c:pt>
                <c:pt idx="795">
                  <c:v>0.71815700000000005</c:v>
                </c:pt>
                <c:pt idx="796">
                  <c:v>0.71906099999999995</c:v>
                </c:pt>
                <c:pt idx="797">
                  <c:v>0.71996400000000005</c:v>
                </c:pt>
                <c:pt idx="798">
                  <c:v>0.72086700000000004</c:v>
                </c:pt>
                <c:pt idx="799">
                  <c:v>0.72177100000000005</c:v>
                </c:pt>
                <c:pt idx="800">
                  <c:v>0.72267400000000004</c:v>
                </c:pt>
                <c:pt idx="801">
                  <c:v>0.72357700000000003</c:v>
                </c:pt>
                <c:pt idx="802">
                  <c:v>0.72448100000000004</c:v>
                </c:pt>
                <c:pt idx="803">
                  <c:v>0.72538400000000003</c:v>
                </c:pt>
                <c:pt idx="804">
                  <c:v>0.72628700000000002</c:v>
                </c:pt>
                <c:pt idx="805">
                  <c:v>0.72719100000000003</c:v>
                </c:pt>
                <c:pt idx="806">
                  <c:v>0.72809400000000002</c:v>
                </c:pt>
                <c:pt idx="807">
                  <c:v>0.72899700000000001</c:v>
                </c:pt>
                <c:pt idx="808">
                  <c:v>0.72990100000000002</c:v>
                </c:pt>
                <c:pt idx="809">
                  <c:v>0.73080400000000001</c:v>
                </c:pt>
                <c:pt idx="810">
                  <c:v>0.731707</c:v>
                </c:pt>
                <c:pt idx="811">
                  <c:v>0.73261100000000001</c:v>
                </c:pt>
                <c:pt idx="812">
                  <c:v>0.733514</c:v>
                </c:pt>
                <c:pt idx="813">
                  <c:v>0.73441699999999999</c:v>
                </c:pt>
                <c:pt idx="814">
                  <c:v>0.735321</c:v>
                </c:pt>
                <c:pt idx="815">
                  <c:v>0.73622399999999999</c:v>
                </c:pt>
                <c:pt idx="816">
                  <c:v>0.73712699999999998</c:v>
                </c:pt>
                <c:pt idx="817">
                  <c:v>0.73803099999999999</c:v>
                </c:pt>
                <c:pt idx="818">
                  <c:v>0.73893399999999998</c:v>
                </c:pt>
                <c:pt idx="819">
                  <c:v>0.73983699999999997</c:v>
                </c:pt>
                <c:pt idx="820">
                  <c:v>0.74074099999999998</c:v>
                </c:pt>
                <c:pt idx="821">
                  <c:v>0.74164399999999997</c:v>
                </c:pt>
                <c:pt idx="822">
                  <c:v>0.74254699999999996</c:v>
                </c:pt>
                <c:pt idx="823">
                  <c:v>0.74345099999999997</c:v>
                </c:pt>
                <c:pt idx="824">
                  <c:v>0.74435399999999996</c:v>
                </c:pt>
                <c:pt idx="825">
                  <c:v>0.74525699999999995</c:v>
                </c:pt>
                <c:pt idx="826">
                  <c:v>0.74616099999999996</c:v>
                </c:pt>
                <c:pt idx="827">
                  <c:v>0.74706399999999995</c:v>
                </c:pt>
                <c:pt idx="828">
                  <c:v>0.74796700000000005</c:v>
                </c:pt>
                <c:pt idx="829">
                  <c:v>0.74887099999999995</c:v>
                </c:pt>
                <c:pt idx="830">
                  <c:v>0.74977400000000005</c:v>
                </c:pt>
                <c:pt idx="831">
                  <c:v>0.75067799999999996</c:v>
                </c:pt>
                <c:pt idx="832">
                  <c:v>0.75158100000000005</c:v>
                </c:pt>
                <c:pt idx="833">
                  <c:v>0.75248400000000004</c:v>
                </c:pt>
                <c:pt idx="834">
                  <c:v>0.75338799999999995</c:v>
                </c:pt>
                <c:pt idx="835">
                  <c:v>0.75429100000000004</c:v>
                </c:pt>
                <c:pt idx="836">
                  <c:v>0.75519400000000003</c:v>
                </c:pt>
                <c:pt idx="837">
                  <c:v>0.75609800000000005</c:v>
                </c:pt>
                <c:pt idx="838">
                  <c:v>0.75700100000000003</c:v>
                </c:pt>
                <c:pt idx="839">
                  <c:v>0.75790400000000002</c:v>
                </c:pt>
                <c:pt idx="840">
                  <c:v>0.75880800000000004</c:v>
                </c:pt>
                <c:pt idx="841">
                  <c:v>0.75971100000000003</c:v>
                </c:pt>
                <c:pt idx="842">
                  <c:v>0.76061400000000001</c:v>
                </c:pt>
                <c:pt idx="843">
                  <c:v>0.76151800000000003</c:v>
                </c:pt>
                <c:pt idx="844">
                  <c:v>0.76242100000000002</c:v>
                </c:pt>
                <c:pt idx="845">
                  <c:v>0.763324</c:v>
                </c:pt>
                <c:pt idx="846">
                  <c:v>0.76422800000000002</c:v>
                </c:pt>
                <c:pt idx="847">
                  <c:v>0.76513100000000001</c:v>
                </c:pt>
                <c:pt idx="848">
                  <c:v>0.76603399999999999</c:v>
                </c:pt>
                <c:pt idx="849">
                  <c:v>0.76693800000000001</c:v>
                </c:pt>
                <c:pt idx="850">
                  <c:v>0.767841</c:v>
                </c:pt>
                <c:pt idx="851">
                  <c:v>0.76874399999999998</c:v>
                </c:pt>
                <c:pt idx="852">
                  <c:v>0.769648</c:v>
                </c:pt>
                <c:pt idx="853">
                  <c:v>0.77055099999999999</c:v>
                </c:pt>
                <c:pt idx="854">
                  <c:v>0.77145399999999997</c:v>
                </c:pt>
                <c:pt idx="855">
                  <c:v>0.77235799999999999</c:v>
                </c:pt>
                <c:pt idx="856">
                  <c:v>0.77326099999999998</c:v>
                </c:pt>
                <c:pt idx="857">
                  <c:v>0.77416399999999996</c:v>
                </c:pt>
                <c:pt idx="858">
                  <c:v>0.77506799999999998</c:v>
                </c:pt>
                <c:pt idx="859">
                  <c:v>0.77597099999999997</c:v>
                </c:pt>
                <c:pt idx="860">
                  <c:v>0.77687399999999995</c:v>
                </c:pt>
                <c:pt idx="861">
                  <c:v>0.77777799999999997</c:v>
                </c:pt>
                <c:pt idx="862">
                  <c:v>0.77868099999999996</c:v>
                </c:pt>
                <c:pt idx="863">
                  <c:v>0.77958400000000005</c:v>
                </c:pt>
                <c:pt idx="864">
                  <c:v>0.78048799999999996</c:v>
                </c:pt>
                <c:pt idx="865">
                  <c:v>0.78139099999999995</c:v>
                </c:pt>
                <c:pt idx="866">
                  <c:v>0.78229400000000004</c:v>
                </c:pt>
                <c:pt idx="867">
                  <c:v>0.78319799999999995</c:v>
                </c:pt>
                <c:pt idx="868">
                  <c:v>0.78410100000000005</c:v>
                </c:pt>
                <c:pt idx="869">
                  <c:v>0.78500499999999995</c:v>
                </c:pt>
                <c:pt idx="870">
                  <c:v>0.78590800000000005</c:v>
                </c:pt>
                <c:pt idx="871">
                  <c:v>0.78681100000000004</c:v>
                </c:pt>
                <c:pt idx="872">
                  <c:v>0.78771500000000005</c:v>
                </c:pt>
                <c:pt idx="873">
                  <c:v>0.78861800000000004</c:v>
                </c:pt>
                <c:pt idx="874">
                  <c:v>0.78952100000000003</c:v>
                </c:pt>
                <c:pt idx="875">
                  <c:v>0.79042500000000004</c:v>
                </c:pt>
                <c:pt idx="876">
                  <c:v>0.79132800000000003</c:v>
                </c:pt>
                <c:pt idx="877">
                  <c:v>0.79223100000000002</c:v>
                </c:pt>
                <c:pt idx="878">
                  <c:v>0.79313500000000003</c:v>
                </c:pt>
                <c:pt idx="879">
                  <c:v>0.79403800000000002</c:v>
                </c:pt>
                <c:pt idx="880">
                  <c:v>0.79494100000000001</c:v>
                </c:pt>
                <c:pt idx="881">
                  <c:v>0.79584500000000002</c:v>
                </c:pt>
                <c:pt idx="882">
                  <c:v>0.79674800000000001</c:v>
                </c:pt>
                <c:pt idx="883">
                  <c:v>0.797651</c:v>
                </c:pt>
                <c:pt idx="884">
                  <c:v>0.79855500000000001</c:v>
                </c:pt>
                <c:pt idx="885">
                  <c:v>0.799458</c:v>
                </c:pt>
                <c:pt idx="886">
                  <c:v>0.80036099999999999</c:v>
                </c:pt>
                <c:pt idx="887">
                  <c:v>0.80126500000000001</c:v>
                </c:pt>
                <c:pt idx="888">
                  <c:v>0.80216799999999999</c:v>
                </c:pt>
                <c:pt idx="889">
                  <c:v>0.80307099999999998</c:v>
                </c:pt>
                <c:pt idx="890">
                  <c:v>0.803975</c:v>
                </c:pt>
                <c:pt idx="891">
                  <c:v>0.80487799999999998</c:v>
                </c:pt>
                <c:pt idx="892">
                  <c:v>0.80578099999999997</c:v>
                </c:pt>
                <c:pt idx="893">
                  <c:v>0.80668499999999999</c:v>
                </c:pt>
                <c:pt idx="894">
                  <c:v>0.80758799999999997</c:v>
                </c:pt>
                <c:pt idx="895">
                  <c:v>0.80849099999999996</c:v>
                </c:pt>
                <c:pt idx="896">
                  <c:v>0.80939499999999998</c:v>
                </c:pt>
                <c:pt idx="897">
                  <c:v>0.81029799999999996</c:v>
                </c:pt>
                <c:pt idx="898">
                  <c:v>0.81120099999999995</c:v>
                </c:pt>
                <c:pt idx="899">
                  <c:v>0.81210499999999997</c:v>
                </c:pt>
                <c:pt idx="900">
                  <c:v>0.81300799999999995</c:v>
                </c:pt>
                <c:pt idx="901">
                  <c:v>0.81391100000000005</c:v>
                </c:pt>
                <c:pt idx="902">
                  <c:v>0.81481499999999996</c:v>
                </c:pt>
                <c:pt idx="903">
                  <c:v>0.81571800000000005</c:v>
                </c:pt>
                <c:pt idx="904">
                  <c:v>0.81662100000000004</c:v>
                </c:pt>
                <c:pt idx="905">
                  <c:v>0.81752499999999995</c:v>
                </c:pt>
                <c:pt idx="906">
                  <c:v>0.81842800000000004</c:v>
                </c:pt>
                <c:pt idx="907">
                  <c:v>0.81933199999999995</c:v>
                </c:pt>
                <c:pt idx="908">
                  <c:v>0.82023500000000005</c:v>
                </c:pt>
                <c:pt idx="909">
                  <c:v>0.82113800000000003</c:v>
                </c:pt>
                <c:pt idx="910">
                  <c:v>0.82204200000000005</c:v>
                </c:pt>
                <c:pt idx="911">
                  <c:v>0.82294500000000004</c:v>
                </c:pt>
                <c:pt idx="912">
                  <c:v>0.82384800000000002</c:v>
                </c:pt>
                <c:pt idx="913">
                  <c:v>0.82475200000000004</c:v>
                </c:pt>
                <c:pt idx="914">
                  <c:v>0.82565500000000003</c:v>
                </c:pt>
                <c:pt idx="915">
                  <c:v>0.82655800000000001</c:v>
                </c:pt>
                <c:pt idx="916">
                  <c:v>0.82746200000000003</c:v>
                </c:pt>
                <c:pt idx="917">
                  <c:v>0.82836500000000002</c:v>
                </c:pt>
                <c:pt idx="918">
                  <c:v>0.82926800000000001</c:v>
                </c:pt>
                <c:pt idx="919">
                  <c:v>0.83017200000000002</c:v>
                </c:pt>
                <c:pt idx="920">
                  <c:v>0.83107500000000001</c:v>
                </c:pt>
                <c:pt idx="921">
                  <c:v>0.831978</c:v>
                </c:pt>
                <c:pt idx="922">
                  <c:v>0.83288200000000001</c:v>
                </c:pt>
                <c:pt idx="923">
                  <c:v>0.833785</c:v>
                </c:pt>
                <c:pt idx="924">
                  <c:v>0.83468799999999999</c:v>
                </c:pt>
                <c:pt idx="925">
                  <c:v>0.835592</c:v>
                </c:pt>
                <c:pt idx="926">
                  <c:v>0.83649499999999999</c:v>
                </c:pt>
                <c:pt idx="927">
                  <c:v>0.83739799999999998</c:v>
                </c:pt>
                <c:pt idx="928">
                  <c:v>0.83830199999999999</c:v>
                </c:pt>
                <c:pt idx="929">
                  <c:v>0.83920499999999998</c:v>
                </c:pt>
                <c:pt idx="930">
                  <c:v>0.84010799999999997</c:v>
                </c:pt>
                <c:pt idx="931">
                  <c:v>0.84101199999999998</c:v>
                </c:pt>
                <c:pt idx="932">
                  <c:v>0.84191499999999997</c:v>
                </c:pt>
                <c:pt idx="933">
                  <c:v>0.84281799999999996</c:v>
                </c:pt>
                <c:pt idx="934">
                  <c:v>0.84372199999999997</c:v>
                </c:pt>
                <c:pt idx="935">
                  <c:v>0.84462499999999996</c:v>
                </c:pt>
                <c:pt idx="936">
                  <c:v>0.84552799999999995</c:v>
                </c:pt>
                <c:pt idx="937">
                  <c:v>0.84643199999999996</c:v>
                </c:pt>
                <c:pt idx="938">
                  <c:v>0.84733499999999995</c:v>
                </c:pt>
                <c:pt idx="939">
                  <c:v>0.84823800000000005</c:v>
                </c:pt>
                <c:pt idx="940">
                  <c:v>0.84914199999999995</c:v>
                </c:pt>
                <c:pt idx="941">
                  <c:v>0.85004500000000005</c:v>
                </c:pt>
                <c:pt idx="942">
                  <c:v>0.85094899999999996</c:v>
                </c:pt>
                <c:pt idx="943">
                  <c:v>0.85185200000000005</c:v>
                </c:pt>
                <c:pt idx="944">
                  <c:v>0.85275500000000004</c:v>
                </c:pt>
                <c:pt idx="945">
                  <c:v>0.85365899999999995</c:v>
                </c:pt>
                <c:pt idx="946">
                  <c:v>0.85456200000000004</c:v>
                </c:pt>
                <c:pt idx="947">
                  <c:v>0.85546500000000003</c:v>
                </c:pt>
                <c:pt idx="948">
                  <c:v>0.85636900000000005</c:v>
                </c:pt>
                <c:pt idx="949">
                  <c:v>0.85727200000000003</c:v>
                </c:pt>
                <c:pt idx="950">
                  <c:v>0.85817500000000002</c:v>
                </c:pt>
                <c:pt idx="951">
                  <c:v>0.85907900000000004</c:v>
                </c:pt>
                <c:pt idx="952">
                  <c:v>0.85998200000000002</c:v>
                </c:pt>
                <c:pt idx="953">
                  <c:v>0.86088500000000001</c:v>
                </c:pt>
                <c:pt idx="954">
                  <c:v>0.86178900000000003</c:v>
                </c:pt>
                <c:pt idx="955">
                  <c:v>0.86269200000000001</c:v>
                </c:pt>
                <c:pt idx="956">
                  <c:v>0.863595</c:v>
                </c:pt>
                <c:pt idx="957">
                  <c:v>0.86449900000000002</c:v>
                </c:pt>
                <c:pt idx="958">
                  <c:v>0.865402</c:v>
                </c:pt>
                <c:pt idx="959">
                  <c:v>0.86630499999999999</c:v>
                </c:pt>
                <c:pt idx="960">
                  <c:v>0.86720900000000001</c:v>
                </c:pt>
                <c:pt idx="961">
                  <c:v>0.86811199999999999</c:v>
                </c:pt>
                <c:pt idx="962">
                  <c:v>0.86901499999999998</c:v>
                </c:pt>
                <c:pt idx="963">
                  <c:v>0.869919</c:v>
                </c:pt>
                <c:pt idx="964">
                  <c:v>0.87082199999999998</c:v>
                </c:pt>
                <c:pt idx="965">
                  <c:v>0.87172499999999997</c:v>
                </c:pt>
                <c:pt idx="966">
                  <c:v>0.87262899999999999</c:v>
                </c:pt>
                <c:pt idx="967">
                  <c:v>0.87353199999999998</c:v>
                </c:pt>
                <c:pt idx="968">
                  <c:v>0.87443499999999996</c:v>
                </c:pt>
                <c:pt idx="969">
                  <c:v>0.87533899999999998</c:v>
                </c:pt>
                <c:pt idx="970">
                  <c:v>0.87624199999999997</c:v>
                </c:pt>
                <c:pt idx="971">
                  <c:v>0.87714499999999995</c:v>
                </c:pt>
                <c:pt idx="972">
                  <c:v>0.87804899999999997</c:v>
                </c:pt>
                <c:pt idx="973">
                  <c:v>0.87895199999999996</c:v>
                </c:pt>
                <c:pt idx="974">
                  <c:v>0.87985500000000005</c:v>
                </c:pt>
                <c:pt idx="975">
                  <c:v>0.88075899999999996</c:v>
                </c:pt>
                <c:pt idx="976">
                  <c:v>0.88166199999999995</c:v>
                </c:pt>
                <c:pt idx="977">
                  <c:v>0.88256500000000004</c:v>
                </c:pt>
                <c:pt idx="978">
                  <c:v>0.88346899999999995</c:v>
                </c:pt>
                <c:pt idx="979">
                  <c:v>0.88437200000000005</c:v>
                </c:pt>
                <c:pt idx="980">
                  <c:v>0.88527599999999995</c:v>
                </c:pt>
                <c:pt idx="981">
                  <c:v>0.88617900000000005</c:v>
                </c:pt>
                <c:pt idx="982">
                  <c:v>0.88708200000000004</c:v>
                </c:pt>
                <c:pt idx="983">
                  <c:v>0.88798600000000005</c:v>
                </c:pt>
                <c:pt idx="984">
                  <c:v>0.88888900000000004</c:v>
                </c:pt>
                <c:pt idx="985">
                  <c:v>0.88979200000000003</c:v>
                </c:pt>
                <c:pt idx="986">
                  <c:v>0.89069600000000004</c:v>
                </c:pt>
                <c:pt idx="987">
                  <c:v>0.89159900000000003</c:v>
                </c:pt>
                <c:pt idx="988">
                  <c:v>0.89250200000000002</c:v>
                </c:pt>
                <c:pt idx="989">
                  <c:v>0.89340600000000003</c:v>
                </c:pt>
                <c:pt idx="990">
                  <c:v>0.89430900000000002</c:v>
                </c:pt>
                <c:pt idx="991">
                  <c:v>0.89521200000000001</c:v>
                </c:pt>
                <c:pt idx="992">
                  <c:v>0.89611600000000002</c:v>
                </c:pt>
                <c:pt idx="993">
                  <c:v>0.89701900000000001</c:v>
                </c:pt>
                <c:pt idx="994">
                  <c:v>0.897922</c:v>
                </c:pt>
                <c:pt idx="995">
                  <c:v>0.89882600000000001</c:v>
                </c:pt>
                <c:pt idx="996">
                  <c:v>0.899729</c:v>
                </c:pt>
                <c:pt idx="997">
                  <c:v>0.90063199999999999</c:v>
                </c:pt>
                <c:pt idx="998">
                  <c:v>0.901536</c:v>
                </c:pt>
                <c:pt idx="999">
                  <c:v>0.90243899999999999</c:v>
                </c:pt>
                <c:pt idx="1000">
                  <c:v>0.90334199999999998</c:v>
                </c:pt>
                <c:pt idx="1001">
                  <c:v>0.90424599999999999</c:v>
                </c:pt>
                <c:pt idx="1002">
                  <c:v>0.90514899999999998</c:v>
                </c:pt>
                <c:pt idx="1003">
                  <c:v>0.90605199999999997</c:v>
                </c:pt>
                <c:pt idx="1004">
                  <c:v>0.90695599999999998</c:v>
                </c:pt>
                <c:pt idx="1005">
                  <c:v>0.90785899999999997</c:v>
                </c:pt>
                <c:pt idx="1006">
                  <c:v>0.90876199999999996</c:v>
                </c:pt>
                <c:pt idx="1007">
                  <c:v>0.90966599999999997</c:v>
                </c:pt>
                <c:pt idx="1008">
                  <c:v>0.91056899999999996</c:v>
                </c:pt>
                <c:pt idx="1009">
                  <c:v>0.91147199999999995</c:v>
                </c:pt>
                <c:pt idx="1010">
                  <c:v>0.91237599999999996</c:v>
                </c:pt>
                <c:pt idx="1011">
                  <c:v>0.91327899999999995</c:v>
                </c:pt>
                <c:pt idx="1012">
                  <c:v>0.91418200000000005</c:v>
                </c:pt>
                <c:pt idx="1013">
                  <c:v>0.91508599999999996</c:v>
                </c:pt>
                <c:pt idx="1014">
                  <c:v>0.91598900000000005</c:v>
                </c:pt>
                <c:pt idx="1015">
                  <c:v>0.91689299999999996</c:v>
                </c:pt>
                <c:pt idx="1016">
                  <c:v>0.91779599999999995</c:v>
                </c:pt>
                <c:pt idx="1017">
                  <c:v>0.91869900000000004</c:v>
                </c:pt>
                <c:pt idx="1018">
                  <c:v>0.91960299999999995</c:v>
                </c:pt>
                <c:pt idx="1019">
                  <c:v>0.92050600000000005</c:v>
                </c:pt>
                <c:pt idx="1020">
                  <c:v>0.92140900000000003</c:v>
                </c:pt>
                <c:pt idx="1021">
                  <c:v>0.92231300000000005</c:v>
                </c:pt>
                <c:pt idx="1022">
                  <c:v>0.92321600000000004</c:v>
                </c:pt>
                <c:pt idx="1023">
                  <c:v>0.92411900000000002</c:v>
                </c:pt>
                <c:pt idx="1024">
                  <c:v>0.92502300000000004</c:v>
                </c:pt>
                <c:pt idx="1025">
                  <c:v>0.92592600000000003</c:v>
                </c:pt>
                <c:pt idx="1026">
                  <c:v>0.92682900000000001</c:v>
                </c:pt>
                <c:pt idx="1027">
                  <c:v>0.92773300000000003</c:v>
                </c:pt>
                <c:pt idx="1028">
                  <c:v>0.92863600000000002</c:v>
                </c:pt>
                <c:pt idx="1029">
                  <c:v>0.929539</c:v>
                </c:pt>
                <c:pt idx="1030">
                  <c:v>0.93044300000000002</c:v>
                </c:pt>
                <c:pt idx="1031">
                  <c:v>0.93134600000000001</c:v>
                </c:pt>
                <c:pt idx="1032">
                  <c:v>0.93224899999999999</c:v>
                </c:pt>
                <c:pt idx="1033">
                  <c:v>0.93315300000000001</c:v>
                </c:pt>
                <c:pt idx="1034">
                  <c:v>0.934056</c:v>
                </c:pt>
                <c:pt idx="1035">
                  <c:v>0.93495899999999998</c:v>
                </c:pt>
                <c:pt idx="1036">
                  <c:v>0.935863</c:v>
                </c:pt>
                <c:pt idx="1037">
                  <c:v>0.93676599999999999</c:v>
                </c:pt>
                <c:pt idx="1038">
                  <c:v>0.93766899999999997</c:v>
                </c:pt>
                <c:pt idx="1039">
                  <c:v>0.93857299999999999</c:v>
                </c:pt>
                <c:pt idx="1040">
                  <c:v>0.93947599999999998</c:v>
                </c:pt>
                <c:pt idx="1041">
                  <c:v>0.94037899999999996</c:v>
                </c:pt>
                <c:pt idx="1042">
                  <c:v>0.94128299999999998</c:v>
                </c:pt>
                <c:pt idx="1043">
                  <c:v>0.94218599999999997</c:v>
                </c:pt>
                <c:pt idx="1044">
                  <c:v>0.94308899999999996</c:v>
                </c:pt>
                <c:pt idx="1045">
                  <c:v>0.94399299999999997</c:v>
                </c:pt>
                <c:pt idx="1046">
                  <c:v>0.94489599999999996</c:v>
                </c:pt>
                <c:pt idx="1047">
                  <c:v>0.94579899999999995</c:v>
                </c:pt>
                <c:pt idx="1048">
                  <c:v>0.94670299999999996</c:v>
                </c:pt>
                <c:pt idx="1049">
                  <c:v>0.94760599999999995</c:v>
                </c:pt>
                <c:pt idx="1050">
                  <c:v>0.94850900000000005</c:v>
                </c:pt>
                <c:pt idx="1051">
                  <c:v>0.94941299999999995</c:v>
                </c:pt>
                <c:pt idx="1052">
                  <c:v>0.95031600000000005</c:v>
                </c:pt>
                <c:pt idx="1053">
                  <c:v>0.95121999999999995</c:v>
                </c:pt>
                <c:pt idx="1054">
                  <c:v>0.95212300000000005</c:v>
                </c:pt>
                <c:pt idx="1055">
                  <c:v>0.95302600000000004</c:v>
                </c:pt>
                <c:pt idx="1056">
                  <c:v>0.95392999999999994</c:v>
                </c:pt>
                <c:pt idx="1057">
                  <c:v>0.95483300000000004</c:v>
                </c:pt>
                <c:pt idx="1058">
                  <c:v>0.95573600000000003</c:v>
                </c:pt>
                <c:pt idx="1059">
                  <c:v>0.95664000000000005</c:v>
                </c:pt>
                <c:pt idx="1060">
                  <c:v>0.95754300000000003</c:v>
                </c:pt>
                <c:pt idx="1061">
                  <c:v>0.95844600000000002</c:v>
                </c:pt>
                <c:pt idx="1062">
                  <c:v>0.95935000000000004</c:v>
                </c:pt>
                <c:pt idx="1063">
                  <c:v>0.96025300000000002</c:v>
                </c:pt>
                <c:pt idx="1064">
                  <c:v>0.96115600000000001</c:v>
                </c:pt>
                <c:pt idx="1065">
                  <c:v>0.96206000000000003</c:v>
                </c:pt>
                <c:pt idx="1066">
                  <c:v>0.96296300000000001</c:v>
                </c:pt>
                <c:pt idx="1067">
                  <c:v>0.963866</c:v>
                </c:pt>
                <c:pt idx="1068">
                  <c:v>0.96477000000000002</c:v>
                </c:pt>
                <c:pt idx="1069">
                  <c:v>0.965673</c:v>
                </c:pt>
                <c:pt idx="1070">
                  <c:v>0.96657599999999999</c:v>
                </c:pt>
                <c:pt idx="1071">
                  <c:v>0.96748000000000001</c:v>
                </c:pt>
                <c:pt idx="1072">
                  <c:v>0.96838299999999999</c:v>
                </c:pt>
                <c:pt idx="1073">
                  <c:v>0.96928599999999998</c:v>
                </c:pt>
                <c:pt idx="1074">
                  <c:v>0.97019</c:v>
                </c:pt>
                <c:pt idx="1075">
                  <c:v>0.97109299999999998</c:v>
                </c:pt>
                <c:pt idx="1076">
                  <c:v>0.97199599999999997</c:v>
                </c:pt>
                <c:pt idx="1077">
                  <c:v>0.97289999999999999</c:v>
                </c:pt>
                <c:pt idx="1078">
                  <c:v>0.97380299999999997</c:v>
                </c:pt>
                <c:pt idx="1079">
                  <c:v>0.97470599999999996</c:v>
                </c:pt>
                <c:pt idx="1080">
                  <c:v>0.97560999999999998</c:v>
                </c:pt>
                <c:pt idx="1081">
                  <c:v>0.97651299999999996</c:v>
                </c:pt>
                <c:pt idx="1082">
                  <c:v>0.97741599999999995</c:v>
                </c:pt>
                <c:pt idx="1083">
                  <c:v>0.97831999999999997</c:v>
                </c:pt>
                <c:pt idx="1084">
                  <c:v>0.97922299999999995</c:v>
                </c:pt>
                <c:pt idx="1085">
                  <c:v>0.98012600000000005</c:v>
                </c:pt>
                <c:pt idx="1086">
                  <c:v>0.98102999999999996</c:v>
                </c:pt>
                <c:pt idx="1087">
                  <c:v>0.98193299999999994</c:v>
                </c:pt>
                <c:pt idx="1088">
                  <c:v>0.98283600000000004</c:v>
                </c:pt>
                <c:pt idx="1089">
                  <c:v>0.98373999999999995</c:v>
                </c:pt>
                <c:pt idx="1090">
                  <c:v>0.98464300000000005</c:v>
                </c:pt>
                <c:pt idx="1091">
                  <c:v>0.98554699999999995</c:v>
                </c:pt>
                <c:pt idx="1092">
                  <c:v>0.98645000000000005</c:v>
                </c:pt>
                <c:pt idx="1093">
                  <c:v>0.98735300000000004</c:v>
                </c:pt>
                <c:pt idx="1094">
                  <c:v>0.98825700000000005</c:v>
                </c:pt>
                <c:pt idx="1095">
                  <c:v>0.98916000000000004</c:v>
                </c:pt>
                <c:pt idx="1096">
                  <c:v>0.99006300000000003</c:v>
                </c:pt>
                <c:pt idx="1097">
                  <c:v>0.99096700000000004</c:v>
                </c:pt>
                <c:pt idx="1098">
                  <c:v>0.99187000000000003</c:v>
                </c:pt>
                <c:pt idx="1099">
                  <c:v>0.99277300000000002</c:v>
                </c:pt>
                <c:pt idx="1100">
                  <c:v>0.99367700000000003</c:v>
                </c:pt>
                <c:pt idx="1101">
                  <c:v>0.99458000000000002</c:v>
                </c:pt>
                <c:pt idx="1102">
                  <c:v>0.99548300000000001</c:v>
                </c:pt>
                <c:pt idx="1103">
                  <c:v>0.99638700000000002</c:v>
                </c:pt>
                <c:pt idx="1104">
                  <c:v>0.99729000000000001</c:v>
                </c:pt>
                <c:pt idx="1105">
                  <c:v>0.998193</c:v>
                </c:pt>
                <c:pt idx="1106">
                  <c:v>0.99909700000000001</c:v>
                </c:pt>
              </c:numCache>
            </c:numRef>
          </c:xVal>
          <c:yVal>
            <c:numRef>
              <c:f>'bfs-bw-aware-ratio-norm'!$F$2:$F$1108</c:f>
              <c:numCache>
                <c:formatCode>General</c:formatCode>
                <c:ptCount val="1107"/>
                <c:pt idx="0">
                  <c:v>4.3427199999999999E-2</c:v>
                </c:pt>
                <c:pt idx="1">
                  <c:v>4.7318600000000001E-3</c:v>
                </c:pt>
                <c:pt idx="2">
                  <c:v>0</c:v>
                </c:pt>
                <c:pt idx="3">
                  <c:v>0</c:v>
                </c:pt>
                <c:pt idx="4">
                  <c:v>2.1167399999999999E-2</c:v>
                </c:pt>
                <c:pt idx="5">
                  <c:v>1.8977299999999999E-2</c:v>
                </c:pt>
                <c:pt idx="6">
                  <c:v>0</c:v>
                </c:pt>
                <c:pt idx="7">
                  <c:v>0</c:v>
                </c:pt>
                <c:pt idx="8">
                  <c:v>0.432222</c:v>
                </c:pt>
                <c:pt idx="9">
                  <c:v>0.98949200000000004</c:v>
                </c:pt>
                <c:pt idx="10">
                  <c:v>0.99798699999999996</c:v>
                </c:pt>
                <c:pt idx="11">
                  <c:v>0.98563100000000003</c:v>
                </c:pt>
                <c:pt idx="12">
                  <c:v>0.99930799999999997</c:v>
                </c:pt>
                <c:pt idx="13">
                  <c:v>0.99865099999999996</c:v>
                </c:pt>
                <c:pt idx="14">
                  <c:v>0.99141599999999996</c:v>
                </c:pt>
                <c:pt idx="15">
                  <c:v>0.96449300000000004</c:v>
                </c:pt>
                <c:pt idx="16">
                  <c:v>0.96754600000000002</c:v>
                </c:pt>
                <c:pt idx="17">
                  <c:v>0.96662400000000004</c:v>
                </c:pt>
                <c:pt idx="18">
                  <c:v>0.99800100000000003</c:v>
                </c:pt>
                <c:pt idx="19">
                  <c:v>0.998</c:v>
                </c:pt>
                <c:pt idx="20">
                  <c:v>0.96970900000000004</c:v>
                </c:pt>
                <c:pt idx="21">
                  <c:v>0.86994099999999996</c:v>
                </c:pt>
                <c:pt idx="22">
                  <c:v>0.84477800000000003</c:v>
                </c:pt>
                <c:pt idx="23">
                  <c:v>0.86495500000000003</c:v>
                </c:pt>
                <c:pt idx="24">
                  <c:v>0.92029300000000003</c:v>
                </c:pt>
                <c:pt idx="25">
                  <c:v>0.99804499999999996</c:v>
                </c:pt>
                <c:pt idx="26">
                  <c:v>0.997753</c:v>
                </c:pt>
                <c:pt idx="27">
                  <c:v>0.922068</c:v>
                </c:pt>
                <c:pt idx="28">
                  <c:v>0.69726500000000002</c:v>
                </c:pt>
                <c:pt idx="29">
                  <c:v>0.75514000000000003</c:v>
                </c:pt>
                <c:pt idx="30">
                  <c:v>0.74504599999999999</c:v>
                </c:pt>
                <c:pt idx="31">
                  <c:v>0.78253799999999996</c:v>
                </c:pt>
                <c:pt idx="32">
                  <c:v>0.78439099999999995</c:v>
                </c:pt>
                <c:pt idx="33">
                  <c:v>0.80291299999999999</c:v>
                </c:pt>
                <c:pt idx="34">
                  <c:v>0.79346300000000003</c:v>
                </c:pt>
                <c:pt idx="35">
                  <c:v>0.88884700000000005</c:v>
                </c:pt>
                <c:pt idx="36">
                  <c:v>0.98430799999999996</c:v>
                </c:pt>
                <c:pt idx="37">
                  <c:v>0.99134699999999998</c:v>
                </c:pt>
                <c:pt idx="38">
                  <c:v>0.99198799999999998</c:v>
                </c:pt>
                <c:pt idx="39">
                  <c:v>0.98859200000000003</c:v>
                </c:pt>
                <c:pt idx="40">
                  <c:v>0.99165800000000004</c:v>
                </c:pt>
                <c:pt idx="41">
                  <c:v>0.957978</c:v>
                </c:pt>
                <c:pt idx="42">
                  <c:v>0.80961899999999998</c:v>
                </c:pt>
                <c:pt idx="43">
                  <c:v>0.79596</c:v>
                </c:pt>
                <c:pt idx="44">
                  <c:v>0.79185300000000003</c:v>
                </c:pt>
                <c:pt idx="45">
                  <c:v>0.79189399999999999</c:v>
                </c:pt>
                <c:pt idx="46">
                  <c:v>0.76973800000000003</c:v>
                </c:pt>
                <c:pt idx="47">
                  <c:v>0.76601399999999997</c:v>
                </c:pt>
                <c:pt idx="48">
                  <c:v>0.78432400000000002</c:v>
                </c:pt>
                <c:pt idx="49">
                  <c:v>0.75794399999999995</c:v>
                </c:pt>
                <c:pt idx="50">
                  <c:v>0.77774200000000004</c:v>
                </c:pt>
                <c:pt idx="51">
                  <c:v>0.76731700000000003</c:v>
                </c:pt>
                <c:pt idx="52">
                  <c:v>0.78043399999999996</c:v>
                </c:pt>
                <c:pt idx="53">
                  <c:v>0.77327299999999999</c:v>
                </c:pt>
                <c:pt idx="54">
                  <c:v>0.77666900000000005</c:v>
                </c:pt>
                <c:pt idx="55">
                  <c:v>0.76863999999999999</c:v>
                </c:pt>
                <c:pt idx="56">
                  <c:v>0.77656800000000004</c:v>
                </c:pt>
                <c:pt idx="57">
                  <c:v>0.77539599999999997</c:v>
                </c:pt>
                <c:pt idx="58">
                  <c:v>0.78525500000000004</c:v>
                </c:pt>
                <c:pt idx="59">
                  <c:v>0.76034900000000005</c:v>
                </c:pt>
                <c:pt idx="60">
                  <c:v>0.94933500000000004</c:v>
                </c:pt>
                <c:pt idx="61">
                  <c:v>0.98915399999999998</c:v>
                </c:pt>
                <c:pt idx="62">
                  <c:v>0.99003099999999999</c:v>
                </c:pt>
                <c:pt idx="63">
                  <c:v>0.99004000000000003</c:v>
                </c:pt>
                <c:pt idx="64">
                  <c:v>1</c:v>
                </c:pt>
                <c:pt idx="65">
                  <c:v>1</c:v>
                </c:pt>
                <c:pt idx="66">
                  <c:v>0.99659900000000001</c:v>
                </c:pt>
                <c:pt idx="67">
                  <c:v>0.98237399999999997</c:v>
                </c:pt>
                <c:pt idx="68">
                  <c:v>0.99705299999999997</c:v>
                </c:pt>
                <c:pt idx="69">
                  <c:v>0.99458599999999997</c:v>
                </c:pt>
                <c:pt idx="70">
                  <c:v>1</c:v>
                </c:pt>
                <c:pt idx="71">
                  <c:v>1</c:v>
                </c:pt>
                <c:pt idx="72">
                  <c:v>0.77871900000000005</c:v>
                </c:pt>
                <c:pt idx="73">
                  <c:v>0.771594</c:v>
                </c:pt>
                <c:pt idx="74">
                  <c:v>0.76214899999999997</c:v>
                </c:pt>
                <c:pt idx="75">
                  <c:v>0.736097</c:v>
                </c:pt>
                <c:pt idx="76">
                  <c:v>0.72843400000000003</c:v>
                </c:pt>
                <c:pt idx="77">
                  <c:v>0.74641400000000002</c:v>
                </c:pt>
                <c:pt idx="78">
                  <c:v>0.72677400000000003</c:v>
                </c:pt>
                <c:pt idx="79">
                  <c:v>0.719279</c:v>
                </c:pt>
                <c:pt idx="80">
                  <c:v>0.73180599999999996</c:v>
                </c:pt>
                <c:pt idx="81">
                  <c:v>0.744641</c:v>
                </c:pt>
                <c:pt idx="82">
                  <c:v>0.74308399999999997</c:v>
                </c:pt>
                <c:pt idx="83">
                  <c:v>0.74696499999999999</c:v>
                </c:pt>
                <c:pt idx="84">
                  <c:v>0.75213300000000005</c:v>
                </c:pt>
                <c:pt idx="85">
                  <c:v>0.73865000000000003</c:v>
                </c:pt>
                <c:pt idx="86">
                  <c:v>0.73636000000000001</c:v>
                </c:pt>
                <c:pt idx="87">
                  <c:v>0.73374799999999996</c:v>
                </c:pt>
                <c:pt idx="88">
                  <c:v>0.73783799999999999</c:v>
                </c:pt>
                <c:pt idx="89">
                  <c:v>0.73183799999999999</c:v>
                </c:pt>
                <c:pt idx="90">
                  <c:v>0.73534999999999995</c:v>
                </c:pt>
                <c:pt idx="91">
                  <c:v>0.74659699999999996</c:v>
                </c:pt>
                <c:pt idx="92">
                  <c:v>0.74161299999999997</c:v>
                </c:pt>
                <c:pt idx="93">
                  <c:v>0.73079000000000005</c:v>
                </c:pt>
                <c:pt idx="94">
                  <c:v>0.74626000000000003</c:v>
                </c:pt>
                <c:pt idx="95">
                  <c:v>0.73054799999999998</c:v>
                </c:pt>
                <c:pt idx="96">
                  <c:v>0.76716399999999996</c:v>
                </c:pt>
                <c:pt idx="97">
                  <c:v>0.74390699999999998</c:v>
                </c:pt>
                <c:pt idx="98">
                  <c:v>0.73407199999999995</c:v>
                </c:pt>
                <c:pt idx="99">
                  <c:v>0.73558100000000004</c:v>
                </c:pt>
                <c:pt idx="100">
                  <c:v>0.74256299999999997</c:v>
                </c:pt>
                <c:pt idx="101">
                  <c:v>0.76211099999999998</c:v>
                </c:pt>
                <c:pt idx="102">
                  <c:v>0.72830300000000003</c:v>
                </c:pt>
                <c:pt idx="103">
                  <c:v>0.73529100000000003</c:v>
                </c:pt>
                <c:pt idx="104">
                  <c:v>0.72176200000000001</c:v>
                </c:pt>
                <c:pt idx="105">
                  <c:v>0.75446999999999997</c:v>
                </c:pt>
                <c:pt idx="106">
                  <c:v>0.73192299999999999</c:v>
                </c:pt>
                <c:pt idx="107">
                  <c:v>0.73153999999999997</c:v>
                </c:pt>
                <c:pt idx="108">
                  <c:v>0.74114599999999997</c:v>
                </c:pt>
                <c:pt idx="109">
                  <c:v>0.74269499999999999</c:v>
                </c:pt>
                <c:pt idx="110">
                  <c:v>0.73790699999999998</c:v>
                </c:pt>
                <c:pt idx="111">
                  <c:v>0.73791899999999999</c:v>
                </c:pt>
                <c:pt idx="112">
                  <c:v>0.74454299999999995</c:v>
                </c:pt>
                <c:pt idx="113">
                  <c:v>0.75810699999999998</c:v>
                </c:pt>
                <c:pt idx="114">
                  <c:v>0.75278900000000004</c:v>
                </c:pt>
                <c:pt idx="115">
                  <c:v>0.72401800000000005</c:v>
                </c:pt>
                <c:pt idx="116">
                  <c:v>0.75873900000000005</c:v>
                </c:pt>
                <c:pt idx="117">
                  <c:v>0.756359</c:v>
                </c:pt>
                <c:pt idx="118">
                  <c:v>0.72978699999999996</c:v>
                </c:pt>
                <c:pt idx="119">
                  <c:v>0.73596200000000001</c:v>
                </c:pt>
                <c:pt idx="120">
                  <c:v>0.75666199999999995</c:v>
                </c:pt>
                <c:pt idx="121">
                  <c:v>0.74159299999999995</c:v>
                </c:pt>
                <c:pt idx="122">
                  <c:v>0.73550000000000004</c:v>
                </c:pt>
                <c:pt idx="123">
                  <c:v>0.75866199999999995</c:v>
                </c:pt>
                <c:pt idx="124">
                  <c:v>0.94838900000000004</c:v>
                </c:pt>
                <c:pt idx="125">
                  <c:v>0.98786300000000005</c:v>
                </c:pt>
                <c:pt idx="126">
                  <c:v>1</c:v>
                </c:pt>
                <c:pt idx="127">
                  <c:v>0.97961900000000002</c:v>
                </c:pt>
                <c:pt idx="128">
                  <c:v>0.98807900000000004</c:v>
                </c:pt>
                <c:pt idx="129">
                  <c:v>1</c:v>
                </c:pt>
                <c:pt idx="130">
                  <c:v>1</c:v>
                </c:pt>
                <c:pt idx="131">
                  <c:v>1</c:v>
                </c:pt>
                <c:pt idx="132">
                  <c:v>1</c:v>
                </c:pt>
                <c:pt idx="133">
                  <c:v>0.98674499999999998</c:v>
                </c:pt>
                <c:pt idx="134">
                  <c:v>0.98498300000000005</c:v>
                </c:pt>
                <c:pt idx="135">
                  <c:v>0.98401799999999995</c:v>
                </c:pt>
                <c:pt idx="136">
                  <c:v>0.99590500000000004</c:v>
                </c:pt>
                <c:pt idx="137">
                  <c:v>1</c:v>
                </c:pt>
                <c:pt idx="138">
                  <c:v>1</c:v>
                </c:pt>
                <c:pt idx="139">
                  <c:v>1</c:v>
                </c:pt>
                <c:pt idx="140">
                  <c:v>0.50531800000000004</c:v>
                </c:pt>
                <c:pt idx="141">
                  <c:v>0.789547</c:v>
                </c:pt>
                <c:pt idx="142">
                  <c:v>0.81605700000000003</c:v>
                </c:pt>
                <c:pt idx="143">
                  <c:v>0.78534000000000004</c:v>
                </c:pt>
                <c:pt idx="144">
                  <c:v>0.78254599999999996</c:v>
                </c:pt>
                <c:pt idx="145">
                  <c:v>0.73216000000000003</c:v>
                </c:pt>
                <c:pt idx="146">
                  <c:v>0.72173799999999999</c:v>
                </c:pt>
                <c:pt idx="147">
                  <c:v>0.72217900000000002</c:v>
                </c:pt>
                <c:pt idx="148">
                  <c:v>0.69051799999999997</c:v>
                </c:pt>
                <c:pt idx="149">
                  <c:v>0.71252199999999999</c:v>
                </c:pt>
                <c:pt idx="150">
                  <c:v>0.70015499999999997</c:v>
                </c:pt>
                <c:pt idx="151">
                  <c:v>0.70755000000000001</c:v>
                </c:pt>
                <c:pt idx="152">
                  <c:v>0.68787699999999996</c:v>
                </c:pt>
                <c:pt idx="153">
                  <c:v>0.72992500000000005</c:v>
                </c:pt>
                <c:pt idx="154">
                  <c:v>0.72052899999999998</c:v>
                </c:pt>
                <c:pt idx="155">
                  <c:v>0.73205600000000004</c:v>
                </c:pt>
                <c:pt idx="156">
                  <c:v>0.71148299999999998</c:v>
                </c:pt>
                <c:pt idx="157">
                  <c:v>0.72841999999999996</c:v>
                </c:pt>
                <c:pt idx="158">
                  <c:v>0.69192100000000001</c:v>
                </c:pt>
                <c:pt idx="159">
                  <c:v>0.68492799999999998</c:v>
                </c:pt>
                <c:pt idx="160">
                  <c:v>0.71502600000000005</c:v>
                </c:pt>
                <c:pt idx="161">
                  <c:v>0.70774999999999999</c:v>
                </c:pt>
                <c:pt idx="162">
                  <c:v>0.71806300000000001</c:v>
                </c:pt>
                <c:pt idx="163">
                  <c:v>0.71421000000000001</c:v>
                </c:pt>
                <c:pt idx="164">
                  <c:v>0.70222200000000001</c:v>
                </c:pt>
                <c:pt idx="165">
                  <c:v>0.68839600000000001</c:v>
                </c:pt>
                <c:pt idx="166">
                  <c:v>0.69023900000000005</c:v>
                </c:pt>
                <c:pt idx="167">
                  <c:v>0.68454499999999996</c:v>
                </c:pt>
                <c:pt idx="168">
                  <c:v>0.72927399999999998</c:v>
                </c:pt>
                <c:pt idx="169">
                  <c:v>0.68496699999999999</c:v>
                </c:pt>
                <c:pt idx="170">
                  <c:v>0.71774000000000004</c:v>
                </c:pt>
                <c:pt idx="171">
                  <c:v>0.71334200000000003</c:v>
                </c:pt>
                <c:pt idx="172">
                  <c:v>0.70290900000000001</c:v>
                </c:pt>
                <c:pt idx="173">
                  <c:v>0.73792500000000005</c:v>
                </c:pt>
                <c:pt idx="174">
                  <c:v>0.69571700000000003</c:v>
                </c:pt>
                <c:pt idx="175">
                  <c:v>0.71901599999999999</c:v>
                </c:pt>
                <c:pt idx="176">
                  <c:v>0.675153</c:v>
                </c:pt>
                <c:pt idx="177">
                  <c:v>0.67698100000000005</c:v>
                </c:pt>
                <c:pt idx="178">
                  <c:v>0.72463</c:v>
                </c:pt>
                <c:pt idx="179">
                  <c:v>0.69040599999999996</c:v>
                </c:pt>
                <c:pt idx="180">
                  <c:v>0.70201199999999997</c:v>
                </c:pt>
                <c:pt idx="181">
                  <c:v>0.70656200000000002</c:v>
                </c:pt>
                <c:pt idx="182">
                  <c:v>0.69862999999999997</c:v>
                </c:pt>
                <c:pt idx="183">
                  <c:v>0.70325000000000004</c:v>
                </c:pt>
                <c:pt idx="184">
                  <c:v>0.69917899999999999</c:v>
                </c:pt>
                <c:pt idx="185">
                  <c:v>0.73474600000000001</c:v>
                </c:pt>
                <c:pt idx="186">
                  <c:v>0.70646699999999996</c:v>
                </c:pt>
                <c:pt idx="187">
                  <c:v>0.7107</c:v>
                </c:pt>
                <c:pt idx="188">
                  <c:v>0.69154199999999999</c:v>
                </c:pt>
                <c:pt idx="189">
                  <c:v>0.69228400000000001</c:v>
                </c:pt>
                <c:pt idx="190">
                  <c:v>0.70912600000000003</c:v>
                </c:pt>
                <c:pt idx="191">
                  <c:v>0.69999</c:v>
                </c:pt>
                <c:pt idx="192">
                  <c:v>0.737317</c:v>
                </c:pt>
                <c:pt idx="193">
                  <c:v>0.70505099999999998</c:v>
                </c:pt>
                <c:pt idx="194">
                  <c:v>0.69742199999999999</c:v>
                </c:pt>
                <c:pt idx="195">
                  <c:v>0.70616699999999999</c:v>
                </c:pt>
                <c:pt idx="196">
                  <c:v>0.72325200000000001</c:v>
                </c:pt>
                <c:pt idx="197">
                  <c:v>0.69918199999999997</c:v>
                </c:pt>
                <c:pt idx="198">
                  <c:v>0.70801400000000003</c:v>
                </c:pt>
                <c:pt idx="199">
                  <c:v>0.69391899999999995</c:v>
                </c:pt>
                <c:pt idx="200">
                  <c:v>0.71794899999999995</c:v>
                </c:pt>
                <c:pt idx="201">
                  <c:v>0.70571799999999996</c:v>
                </c:pt>
                <c:pt idx="202">
                  <c:v>0.71232600000000001</c:v>
                </c:pt>
                <c:pt idx="203">
                  <c:v>0.69700099999999998</c:v>
                </c:pt>
                <c:pt idx="204">
                  <c:v>0.69615700000000003</c:v>
                </c:pt>
                <c:pt idx="205">
                  <c:v>0.73056200000000004</c:v>
                </c:pt>
                <c:pt idx="206">
                  <c:v>0.73172000000000004</c:v>
                </c:pt>
                <c:pt idx="207">
                  <c:v>0.67686999999999997</c:v>
                </c:pt>
                <c:pt idx="208">
                  <c:v>0.69483600000000001</c:v>
                </c:pt>
                <c:pt idx="209">
                  <c:v>0.71345499999999995</c:v>
                </c:pt>
                <c:pt idx="210">
                  <c:v>0.70309900000000003</c:v>
                </c:pt>
                <c:pt idx="211">
                  <c:v>0.68170900000000001</c:v>
                </c:pt>
                <c:pt idx="212">
                  <c:v>0.69889999999999997</c:v>
                </c:pt>
                <c:pt idx="213">
                  <c:v>0.67134099999999997</c:v>
                </c:pt>
                <c:pt idx="214">
                  <c:v>0.68837800000000005</c:v>
                </c:pt>
                <c:pt idx="215">
                  <c:v>0.71116000000000001</c:v>
                </c:pt>
                <c:pt idx="216">
                  <c:v>0.73349600000000004</c:v>
                </c:pt>
                <c:pt idx="217">
                  <c:v>0.69989999999999997</c:v>
                </c:pt>
                <c:pt idx="218">
                  <c:v>0.681315</c:v>
                </c:pt>
                <c:pt idx="219">
                  <c:v>0.68253799999999998</c:v>
                </c:pt>
                <c:pt idx="220">
                  <c:v>0.67480099999999998</c:v>
                </c:pt>
                <c:pt idx="221">
                  <c:v>0.69517700000000004</c:v>
                </c:pt>
                <c:pt idx="222">
                  <c:v>0.72525300000000004</c:v>
                </c:pt>
                <c:pt idx="223">
                  <c:v>0.66438399999999997</c:v>
                </c:pt>
                <c:pt idx="224">
                  <c:v>0.73229599999999995</c:v>
                </c:pt>
                <c:pt idx="225">
                  <c:v>0.73051900000000003</c:v>
                </c:pt>
                <c:pt idx="226">
                  <c:v>0.68325800000000003</c:v>
                </c:pt>
                <c:pt idx="227">
                  <c:v>0.70859300000000003</c:v>
                </c:pt>
                <c:pt idx="228">
                  <c:v>0.71264499999999997</c:v>
                </c:pt>
                <c:pt idx="229">
                  <c:v>0.73701000000000005</c:v>
                </c:pt>
                <c:pt idx="230">
                  <c:v>0.71122300000000005</c:v>
                </c:pt>
                <c:pt idx="231">
                  <c:v>0.73097699999999999</c:v>
                </c:pt>
                <c:pt idx="232">
                  <c:v>0.70918400000000004</c:v>
                </c:pt>
                <c:pt idx="233">
                  <c:v>0.72768900000000003</c:v>
                </c:pt>
                <c:pt idx="234">
                  <c:v>0.72382999999999997</c:v>
                </c:pt>
                <c:pt idx="235">
                  <c:v>0.71153999999999995</c:v>
                </c:pt>
                <c:pt idx="236">
                  <c:v>0.70615300000000003</c:v>
                </c:pt>
                <c:pt idx="237">
                  <c:v>0.69986599999999999</c:v>
                </c:pt>
                <c:pt idx="238">
                  <c:v>0.66706900000000002</c:v>
                </c:pt>
                <c:pt idx="239">
                  <c:v>0.70840599999999998</c:v>
                </c:pt>
                <c:pt idx="240">
                  <c:v>0.70445899999999995</c:v>
                </c:pt>
                <c:pt idx="241">
                  <c:v>0.70399500000000004</c:v>
                </c:pt>
                <c:pt idx="242">
                  <c:v>0.712978</c:v>
                </c:pt>
                <c:pt idx="243">
                  <c:v>0.71834100000000001</c:v>
                </c:pt>
                <c:pt idx="244">
                  <c:v>0.68640500000000004</c:v>
                </c:pt>
                <c:pt idx="245">
                  <c:v>0.71808499999999997</c:v>
                </c:pt>
                <c:pt idx="246">
                  <c:v>0.71602699999999997</c:v>
                </c:pt>
                <c:pt idx="247">
                  <c:v>0.68543200000000004</c:v>
                </c:pt>
                <c:pt idx="248">
                  <c:v>0.696465</c:v>
                </c:pt>
                <c:pt idx="249">
                  <c:v>0.68920700000000001</c:v>
                </c:pt>
                <c:pt idx="250">
                  <c:v>0.72517399999999999</c:v>
                </c:pt>
                <c:pt idx="251">
                  <c:v>0.73389099999999996</c:v>
                </c:pt>
                <c:pt idx="252">
                  <c:v>0.69115700000000002</c:v>
                </c:pt>
                <c:pt idx="253">
                  <c:v>0.69739600000000002</c:v>
                </c:pt>
                <c:pt idx="254">
                  <c:v>0.69942300000000002</c:v>
                </c:pt>
                <c:pt idx="255">
                  <c:v>0.71088499999999999</c:v>
                </c:pt>
                <c:pt idx="256">
                  <c:v>0.70861499999999999</c:v>
                </c:pt>
                <c:pt idx="257">
                  <c:v>0.71938599999999997</c:v>
                </c:pt>
                <c:pt idx="258">
                  <c:v>0.71430199999999999</c:v>
                </c:pt>
                <c:pt idx="259">
                  <c:v>0.70805099999999999</c:v>
                </c:pt>
                <c:pt idx="260">
                  <c:v>0.73355199999999998</c:v>
                </c:pt>
                <c:pt idx="261">
                  <c:v>0.73956699999999997</c:v>
                </c:pt>
                <c:pt idx="262">
                  <c:v>0.72410399999999997</c:v>
                </c:pt>
                <c:pt idx="263">
                  <c:v>0.69070500000000001</c:v>
                </c:pt>
                <c:pt idx="264">
                  <c:v>0.71591899999999997</c:v>
                </c:pt>
                <c:pt idx="265">
                  <c:v>0.69721999999999995</c:v>
                </c:pt>
                <c:pt idx="266">
                  <c:v>0.694608</c:v>
                </c:pt>
                <c:pt idx="267">
                  <c:v>0.705793</c:v>
                </c:pt>
                <c:pt idx="268">
                  <c:v>0.71148299999999998</c:v>
                </c:pt>
                <c:pt idx="269">
                  <c:v>0.73225200000000001</c:v>
                </c:pt>
                <c:pt idx="270">
                  <c:v>0.727298</c:v>
                </c:pt>
                <c:pt idx="271">
                  <c:v>0.67796199999999995</c:v>
                </c:pt>
                <c:pt idx="272">
                  <c:v>0.71858</c:v>
                </c:pt>
                <c:pt idx="273">
                  <c:v>0.69783399999999995</c:v>
                </c:pt>
                <c:pt idx="274">
                  <c:v>0.6714</c:v>
                </c:pt>
                <c:pt idx="275">
                  <c:v>0.68673600000000001</c:v>
                </c:pt>
                <c:pt idx="276">
                  <c:v>0.71004</c:v>
                </c:pt>
                <c:pt idx="277">
                  <c:v>0.70860900000000004</c:v>
                </c:pt>
                <c:pt idx="278">
                  <c:v>0.67461000000000004</c:v>
                </c:pt>
                <c:pt idx="279">
                  <c:v>0.69631500000000002</c:v>
                </c:pt>
                <c:pt idx="280">
                  <c:v>0.72957000000000005</c:v>
                </c:pt>
                <c:pt idx="281">
                  <c:v>0.70745999999999998</c:v>
                </c:pt>
                <c:pt idx="282">
                  <c:v>0.71932200000000002</c:v>
                </c:pt>
                <c:pt idx="283">
                  <c:v>0.69958200000000004</c:v>
                </c:pt>
                <c:pt idx="284">
                  <c:v>0.71159099999999997</c:v>
                </c:pt>
                <c:pt idx="285">
                  <c:v>0.70011299999999999</c:v>
                </c:pt>
                <c:pt idx="286">
                  <c:v>0.68880300000000005</c:v>
                </c:pt>
                <c:pt idx="287">
                  <c:v>0.71003799999999995</c:v>
                </c:pt>
                <c:pt idx="288">
                  <c:v>0.70706999999999998</c:v>
                </c:pt>
                <c:pt idx="289">
                  <c:v>0.70582800000000001</c:v>
                </c:pt>
                <c:pt idx="290">
                  <c:v>0.68594200000000005</c:v>
                </c:pt>
                <c:pt idx="291">
                  <c:v>0.72185699999999997</c:v>
                </c:pt>
                <c:pt idx="292">
                  <c:v>0.70941600000000005</c:v>
                </c:pt>
                <c:pt idx="293">
                  <c:v>0.73477099999999995</c:v>
                </c:pt>
                <c:pt idx="294">
                  <c:v>0.68752999999999997</c:v>
                </c:pt>
                <c:pt idx="295">
                  <c:v>0.67366599999999999</c:v>
                </c:pt>
                <c:pt idx="296">
                  <c:v>0.71346500000000002</c:v>
                </c:pt>
                <c:pt idx="297">
                  <c:v>0.69718599999999997</c:v>
                </c:pt>
                <c:pt idx="298">
                  <c:v>0.716005</c:v>
                </c:pt>
                <c:pt idx="299">
                  <c:v>0.72803200000000001</c:v>
                </c:pt>
                <c:pt idx="300">
                  <c:v>0.70436100000000001</c:v>
                </c:pt>
                <c:pt idx="301">
                  <c:v>0.692635</c:v>
                </c:pt>
                <c:pt idx="302">
                  <c:v>0.71068500000000001</c:v>
                </c:pt>
                <c:pt idx="303">
                  <c:v>0.71518400000000004</c:v>
                </c:pt>
                <c:pt idx="304">
                  <c:v>0.70584100000000005</c:v>
                </c:pt>
                <c:pt idx="305">
                  <c:v>0.70610099999999998</c:v>
                </c:pt>
                <c:pt idx="306">
                  <c:v>0.71594199999999997</c:v>
                </c:pt>
                <c:pt idx="307">
                  <c:v>0.697662</c:v>
                </c:pt>
                <c:pt idx="308">
                  <c:v>0.71241600000000005</c:v>
                </c:pt>
                <c:pt idx="309">
                  <c:v>0.71021999999999996</c:v>
                </c:pt>
                <c:pt idx="310">
                  <c:v>0.70615899999999998</c:v>
                </c:pt>
                <c:pt idx="311">
                  <c:v>0.70303499999999997</c:v>
                </c:pt>
                <c:pt idx="312">
                  <c:v>0.74211099999999997</c:v>
                </c:pt>
                <c:pt idx="313">
                  <c:v>0.72418400000000005</c:v>
                </c:pt>
                <c:pt idx="314">
                  <c:v>0.73741299999999999</c:v>
                </c:pt>
                <c:pt idx="315">
                  <c:v>0.682114</c:v>
                </c:pt>
                <c:pt idx="316">
                  <c:v>0.69983700000000004</c:v>
                </c:pt>
                <c:pt idx="317">
                  <c:v>0.72960499999999995</c:v>
                </c:pt>
                <c:pt idx="318">
                  <c:v>0.69549899999999998</c:v>
                </c:pt>
                <c:pt idx="319">
                  <c:v>0.71154799999999996</c:v>
                </c:pt>
                <c:pt idx="320">
                  <c:v>0.69962299999999999</c:v>
                </c:pt>
                <c:pt idx="321">
                  <c:v>0.69942800000000005</c:v>
                </c:pt>
                <c:pt idx="322">
                  <c:v>0.70714299999999997</c:v>
                </c:pt>
                <c:pt idx="323">
                  <c:v>0.66733500000000001</c:v>
                </c:pt>
                <c:pt idx="324">
                  <c:v>0.68150200000000005</c:v>
                </c:pt>
                <c:pt idx="325">
                  <c:v>0.69157299999999999</c:v>
                </c:pt>
                <c:pt idx="326">
                  <c:v>0.69704699999999997</c:v>
                </c:pt>
                <c:pt idx="327">
                  <c:v>0.69717799999999996</c:v>
                </c:pt>
                <c:pt idx="328">
                  <c:v>0.72187900000000005</c:v>
                </c:pt>
                <c:pt idx="329">
                  <c:v>0.70731200000000005</c:v>
                </c:pt>
                <c:pt idx="330">
                  <c:v>0.70303099999999996</c:v>
                </c:pt>
                <c:pt idx="331">
                  <c:v>0.70851299999999995</c:v>
                </c:pt>
                <c:pt idx="332">
                  <c:v>0.74730700000000005</c:v>
                </c:pt>
                <c:pt idx="333">
                  <c:v>0.722862</c:v>
                </c:pt>
                <c:pt idx="334">
                  <c:v>0.69343900000000003</c:v>
                </c:pt>
                <c:pt idx="335">
                  <c:v>0.73565000000000003</c:v>
                </c:pt>
                <c:pt idx="336">
                  <c:v>0.72370699999999999</c:v>
                </c:pt>
                <c:pt idx="337">
                  <c:v>0.71615499999999999</c:v>
                </c:pt>
                <c:pt idx="338">
                  <c:v>0.70440100000000005</c:v>
                </c:pt>
                <c:pt idx="339">
                  <c:v>0.701762</c:v>
                </c:pt>
                <c:pt idx="340">
                  <c:v>0.69427099999999997</c:v>
                </c:pt>
                <c:pt idx="341">
                  <c:v>0.72428599999999999</c:v>
                </c:pt>
                <c:pt idx="342">
                  <c:v>0.69411199999999995</c:v>
                </c:pt>
                <c:pt idx="343">
                  <c:v>0.70535199999999998</c:v>
                </c:pt>
                <c:pt idx="344">
                  <c:v>0.70642499999999997</c:v>
                </c:pt>
                <c:pt idx="345">
                  <c:v>0.70714299999999997</c:v>
                </c:pt>
                <c:pt idx="346">
                  <c:v>0.71280399999999999</c:v>
                </c:pt>
                <c:pt idx="347">
                  <c:v>0.724692</c:v>
                </c:pt>
                <c:pt idx="348">
                  <c:v>0.73197199999999996</c:v>
                </c:pt>
                <c:pt idx="349">
                  <c:v>0.68279500000000004</c:v>
                </c:pt>
                <c:pt idx="350">
                  <c:v>0.70795799999999998</c:v>
                </c:pt>
                <c:pt idx="351">
                  <c:v>0.69074000000000002</c:v>
                </c:pt>
                <c:pt idx="352">
                  <c:v>0.69644200000000001</c:v>
                </c:pt>
                <c:pt idx="353">
                  <c:v>0.70895699999999995</c:v>
                </c:pt>
                <c:pt idx="354">
                  <c:v>0.74001799999999995</c:v>
                </c:pt>
                <c:pt idx="355">
                  <c:v>0.70308199999999998</c:v>
                </c:pt>
                <c:pt idx="356">
                  <c:v>0.71992299999999998</c:v>
                </c:pt>
                <c:pt idx="357">
                  <c:v>0.71933800000000003</c:v>
                </c:pt>
                <c:pt idx="358">
                  <c:v>0.71780200000000005</c:v>
                </c:pt>
                <c:pt idx="359">
                  <c:v>0.71873299999999996</c:v>
                </c:pt>
                <c:pt idx="360">
                  <c:v>0.70623000000000002</c:v>
                </c:pt>
                <c:pt idx="361">
                  <c:v>0.70903400000000005</c:v>
                </c:pt>
                <c:pt idx="362">
                  <c:v>0.70894199999999996</c:v>
                </c:pt>
                <c:pt idx="363">
                  <c:v>0.71235400000000004</c:v>
                </c:pt>
                <c:pt idx="364">
                  <c:v>0.67130299999999998</c:v>
                </c:pt>
                <c:pt idx="365">
                  <c:v>0.67409399999999997</c:v>
                </c:pt>
                <c:pt idx="366">
                  <c:v>0.70401599999999998</c:v>
                </c:pt>
                <c:pt idx="367">
                  <c:v>0.67591599999999996</c:v>
                </c:pt>
                <c:pt idx="368">
                  <c:v>0.68854400000000004</c:v>
                </c:pt>
                <c:pt idx="369">
                  <c:v>0.72932799999999998</c:v>
                </c:pt>
                <c:pt idx="370">
                  <c:v>0.71118599999999998</c:v>
                </c:pt>
                <c:pt idx="371">
                  <c:v>0.71346200000000004</c:v>
                </c:pt>
                <c:pt idx="372">
                  <c:v>0.69740400000000002</c:v>
                </c:pt>
                <c:pt idx="373">
                  <c:v>0.74635099999999999</c:v>
                </c:pt>
                <c:pt idx="374">
                  <c:v>0.78221600000000002</c:v>
                </c:pt>
                <c:pt idx="375">
                  <c:v>0.91777299999999995</c:v>
                </c:pt>
                <c:pt idx="376">
                  <c:v>0.98461100000000001</c:v>
                </c:pt>
                <c:pt idx="377">
                  <c:v>1</c:v>
                </c:pt>
                <c:pt idx="378">
                  <c:v>0.98672599999999999</c:v>
                </c:pt>
                <c:pt idx="379">
                  <c:v>0.99465899999999996</c:v>
                </c:pt>
                <c:pt idx="380">
                  <c:v>0.99183200000000005</c:v>
                </c:pt>
                <c:pt idx="381">
                  <c:v>1</c:v>
                </c:pt>
                <c:pt idx="382">
                  <c:v>1</c:v>
                </c:pt>
                <c:pt idx="383">
                  <c:v>1</c:v>
                </c:pt>
                <c:pt idx="384">
                  <c:v>0.98434200000000005</c:v>
                </c:pt>
                <c:pt idx="385">
                  <c:v>0.99137900000000001</c:v>
                </c:pt>
                <c:pt idx="386">
                  <c:v>0.99101499999999998</c:v>
                </c:pt>
                <c:pt idx="387">
                  <c:v>0.98863400000000001</c:v>
                </c:pt>
                <c:pt idx="388">
                  <c:v>1</c:v>
                </c:pt>
                <c:pt idx="389">
                  <c:v>1</c:v>
                </c:pt>
                <c:pt idx="390">
                  <c:v>1</c:v>
                </c:pt>
                <c:pt idx="391">
                  <c:v>0.52811699999999995</c:v>
                </c:pt>
                <c:pt idx="392">
                  <c:v>0.639374</c:v>
                </c:pt>
                <c:pt idx="393">
                  <c:v>0.77732800000000002</c:v>
                </c:pt>
                <c:pt idx="394">
                  <c:v>0.761042</c:v>
                </c:pt>
                <c:pt idx="395">
                  <c:v>0.74139699999999997</c:v>
                </c:pt>
                <c:pt idx="396">
                  <c:v>0.74232299999999996</c:v>
                </c:pt>
                <c:pt idx="397">
                  <c:v>0.75969399999999998</c:v>
                </c:pt>
                <c:pt idx="398">
                  <c:v>0.77544800000000003</c:v>
                </c:pt>
                <c:pt idx="399">
                  <c:v>0.77112899999999995</c:v>
                </c:pt>
                <c:pt idx="400">
                  <c:v>0.76534199999999997</c:v>
                </c:pt>
                <c:pt idx="401">
                  <c:v>0.74179600000000001</c:v>
                </c:pt>
                <c:pt idx="402">
                  <c:v>0.74360400000000004</c:v>
                </c:pt>
                <c:pt idx="403">
                  <c:v>0.71809000000000001</c:v>
                </c:pt>
                <c:pt idx="404">
                  <c:v>0.69020099999999995</c:v>
                </c:pt>
                <c:pt idx="405">
                  <c:v>0.68915899999999997</c:v>
                </c:pt>
                <c:pt idx="406">
                  <c:v>0.68367299999999998</c:v>
                </c:pt>
                <c:pt idx="407">
                  <c:v>0.68522400000000006</c:v>
                </c:pt>
                <c:pt idx="408">
                  <c:v>0.70366600000000001</c:v>
                </c:pt>
                <c:pt idx="409">
                  <c:v>0.72370400000000001</c:v>
                </c:pt>
                <c:pt idx="410">
                  <c:v>0.70969000000000004</c:v>
                </c:pt>
                <c:pt idx="411">
                  <c:v>0.71452700000000002</c:v>
                </c:pt>
                <c:pt idx="412">
                  <c:v>0.72451900000000002</c:v>
                </c:pt>
                <c:pt idx="413">
                  <c:v>0.72635099999999997</c:v>
                </c:pt>
                <c:pt idx="414">
                  <c:v>0.70007699999999995</c:v>
                </c:pt>
                <c:pt idx="415">
                  <c:v>0.70128000000000001</c:v>
                </c:pt>
                <c:pt idx="416">
                  <c:v>0.73153400000000002</c:v>
                </c:pt>
                <c:pt idx="417">
                  <c:v>0.70169700000000002</c:v>
                </c:pt>
                <c:pt idx="418">
                  <c:v>0.70250100000000004</c:v>
                </c:pt>
                <c:pt idx="419">
                  <c:v>0.70031200000000005</c:v>
                </c:pt>
                <c:pt idx="420">
                  <c:v>0.72801199999999999</c:v>
                </c:pt>
                <c:pt idx="421">
                  <c:v>0.70965400000000001</c:v>
                </c:pt>
                <c:pt idx="422">
                  <c:v>0.69487600000000005</c:v>
                </c:pt>
                <c:pt idx="423">
                  <c:v>0.71698899999999999</c:v>
                </c:pt>
                <c:pt idx="424">
                  <c:v>0.68465500000000001</c:v>
                </c:pt>
                <c:pt idx="425">
                  <c:v>0.70669099999999996</c:v>
                </c:pt>
                <c:pt idx="426">
                  <c:v>0.67425900000000005</c:v>
                </c:pt>
                <c:pt idx="427">
                  <c:v>0.69307399999999997</c:v>
                </c:pt>
                <c:pt idx="428">
                  <c:v>0.69831100000000002</c:v>
                </c:pt>
                <c:pt idx="429">
                  <c:v>0.71407600000000004</c:v>
                </c:pt>
                <c:pt idx="430">
                  <c:v>0.70661499999999999</c:v>
                </c:pt>
                <c:pt idx="431">
                  <c:v>0.68544700000000003</c:v>
                </c:pt>
                <c:pt idx="432">
                  <c:v>0.66149800000000003</c:v>
                </c:pt>
                <c:pt idx="433">
                  <c:v>0.70626299999999997</c:v>
                </c:pt>
                <c:pt idx="434">
                  <c:v>0.72384199999999999</c:v>
                </c:pt>
                <c:pt idx="435">
                  <c:v>0.72091300000000003</c:v>
                </c:pt>
                <c:pt idx="436">
                  <c:v>0.70089400000000002</c:v>
                </c:pt>
                <c:pt idx="437">
                  <c:v>0.69259000000000004</c:v>
                </c:pt>
                <c:pt idx="438">
                  <c:v>0.69590799999999997</c:v>
                </c:pt>
                <c:pt idx="439">
                  <c:v>0.69776499999999997</c:v>
                </c:pt>
                <c:pt idx="440">
                  <c:v>0.69465200000000005</c:v>
                </c:pt>
                <c:pt idx="441">
                  <c:v>0.682616</c:v>
                </c:pt>
                <c:pt idx="442">
                  <c:v>0.69983200000000001</c:v>
                </c:pt>
                <c:pt idx="443">
                  <c:v>0.68925099999999995</c:v>
                </c:pt>
                <c:pt idx="444">
                  <c:v>0.68676400000000004</c:v>
                </c:pt>
                <c:pt idx="445">
                  <c:v>0.66334499999999996</c:v>
                </c:pt>
                <c:pt idx="446">
                  <c:v>0.68935599999999997</c:v>
                </c:pt>
                <c:pt idx="447">
                  <c:v>0.69281000000000004</c:v>
                </c:pt>
                <c:pt idx="448">
                  <c:v>0.68280399999999997</c:v>
                </c:pt>
                <c:pt idx="449">
                  <c:v>0.70671399999999995</c:v>
                </c:pt>
                <c:pt idx="450">
                  <c:v>0.69061600000000001</c:v>
                </c:pt>
                <c:pt idx="451">
                  <c:v>0.68704600000000005</c:v>
                </c:pt>
                <c:pt idx="452">
                  <c:v>0.68373799999999996</c:v>
                </c:pt>
                <c:pt idx="453">
                  <c:v>0.673508</c:v>
                </c:pt>
                <c:pt idx="454">
                  <c:v>0.71852499999999997</c:v>
                </c:pt>
                <c:pt idx="455">
                  <c:v>0.70367999999999997</c:v>
                </c:pt>
                <c:pt idx="456">
                  <c:v>0.67818500000000004</c:v>
                </c:pt>
                <c:pt idx="457">
                  <c:v>0.70974899999999996</c:v>
                </c:pt>
                <c:pt idx="458">
                  <c:v>0.68796000000000002</c:v>
                </c:pt>
                <c:pt idx="459">
                  <c:v>0.71746399999999999</c:v>
                </c:pt>
                <c:pt idx="460">
                  <c:v>0.65524000000000004</c:v>
                </c:pt>
                <c:pt idx="461">
                  <c:v>0.68536900000000001</c:v>
                </c:pt>
                <c:pt idx="462">
                  <c:v>0.70257400000000003</c:v>
                </c:pt>
                <c:pt idx="463">
                  <c:v>0.65512499999999996</c:v>
                </c:pt>
                <c:pt idx="464">
                  <c:v>0.67425199999999996</c:v>
                </c:pt>
                <c:pt idx="465">
                  <c:v>0.67027400000000004</c:v>
                </c:pt>
                <c:pt idx="466">
                  <c:v>0.69998800000000005</c:v>
                </c:pt>
                <c:pt idx="467">
                  <c:v>0.70042400000000005</c:v>
                </c:pt>
                <c:pt idx="468">
                  <c:v>0.71162700000000001</c:v>
                </c:pt>
                <c:pt idx="469">
                  <c:v>0.69633599999999996</c:v>
                </c:pt>
                <c:pt idx="470">
                  <c:v>0.68878499999999998</c:v>
                </c:pt>
                <c:pt idx="471">
                  <c:v>0.676006</c:v>
                </c:pt>
                <c:pt idx="472">
                  <c:v>0.68841300000000005</c:v>
                </c:pt>
                <c:pt idx="473">
                  <c:v>0.66552500000000003</c:v>
                </c:pt>
                <c:pt idx="474">
                  <c:v>0.69346600000000003</c:v>
                </c:pt>
                <c:pt idx="475">
                  <c:v>0.686558</c:v>
                </c:pt>
                <c:pt idx="476">
                  <c:v>0.67092700000000005</c:v>
                </c:pt>
                <c:pt idx="477">
                  <c:v>0.67976700000000001</c:v>
                </c:pt>
                <c:pt idx="478">
                  <c:v>0.67496500000000004</c:v>
                </c:pt>
                <c:pt idx="479">
                  <c:v>0.69387200000000004</c:v>
                </c:pt>
                <c:pt idx="480">
                  <c:v>0.69072900000000004</c:v>
                </c:pt>
                <c:pt idx="481">
                  <c:v>0.70242599999999999</c:v>
                </c:pt>
                <c:pt idx="482">
                  <c:v>0.71099100000000004</c:v>
                </c:pt>
                <c:pt idx="483">
                  <c:v>0.71413800000000005</c:v>
                </c:pt>
                <c:pt idx="484">
                  <c:v>0.67670699999999995</c:v>
                </c:pt>
                <c:pt idx="485">
                  <c:v>0.72054300000000004</c:v>
                </c:pt>
                <c:pt idx="486">
                  <c:v>0.74686699999999995</c:v>
                </c:pt>
                <c:pt idx="487">
                  <c:v>0.68552900000000005</c:v>
                </c:pt>
                <c:pt idx="488">
                  <c:v>0.67947299999999999</c:v>
                </c:pt>
                <c:pt idx="489">
                  <c:v>0.68295799999999995</c:v>
                </c:pt>
                <c:pt idx="490">
                  <c:v>0.68369199999999997</c:v>
                </c:pt>
                <c:pt idx="491">
                  <c:v>0.69536900000000001</c:v>
                </c:pt>
                <c:pt idx="492">
                  <c:v>0.69980699999999996</c:v>
                </c:pt>
                <c:pt idx="493">
                  <c:v>0.69696999999999998</c:v>
                </c:pt>
                <c:pt idx="494">
                  <c:v>0.69842899999999997</c:v>
                </c:pt>
                <c:pt idx="495">
                  <c:v>0.69419299999999995</c:v>
                </c:pt>
                <c:pt idx="496">
                  <c:v>0.71467099999999995</c:v>
                </c:pt>
                <c:pt idx="497">
                  <c:v>0.71093300000000004</c:v>
                </c:pt>
                <c:pt idx="498">
                  <c:v>0.67959400000000003</c:v>
                </c:pt>
                <c:pt idx="499">
                  <c:v>0.71284800000000004</c:v>
                </c:pt>
                <c:pt idx="500">
                  <c:v>0.73477300000000001</c:v>
                </c:pt>
                <c:pt idx="501">
                  <c:v>0.68454199999999998</c:v>
                </c:pt>
                <c:pt idx="502">
                  <c:v>0.70084999999999997</c:v>
                </c:pt>
                <c:pt idx="503">
                  <c:v>0.694631</c:v>
                </c:pt>
                <c:pt idx="504">
                  <c:v>0.70606199999999997</c:v>
                </c:pt>
                <c:pt idx="505">
                  <c:v>0.69753799999999999</c:v>
                </c:pt>
                <c:pt idx="506">
                  <c:v>0.681504</c:v>
                </c:pt>
                <c:pt idx="507">
                  <c:v>0.69292100000000001</c:v>
                </c:pt>
                <c:pt idx="508">
                  <c:v>0.70076400000000005</c:v>
                </c:pt>
                <c:pt idx="509">
                  <c:v>0.69310400000000005</c:v>
                </c:pt>
                <c:pt idx="510">
                  <c:v>0.71090900000000001</c:v>
                </c:pt>
                <c:pt idx="511">
                  <c:v>0.70084800000000003</c:v>
                </c:pt>
                <c:pt idx="512">
                  <c:v>0.71554200000000001</c:v>
                </c:pt>
                <c:pt idx="513">
                  <c:v>0.68275699999999995</c:v>
                </c:pt>
                <c:pt idx="514">
                  <c:v>0.69698800000000005</c:v>
                </c:pt>
                <c:pt idx="515">
                  <c:v>0.68621100000000002</c:v>
                </c:pt>
                <c:pt idx="516">
                  <c:v>0.68497600000000003</c:v>
                </c:pt>
                <c:pt idx="517">
                  <c:v>0.68103499999999995</c:v>
                </c:pt>
                <c:pt idx="518">
                  <c:v>0.68795499999999998</c:v>
                </c:pt>
                <c:pt idx="519">
                  <c:v>0.68972299999999997</c:v>
                </c:pt>
                <c:pt idx="520">
                  <c:v>0.68228800000000001</c:v>
                </c:pt>
                <c:pt idx="521">
                  <c:v>0.66746899999999998</c:v>
                </c:pt>
                <c:pt idx="522">
                  <c:v>0.70296999999999998</c:v>
                </c:pt>
                <c:pt idx="523">
                  <c:v>0.69104900000000002</c:v>
                </c:pt>
                <c:pt idx="524">
                  <c:v>0.695689</c:v>
                </c:pt>
                <c:pt idx="525">
                  <c:v>0.71929200000000004</c:v>
                </c:pt>
                <c:pt idx="526">
                  <c:v>0.69667599999999996</c:v>
                </c:pt>
                <c:pt idx="527">
                  <c:v>0.69438800000000001</c:v>
                </c:pt>
                <c:pt idx="528">
                  <c:v>0.70721400000000001</c:v>
                </c:pt>
                <c:pt idx="529">
                  <c:v>0.681674</c:v>
                </c:pt>
                <c:pt idx="530">
                  <c:v>0.69607799999999997</c:v>
                </c:pt>
                <c:pt idx="531">
                  <c:v>0.69824600000000003</c:v>
                </c:pt>
                <c:pt idx="532">
                  <c:v>0.68895899999999999</c:v>
                </c:pt>
                <c:pt idx="533">
                  <c:v>0.696052</c:v>
                </c:pt>
                <c:pt idx="534">
                  <c:v>0.65013699999999996</c:v>
                </c:pt>
                <c:pt idx="535">
                  <c:v>0.69628599999999996</c:v>
                </c:pt>
                <c:pt idx="536">
                  <c:v>0.69925599999999999</c:v>
                </c:pt>
                <c:pt idx="537">
                  <c:v>0.68108000000000002</c:v>
                </c:pt>
                <c:pt idx="538">
                  <c:v>0.68522000000000005</c:v>
                </c:pt>
                <c:pt idx="539">
                  <c:v>0.64352500000000001</c:v>
                </c:pt>
                <c:pt idx="540">
                  <c:v>0.65742299999999998</c:v>
                </c:pt>
                <c:pt idx="541">
                  <c:v>0.66551099999999996</c:v>
                </c:pt>
                <c:pt idx="542">
                  <c:v>0.71614699999999998</c:v>
                </c:pt>
                <c:pt idx="543">
                  <c:v>0.68535999999999997</c:v>
                </c:pt>
                <c:pt idx="544">
                  <c:v>0.67128600000000005</c:v>
                </c:pt>
                <c:pt idx="545">
                  <c:v>0.72011999999999998</c:v>
                </c:pt>
                <c:pt idx="546">
                  <c:v>0.69257999999999997</c:v>
                </c:pt>
                <c:pt idx="547">
                  <c:v>0.70338699999999998</c:v>
                </c:pt>
                <c:pt idx="548">
                  <c:v>0.69402399999999997</c:v>
                </c:pt>
                <c:pt idx="549">
                  <c:v>0.69964700000000002</c:v>
                </c:pt>
                <c:pt idx="550">
                  <c:v>0.68576099999999995</c:v>
                </c:pt>
                <c:pt idx="551">
                  <c:v>0.70197399999999999</c:v>
                </c:pt>
                <c:pt idx="552">
                  <c:v>0.68820400000000004</c:v>
                </c:pt>
                <c:pt idx="553">
                  <c:v>0.670574</c:v>
                </c:pt>
                <c:pt idx="554">
                  <c:v>0.69630700000000001</c:v>
                </c:pt>
                <c:pt idx="555">
                  <c:v>0.68451700000000004</c:v>
                </c:pt>
                <c:pt idx="556">
                  <c:v>0.67755799999999999</c:v>
                </c:pt>
                <c:pt idx="557">
                  <c:v>0.70554300000000003</c:v>
                </c:pt>
                <c:pt idx="558">
                  <c:v>0.67612799999999995</c:v>
                </c:pt>
                <c:pt idx="559">
                  <c:v>0.69055999999999995</c:v>
                </c:pt>
                <c:pt idx="560">
                  <c:v>0.68844000000000005</c:v>
                </c:pt>
                <c:pt idx="561">
                  <c:v>0.70333400000000001</c:v>
                </c:pt>
                <c:pt idx="562">
                  <c:v>0.68854000000000004</c:v>
                </c:pt>
                <c:pt idx="563">
                  <c:v>0.70901800000000004</c:v>
                </c:pt>
                <c:pt idx="564">
                  <c:v>0.69028100000000003</c:v>
                </c:pt>
                <c:pt idx="565">
                  <c:v>0.69227799999999995</c:v>
                </c:pt>
                <c:pt idx="566">
                  <c:v>0.70305899999999999</c:v>
                </c:pt>
                <c:pt idx="567">
                  <c:v>0.70360900000000004</c:v>
                </c:pt>
                <c:pt idx="568">
                  <c:v>0.69728999999999997</c:v>
                </c:pt>
                <c:pt idx="569">
                  <c:v>0.71329699999999996</c:v>
                </c:pt>
                <c:pt idx="570">
                  <c:v>0.69889199999999996</c:v>
                </c:pt>
                <c:pt idx="571">
                  <c:v>0.72086600000000001</c:v>
                </c:pt>
                <c:pt idx="572">
                  <c:v>0.71159300000000003</c:v>
                </c:pt>
                <c:pt idx="573">
                  <c:v>0.711063</c:v>
                </c:pt>
                <c:pt idx="574">
                  <c:v>0.688473</c:v>
                </c:pt>
                <c:pt idx="575">
                  <c:v>0.71895799999999999</c:v>
                </c:pt>
                <c:pt idx="576">
                  <c:v>0.70867400000000003</c:v>
                </c:pt>
                <c:pt idx="577">
                  <c:v>0.71955499999999994</c:v>
                </c:pt>
                <c:pt idx="578">
                  <c:v>0.698434</c:v>
                </c:pt>
                <c:pt idx="579">
                  <c:v>0.71620799999999996</c:v>
                </c:pt>
                <c:pt idx="580">
                  <c:v>0.70638800000000002</c:v>
                </c:pt>
                <c:pt idx="581">
                  <c:v>0.714256</c:v>
                </c:pt>
                <c:pt idx="582">
                  <c:v>0.68392699999999995</c:v>
                </c:pt>
                <c:pt idx="583">
                  <c:v>0.71711400000000003</c:v>
                </c:pt>
                <c:pt idx="584">
                  <c:v>0.70165999999999995</c:v>
                </c:pt>
                <c:pt idx="585">
                  <c:v>0.69711999999999996</c:v>
                </c:pt>
                <c:pt idx="586">
                  <c:v>0.69106199999999995</c:v>
                </c:pt>
                <c:pt idx="587">
                  <c:v>0.71238900000000005</c:v>
                </c:pt>
                <c:pt idx="588">
                  <c:v>0.656698</c:v>
                </c:pt>
                <c:pt idx="589">
                  <c:v>0.67358300000000004</c:v>
                </c:pt>
                <c:pt idx="590">
                  <c:v>0.700013</c:v>
                </c:pt>
                <c:pt idx="591">
                  <c:v>0.69650500000000004</c:v>
                </c:pt>
                <c:pt idx="592">
                  <c:v>0.68234600000000001</c:v>
                </c:pt>
                <c:pt idx="593">
                  <c:v>0.66720000000000002</c:v>
                </c:pt>
                <c:pt idx="594">
                  <c:v>0.69884800000000002</c:v>
                </c:pt>
                <c:pt idx="595">
                  <c:v>0.70084999999999997</c:v>
                </c:pt>
                <c:pt idx="596">
                  <c:v>0.721391</c:v>
                </c:pt>
                <c:pt idx="597">
                  <c:v>0.70927099999999998</c:v>
                </c:pt>
                <c:pt idx="598">
                  <c:v>0.71851100000000001</c:v>
                </c:pt>
                <c:pt idx="599">
                  <c:v>0.696353</c:v>
                </c:pt>
                <c:pt idx="600">
                  <c:v>0.69806100000000004</c:v>
                </c:pt>
                <c:pt idx="601">
                  <c:v>0.73604599999999998</c:v>
                </c:pt>
                <c:pt idx="602">
                  <c:v>0.68147999999999997</c:v>
                </c:pt>
                <c:pt idx="603">
                  <c:v>0.707368</c:v>
                </c:pt>
                <c:pt idx="604">
                  <c:v>0.68105599999999999</c:v>
                </c:pt>
                <c:pt idx="605">
                  <c:v>0.71279499999999996</c:v>
                </c:pt>
                <c:pt idx="606">
                  <c:v>0.70511100000000004</c:v>
                </c:pt>
                <c:pt idx="607">
                  <c:v>0.65492499999999998</c:v>
                </c:pt>
                <c:pt idx="608">
                  <c:v>0.68529399999999996</c:v>
                </c:pt>
                <c:pt idx="609">
                  <c:v>0.69951799999999997</c:v>
                </c:pt>
                <c:pt idx="610">
                  <c:v>0.69548699999999997</c:v>
                </c:pt>
                <c:pt idx="611">
                  <c:v>0.69247199999999998</c:v>
                </c:pt>
                <c:pt idx="612">
                  <c:v>0.72466399999999997</c:v>
                </c:pt>
                <c:pt idx="613">
                  <c:v>0.71849200000000002</c:v>
                </c:pt>
                <c:pt idx="614">
                  <c:v>0.68520899999999996</c:v>
                </c:pt>
                <c:pt idx="615">
                  <c:v>0.718781</c:v>
                </c:pt>
                <c:pt idx="616">
                  <c:v>0.68189200000000005</c:v>
                </c:pt>
                <c:pt idx="617">
                  <c:v>0.70112099999999999</c:v>
                </c:pt>
                <c:pt idx="618">
                  <c:v>0.72491000000000005</c:v>
                </c:pt>
                <c:pt idx="619">
                  <c:v>0.68860600000000005</c:v>
                </c:pt>
                <c:pt idx="620">
                  <c:v>0.69377999999999995</c:v>
                </c:pt>
                <c:pt idx="621">
                  <c:v>0.69393400000000005</c:v>
                </c:pt>
                <c:pt idx="622">
                  <c:v>0.70249600000000001</c:v>
                </c:pt>
                <c:pt idx="623">
                  <c:v>0.71511599999999997</c:v>
                </c:pt>
                <c:pt idx="624">
                  <c:v>0.70816400000000002</c:v>
                </c:pt>
                <c:pt idx="625">
                  <c:v>0.70344499999999999</c:v>
                </c:pt>
                <c:pt idx="626">
                  <c:v>0.716862</c:v>
                </c:pt>
                <c:pt idx="627">
                  <c:v>0.69177</c:v>
                </c:pt>
                <c:pt idx="628">
                  <c:v>0.694434</c:v>
                </c:pt>
                <c:pt idx="629">
                  <c:v>0.69358299999999995</c:v>
                </c:pt>
                <c:pt idx="630">
                  <c:v>0.69481099999999996</c:v>
                </c:pt>
                <c:pt idx="631">
                  <c:v>0.71934799999999999</c:v>
                </c:pt>
                <c:pt idx="632">
                  <c:v>0.73104100000000005</c:v>
                </c:pt>
                <c:pt idx="633">
                  <c:v>0.703434</c:v>
                </c:pt>
                <c:pt idx="634">
                  <c:v>0.69857199999999997</c:v>
                </c:pt>
                <c:pt idx="635">
                  <c:v>0.689438</c:v>
                </c:pt>
                <c:pt idx="636">
                  <c:v>0.70610600000000001</c:v>
                </c:pt>
                <c:pt idx="637">
                  <c:v>0.69267900000000004</c:v>
                </c:pt>
                <c:pt idx="638">
                  <c:v>0.66703900000000005</c:v>
                </c:pt>
                <c:pt idx="639">
                  <c:v>0.686083</c:v>
                </c:pt>
                <c:pt idx="640">
                  <c:v>0.70350599999999996</c:v>
                </c:pt>
                <c:pt idx="641">
                  <c:v>0.65599099999999999</c:v>
                </c:pt>
                <c:pt idx="642">
                  <c:v>0.70599199999999995</c:v>
                </c:pt>
                <c:pt idx="643">
                  <c:v>0.70120199999999999</c:v>
                </c:pt>
                <c:pt idx="644">
                  <c:v>0.66939000000000004</c:v>
                </c:pt>
                <c:pt idx="645">
                  <c:v>0.668794</c:v>
                </c:pt>
                <c:pt idx="646">
                  <c:v>0.66025100000000003</c:v>
                </c:pt>
                <c:pt idx="647">
                  <c:v>0.68751600000000002</c:v>
                </c:pt>
                <c:pt idx="648">
                  <c:v>0.69359099999999996</c:v>
                </c:pt>
                <c:pt idx="649">
                  <c:v>0.68369500000000005</c:v>
                </c:pt>
                <c:pt idx="650">
                  <c:v>0.69220599999999999</c:v>
                </c:pt>
                <c:pt idx="651">
                  <c:v>0.70852499999999996</c:v>
                </c:pt>
                <c:pt idx="652">
                  <c:v>0.67601</c:v>
                </c:pt>
                <c:pt idx="653">
                  <c:v>0.69849399999999995</c:v>
                </c:pt>
                <c:pt idx="654">
                  <c:v>0.70498700000000003</c:v>
                </c:pt>
                <c:pt idx="655">
                  <c:v>0.71649799999999997</c:v>
                </c:pt>
                <c:pt idx="656">
                  <c:v>0.68386899999999995</c:v>
                </c:pt>
                <c:pt idx="657">
                  <c:v>0.709206</c:v>
                </c:pt>
                <c:pt idx="658">
                  <c:v>0.72114900000000004</c:v>
                </c:pt>
                <c:pt idx="659">
                  <c:v>0.71049200000000001</c:v>
                </c:pt>
                <c:pt idx="660">
                  <c:v>0.68810300000000002</c:v>
                </c:pt>
                <c:pt idx="661">
                  <c:v>0.72464099999999998</c:v>
                </c:pt>
                <c:pt idx="662">
                  <c:v>0.69524900000000001</c:v>
                </c:pt>
                <c:pt idx="663">
                  <c:v>0.654393</c:v>
                </c:pt>
                <c:pt idx="664">
                  <c:v>0.65686299999999997</c:v>
                </c:pt>
                <c:pt idx="665">
                  <c:v>0.68160200000000004</c:v>
                </c:pt>
                <c:pt idx="666">
                  <c:v>0.69376199999999999</c:v>
                </c:pt>
                <c:pt idx="667">
                  <c:v>0.69589800000000002</c:v>
                </c:pt>
                <c:pt idx="668">
                  <c:v>0.68682399999999999</c:v>
                </c:pt>
                <c:pt idx="669">
                  <c:v>0.66947500000000004</c:v>
                </c:pt>
                <c:pt idx="670">
                  <c:v>0.66930599999999996</c:v>
                </c:pt>
                <c:pt idx="671">
                  <c:v>0.67125599999999996</c:v>
                </c:pt>
                <c:pt idx="672">
                  <c:v>0.70912900000000001</c:v>
                </c:pt>
                <c:pt idx="673">
                  <c:v>0.69565200000000005</c:v>
                </c:pt>
                <c:pt idx="674">
                  <c:v>0.69133800000000001</c:v>
                </c:pt>
                <c:pt idx="675">
                  <c:v>0.71815799999999996</c:v>
                </c:pt>
                <c:pt idx="676">
                  <c:v>0.70029799999999998</c:v>
                </c:pt>
                <c:pt idx="677">
                  <c:v>0.71609199999999995</c:v>
                </c:pt>
                <c:pt idx="678">
                  <c:v>0.69433999999999996</c:v>
                </c:pt>
                <c:pt idx="679">
                  <c:v>0.68314799999999998</c:v>
                </c:pt>
                <c:pt idx="680">
                  <c:v>0.68364100000000005</c:v>
                </c:pt>
                <c:pt idx="681">
                  <c:v>0.71982999999999997</c:v>
                </c:pt>
                <c:pt idx="682">
                  <c:v>0.67334499999999997</c:v>
                </c:pt>
                <c:pt idx="683">
                  <c:v>0.68784900000000004</c:v>
                </c:pt>
                <c:pt idx="684">
                  <c:v>0.68371000000000004</c:v>
                </c:pt>
                <c:pt idx="685">
                  <c:v>0.71855599999999997</c:v>
                </c:pt>
                <c:pt idx="686">
                  <c:v>0.69001599999999996</c:v>
                </c:pt>
                <c:pt idx="687">
                  <c:v>0.68580399999999997</c:v>
                </c:pt>
                <c:pt idx="688">
                  <c:v>0.70801700000000001</c:v>
                </c:pt>
                <c:pt idx="689">
                  <c:v>0.71020499999999998</c:v>
                </c:pt>
                <c:pt idx="690">
                  <c:v>0.68008999999999997</c:v>
                </c:pt>
                <c:pt idx="691">
                  <c:v>0.69886800000000004</c:v>
                </c:pt>
                <c:pt idx="692">
                  <c:v>0.64852500000000002</c:v>
                </c:pt>
                <c:pt idx="693">
                  <c:v>0.67350200000000005</c:v>
                </c:pt>
                <c:pt idx="694">
                  <c:v>0.70172100000000004</c:v>
                </c:pt>
                <c:pt idx="695">
                  <c:v>0.70247800000000005</c:v>
                </c:pt>
                <c:pt idx="696">
                  <c:v>0.66142699999999999</c:v>
                </c:pt>
                <c:pt idx="697">
                  <c:v>0.69849000000000006</c:v>
                </c:pt>
                <c:pt idx="698">
                  <c:v>0.69655500000000004</c:v>
                </c:pt>
                <c:pt idx="699">
                  <c:v>0.68440900000000005</c:v>
                </c:pt>
                <c:pt idx="700">
                  <c:v>0.70341799999999999</c:v>
                </c:pt>
                <c:pt idx="701">
                  <c:v>0.71649099999999999</c:v>
                </c:pt>
                <c:pt idx="702">
                  <c:v>0.70794199999999996</c:v>
                </c:pt>
                <c:pt idx="703">
                  <c:v>0.68097700000000005</c:v>
                </c:pt>
                <c:pt idx="704">
                  <c:v>0.65867100000000001</c:v>
                </c:pt>
                <c:pt idx="705">
                  <c:v>0.65154400000000001</c:v>
                </c:pt>
                <c:pt idx="706">
                  <c:v>0.67857599999999996</c:v>
                </c:pt>
                <c:pt idx="707">
                  <c:v>0.67549300000000001</c:v>
                </c:pt>
                <c:pt idx="708">
                  <c:v>0.69120099999999995</c:v>
                </c:pt>
                <c:pt idx="709">
                  <c:v>0.69200300000000003</c:v>
                </c:pt>
                <c:pt idx="710">
                  <c:v>0.68568799999999996</c:v>
                </c:pt>
                <c:pt idx="711">
                  <c:v>0.69021600000000005</c:v>
                </c:pt>
                <c:pt idx="712">
                  <c:v>0.69833500000000004</c:v>
                </c:pt>
                <c:pt idx="713">
                  <c:v>0.70210099999999998</c:v>
                </c:pt>
                <c:pt idx="714">
                  <c:v>0.70243599999999995</c:v>
                </c:pt>
                <c:pt idx="715">
                  <c:v>0.68095700000000003</c:v>
                </c:pt>
                <c:pt idx="716">
                  <c:v>0.69830099999999995</c:v>
                </c:pt>
                <c:pt idx="717">
                  <c:v>0.69196100000000005</c:v>
                </c:pt>
                <c:pt idx="718">
                  <c:v>0.66952199999999995</c:v>
                </c:pt>
                <c:pt idx="719">
                  <c:v>0.685334</c:v>
                </c:pt>
                <c:pt idx="720">
                  <c:v>0.68399500000000002</c:v>
                </c:pt>
                <c:pt idx="721">
                  <c:v>0.71719299999999997</c:v>
                </c:pt>
                <c:pt idx="722">
                  <c:v>0.68849000000000005</c:v>
                </c:pt>
                <c:pt idx="723">
                  <c:v>0.69801999999999997</c:v>
                </c:pt>
                <c:pt idx="724">
                  <c:v>0.72549600000000003</c:v>
                </c:pt>
                <c:pt idx="725">
                  <c:v>0.72413000000000005</c:v>
                </c:pt>
                <c:pt idx="726">
                  <c:v>0.69860100000000003</c:v>
                </c:pt>
                <c:pt idx="727">
                  <c:v>0.70832799999999996</c:v>
                </c:pt>
                <c:pt idx="728">
                  <c:v>0.71606700000000001</c:v>
                </c:pt>
                <c:pt idx="729">
                  <c:v>0.641459</c:v>
                </c:pt>
                <c:pt idx="730">
                  <c:v>0.70979700000000001</c:v>
                </c:pt>
                <c:pt idx="731">
                  <c:v>0.71794000000000002</c:v>
                </c:pt>
                <c:pt idx="732">
                  <c:v>0.67410599999999998</c:v>
                </c:pt>
                <c:pt idx="733">
                  <c:v>0.68515300000000001</c:v>
                </c:pt>
                <c:pt idx="734">
                  <c:v>0.70602299999999996</c:v>
                </c:pt>
                <c:pt idx="735">
                  <c:v>0.70166899999999999</c:v>
                </c:pt>
                <c:pt idx="736">
                  <c:v>0.69589199999999996</c:v>
                </c:pt>
                <c:pt idx="737">
                  <c:v>0.67520800000000003</c:v>
                </c:pt>
                <c:pt idx="738">
                  <c:v>0.70378499999999999</c:v>
                </c:pt>
                <c:pt idx="739">
                  <c:v>0.71388399999999996</c:v>
                </c:pt>
                <c:pt idx="740">
                  <c:v>0.70447599999999999</c:v>
                </c:pt>
                <c:pt idx="741">
                  <c:v>0.69415899999999997</c:v>
                </c:pt>
                <c:pt idx="742">
                  <c:v>0.70527600000000001</c:v>
                </c:pt>
                <c:pt idx="743">
                  <c:v>0.69778200000000001</c:v>
                </c:pt>
                <c:pt idx="744">
                  <c:v>0.71028199999999997</c:v>
                </c:pt>
                <c:pt idx="745">
                  <c:v>0.71168500000000001</c:v>
                </c:pt>
                <c:pt idx="746">
                  <c:v>0.69314399999999998</c:v>
                </c:pt>
                <c:pt idx="747">
                  <c:v>0.68077699999999997</c:v>
                </c:pt>
                <c:pt idx="748">
                  <c:v>0.71068200000000004</c:v>
                </c:pt>
                <c:pt idx="749">
                  <c:v>0.69813400000000003</c:v>
                </c:pt>
                <c:pt idx="750">
                  <c:v>0.70061200000000001</c:v>
                </c:pt>
                <c:pt idx="751">
                  <c:v>0.68904799999999999</c:v>
                </c:pt>
                <c:pt idx="752">
                  <c:v>0.69875699999999996</c:v>
                </c:pt>
                <c:pt idx="753">
                  <c:v>0.69452199999999997</c:v>
                </c:pt>
                <c:pt idx="754">
                  <c:v>0.66481500000000004</c:v>
                </c:pt>
                <c:pt idx="755">
                  <c:v>0.68537599999999999</c:v>
                </c:pt>
                <c:pt idx="756">
                  <c:v>0.69842099999999996</c:v>
                </c:pt>
                <c:pt idx="757">
                  <c:v>0.71297900000000003</c:v>
                </c:pt>
                <c:pt idx="758">
                  <c:v>0.67357400000000001</c:v>
                </c:pt>
                <c:pt idx="759">
                  <c:v>0.69086099999999995</c:v>
                </c:pt>
                <c:pt idx="760">
                  <c:v>0.67458700000000005</c:v>
                </c:pt>
                <c:pt idx="761">
                  <c:v>0.70111599999999996</c:v>
                </c:pt>
                <c:pt idx="762">
                  <c:v>0.68501599999999996</c:v>
                </c:pt>
                <c:pt idx="763">
                  <c:v>0.70397600000000005</c:v>
                </c:pt>
                <c:pt idx="764">
                  <c:v>0.68661700000000003</c:v>
                </c:pt>
                <c:pt idx="765">
                  <c:v>0.66395700000000002</c:v>
                </c:pt>
                <c:pt idx="766">
                  <c:v>0.66969400000000001</c:v>
                </c:pt>
                <c:pt idx="767">
                  <c:v>0.68528900000000004</c:v>
                </c:pt>
                <c:pt idx="768">
                  <c:v>0.67456099999999997</c:v>
                </c:pt>
                <c:pt idx="769">
                  <c:v>0.69093499999999997</c:v>
                </c:pt>
                <c:pt idx="770">
                  <c:v>0.69403899999999996</c:v>
                </c:pt>
                <c:pt idx="771">
                  <c:v>0.69943900000000003</c:v>
                </c:pt>
                <c:pt idx="772">
                  <c:v>0.70679899999999996</c:v>
                </c:pt>
                <c:pt idx="773">
                  <c:v>0.67080300000000004</c:v>
                </c:pt>
                <c:pt idx="774">
                  <c:v>0.683477</c:v>
                </c:pt>
                <c:pt idx="775">
                  <c:v>0.70329299999999995</c:v>
                </c:pt>
                <c:pt idx="776">
                  <c:v>0.70986000000000005</c:v>
                </c:pt>
                <c:pt idx="777">
                  <c:v>0.69935000000000003</c:v>
                </c:pt>
                <c:pt idx="778">
                  <c:v>0.70092399999999999</c:v>
                </c:pt>
                <c:pt idx="779">
                  <c:v>0.72003700000000004</c:v>
                </c:pt>
                <c:pt idx="780">
                  <c:v>0.71213599999999999</c:v>
                </c:pt>
                <c:pt idx="781">
                  <c:v>0.70783600000000002</c:v>
                </c:pt>
                <c:pt idx="782">
                  <c:v>0.68949499999999997</c:v>
                </c:pt>
                <c:pt idx="783">
                  <c:v>0.71403000000000005</c:v>
                </c:pt>
                <c:pt idx="784">
                  <c:v>0.691801</c:v>
                </c:pt>
                <c:pt idx="785">
                  <c:v>0.72491000000000005</c:v>
                </c:pt>
                <c:pt idx="786">
                  <c:v>0.71854600000000002</c:v>
                </c:pt>
                <c:pt idx="787">
                  <c:v>0.71085100000000001</c:v>
                </c:pt>
                <c:pt idx="788">
                  <c:v>0.72238400000000003</c:v>
                </c:pt>
                <c:pt idx="789">
                  <c:v>0.70515399999999995</c:v>
                </c:pt>
                <c:pt idx="790">
                  <c:v>0.73007</c:v>
                </c:pt>
                <c:pt idx="791">
                  <c:v>0.70243100000000003</c:v>
                </c:pt>
                <c:pt idx="792">
                  <c:v>0.70878300000000005</c:v>
                </c:pt>
                <c:pt idx="793">
                  <c:v>0.71303799999999995</c:v>
                </c:pt>
                <c:pt idx="794">
                  <c:v>0.70088700000000004</c:v>
                </c:pt>
                <c:pt idx="795">
                  <c:v>0.70673600000000003</c:v>
                </c:pt>
                <c:pt idx="796">
                  <c:v>0.68709699999999996</c:v>
                </c:pt>
                <c:pt idx="797">
                  <c:v>0.69047800000000004</c:v>
                </c:pt>
                <c:pt idx="798">
                  <c:v>0.68930899999999995</c:v>
                </c:pt>
                <c:pt idx="799">
                  <c:v>0.70114600000000005</c:v>
                </c:pt>
                <c:pt idx="800">
                  <c:v>0.67414600000000002</c:v>
                </c:pt>
                <c:pt idx="801">
                  <c:v>0.67400599999999999</c:v>
                </c:pt>
                <c:pt idx="802">
                  <c:v>0.70510799999999996</c:v>
                </c:pt>
                <c:pt idx="803">
                  <c:v>0.70900700000000005</c:v>
                </c:pt>
                <c:pt idx="804">
                  <c:v>0.67722099999999996</c:v>
                </c:pt>
                <c:pt idx="805">
                  <c:v>0.70818899999999996</c:v>
                </c:pt>
                <c:pt idx="806">
                  <c:v>0.72461500000000001</c:v>
                </c:pt>
                <c:pt idx="807">
                  <c:v>0.71421800000000002</c:v>
                </c:pt>
                <c:pt idx="808">
                  <c:v>0.70954600000000001</c:v>
                </c:pt>
                <c:pt idx="809">
                  <c:v>0.71678699999999995</c:v>
                </c:pt>
                <c:pt idx="810">
                  <c:v>0.663018</c:v>
                </c:pt>
                <c:pt idx="811">
                  <c:v>0.68160399999999999</c:v>
                </c:pt>
                <c:pt idx="812">
                  <c:v>0.69112099999999999</c:v>
                </c:pt>
                <c:pt idx="813">
                  <c:v>0.70268200000000003</c:v>
                </c:pt>
                <c:pt idx="814">
                  <c:v>0.69768799999999997</c:v>
                </c:pt>
                <c:pt idx="815">
                  <c:v>0.68884900000000004</c:v>
                </c:pt>
                <c:pt idx="816">
                  <c:v>0.68673200000000001</c:v>
                </c:pt>
                <c:pt idx="817">
                  <c:v>0.70869099999999996</c:v>
                </c:pt>
                <c:pt idx="818">
                  <c:v>0.70739799999999997</c:v>
                </c:pt>
                <c:pt idx="819">
                  <c:v>0.69609100000000002</c:v>
                </c:pt>
                <c:pt idx="820">
                  <c:v>0.69470699999999996</c:v>
                </c:pt>
                <c:pt idx="821">
                  <c:v>0.66589299999999996</c:v>
                </c:pt>
                <c:pt idx="822">
                  <c:v>0.65326600000000001</c:v>
                </c:pt>
                <c:pt idx="823">
                  <c:v>0.701681</c:v>
                </c:pt>
                <c:pt idx="824">
                  <c:v>0.70211100000000004</c:v>
                </c:pt>
                <c:pt idx="825">
                  <c:v>0.70779999999999998</c:v>
                </c:pt>
                <c:pt idx="826">
                  <c:v>0.67842100000000005</c:v>
                </c:pt>
                <c:pt idx="827">
                  <c:v>0.69986800000000005</c:v>
                </c:pt>
                <c:pt idx="828">
                  <c:v>0.70602399999999998</c:v>
                </c:pt>
                <c:pt idx="829">
                  <c:v>0.69900399999999996</c:v>
                </c:pt>
                <c:pt idx="830">
                  <c:v>0.71971200000000002</c:v>
                </c:pt>
                <c:pt idx="831">
                  <c:v>0.72759600000000002</c:v>
                </c:pt>
                <c:pt idx="832">
                  <c:v>0.707484</c:v>
                </c:pt>
                <c:pt idx="833">
                  <c:v>0.69683799999999996</c:v>
                </c:pt>
                <c:pt idx="834">
                  <c:v>0.66759100000000005</c:v>
                </c:pt>
                <c:pt idx="835">
                  <c:v>0.70504</c:v>
                </c:pt>
                <c:pt idx="836">
                  <c:v>0.73407</c:v>
                </c:pt>
                <c:pt idx="837">
                  <c:v>0.73691899999999999</c:v>
                </c:pt>
                <c:pt idx="838">
                  <c:v>0.71345000000000003</c:v>
                </c:pt>
                <c:pt idx="839">
                  <c:v>0.68303199999999997</c:v>
                </c:pt>
                <c:pt idx="840">
                  <c:v>0.70572800000000002</c:v>
                </c:pt>
                <c:pt idx="841">
                  <c:v>0.68056700000000003</c:v>
                </c:pt>
                <c:pt idx="842">
                  <c:v>0.68151600000000001</c:v>
                </c:pt>
                <c:pt idx="843">
                  <c:v>0.70557700000000001</c:v>
                </c:pt>
                <c:pt idx="844">
                  <c:v>0.67449199999999998</c:v>
                </c:pt>
                <c:pt idx="845">
                  <c:v>0.694268</c:v>
                </c:pt>
                <c:pt idx="846">
                  <c:v>0.68379699999999999</c:v>
                </c:pt>
                <c:pt idx="847">
                  <c:v>0.68355399999999999</c:v>
                </c:pt>
                <c:pt idx="848">
                  <c:v>0.66547800000000001</c:v>
                </c:pt>
                <c:pt idx="849">
                  <c:v>0.69503800000000004</c:v>
                </c:pt>
                <c:pt idx="850">
                  <c:v>0.69791400000000003</c:v>
                </c:pt>
                <c:pt idx="851">
                  <c:v>0.68792500000000001</c:v>
                </c:pt>
                <c:pt idx="852">
                  <c:v>0.702824</c:v>
                </c:pt>
                <c:pt idx="853">
                  <c:v>0.69284299999999999</c:v>
                </c:pt>
                <c:pt idx="854">
                  <c:v>0.69708800000000004</c:v>
                </c:pt>
                <c:pt idx="855">
                  <c:v>0.68615700000000002</c:v>
                </c:pt>
                <c:pt idx="856">
                  <c:v>0.67014799999999997</c:v>
                </c:pt>
                <c:pt idx="857">
                  <c:v>0.67949700000000002</c:v>
                </c:pt>
                <c:pt idx="858">
                  <c:v>0.70285900000000001</c:v>
                </c:pt>
                <c:pt idx="859">
                  <c:v>0.69997299999999996</c:v>
                </c:pt>
                <c:pt idx="860">
                  <c:v>0.70689100000000005</c:v>
                </c:pt>
                <c:pt idx="861">
                  <c:v>0.66621699999999995</c:v>
                </c:pt>
                <c:pt idx="862">
                  <c:v>0.68459899999999996</c:v>
                </c:pt>
                <c:pt idx="863">
                  <c:v>0.70216599999999996</c:v>
                </c:pt>
                <c:pt idx="864">
                  <c:v>0.70777299999999999</c:v>
                </c:pt>
                <c:pt idx="865">
                  <c:v>0.69506199999999996</c:v>
                </c:pt>
                <c:pt idx="866">
                  <c:v>0.68503800000000004</c:v>
                </c:pt>
                <c:pt idx="867">
                  <c:v>0.70104200000000005</c:v>
                </c:pt>
                <c:pt idx="868">
                  <c:v>0.69282100000000002</c:v>
                </c:pt>
                <c:pt idx="869">
                  <c:v>0.71027300000000004</c:v>
                </c:pt>
                <c:pt idx="870">
                  <c:v>0.75441999999999998</c:v>
                </c:pt>
                <c:pt idx="871">
                  <c:v>0.77591500000000002</c:v>
                </c:pt>
                <c:pt idx="872">
                  <c:v>0.81752199999999997</c:v>
                </c:pt>
                <c:pt idx="873">
                  <c:v>0.88403500000000002</c:v>
                </c:pt>
                <c:pt idx="874">
                  <c:v>0.99166200000000004</c:v>
                </c:pt>
                <c:pt idx="875">
                  <c:v>0.99930300000000005</c:v>
                </c:pt>
                <c:pt idx="876">
                  <c:v>0.98250099999999996</c:v>
                </c:pt>
                <c:pt idx="877">
                  <c:v>1</c:v>
                </c:pt>
                <c:pt idx="878">
                  <c:v>0.991201</c:v>
                </c:pt>
                <c:pt idx="879">
                  <c:v>1</c:v>
                </c:pt>
                <c:pt idx="880">
                  <c:v>1</c:v>
                </c:pt>
                <c:pt idx="881">
                  <c:v>1</c:v>
                </c:pt>
                <c:pt idx="882">
                  <c:v>0.99481600000000003</c:v>
                </c:pt>
                <c:pt idx="883">
                  <c:v>0.99006099999999997</c:v>
                </c:pt>
                <c:pt idx="884">
                  <c:v>0.99909199999999998</c:v>
                </c:pt>
                <c:pt idx="885">
                  <c:v>0.98404499999999995</c:v>
                </c:pt>
                <c:pt idx="886">
                  <c:v>1</c:v>
                </c:pt>
                <c:pt idx="887">
                  <c:v>1</c:v>
                </c:pt>
                <c:pt idx="888">
                  <c:v>1</c:v>
                </c:pt>
                <c:pt idx="889">
                  <c:v>0.92304200000000003</c:v>
                </c:pt>
                <c:pt idx="890">
                  <c:v>0.53655900000000001</c:v>
                </c:pt>
                <c:pt idx="891">
                  <c:v>0.88387099999999996</c:v>
                </c:pt>
                <c:pt idx="892">
                  <c:v>0.77695700000000001</c:v>
                </c:pt>
                <c:pt idx="893">
                  <c:v>0.70436699999999997</c:v>
                </c:pt>
                <c:pt idx="894">
                  <c:v>0.62040399999999996</c:v>
                </c:pt>
                <c:pt idx="895">
                  <c:v>0.59938199999999997</c:v>
                </c:pt>
                <c:pt idx="896">
                  <c:v>0.53320500000000004</c:v>
                </c:pt>
                <c:pt idx="897">
                  <c:v>0.62256599999999995</c:v>
                </c:pt>
                <c:pt idx="898">
                  <c:v>0.62814899999999996</c:v>
                </c:pt>
                <c:pt idx="899">
                  <c:v>0.61293200000000003</c:v>
                </c:pt>
                <c:pt idx="900">
                  <c:v>0.57566099999999998</c:v>
                </c:pt>
                <c:pt idx="901">
                  <c:v>0.60416099999999995</c:v>
                </c:pt>
                <c:pt idx="902">
                  <c:v>0.56072500000000003</c:v>
                </c:pt>
                <c:pt idx="903">
                  <c:v>0.54373899999999997</c:v>
                </c:pt>
                <c:pt idx="904">
                  <c:v>0.54085099999999997</c:v>
                </c:pt>
                <c:pt idx="905">
                  <c:v>0.56225700000000001</c:v>
                </c:pt>
                <c:pt idx="906">
                  <c:v>0.52083299999999999</c:v>
                </c:pt>
                <c:pt idx="907">
                  <c:v>0.56105400000000005</c:v>
                </c:pt>
                <c:pt idx="908">
                  <c:v>0.52718799999999999</c:v>
                </c:pt>
                <c:pt idx="909">
                  <c:v>0.51730699999999996</c:v>
                </c:pt>
                <c:pt idx="910">
                  <c:v>0.55595499999999998</c:v>
                </c:pt>
                <c:pt idx="911">
                  <c:v>0.49924299999999999</c:v>
                </c:pt>
                <c:pt idx="912">
                  <c:v>0.49901299999999998</c:v>
                </c:pt>
                <c:pt idx="913">
                  <c:v>0.55174500000000004</c:v>
                </c:pt>
                <c:pt idx="914">
                  <c:v>0.47888500000000001</c:v>
                </c:pt>
                <c:pt idx="915">
                  <c:v>0.55308800000000002</c:v>
                </c:pt>
                <c:pt idx="916">
                  <c:v>0.53932899999999995</c:v>
                </c:pt>
                <c:pt idx="917">
                  <c:v>0.581534</c:v>
                </c:pt>
                <c:pt idx="918">
                  <c:v>0.48961399999999999</c:v>
                </c:pt>
                <c:pt idx="919">
                  <c:v>0.55414200000000002</c:v>
                </c:pt>
                <c:pt idx="920">
                  <c:v>0.53462399999999999</c:v>
                </c:pt>
                <c:pt idx="921">
                  <c:v>0.50544</c:v>
                </c:pt>
                <c:pt idx="922">
                  <c:v>0.52660600000000002</c:v>
                </c:pt>
                <c:pt idx="923">
                  <c:v>0.50564500000000001</c:v>
                </c:pt>
                <c:pt idx="924">
                  <c:v>0.56882200000000005</c:v>
                </c:pt>
                <c:pt idx="925">
                  <c:v>0.55140699999999998</c:v>
                </c:pt>
                <c:pt idx="926">
                  <c:v>0.58057999999999998</c:v>
                </c:pt>
                <c:pt idx="927">
                  <c:v>0.53003199999999995</c:v>
                </c:pt>
                <c:pt idx="928">
                  <c:v>0.57279800000000003</c:v>
                </c:pt>
                <c:pt idx="929">
                  <c:v>0.537825</c:v>
                </c:pt>
                <c:pt idx="930">
                  <c:v>0.57526500000000003</c:v>
                </c:pt>
                <c:pt idx="931">
                  <c:v>0.54778300000000002</c:v>
                </c:pt>
                <c:pt idx="932">
                  <c:v>0.60162599999999999</c:v>
                </c:pt>
                <c:pt idx="933">
                  <c:v>0.49581799999999998</c:v>
                </c:pt>
                <c:pt idx="934">
                  <c:v>0.52275000000000005</c:v>
                </c:pt>
                <c:pt idx="935">
                  <c:v>0.53345200000000004</c:v>
                </c:pt>
                <c:pt idx="936">
                  <c:v>0.52629999999999999</c:v>
                </c:pt>
                <c:pt idx="937">
                  <c:v>0.557315</c:v>
                </c:pt>
                <c:pt idx="938">
                  <c:v>0.55793300000000001</c:v>
                </c:pt>
                <c:pt idx="939">
                  <c:v>0.48502800000000001</c:v>
                </c:pt>
                <c:pt idx="940">
                  <c:v>0.54638299999999995</c:v>
                </c:pt>
                <c:pt idx="941">
                  <c:v>0.52529099999999995</c:v>
                </c:pt>
                <c:pt idx="942">
                  <c:v>0.53654000000000002</c:v>
                </c:pt>
                <c:pt idx="943">
                  <c:v>0.51724099999999995</c:v>
                </c:pt>
                <c:pt idx="944">
                  <c:v>0.52295800000000003</c:v>
                </c:pt>
                <c:pt idx="945">
                  <c:v>0.49610399999999999</c:v>
                </c:pt>
                <c:pt idx="946">
                  <c:v>0.50792300000000001</c:v>
                </c:pt>
                <c:pt idx="947">
                  <c:v>0.50654299999999997</c:v>
                </c:pt>
                <c:pt idx="948">
                  <c:v>0.50049699999999997</c:v>
                </c:pt>
                <c:pt idx="949">
                  <c:v>0.52554500000000004</c:v>
                </c:pt>
                <c:pt idx="950">
                  <c:v>0.50031300000000001</c:v>
                </c:pt>
                <c:pt idx="951">
                  <c:v>0.53298199999999996</c:v>
                </c:pt>
                <c:pt idx="952">
                  <c:v>0.53597700000000004</c:v>
                </c:pt>
                <c:pt idx="953">
                  <c:v>0.51569200000000004</c:v>
                </c:pt>
                <c:pt idx="954">
                  <c:v>0.52039899999999994</c:v>
                </c:pt>
                <c:pt idx="955">
                  <c:v>0.51282099999999997</c:v>
                </c:pt>
                <c:pt idx="956">
                  <c:v>0.50780999999999998</c:v>
                </c:pt>
                <c:pt idx="957">
                  <c:v>0.54570099999999999</c:v>
                </c:pt>
                <c:pt idx="958">
                  <c:v>0.49862600000000001</c:v>
                </c:pt>
                <c:pt idx="959">
                  <c:v>0.56647400000000003</c:v>
                </c:pt>
                <c:pt idx="960">
                  <c:v>0.56559899999999996</c:v>
                </c:pt>
                <c:pt idx="961">
                  <c:v>0.58036900000000002</c:v>
                </c:pt>
                <c:pt idx="962">
                  <c:v>0.57683700000000004</c:v>
                </c:pt>
                <c:pt idx="963">
                  <c:v>0.56622499999999998</c:v>
                </c:pt>
                <c:pt idx="964">
                  <c:v>0.56469199999999997</c:v>
                </c:pt>
                <c:pt idx="965">
                  <c:v>0.51420299999999997</c:v>
                </c:pt>
                <c:pt idx="966">
                  <c:v>0.53185199999999999</c:v>
                </c:pt>
                <c:pt idx="967">
                  <c:v>0.54648200000000002</c:v>
                </c:pt>
                <c:pt idx="968">
                  <c:v>0.55548200000000003</c:v>
                </c:pt>
                <c:pt idx="969">
                  <c:v>0.546651</c:v>
                </c:pt>
                <c:pt idx="970">
                  <c:v>0.52599899999999999</c:v>
                </c:pt>
                <c:pt idx="971">
                  <c:v>0.56860599999999994</c:v>
                </c:pt>
                <c:pt idx="972">
                  <c:v>0.55998800000000004</c:v>
                </c:pt>
                <c:pt idx="973">
                  <c:v>0.52136000000000005</c:v>
                </c:pt>
                <c:pt idx="974">
                  <c:v>0.529497</c:v>
                </c:pt>
                <c:pt idx="975">
                  <c:v>0.52579699999999996</c:v>
                </c:pt>
                <c:pt idx="976">
                  <c:v>0.55058200000000002</c:v>
                </c:pt>
                <c:pt idx="977">
                  <c:v>0.62347300000000005</c:v>
                </c:pt>
                <c:pt idx="978">
                  <c:v>0.57926699999999998</c:v>
                </c:pt>
                <c:pt idx="979">
                  <c:v>0.55463300000000004</c:v>
                </c:pt>
                <c:pt idx="980">
                  <c:v>0.53450799999999998</c:v>
                </c:pt>
                <c:pt idx="981">
                  <c:v>0.581623</c:v>
                </c:pt>
                <c:pt idx="982">
                  <c:v>0.54724200000000001</c:v>
                </c:pt>
                <c:pt idx="983">
                  <c:v>0.58591499999999996</c:v>
                </c:pt>
                <c:pt idx="984">
                  <c:v>0.56843900000000003</c:v>
                </c:pt>
                <c:pt idx="985">
                  <c:v>0.55355500000000002</c:v>
                </c:pt>
                <c:pt idx="986">
                  <c:v>0.54026700000000005</c:v>
                </c:pt>
                <c:pt idx="987">
                  <c:v>0.51948399999999995</c:v>
                </c:pt>
                <c:pt idx="988">
                  <c:v>0.56060600000000005</c:v>
                </c:pt>
                <c:pt idx="989">
                  <c:v>0.48070400000000002</c:v>
                </c:pt>
                <c:pt idx="990">
                  <c:v>0.54049700000000001</c:v>
                </c:pt>
                <c:pt idx="991">
                  <c:v>0.538879</c:v>
                </c:pt>
                <c:pt idx="992">
                  <c:v>0.51277200000000001</c:v>
                </c:pt>
                <c:pt idx="993">
                  <c:v>0.53491699999999998</c:v>
                </c:pt>
                <c:pt idx="994">
                  <c:v>0.61451199999999995</c:v>
                </c:pt>
                <c:pt idx="995">
                  <c:v>0.50280000000000002</c:v>
                </c:pt>
                <c:pt idx="996">
                  <c:v>0.61067099999999996</c:v>
                </c:pt>
                <c:pt idx="997">
                  <c:v>0.47832999999999998</c:v>
                </c:pt>
                <c:pt idx="998">
                  <c:v>0.51698100000000002</c:v>
                </c:pt>
                <c:pt idx="999">
                  <c:v>0.495425</c:v>
                </c:pt>
                <c:pt idx="1000">
                  <c:v>0.58295699999999995</c:v>
                </c:pt>
                <c:pt idx="1001">
                  <c:v>0.47650100000000001</c:v>
                </c:pt>
                <c:pt idx="1002">
                  <c:v>0.57639300000000004</c:v>
                </c:pt>
                <c:pt idx="1003">
                  <c:v>0.49635000000000001</c:v>
                </c:pt>
                <c:pt idx="1004">
                  <c:v>0.54746099999999998</c:v>
                </c:pt>
                <c:pt idx="1005">
                  <c:v>0.50611600000000001</c:v>
                </c:pt>
                <c:pt idx="1006">
                  <c:v>0.5171</c:v>
                </c:pt>
                <c:pt idx="1007">
                  <c:v>0.51498999999999995</c:v>
                </c:pt>
                <c:pt idx="1008">
                  <c:v>0.55006200000000005</c:v>
                </c:pt>
                <c:pt idx="1009">
                  <c:v>0.50890199999999997</c:v>
                </c:pt>
                <c:pt idx="1010">
                  <c:v>0.55820499999999995</c:v>
                </c:pt>
                <c:pt idx="1011">
                  <c:v>0.54105000000000003</c:v>
                </c:pt>
                <c:pt idx="1012">
                  <c:v>0.50703799999999999</c:v>
                </c:pt>
                <c:pt idx="1013">
                  <c:v>0.59766600000000003</c:v>
                </c:pt>
                <c:pt idx="1014">
                  <c:v>0.55307099999999998</c:v>
                </c:pt>
                <c:pt idx="1015">
                  <c:v>0.53586999999999996</c:v>
                </c:pt>
                <c:pt idx="1016">
                  <c:v>0.51899899999999999</c:v>
                </c:pt>
                <c:pt idx="1017">
                  <c:v>0.57805899999999999</c:v>
                </c:pt>
                <c:pt idx="1018">
                  <c:v>0.49903799999999998</c:v>
                </c:pt>
                <c:pt idx="1019">
                  <c:v>0.56477200000000005</c:v>
                </c:pt>
                <c:pt idx="1020">
                  <c:v>0.53157900000000002</c:v>
                </c:pt>
                <c:pt idx="1021">
                  <c:v>0.60964200000000002</c:v>
                </c:pt>
                <c:pt idx="1022">
                  <c:v>0.478302</c:v>
                </c:pt>
                <c:pt idx="1023">
                  <c:v>0.50674799999999998</c:v>
                </c:pt>
                <c:pt idx="1024">
                  <c:v>0.51837299999999997</c:v>
                </c:pt>
                <c:pt idx="1025">
                  <c:v>0.55382399999999998</c:v>
                </c:pt>
                <c:pt idx="1026">
                  <c:v>0.58521299999999998</c:v>
                </c:pt>
                <c:pt idx="1027">
                  <c:v>0.55857199999999996</c:v>
                </c:pt>
                <c:pt idx="1028">
                  <c:v>0.55066899999999996</c:v>
                </c:pt>
                <c:pt idx="1029">
                  <c:v>0.50139699999999998</c:v>
                </c:pt>
                <c:pt idx="1030">
                  <c:v>0.53352299999999997</c:v>
                </c:pt>
                <c:pt idx="1031">
                  <c:v>0.50327500000000003</c:v>
                </c:pt>
                <c:pt idx="1032">
                  <c:v>0.563975</c:v>
                </c:pt>
                <c:pt idx="1033">
                  <c:v>0.522841</c:v>
                </c:pt>
                <c:pt idx="1034">
                  <c:v>0.51009800000000005</c:v>
                </c:pt>
                <c:pt idx="1035">
                  <c:v>0.51873599999999997</c:v>
                </c:pt>
                <c:pt idx="1036">
                  <c:v>0.51048700000000002</c:v>
                </c:pt>
                <c:pt idx="1037">
                  <c:v>0.54037400000000002</c:v>
                </c:pt>
                <c:pt idx="1038">
                  <c:v>0.52742999999999995</c:v>
                </c:pt>
                <c:pt idx="1039">
                  <c:v>0.58662099999999995</c:v>
                </c:pt>
                <c:pt idx="1040">
                  <c:v>0.55259499999999995</c:v>
                </c:pt>
                <c:pt idx="1041">
                  <c:v>0.59888699999999995</c:v>
                </c:pt>
                <c:pt idx="1042">
                  <c:v>0.57765500000000003</c:v>
                </c:pt>
                <c:pt idx="1043">
                  <c:v>0.57138999999999995</c:v>
                </c:pt>
                <c:pt idx="1044">
                  <c:v>0.56013900000000005</c:v>
                </c:pt>
                <c:pt idx="1045">
                  <c:v>0.55186800000000003</c:v>
                </c:pt>
                <c:pt idx="1046">
                  <c:v>0.57311999999999996</c:v>
                </c:pt>
                <c:pt idx="1047">
                  <c:v>0.512656</c:v>
                </c:pt>
                <c:pt idx="1048">
                  <c:v>0.53908500000000004</c:v>
                </c:pt>
                <c:pt idx="1049">
                  <c:v>0.49940899999999999</c:v>
                </c:pt>
                <c:pt idx="1050">
                  <c:v>0.56755999999999995</c:v>
                </c:pt>
                <c:pt idx="1051">
                  <c:v>0.53218399999999999</c:v>
                </c:pt>
                <c:pt idx="1052">
                  <c:v>0.55176499999999995</c:v>
                </c:pt>
                <c:pt idx="1053">
                  <c:v>0.52344199999999996</c:v>
                </c:pt>
                <c:pt idx="1054">
                  <c:v>0.56081099999999995</c:v>
                </c:pt>
                <c:pt idx="1055">
                  <c:v>0.51528300000000005</c:v>
                </c:pt>
                <c:pt idx="1056">
                  <c:v>0.56377600000000005</c:v>
                </c:pt>
                <c:pt idx="1057">
                  <c:v>0.54327099999999995</c:v>
                </c:pt>
                <c:pt idx="1058">
                  <c:v>0.55407099999999998</c:v>
                </c:pt>
                <c:pt idx="1059">
                  <c:v>0.56828500000000004</c:v>
                </c:pt>
                <c:pt idx="1060">
                  <c:v>0.50698100000000001</c:v>
                </c:pt>
                <c:pt idx="1061">
                  <c:v>0.527887</c:v>
                </c:pt>
                <c:pt idx="1062">
                  <c:v>0.551952</c:v>
                </c:pt>
                <c:pt idx="1063">
                  <c:v>0.596306</c:v>
                </c:pt>
                <c:pt idx="1064">
                  <c:v>0.50203600000000004</c:v>
                </c:pt>
                <c:pt idx="1065">
                  <c:v>0.54484299999999997</c:v>
                </c:pt>
                <c:pt idx="1066">
                  <c:v>0.52382399999999996</c:v>
                </c:pt>
                <c:pt idx="1067">
                  <c:v>0.522374</c:v>
                </c:pt>
                <c:pt idx="1068">
                  <c:v>0.52539999999999998</c:v>
                </c:pt>
                <c:pt idx="1069">
                  <c:v>0.53724400000000005</c:v>
                </c:pt>
                <c:pt idx="1070">
                  <c:v>0.52788800000000002</c:v>
                </c:pt>
                <c:pt idx="1071">
                  <c:v>0.59472599999999998</c:v>
                </c:pt>
                <c:pt idx="1072">
                  <c:v>0.53638200000000003</c:v>
                </c:pt>
                <c:pt idx="1073">
                  <c:v>0.48757800000000001</c:v>
                </c:pt>
                <c:pt idx="1074">
                  <c:v>0.67798400000000003</c:v>
                </c:pt>
                <c:pt idx="1075">
                  <c:v>0.81064599999999998</c:v>
                </c:pt>
                <c:pt idx="1076">
                  <c:v>0.99566600000000005</c:v>
                </c:pt>
                <c:pt idx="1077">
                  <c:v>0.99645499999999998</c:v>
                </c:pt>
                <c:pt idx="1078">
                  <c:v>0.99910200000000005</c:v>
                </c:pt>
                <c:pt idx="1079">
                  <c:v>1</c:v>
                </c:pt>
                <c:pt idx="1080">
                  <c:v>1</c:v>
                </c:pt>
                <c:pt idx="1081">
                  <c:v>0.99869200000000002</c:v>
                </c:pt>
                <c:pt idx="1082">
                  <c:v>0.99794400000000005</c:v>
                </c:pt>
                <c:pt idx="1083">
                  <c:v>0.99681299999999995</c:v>
                </c:pt>
                <c:pt idx="1084">
                  <c:v>1</c:v>
                </c:pt>
                <c:pt idx="1085">
                  <c:v>1</c:v>
                </c:pt>
                <c:pt idx="1086">
                  <c:v>0.73132699999999995</c:v>
                </c:pt>
                <c:pt idx="1087">
                  <c:v>0.56348600000000004</c:v>
                </c:pt>
                <c:pt idx="1088">
                  <c:v>0.51538899999999999</c:v>
                </c:pt>
                <c:pt idx="1089">
                  <c:v>0.480294</c:v>
                </c:pt>
                <c:pt idx="1090">
                  <c:v>0.44511299999999998</c:v>
                </c:pt>
                <c:pt idx="1091">
                  <c:v>0.47667100000000001</c:v>
                </c:pt>
                <c:pt idx="1092">
                  <c:v>0.47960799999999998</c:v>
                </c:pt>
                <c:pt idx="1093">
                  <c:v>0.47014800000000001</c:v>
                </c:pt>
                <c:pt idx="1094">
                  <c:v>0.46503800000000001</c:v>
                </c:pt>
                <c:pt idx="1095">
                  <c:v>0.46075700000000003</c:v>
                </c:pt>
                <c:pt idx="1096">
                  <c:v>0.46527800000000002</c:v>
                </c:pt>
                <c:pt idx="1097">
                  <c:v>0.47666500000000001</c:v>
                </c:pt>
                <c:pt idx="1098">
                  <c:v>0.82166399999999995</c:v>
                </c:pt>
                <c:pt idx="1099">
                  <c:v>1</c:v>
                </c:pt>
                <c:pt idx="1100">
                  <c:v>1</c:v>
                </c:pt>
                <c:pt idx="1101">
                  <c:v>0.994259</c:v>
                </c:pt>
                <c:pt idx="1102">
                  <c:v>0.99580900000000006</c:v>
                </c:pt>
                <c:pt idx="1103">
                  <c:v>0.99509300000000001</c:v>
                </c:pt>
                <c:pt idx="1104">
                  <c:v>1</c:v>
                </c:pt>
                <c:pt idx="1105">
                  <c:v>1</c:v>
                </c:pt>
                <c:pt idx="1106">
                  <c:v>1</c:v>
                </c:pt>
              </c:numCache>
            </c:numRef>
          </c:yVal>
          <c:smooth val="1"/>
        </c:ser>
        <c:dLbls>
          <c:showLegendKey val="0"/>
          <c:showVal val="0"/>
          <c:showCatName val="0"/>
          <c:showSerName val="0"/>
          <c:showPercent val="0"/>
          <c:showBubbleSize val="0"/>
        </c:dLbls>
        <c:axId val="1607482832"/>
        <c:axId val="1607474128"/>
      </c:scatterChart>
      <c:valAx>
        <c:axId val="1607482832"/>
        <c:scaling>
          <c:orientation val="minMax"/>
          <c:max val="1"/>
        </c:scaling>
        <c:delete val="1"/>
        <c:axPos val="b"/>
        <c:title>
          <c:tx>
            <c:rich>
              <a:bodyPr/>
              <a:lstStyle/>
              <a:p>
                <a:pPr>
                  <a:defRPr sz="1600">
                    <a:latin typeface="+mn-lt"/>
                  </a:defRPr>
                </a:pPr>
                <a:r>
                  <a:rPr lang="en-US" sz="1600" dirty="0" smtClean="0">
                    <a:latin typeface="+mn-lt"/>
                  </a:rPr>
                  <a:t>Time</a:t>
                </a:r>
                <a:endParaRPr lang="en-US" sz="1600" dirty="0">
                  <a:latin typeface="+mn-lt"/>
                </a:endParaRPr>
              </a:p>
            </c:rich>
          </c:tx>
          <c:layout>
            <c:manualLayout>
              <c:xMode val="edge"/>
              <c:yMode val="edge"/>
              <c:x val="0.51296336384443197"/>
              <c:y val="0.84130096281699895"/>
            </c:manualLayout>
          </c:layout>
          <c:overlay val="0"/>
        </c:title>
        <c:numFmt formatCode="General" sourceLinked="1"/>
        <c:majorTickMark val="out"/>
        <c:minorTickMark val="none"/>
        <c:tickLblPos val="nextTo"/>
        <c:crossAx val="1607474128"/>
        <c:crosses val="autoZero"/>
        <c:crossBetween val="midCat"/>
      </c:valAx>
      <c:valAx>
        <c:axId val="1607474128"/>
        <c:scaling>
          <c:orientation val="minMax"/>
          <c:max val="1.2"/>
          <c:min val="0"/>
        </c:scaling>
        <c:delete val="1"/>
        <c:axPos val="l"/>
        <c:majorGridlines/>
        <c:title>
          <c:tx>
            <c:rich>
              <a:bodyPr rot="-5400000" vert="horz"/>
              <a:lstStyle/>
              <a:p>
                <a:pPr>
                  <a:defRPr sz="1600"/>
                </a:pPr>
                <a:r>
                  <a:rPr lang="en-US" sz="1600" dirty="0" smtClean="0"/>
                  <a:t>% of Accesses from GPU Memory</a:t>
                </a:r>
                <a:endParaRPr lang="en-US" sz="1600" dirty="0"/>
              </a:p>
            </c:rich>
          </c:tx>
          <c:layout>
            <c:manualLayout>
              <c:xMode val="edge"/>
              <c:yMode val="edge"/>
              <c:x val="0.92441722756345202"/>
              <c:y val="9.5837462784401403E-2"/>
            </c:manualLayout>
          </c:layout>
          <c:overlay val="0"/>
        </c:title>
        <c:numFmt formatCode="General" sourceLinked="1"/>
        <c:majorTickMark val="out"/>
        <c:minorTickMark val="none"/>
        <c:tickLblPos val="nextTo"/>
        <c:crossAx val="1607482832"/>
        <c:crosses val="autoZero"/>
        <c:crossBetween val="midCat"/>
        <c:majorUnit val="0.35"/>
      </c:valAx>
    </c:plotArea>
    <c:legend>
      <c:legendPos val="t"/>
      <c:layout>
        <c:manualLayout>
          <c:xMode val="edge"/>
          <c:yMode val="edge"/>
          <c:x val="5.2731815686261903E-2"/>
          <c:y val="3.4015221312465498E-3"/>
          <c:w val="0.94412975423840895"/>
          <c:h val="7.5881005945685406E-2"/>
        </c:manualLayout>
      </c:layout>
      <c:overlay val="0"/>
      <c:txPr>
        <a:bodyPr/>
        <a:lstStyle/>
        <a:p>
          <a:pPr>
            <a:defRPr sz="1200"/>
          </a:pPr>
          <a:endParaRPr lang="en-US"/>
        </a:p>
      </c:txPr>
    </c:legend>
    <c:plotVisOnly val="1"/>
    <c:dispBlanksAs val="gap"/>
    <c:showDLblsOverMax val="0"/>
  </c:chart>
  <c:spPr>
    <a:solidFill>
      <a:srgbClr val="FFFFFF"/>
    </a:solidFill>
    <a:ln>
      <a:noFill/>
    </a:ln>
  </c:sp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05732090849"/>
          <c:y val="9.6831270433892599E-2"/>
          <c:w val="0.87634763366092505"/>
          <c:h val="0.58847262566282799"/>
        </c:manualLayout>
      </c:layout>
      <c:barChart>
        <c:barDir val="col"/>
        <c:grouping val="clustered"/>
        <c:varyColors val="0"/>
        <c:ser>
          <c:idx val="2"/>
          <c:order val="0"/>
          <c:tx>
            <c:strRef>
              <c:f>'GDDR+memcpy'!$O$23</c:f>
              <c:strCache>
                <c:ptCount val="1"/>
                <c:pt idx="0">
                  <c:v>Legacy CUDA</c:v>
                </c:pt>
              </c:strCache>
            </c:strRef>
          </c:tx>
          <c:spPr>
            <a:pattFill prst="wdUpDiag">
              <a:fgClr>
                <a:srgbClr val="1F497D">
                  <a:lumMod val="40000"/>
                  <a:lumOff val="60000"/>
                </a:srgbClr>
              </a:fgClr>
              <a:bgClr>
                <a:prstClr val="white"/>
              </a:bgClr>
            </a:pattFill>
            <a:ln>
              <a:solidFill>
                <a:sysClr val="windowText" lastClr="000000"/>
              </a:solidFill>
            </a:ln>
          </c:spPr>
          <c:invertIfNegative val="0"/>
          <c:cat>
            <c:strRef>
              <c:f>'GDDR+memcpy'!$P$20:$AA$20</c:f>
              <c:strCache>
                <c:ptCount val="12"/>
                <c:pt idx="0">
                  <c:v>backprop</c:v>
                </c:pt>
                <c:pt idx="1">
                  <c:v>bfs</c:v>
                </c:pt>
                <c:pt idx="2">
                  <c:v>cns</c:v>
                </c:pt>
                <c:pt idx="3">
                  <c:v>comd</c:v>
                </c:pt>
                <c:pt idx="4">
                  <c:v>kmeans</c:v>
                </c:pt>
                <c:pt idx="5">
                  <c:v>minife</c:v>
                </c:pt>
                <c:pt idx="6">
                  <c:v>mummer</c:v>
                </c:pt>
                <c:pt idx="7">
                  <c:v>needle</c:v>
                </c:pt>
                <c:pt idx="8">
                  <c:v>pathfinder</c:v>
                </c:pt>
                <c:pt idx="9">
                  <c:v>srad_v1</c:v>
                </c:pt>
                <c:pt idx="10">
                  <c:v>xsbench</c:v>
                </c:pt>
                <c:pt idx="11">
                  <c:v>geo-mean</c:v>
                </c:pt>
              </c:strCache>
            </c:strRef>
          </c:cat>
          <c:val>
            <c:numRef>
              <c:f>'GDDR+memcpy'!$P$23:$AA$23</c:f>
              <c:numCache>
                <c:formatCode>General</c:formatCode>
                <c:ptCount val="12"/>
                <c:pt idx="0">
                  <c:v>1.24562060861677</c:v>
                </c:pt>
                <c:pt idx="1">
                  <c:v>3.0804790876291062</c:v>
                </c:pt>
                <c:pt idx="2">
                  <c:v>1.713861158279006</c:v>
                </c:pt>
                <c:pt idx="3">
                  <c:v>1.4953527052147539</c:v>
                </c:pt>
                <c:pt idx="4">
                  <c:v>2.524988297402023</c:v>
                </c:pt>
                <c:pt idx="5">
                  <c:v>1.7619005008574371</c:v>
                </c:pt>
                <c:pt idx="6">
                  <c:v>2.7027734203485601</c:v>
                </c:pt>
                <c:pt idx="7">
                  <c:v>1.3362329696691679</c:v>
                </c:pt>
                <c:pt idx="8">
                  <c:v>0.91415641884754495</c:v>
                </c:pt>
                <c:pt idx="9">
                  <c:v>1.9764632135753271</c:v>
                </c:pt>
                <c:pt idx="10">
                  <c:v>3.1965599381480541</c:v>
                </c:pt>
                <c:pt idx="11">
                  <c:v>1.858289848555438</c:v>
                </c:pt>
              </c:numCache>
            </c:numRef>
          </c:val>
        </c:ser>
        <c:ser>
          <c:idx val="6"/>
          <c:order val="1"/>
          <c:tx>
            <c:strRef>
              <c:f>'GDDR+memcpy'!$O$27</c:f>
              <c:strCache>
                <c:ptCount val="1"/>
                <c:pt idx="0">
                  <c:v>First-Touch + Range Exp + BW Balancing</c:v>
                </c:pt>
              </c:strCache>
            </c:strRef>
          </c:tx>
          <c:spPr>
            <a:solidFill>
              <a:srgbClr val="1F497D">
                <a:lumMod val="60000"/>
                <a:lumOff val="40000"/>
              </a:srgbClr>
            </a:solidFill>
            <a:ln>
              <a:solidFill>
                <a:sysClr val="windowText" lastClr="000000"/>
              </a:solidFill>
            </a:ln>
          </c:spPr>
          <c:invertIfNegative val="0"/>
          <c:cat>
            <c:strRef>
              <c:f>'GDDR+memcpy'!$P$20:$AA$20</c:f>
              <c:strCache>
                <c:ptCount val="12"/>
                <c:pt idx="0">
                  <c:v>backprop</c:v>
                </c:pt>
                <c:pt idx="1">
                  <c:v>bfs</c:v>
                </c:pt>
                <c:pt idx="2">
                  <c:v>cns</c:v>
                </c:pt>
                <c:pt idx="3">
                  <c:v>comd</c:v>
                </c:pt>
                <c:pt idx="4">
                  <c:v>kmeans</c:v>
                </c:pt>
                <c:pt idx="5">
                  <c:v>minife</c:v>
                </c:pt>
                <c:pt idx="6">
                  <c:v>mummer</c:v>
                </c:pt>
                <c:pt idx="7">
                  <c:v>needle</c:v>
                </c:pt>
                <c:pt idx="8">
                  <c:v>pathfinder</c:v>
                </c:pt>
                <c:pt idx="9">
                  <c:v>srad_v1</c:v>
                </c:pt>
                <c:pt idx="10">
                  <c:v>xsbench</c:v>
                </c:pt>
                <c:pt idx="11">
                  <c:v>geo-mean</c:v>
                </c:pt>
              </c:strCache>
            </c:strRef>
          </c:cat>
          <c:val>
            <c:numRef>
              <c:f>'GDDR+memcpy'!$P$27:$AA$27</c:f>
              <c:numCache>
                <c:formatCode>General</c:formatCode>
                <c:ptCount val="12"/>
                <c:pt idx="0">
                  <c:v>1.3383947156274281</c:v>
                </c:pt>
                <c:pt idx="1">
                  <c:v>4.1399999999999997</c:v>
                </c:pt>
                <c:pt idx="2">
                  <c:v>2.58800113504337</c:v>
                </c:pt>
                <c:pt idx="3">
                  <c:v>1.4709484209159931</c:v>
                </c:pt>
                <c:pt idx="4">
                  <c:v>2.67</c:v>
                </c:pt>
                <c:pt idx="5">
                  <c:v>0.97576061581739104</c:v>
                </c:pt>
                <c:pt idx="6">
                  <c:v>2.0534860457423458</c:v>
                </c:pt>
                <c:pt idx="7">
                  <c:v>1.7</c:v>
                </c:pt>
                <c:pt idx="8">
                  <c:v>1.072894754466323</c:v>
                </c:pt>
                <c:pt idx="9">
                  <c:v>2.1573979903254359</c:v>
                </c:pt>
                <c:pt idx="10">
                  <c:v>3.5</c:v>
                </c:pt>
                <c:pt idx="11">
                  <c:v>1.9504557499583459</c:v>
                </c:pt>
              </c:numCache>
            </c:numRef>
          </c:val>
        </c:ser>
        <c:ser>
          <c:idx val="3"/>
          <c:order val="2"/>
          <c:tx>
            <c:strRef>
              <c:f>'GDDR+memcpy'!$O$24</c:f>
              <c:strCache>
                <c:ptCount val="1"/>
                <c:pt idx="0">
                  <c:v>ORACLE</c:v>
                </c:pt>
              </c:strCache>
            </c:strRef>
          </c:tx>
          <c:spPr>
            <a:pattFill prst="pct90">
              <a:fgClr>
                <a:srgbClr val="8064A2">
                  <a:lumMod val="50000"/>
                </a:srgbClr>
              </a:fgClr>
              <a:bgClr>
                <a:prstClr val="white"/>
              </a:bgClr>
            </a:pattFill>
          </c:spPr>
          <c:invertIfNegative val="0"/>
          <c:cat>
            <c:strRef>
              <c:f>'GDDR+memcpy'!$P$20:$AA$20</c:f>
              <c:strCache>
                <c:ptCount val="12"/>
                <c:pt idx="0">
                  <c:v>backprop</c:v>
                </c:pt>
                <c:pt idx="1">
                  <c:v>bfs</c:v>
                </c:pt>
                <c:pt idx="2">
                  <c:v>cns</c:v>
                </c:pt>
                <c:pt idx="3">
                  <c:v>comd</c:v>
                </c:pt>
                <c:pt idx="4">
                  <c:v>kmeans</c:v>
                </c:pt>
                <c:pt idx="5">
                  <c:v>minife</c:v>
                </c:pt>
                <c:pt idx="6">
                  <c:v>mummer</c:v>
                </c:pt>
                <c:pt idx="7">
                  <c:v>needle</c:v>
                </c:pt>
                <c:pt idx="8">
                  <c:v>pathfinder</c:v>
                </c:pt>
                <c:pt idx="9">
                  <c:v>srad_v1</c:v>
                </c:pt>
                <c:pt idx="10">
                  <c:v>xsbench</c:v>
                </c:pt>
                <c:pt idx="11">
                  <c:v>geo-mean</c:v>
                </c:pt>
              </c:strCache>
            </c:strRef>
          </c:cat>
          <c:val>
            <c:numRef>
              <c:f>'GDDR+memcpy'!$P$24:$AA$24</c:f>
              <c:numCache>
                <c:formatCode>General</c:formatCode>
                <c:ptCount val="12"/>
                <c:pt idx="0">
                  <c:v>2.417524645389471</c:v>
                </c:pt>
                <c:pt idx="1">
                  <c:v>4.5769762383885197</c:v>
                </c:pt>
                <c:pt idx="2">
                  <c:v>3.23</c:v>
                </c:pt>
                <c:pt idx="3">
                  <c:v>1.512394824381176</c:v>
                </c:pt>
                <c:pt idx="4">
                  <c:v>2.96688944945778</c:v>
                </c:pt>
                <c:pt idx="5">
                  <c:v>2.9856355895004829</c:v>
                </c:pt>
                <c:pt idx="6">
                  <c:v>3.37184840680451</c:v>
                </c:pt>
                <c:pt idx="7">
                  <c:v>1.7566847616006449</c:v>
                </c:pt>
                <c:pt idx="8">
                  <c:v>1.6499580880564759</c:v>
                </c:pt>
                <c:pt idx="9">
                  <c:v>2.5326415473504138</c:v>
                </c:pt>
                <c:pt idx="10">
                  <c:v>5.6126175982291047</c:v>
                </c:pt>
                <c:pt idx="11">
                  <c:v>2.74440453096638</c:v>
                </c:pt>
              </c:numCache>
            </c:numRef>
          </c:val>
        </c:ser>
        <c:dLbls>
          <c:showLegendKey val="0"/>
          <c:showVal val="0"/>
          <c:showCatName val="0"/>
          <c:showSerName val="0"/>
          <c:showPercent val="0"/>
          <c:showBubbleSize val="0"/>
        </c:dLbls>
        <c:gapWidth val="150"/>
        <c:axId val="1607470320"/>
        <c:axId val="1607470864"/>
      </c:barChart>
      <c:catAx>
        <c:axId val="1607470320"/>
        <c:scaling>
          <c:orientation val="minMax"/>
        </c:scaling>
        <c:delete val="0"/>
        <c:axPos val="b"/>
        <c:numFmt formatCode="General" sourceLinked="0"/>
        <c:majorTickMark val="out"/>
        <c:minorTickMark val="none"/>
        <c:tickLblPos val="nextTo"/>
        <c:txPr>
          <a:bodyPr/>
          <a:lstStyle/>
          <a:p>
            <a:pPr>
              <a:defRPr sz="1800" b="1"/>
            </a:pPr>
            <a:endParaRPr lang="en-US"/>
          </a:p>
        </c:txPr>
        <c:crossAx val="1607470864"/>
        <c:crosses val="autoZero"/>
        <c:auto val="1"/>
        <c:lblAlgn val="ctr"/>
        <c:lblOffset val="100"/>
        <c:noMultiLvlLbl val="0"/>
      </c:catAx>
      <c:valAx>
        <c:axId val="1607470864"/>
        <c:scaling>
          <c:orientation val="minMax"/>
        </c:scaling>
        <c:delete val="0"/>
        <c:axPos val="l"/>
        <c:majorGridlines/>
        <c:title>
          <c:tx>
            <c:rich>
              <a:bodyPr rot="-5400000" vert="horz"/>
              <a:lstStyle/>
              <a:p>
                <a:pPr>
                  <a:defRPr sz="1800"/>
                </a:pPr>
                <a:r>
                  <a:rPr lang="en-US" sz="1800" dirty="0"/>
                  <a:t>Throughput Relative</a:t>
                </a:r>
              </a:p>
              <a:p>
                <a:pPr>
                  <a:defRPr sz="1800"/>
                </a:pPr>
                <a:r>
                  <a:rPr lang="en-US" sz="1800" dirty="0" smtClean="0"/>
                  <a:t>to</a:t>
                </a:r>
                <a:r>
                  <a:rPr lang="en-US" sz="1800" baseline="0" dirty="0" smtClean="0"/>
                  <a:t> No Migration</a:t>
                </a:r>
                <a:endParaRPr lang="en-US" sz="1800" dirty="0"/>
              </a:p>
            </c:rich>
          </c:tx>
          <c:layout>
            <c:manualLayout>
              <c:xMode val="edge"/>
              <c:yMode val="edge"/>
              <c:x val="1.87264603832886E-3"/>
              <c:y val="0.10494722927811601"/>
            </c:manualLayout>
          </c:layout>
          <c:overlay val="0"/>
        </c:title>
        <c:numFmt formatCode="General" sourceLinked="1"/>
        <c:majorTickMark val="out"/>
        <c:minorTickMark val="none"/>
        <c:tickLblPos val="nextTo"/>
        <c:txPr>
          <a:bodyPr/>
          <a:lstStyle/>
          <a:p>
            <a:pPr>
              <a:defRPr sz="1600"/>
            </a:pPr>
            <a:endParaRPr lang="en-US"/>
          </a:p>
        </c:txPr>
        <c:crossAx val="1607470320"/>
        <c:crosses val="autoZero"/>
        <c:crossBetween val="between"/>
      </c:valAx>
    </c:plotArea>
    <c:legend>
      <c:legendPos val="t"/>
      <c:layout>
        <c:manualLayout>
          <c:xMode val="edge"/>
          <c:yMode val="edge"/>
          <c:x val="0"/>
          <c:y val="1.5287694014069399E-3"/>
          <c:w val="0.99604163618250796"/>
          <c:h val="7.9476280742684896E-2"/>
        </c:manualLayout>
      </c:layout>
      <c:overlay val="1"/>
      <c:txPr>
        <a:bodyPr/>
        <a:lstStyle/>
        <a:p>
          <a:pPr>
            <a:defRPr sz="1600"/>
          </a:pPr>
          <a:endParaRPr lang="en-US"/>
        </a:p>
      </c:txPr>
    </c:legend>
    <c:plotVisOnly val="1"/>
    <c:dispBlanksAs val="gap"/>
    <c:showDLblsOverMax val="0"/>
  </c:chart>
  <c:spPr>
    <a:solidFill>
      <a:srgbClr val="FFFFFF"/>
    </a:solidFill>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05732090849"/>
          <c:y val="9.6831270433892599E-2"/>
          <c:w val="0.87634763366092505"/>
          <c:h val="0.58847262566282799"/>
        </c:manualLayout>
      </c:layout>
      <c:barChart>
        <c:barDir val="col"/>
        <c:grouping val="clustered"/>
        <c:varyColors val="0"/>
        <c:ser>
          <c:idx val="2"/>
          <c:order val="0"/>
          <c:tx>
            <c:strRef>
              <c:f>'GDDR+memcpy'!$O$23</c:f>
              <c:strCache>
                <c:ptCount val="1"/>
                <c:pt idx="0">
                  <c:v>Legacy CUDA</c:v>
                </c:pt>
              </c:strCache>
            </c:strRef>
          </c:tx>
          <c:spPr>
            <a:pattFill prst="wdUpDiag">
              <a:fgClr>
                <a:srgbClr val="1F497D">
                  <a:lumMod val="40000"/>
                  <a:lumOff val="60000"/>
                </a:srgbClr>
              </a:fgClr>
              <a:bgClr>
                <a:prstClr val="white"/>
              </a:bgClr>
            </a:pattFill>
            <a:ln>
              <a:solidFill>
                <a:sysClr val="windowText" lastClr="000000"/>
              </a:solidFill>
            </a:ln>
          </c:spPr>
          <c:invertIfNegative val="0"/>
          <c:cat>
            <c:strRef>
              <c:f>'GDDR+memcpy'!$P$20:$AA$20</c:f>
              <c:strCache>
                <c:ptCount val="12"/>
                <c:pt idx="0">
                  <c:v>backprop</c:v>
                </c:pt>
                <c:pt idx="1">
                  <c:v>bfs</c:v>
                </c:pt>
                <c:pt idx="2">
                  <c:v>cns</c:v>
                </c:pt>
                <c:pt idx="3">
                  <c:v>comd</c:v>
                </c:pt>
                <c:pt idx="4">
                  <c:v>kmeans</c:v>
                </c:pt>
                <c:pt idx="5">
                  <c:v>minife</c:v>
                </c:pt>
                <c:pt idx="6">
                  <c:v>mummer</c:v>
                </c:pt>
                <c:pt idx="7">
                  <c:v>needle</c:v>
                </c:pt>
                <c:pt idx="8">
                  <c:v>pathfinder</c:v>
                </c:pt>
                <c:pt idx="9">
                  <c:v>srad_v1</c:v>
                </c:pt>
                <c:pt idx="10">
                  <c:v>xsbench</c:v>
                </c:pt>
                <c:pt idx="11">
                  <c:v>geo-mean</c:v>
                </c:pt>
              </c:strCache>
            </c:strRef>
          </c:cat>
          <c:val>
            <c:numRef>
              <c:f>'GDDR+memcpy'!$P$23:$AA$23</c:f>
              <c:numCache>
                <c:formatCode>General</c:formatCode>
                <c:ptCount val="12"/>
                <c:pt idx="0">
                  <c:v>1.24562060861677</c:v>
                </c:pt>
                <c:pt idx="1">
                  <c:v>3.0804790876291062</c:v>
                </c:pt>
                <c:pt idx="2">
                  <c:v>1.713861158279006</c:v>
                </c:pt>
                <c:pt idx="3">
                  <c:v>1.4953527052147539</c:v>
                </c:pt>
                <c:pt idx="4">
                  <c:v>2.524988297402023</c:v>
                </c:pt>
                <c:pt idx="5">
                  <c:v>1.7619005008574371</c:v>
                </c:pt>
                <c:pt idx="6">
                  <c:v>2.7027734203485601</c:v>
                </c:pt>
                <c:pt idx="7">
                  <c:v>1.3362329696691679</c:v>
                </c:pt>
                <c:pt idx="8">
                  <c:v>0.91415641884754495</c:v>
                </c:pt>
                <c:pt idx="9">
                  <c:v>1.9764632135753271</c:v>
                </c:pt>
                <c:pt idx="10">
                  <c:v>3.1965599381480541</c:v>
                </c:pt>
                <c:pt idx="11">
                  <c:v>1.858289848555438</c:v>
                </c:pt>
              </c:numCache>
            </c:numRef>
          </c:val>
        </c:ser>
        <c:ser>
          <c:idx val="6"/>
          <c:order val="1"/>
          <c:tx>
            <c:strRef>
              <c:f>'GDDR+memcpy'!$O$27</c:f>
              <c:strCache>
                <c:ptCount val="1"/>
                <c:pt idx="0">
                  <c:v>First-Touch + Range Exp + BW Balancing</c:v>
                </c:pt>
              </c:strCache>
            </c:strRef>
          </c:tx>
          <c:spPr>
            <a:solidFill>
              <a:srgbClr val="1F497D">
                <a:lumMod val="60000"/>
                <a:lumOff val="40000"/>
              </a:srgbClr>
            </a:solidFill>
            <a:ln>
              <a:solidFill>
                <a:sysClr val="windowText" lastClr="000000"/>
              </a:solidFill>
            </a:ln>
          </c:spPr>
          <c:invertIfNegative val="0"/>
          <c:cat>
            <c:strRef>
              <c:f>'GDDR+memcpy'!$P$20:$AA$20</c:f>
              <c:strCache>
                <c:ptCount val="12"/>
                <c:pt idx="0">
                  <c:v>backprop</c:v>
                </c:pt>
                <c:pt idx="1">
                  <c:v>bfs</c:v>
                </c:pt>
                <c:pt idx="2">
                  <c:v>cns</c:v>
                </c:pt>
                <c:pt idx="3">
                  <c:v>comd</c:v>
                </c:pt>
                <c:pt idx="4">
                  <c:v>kmeans</c:v>
                </c:pt>
                <c:pt idx="5">
                  <c:v>minife</c:v>
                </c:pt>
                <c:pt idx="6">
                  <c:v>mummer</c:v>
                </c:pt>
                <c:pt idx="7">
                  <c:v>needle</c:v>
                </c:pt>
                <c:pt idx="8">
                  <c:v>pathfinder</c:v>
                </c:pt>
                <c:pt idx="9">
                  <c:v>srad_v1</c:v>
                </c:pt>
                <c:pt idx="10">
                  <c:v>xsbench</c:v>
                </c:pt>
                <c:pt idx="11">
                  <c:v>geo-mean</c:v>
                </c:pt>
              </c:strCache>
            </c:strRef>
          </c:cat>
          <c:val>
            <c:numRef>
              <c:f>'GDDR+memcpy'!$P$27:$AA$27</c:f>
              <c:numCache>
                <c:formatCode>General</c:formatCode>
                <c:ptCount val="12"/>
                <c:pt idx="0">
                  <c:v>1.3383947156274281</c:v>
                </c:pt>
                <c:pt idx="1">
                  <c:v>4.1399999999999997</c:v>
                </c:pt>
                <c:pt idx="2">
                  <c:v>2.58800113504337</c:v>
                </c:pt>
                <c:pt idx="3">
                  <c:v>1.4709484209159931</c:v>
                </c:pt>
                <c:pt idx="4">
                  <c:v>2.67</c:v>
                </c:pt>
                <c:pt idx="5">
                  <c:v>0.97576061581739104</c:v>
                </c:pt>
                <c:pt idx="6">
                  <c:v>2.0534860457423458</c:v>
                </c:pt>
                <c:pt idx="7">
                  <c:v>1.7</c:v>
                </c:pt>
                <c:pt idx="8">
                  <c:v>1.072894754466323</c:v>
                </c:pt>
                <c:pt idx="9">
                  <c:v>2.1573979903254359</c:v>
                </c:pt>
                <c:pt idx="10">
                  <c:v>3.5</c:v>
                </c:pt>
                <c:pt idx="11">
                  <c:v>1.9504557499583459</c:v>
                </c:pt>
              </c:numCache>
            </c:numRef>
          </c:val>
        </c:ser>
        <c:ser>
          <c:idx val="3"/>
          <c:order val="2"/>
          <c:tx>
            <c:strRef>
              <c:f>'GDDR+memcpy'!$O$24</c:f>
              <c:strCache>
                <c:ptCount val="1"/>
                <c:pt idx="0">
                  <c:v>ORACLE</c:v>
                </c:pt>
              </c:strCache>
            </c:strRef>
          </c:tx>
          <c:spPr>
            <a:pattFill prst="pct90">
              <a:fgClr>
                <a:srgbClr val="8064A2">
                  <a:lumMod val="50000"/>
                </a:srgbClr>
              </a:fgClr>
              <a:bgClr>
                <a:prstClr val="white"/>
              </a:bgClr>
            </a:pattFill>
          </c:spPr>
          <c:invertIfNegative val="0"/>
          <c:cat>
            <c:strRef>
              <c:f>'GDDR+memcpy'!$P$20:$AA$20</c:f>
              <c:strCache>
                <c:ptCount val="12"/>
                <c:pt idx="0">
                  <c:v>backprop</c:v>
                </c:pt>
                <c:pt idx="1">
                  <c:v>bfs</c:v>
                </c:pt>
                <c:pt idx="2">
                  <c:v>cns</c:v>
                </c:pt>
                <c:pt idx="3">
                  <c:v>comd</c:v>
                </c:pt>
                <c:pt idx="4">
                  <c:v>kmeans</c:v>
                </c:pt>
                <c:pt idx="5">
                  <c:v>minife</c:v>
                </c:pt>
                <c:pt idx="6">
                  <c:v>mummer</c:v>
                </c:pt>
                <c:pt idx="7">
                  <c:v>needle</c:v>
                </c:pt>
                <c:pt idx="8">
                  <c:v>pathfinder</c:v>
                </c:pt>
                <c:pt idx="9">
                  <c:v>srad_v1</c:v>
                </c:pt>
                <c:pt idx="10">
                  <c:v>xsbench</c:v>
                </c:pt>
                <c:pt idx="11">
                  <c:v>geo-mean</c:v>
                </c:pt>
              </c:strCache>
            </c:strRef>
          </c:cat>
          <c:val>
            <c:numRef>
              <c:f>'GDDR+memcpy'!$P$24:$AA$24</c:f>
              <c:numCache>
                <c:formatCode>General</c:formatCode>
                <c:ptCount val="12"/>
                <c:pt idx="0">
                  <c:v>2.417524645389471</c:v>
                </c:pt>
                <c:pt idx="1">
                  <c:v>4.5769762383885197</c:v>
                </c:pt>
                <c:pt idx="2">
                  <c:v>3.23</c:v>
                </c:pt>
                <c:pt idx="3">
                  <c:v>1.512394824381176</c:v>
                </c:pt>
                <c:pt idx="4">
                  <c:v>2.96688944945778</c:v>
                </c:pt>
                <c:pt idx="5">
                  <c:v>2.9856355895004829</c:v>
                </c:pt>
                <c:pt idx="6">
                  <c:v>3.37184840680451</c:v>
                </c:pt>
                <c:pt idx="7">
                  <c:v>1.7566847616006449</c:v>
                </c:pt>
                <c:pt idx="8">
                  <c:v>1.6499580880564759</c:v>
                </c:pt>
                <c:pt idx="9">
                  <c:v>2.5326415473504138</c:v>
                </c:pt>
                <c:pt idx="10">
                  <c:v>5.6126175982291047</c:v>
                </c:pt>
                <c:pt idx="11">
                  <c:v>2.74440453096638</c:v>
                </c:pt>
              </c:numCache>
            </c:numRef>
          </c:val>
        </c:ser>
        <c:dLbls>
          <c:showLegendKey val="0"/>
          <c:showVal val="0"/>
          <c:showCatName val="0"/>
          <c:showSerName val="0"/>
          <c:showPercent val="0"/>
          <c:showBubbleSize val="0"/>
        </c:dLbls>
        <c:gapWidth val="150"/>
        <c:axId val="1607477392"/>
        <c:axId val="1607482288"/>
      </c:barChart>
      <c:catAx>
        <c:axId val="1607477392"/>
        <c:scaling>
          <c:orientation val="minMax"/>
        </c:scaling>
        <c:delete val="0"/>
        <c:axPos val="b"/>
        <c:numFmt formatCode="General" sourceLinked="0"/>
        <c:majorTickMark val="out"/>
        <c:minorTickMark val="none"/>
        <c:tickLblPos val="nextTo"/>
        <c:txPr>
          <a:bodyPr/>
          <a:lstStyle/>
          <a:p>
            <a:pPr>
              <a:defRPr sz="1800" b="1"/>
            </a:pPr>
            <a:endParaRPr lang="en-US"/>
          </a:p>
        </c:txPr>
        <c:crossAx val="1607482288"/>
        <c:crosses val="autoZero"/>
        <c:auto val="1"/>
        <c:lblAlgn val="ctr"/>
        <c:lblOffset val="100"/>
        <c:noMultiLvlLbl val="0"/>
      </c:catAx>
      <c:valAx>
        <c:axId val="1607482288"/>
        <c:scaling>
          <c:orientation val="minMax"/>
        </c:scaling>
        <c:delete val="0"/>
        <c:axPos val="l"/>
        <c:majorGridlines/>
        <c:title>
          <c:tx>
            <c:rich>
              <a:bodyPr rot="-5400000" vert="horz"/>
              <a:lstStyle/>
              <a:p>
                <a:pPr>
                  <a:defRPr sz="1800"/>
                </a:pPr>
                <a:r>
                  <a:rPr lang="en-US" sz="1800" dirty="0"/>
                  <a:t>Throughput Relative</a:t>
                </a:r>
              </a:p>
              <a:p>
                <a:pPr>
                  <a:defRPr sz="1800"/>
                </a:pPr>
                <a:r>
                  <a:rPr lang="en-US" sz="1800" dirty="0" smtClean="0"/>
                  <a:t>to</a:t>
                </a:r>
                <a:r>
                  <a:rPr lang="en-US" sz="1800" baseline="0" dirty="0" smtClean="0"/>
                  <a:t> No Migration</a:t>
                </a:r>
                <a:endParaRPr lang="en-US" sz="1800" dirty="0"/>
              </a:p>
            </c:rich>
          </c:tx>
          <c:layout>
            <c:manualLayout>
              <c:xMode val="edge"/>
              <c:yMode val="edge"/>
              <c:x val="1.87264603832886E-3"/>
              <c:y val="0.10494722927811601"/>
            </c:manualLayout>
          </c:layout>
          <c:overlay val="0"/>
        </c:title>
        <c:numFmt formatCode="General" sourceLinked="1"/>
        <c:majorTickMark val="out"/>
        <c:minorTickMark val="none"/>
        <c:tickLblPos val="nextTo"/>
        <c:txPr>
          <a:bodyPr/>
          <a:lstStyle/>
          <a:p>
            <a:pPr>
              <a:defRPr sz="1600"/>
            </a:pPr>
            <a:endParaRPr lang="en-US"/>
          </a:p>
        </c:txPr>
        <c:crossAx val="1607477392"/>
        <c:crosses val="autoZero"/>
        <c:crossBetween val="between"/>
      </c:valAx>
    </c:plotArea>
    <c:legend>
      <c:legendPos val="t"/>
      <c:layout>
        <c:manualLayout>
          <c:xMode val="edge"/>
          <c:yMode val="edge"/>
          <c:x val="0"/>
          <c:y val="1.5287694014069399E-3"/>
          <c:w val="0.99604163618250796"/>
          <c:h val="7.9476280742684896E-2"/>
        </c:manualLayout>
      </c:layout>
      <c:overlay val="1"/>
      <c:txPr>
        <a:bodyPr/>
        <a:lstStyle/>
        <a:p>
          <a:pPr>
            <a:defRPr sz="1600"/>
          </a:pPr>
          <a:endParaRPr lang="en-US"/>
        </a:p>
      </c:txPr>
    </c:legend>
    <c:plotVisOnly val="1"/>
    <c:dispBlanksAs val="gap"/>
    <c:showDLblsOverMax val="0"/>
  </c:chart>
  <c:spPr>
    <a:solidFill>
      <a:srgbClr val="FFFFFF"/>
    </a:solidFill>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05732090849"/>
          <c:y val="9.6831270433892599E-2"/>
          <c:w val="0.87634763366092505"/>
          <c:h val="0.58847262566282799"/>
        </c:manualLayout>
      </c:layout>
      <c:barChart>
        <c:barDir val="col"/>
        <c:grouping val="clustered"/>
        <c:varyColors val="0"/>
        <c:ser>
          <c:idx val="2"/>
          <c:order val="0"/>
          <c:tx>
            <c:strRef>
              <c:f>'GDDR+memcpy'!$O$23</c:f>
              <c:strCache>
                <c:ptCount val="1"/>
                <c:pt idx="0">
                  <c:v>Legacy CUDA</c:v>
                </c:pt>
              </c:strCache>
            </c:strRef>
          </c:tx>
          <c:spPr>
            <a:pattFill prst="wdUpDiag">
              <a:fgClr>
                <a:srgbClr val="1F497D">
                  <a:lumMod val="40000"/>
                  <a:lumOff val="60000"/>
                </a:srgbClr>
              </a:fgClr>
              <a:bgClr>
                <a:prstClr val="white"/>
              </a:bgClr>
            </a:pattFill>
            <a:ln>
              <a:solidFill>
                <a:sysClr val="windowText" lastClr="000000"/>
              </a:solidFill>
            </a:ln>
          </c:spPr>
          <c:invertIfNegative val="0"/>
          <c:cat>
            <c:strRef>
              <c:f>'GDDR+memcpy'!$P$20:$AA$20</c:f>
              <c:strCache>
                <c:ptCount val="12"/>
                <c:pt idx="0">
                  <c:v>backprop</c:v>
                </c:pt>
                <c:pt idx="1">
                  <c:v>bfs</c:v>
                </c:pt>
                <c:pt idx="2">
                  <c:v>cns</c:v>
                </c:pt>
                <c:pt idx="3">
                  <c:v>comd</c:v>
                </c:pt>
                <c:pt idx="4">
                  <c:v>kmeans</c:v>
                </c:pt>
                <c:pt idx="5">
                  <c:v>minife</c:v>
                </c:pt>
                <c:pt idx="6">
                  <c:v>mummer</c:v>
                </c:pt>
                <c:pt idx="7">
                  <c:v>needle</c:v>
                </c:pt>
                <c:pt idx="8">
                  <c:v>pathfinder</c:v>
                </c:pt>
                <c:pt idx="9">
                  <c:v>srad_v1</c:v>
                </c:pt>
                <c:pt idx="10">
                  <c:v>xsbench</c:v>
                </c:pt>
                <c:pt idx="11">
                  <c:v>geo-mean</c:v>
                </c:pt>
              </c:strCache>
            </c:strRef>
          </c:cat>
          <c:val>
            <c:numRef>
              <c:f>'GDDR+memcpy'!$P$23:$AA$23</c:f>
              <c:numCache>
                <c:formatCode>General</c:formatCode>
                <c:ptCount val="12"/>
                <c:pt idx="0">
                  <c:v>1.24562060861677</c:v>
                </c:pt>
                <c:pt idx="1">
                  <c:v>3.0804790876291062</c:v>
                </c:pt>
                <c:pt idx="2">
                  <c:v>1.713861158279006</c:v>
                </c:pt>
                <c:pt idx="3">
                  <c:v>1.4953527052147539</c:v>
                </c:pt>
                <c:pt idx="4">
                  <c:v>2.524988297402023</c:v>
                </c:pt>
                <c:pt idx="5">
                  <c:v>1.7619005008574371</c:v>
                </c:pt>
                <c:pt idx="6">
                  <c:v>2.7027734203485601</c:v>
                </c:pt>
                <c:pt idx="7">
                  <c:v>1.3362329696691679</c:v>
                </c:pt>
                <c:pt idx="8">
                  <c:v>0.91415641884754495</c:v>
                </c:pt>
                <c:pt idx="9">
                  <c:v>1.9764632135753271</c:v>
                </c:pt>
                <c:pt idx="10">
                  <c:v>3.1965599381480541</c:v>
                </c:pt>
                <c:pt idx="11">
                  <c:v>1.858289848555438</c:v>
                </c:pt>
              </c:numCache>
            </c:numRef>
          </c:val>
        </c:ser>
        <c:ser>
          <c:idx val="6"/>
          <c:order val="1"/>
          <c:tx>
            <c:strRef>
              <c:f>'GDDR+memcpy'!$O$27</c:f>
              <c:strCache>
                <c:ptCount val="1"/>
                <c:pt idx="0">
                  <c:v>First-Touch + Range Exp + BW Balancing</c:v>
                </c:pt>
              </c:strCache>
            </c:strRef>
          </c:tx>
          <c:spPr>
            <a:solidFill>
              <a:srgbClr val="1F497D">
                <a:lumMod val="60000"/>
                <a:lumOff val="40000"/>
              </a:srgbClr>
            </a:solidFill>
            <a:ln>
              <a:solidFill>
                <a:sysClr val="windowText" lastClr="000000"/>
              </a:solidFill>
            </a:ln>
          </c:spPr>
          <c:invertIfNegative val="0"/>
          <c:cat>
            <c:strRef>
              <c:f>'GDDR+memcpy'!$P$20:$AA$20</c:f>
              <c:strCache>
                <c:ptCount val="12"/>
                <c:pt idx="0">
                  <c:v>backprop</c:v>
                </c:pt>
                <c:pt idx="1">
                  <c:v>bfs</c:v>
                </c:pt>
                <c:pt idx="2">
                  <c:v>cns</c:v>
                </c:pt>
                <c:pt idx="3">
                  <c:v>comd</c:v>
                </c:pt>
                <c:pt idx="4">
                  <c:v>kmeans</c:v>
                </c:pt>
                <c:pt idx="5">
                  <c:v>minife</c:v>
                </c:pt>
                <c:pt idx="6">
                  <c:v>mummer</c:v>
                </c:pt>
                <c:pt idx="7">
                  <c:v>needle</c:v>
                </c:pt>
                <c:pt idx="8">
                  <c:v>pathfinder</c:v>
                </c:pt>
                <c:pt idx="9">
                  <c:v>srad_v1</c:v>
                </c:pt>
                <c:pt idx="10">
                  <c:v>xsbench</c:v>
                </c:pt>
                <c:pt idx="11">
                  <c:v>geo-mean</c:v>
                </c:pt>
              </c:strCache>
            </c:strRef>
          </c:cat>
          <c:val>
            <c:numRef>
              <c:f>'GDDR+memcpy'!$P$27:$AA$27</c:f>
              <c:numCache>
                <c:formatCode>General</c:formatCode>
                <c:ptCount val="12"/>
                <c:pt idx="0">
                  <c:v>1.3383947156274281</c:v>
                </c:pt>
                <c:pt idx="1">
                  <c:v>4.1399999999999997</c:v>
                </c:pt>
                <c:pt idx="2">
                  <c:v>2.58800113504337</c:v>
                </c:pt>
                <c:pt idx="3">
                  <c:v>1.4709484209159931</c:v>
                </c:pt>
                <c:pt idx="4">
                  <c:v>2.67</c:v>
                </c:pt>
                <c:pt idx="5">
                  <c:v>0.97576061581739104</c:v>
                </c:pt>
                <c:pt idx="6">
                  <c:v>2.0534860457423458</c:v>
                </c:pt>
                <c:pt idx="7">
                  <c:v>1.7</c:v>
                </c:pt>
                <c:pt idx="8">
                  <c:v>1.072894754466323</c:v>
                </c:pt>
                <c:pt idx="9">
                  <c:v>2.1573979903254359</c:v>
                </c:pt>
                <c:pt idx="10">
                  <c:v>3.5</c:v>
                </c:pt>
                <c:pt idx="11">
                  <c:v>1.9504557499583459</c:v>
                </c:pt>
              </c:numCache>
            </c:numRef>
          </c:val>
        </c:ser>
        <c:ser>
          <c:idx val="3"/>
          <c:order val="2"/>
          <c:tx>
            <c:strRef>
              <c:f>'GDDR+memcpy'!$O$24</c:f>
              <c:strCache>
                <c:ptCount val="1"/>
                <c:pt idx="0">
                  <c:v>ORACLE</c:v>
                </c:pt>
              </c:strCache>
            </c:strRef>
          </c:tx>
          <c:spPr>
            <a:pattFill prst="pct90">
              <a:fgClr>
                <a:srgbClr val="8064A2">
                  <a:lumMod val="50000"/>
                </a:srgbClr>
              </a:fgClr>
              <a:bgClr>
                <a:prstClr val="white"/>
              </a:bgClr>
            </a:pattFill>
          </c:spPr>
          <c:invertIfNegative val="0"/>
          <c:cat>
            <c:strRef>
              <c:f>'GDDR+memcpy'!$P$20:$AA$20</c:f>
              <c:strCache>
                <c:ptCount val="12"/>
                <c:pt idx="0">
                  <c:v>backprop</c:v>
                </c:pt>
                <c:pt idx="1">
                  <c:v>bfs</c:v>
                </c:pt>
                <c:pt idx="2">
                  <c:v>cns</c:v>
                </c:pt>
                <c:pt idx="3">
                  <c:v>comd</c:v>
                </c:pt>
                <c:pt idx="4">
                  <c:v>kmeans</c:v>
                </c:pt>
                <c:pt idx="5">
                  <c:v>minife</c:v>
                </c:pt>
                <c:pt idx="6">
                  <c:v>mummer</c:v>
                </c:pt>
                <c:pt idx="7">
                  <c:v>needle</c:v>
                </c:pt>
                <c:pt idx="8">
                  <c:v>pathfinder</c:v>
                </c:pt>
                <c:pt idx="9">
                  <c:v>srad_v1</c:v>
                </c:pt>
                <c:pt idx="10">
                  <c:v>xsbench</c:v>
                </c:pt>
                <c:pt idx="11">
                  <c:v>geo-mean</c:v>
                </c:pt>
              </c:strCache>
            </c:strRef>
          </c:cat>
          <c:val>
            <c:numRef>
              <c:f>'GDDR+memcpy'!$P$24:$AA$24</c:f>
              <c:numCache>
                <c:formatCode>General</c:formatCode>
                <c:ptCount val="12"/>
                <c:pt idx="0">
                  <c:v>2.417524645389471</c:v>
                </c:pt>
                <c:pt idx="1">
                  <c:v>4.5769762383885197</c:v>
                </c:pt>
                <c:pt idx="2">
                  <c:v>3.23</c:v>
                </c:pt>
                <c:pt idx="3">
                  <c:v>1.512394824381176</c:v>
                </c:pt>
                <c:pt idx="4">
                  <c:v>2.96688944945778</c:v>
                </c:pt>
                <c:pt idx="5">
                  <c:v>2.9856355895004829</c:v>
                </c:pt>
                <c:pt idx="6">
                  <c:v>3.37184840680451</c:v>
                </c:pt>
                <c:pt idx="7">
                  <c:v>1.7566847616006449</c:v>
                </c:pt>
                <c:pt idx="8">
                  <c:v>1.6499580880564759</c:v>
                </c:pt>
                <c:pt idx="9">
                  <c:v>2.5326415473504138</c:v>
                </c:pt>
                <c:pt idx="10">
                  <c:v>5.6126175982291047</c:v>
                </c:pt>
                <c:pt idx="11">
                  <c:v>2.74440453096638</c:v>
                </c:pt>
              </c:numCache>
            </c:numRef>
          </c:val>
        </c:ser>
        <c:dLbls>
          <c:showLegendKey val="0"/>
          <c:showVal val="0"/>
          <c:showCatName val="0"/>
          <c:showSerName val="0"/>
          <c:showPercent val="0"/>
          <c:showBubbleSize val="0"/>
        </c:dLbls>
        <c:gapWidth val="150"/>
        <c:axId val="1607471408"/>
        <c:axId val="1607472496"/>
      </c:barChart>
      <c:catAx>
        <c:axId val="1607471408"/>
        <c:scaling>
          <c:orientation val="minMax"/>
        </c:scaling>
        <c:delete val="0"/>
        <c:axPos val="b"/>
        <c:numFmt formatCode="General" sourceLinked="0"/>
        <c:majorTickMark val="out"/>
        <c:minorTickMark val="none"/>
        <c:tickLblPos val="nextTo"/>
        <c:txPr>
          <a:bodyPr/>
          <a:lstStyle/>
          <a:p>
            <a:pPr>
              <a:defRPr sz="1800" b="1"/>
            </a:pPr>
            <a:endParaRPr lang="en-US"/>
          </a:p>
        </c:txPr>
        <c:crossAx val="1607472496"/>
        <c:crosses val="autoZero"/>
        <c:auto val="1"/>
        <c:lblAlgn val="ctr"/>
        <c:lblOffset val="100"/>
        <c:noMultiLvlLbl val="0"/>
      </c:catAx>
      <c:valAx>
        <c:axId val="1607472496"/>
        <c:scaling>
          <c:orientation val="minMax"/>
        </c:scaling>
        <c:delete val="0"/>
        <c:axPos val="l"/>
        <c:majorGridlines/>
        <c:title>
          <c:tx>
            <c:rich>
              <a:bodyPr rot="-5400000" vert="horz"/>
              <a:lstStyle/>
              <a:p>
                <a:pPr>
                  <a:defRPr sz="1800"/>
                </a:pPr>
                <a:r>
                  <a:rPr lang="en-US" sz="1800" dirty="0"/>
                  <a:t>Throughput Relative</a:t>
                </a:r>
              </a:p>
              <a:p>
                <a:pPr>
                  <a:defRPr sz="1800"/>
                </a:pPr>
                <a:r>
                  <a:rPr lang="en-US" sz="1800" dirty="0" smtClean="0"/>
                  <a:t>to</a:t>
                </a:r>
                <a:r>
                  <a:rPr lang="en-US" sz="1800" baseline="0" dirty="0" smtClean="0"/>
                  <a:t> No Migration</a:t>
                </a:r>
                <a:endParaRPr lang="en-US" sz="1800" dirty="0"/>
              </a:p>
            </c:rich>
          </c:tx>
          <c:layout>
            <c:manualLayout>
              <c:xMode val="edge"/>
              <c:yMode val="edge"/>
              <c:x val="1.87264603832886E-3"/>
              <c:y val="0.10494722927811601"/>
            </c:manualLayout>
          </c:layout>
          <c:overlay val="0"/>
        </c:title>
        <c:numFmt formatCode="General" sourceLinked="1"/>
        <c:majorTickMark val="out"/>
        <c:minorTickMark val="none"/>
        <c:tickLblPos val="nextTo"/>
        <c:txPr>
          <a:bodyPr/>
          <a:lstStyle/>
          <a:p>
            <a:pPr>
              <a:defRPr sz="1600"/>
            </a:pPr>
            <a:endParaRPr lang="en-US"/>
          </a:p>
        </c:txPr>
        <c:crossAx val="1607471408"/>
        <c:crosses val="autoZero"/>
        <c:crossBetween val="between"/>
      </c:valAx>
    </c:plotArea>
    <c:legend>
      <c:legendPos val="t"/>
      <c:layout>
        <c:manualLayout>
          <c:xMode val="edge"/>
          <c:yMode val="edge"/>
          <c:x val="0"/>
          <c:y val="1.5287694014069399E-3"/>
          <c:w val="0.99604163618250796"/>
          <c:h val="7.9476280742684896E-2"/>
        </c:manualLayout>
      </c:layout>
      <c:overlay val="1"/>
      <c:txPr>
        <a:bodyPr/>
        <a:lstStyle/>
        <a:p>
          <a:pPr>
            <a:defRPr sz="1600"/>
          </a:pPr>
          <a:endParaRPr lang="en-US"/>
        </a:p>
      </c:txPr>
    </c:legend>
    <c:plotVisOnly val="1"/>
    <c:dispBlanksAs val="gap"/>
    <c:showDLblsOverMax val="0"/>
  </c:chart>
  <c:spPr>
    <a:solidFill>
      <a:srgbClr val="FFFFFF"/>
    </a:solidFill>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05732090849"/>
          <c:y val="9.6831270433892599E-2"/>
          <c:w val="0.87634763366092505"/>
          <c:h val="0.58847262566282799"/>
        </c:manualLayout>
      </c:layout>
      <c:barChart>
        <c:barDir val="col"/>
        <c:grouping val="clustered"/>
        <c:varyColors val="0"/>
        <c:ser>
          <c:idx val="2"/>
          <c:order val="0"/>
          <c:tx>
            <c:strRef>
              <c:f>'GDDR+memcpy'!$O$23</c:f>
              <c:strCache>
                <c:ptCount val="1"/>
                <c:pt idx="0">
                  <c:v>Legacy CUDA</c:v>
                </c:pt>
              </c:strCache>
            </c:strRef>
          </c:tx>
          <c:spPr>
            <a:pattFill prst="wdUpDiag">
              <a:fgClr>
                <a:srgbClr val="1F497D">
                  <a:lumMod val="40000"/>
                  <a:lumOff val="60000"/>
                </a:srgbClr>
              </a:fgClr>
              <a:bgClr>
                <a:prstClr val="white"/>
              </a:bgClr>
            </a:pattFill>
            <a:ln>
              <a:solidFill>
                <a:sysClr val="windowText" lastClr="000000"/>
              </a:solidFill>
            </a:ln>
          </c:spPr>
          <c:invertIfNegative val="0"/>
          <c:cat>
            <c:strRef>
              <c:f>'GDDR+memcpy'!$P$20:$AA$20</c:f>
              <c:strCache>
                <c:ptCount val="12"/>
                <c:pt idx="0">
                  <c:v>backprop</c:v>
                </c:pt>
                <c:pt idx="1">
                  <c:v>bfs</c:v>
                </c:pt>
                <c:pt idx="2">
                  <c:v>cns</c:v>
                </c:pt>
                <c:pt idx="3">
                  <c:v>comd</c:v>
                </c:pt>
                <c:pt idx="4">
                  <c:v>kmeans</c:v>
                </c:pt>
                <c:pt idx="5">
                  <c:v>minife</c:v>
                </c:pt>
                <c:pt idx="6">
                  <c:v>mummer</c:v>
                </c:pt>
                <c:pt idx="7">
                  <c:v>needle</c:v>
                </c:pt>
                <c:pt idx="8">
                  <c:v>pathfinder</c:v>
                </c:pt>
                <c:pt idx="9">
                  <c:v>srad_v1</c:v>
                </c:pt>
                <c:pt idx="10">
                  <c:v>xsbench</c:v>
                </c:pt>
                <c:pt idx="11">
                  <c:v>geo-mean</c:v>
                </c:pt>
              </c:strCache>
            </c:strRef>
          </c:cat>
          <c:val>
            <c:numRef>
              <c:f>'GDDR+memcpy'!$P$23:$AA$23</c:f>
              <c:numCache>
                <c:formatCode>General</c:formatCode>
                <c:ptCount val="12"/>
                <c:pt idx="0">
                  <c:v>1.24562060861677</c:v>
                </c:pt>
                <c:pt idx="1">
                  <c:v>3.0804790876291062</c:v>
                </c:pt>
                <c:pt idx="2">
                  <c:v>1.713861158279006</c:v>
                </c:pt>
                <c:pt idx="3">
                  <c:v>1.4953527052147539</c:v>
                </c:pt>
                <c:pt idx="4">
                  <c:v>2.524988297402023</c:v>
                </c:pt>
                <c:pt idx="5">
                  <c:v>1.7619005008574371</c:v>
                </c:pt>
                <c:pt idx="6">
                  <c:v>2.7027734203485601</c:v>
                </c:pt>
                <c:pt idx="7">
                  <c:v>1.3362329696691679</c:v>
                </c:pt>
                <c:pt idx="8">
                  <c:v>0.91415641884754495</c:v>
                </c:pt>
                <c:pt idx="9">
                  <c:v>1.9764632135753271</c:v>
                </c:pt>
                <c:pt idx="10">
                  <c:v>3.1965599381480541</c:v>
                </c:pt>
                <c:pt idx="11">
                  <c:v>1.858289848555438</c:v>
                </c:pt>
              </c:numCache>
            </c:numRef>
          </c:val>
        </c:ser>
        <c:ser>
          <c:idx val="6"/>
          <c:order val="1"/>
          <c:tx>
            <c:strRef>
              <c:f>'GDDR+memcpy'!$O$27</c:f>
              <c:strCache>
                <c:ptCount val="1"/>
                <c:pt idx="0">
                  <c:v>First-Touch + Range Exp + BW Balancing</c:v>
                </c:pt>
              </c:strCache>
            </c:strRef>
          </c:tx>
          <c:spPr>
            <a:solidFill>
              <a:srgbClr val="1F497D">
                <a:lumMod val="60000"/>
                <a:lumOff val="40000"/>
              </a:srgbClr>
            </a:solidFill>
            <a:ln>
              <a:solidFill>
                <a:sysClr val="windowText" lastClr="000000"/>
              </a:solidFill>
            </a:ln>
          </c:spPr>
          <c:invertIfNegative val="0"/>
          <c:cat>
            <c:strRef>
              <c:f>'GDDR+memcpy'!$P$20:$AA$20</c:f>
              <c:strCache>
                <c:ptCount val="12"/>
                <c:pt idx="0">
                  <c:v>backprop</c:v>
                </c:pt>
                <c:pt idx="1">
                  <c:v>bfs</c:v>
                </c:pt>
                <c:pt idx="2">
                  <c:v>cns</c:v>
                </c:pt>
                <c:pt idx="3">
                  <c:v>comd</c:v>
                </c:pt>
                <c:pt idx="4">
                  <c:v>kmeans</c:v>
                </c:pt>
                <c:pt idx="5">
                  <c:v>minife</c:v>
                </c:pt>
                <c:pt idx="6">
                  <c:v>mummer</c:v>
                </c:pt>
                <c:pt idx="7">
                  <c:v>needle</c:v>
                </c:pt>
                <c:pt idx="8">
                  <c:v>pathfinder</c:v>
                </c:pt>
                <c:pt idx="9">
                  <c:v>srad_v1</c:v>
                </c:pt>
                <c:pt idx="10">
                  <c:v>xsbench</c:v>
                </c:pt>
                <c:pt idx="11">
                  <c:v>geo-mean</c:v>
                </c:pt>
              </c:strCache>
            </c:strRef>
          </c:cat>
          <c:val>
            <c:numRef>
              <c:f>'GDDR+memcpy'!$P$27:$AA$27</c:f>
              <c:numCache>
                <c:formatCode>General</c:formatCode>
                <c:ptCount val="12"/>
                <c:pt idx="0">
                  <c:v>1.3383947156274281</c:v>
                </c:pt>
                <c:pt idx="1">
                  <c:v>4.1399999999999997</c:v>
                </c:pt>
                <c:pt idx="2">
                  <c:v>2.58800113504337</c:v>
                </c:pt>
                <c:pt idx="3">
                  <c:v>1.4709484209159931</c:v>
                </c:pt>
                <c:pt idx="4">
                  <c:v>2.67</c:v>
                </c:pt>
                <c:pt idx="5">
                  <c:v>0.97576061581739104</c:v>
                </c:pt>
                <c:pt idx="6">
                  <c:v>2.0534860457423458</c:v>
                </c:pt>
                <c:pt idx="7">
                  <c:v>1.7</c:v>
                </c:pt>
                <c:pt idx="8">
                  <c:v>1.072894754466323</c:v>
                </c:pt>
                <c:pt idx="9">
                  <c:v>2.1573979903254359</c:v>
                </c:pt>
                <c:pt idx="10">
                  <c:v>3.5</c:v>
                </c:pt>
                <c:pt idx="11">
                  <c:v>1.9504557499583459</c:v>
                </c:pt>
              </c:numCache>
            </c:numRef>
          </c:val>
        </c:ser>
        <c:ser>
          <c:idx val="3"/>
          <c:order val="2"/>
          <c:tx>
            <c:strRef>
              <c:f>'GDDR+memcpy'!$O$24</c:f>
              <c:strCache>
                <c:ptCount val="1"/>
                <c:pt idx="0">
                  <c:v>ORACLE</c:v>
                </c:pt>
              </c:strCache>
            </c:strRef>
          </c:tx>
          <c:spPr>
            <a:pattFill prst="pct90">
              <a:fgClr>
                <a:srgbClr val="8064A2">
                  <a:lumMod val="50000"/>
                </a:srgbClr>
              </a:fgClr>
              <a:bgClr>
                <a:prstClr val="white"/>
              </a:bgClr>
            </a:pattFill>
          </c:spPr>
          <c:invertIfNegative val="0"/>
          <c:cat>
            <c:strRef>
              <c:f>'GDDR+memcpy'!$P$20:$AA$20</c:f>
              <c:strCache>
                <c:ptCount val="12"/>
                <c:pt idx="0">
                  <c:v>backprop</c:v>
                </c:pt>
                <c:pt idx="1">
                  <c:v>bfs</c:v>
                </c:pt>
                <c:pt idx="2">
                  <c:v>cns</c:v>
                </c:pt>
                <c:pt idx="3">
                  <c:v>comd</c:v>
                </c:pt>
                <c:pt idx="4">
                  <c:v>kmeans</c:v>
                </c:pt>
                <c:pt idx="5">
                  <c:v>minife</c:v>
                </c:pt>
                <c:pt idx="6">
                  <c:v>mummer</c:v>
                </c:pt>
                <c:pt idx="7">
                  <c:v>needle</c:v>
                </c:pt>
                <c:pt idx="8">
                  <c:v>pathfinder</c:v>
                </c:pt>
                <c:pt idx="9">
                  <c:v>srad_v1</c:v>
                </c:pt>
                <c:pt idx="10">
                  <c:v>xsbench</c:v>
                </c:pt>
                <c:pt idx="11">
                  <c:v>geo-mean</c:v>
                </c:pt>
              </c:strCache>
            </c:strRef>
          </c:cat>
          <c:val>
            <c:numRef>
              <c:f>'GDDR+memcpy'!$P$24:$AA$24</c:f>
              <c:numCache>
                <c:formatCode>General</c:formatCode>
                <c:ptCount val="12"/>
                <c:pt idx="0">
                  <c:v>2.417524645389471</c:v>
                </c:pt>
                <c:pt idx="1">
                  <c:v>4.5769762383885197</c:v>
                </c:pt>
                <c:pt idx="2">
                  <c:v>3.23</c:v>
                </c:pt>
                <c:pt idx="3">
                  <c:v>1.512394824381176</c:v>
                </c:pt>
                <c:pt idx="4">
                  <c:v>2.96688944945778</c:v>
                </c:pt>
                <c:pt idx="5">
                  <c:v>2.9856355895004829</c:v>
                </c:pt>
                <c:pt idx="6">
                  <c:v>3.3718484068045118</c:v>
                </c:pt>
                <c:pt idx="7">
                  <c:v>1.7566847616006449</c:v>
                </c:pt>
                <c:pt idx="8">
                  <c:v>1.6499580880564759</c:v>
                </c:pt>
                <c:pt idx="9">
                  <c:v>2.5326415473504138</c:v>
                </c:pt>
                <c:pt idx="10">
                  <c:v>5.6126175982291047</c:v>
                </c:pt>
                <c:pt idx="11">
                  <c:v>2.74440453096638</c:v>
                </c:pt>
              </c:numCache>
            </c:numRef>
          </c:val>
        </c:ser>
        <c:dLbls>
          <c:showLegendKey val="0"/>
          <c:showVal val="0"/>
          <c:showCatName val="0"/>
          <c:showSerName val="0"/>
          <c:showPercent val="0"/>
          <c:showBubbleSize val="0"/>
        </c:dLbls>
        <c:gapWidth val="150"/>
        <c:axId val="1561286016"/>
        <c:axId val="1457504400"/>
      </c:barChart>
      <c:catAx>
        <c:axId val="1561286016"/>
        <c:scaling>
          <c:orientation val="minMax"/>
        </c:scaling>
        <c:delete val="0"/>
        <c:axPos val="b"/>
        <c:numFmt formatCode="General" sourceLinked="0"/>
        <c:majorTickMark val="out"/>
        <c:minorTickMark val="none"/>
        <c:tickLblPos val="nextTo"/>
        <c:txPr>
          <a:bodyPr/>
          <a:lstStyle/>
          <a:p>
            <a:pPr>
              <a:defRPr sz="1800" b="1"/>
            </a:pPr>
            <a:endParaRPr lang="en-US"/>
          </a:p>
        </c:txPr>
        <c:crossAx val="1457504400"/>
        <c:crosses val="autoZero"/>
        <c:auto val="1"/>
        <c:lblAlgn val="ctr"/>
        <c:lblOffset val="100"/>
        <c:noMultiLvlLbl val="0"/>
      </c:catAx>
      <c:valAx>
        <c:axId val="1457504400"/>
        <c:scaling>
          <c:orientation val="minMax"/>
        </c:scaling>
        <c:delete val="0"/>
        <c:axPos val="l"/>
        <c:majorGridlines/>
        <c:title>
          <c:tx>
            <c:rich>
              <a:bodyPr rot="-5400000" vert="horz"/>
              <a:lstStyle/>
              <a:p>
                <a:pPr>
                  <a:defRPr sz="1800"/>
                </a:pPr>
                <a:r>
                  <a:rPr lang="en-US" sz="1800" dirty="0"/>
                  <a:t>Throughput Relative</a:t>
                </a:r>
              </a:p>
              <a:p>
                <a:pPr>
                  <a:defRPr sz="1800"/>
                </a:pPr>
                <a:r>
                  <a:rPr lang="en-US" sz="1800" dirty="0" smtClean="0"/>
                  <a:t>to</a:t>
                </a:r>
                <a:r>
                  <a:rPr lang="en-US" sz="1800" baseline="0" dirty="0" smtClean="0"/>
                  <a:t> No Migration</a:t>
                </a:r>
                <a:endParaRPr lang="en-US" sz="1800" dirty="0"/>
              </a:p>
            </c:rich>
          </c:tx>
          <c:layout>
            <c:manualLayout>
              <c:xMode val="edge"/>
              <c:yMode val="edge"/>
              <c:x val="1.87264603832886E-3"/>
              <c:y val="0.10494722927811601"/>
            </c:manualLayout>
          </c:layout>
          <c:overlay val="0"/>
        </c:title>
        <c:numFmt formatCode="General" sourceLinked="1"/>
        <c:majorTickMark val="out"/>
        <c:minorTickMark val="none"/>
        <c:tickLblPos val="nextTo"/>
        <c:txPr>
          <a:bodyPr/>
          <a:lstStyle/>
          <a:p>
            <a:pPr>
              <a:defRPr sz="1600"/>
            </a:pPr>
            <a:endParaRPr lang="en-US"/>
          </a:p>
        </c:txPr>
        <c:crossAx val="1561286016"/>
        <c:crosses val="autoZero"/>
        <c:crossBetween val="between"/>
      </c:valAx>
    </c:plotArea>
    <c:legend>
      <c:legendPos val="t"/>
      <c:layout>
        <c:manualLayout>
          <c:xMode val="edge"/>
          <c:yMode val="edge"/>
          <c:x val="0"/>
          <c:y val="1.5287694014069399E-3"/>
          <c:w val="0.99604163618250796"/>
          <c:h val="7.9476280742684896E-2"/>
        </c:manualLayout>
      </c:layout>
      <c:overlay val="1"/>
      <c:txPr>
        <a:bodyPr/>
        <a:lstStyle/>
        <a:p>
          <a:pPr>
            <a:defRPr sz="1600"/>
          </a:pPr>
          <a:endParaRPr lang="en-US"/>
        </a:p>
      </c:txPr>
    </c:legend>
    <c:plotVisOnly val="1"/>
    <c:dispBlanksAs val="gap"/>
    <c:showDLblsOverMax val="0"/>
  </c:chart>
  <c:spPr>
    <a:solidFill>
      <a:srgbClr val="FFFFFF"/>
    </a:solidFill>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05732090849"/>
          <c:y val="9.6831270433892599E-2"/>
          <c:w val="0.87634763366092505"/>
          <c:h val="0.58847262566282799"/>
        </c:manualLayout>
      </c:layout>
      <c:barChart>
        <c:barDir val="col"/>
        <c:grouping val="clustered"/>
        <c:varyColors val="0"/>
        <c:ser>
          <c:idx val="2"/>
          <c:order val="0"/>
          <c:tx>
            <c:strRef>
              <c:f>'GDDR+memcpy'!$O$23</c:f>
              <c:strCache>
                <c:ptCount val="1"/>
                <c:pt idx="0">
                  <c:v>Legacy CUDA</c:v>
                </c:pt>
              </c:strCache>
            </c:strRef>
          </c:tx>
          <c:spPr>
            <a:pattFill prst="wdUpDiag">
              <a:fgClr>
                <a:srgbClr val="1F497D">
                  <a:lumMod val="40000"/>
                  <a:lumOff val="60000"/>
                </a:srgbClr>
              </a:fgClr>
              <a:bgClr>
                <a:prstClr val="white"/>
              </a:bgClr>
            </a:pattFill>
            <a:ln>
              <a:solidFill>
                <a:sysClr val="windowText" lastClr="000000"/>
              </a:solidFill>
            </a:ln>
          </c:spPr>
          <c:invertIfNegative val="0"/>
          <c:cat>
            <c:strRef>
              <c:f>'GDDR+memcpy'!$P$20:$AA$20</c:f>
              <c:strCache>
                <c:ptCount val="12"/>
                <c:pt idx="0">
                  <c:v>backprop</c:v>
                </c:pt>
                <c:pt idx="1">
                  <c:v>bfs</c:v>
                </c:pt>
                <c:pt idx="2">
                  <c:v>cns</c:v>
                </c:pt>
                <c:pt idx="3">
                  <c:v>comd</c:v>
                </c:pt>
                <c:pt idx="4">
                  <c:v>kmeans</c:v>
                </c:pt>
                <c:pt idx="5">
                  <c:v>minife</c:v>
                </c:pt>
                <c:pt idx="6">
                  <c:v>mummer</c:v>
                </c:pt>
                <c:pt idx="7">
                  <c:v>needle</c:v>
                </c:pt>
                <c:pt idx="8">
                  <c:v>pathfinder</c:v>
                </c:pt>
                <c:pt idx="9">
                  <c:v>srad_v1</c:v>
                </c:pt>
                <c:pt idx="10">
                  <c:v>xsbench</c:v>
                </c:pt>
                <c:pt idx="11">
                  <c:v>geo-mean</c:v>
                </c:pt>
              </c:strCache>
            </c:strRef>
          </c:cat>
          <c:val>
            <c:numRef>
              <c:f>'GDDR+memcpy'!$P$23:$AA$23</c:f>
              <c:numCache>
                <c:formatCode>General</c:formatCode>
                <c:ptCount val="12"/>
                <c:pt idx="0">
                  <c:v>1.24562060861677</c:v>
                </c:pt>
                <c:pt idx="1">
                  <c:v>3.0804790876291062</c:v>
                </c:pt>
                <c:pt idx="2">
                  <c:v>1.713861158279006</c:v>
                </c:pt>
                <c:pt idx="3">
                  <c:v>1.4953527052147539</c:v>
                </c:pt>
                <c:pt idx="4">
                  <c:v>2.524988297402023</c:v>
                </c:pt>
                <c:pt idx="5">
                  <c:v>1.7619005008574371</c:v>
                </c:pt>
                <c:pt idx="6">
                  <c:v>2.7027734203485601</c:v>
                </c:pt>
                <c:pt idx="7">
                  <c:v>1.3362329696691679</c:v>
                </c:pt>
                <c:pt idx="8">
                  <c:v>0.91415641884754495</c:v>
                </c:pt>
                <c:pt idx="9">
                  <c:v>1.9764632135753271</c:v>
                </c:pt>
                <c:pt idx="10">
                  <c:v>3.1965599381480541</c:v>
                </c:pt>
                <c:pt idx="11">
                  <c:v>1.858289848555438</c:v>
                </c:pt>
              </c:numCache>
            </c:numRef>
          </c:val>
        </c:ser>
        <c:ser>
          <c:idx val="4"/>
          <c:order val="1"/>
          <c:tx>
            <c:strRef>
              <c:f>'GDDR+memcpy'!$O$25</c:f>
              <c:strCache>
                <c:ptCount val="1"/>
                <c:pt idx="0">
                  <c:v>First-Touch</c:v>
                </c:pt>
              </c:strCache>
            </c:strRef>
          </c:tx>
          <c:spPr>
            <a:pattFill prst="dkVert">
              <a:fgClr>
                <a:srgbClr val="F79646">
                  <a:lumMod val="60000"/>
                  <a:lumOff val="40000"/>
                </a:srgbClr>
              </a:fgClr>
              <a:bgClr>
                <a:prstClr val="white"/>
              </a:bgClr>
            </a:pattFill>
            <a:ln>
              <a:solidFill>
                <a:sysClr val="windowText" lastClr="000000"/>
              </a:solidFill>
            </a:ln>
          </c:spPr>
          <c:invertIfNegative val="0"/>
          <c:cat>
            <c:strRef>
              <c:f>'GDDR+memcpy'!$P$20:$AA$20</c:f>
              <c:strCache>
                <c:ptCount val="12"/>
                <c:pt idx="0">
                  <c:v>backprop</c:v>
                </c:pt>
                <c:pt idx="1">
                  <c:v>bfs</c:v>
                </c:pt>
                <c:pt idx="2">
                  <c:v>cns</c:v>
                </c:pt>
                <c:pt idx="3">
                  <c:v>comd</c:v>
                </c:pt>
                <c:pt idx="4">
                  <c:v>kmeans</c:v>
                </c:pt>
                <c:pt idx="5">
                  <c:v>minife</c:v>
                </c:pt>
                <c:pt idx="6">
                  <c:v>mummer</c:v>
                </c:pt>
                <c:pt idx="7">
                  <c:v>needle</c:v>
                </c:pt>
                <c:pt idx="8">
                  <c:v>pathfinder</c:v>
                </c:pt>
                <c:pt idx="9">
                  <c:v>srad_v1</c:v>
                </c:pt>
                <c:pt idx="10">
                  <c:v>xsbench</c:v>
                </c:pt>
                <c:pt idx="11">
                  <c:v>geo-mean</c:v>
                </c:pt>
              </c:strCache>
            </c:strRef>
          </c:cat>
          <c:val>
            <c:numRef>
              <c:f>'GDDR+memcpy'!$P$25:$AA$25</c:f>
              <c:numCache>
                <c:formatCode>General</c:formatCode>
                <c:ptCount val="12"/>
                <c:pt idx="0">
                  <c:v>1.075757072483793</c:v>
                </c:pt>
                <c:pt idx="1">
                  <c:v>3.2007274896285711</c:v>
                </c:pt>
                <c:pt idx="2">
                  <c:v>2.4264438859891331</c:v>
                </c:pt>
                <c:pt idx="3">
                  <c:v>1.4610660183032169</c:v>
                </c:pt>
                <c:pt idx="4">
                  <c:v>2.4111684313346609</c:v>
                </c:pt>
                <c:pt idx="5">
                  <c:v>0.840840312652123</c:v>
                </c:pt>
                <c:pt idx="6">
                  <c:v>2.0333949096244939</c:v>
                </c:pt>
                <c:pt idx="7">
                  <c:v>1.345389603930339</c:v>
                </c:pt>
                <c:pt idx="8">
                  <c:v>0.91859112288628797</c:v>
                </c:pt>
                <c:pt idx="9">
                  <c:v>2.1511647793890671</c:v>
                </c:pt>
                <c:pt idx="10">
                  <c:v>2.9239197236661552</c:v>
                </c:pt>
                <c:pt idx="11">
                  <c:v>1.7205625931871169</c:v>
                </c:pt>
              </c:numCache>
            </c:numRef>
          </c:val>
        </c:ser>
        <c:ser>
          <c:idx val="5"/>
          <c:order val="2"/>
          <c:tx>
            <c:strRef>
              <c:f>'GDDR+memcpy'!$O$26</c:f>
              <c:strCache>
                <c:ptCount val="1"/>
                <c:pt idx="0">
                  <c:v>First-Touch + Range Exp</c:v>
                </c:pt>
              </c:strCache>
            </c:strRef>
          </c:tx>
          <c:spPr>
            <a:pattFill prst="dkHorz">
              <a:fgClr>
                <a:srgbClr val="9BBB59">
                  <a:lumMod val="75000"/>
                </a:srgbClr>
              </a:fgClr>
              <a:bgClr>
                <a:prstClr val="white"/>
              </a:bgClr>
            </a:pattFill>
            <a:ln>
              <a:solidFill>
                <a:sysClr val="windowText" lastClr="000000"/>
              </a:solidFill>
            </a:ln>
          </c:spPr>
          <c:invertIfNegative val="0"/>
          <c:cat>
            <c:strRef>
              <c:f>'GDDR+memcpy'!$P$20:$AA$20</c:f>
              <c:strCache>
                <c:ptCount val="12"/>
                <c:pt idx="0">
                  <c:v>backprop</c:v>
                </c:pt>
                <c:pt idx="1">
                  <c:v>bfs</c:v>
                </c:pt>
                <c:pt idx="2">
                  <c:v>cns</c:v>
                </c:pt>
                <c:pt idx="3">
                  <c:v>comd</c:v>
                </c:pt>
                <c:pt idx="4">
                  <c:v>kmeans</c:v>
                </c:pt>
                <c:pt idx="5">
                  <c:v>minife</c:v>
                </c:pt>
                <c:pt idx="6">
                  <c:v>mummer</c:v>
                </c:pt>
                <c:pt idx="7">
                  <c:v>needle</c:v>
                </c:pt>
                <c:pt idx="8">
                  <c:v>pathfinder</c:v>
                </c:pt>
                <c:pt idx="9">
                  <c:v>srad_v1</c:v>
                </c:pt>
                <c:pt idx="10">
                  <c:v>xsbench</c:v>
                </c:pt>
                <c:pt idx="11">
                  <c:v>geo-mean</c:v>
                </c:pt>
              </c:strCache>
            </c:strRef>
          </c:cat>
          <c:val>
            <c:numRef>
              <c:f>'GDDR+memcpy'!$P$26:$AA$26</c:f>
              <c:numCache>
                <c:formatCode>General</c:formatCode>
                <c:ptCount val="12"/>
                <c:pt idx="0">
                  <c:v>1.3383947156274281</c:v>
                </c:pt>
                <c:pt idx="1">
                  <c:v>3.2264023813373219</c:v>
                </c:pt>
                <c:pt idx="2">
                  <c:v>2.58800113504337</c:v>
                </c:pt>
                <c:pt idx="3">
                  <c:v>1.4709484209159931</c:v>
                </c:pt>
                <c:pt idx="4">
                  <c:v>2.486296653848878</c:v>
                </c:pt>
                <c:pt idx="5">
                  <c:v>0.97576061581739104</c:v>
                </c:pt>
                <c:pt idx="6">
                  <c:v>2.0305053981874659</c:v>
                </c:pt>
                <c:pt idx="7">
                  <c:v>1.56988354941374</c:v>
                </c:pt>
                <c:pt idx="8">
                  <c:v>1.072894754466323</c:v>
                </c:pt>
                <c:pt idx="9">
                  <c:v>2.158072342174064</c:v>
                </c:pt>
                <c:pt idx="10">
                  <c:v>3.1239197236661549</c:v>
                </c:pt>
                <c:pt idx="11">
                  <c:v>1.85957685473662</c:v>
                </c:pt>
              </c:numCache>
            </c:numRef>
          </c:val>
        </c:ser>
        <c:ser>
          <c:idx val="6"/>
          <c:order val="3"/>
          <c:tx>
            <c:strRef>
              <c:f>'GDDR+memcpy'!$O$27</c:f>
              <c:strCache>
                <c:ptCount val="1"/>
                <c:pt idx="0">
                  <c:v>First-Touch + Range Exp + BW Balancing</c:v>
                </c:pt>
              </c:strCache>
            </c:strRef>
          </c:tx>
          <c:spPr>
            <a:solidFill>
              <a:srgbClr val="1F497D">
                <a:lumMod val="60000"/>
                <a:lumOff val="40000"/>
              </a:srgbClr>
            </a:solidFill>
            <a:ln>
              <a:solidFill>
                <a:sysClr val="windowText" lastClr="000000"/>
              </a:solidFill>
            </a:ln>
          </c:spPr>
          <c:invertIfNegative val="0"/>
          <c:cat>
            <c:strRef>
              <c:f>'GDDR+memcpy'!$P$20:$AA$20</c:f>
              <c:strCache>
                <c:ptCount val="12"/>
                <c:pt idx="0">
                  <c:v>backprop</c:v>
                </c:pt>
                <c:pt idx="1">
                  <c:v>bfs</c:v>
                </c:pt>
                <c:pt idx="2">
                  <c:v>cns</c:v>
                </c:pt>
                <c:pt idx="3">
                  <c:v>comd</c:v>
                </c:pt>
                <c:pt idx="4">
                  <c:v>kmeans</c:v>
                </c:pt>
                <c:pt idx="5">
                  <c:v>minife</c:v>
                </c:pt>
                <c:pt idx="6">
                  <c:v>mummer</c:v>
                </c:pt>
                <c:pt idx="7">
                  <c:v>needle</c:v>
                </c:pt>
                <c:pt idx="8">
                  <c:v>pathfinder</c:v>
                </c:pt>
                <c:pt idx="9">
                  <c:v>srad_v1</c:v>
                </c:pt>
                <c:pt idx="10">
                  <c:v>xsbench</c:v>
                </c:pt>
                <c:pt idx="11">
                  <c:v>geo-mean</c:v>
                </c:pt>
              </c:strCache>
            </c:strRef>
          </c:cat>
          <c:val>
            <c:numRef>
              <c:f>'GDDR+memcpy'!$P$27:$AA$27</c:f>
              <c:numCache>
                <c:formatCode>General</c:formatCode>
                <c:ptCount val="12"/>
                <c:pt idx="0">
                  <c:v>1.3383947156274281</c:v>
                </c:pt>
                <c:pt idx="1">
                  <c:v>4.1399999999999997</c:v>
                </c:pt>
                <c:pt idx="2">
                  <c:v>2.58800113504337</c:v>
                </c:pt>
                <c:pt idx="3">
                  <c:v>1.4709484209159931</c:v>
                </c:pt>
                <c:pt idx="4">
                  <c:v>2.67</c:v>
                </c:pt>
                <c:pt idx="5">
                  <c:v>0.97576061581739104</c:v>
                </c:pt>
                <c:pt idx="6">
                  <c:v>2.0534860457423458</c:v>
                </c:pt>
                <c:pt idx="7">
                  <c:v>1.7</c:v>
                </c:pt>
                <c:pt idx="8">
                  <c:v>1.072894754466323</c:v>
                </c:pt>
                <c:pt idx="9">
                  <c:v>2.1573979903254359</c:v>
                </c:pt>
                <c:pt idx="10">
                  <c:v>3.5</c:v>
                </c:pt>
                <c:pt idx="11">
                  <c:v>1.9504557499583459</c:v>
                </c:pt>
              </c:numCache>
            </c:numRef>
          </c:val>
        </c:ser>
        <c:ser>
          <c:idx val="3"/>
          <c:order val="4"/>
          <c:tx>
            <c:strRef>
              <c:f>'GDDR+memcpy'!$O$24</c:f>
              <c:strCache>
                <c:ptCount val="1"/>
                <c:pt idx="0">
                  <c:v>ORACLE</c:v>
                </c:pt>
              </c:strCache>
            </c:strRef>
          </c:tx>
          <c:spPr>
            <a:pattFill prst="pct90">
              <a:fgClr>
                <a:srgbClr val="8064A2">
                  <a:lumMod val="50000"/>
                </a:srgbClr>
              </a:fgClr>
              <a:bgClr>
                <a:prstClr val="white"/>
              </a:bgClr>
            </a:pattFill>
          </c:spPr>
          <c:invertIfNegative val="0"/>
          <c:cat>
            <c:strRef>
              <c:f>'GDDR+memcpy'!$P$20:$AA$20</c:f>
              <c:strCache>
                <c:ptCount val="12"/>
                <c:pt idx="0">
                  <c:v>backprop</c:v>
                </c:pt>
                <c:pt idx="1">
                  <c:v>bfs</c:v>
                </c:pt>
                <c:pt idx="2">
                  <c:v>cns</c:v>
                </c:pt>
                <c:pt idx="3">
                  <c:v>comd</c:v>
                </c:pt>
                <c:pt idx="4">
                  <c:v>kmeans</c:v>
                </c:pt>
                <c:pt idx="5">
                  <c:v>minife</c:v>
                </c:pt>
                <c:pt idx="6">
                  <c:v>mummer</c:v>
                </c:pt>
                <c:pt idx="7">
                  <c:v>needle</c:v>
                </c:pt>
                <c:pt idx="8">
                  <c:v>pathfinder</c:v>
                </c:pt>
                <c:pt idx="9">
                  <c:v>srad_v1</c:v>
                </c:pt>
                <c:pt idx="10">
                  <c:v>xsbench</c:v>
                </c:pt>
                <c:pt idx="11">
                  <c:v>geo-mean</c:v>
                </c:pt>
              </c:strCache>
            </c:strRef>
          </c:cat>
          <c:val>
            <c:numRef>
              <c:f>'GDDR+memcpy'!$P$24:$AA$24</c:f>
              <c:numCache>
                <c:formatCode>General</c:formatCode>
                <c:ptCount val="12"/>
                <c:pt idx="0">
                  <c:v>2.417524645389471</c:v>
                </c:pt>
                <c:pt idx="1">
                  <c:v>4.5769762383885197</c:v>
                </c:pt>
                <c:pt idx="2">
                  <c:v>3.23</c:v>
                </c:pt>
                <c:pt idx="3">
                  <c:v>1.512394824381176</c:v>
                </c:pt>
                <c:pt idx="4">
                  <c:v>2.96688944945778</c:v>
                </c:pt>
                <c:pt idx="5">
                  <c:v>2.9856355895004829</c:v>
                </c:pt>
                <c:pt idx="6">
                  <c:v>3.3718484068045171</c:v>
                </c:pt>
                <c:pt idx="7">
                  <c:v>1.7566847616006449</c:v>
                </c:pt>
                <c:pt idx="8">
                  <c:v>1.6499580880564759</c:v>
                </c:pt>
                <c:pt idx="9">
                  <c:v>2.5326415473504138</c:v>
                </c:pt>
                <c:pt idx="10">
                  <c:v>5.6126175982291047</c:v>
                </c:pt>
                <c:pt idx="11">
                  <c:v>2.74440453096638</c:v>
                </c:pt>
              </c:numCache>
            </c:numRef>
          </c:val>
        </c:ser>
        <c:dLbls>
          <c:showLegendKey val="0"/>
          <c:showVal val="0"/>
          <c:showCatName val="0"/>
          <c:showSerName val="0"/>
          <c:showPercent val="0"/>
          <c:showBubbleSize val="0"/>
        </c:dLbls>
        <c:gapWidth val="150"/>
        <c:axId val="1663093248"/>
        <c:axId val="1663099232"/>
      </c:barChart>
      <c:catAx>
        <c:axId val="1663093248"/>
        <c:scaling>
          <c:orientation val="minMax"/>
        </c:scaling>
        <c:delete val="0"/>
        <c:axPos val="b"/>
        <c:numFmt formatCode="General" sourceLinked="0"/>
        <c:majorTickMark val="out"/>
        <c:minorTickMark val="none"/>
        <c:tickLblPos val="nextTo"/>
        <c:txPr>
          <a:bodyPr/>
          <a:lstStyle/>
          <a:p>
            <a:pPr>
              <a:defRPr sz="1800" b="1"/>
            </a:pPr>
            <a:endParaRPr lang="en-US"/>
          </a:p>
        </c:txPr>
        <c:crossAx val="1663099232"/>
        <c:crosses val="autoZero"/>
        <c:auto val="1"/>
        <c:lblAlgn val="ctr"/>
        <c:lblOffset val="100"/>
        <c:noMultiLvlLbl val="0"/>
      </c:catAx>
      <c:valAx>
        <c:axId val="1663099232"/>
        <c:scaling>
          <c:orientation val="minMax"/>
        </c:scaling>
        <c:delete val="0"/>
        <c:axPos val="l"/>
        <c:majorGridlines/>
        <c:title>
          <c:tx>
            <c:rich>
              <a:bodyPr rot="-5400000" vert="horz"/>
              <a:lstStyle/>
              <a:p>
                <a:pPr>
                  <a:defRPr sz="1800"/>
                </a:pPr>
                <a:r>
                  <a:rPr lang="en-US" sz="1800" dirty="0"/>
                  <a:t>Throughput Relative</a:t>
                </a:r>
              </a:p>
              <a:p>
                <a:pPr>
                  <a:defRPr sz="1800"/>
                </a:pPr>
                <a:r>
                  <a:rPr lang="en-US" sz="1800" dirty="0" smtClean="0"/>
                  <a:t>to</a:t>
                </a:r>
                <a:r>
                  <a:rPr lang="en-US" sz="1800" baseline="0" dirty="0" smtClean="0"/>
                  <a:t> No Migration</a:t>
                </a:r>
                <a:endParaRPr lang="en-US" sz="1800" dirty="0"/>
              </a:p>
            </c:rich>
          </c:tx>
          <c:layout>
            <c:manualLayout>
              <c:xMode val="edge"/>
              <c:yMode val="edge"/>
              <c:x val="1.87264603832886E-3"/>
              <c:y val="0.10494722927811601"/>
            </c:manualLayout>
          </c:layout>
          <c:overlay val="0"/>
        </c:title>
        <c:numFmt formatCode="General" sourceLinked="1"/>
        <c:majorTickMark val="out"/>
        <c:minorTickMark val="none"/>
        <c:tickLblPos val="nextTo"/>
        <c:txPr>
          <a:bodyPr/>
          <a:lstStyle/>
          <a:p>
            <a:pPr>
              <a:defRPr sz="1600"/>
            </a:pPr>
            <a:endParaRPr lang="en-US"/>
          </a:p>
        </c:txPr>
        <c:crossAx val="1663093248"/>
        <c:crosses val="autoZero"/>
        <c:crossBetween val="between"/>
      </c:valAx>
    </c:plotArea>
    <c:legend>
      <c:legendPos val="t"/>
      <c:layout>
        <c:manualLayout>
          <c:xMode val="edge"/>
          <c:yMode val="edge"/>
          <c:x val="0"/>
          <c:y val="1.5287694014069399E-3"/>
          <c:w val="0.99604163618250796"/>
          <c:h val="7.9476280742684896E-2"/>
        </c:manualLayout>
      </c:layout>
      <c:overlay val="1"/>
      <c:txPr>
        <a:bodyPr/>
        <a:lstStyle/>
        <a:p>
          <a:pPr>
            <a:defRPr sz="1600"/>
          </a:pPr>
          <a:endParaRPr lang="en-US"/>
        </a:p>
      </c:txPr>
    </c:legend>
    <c:plotVisOnly val="1"/>
    <c:dispBlanksAs val="gap"/>
    <c:showDLblsOverMax val="0"/>
  </c:chart>
  <c:spPr>
    <a:solidFill>
      <a:srgbClr val="FFFFFF"/>
    </a:solid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24417495201318E-2"/>
          <c:y val="6.1061973135710976E-2"/>
          <c:w val="0.91827558250479857"/>
          <c:h val="0.55089319129226488"/>
        </c:manualLayout>
      </c:layout>
      <c:barChart>
        <c:barDir val="col"/>
        <c:grouping val="clustered"/>
        <c:varyColors val="0"/>
        <c:ser>
          <c:idx val="0"/>
          <c:order val="0"/>
          <c:tx>
            <c:strRef>
              <c:f>ganging_perf!$AD$3</c:f>
              <c:strCache>
                <c:ptCount val="1"/>
                <c:pt idx="0">
                  <c:v>WS 32</c:v>
                </c:pt>
              </c:strCache>
            </c:strRef>
          </c:tx>
          <c:spPr>
            <a:solidFill>
              <a:srgbClr val="C00000"/>
            </a:solidFill>
            <a:ln>
              <a:solidFill>
                <a:schemeClr val="tx1"/>
              </a:solidFill>
            </a:ln>
            <a:effectLst/>
          </c:spPr>
          <c:invertIfNegative val="0"/>
          <c:cat>
            <c:multiLvlStrRef>
              <c:f>ganging_perf!$AB$4:$AC$9</c:f>
              <c:multiLvlStrCache>
                <c:ptCount val="6"/>
                <c:lvl>
                  <c:pt idx="0">
                    <c:v>CoMD</c:v>
                  </c:pt>
                  <c:pt idx="1">
                    <c:v>Lighting</c:v>
                  </c:pt>
                  <c:pt idx="2">
                    <c:v>GamePhysics</c:v>
                  </c:pt>
                  <c:pt idx="3">
                    <c:v>ObjClassifier</c:v>
                  </c:pt>
                  <c:pt idx="4">
                    <c:v>Raytracing</c:v>
                  </c:pt>
                  <c:pt idx="5">
                    <c:v>HMEAN-DIV</c:v>
                  </c:pt>
                </c:lvl>
                <c:lvl>
                  <c:pt idx="0">
                    <c:v>Divergent Applications</c:v>
                  </c:pt>
                </c:lvl>
              </c:multiLvlStrCache>
            </c:multiLvlStrRef>
          </c:cat>
          <c:val>
            <c:numRef>
              <c:f>ganging_perf!$AD$4:$AD$9</c:f>
              <c:numCache>
                <c:formatCode>General</c:formatCode>
                <c:ptCount val="6"/>
                <c:pt idx="0">
                  <c:v>1</c:v>
                </c:pt>
                <c:pt idx="1">
                  <c:v>1</c:v>
                </c:pt>
                <c:pt idx="2">
                  <c:v>1</c:v>
                </c:pt>
                <c:pt idx="3">
                  <c:v>1</c:v>
                </c:pt>
                <c:pt idx="4">
                  <c:v>1</c:v>
                </c:pt>
                <c:pt idx="5">
                  <c:v>1</c:v>
                </c:pt>
              </c:numCache>
            </c:numRef>
          </c:val>
        </c:ser>
        <c:ser>
          <c:idx val="1"/>
          <c:order val="1"/>
          <c:tx>
            <c:strRef>
              <c:f>ganging_perf!$AE$3</c:f>
              <c:strCache>
                <c:ptCount val="1"/>
                <c:pt idx="0">
                  <c:v>WS 4</c:v>
                </c:pt>
              </c:strCache>
            </c:strRef>
          </c:tx>
          <c:spPr>
            <a:solidFill>
              <a:schemeClr val="accent1">
                <a:lumMod val="60000"/>
                <a:lumOff val="40000"/>
              </a:schemeClr>
            </a:solidFill>
            <a:ln>
              <a:solidFill>
                <a:schemeClr val="tx1"/>
              </a:solidFill>
            </a:ln>
            <a:effectLst/>
          </c:spPr>
          <c:invertIfNegative val="0"/>
          <c:cat>
            <c:multiLvlStrRef>
              <c:f>ganging_perf!$AB$4:$AC$9</c:f>
              <c:multiLvlStrCache>
                <c:ptCount val="6"/>
                <c:lvl>
                  <c:pt idx="0">
                    <c:v>CoMD</c:v>
                  </c:pt>
                  <c:pt idx="1">
                    <c:v>Lighting</c:v>
                  </c:pt>
                  <c:pt idx="2">
                    <c:v>GamePhysics</c:v>
                  </c:pt>
                  <c:pt idx="3">
                    <c:v>ObjClassifier</c:v>
                  </c:pt>
                  <c:pt idx="4">
                    <c:v>Raytracing</c:v>
                  </c:pt>
                  <c:pt idx="5">
                    <c:v>HMEAN-DIV</c:v>
                  </c:pt>
                </c:lvl>
                <c:lvl>
                  <c:pt idx="0">
                    <c:v>Divergent Applications</c:v>
                  </c:pt>
                </c:lvl>
              </c:multiLvlStrCache>
            </c:multiLvlStrRef>
          </c:cat>
          <c:val>
            <c:numRef>
              <c:f>ganging_perf!$AE$4:$AE$9</c:f>
              <c:numCache>
                <c:formatCode>General</c:formatCode>
                <c:ptCount val="6"/>
                <c:pt idx="0">
                  <c:v>1.28</c:v>
                </c:pt>
                <c:pt idx="1">
                  <c:v>1.32</c:v>
                </c:pt>
                <c:pt idx="2">
                  <c:v>1.2</c:v>
                </c:pt>
                <c:pt idx="3">
                  <c:v>1.63</c:v>
                </c:pt>
                <c:pt idx="4">
                  <c:v>1.62</c:v>
                </c:pt>
                <c:pt idx="5">
                  <c:v>1.3877555651839215</c:v>
                </c:pt>
              </c:numCache>
            </c:numRef>
          </c:val>
        </c:ser>
        <c:ser>
          <c:idx val="2"/>
          <c:order val="2"/>
          <c:tx>
            <c:strRef>
              <c:f>ganging_perf!$AF$3</c:f>
              <c:strCache>
                <c:ptCount val="1"/>
                <c:pt idx="0">
                  <c:v>I-VWS</c:v>
                </c:pt>
              </c:strCache>
            </c:strRef>
          </c:tx>
          <c:spPr>
            <a:solidFill>
              <a:srgbClr val="FFC000"/>
            </a:solidFill>
            <a:ln>
              <a:solidFill>
                <a:schemeClr val="tx1"/>
              </a:solidFill>
            </a:ln>
            <a:effectLst/>
          </c:spPr>
          <c:invertIfNegative val="0"/>
          <c:cat>
            <c:multiLvlStrRef>
              <c:f>ganging_perf!$AB$4:$AC$9</c:f>
              <c:multiLvlStrCache>
                <c:ptCount val="6"/>
                <c:lvl>
                  <c:pt idx="0">
                    <c:v>CoMD</c:v>
                  </c:pt>
                  <c:pt idx="1">
                    <c:v>Lighting</c:v>
                  </c:pt>
                  <c:pt idx="2">
                    <c:v>GamePhysics</c:v>
                  </c:pt>
                  <c:pt idx="3">
                    <c:v>ObjClassifier</c:v>
                  </c:pt>
                  <c:pt idx="4">
                    <c:v>Raytracing</c:v>
                  </c:pt>
                  <c:pt idx="5">
                    <c:v>HMEAN-DIV</c:v>
                  </c:pt>
                </c:lvl>
                <c:lvl>
                  <c:pt idx="0">
                    <c:v>Divergent Applications</c:v>
                  </c:pt>
                </c:lvl>
              </c:multiLvlStrCache>
            </c:multiLvlStrRef>
          </c:cat>
          <c:val>
            <c:numRef>
              <c:f>ganging_perf!$AF$4:$AF$9</c:f>
              <c:numCache>
                <c:formatCode>General</c:formatCode>
                <c:ptCount val="6"/>
                <c:pt idx="0">
                  <c:v>1.27</c:v>
                </c:pt>
                <c:pt idx="1">
                  <c:v>1.28</c:v>
                </c:pt>
                <c:pt idx="2">
                  <c:v>1.1299999999999999</c:v>
                </c:pt>
                <c:pt idx="3">
                  <c:v>1.57</c:v>
                </c:pt>
                <c:pt idx="4">
                  <c:v>1.6</c:v>
                </c:pt>
                <c:pt idx="5">
                  <c:v>1.3456957912215999</c:v>
                </c:pt>
              </c:numCache>
            </c:numRef>
          </c:val>
        </c:ser>
        <c:ser>
          <c:idx val="3"/>
          <c:order val="3"/>
          <c:tx>
            <c:strRef>
              <c:f>ganging_perf!$AG$3</c:f>
              <c:strCache>
                <c:ptCount val="1"/>
                <c:pt idx="0">
                  <c:v>E-VWS</c:v>
                </c:pt>
              </c:strCache>
            </c:strRef>
          </c:tx>
          <c:spPr>
            <a:pattFill prst="wdDnDiag">
              <a:fgClr>
                <a:schemeClr val="tx1"/>
              </a:fgClr>
              <a:bgClr>
                <a:schemeClr val="bg1"/>
              </a:bgClr>
            </a:pattFill>
            <a:ln>
              <a:solidFill>
                <a:schemeClr val="tx1"/>
              </a:solidFill>
            </a:ln>
            <a:effectLst/>
          </c:spPr>
          <c:invertIfNegative val="0"/>
          <c:cat>
            <c:multiLvlStrRef>
              <c:f>ganging_perf!$AB$4:$AC$9</c:f>
              <c:multiLvlStrCache>
                <c:ptCount val="6"/>
                <c:lvl>
                  <c:pt idx="0">
                    <c:v>CoMD</c:v>
                  </c:pt>
                  <c:pt idx="1">
                    <c:v>Lighting</c:v>
                  </c:pt>
                  <c:pt idx="2">
                    <c:v>GamePhysics</c:v>
                  </c:pt>
                  <c:pt idx="3">
                    <c:v>ObjClassifier</c:v>
                  </c:pt>
                  <c:pt idx="4">
                    <c:v>Raytracing</c:v>
                  </c:pt>
                  <c:pt idx="5">
                    <c:v>HMEAN-DIV</c:v>
                  </c:pt>
                </c:lvl>
                <c:lvl>
                  <c:pt idx="0">
                    <c:v>Divergent Applications</c:v>
                  </c:pt>
                </c:lvl>
              </c:multiLvlStrCache>
            </c:multiLvlStrRef>
          </c:cat>
          <c:val>
            <c:numRef>
              <c:f>ganging_perf!$AG$4:$AG$9</c:f>
              <c:numCache>
                <c:formatCode>General</c:formatCode>
                <c:ptCount val="6"/>
                <c:pt idx="0">
                  <c:v>1.17</c:v>
                </c:pt>
                <c:pt idx="1">
                  <c:v>1.1599999999999999</c:v>
                </c:pt>
                <c:pt idx="2">
                  <c:v>1.1299999999999999</c:v>
                </c:pt>
                <c:pt idx="3">
                  <c:v>1.54</c:v>
                </c:pt>
                <c:pt idx="4">
                  <c:v>1.51</c:v>
                </c:pt>
                <c:pt idx="5">
                  <c:v>1.277684915915825</c:v>
                </c:pt>
              </c:numCache>
            </c:numRef>
          </c:val>
        </c:ser>
        <c:dLbls>
          <c:showLegendKey val="0"/>
          <c:showVal val="0"/>
          <c:showCatName val="0"/>
          <c:showSerName val="0"/>
          <c:showPercent val="0"/>
          <c:showBubbleSize val="0"/>
        </c:dLbls>
        <c:gapWidth val="219"/>
        <c:overlap val="-27"/>
        <c:axId val="1060360656"/>
        <c:axId val="1060374800"/>
      </c:barChart>
      <c:catAx>
        <c:axId val="106036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060374800"/>
        <c:crosses val="autoZero"/>
        <c:auto val="1"/>
        <c:lblAlgn val="ctr"/>
        <c:lblOffset val="100"/>
        <c:noMultiLvlLbl val="0"/>
      </c:catAx>
      <c:valAx>
        <c:axId val="1060374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sz="1800" b="1" i="0" baseline="0" dirty="0" smtClean="0">
                    <a:effectLst/>
                  </a:rPr>
                  <a:t>IPC normalized to warp size 32</a:t>
                </a:r>
                <a:endParaRPr lang="en-CA" dirty="0">
                  <a:effectLst/>
                </a:endParaRP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060360656"/>
        <c:crosses val="autoZero"/>
        <c:crossBetween val="between"/>
      </c:valAx>
      <c:spPr>
        <a:noFill/>
        <a:ln>
          <a:solidFill>
            <a:schemeClr val="bg1">
              <a:lumMod val="85000"/>
            </a:schemeClr>
          </a:solidFill>
        </a:ln>
        <a:effectLst/>
      </c:spPr>
    </c:plotArea>
    <c:legend>
      <c:legendPos val="b"/>
      <c:layout>
        <c:manualLayout>
          <c:xMode val="edge"/>
          <c:yMode val="edge"/>
          <c:x val="8.3353637390394225E-2"/>
          <c:y val="2.8496340898564149E-2"/>
          <c:w val="0.50055627527190183"/>
          <c:h val="5.8132226911690073E-2"/>
        </c:manualLayout>
      </c:layout>
      <c:overlay val="0"/>
      <c:spPr>
        <a:solidFill>
          <a:schemeClr val="bg1"/>
        </a:solidFill>
        <a:ln>
          <a:solidFill>
            <a:schemeClr val="tx1"/>
          </a:solid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b="1">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71124332976598E-2"/>
          <c:y val="2.5311312689016451E-2"/>
          <c:w val="0.92182564327209804"/>
          <c:h val="0.50835407561951462"/>
        </c:manualLayout>
      </c:layout>
      <c:barChart>
        <c:barDir val="col"/>
        <c:grouping val="clustered"/>
        <c:varyColors val="0"/>
        <c:ser>
          <c:idx val="0"/>
          <c:order val="0"/>
          <c:tx>
            <c:strRef>
              <c:f>ganging_fetch!$AD$3</c:f>
              <c:strCache>
                <c:ptCount val="1"/>
                <c:pt idx="0">
                  <c:v>WS 32</c:v>
                </c:pt>
              </c:strCache>
            </c:strRef>
          </c:tx>
          <c:spPr>
            <a:solidFill>
              <a:srgbClr val="C00000"/>
            </a:solidFill>
            <a:ln>
              <a:solidFill>
                <a:schemeClr val="tx1"/>
              </a:solidFill>
            </a:ln>
            <a:effectLst/>
          </c:spPr>
          <c:invertIfNegative val="0"/>
          <c:cat>
            <c:multiLvlStrRef>
              <c:f>ganging_fetch!$AB$4:$AC$9</c:f>
              <c:multiLvlStrCache>
                <c:ptCount val="6"/>
                <c:lvl>
                  <c:pt idx="0">
                    <c:v>CoMD</c:v>
                  </c:pt>
                  <c:pt idx="1">
                    <c:v>Lighting</c:v>
                  </c:pt>
                  <c:pt idx="2">
                    <c:v>GamePhysics</c:v>
                  </c:pt>
                  <c:pt idx="3">
                    <c:v>ObjClassifier</c:v>
                  </c:pt>
                  <c:pt idx="4">
                    <c:v>Raytracing</c:v>
                  </c:pt>
                  <c:pt idx="5">
                    <c:v>AVG-DIV</c:v>
                  </c:pt>
                </c:lvl>
                <c:lvl>
                  <c:pt idx="0">
                    <c:v>Divergent Applications</c:v>
                  </c:pt>
                </c:lvl>
              </c:multiLvlStrCache>
            </c:multiLvlStrRef>
          </c:cat>
          <c:val>
            <c:numRef>
              <c:f>ganging_fetch!$AD$4:$AD$9</c:f>
              <c:numCache>
                <c:formatCode>General</c:formatCode>
                <c:ptCount val="6"/>
                <c:pt idx="0">
                  <c:v>0.8</c:v>
                </c:pt>
                <c:pt idx="1">
                  <c:v>1</c:v>
                </c:pt>
                <c:pt idx="2">
                  <c:v>0.9</c:v>
                </c:pt>
                <c:pt idx="3">
                  <c:v>1</c:v>
                </c:pt>
                <c:pt idx="4">
                  <c:v>0.5</c:v>
                </c:pt>
                <c:pt idx="5">
                  <c:v>0.84000000000000008</c:v>
                </c:pt>
              </c:numCache>
            </c:numRef>
          </c:val>
        </c:ser>
        <c:ser>
          <c:idx val="1"/>
          <c:order val="1"/>
          <c:tx>
            <c:strRef>
              <c:f>ganging_fetch!$AE$3</c:f>
              <c:strCache>
                <c:ptCount val="1"/>
                <c:pt idx="0">
                  <c:v>WS 4</c:v>
                </c:pt>
              </c:strCache>
            </c:strRef>
          </c:tx>
          <c:spPr>
            <a:solidFill>
              <a:schemeClr val="accent1">
                <a:lumMod val="60000"/>
                <a:lumOff val="40000"/>
              </a:schemeClr>
            </a:solidFill>
            <a:ln>
              <a:solidFill>
                <a:schemeClr val="tx1"/>
              </a:solidFill>
            </a:ln>
            <a:effectLst/>
          </c:spPr>
          <c:invertIfNegative val="0"/>
          <c:cat>
            <c:multiLvlStrRef>
              <c:f>ganging_fetch!$AB$4:$AC$9</c:f>
              <c:multiLvlStrCache>
                <c:ptCount val="6"/>
                <c:lvl>
                  <c:pt idx="0">
                    <c:v>CoMD</c:v>
                  </c:pt>
                  <c:pt idx="1">
                    <c:v>Lighting</c:v>
                  </c:pt>
                  <c:pt idx="2">
                    <c:v>GamePhysics</c:v>
                  </c:pt>
                  <c:pt idx="3">
                    <c:v>ObjClassifier</c:v>
                  </c:pt>
                  <c:pt idx="4">
                    <c:v>Raytracing</c:v>
                  </c:pt>
                  <c:pt idx="5">
                    <c:v>AVG-DIV</c:v>
                  </c:pt>
                </c:lvl>
                <c:lvl>
                  <c:pt idx="0">
                    <c:v>Divergent Applications</c:v>
                  </c:pt>
                </c:lvl>
              </c:multiLvlStrCache>
            </c:multiLvlStrRef>
          </c:cat>
          <c:val>
            <c:numRef>
              <c:f>ganging_fetch!$AE$4:$AE$9</c:f>
              <c:numCache>
                <c:formatCode>General</c:formatCode>
                <c:ptCount val="6"/>
                <c:pt idx="0">
                  <c:v>5.3</c:v>
                </c:pt>
                <c:pt idx="1">
                  <c:v>7.3</c:v>
                </c:pt>
                <c:pt idx="2">
                  <c:v>6.5</c:v>
                </c:pt>
                <c:pt idx="3">
                  <c:v>5.5</c:v>
                </c:pt>
                <c:pt idx="4">
                  <c:v>3.8</c:v>
                </c:pt>
                <c:pt idx="5">
                  <c:v>5.6800000000000006</c:v>
                </c:pt>
              </c:numCache>
            </c:numRef>
          </c:val>
        </c:ser>
        <c:ser>
          <c:idx val="2"/>
          <c:order val="2"/>
          <c:tx>
            <c:strRef>
              <c:f>ganging_fetch!$AF$3</c:f>
              <c:strCache>
                <c:ptCount val="1"/>
                <c:pt idx="0">
                  <c:v>I-VWS</c:v>
                </c:pt>
              </c:strCache>
            </c:strRef>
          </c:tx>
          <c:spPr>
            <a:solidFill>
              <a:srgbClr val="FFC000"/>
            </a:solidFill>
            <a:ln>
              <a:solidFill>
                <a:schemeClr val="tx1"/>
              </a:solidFill>
            </a:ln>
            <a:effectLst/>
          </c:spPr>
          <c:invertIfNegative val="0"/>
          <c:cat>
            <c:multiLvlStrRef>
              <c:f>ganging_fetch!$AB$4:$AC$9</c:f>
              <c:multiLvlStrCache>
                <c:ptCount val="6"/>
                <c:lvl>
                  <c:pt idx="0">
                    <c:v>CoMD</c:v>
                  </c:pt>
                  <c:pt idx="1">
                    <c:v>Lighting</c:v>
                  </c:pt>
                  <c:pt idx="2">
                    <c:v>GamePhysics</c:v>
                  </c:pt>
                  <c:pt idx="3">
                    <c:v>ObjClassifier</c:v>
                  </c:pt>
                  <c:pt idx="4">
                    <c:v>Raytracing</c:v>
                  </c:pt>
                  <c:pt idx="5">
                    <c:v>AVG-DIV</c:v>
                  </c:pt>
                </c:lvl>
                <c:lvl>
                  <c:pt idx="0">
                    <c:v>Divergent Applications</c:v>
                  </c:pt>
                </c:lvl>
              </c:multiLvlStrCache>
            </c:multiLvlStrRef>
          </c:cat>
          <c:val>
            <c:numRef>
              <c:f>ganging_fetch!$AF$4:$AF$9</c:f>
              <c:numCache>
                <c:formatCode>General</c:formatCode>
                <c:ptCount val="6"/>
                <c:pt idx="0">
                  <c:v>4.9000000000000004</c:v>
                </c:pt>
                <c:pt idx="1">
                  <c:v>2.6</c:v>
                </c:pt>
                <c:pt idx="2">
                  <c:v>1.1000000000000001</c:v>
                </c:pt>
                <c:pt idx="3">
                  <c:v>1.6</c:v>
                </c:pt>
                <c:pt idx="4">
                  <c:v>2</c:v>
                </c:pt>
                <c:pt idx="5">
                  <c:v>2.44</c:v>
                </c:pt>
              </c:numCache>
            </c:numRef>
          </c:val>
        </c:ser>
        <c:ser>
          <c:idx val="3"/>
          <c:order val="3"/>
          <c:tx>
            <c:strRef>
              <c:f>ganging_fetch!$AG$3</c:f>
              <c:strCache>
                <c:ptCount val="1"/>
                <c:pt idx="0">
                  <c:v>E-VWS</c:v>
                </c:pt>
              </c:strCache>
            </c:strRef>
          </c:tx>
          <c:spPr>
            <a:pattFill prst="wdDnDiag">
              <a:fgClr>
                <a:schemeClr val="tx1"/>
              </a:fgClr>
              <a:bgClr>
                <a:schemeClr val="bg1"/>
              </a:bgClr>
            </a:pattFill>
            <a:ln>
              <a:solidFill>
                <a:schemeClr val="tx1"/>
              </a:solidFill>
            </a:ln>
            <a:effectLst/>
          </c:spPr>
          <c:invertIfNegative val="0"/>
          <c:cat>
            <c:multiLvlStrRef>
              <c:f>ganging_fetch!$AB$4:$AC$9</c:f>
              <c:multiLvlStrCache>
                <c:ptCount val="6"/>
                <c:lvl>
                  <c:pt idx="0">
                    <c:v>CoMD</c:v>
                  </c:pt>
                  <c:pt idx="1">
                    <c:v>Lighting</c:v>
                  </c:pt>
                  <c:pt idx="2">
                    <c:v>GamePhysics</c:v>
                  </c:pt>
                  <c:pt idx="3">
                    <c:v>ObjClassifier</c:v>
                  </c:pt>
                  <c:pt idx="4">
                    <c:v>Raytracing</c:v>
                  </c:pt>
                  <c:pt idx="5">
                    <c:v>AVG-DIV</c:v>
                  </c:pt>
                </c:lvl>
                <c:lvl>
                  <c:pt idx="0">
                    <c:v>Divergent Applications</c:v>
                  </c:pt>
                </c:lvl>
              </c:multiLvlStrCache>
            </c:multiLvlStrRef>
          </c:cat>
          <c:val>
            <c:numRef>
              <c:f>ganging_fetch!$AG$4:$AG$9</c:f>
              <c:numCache>
                <c:formatCode>General</c:formatCode>
                <c:ptCount val="6"/>
                <c:pt idx="0">
                  <c:v>1.3</c:v>
                </c:pt>
                <c:pt idx="1">
                  <c:v>1.1000000000000001</c:v>
                </c:pt>
                <c:pt idx="2">
                  <c:v>1.1000000000000001</c:v>
                </c:pt>
                <c:pt idx="3">
                  <c:v>1.1000000000000001</c:v>
                </c:pt>
                <c:pt idx="4">
                  <c:v>1</c:v>
                </c:pt>
                <c:pt idx="5">
                  <c:v>1.1200000000000001</c:v>
                </c:pt>
              </c:numCache>
            </c:numRef>
          </c:val>
        </c:ser>
        <c:dLbls>
          <c:showLegendKey val="0"/>
          <c:showVal val="0"/>
          <c:showCatName val="0"/>
          <c:showSerName val="0"/>
          <c:showPercent val="0"/>
          <c:showBubbleSize val="0"/>
        </c:dLbls>
        <c:gapWidth val="219"/>
        <c:overlap val="-27"/>
        <c:axId val="1060369904"/>
        <c:axId val="1060365552"/>
      </c:barChart>
      <c:catAx>
        <c:axId val="106036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060365552"/>
        <c:crosses val="autoZero"/>
        <c:auto val="1"/>
        <c:lblAlgn val="ctr"/>
        <c:lblOffset val="100"/>
        <c:noMultiLvlLbl val="0"/>
      </c:catAx>
      <c:valAx>
        <c:axId val="1060365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Avg. Fetches Per Cycle</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060369904"/>
        <c:crosses val="autoZero"/>
        <c:crossBetween val="between"/>
      </c:valAx>
      <c:spPr>
        <a:noFill/>
        <a:ln>
          <a:solidFill>
            <a:schemeClr val="bg1">
              <a:lumMod val="75000"/>
            </a:schemeClr>
          </a:solidFill>
        </a:ln>
        <a:effectLst/>
      </c:spPr>
    </c:plotArea>
    <c:legend>
      <c:legendPos val="b"/>
      <c:layout>
        <c:manualLayout>
          <c:xMode val="edge"/>
          <c:yMode val="edge"/>
          <c:x val="7.3038103760431197E-2"/>
          <c:y val="6.9380565613073684E-3"/>
          <c:w val="0.43892415087969994"/>
          <c:h val="6.0594924824518802E-2"/>
        </c:manualLayout>
      </c:layout>
      <c:overlay val="0"/>
      <c:spPr>
        <a:solidFill>
          <a:schemeClr val="bg1"/>
        </a:solidFill>
        <a:ln>
          <a:solidFill>
            <a:schemeClr val="tx1"/>
          </a:solid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b="1">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24417495201318E-2"/>
          <c:y val="2.1061968085846643E-2"/>
          <c:w val="0.91827558250479857"/>
          <c:h val="0.59089317507693706"/>
        </c:manualLayout>
      </c:layout>
      <c:barChart>
        <c:barDir val="col"/>
        <c:grouping val="clustered"/>
        <c:varyColors val="0"/>
        <c:ser>
          <c:idx val="0"/>
          <c:order val="0"/>
          <c:tx>
            <c:strRef>
              <c:f>ganging_perf!$AM$3</c:f>
              <c:strCache>
                <c:ptCount val="1"/>
                <c:pt idx="0">
                  <c:v>WS 32</c:v>
                </c:pt>
              </c:strCache>
            </c:strRef>
          </c:tx>
          <c:spPr>
            <a:solidFill>
              <a:srgbClr val="C00000"/>
            </a:solidFill>
            <a:ln>
              <a:solidFill>
                <a:schemeClr val="tx1"/>
              </a:solidFill>
            </a:ln>
            <a:effectLst/>
          </c:spPr>
          <c:invertIfNegative val="0"/>
          <c:cat>
            <c:multiLvlStrRef>
              <c:f>ganging_perf!$AK$4:$AL$9</c:f>
              <c:multiLvlStrCache>
                <c:ptCount val="6"/>
                <c:lvl>
                  <c:pt idx="0">
                    <c:v>Game 1</c:v>
                  </c:pt>
                  <c:pt idx="1">
                    <c:v>MatrixMultiply</c:v>
                  </c:pt>
                  <c:pt idx="2">
                    <c:v>Game 2</c:v>
                  </c:pt>
                  <c:pt idx="3">
                    <c:v>FeatureDetect</c:v>
                  </c:pt>
                  <c:pt idx="4">
                    <c:v>Radix Sort</c:v>
                  </c:pt>
                  <c:pt idx="5">
                    <c:v>HMEAN-CON</c:v>
                  </c:pt>
                </c:lvl>
                <c:lvl>
                  <c:pt idx="0">
                    <c:v>Convergent Applications</c:v>
                  </c:pt>
                </c:lvl>
              </c:multiLvlStrCache>
            </c:multiLvlStrRef>
          </c:cat>
          <c:val>
            <c:numRef>
              <c:f>ganging_perf!$AM$4:$AM$9</c:f>
              <c:numCache>
                <c:formatCode>General</c:formatCode>
                <c:ptCount val="6"/>
                <c:pt idx="0">
                  <c:v>1</c:v>
                </c:pt>
                <c:pt idx="1">
                  <c:v>1</c:v>
                </c:pt>
                <c:pt idx="2">
                  <c:v>1</c:v>
                </c:pt>
                <c:pt idx="3">
                  <c:v>1</c:v>
                </c:pt>
                <c:pt idx="4">
                  <c:v>1</c:v>
                </c:pt>
                <c:pt idx="5">
                  <c:v>1</c:v>
                </c:pt>
              </c:numCache>
            </c:numRef>
          </c:val>
        </c:ser>
        <c:ser>
          <c:idx val="1"/>
          <c:order val="1"/>
          <c:tx>
            <c:strRef>
              <c:f>ganging_perf!$AN$3</c:f>
              <c:strCache>
                <c:ptCount val="1"/>
                <c:pt idx="0">
                  <c:v>WS 4</c:v>
                </c:pt>
              </c:strCache>
            </c:strRef>
          </c:tx>
          <c:spPr>
            <a:solidFill>
              <a:schemeClr val="accent1">
                <a:lumMod val="60000"/>
                <a:lumOff val="40000"/>
              </a:schemeClr>
            </a:solidFill>
            <a:ln>
              <a:solidFill>
                <a:schemeClr val="tx1"/>
              </a:solidFill>
            </a:ln>
            <a:effectLst/>
          </c:spPr>
          <c:invertIfNegative val="0"/>
          <c:cat>
            <c:multiLvlStrRef>
              <c:f>ganging_perf!$AK$4:$AL$9</c:f>
              <c:multiLvlStrCache>
                <c:ptCount val="6"/>
                <c:lvl>
                  <c:pt idx="0">
                    <c:v>Game 1</c:v>
                  </c:pt>
                  <c:pt idx="1">
                    <c:v>MatrixMultiply</c:v>
                  </c:pt>
                  <c:pt idx="2">
                    <c:v>Game 2</c:v>
                  </c:pt>
                  <c:pt idx="3">
                    <c:v>FeatureDetect</c:v>
                  </c:pt>
                  <c:pt idx="4">
                    <c:v>Radix Sort</c:v>
                  </c:pt>
                  <c:pt idx="5">
                    <c:v>HMEAN-CON</c:v>
                  </c:pt>
                </c:lvl>
                <c:lvl>
                  <c:pt idx="0">
                    <c:v>Convergent Applications</c:v>
                  </c:pt>
                </c:lvl>
              </c:multiLvlStrCache>
            </c:multiLvlStrRef>
          </c:cat>
          <c:val>
            <c:numRef>
              <c:f>ganging_perf!$AN$4:$AN$9</c:f>
              <c:numCache>
                <c:formatCode>General</c:formatCode>
                <c:ptCount val="6"/>
                <c:pt idx="0">
                  <c:v>0.79</c:v>
                </c:pt>
                <c:pt idx="1">
                  <c:v>0.81</c:v>
                </c:pt>
                <c:pt idx="2">
                  <c:v>0.57999999999999996</c:v>
                </c:pt>
                <c:pt idx="3">
                  <c:v>0.82</c:v>
                </c:pt>
                <c:pt idx="4">
                  <c:v>0.75</c:v>
                </c:pt>
                <c:pt idx="5">
                  <c:v>0.7377488526724536</c:v>
                </c:pt>
              </c:numCache>
            </c:numRef>
          </c:val>
        </c:ser>
        <c:ser>
          <c:idx val="2"/>
          <c:order val="2"/>
          <c:tx>
            <c:strRef>
              <c:f>ganging_perf!$AO$3</c:f>
              <c:strCache>
                <c:ptCount val="1"/>
                <c:pt idx="0">
                  <c:v>I-VWS</c:v>
                </c:pt>
              </c:strCache>
            </c:strRef>
          </c:tx>
          <c:spPr>
            <a:solidFill>
              <a:srgbClr val="FFC000"/>
            </a:solidFill>
            <a:ln>
              <a:solidFill>
                <a:schemeClr val="tx1"/>
              </a:solidFill>
            </a:ln>
            <a:effectLst/>
          </c:spPr>
          <c:invertIfNegative val="0"/>
          <c:cat>
            <c:multiLvlStrRef>
              <c:f>ganging_perf!$AK$4:$AL$9</c:f>
              <c:multiLvlStrCache>
                <c:ptCount val="6"/>
                <c:lvl>
                  <c:pt idx="0">
                    <c:v>Game 1</c:v>
                  </c:pt>
                  <c:pt idx="1">
                    <c:v>MatrixMultiply</c:v>
                  </c:pt>
                  <c:pt idx="2">
                    <c:v>Game 2</c:v>
                  </c:pt>
                  <c:pt idx="3">
                    <c:v>FeatureDetect</c:v>
                  </c:pt>
                  <c:pt idx="4">
                    <c:v>Radix Sort</c:v>
                  </c:pt>
                  <c:pt idx="5">
                    <c:v>HMEAN-CON</c:v>
                  </c:pt>
                </c:lvl>
                <c:lvl>
                  <c:pt idx="0">
                    <c:v>Convergent Applications</c:v>
                  </c:pt>
                </c:lvl>
              </c:multiLvlStrCache>
            </c:multiLvlStrRef>
          </c:cat>
          <c:val>
            <c:numRef>
              <c:f>ganging_perf!$AO$4:$AO$9</c:f>
              <c:numCache>
                <c:formatCode>General</c:formatCode>
                <c:ptCount val="6"/>
                <c:pt idx="0">
                  <c:v>1.01</c:v>
                </c:pt>
                <c:pt idx="1">
                  <c:v>1</c:v>
                </c:pt>
                <c:pt idx="2">
                  <c:v>1</c:v>
                </c:pt>
                <c:pt idx="3">
                  <c:v>0.99</c:v>
                </c:pt>
                <c:pt idx="4">
                  <c:v>0.99</c:v>
                </c:pt>
                <c:pt idx="5">
                  <c:v>0.99794402970178453</c:v>
                </c:pt>
              </c:numCache>
            </c:numRef>
          </c:val>
        </c:ser>
        <c:ser>
          <c:idx val="3"/>
          <c:order val="3"/>
          <c:tx>
            <c:strRef>
              <c:f>ganging_perf!$AP$3</c:f>
              <c:strCache>
                <c:ptCount val="1"/>
                <c:pt idx="0">
                  <c:v>E-VWS</c:v>
                </c:pt>
              </c:strCache>
            </c:strRef>
          </c:tx>
          <c:spPr>
            <a:pattFill prst="wdDnDiag">
              <a:fgClr>
                <a:schemeClr val="tx1"/>
              </a:fgClr>
              <a:bgClr>
                <a:schemeClr val="bg1"/>
              </a:bgClr>
            </a:pattFill>
            <a:ln>
              <a:solidFill>
                <a:schemeClr val="tx1"/>
              </a:solidFill>
            </a:ln>
            <a:effectLst/>
          </c:spPr>
          <c:invertIfNegative val="0"/>
          <c:cat>
            <c:multiLvlStrRef>
              <c:f>ganging_perf!$AK$4:$AL$9</c:f>
              <c:multiLvlStrCache>
                <c:ptCount val="6"/>
                <c:lvl>
                  <c:pt idx="0">
                    <c:v>Game 1</c:v>
                  </c:pt>
                  <c:pt idx="1">
                    <c:v>MatrixMultiply</c:v>
                  </c:pt>
                  <c:pt idx="2">
                    <c:v>Game 2</c:v>
                  </c:pt>
                  <c:pt idx="3">
                    <c:v>FeatureDetect</c:v>
                  </c:pt>
                  <c:pt idx="4">
                    <c:v>Radix Sort</c:v>
                  </c:pt>
                  <c:pt idx="5">
                    <c:v>HMEAN-CON</c:v>
                  </c:pt>
                </c:lvl>
                <c:lvl>
                  <c:pt idx="0">
                    <c:v>Convergent Applications</c:v>
                  </c:pt>
                </c:lvl>
              </c:multiLvlStrCache>
            </c:multiLvlStrRef>
          </c:cat>
          <c:val>
            <c:numRef>
              <c:f>ganging_perf!$AP$4:$AP$9</c:f>
              <c:numCache>
                <c:formatCode>General</c:formatCode>
                <c:ptCount val="6"/>
                <c:pt idx="0">
                  <c:v>1</c:v>
                </c:pt>
                <c:pt idx="1">
                  <c:v>1</c:v>
                </c:pt>
                <c:pt idx="2">
                  <c:v>1</c:v>
                </c:pt>
                <c:pt idx="3">
                  <c:v>0.99</c:v>
                </c:pt>
                <c:pt idx="4">
                  <c:v>0.99</c:v>
                </c:pt>
                <c:pt idx="5">
                  <c:v>0.99597585513078468</c:v>
                </c:pt>
              </c:numCache>
            </c:numRef>
          </c:val>
        </c:ser>
        <c:dLbls>
          <c:showLegendKey val="0"/>
          <c:showVal val="0"/>
          <c:showCatName val="0"/>
          <c:showSerName val="0"/>
          <c:showPercent val="0"/>
          <c:showBubbleSize val="0"/>
        </c:dLbls>
        <c:gapWidth val="219"/>
        <c:overlap val="-27"/>
        <c:axId val="1060371536"/>
        <c:axId val="1060369360"/>
      </c:barChart>
      <c:catAx>
        <c:axId val="106037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060369360"/>
        <c:crosses val="autoZero"/>
        <c:auto val="1"/>
        <c:lblAlgn val="ctr"/>
        <c:lblOffset val="100"/>
        <c:noMultiLvlLbl val="0"/>
      </c:catAx>
      <c:valAx>
        <c:axId val="1060369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sz="1800" b="1" i="0" baseline="0" dirty="0" smtClean="0">
                    <a:effectLst/>
                  </a:rPr>
                  <a:t>IPC normalized to warp size 32</a:t>
                </a:r>
                <a:endParaRPr lang="en-CA" dirty="0">
                  <a:effectLst/>
                </a:endParaRP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060371536"/>
        <c:crosses val="autoZero"/>
        <c:crossBetween val="between"/>
      </c:valAx>
      <c:spPr>
        <a:noFill/>
        <a:ln>
          <a:solidFill>
            <a:schemeClr val="bg1">
              <a:lumMod val="85000"/>
            </a:schemeClr>
          </a:solidFill>
        </a:ln>
        <a:effectLst/>
      </c:spPr>
    </c:plotArea>
    <c:legend>
      <c:legendPos val="b"/>
      <c:layout>
        <c:manualLayout>
          <c:xMode val="edge"/>
          <c:yMode val="edge"/>
          <c:x val="8.1885038294010531E-2"/>
          <c:y val="2.1437517369152382E-2"/>
          <c:w val="0.51083646894658774"/>
          <c:h val="5.8132226911690073E-2"/>
        </c:manualLayout>
      </c:layout>
      <c:overlay val="0"/>
      <c:spPr>
        <a:solidFill>
          <a:schemeClr val="bg1"/>
        </a:solidFill>
        <a:ln>
          <a:solidFill>
            <a:schemeClr val="tx1"/>
          </a:solid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b="1">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71124332976598E-2"/>
          <c:y val="2.5311312689016451E-2"/>
          <c:w val="0.92182564327209804"/>
          <c:h val="0.50835407561951462"/>
        </c:manualLayout>
      </c:layout>
      <c:barChart>
        <c:barDir val="col"/>
        <c:grouping val="clustered"/>
        <c:varyColors val="0"/>
        <c:ser>
          <c:idx val="0"/>
          <c:order val="0"/>
          <c:tx>
            <c:strRef>
              <c:f>ganging_fetch!$AM$3</c:f>
              <c:strCache>
                <c:ptCount val="1"/>
                <c:pt idx="0">
                  <c:v>WS 32</c:v>
                </c:pt>
              </c:strCache>
            </c:strRef>
          </c:tx>
          <c:spPr>
            <a:solidFill>
              <a:srgbClr val="C00000"/>
            </a:solidFill>
            <a:ln>
              <a:solidFill>
                <a:schemeClr val="tx1"/>
              </a:solidFill>
            </a:ln>
            <a:effectLst/>
          </c:spPr>
          <c:invertIfNegative val="0"/>
          <c:cat>
            <c:multiLvlStrRef>
              <c:f>ganging_fetch!$AK$4:$AL$15</c:f>
              <c:multiLvlStrCache>
                <c:ptCount val="12"/>
                <c:lvl>
                  <c:pt idx="0">
                    <c:v>Image Proc.</c:v>
                  </c:pt>
                  <c:pt idx="1">
                    <c:v>Game 3</c:v>
                  </c:pt>
                  <c:pt idx="2">
                    <c:v>Convolution</c:v>
                  </c:pt>
                  <c:pt idx="3">
                    <c:v>Game 4</c:v>
                  </c:pt>
                  <c:pt idx="4">
                    <c:v>FFT</c:v>
                  </c:pt>
                  <c:pt idx="5">
                    <c:v>AVG-WSI</c:v>
                  </c:pt>
                  <c:pt idx="6">
                    <c:v>Game 1</c:v>
                  </c:pt>
                  <c:pt idx="7">
                    <c:v>MatrixMultiply</c:v>
                  </c:pt>
                  <c:pt idx="8">
                    <c:v>Game 2</c:v>
                  </c:pt>
                  <c:pt idx="9">
                    <c:v>FeatureDetect</c:v>
                  </c:pt>
                  <c:pt idx="10">
                    <c:v>Radix Sort</c:v>
                  </c:pt>
                  <c:pt idx="11">
                    <c:v>AVG-CON</c:v>
                  </c:pt>
                </c:lvl>
                <c:lvl>
                  <c:pt idx="0">
                    <c:v>Warp-Size Insensitive Applications</c:v>
                  </c:pt>
                  <c:pt idx="6">
                    <c:v>Convergent Applications</c:v>
                  </c:pt>
                </c:lvl>
              </c:multiLvlStrCache>
            </c:multiLvlStrRef>
          </c:cat>
          <c:val>
            <c:numRef>
              <c:f>ganging_fetch!$AM$4:$AM$15</c:f>
              <c:numCache>
                <c:formatCode>General</c:formatCode>
                <c:ptCount val="12"/>
                <c:pt idx="0">
                  <c:v>1</c:v>
                </c:pt>
                <c:pt idx="1">
                  <c:v>0.9</c:v>
                </c:pt>
                <c:pt idx="2">
                  <c:v>1</c:v>
                </c:pt>
                <c:pt idx="3">
                  <c:v>1</c:v>
                </c:pt>
                <c:pt idx="4">
                  <c:v>0.9</c:v>
                </c:pt>
                <c:pt idx="5">
                  <c:v>0.96</c:v>
                </c:pt>
                <c:pt idx="6">
                  <c:v>1</c:v>
                </c:pt>
                <c:pt idx="7">
                  <c:v>0.8</c:v>
                </c:pt>
                <c:pt idx="8">
                  <c:v>0.6</c:v>
                </c:pt>
                <c:pt idx="9">
                  <c:v>0.8</c:v>
                </c:pt>
                <c:pt idx="10">
                  <c:v>0.9</c:v>
                </c:pt>
                <c:pt idx="11">
                  <c:v>0.82000000000000006</c:v>
                </c:pt>
              </c:numCache>
            </c:numRef>
          </c:val>
        </c:ser>
        <c:ser>
          <c:idx val="1"/>
          <c:order val="1"/>
          <c:tx>
            <c:strRef>
              <c:f>ganging_fetch!$AN$3</c:f>
              <c:strCache>
                <c:ptCount val="1"/>
                <c:pt idx="0">
                  <c:v>WS 4</c:v>
                </c:pt>
              </c:strCache>
            </c:strRef>
          </c:tx>
          <c:spPr>
            <a:solidFill>
              <a:schemeClr val="accent1">
                <a:lumMod val="60000"/>
                <a:lumOff val="40000"/>
              </a:schemeClr>
            </a:solidFill>
            <a:ln>
              <a:solidFill>
                <a:schemeClr val="tx1"/>
              </a:solidFill>
            </a:ln>
            <a:effectLst/>
          </c:spPr>
          <c:invertIfNegative val="0"/>
          <c:cat>
            <c:multiLvlStrRef>
              <c:f>ganging_fetch!$AK$4:$AL$15</c:f>
              <c:multiLvlStrCache>
                <c:ptCount val="12"/>
                <c:lvl>
                  <c:pt idx="0">
                    <c:v>Image Proc.</c:v>
                  </c:pt>
                  <c:pt idx="1">
                    <c:v>Game 3</c:v>
                  </c:pt>
                  <c:pt idx="2">
                    <c:v>Convolution</c:v>
                  </c:pt>
                  <c:pt idx="3">
                    <c:v>Game 4</c:v>
                  </c:pt>
                  <c:pt idx="4">
                    <c:v>FFT</c:v>
                  </c:pt>
                  <c:pt idx="5">
                    <c:v>AVG-WSI</c:v>
                  </c:pt>
                  <c:pt idx="6">
                    <c:v>Game 1</c:v>
                  </c:pt>
                  <c:pt idx="7">
                    <c:v>MatrixMultiply</c:v>
                  </c:pt>
                  <c:pt idx="8">
                    <c:v>Game 2</c:v>
                  </c:pt>
                  <c:pt idx="9">
                    <c:v>FeatureDetect</c:v>
                  </c:pt>
                  <c:pt idx="10">
                    <c:v>Radix Sort</c:v>
                  </c:pt>
                  <c:pt idx="11">
                    <c:v>AVG-CON</c:v>
                  </c:pt>
                </c:lvl>
                <c:lvl>
                  <c:pt idx="0">
                    <c:v>Warp-Size Insensitive Applications</c:v>
                  </c:pt>
                  <c:pt idx="6">
                    <c:v>Convergent Applications</c:v>
                  </c:pt>
                </c:lvl>
              </c:multiLvlStrCache>
            </c:multiLvlStrRef>
          </c:cat>
          <c:val>
            <c:numRef>
              <c:f>ganging_fetch!$AN$4:$AN$15</c:f>
              <c:numCache>
                <c:formatCode>General</c:formatCode>
                <c:ptCount val="12"/>
                <c:pt idx="0">
                  <c:v>8</c:v>
                </c:pt>
                <c:pt idx="1">
                  <c:v>6.9</c:v>
                </c:pt>
                <c:pt idx="2">
                  <c:v>7.9</c:v>
                </c:pt>
                <c:pt idx="3">
                  <c:v>8</c:v>
                </c:pt>
                <c:pt idx="4">
                  <c:v>7.2</c:v>
                </c:pt>
                <c:pt idx="5">
                  <c:v>7.6</c:v>
                </c:pt>
                <c:pt idx="6">
                  <c:v>6.1</c:v>
                </c:pt>
                <c:pt idx="7">
                  <c:v>5.0999999999999996</c:v>
                </c:pt>
                <c:pt idx="8">
                  <c:v>2.8</c:v>
                </c:pt>
                <c:pt idx="9">
                  <c:v>5.0999999999999996</c:v>
                </c:pt>
                <c:pt idx="10">
                  <c:v>5.6</c:v>
                </c:pt>
                <c:pt idx="11">
                  <c:v>4.9400000000000004</c:v>
                </c:pt>
              </c:numCache>
            </c:numRef>
          </c:val>
        </c:ser>
        <c:ser>
          <c:idx val="2"/>
          <c:order val="2"/>
          <c:tx>
            <c:strRef>
              <c:f>ganging_fetch!$AO$3</c:f>
              <c:strCache>
                <c:ptCount val="1"/>
                <c:pt idx="0">
                  <c:v>I-VWS</c:v>
                </c:pt>
              </c:strCache>
            </c:strRef>
          </c:tx>
          <c:spPr>
            <a:solidFill>
              <a:srgbClr val="FFC000"/>
            </a:solidFill>
            <a:ln>
              <a:solidFill>
                <a:schemeClr val="tx1"/>
              </a:solidFill>
            </a:ln>
            <a:effectLst/>
          </c:spPr>
          <c:invertIfNegative val="0"/>
          <c:cat>
            <c:multiLvlStrRef>
              <c:f>ganging_fetch!$AK$4:$AL$15</c:f>
              <c:multiLvlStrCache>
                <c:ptCount val="12"/>
                <c:lvl>
                  <c:pt idx="0">
                    <c:v>Image Proc.</c:v>
                  </c:pt>
                  <c:pt idx="1">
                    <c:v>Game 3</c:v>
                  </c:pt>
                  <c:pt idx="2">
                    <c:v>Convolution</c:v>
                  </c:pt>
                  <c:pt idx="3">
                    <c:v>Game 4</c:v>
                  </c:pt>
                  <c:pt idx="4">
                    <c:v>FFT</c:v>
                  </c:pt>
                  <c:pt idx="5">
                    <c:v>AVG-WSI</c:v>
                  </c:pt>
                  <c:pt idx="6">
                    <c:v>Game 1</c:v>
                  </c:pt>
                  <c:pt idx="7">
                    <c:v>MatrixMultiply</c:v>
                  </c:pt>
                  <c:pt idx="8">
                    <c:v>Game 2</c:v>
                  </c:pt>
                  <c:pt idx="9">
                    <c:v>FeatureDetect</c:v>
                  </c:pt>
                  <c:pt idx="10">
                    <c:v>Radix Sort</c:v>
                  </c:pt>
                  <c:pt idx="11">
                    <c:v>AVG-CON</c:v>
                  </c:pt>
                </c:lvl>
                <c:lvl>
                  <c:pt idx="0">
                    <c:v>Warp-Size Insensitive Applications</c:v>
                  </c:pt>
                  <c:pt idx="6">
                    <c:v>Convergent Applications</c:v>
                  </c:pt>
                </c:lvl>
              </c:multiLvlStrCache>
            </c:multiLvlStrRef>
          </c:cat>
          <c:val>
            <c:numRef>
              <c:f>ganging_fetch!$AO$4:$AO$15</c:f>
              <c:numCache>
                <c:formatCode>General</c:formatCode>
                <c:ptCount val="12"/>
                <c:pt idx="0">
                  <c:v>1</c:v>
                </c:pt>
                <c:pt idx="1">
                  <c:v>0.9</c:v>
                </c:pt>
                <c:pt idx="2">
                  <c:v>1</c:v>
                </c:pt>
                <c:pt idx="3">
                  <c:v>1</c:v>
                </c:pt>
                <c:pt idx="4">
                  <c:v>0.9</c:v>
                </c:pt>
                <c:pt idx="5">
                  <c:v>0.96</c:v>
                </c:pt>
                <c:pt idx="6">
                  <c:v>1.1000000000000001</c:v>
                </c:pt>
                <c:pt idx="7">
                  <c:v>0.8</c:v>
                </c:pt>
                <c:pt idx="8">
                  <c:v>0.6</c:v>
                </c:pt>
                <c:pt idx="9">
                  <c:v>0.8</c:v>
                </c:pt>
                <c:pt idx="10">
                  <c:v>1.1000000000000001</c:v>
                </c:pt>
                <c:pt idx="11">
                  <c:v>0.88000000000000012</c:v>
                </c:pt>
              </c:numCache>
            </c:numRef>
          </c:val>
        </c:ser>
        <c:ser>
          <c:idx val="3"/>
          <c:order val="3"/>
          <c:tx>
            <c:strRef>
              <c:f>ganging_fetch!$AP$3</c:f>
              <c:strCache>
                <c:ptCount val="1"/>
                <c:pt idx="0">
                  <c:v>E-VWS</c:v>
                </c:pt>
              </c:strCache>
            </c:strRef>
          </c:tx>
          <c:spPr>
            <a:pattFill prst="wdDnDiag">
              <a:fgClr>
                <a:schemeClr val="tx1"/>
              </a:fgClr>
              <a:bgClr>
                <a:schemeClr val="bg1"/>
              </a:bgClr>
            </a:pattFill>
            <a:ln>
              <a:solidFill>
                <a:schemeClr val="tx1"/>
              </a:solidFill>
            </a:ln>
            <a:effectLst/>
          </c:spPr>
          <c:invertIfNegative val="0"/>
          <c:cat>
            <c:multiLvlStrRef>
              <c:f>ganging_fetch!$AK$4:$AL$15</c:f>
              <c:multiLvlStrCache>
                <c:ptCount val="12"/>
                <c:lvl>
                  <c:pt idx="0">
                    <c:v>Image Proc.</c:v>
                  </c:pt>
                  <c:pt idx="1">
                    <c:v>Game 3</c:v>
                  </c:pt>
                  <c:pt idx="2">
                    <c:v>Convolution</c:v>
                  </c:pt>
                  <c:pt idx="3">
                    <c:v>Game 4</c:v>
                  </c:pt>
                  <c:pt idx="4">
                    <c:v>FFT</c:v>
                  </c:pt>
                  <c:pt idx="5">
                    <c:v>AVG-WSI</c:v>
                  </c:pt>
                  <c:pt idx="6">
                    <c:v>Game 1</c:v>
                  </c:pt>
                  <c:pt idx="7">
                    <c:v>MatrixMultiply</c:v>
                  </c:pt>
                  <c:pt idx="8">
                    <c:v>Game 2</c:v>
                  </c:pt>
                  <c:pt idx="9">
                    <c:v>FeatureDetect</c:v>
                  </c:pt>
                  <c:pt idx="10">
                    <c:v>Radix Sort</c:v>
                  </c:pt>
                  <c:pt idx="11">
                    <c:v>AVG-CON</c:v>
                  </c:pt>
                </c:lvl>
                <c:lvl>
                  <c:pt idx="0">
                    <c:v>Warp-Size Insensitive Applications</c:v>
                  </c:pt>
                  <c:pt idx="6">
                    <c:v>Convergent Applications</c:v>
                  </c:pt>
                </c:lvl>
              </c:multiLvlStrCache>
            </c:multiLvlStrRef>
          </c:cat>
          <c:val>
            <c:numRef>
              <c:f>ganging_fetch!$AP$4:$AP$15</c:f>
              <c:numCache>
                <c:formatCode>General</c:formatCode>
                <c:ptCount val="12"/>
                <c:pt idx="0">
                  <c:v>1</c:v>
                </c:pt>
                <c:pt idx="1">
                  <c:v>0.9</c:v>
                </c:pt>
                <c:pt idx="2">
                  <c:v>1</c:v>
                </c:pt>
                <c:pt idx="3">
                  <c:v>1</c:v>
                </c:pt>
                <c:pt idx="4">
                  <c:v>0.9</c:v>
                </c:pt>
                <c:pt idx="5">
                  <c:v>0.96</c:v>
                </c:pt>
                <c:pt idx="6">
                  <c:v>1</c:v>
                </c:pt>
                <c:pt idx="7">
                  <c:v>0.8</c:v>
                </c:pt>
                <c:pt idx="8">
                  <c:v>0.6</c:v>
                </c:pt>
                <c:pt idx="9">
                  <c:v>0.8</c:v>
                </c:pt>
                <c:pt idx="10">
                  <c:v>1.1000000000000001</c:v>
                </c:pt>
                <c:pt idx="11">
                  <c:v>0.8600000000000001</c:v>
                </c:pt>
              </c:numCache>
            </c:numRef>
          </c:val>
        </c:ser>
        <c:dLbls>
          <c:showLegendKey val="0"/>
          <c:showVal val="0"/>
          <c:showCatName val="0"/>
          <c:showSerName val="0"/>
          <c:showPercent val="0"/>
          <c:showBubbleSize val="0"/>
        </c:dLbls>
        <c:gapWidth val="219"/>
        <c:overlap val="-27"/>
        <c:axId val="1453528704"/>
        <c:axId val="1453530880"/>
      </c:barChart>
      <c:catAx>
        <c:axId val="145352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53530880"/>
        <c:crosses val="autoZero"/>
        <c:auto val="1"/>
        <c:lblAlgn val="ctr"/>
        <c:lblOffset val="100"/>
        <c:noMultiLvlLbl val="0"/>
      </c:catAx>
      <c:valAx>
        <c:axId val="1453530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Avg. Fetches Per Cycle</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453528704"/>
        <c:crosses val="autoZero"/>
        <c:crossBetween val="between"/>
      </c:valAx>
      <c:spPr>
        <a:noFill/>
        <a:ln>
          <a:solidFill>
            <a:schemeClr val="bg1">
              <a:lumMod val="75000"/>
            </a:schemeClr>
          </a:solidFill>
        </a:ln>
        <a:effectLst/>
      </c:spPr>
    </c:plotArea>
    <c:legend>
      <c:legendPos val="b"/>
      <c:layout>
        <c:manualLayout>
          <c:xMode val="edge"/>
          <c:yMode val="edge"/>
          <c:x val="8.0379534634211741E-2"/>
          <c:y val="6.9380565613073684E-3"/>
          <c:w val="0.49765559786994451"/>
          <c:h val="6.0594924824518802E-2"/>
        </c:manualLayout>
      </c:layout>
      <c:overlay val="0"/>
      <c:spPr>
        <a:solidFill>
          <a:schemeClr val="bg1"/>
        </a:solidFill>
        <a:ln>
          <a:solidFill>
            <a:schemeClr val="tx1"/>
          </a:solid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b="1">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9689105960234E-2"/>
          <c:y val="3.4467624875941218E-2"/>
          <c:w val="0.89930828524209505"/>
          <c:h val="0.87597657910597782"/>
        </c:manualLayout>
      </c:layout>
      <c:lineChart>
        <c:grouping val="standard"/>
        <c:varyColors val="0"/>
        <c:ser>
          <c:idx val="0"/>
          <c:order val="0"/>
          <c:tx>
            <c:v>Warp Size 4</c:v>
          </c:tx>
          <c:spPr>
            <a:ln w="25400" cmpd="sng">
              <a:solidFill>
                <a:srgbClr val="FFC000"/>
              </a:solidFill>
              <a:prstDash val="solid"/>
            </a:ln>
          </c:spPr>
          <c:marker>
            <c:symbol val="diamond"/>
            <c:size val="9"/>
            <c:spPr>
              <a:solidFill>
                <a:srgbClr val="FFC000"/>
              </a:solidFill>
              <a:ln>
                <a:solidFill>
                  <a:schemeClr val="tx1"/>
                </a:solidFill>
              </a:ln>
            </c:spPr>
          </c:marker>
          <c:val>
            <c:numRef>
              <c:f>all_trace!$A$2:$A$165</c:f>
              <c:numCache>
                <c:formatCode>General</c:formatCode>
                <c:ptCount val="164"/>
                <c:pt idx="0">
                  <c:v>0.56999999999999995</c:v>
                </c:pt>
                <c:pt idx="1">
                  <c:v>0.62</c:v>
                </c:pt>
                <c:pt idx="2">
                  <c:v>0.78</c:v>
                </c:pt>
                <c:pt idx="3">
                  <c:v>0.8</c:v>
                </c:pt>
                <c:pt idx="4">
                  <c:v>0.81</c:v>
                </c:pt>
                <c:pt idx="5">
                  <c:v>0.82</c:v>
                </c:pt>
                <c:pt idx="6">
                  <c:v>0.82</c:v>
                </c:pt>
                <c:pt idx="7">
                  <c:v>0.83</c:v>
                </c:pt>
                <c:pt idx="8">
                  <c:v>0.85</c:v>
                </c:pt>
                <c:pt idx="9">
                  <c:v>0.89</c:v>
                </c:pt>
                <c:pt idx="10">
                  <c:v>0.9</c:v>
                </c:pt>
                <c:pt idx="11">
                  <c:v>0.91</c:v>
                </c:pt>
                <c:pt idx="12">
                  <c:v>0.92</c:v>
                </c:pt>
                <c:pt idx="13">
                  <c:v>0.92</c:v>
                </c:pt>
                <c:pt idx="14">
                  <c:v>0.93</c:v>
                </c:pt>
                <c:pt idx="15">
                  <c:v>0.94</c:v>
                </c:pt>
                <c:pt idx="16">
                  <c:v>0.96</c:v>
                </c:pt>
                <c:pt idx="17">
                  <c:v>0.97</c:v>
                </c:pt>
                <c:pt idx="18">
                  <c:v>0.97</c:v>
                </c:pt>
                <c:pt idx="19">
                  <c:v>0.97</c:v>
                </c:pt>
                <c:pt idx="20">
                  <c:v>0.98</c:v>
                </c:pt>
                <c:pt idx="21">
                  <c:v>0.98</c:v>
                </c:pt>
                <c:pt idx="22">
                  <c:v>0.99</c:v>
                </c:pt>
                <c:pt idx="23">
                  <c:v>0.99</c:v>
                </c:pt>
                <c:pt idx="24">
                  <c:v>0.99</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1.01</c:v>
                </c:pt>
                <c:pt idx="105">
                  <c:v>1.01</c:v>
                </c:pt>
                <c:pt idx="106">
                  <c:v>1.01</c:v>
                </c:pt>
                <c:pt idx="107">
                  <c:v>1.01</c:v>
                </c:pt>
                <c:pt idx="108">
                  <c:v>1.01</c:v>
                </c:pt>
                <c:pt idx="109">
                  <c:v>1.01</c:v>
                </c:pt>
                <c:pt idx="110">
                  <c:v>1.01</c:v>
                </c:pt>
                <c:pt idx="111">
                  <c:v>1.01</c:v>
                </c:pt>
                <c:pt idx="112">
                  <c:v>1.01</c:v>
                </c:pt>
                <c:pt idx="113">
                  <c:v>1.01</c:v>
                </c:pt>
                <c:pt idx="114">
                  <c:v>1.01</c:v>
                </c:pt>
                <c:pt idx="115">
                  <c:v>1.01</c:v>
                </c:pt>
                <c:pt idx="116">
                  <c:v>1.01</c:v>
                </c:pt>
                <c:pt idx="117">
                  <c:v>1.01</c:v>
                </c:pt>
                <c:pt idx="118">
                  <c:v>1.01</c:v>
                </c:pt>
                <c:pt idx="119">
                  <c:v>1.01</c:v>
                </c:pt>
                <c:pt idx="120">
                  <c:v>1.02</c:v>
                </c:pt>
                <c:pt idx="121">
                  <c:v>1.02</c:v>
                </c:pt>
                <c:pt idx="122">
                  <c:v>1.02</c:v>
                </c:pt>
                <c:pt idx="123">
                  <c:v>1.02</c:v>
                </c:pt>
                <c:pt idx="124">
                  <c:v>1.02</c:v>
                </c:pt>
                <c:pt idx="125">
                  <c:v>1.02</c:v>
                </c:pt>
                <c:pt idx="126">
                  <c:v>1.02</c:v>
                </c:pt>
                <c:pt idx="127">
                  <c:v>1.02</c:v>
                </c:pt>
                <c:pt idx="128">
                  <c:v>1.02</c:v>
                </c:pt>
                <c:pt idx="129">
                  <c:v>1.02</c:v>
                </c:pt>
                <c:pt idx="130">
                  <c:v>1.03</c:v>
                </c:pt>
                <c:pt idx="131">
                  <c:v>1.03</c:v>
                </c:pt>
                <c:pt idx="132">
                  <c:v>1.03</c:v>
                </c:pt>
                <c:pt idx="133">
                  <c:v>1.03</c:v>
                </c:pt>
                <c:pt idx="134">
                  <c:v>1.03</c:v>
                </c:pt>
                <c:pt idx="135">
                  <c:v>1.03</c:v>
                </c:pt>
                <c:pt idx="136">
                  <c:v>1.04</c:v>
                </c:pt>
                <c:pt idx="137">
                  <c:v>1.05</c:v>
                </c:pt>
                <c:pt idx="138">
                  <c:v>1.05</c:v>
                </c:pt>
                <c:pt idx="139">
                  <c:v>1.05</c:v>
                </c:pt>
                <c:pt idx="140">
                  <c:v>1.05</c:v>
                </c:pt>
                <c:pt idx="141">
                  <c:v>1.05</c:v>
                </c:pt>
                <c:pt idx="142">
                  <c:v>1.06</c:v>
                </c:pt>
                <c:pt idx="143">
                  <c:v>1.07</c:v>
                </c:pt>
                <c:pt idx="144">
                  <c:v>1.07</c:v>
                </c:pt>
                <c:pt idx="145">
                  <c:v>1.08</c:v>
                </c:pt>
                <c:pt idx="146">
                  <c:v>1.08</c:v>
                </c:pt>
                <c:pt idx="147">
                  <c:v>1.0900000000000001</c:v>
                </c:pt>
                <c:pt idx="148">
                  <c:v>1.1000000000000001</c:v>
                </c:pt>
                <c:pt idx="149">
                  <c:v>1.1100000000000001</c:v>
                </c:pt>
                <c:pt idx="150">
                  <c:v>1.1200000000000001</c:v>
                </c:pt>
                <c:pt idx="151">
                  <c:v>1.1200000000000001</c:v>
                </c:pt>
                <c:pt idx="152">
                  <c:v>1.1200000000000001</c:v>
                </c:pt>
                <c:pt idx="153">
                  <c:v>1.1299999999999999</c:v>
                </c:pt>
                <c:pt idx="154">
                  <c:v>1.1299999999999999</c:v>
                </c:pt>
                <c:pt idx="155">
                  <c:v>1.17</c:v>
                </c:pt>
                <c:pt idx="156">
                  <c:v>1.2</c:v>
                </c:pt>
                <c:pt idx="157">
                  <c:v>1.2</c:v>
                </c:pt>
                <c:pt idx="158">
                  <c:v>1.2</c:v>
                </c:pt>
                <c:pt idx="159">
                  <c:v>1.25</c:v>
                </c:pt>
                <c:pt idx="160">
                  <c:v>1.5</c:v>
                </c:pt>
                <c:pt idx="161">
                  <c:v>1.6</c:v>
                </c:pt>
                <c:pt idx="162">
                  <c:v>1.62</c:v>
                </c:pt>
                <c:pt idx="163">
                  <c:v>1.63</c:v>
                </c:pt>
              </c:numCache>
            </c:numRef>
          </c:val>
          <c:smooth val="0"/>
        </c:ser>
        <c:ser>
          <c:idx val="1"/>
          <c:order val="1"/>
          <c:tx>
            <c:v>I-VWS</c:v>
          </c:tx>
          <c:spPr>
            <a:ln w="25400">
              <a:solidFill>
                <a:schemeClr val="tx1"/>
              </a:solidFill>
              <a:prstDash val="solid"/>
            </a:ln>
          </c:spPr>
          <c:marker>
            <c:symbol val="triangle"/>
            <c:size val="9"/>
            <c:spPr>
              <a:noFill/>
              <a:ln>
                <a:solidFill>
                  <a:schemeClr val="tx1"/>
                </a:solidFill>
              </a:ln>
            </c:spPr>
          </c:marker>
          <c:val>
            <c:numRef>
              <c:f>all_trace!$B$2:$B$165</c:f>
              <c:numCache>
                <c:formatCode>General</c:formatCode>
                <c:ptCount val="164"/>
                <c:pt idx="0">
                  <c:v>0.96</c:v>
                </c:pt>
                <c:pt idx="1">
                  <c:v>0.96</c:v>
                </c:pt>
                <c:pt idx="2">
                  <c:v>0.96</c:v>
                </c:pt>
                <c:pt idx="3">
                  <c:v>0.98</c:v>
                </c:pt>
                <c:pt idx="4">
                  <c:v>0.98</c:v>
                </c:pt>
                <c:pt idx="5">
                  <c:v>0.99</c:v>
                </c:pt>
                <c:pt idx="6">
                  <c:v>0.99</c:v>
                </c:pt>
                <c:pt idx="7">
                  <c:v>0.99</c:v>
                </c:pt>
                <c:pt idx="8">
                  <c:v>0.99</c:v>
                </c:pt>
                <c:pt idx="9">
                  <c:v>0.99</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1.02</c:v>
                </c:pt>
                <c:pt idx="129">
                  <c:v>1.02</c:v>
                </c:pt>
                <c:pt idx="130">
                  <c:v>1.02</c:v>
                </c:pt>
                <c:pt idx="131">
                  <c:v>1.02</c:v>
                </c:pt>
                <c:pt idx="132">
                  <c:v>1.02</c:v>
                </c:pt>
                <c:pt idx="133">
                  <c:v>1.02</c:v>
                </c:pt>
                <c:pt idx="134">
                  <c:v>1.02</c:v>
                </c:pt>
                <c:pt idx="135">
                  <c:v>1.02</c:v>
                </c:pt>
                <c:pt idx="136">
                  <c:v>1.02</c:v>
                </c:pt>
                <c:pt idx="137">
                  <c:v>1.02</c:v>
                </c:pt>
                <c:pt idx="138">
                  <c:v>1.04</c:v>
                </c:pt>
                <c:pt idx="139">
                  <c:v>1.04</c:v>
                </c:pt>
                <c:pt idx="140">
                  <c:v>1.04</c:v>
                </c:pt>
                <c:pt idx="141">
                  <c:v>1.04</c:v>
                </c:pt>
                <c:pt idx="142">
                  <c:v>1.04</c:v>
                </c:pt>
                <c:pt idx="143">
                  <c:v>1.04</c:v>
                </c:pt>
                <c:pt idx="144">
                  <c:v>1.04</c:v>
                </c:pt>
                <c:pt idx="145">
                  <c:v>1.04</c:v>
                </c:pt>
                <c:pt idx="146">
                  <c:v>1.04</c:v>
                </c:pt>
                <c:pt idx="147">
                  <c:v>1.04</c:v>
                </c:pt>
                <c:pt idx="148">
                  <c:v>1.04</c:v>
                </c:pt>
                <c:pt idx="149">
                  <c:v>1.05</c:v>
                </c:pt>
                <c:pt idx="150">
                  <c:v>1.05</c:v>
                </c:pt>
                <c:pt idx="151">
                  <c:v>1.0900000000000001</c:v>
                </c:pt>
                <c:pt idx="152">
                  <c:v>1.0900000000000001</c:v>
                </c:pt>
                <c:pt idx="153">
                  <c:v>1.1000000000000001</c:v>
                </c:pt>
                <c:pt idx="154">
                  <c:v>1.1000000000000001</c:v>
                </c:pt>
                <c:pt idx="155">
                  <c:v>1.1200000000000001</c:v>
                </c:pt>
                <c:pt idx="156">
                  <c:v>1.1200000000000001</c:v>
                </c:pt>
                <c:pt idx="157">
                  <c:v>1.1200000000000001</c:v>
                </c:pt>
                <c:pt idx="158">
                  <c:v>1.1399999999999999</c:v>
                </c:pt>
                <c:pt idx="159">
                  <c:v>1.2</c:v>
                </c:pt>
                <c:pt idx="160">
                  <c:v>1.33</c:v>
                </c:pt>
                <c:pt idx="161">
                  <c:v>1.57</c:v>
                </c:pt>
                <c:pt idx="162">
                  <c:v>1.57</c:v>
                </c:pt>
                <c:pt idx="163">
                  <c:v>1.57</c:v>
                </c:pt>
              </c:numCache>
            </c:numRef>
          </c:val>
          <c:smooth val="0"/>
        </c:ser>
        <c:dLbls>
          <c:showLegendKey val="0"/>
          <c:showVal val="0"/>
          <c:showCatName val="0"/>
          <c:showSerName val="0"/>
          <c:showPercent val="0"/>
          <c:showBubbleSize val="0"/>
        </c:dLbls>
        <c:marker val="1"/>
        <c:smooth val="0"/>
        <c:axId val="1453529248"/>
        <c:axId val="1453529792"/>
      </c:lineChart>
      <c:catAx>
        <c:axId val="1453529248"/>
        <c:scaling>
          <c:orientation val="minMax"/>
        </c:scaling>
        <c:delete val="1"/>
        <c:axPos val="b"/>
        <c:majorTickMark val="out"/>
        <c:minorTickMark val="none"/>
        <c:tickLblPos val="nextTo"/>
        <c:crossAx val="1453529792"/>
        <c:crosses val="autoZero"/>
        <c:auto val="1"/>
        <c:lblAlgn val="ctr"/>
        <c:lblOffset val="100"/>
        <c:noMultiLvlLbl val="0"/>
      </c:catAx>
      <c:valAx>
        <c:axId val="1453529792"/>
        <c:scaling>
          <c:orientation val="minMax"/>
          <c:min val="0.4"/>
        </c:scaling>
        <c:delete val="0"/>
        <c:axPos val="l"/>
        <c:majorGridlines/>
        <c:title>
          <c:tx>
            <c:rich>
              <a:bodyPr rot="-5400000" vert="horz"/>
              <a:lstStyle/>
              <a:p>
                <a:pPr>
                  <a:defRPr sz="1400"/>
                </a:pPr>
                <a:r>
                  <a:rPr lang="en-US" sz="1400" b="1" i="0" baseline="0" dirty="0" smtClean="0">
                    <a:effectLst/>
                  </a:rPr>
                  <a:t>IPC normalized to warp size 32</a:t>
                </a:r>
                <a:endParaRPr lang="en-CA" sz="1400" dirty="0">
                  <a:effectLst/>
                </a:endParaRPr>
              </a:p>
            </c:rich>
          </c:tx>
          <c:overlay val="0"/>
        </c:title>
        <c:numFmt formatCode="General" sourceLinked="1"/>
        <c:majorTickMark val="out"/>
        <c:minorTickMark val="none"/>
        <c:tickLblPos val="nextTo"/>
        <c:crossAx val="1453529248"/>
        <c:crosses val="autoZero"/>
        <c:crossBetween val="between"/>
        <c:majorUnit val="0.2"/>
      </c:valAx>
      <c:spPr>
        <a:ln>
          <a:solidFill>
            <a:schemeClr val="bg1">
              <a:lumMod val="75000"/>
            </a:schemeClr>
          </a:solidFill>
        </a:ln>
      </c:spPr>
    </c:plotArea>
    <c:legend>
      <c:legendPos val="r"/>
      <c:layout>
        <c:manualLayout>
          <c:xMode val="edge"/>
          <c:yMode val="edge"/>
          <c:x val="0.72007347742760164"/>
          <c:y val="6.1791876355640103E-2"/>
          <c:w val="0.20687298543745672"/>
          <c:h val="0.18288470637645257"/>
        </c:manualLayout>
      </c:layout>
      <c:overlay val="0"/>
      <c:spPr>
        <a:solidFill>
          <a:schemeClr val="bg1"/>
        </a:solidFill>
        <a:ln>
          <a:solidFill>
            <a:schemeClr val="tx1"/>
          </a:solidFill>
        </a:ln>
      </c:spPr>
    </c:legend>
    <c:plotVisOnly val="1"/>
    <c:dispBlanksAs val="gap"/>
    <c:showDLblsOverMax val="0"/>
  </c:chart>
  <c:spPr>
    <a:ln>
      <a:noFill/>
    </a:ln>
  </c:spPr>
  <c:txPr>
    <a:bodyPr/>
    <a:lstStyle/>
    <a:p>
      <a:pPr>
        <a:defRPr sz="1800" b="1">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lumMod val="50000"/>
              </a:schemeClr>
            </a:solidFill>
            <a:ln>
              <a:noFill/>
            </a:ln>
            <a:effectLst/>
          </c:spPr>
          <c:invertIfNegative val="0"/>
          <c:cat>
            <c:strRef>
              <c:f>Sheet1!$A$2:$A$5</c:f>
              <c:strCache>
                <c:ptCount val="4"/>
                <c:pt idx="0">
                  <c:v>WG</c:v>
                </c:pt>
                <c:pt idx="1">
                  <c:v>WG-M</c:v>
                </c:pt>
                <c:pt idx="2">
                  <c:v>WG-Bw</c:v>
                </c:pt>
                <c:pt idx="3">
                  <c:v>WG-W</c:v>
                </c:pt>
              </c:strCache>
            </c:strRef>
          </c:cat>
          <c:val>
            <c:numRef>
              <c:f>Sheet1!$B$2:$B$5</c:f>
              <c:numCache>
                <c:formatCode>0.00%</c:formatCode>
                <c:ptCount val="4"/>
                <c:pt idx="0">
                  <c:v>3.4000000000000002E-2</c:v>
                </c:pt>
                <c:pt idx="1">
                  <c:v>6.2E-2</c:v>
                </c:pt>
                <c:pt idx="2">
                  <c:v>8.4000000000000005E-2</c:v>
                </c:pt>
                <c:pt idx="3">
                  <c:v>0.10100000000000001</c:v>
                </c:pt>
              </c:numCache>
            </c:numRef>
          </c:val>
        </c:ser>
        <c:dLbls>
          <c:showLegendKey val="0"/>
          <c:showVal val="0"/>
          <c:showCatName val="0"/>
          <c:showSerName val="0"/>
          <c:showPercent val="0"/>
          <c:showBubbleSize val="0"/>
        </c:dLbls>
        <c:gapWidth val="199"/>
        <c:axId val="1561336336"/>
        <c:axId val="1059874368"/>
      </c:barChart>
      <c:catAx>
        <c:axId val="156133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cap="none" spc="0" normalizeH="0" baseline="0">
                <a:solidFill>
                  <a:schemeClr val="tx1">
                    <a:lumMod val="65000"/>
                    <a:lumOff val="35000"/>
                  </a:schemeClr>
                </a:solidFill>
                <a:latin typeface="+mn-lt"/>
                <a:ea typeface="+mn-ea"/>
                <a:cs typeface="+mn-cs"/>
              </a:defRPr>
            </a:pPr>
            <a:endParaRPr lang="en-US"/>
          </a:p>
        </c:txPr>
        <c:crossAx val="1059874368"/>
        <c:crosses val="autoZero"/>
        <c:auto val="1"/>
        <c:lblAlgn val="ctr"/>
        <c:lblOffset val="100"/>
        <c:noMultiLvlLbl val="0"/>
      </c:catAx>
      <c:valAx>
        <c:axId val="10598743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400" b="1" i="0" u="none" strike="noStrike" kern="1200" cap="all" baseline="0">
                    <a:solidFill>
                      <a:schemeClr val="tx1">
                        <a:lumMod val="65000"/>
                        <a:lumOff val="35000"/>
                      </a:schemeClr>
                    </a:solidFill>
                    <a:latin typeface="+mn-lt"/>
                    <a:ea typeface="+mn-ea"/>
                    <a:cs typeface="+mn-cs"/>
                  </a:defRPr>
                </a:pPr>
                <a:r>
                  <a:rPr lang="en-US" sz="2400" b="1" dirty="0" smtClean="0"/>
                  <a:t>IPC Normalized</a:t>
                </a:r>
                <a:r>
                  <a:rPr lang="en-US" sz="2400" b="1" baseline="0" dirty="0" smtClean="0"/>
                  <a:t> to Baseline </a:t>
                </a:r>
                <a:endParaRPr lang="en-US" sz="2400" b="1" dirty="0"/>
              </a:p>
            </c:rich>
          </c:tx>
          <c:overlay val="0"/>
          <c:spPr>
            <a:noFill/>
            <a:ln>
              <a:noFill/>
            </a:ln>
            <a:effectLst/>
          </c:spPr>
          <c:txPr>
            <a:bodyPr rot="-5400000" spcFirstLastPara="1" vertOverflow="ellipsis" vert="horz" wrap="square" anchor="ctr" anchorCtr="1"/>
            <a:lstStyle/>
            <a:p>
              <a:pPr>
                <a:defRPr sz="2400" b="1" i="0" u="none" strike="noStrike" kern="1200" cap="all"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56133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GDDR5 </a:t>
            </a:r>
            <a:r>
              <a:rPr lang="en-US" dirty="0" smtClean="0"/>
              <a:t>Energy/bit</a:t>
            </a:r>
            <a:endParaRPr lang="en-US" dirty="0"/>
          </a:p>
        </c:rich>
      </c:tx>
      <c:layout>
        <c:manualLayout>
          <c:xMode val="edge"/>
          <c:yMode val="edge"/>
          <c:x val="0.26856275191184314"/>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I/O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Sheet1!$A$2:$A$3</c:f>
              <c:strCache>
                <c:ptCount val="2"/>
                <c:pt idx="0">
                  <c:v>Baseline</c:v>
                </c:pt>
                <c:pt idx="1">
                  <c:v>WG-Bw</c:v>
                </c:pt>
              </c:strCache>
            </c:strRef>
          </c:cat>
          <c:val>
            <c:numRef>
              <c:f>Sheet1!$B$2:$B$3</c:f>
              <c:numCache>
                <c:formatCode>General</c:formatCode>
                <c:ptCount val="2"/>
                <c:pt idx="0">
                  <c:v>18.100000000000001</c:v>
                </c:pt>
                <c:pt idx="1">
                  <c:v>18.100000000000001</c:v>
                </c:pt>
              </c:numCache>
            </c:numRef>
          </c:val>
        </c:ser>
        <c:ser>
          <c:idx val="1"/>
          <c:order val="1"/>
          <c:tx>
            <c:strRef>
              <c:f>Sheet1!$C$1</c:f>
              <c:strCache>
                <c:ptCount val="1"/>
                <c:pt idx="0">
                  <c:v>Row</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Sheet1!$A$2:$A$3</c:f>
              <c:strCache>
                <c:ptCount val="2"/>
                <c:pt idx="0">
                  <c:v>Baseline</c:v>
                </c:pt>
                <c:pt idx="1">
                  <c:v>WG-Bw</c:v>
                </c:pt>
              </c:strCache>
            </c:strRef>
          </c:cat>
          <c:val>
            <c:numRef>
              <c:f>Sheet1!$C$2:$C$3</c:f>
              <c:numCache>
                <c:formatCode>General</c:formatCode>
                <c:ptCount val="2"/>
                <c:pt idx="0">
                  <c:v>8.415059840425533</c:v>
                </c:pt>
                <c:pt idx="1">
                  <c:v>9.7614694148936181</c:v>
                </c:pt>
              </c:numCache>
            </c:numRef>
          </c:val>
        </c:ser>
        <c:ser>
          <c:idx val="2"/>
          <c:order val="2"/>
          <c:tx>
            <c:strRef>
              <c:f>Sheet1!$D$1</c:f>
              <c:strCache>
                <c:ptCount val="1"/>
                <c:pt idx="0">
                  <c:v>Column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Sheet1!$A$2:$A$3</c:f>
              <c:strCache>
                <c:ptCount val="2"/>
                <c:pt idx="0">
                  <c:v>Baseline</c:v>
                </c:pt>
                <c:pt idx="1">
                  <c:v>WG-Bw</c:v>
                </c:pt>
              </c:strCache>
            </c:strRef>
          </c:cat>
          <c:val>
            <c:numRef>
              <c:f>Sheet1!$D$2:$D$3</c:f>
              <c:numCache>
                <c:formatCode>General</c:formatCode>
                <c:ptCount val="2"/>
                <c:pt idx="0">
                  <c:v>6.21</c:v>
                </c:pt>
                <c:pt idx="1">
                  <c:v>6.21</c:v>
                </c:pt>
              </c:numCache>
            </c:numRef>
          </c:val>
        </c:ser>
        <c:ser>
          <c:idx val="3"/>
          <c:order val="3"/>
          <c:tx>
            <c:strRef>
              <c:f>Sheet1!$E$1</c:f>
              <c:strCache>
                <c:ptCount val="1"/>
                <c:pt idx="0">
                  <c:v>Control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Sheet1!$A$2:$A$3</c:f>
              <c:strCache>
                <c:ptCount val="2"/>
                <c:pt idx="0">
                  <c:v>Baseline</c:v>
                </c:pt>
                <c:pt idx="1">
                  <c:v>WG-Bw</c:v>
                </c:pt>
              </c:strCache>
            </c:strRef>
          </c:cat>
          <c:val>
            <c:numRef>
              <c:f>Sheet1!$E$2:$E$3</c:f>
              <c:numCache>
                <c:formatCode>General</c:formatCode>
                <c:ptCount val="2"/>
                <c:pt idx="0">
                  <c:v>0.31</c:v>
                </c:pt>
                <c:pt idx="1">
                  <c:v>0.31</c:v>
                </c:pt>
              </c:numCache>
            </c:numRef>
          </c:val>
        </c:ser>
        <c:ser>
          <c:idx val="4"/>
          <c:order val="4"/>
          <c:tx>
            <c:strRef>
              <c:f>Sheet1!$F$1</c:f>
              <c:strCache>
                <c:ptCount val="1"/>
                <c:pt idx="0">
                  <c:v>DLL</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Sheet1!$A$2:$A$3</c:f>
              <c:strCache>
                <c:ptCount val="2"/>
                <c:pt idx="0">
                  <c:v>Baseline</c:v>
                </c:pt>
                <c:pt idx="1">
                  <c:v>WG-Bw</c:v>
                </c:pt>
              </c:strCache>
            </c:strRef>
          </c:cat>
          <c:val>
            <c:numRef>
              <c:f>Sheet1!$F$2:$F$3</c:f>
              <c:numCache>
                <c:formatCode>General</c:formatCode>
                <c:ptCount val="2"/>
                <c:pt idx="0">
                  <c:v>0.44</c:v>
                </c:pt>
                <c:pt idx="1">
                  <c:v>0.44</c:v>
                </c:pt>
              </c:numCache>
            </c:numRef>
          </c:val>
        </c:ser>
        <c:ser>
          <c:idx val="5"/>
          <c:order val="5"/>
          <c:tx>
            <c:strRef>
              <c:f>Sheet1!$G$1</c:f>
              <c:strCache>
                <c:ptCount val="1"/>
                <c:pt idx="0">
                  <c:v>Background</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Sheet1!$A$2:$A$3</c:f>
              <c:strCache>
                <c:ptCount val="2"/>
                <c:pt idx="0">
                  <c:v>Baseline</c:v>
                </c:pt>
                <c:pt idx="1">
                  <c:v>WG-Bw</c:v>
                </c:pt>
              </c:strCache>
            </c:strRef>
          </c:cat>
          <c:val>
            <c:numRef>
              <c:f>Sheet1!$G$2:$G$3</c:f>
              <c:numCache>
                <c:formatCode>General</c:formatCode>
                <c:ptCount val="2"/>
                <c:pt idx="0">
                  <c:v>0.88</c:v>
                </c:pt>
                <c:pt idx="1">
                  <c:v>0.88</c:v>
                </c:pt>
              </c:numCache>
            </c:numRef>
          </c:val>
        </c:ser>
        <c:dLbls>
          <c:showLegendKey val="0"/>
          <c:showVal val="0"/>
          <c:showCatName val="0"/>
          <c:showSerName val="0"/>
          <c:showPercent val="0"/>
          <c:showBubbleSize val="0"/>
        </c:dLbls>
        <c:gapWidth val="150"/>
        <c:overlap val="100"/>
        <c:axId val="1561287104"/>
        <c:axId val="1742006464"/>
      </c:barChart>
      <c:catAx>
        <c:axId val="1561287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2006464"/>
        <c:crosses val="autoZero"/>
        <c:auto val="1"/>
        <c:lblAlgn val="ctr"/>
        <c:lblOffset val="100"/>
        <c:noMultiLvlLbl val="0"/>
      </c:catAx>
      <c:valAx>
        <c:axId val="1742006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dirty="0" err="1" smtClean="0"/>
                  <a:t>pJ</a:t>
                </a:r>
                <a:r>
                  <a:rPr lang="en-US" dirty="0" smtClean="0"/>
                  <a:t>/bit</a:t>
                </a:r>
                <a:endParaRPr lang="en-US" dirty="0"/>
              </a:p>
            </c:rich>
          </c:tx>
          <c:layout>
            <c:manualLayout>
              <c:xMode val="edge"/>
              <c:yMode val="edge"/>
              <c:x val="2.637562103424625E-2"/>
              <c:y val="0.43510246411315429"/>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128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'Threshold+overhead'!$AV$15</c:f>
              <c:strCache>
                <c:ptCount val="1"/>
                <c:pt idx="0">
                  <c:v>Throughput</c:v>
                </c:pt>
              </c:strCache>
            </c:strRef>
          </c:tx>
          <c:spPr>
            <a:ln>
              <a:solidFill>
                <a:schemeClr val="tx1"/>
              </a:solidFill>
            </a:ln>
          </c:spPr>
          <c:invertIfNegative val="0"/>
          <c:dPt>
            <c:idx val="0"/>
            <c:invertIfNegative val="0"/>
            <c:bubble3D val="0"/>
            <c:spPr>
              <a:solidFill>
                <a:srgbClr val="0D3481">
                  <a:lumMod val="60000"/>
                  <a:lumOff val="40000"/>
                </a:srgbClr>
              </a:solidFill>
              <a:ln>
                <a:solidFill>
                  <a:schemeClr val="tx1"/>
                </a:solidFill>
              </a:ln>
            </c:spPr>
          </c:dPt>
          <c:dPt>
            <c:idx val="1"/>
            <c:invertIfNegative val="0"/>
            <c:bubble3D val="0"/>
            <c:spPr>
              <a:solidFill>
                <a:srgbClr val="76B900"/>
              </a:solidFill>
              <a:ln>
                <a:solidFill>
                  <a:schemeClr val="tx1"/>
                </a:solidFill>
              </a:ln>
            </c:spPr>
          </c:dPt>
          <c:dPt>
            <c:idx val="2"/>
            <c:invertIfNegative val="0"/>
            <c:bubble3D val="0"/>
            <c:spPr>
              <a:pattFill prst="dkHorz">
                <a:fgClr>
                  <a:schemeClr val="accent2">
                    <a:lumMod val="60000"/>
                    <a:lumOff val="40000"/>
                  </a:schemeClr>
                </a:fgClr>
                <a:bgClr>
                  <a:prstClr val="white"/>
                </a:bgClr>
              </a:pattFill>
              <a:ln>
                <a:solidFill>
                  <a:schemeClr val="tx1"/>
                </a:solidFill>
              </a:ln>
            </c:spPr>
          </c:dPt>
          <c:dPt>
            <c:idx val="3"/>
            <c:invertIfNegative val="0"/>
            <c:bubble3D val="0"/>
            <c:spPr>
              <a:pattFill prst="wdUpDiag">
                <a:fgClr>
                  <a:schemeClr val="tx2"/>
                </a:fgClr>
                <a:bgClr>
                  <a:prstClr val="white"/>
                </a:bgClr>
              </a:pattFill>
              <a:ln>
                <a:solidFill>
                  <a:schemeClr val="tx1"/>
                </a:solidFill>
              </a:ln>
            </c:spPr>
          </c:dPt>
          <c:dPt>
            <c:idx val="4"/>
            <c:invertIfNegative val="0"/>
            <c:bubble3D val="0"/>
            <c:spPr>
              <a:pattFill prst="pct90">
                <a:fgClr>
                  <a:schemeClr val="accent4">
                    <a:lumMod val="50000"/>
                  </a:schemeClr>
                </a:fgClr>
                <a:bgClr>
                  <a:prstClr val="white"/>
                </a:bgClr>
              </a:pattFill>
              <a:ln>
                <a:solidFill>
                  <a:schemeClr val="tx1"/>
                </a:solidFill>
              </a:ln>
            </c:spPr>
          </c:dPt>
          <c:cat>
            <c:strRef>
              <c:f>'Threshold+overhead'!$AU$16:$AU$20</c:f>
              <c:strCache>
                <c:ptCount val="5"/>
                <c:pt idx="0">
                  <c:v>No Migration</c:v>
                </c:pt>
                <c:pt idx="1">
                  <c:v>First-Touch</c:v>
                </c:pt>
                <c:pt idx="2">
                  <c:v>Best Threshold</c:v>
                </c:pt>
                <c:pt idx="3">
                  <c:v>Legacy CUDA</c:v>
                </c:pt>
                <c:pt idx="4">
                  <c:v>Static Oracle</c:v>
                </c:pt>
              </c:strCache>
            </c:strRef>
          </c:cat>
          <c:val>
            <c:numRef>
              <c:f>'Threshold+overhead'!$AV$16:$AV$20</c:f>
              <c:numCache>
                <c:formatCode>General</c:formatCode>
                <c:ptCount val="5"/>
                <c:pt idx="0">
                  <c:v>1</c:v>
                </c:pt>
                <c:pt idx="1">
                  <c:v>1.7140414213805699</c:v>
                </c:pt>
                <c:pt idx="2">
                  <c:v>1.8918989413041949</c:v>
                </c:pt>
                <c:pt idx="3">
                  <c:v>1.858289848555438</c:v>
                </c:pt>
                <c:pt idx="4">
                  <c:v>2.74440453096638</c:v>
                </c:pt>
              </c:numCache>
            </c:numRef>
          </c:val>
        </c:ser>
        <c:dLbls>
          <c:showLegendKey val="0"/>
          <c:showVal val="0"/>
          <c:showCatName val="0"/>
          <c:showSerName val="0"/>
          <c:showPercent val="0"/>
          <c:showBubbleSize val="0"/>
        </c:dLbls>
        <c:gapWidth val="150"/>
        <c:axId val="1607458352"/>
        <c:axId val="1607465424"/>
      </c:barChart>
      <c:catAx>
        <c:axId val="1607458352"/>
        <c:scaling>
          <c:orientation val="minMax"/>
        </c:scaling>
        <c:delete val="0"/>
        <c:axPos val="b"/>
        <c:numFmt formatCode="General" sourceLinked="1"/>
        <c:majorTickMark val="out"/>
        <c:minorTickMark val="none"/>
        <c:tickLblPos val="nextTo"/>
        <c:spPr>
          <a:ln>
            <a:solidFill>
              <a:srgbClr val="B3B3B3">
                <a:lumMod val="75000"/>
              </a:srgbClr>
            </a:solidFill>
          </a:ln>
        </c:spPr>
        <c:txPr>
          <a:bodyPr/>
          <a:lstStyle/>
          <a:p>
            <a:pPr>
              <a:defRPr sz="1600" b="1"/>
            </a:pPr>
            <a:endParaRPr lang="en-US"/>
          </a:p>
        </c:txPr>
        <c:crossAx val="1607465424"/>
        <c:crosses val="autoZero"/>
        <c:auto val="1"/>
        <c:lblAlgn val="ctr"/>
        <c:lblOffset val="100"/>
        <c:noMultiLvlLbl val="0"/>
      </c:catAx>
      <c:valAx>
        <c:axId val="1607465424"/>
        <c:scaling>
          <c:orientation val="minMax"/>
        </c:scaling>
        <c:delete val="0"/>
        <c:axPos val="l"/>
        <c:majorGridlines/>
        <c:title>
          <c:tx>
            <c:rich>
              <a:bodyPr rot="-5400000" vert="horz"/>
              <a:lstStyle/>
              <a:p>
                <a:pPr>
                  <a:defRPr sz="1800"/>
                </a:pPr>
                <a:r>
                  <a:rPr lang="en-US" sz="1800" dirty="0"/>
                  <a:t>Throughput </a:t>
                </a:r>
                <a:r>
                  <a:rPr lang="en-US" sz="1800" dirty="0" smtClean="0"/>
                  <a:t>Relative</a:t>
                </a:r>
                <a:r>
                  <a:rPr lang="en-US" sz="1800" baseline="0" dirty="0" smtClean="0"/>
                  <a:t> </a:t>
                </a:r>
              </a:p>
              <a:p>
                <a:pPr>
                  <a:defRPr sz="1800"/>
                </a:pPr>
                <a:r>
                  <a:rPr lang="en-US" sz="1800" dirty="0" smtClean="0"/>
                  <a:t>to </a:t>
                </a:r>
                <a:r>
                  <a:rPr lang="en-US" sz="1800" dirty="0"/>
                  <a:t>No Migration</a:t>
                </a:r>
              </a:p>
            </c:rich>
          </c:tx>
          <c:overlay val="0"/>
        </c:title>
        <c:numFmt formatCode="General" sourceLinked="1"/>
        <c:majorTickMark val="out"/>
        <c:minorTickMark val="none"/>
        <c:tickLblPos val="nextTo"/>
        <c:spPr>
          <a:ln>
            <a:solidFill>
              <a:srgbClr val="B3B3B3">
                <a:lumMod val="75000"/>
              </a:srgbClr>
            </a:solidFill>
          </a:ln>
        </c:spPr>
        <c:txPr>
          <a:bodyPr/>
          <a:lstStyle/>
          <a:p>
            <a:pPr>
              <a:defRPr sz="1400"/>
            </a:pPr>
            <a:endParaRPr lang="en-US"/>
          </a:p>
        </c:txPr>
        <c:crossAx val="1607458352"/>
        <c:crosses val="autoZero"/>
        <c:crossBetween val="between"/>
      </c:valAx>
    </c:plotArea>
    <c:plotVisOnly val="1"/>
    <c:dispBlanksAs val="gap"/>
    <c:showDLblsOverMax val="0"/>
  </c:chart>
  <c:spPr>
    <a:solidFill>
      <a:srgbClr val="FFFFFF"/>
    </a:solidFill>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0.07104</cdr:x>
      <cdr:y>0.85088</cdr:y>
    </cdr:from>
    <cdr:to>
      <cdr:x>0.98531</cdr:x>
      <cdr:y>0.94866</cdr:y>
    </cdr:to>
    <cdr:sp macro="" textlink="">
      <cdr:nvSpPr>
        <cdr:cNvPr id="2" name="TextBox 1"/>
        <cdr:cNvSpPr txBox="1"/>
      </cdr:nvSpPr>
      <cdr:spPr>
        <a:xfrm xmlns:a="http://schemas.openxmlformats.org/drawingml/2006/main">
          <a:off x="614666" y="1924205"/>
          <a:ext cx="7910617" cy="2211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800" b="1">
              <a:solidFill>
                <a:sysClr val="windowText" lastClr="000000"/>
              </a:solidFill>
              <a:latin typeface="Arial" panose="020B0604020202020204" pitchFamily="34" charset="0"/>
              <a:cs typeface="Arial" panose="020B0604020202020204" pitchFamily="34" charset="0"/>
            </a:rPr>
            <a:t>Application</a:t>
          </a:r>
        </a:p>
      </cdr:txBody>
    </cdr:sp>
  </cdr:relSizeAnchor>
</c:userShapes>
</file>

<file path=ppt/drawings/drawing2.xml><?xml version="1.0" encoding="utf-8"?>
<c:userShapes xmlns:c="http://schemas.openxmlformats.org/drawingml/2006/chart">
  <cdr:relSizeAnchor xmlns:cdr="http://schemas.openxmlformats.org/drawingml/2006/chartDrawing">
    <cdr:from>
      <cdr:x>0.09332</cdr:x>
      <cdr:y>0.89539</cdr:y>
    </cdr:from>
    <cdr:to>
      <cdr:x>0.99312</cdr:x>
      <cdr:y>0.99142</cdr:y>
    </cdr:to>
    <cdr:sp macro="" textlink="">
      <cdr:nvSpPr>
        <cdr:cNvPr id="2" name="TextBox 1"/>
        <cdr:cNvSpPr txBox="1"/>
      </cdr:nvSpPr>
      <cdr:spPr>
        <a:xfrm xmlns:a="http://schemas.openxmlformats.org/drawingml/2006/main">
          <a:off x="807955" y="3317327"/>
          <a:ext cx="7790376" cy="3557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CA" sz="1800" b="1">
              <a:solidFill>
                <a:sysClr val="windowText" lastClr="000000"/>
              </a:solidFill>
              <a:latin typeface="Arial" panose="020B0604020202020204" pitchFamily="34" charset="0"/>
              <a:cs typeface="Arial" panose="020B0604020202020204" pitchFamily="34" charset="0"/>
            </a:rPr>
            <a:t>Application</a:t>
          </a:r>
        </a:p>
      </cdr:txBody>
    </cdr:sp>
  </cdr:relSizeAnchor>
  <cdr:relSizeAnchor xmlns:cdr="http://schemas.openxmlformats.org/drawingml/2006/chartDrawing">
    <cdr:from>
      <cdr:x>0.01972</cdr:x>
      <cdr:y>0.8456</cdr:y>
    </cdr:from>
    <cdr:to>
      <cdr:x>0.08194</cdr:x>
      <cdr:y>0.97242</cdr:y>
    </cdr:to>
    <cdr:sp macro="" textlink="">
      <cdr:nvSpPr>
        <cdr:cNvPr id="3" name="Oval 2"/>
        <cdr:cNvSpPr/>
      </cdr:nvSpPr>
      <cdr:spPr>
        <a:xfrm xmlns:a="http://schemas.openxmlformats.org/drawingml/2006/main">
          <a:off x="170756" y="3132855"/>
          <a:ext cx="538694" cy="469855"/>
        </a:xfrm>
        <a:prstGeom xmlns:a="http://schemas.openxmlformats.org/drawingml/2006/main" prst="ellipse">
          <a:avLst/>
        </a:prstGeom>
        <a:noFill xmlns:a="http://schemas.openxmlformats.org/drawingml/2006/main"/>
        <a:ln xmlns:a="http://schemas.openxmlformats.org/drawingml/2006/main" w="317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0.22806</cdr:x>
      <cdr:y>0.16786</cdr:y>
    </cdr:from>
    <cdr:to>
      <cdr:x>0.22947</cdr:x>
      <cdr:y>0.63484</cdr:y>
    </cdr:to>
    <cdr:cxnSp macro="">
      <cdr:nvCxnSpPr>
        <cdr:cNvPr id="3" name="Straight Arrow Connector 2"/>
        <cdr:cNvCxnSpPr/>
      </cdr:nvCxnSpPr>
      <cdr:spPr>
        <a:xfrm xmlns:a="http://schemas.openxmlformats.org/drawingml/2006/main">
          <a:off x="2398160" y="804107"/>
          <a:ext cx="14840" cy="2236902"/>
        </a:xfrm>
        <a:prstGeom xmlns:a="http://schemas.openxmlformats.org/drawingml/2006/main" prst="straightConnector1">
          <a:avLst/>
        </a:prstGeom>
        <a:ln xmlns:a="http://schemas.openxmlformats.org/drawingml/2006/main" w="28575">
          <a:solidFill>
            <a:schemeClr val="accent6">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0.22708</cdr:x>
      <cdr:y>0.16786</cdr:y>
    </cdr:from>
    <cdr:to>
      <cdr:x>0.41663</cdr:x>
      <cdr:y>0.4426</cdr:y>
    </cdr:to>
    <cdr:cxnSp macro="">
      <cdr:nvCxnSpPr>
        <cdr:cNvPr id="4" name="Straight Arrow Connector 3"/>
        <cdr:cNvCxnSpPr/>
      </cdr:nvCxnSpPr>
      <cdr:spPr>
        <a:xfrm xmlns:a="http://schemas.openxmlformats.org/drawingml/2006/main">
          <a:off x="2387885" y="804107"/>
          <a:ext cx="1993187" cy="1316033"/>
        </a:xfrm>
        <a:prstGeom xmlns:a="http://schemas.openxmlformats.org/drawingml/2006/main" prst="straightConnector1">
          <a:avLst/>
        </a:prstGeom>
        <a:ln xmlns:a="http://schemas.openxmlformats.org/drawingml/2006/main" w="28575">
          <a:solidFill>
            <a:schemeClr val="accent6">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0.16222</cdr:x>
      <cdr:y>0.12997</cdr:y>
    </cdr:from>
    <cdr:to>
      <cdr:x>0.90413</cdr:x>
      <cdr:y>0.32733</cdr:y>
    </cdr:to>
    <cdr:sp macro="" textlink="">
      <cdr:nvSpPr>
        <cdr:cNvPr id="3" name="Rectangle 2"/>
        <cdr:cNvSpPr/>
      </cdr:nvSpPr>
      <cdr:spPr>
        <a:xfrm xmlns:a="http://schemas.openxmlformats.org/drawingml/2006/main">
          <a:off x="859547" y="514349"/>
          <a:ext cx="3930983" cy="781027"/>
        </a:xfrm>
        <a:prstGeom xmlns:a="http://schemas.openxmlformats.org/drawingml/2006/main" prst="rect">
          <a:avLst/>
        </a:prstGeom>
        <a:solidFill xmlns:a="http://schemas.openxmlformats.org/drawingml/2006/main">
          <a:schemeClr val="accent2">
            <a:lumMod val="75000"/>
            <a:alpha val="9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0.16443</cdr:x>
      <cdr:y>0.33224</cdr:y>
    </cdr:from>
    <cdr:to>
      <cdr:x>0.90782</cdr:x>
      <cdr:y>0.77484</cdr:y>
    </cdr:to>
    <cdr:sp macro="" textlink="">
      <cdr:nvSpPr>
        <cdr:cNvPr id="2" name="Rectangle 1"/>
        <cdr:cNvSpPr/>
      </cdr:nvSpPr>
      <cdr:spPr>
        <a:xfrm xmlns:a="http://schemas.openxmlformats.org/drawingml/2006/main">
          <a:off x="871255" y="1314807"/>
          <a:ext cx="3938814" cy="1751522"/>
        </a:xfrm>
        <a:prstGeom xmlns:a="http://schemas.openxmlformats.org/drawingml/2006/main" prst="rect">
          <a:avLst/>
        </a:prstGeom>
        <a:solidFill xmlns:a="http://schemas.openxmlformats.org/drawingml/2006/main">
          <a:schemeClr val="tx2">
            <a:lumMod val="60000"/>
            <a:lumOff val="40000"/>
            <a:alpha val="1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0.41995</cdr:x>
      <cdr:y>0.17936</cdr:y>
    </cdr:from>
    <cdr:to>
      <cdr:x>0.87168</cdr:x>
      <cdr:y>0.27919</cdr:y>
    </cdr:to>
    <cdr:sp macro="" textlink="">
      <cdr:nvSpPr>
        <cdr:cNvPr id="4" name="Rounded Rectangle 3"/>
        <cdr:cNvSpPr/>
      </cdr:nvSpPr>
      <cdr:spPr>
        <a:xfrm xmlns:a="http://schemas.openxmlformats.org/drawingml/2006/main">
          <a:off x="2225090" y="709798"/>
          <a:ext cx="2393518" cy="395062"/>
        </a:xfrm>
        <a:prstGeom xmlns:a="http://schemas.openxmlformats.org/drawingml/2006/main" prst="round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dirty="0">
              <a:solidFill>
                <a:schemeClr val="tx1"/>
              </a:solidFill>
            </a:rPr>
            <a:t> DDR under-subscribed</a:t>
          </a:r>
        </a:p>
      </cdr:txBody>
    </cdr:sp>
  </cdr:relSizeAnchor>
  <cdr:relSizeAnchor xmlns:cdr="http://schemas.openxmlformats.org/drawingml/2006/chartDrawing">
    <cdr:from>
      <cdr:x>0.35503</cdr:x>
      <cdr:y>0.60955</cdr:y>
    </cdr:from>
    <cdr:to>
      <cdr:x>0.90804</cdr:x>
      <cdr:y>0.70939</cdr:y>
    </cdr:to>
    <cdr:sp macro="" textlink="">
      <cdr:nvSpPr>
        <cdr:cNvPr id="5" name="Rounded Rectangle 4"/>
        <cdr:cNvSpPr/>
      </cdr:nvSpPr>
      <cdr:spPr>
        <a:xfrm xmlns:a="http://schemas.openxmlformats.org/drawingml/2006/main">
          <a:off x="1742298" y="2412219"/>
          <a:ext cx="2713808" cy="395101"/>
        </a:xfrm>
        <a:prstGeom xmlns:a="http://schemas.openxmlformats.org/drawingml/2006/main" prst="round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dirty="0">
              <a:solidFill>
                <a:schemeClr val="tx1"/>
              </a:solidFill>
            </a:rPr>
            <a:t>GDDR u</a:t>
          </a:r>
          <a:r>
            <a:rPr lang="en-US" sz="1400" baseline="0" dirty="0">
              <a:solidFill>
                <a:schemeClr val="tx1"/>
              </a:solidFill>
            </a:rPr>
            <a:t>nder</a:t>
          </a:r>
          <a:r>
            <a:rPr lang="en-US" sz="1400" dirty="0">
              <a:solidFill>
                <a:schemeClr val="tx1"/>
              </a:solidFill>
            </a:rPr>
            <a:t>-subscribed</a:t>
          </a:r>
        </a:p>
      </cdr:txBody>
    </cdr:sp>
  </cdr:relSizeAnchor>
</c:userShapes>
</file>

<file path=ppt/drawings/drawing5.xml><?xml version="1.0" encoding="utf-8"?>
<c:userShapes xmlns:c="http://schemas.openxmlformats.org/drawingml/2006/chart">
  <cdr:relSizeAnchor xmlns:cdr="http://schemas.openxmlformats.org/drawingml/2006/chartDrawing">
    <cdr:from>
      <cdr:x>0.16222</cdr:x>
      <cdr:y>0.12997</cdr:y>
    </cdr:from>
    <cdr:to>
      <cdr:x>0.90413</cdr:x>
      <cdr:y>0.32733</cdr:y>
    </cdr:to>
    <cdr:sp macro="" textlink="">
      <cdr:nvSpPr>
        <cdr:cNvPr id="3" name="Rectangle 2"/>
        <cdr:cNvSpPr/>
      </cdr:nvSpPr>
      <cdr:spPr>
        <a:xfrm xmlns:a="http://schemas.openxmlformats.org/drawingml/2006/main">
          <a:off x="859547" y="514349"/>
          <a:ext cx="3930983" cy="781027"/>
        </a:xfrm>
        <a:prstGeom xmlns:a="http://schemas.openxmlformats.org/drawingml/2006/main" prst="rect">
          <a:avLst/>
        </a:prstGeom>
        <a:solidFill xmlns:a="http://schemas.openxmlformats.org/drawingml/2006/main">
          <a:schemeClr val="accent2">
            <a:lumMod val="75000"/>
            <a:alpha val="9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0.16443</cdr:x>
      <cdr:y>0.33224</cdr:y>
    </cdr:from>
    <cdr:to>
      <cdr:x>0.90782</cdr:x>
      <cdr:y>0.77484</cdr:y>
    </cdr:to>
    <cdr:sp macro="" textlink="">
      <cdr:nvSpPr>
        <cdr:cNvPr id="2" name="Rectangle 1"/>
        <cdr:cNvSpPr/>
      </cdr:nvSpPr>
      <cdr:spPr>
        <a:xfrm xmlns:a="http://schemas.openxmlformats.org/drawingml/2006/main">
          <a:off x="871255" y="1314807"/>
          <a:ext cx="3938814" cy="1751522"/>
        </a:xfrm>
        <a:prstGeom xmlns:a="http://schemas.openxmlformats.org/drawingml/2006/main" prst="rect">
          <a:avLst/>
        </a:prstGeom>
        <a:solidFill xmlns:a="http://schemas.openxmlformats.org/drawingml/2006/main">
          <a:schemeClr val="tx2">
            <a:lumMod val="60000"/>
            <a:lumOff val="40000"/>
            <a:alpha val="1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0.41995</cdr:x>
      <cdr:y>0.17936</cdr:y>
    </cdr:from>
    <cdr:to>
      <cdr:x>0.87168</cdr:x>
      <cdr:y>0.27919</cdr:y>
    </cdr:to>
    <cdr:sp macro="" textlink="">
      <cdr:nvSpPr>
        <cdr:cNvPr id="4" name="Rounded Rectangle 3"/>
        <cdr:cNvSpPr/>
      </cdr:nvSpPr>
      <cdr:spPr>
        <a:xfrm xmlns:a="http://schemas.openxmlformats.org/drawingml/2006/main">
          <a:off x="2225090" y="709798"/>
          <a:ext cx="2393518" cy="395062"/>
        </a:xfrm>
        <a:prstGeom xmlns:a="http://schemas.openxmlformats.org/drawingml/2006/main" prst="round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dirty="0">
              <a:solidFill>
                <a:schemeClr val="tx1"/>
              </a:solidFill>
            </a:rPr>
            <a:t> DDR under-subscribed</a:t>
          </a:r>
        </a:p>
      </cdr:txBody>
    </cdr:sp>
  </cdr:relSizeAnchor>
  <cdr:relSizeAnchor xmlns:cdr="http://schemas.openxmlformats.org/drawingml/2006/chartDrawing">
    <cdr:from>
      <cdr:x>0.35503</cdr:x>
      <cdr:y>0.60955</cdr:y>
    </cdr:from>
    <cdr:to>
      <cdr:x>0.90804</cdr:x>
      <cdr:y>0.70939</cdr:y>
    </cdr:to>
    <cdr:sp macro="" textlink="">
      <cdr:nvSpPr>
        <cdr:cNvPr id="5" name="Rounded Rectangle 4"/>
        <cdr:cNvSpPr/>
      </cdr:nvSpPr>
      <cdr:spPr>
        <a:xfrm xmlns:a="http://schemas.openxmlformats.org/drawingml/2006/main">
          <a:off x="1742298" y="2412219"/>
          <a:ext cx="2713808" cy="395101"/>
        </a:xfrm>
        <a:prstGeom xmlns:a="http://schemas.openxmlformats.org/drawingml/2006/main" prst="round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dirty="0">
              <a:solidFill>
                <a:schemeClr val="tx1"/>
              </a:solidFill>
            </a:rPr>
            <a:t>GDDR u</a:t>
          </a:r>
          <a:r>
            <a:rPr lang="en-US" sz="1400" baseline="0" dirty="0">
              <a:solidFill>
                <a:schemeClr val="tx1"/>
              </a:solidFill>
            </a:rPr>
            <a:t>nder</a:t>
          </a:r>
          <a:r>
            <a:rPr lang="en-US" sz="1400" dirty="0">
              <a:solidFill>
                <a:schemeClr val="tx1"/>
              </a:solidFill>
            </a:rPr>
            <a:t>-subscribed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1300A6-08A5-4DAC-906F-6A3D8AC7F271}" type="datetimeFigureOut">
              <a:rPr lang="en-CA" smtClean="0"/>
              <a:t>2015-11-10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EAB883-B21A-475C-BEFA-9F922E54BCF1}" type="slidenum">
              <a:rPr lang="en-CA" smtClean="0"/>
              <a:t>‹#›</a:t>
            </a:fld>
            <a:endParaRPr lang="en-CA"/>
          </a:p>
        </p:txBody>
      </p:sp>
    </p:spTree>
    <p:extLst>
      <p:ext uri="{BB962C8B-B14F-4D97-AF65-F5344CB8AC3E}">
        <p14:creationId xmlns:p14="http://schemas.microsoft.com/office/powerpoint/2010/main" val="373880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9BA08-51D6-478E-8E36-475652C7EDA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683683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Throttling</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65</a:t>
            </a:fld>
            <a:endParaRPr lang="en-US" dirty="0">
              <a:solidFill>
                <a:prstClr val="black"/>
              </a:solidFill>
            </a:endParaRPr>
          </a:p>
        </p:txBody>
      </p:sp>
    </p:spTree>
    <p:extLst>
      <p:ext uri="{BB962C8B-B14F-4D97-AF65-F5344CB8AC3E}">
        <p14:creationId xmlns:p14="http://schemas.microsoft.com/office/powerpoint/2010/main" val="3637409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66</a:t>
            </a:fld>
            <a:endParaRPr lang="en-US" dirty="0">
              <a:solidFill>
                <a:prstClr val="black"/>
              </a:solidFill>
            </a:endParaRPr>
          </a:p>
        </p:txBody>
      </p:sp>
    </p:spTree>
    <p:extLst>
      <p:ext uri="{BB962C8B-B14F-4D97-AF65-F5344CB8AC3E}">
        <p14:creationId xmlns:p14="http://schemas.microsoft.com/office/powerpoint/2010/main" val="3332782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67</a:t>
            </a:fld>
            <a:endParaRPr lang="en-US" dirty="0">
              <a:solidFill>
                <a:prstClr val="black"/>
              </a:solidFill>
            </a:endParaRPr>
          </a:p>
        </p:txBody>
      </p:sp>
    </p:spTree>
    <p:extLst>
      <p:ext uri="{BB962C8B-B14F-4D97-AF65-F5344CB8AC3E}">
        <p14:creationId xmlns:p14="http://schemas.microsoft.com/office/powerpoint/2010/main" val="972322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68</a:t>
            </a:fld>
            <a:endParaRPr lang="en-US" dirty="0">
              <a:solidFill>
                <a:prstClr val="black"/>
              </a:solidFill>
            </a:endParaRPr>
          </a:p>
        </p:txBody>
      </p:sp>
    </p:spTree>
    <p:extLst>
      <p:ext uri="{BB962C8B-B14F-4D97-AF65-F5344CB8AC3E}">
        <p14:creationId xmlns:p14="http://schemas.microsoft.com/office/powerpoint/2010/main" val="3447410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E37EA-10E3-461B-8953-6E1E39BF5040}"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251519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E37EA-10E3-461B-8953-6E1E39BF5040}"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983648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71</a:t>
            </a:fld>
            <a:endParaRPr lang="en-US" dirty="0">
              <a:solidFill>
                <a:prstClr val="black"/>
              </a:solidFill>
            </a:endParaRPr>
          </a:p>
        </p:txBody>
      </p:sp>
    </p:spTree>
    <p:extLst>
      <p:ext uri="{BB962C8B-B14F-4D97-AF65-F5344CB8AC3E}">
        <p14:creationId xmlns:p14="http://schemas.microsoft.com/office/powerpoint/2010/main" val="2774154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E37EA-10E3-461B-8953-6E1E39BF5040}"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2672616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E37EA-10E3-461B-8953-6E1E39BF5040}"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885270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74</a:t>
            </a:fld>
            <a:endParaRPr lang="en-US" dirty="0">
              <a:solidFill>
                <a:prstClr val="black"/>
              </a:solidFill>
            </a:endParaRPr>
          </a:p>
        </p:txBody>
      </p:sp>
    </p:spTree>
    <p:extLst>
      <p:ext uri="{BB962C8B-B14F-4D97-AF65-F5344CB8AC3E}">
        <p14:creationId xmlns:p14="http://schemas.microsoft.com/office/powerpoint/2010/main" val="168129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9BA08-51D6-478E-8E36-475652C7EDA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620343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75</a:t>
            </a:fld>
            <a:endParaRPr lang="en-US" dirty="0">
              <a:solidFill>
                <a:prstClr val="black"/>
              </a:solidFill>
            </a:endParaRPr>
          </a:p>
        </p:txBody>
      </p:sp>
    </p:spTree>
    <p:extLst>
      <p:ext uri="{BB962C8B-B14F-4D97-AF65-F5344CB8AC3E}">
        <p14:creationId xmlns:p14="http://schemas.microsoft.com/office/powerpoint/2010/main" val="3068762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a:t>
            </a:r>
            <a:r>
              <a:rPr lang="en-US" baseline="0" dirty="0" smtClean="0"/>
              <a:t> I am Neha. Today I will talk about techniques for exploiting memory BW for upcoming GPU memory architectures.</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77</a:t>
            </a:fld>
            <a:endParaRPr lang="en-US" dirty="0">
              <a:solidFill>
                <a:prstClr val="black"/>
              </a:solidFill>
            </a:endParaRPr>
          </a:p>
        </p:txBody>
      </p:sp>
    </p:spTree>
    <p:extLst>
      <p:ext uri="{BB962C8B-B14F-4D97-AF65-F5344CB8AC3E}">
        <p14:creationId xmlns:p14="http://schemas.microsoft.com/office/powerpoint/2010/main" val="2122430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a:t>
            </a:r>
            <a:r>
              <a:rPr lang="en-US" dirty="0"/>
              <a:t>me first take you through the evolution of GPU memory system via a roadmap.</a:t>
            </a:r>
          </a:p>
          <a:p>
            <a:r>
              <a:rPr lang="en-US" dirty="0" smtClean="0"/>
              <a:t>A</a:t>
            </a:r>
            <a:r>
              <a:rPr lang="en-US" baseline="0" dirty="0" smtClean="0"/>
              <a:t> typical CPU-GPU system today is connected by a PCI-E link. The GPU is connected to high bandwidth GDDR memory and CPU is connected to high-capacity but lower-bandwidth DDR memory.</a:t>
            </a:r>
            <a:endParaRPr lang="en-US" dirty="0"/>
          </a:p>
          <a:p>
            <a:r>
              <a:rPr lang="en-US" dirty="0" smtClean="0"/>
              <a:t>Example system</a:t>
            </a:r>
          </a:p>
          <a:p>
            <a:r>
              <a:rPr lang="en-US" dirty="0" smtClean="0"/>
              <a:t>In </a:t>
            </a:r>
            <a:r>
              <a:rPr lang="en-US" dirty="0"/>
              <a:t>the legacy </a:t>
            </a:r>
            <a:r>
              <a:rPr lang="en-US" dirty="0" smtClean="0"/>
              <a:t>systems </a:t>
            </a:r>
            <a:r>
              <a:rPr lang="en-US" dirty="0"/>
              <a:t>from first generation of CUDA uptill CUDA </a:t>
            </a:r>
            <a:r>
              <a:rPr lang="en-US" dirty="0" smtClean="0"/>
              <a:t>5, </a:t>
            </a:r>
            <a:r>
              <a:rPr lang="en-US" dirty="0"/>
              <a:t>programming model was such that GPU could only access the </a:t>
            </a:r>
            <a:r>
              <a:rPr lang="en-US" dirty="0" smtClean="0"/>
              <a:t>GDDR</a:t>
            </a:r>
            <a:r>
              <a:rPr lang="en-US" baseline="0" dirty="0" smtClean="0"/>
              <a:t> </a:t>
            </a:r>
            <a:r>
              <a:rPr lang="en-US" dirty="0" smtClean="0"/>
              <a:t>memory </a:t>
            </a:r>
            <a:r>
              <a:rPr lang="en-US" dirty="0"/>
              <a:t>attached to it. Programmer was responsible to identify the data accessed by the GPU and manually transfer it to the GDDR </a:t>
            </a:r>
            <a:r>
              <a:rPr lang="en-US" dirty="0" smtClean="0"/>
              <a:t>memory using </a:t>
            </a:r>
            <a:r>
              <a:rPr lang="en-US" dirty="0" err="1" smtClean="0"/>
              <a:t>cudaMemcpy</a:t>
            </a:r>
            <a:r>
              <a:rPr lang="en-US" baseline="0" dirty="0" smtClean="0"/>
              <a:t> calls</a:t>
            </a:r>
            <a:r>
              <a:rPr lang="en-US" dirty="0" smtClean="0"/>
              <a:t>. Such a</a:t>
            </a:r>
            <a:r>
              <a:rPr lang="en-US" baseline="0" dirty="0" smtClean="0"/>
              <a:t> programming model demands high effort on part of the programmer.</a:t>
            </a:r>
            <a:endParaRPr lang="en-US" dirty="0"/>
          </a:p>
          <a:p>
            <a:endParaRPr lang="en-US" dirty="0"/>
          </a:p>
          <a:p>
            <a:r>
              <a:rPr lang="en-US" dirty="0"/>
              <a:t>Moving forward CUDA 6.0 onwards Unified virtual memory was introduced, wherein </a:t>
            </a:r>
            <a:r>
              <a:rPr lang="en-US" dirty="0" smtClean="0"/>
              <a:t>the</a:t>
            </a:r>
            <a:r>
              <a:rPr lang="en-US" baseline="0" dirty="0" smtClean="0"/>
              <a:t> p</a:t>
            </a:r>
            <a:r>
              <a:rPr lang="en-US" dirty="0" smtClean="0"/>
              <a:t>rogrammer </a:t>
            </a:r>
            <a:r>
              <a:rPr lang="en-US" dirty="0"/>
              <a:t>is no longer required to make explicit data copies. Using the same hardware as </a:t>
            </a:r>
            <a:r>
              <a:rPr lang="en-US" dirty="0" smtClean="0"/>
              <a:t>in</a:t>
            </a:r>
            <a:r>
              <a:rPr lang="en-US" baseline="0" dirty="0" smtClean="0"/>
              <a:t> the legacy systems </a:t>
            </a:r>
            <a:r>
              <a:rPr lang="en-US" dirty="0" smtClean="0"/>
              <a:t>runtime software</a:t>
            </a:r>
            <a:r>
              <a:rPr lang="en-US" baseline="0" dirty="0" smtClean="0"/>
              <a:t> </a:t>
            </a:r>
            <a:r>
              <a:rPr lang="en-US" dirty="0" smtClean="0"/>
              <a:t>performs </a:t>
            </a:r>
            <a:r>
              <a:rPr lang="en-US" dirty="0"/>
              <a:t>on-demand </a:t>
            </a:r>
            <a:r>
              <a:rPr lang="en-US" dirty="0" smtClean="0"/>
              <a:t>data copying </a:t>
            </a:r>
            <a:r>
              <a:rPr lang="en-US" dirty="0"/>
              <a:t>to the GPU </a:t>
            </a:r>
            <a:r>
              <a:rPr lang="en-US" dirty="0" smtClean="0"/>
              <a:t>memory. Although</a:t>
            </a:r>
            <a:r>
              <a:rPr lang="en-US" baseline="0" dirty="0" smtClean="0"/>
              <a:t> this memory abstraction had a significant impact on improving programmer productivity </a:t>
            </a:r>
            <a:r>
              <a:rPr lang="en-US" dirty="0" smtClean="0"/>
              <a:t>still </a:t>
            </a:r>
            <a:r>
              <a:rPr lang="en-US" dirty="0"/>
              <a:t>on-demand copying slows down the running program.</a:t>
            </a:r>
          </a:p>
          <a:p>
            <a:endParaRPr lang="en-US" dirty="0"/>
          </a:p>
          <a:p>
            <a:r>
              <a:rPr lang="en-US" dirty="0"/>
              <a:t>Moving further ahead, we anticipate that CPU &amp; GPU will become cache coherent. As announced by the GPU vendors CPU &amp; GPU will be connected via a high BW interconnect such as </a:t>
            </a:r>
            <a:r>
              <a:rPr lang="en-US" dirty="0" smtClean="0"/>
              <a:t>NVIDIA’s </a:t>
            </a:r>
            <a:r>
              <a:rPr lang="en-US" dirty="0" err="1" smtClean="0"/>
              <a:t>NVLink</a:t>
            </a:r>
            <a:r>
              <a:rPr lang="en-US" dirty="0"/>
              <a:t>. For the first time GPU will be able to transparently access the CPU memory. This future system provides various opportunities for performance enhancement as GPU can now use BW from both CPU and GPU memories. The big question here is how to exploit the full system BW in the best possible way without burdening the programmer to worry about the data placement or copying decisions.</a:t>
            </a:r>
          </a:p>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78</a:t>
            </a:fld>
            <a:endParaRPr lang="en-US" dirty="0">
              <a:solidFill>
                <a:prstClr val="black"/>
              </a:solidFill>
            </a:endParaRPr>
          </a:p>
        </p:txBody>
      </p:sp>
    </p:spTree>
    <p:extLst>
      <p:ext uri="{BB962C8B-B14F-4D97-AF65-F5344CB8AC3E}">
        <p14:creationId xmlns:p14="http://schemas.microsoft.com/office/powerpoint/2010/main" val="3488655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Let us look</a:t>
            </a:r>
            <a:r>
              <a:rPr lang="en-US" baseline="0" dirty="0" smtClean="0"/>
              <a:t> at the design goals and opportunities of this future anticipated CPU-GPU system.</a:t>
            </a:r>
          </a:p>
          <a:p>
            <a:r>
              <a:rPr lang="en-US" baseline="0" dirty="0" smtClean="0"/>
              <a:t>The key design goal is to have a simple programming model where programmer is not responsible to manage the memory. Programmer should simply be able to declare the data structures in the CPU memory and should not have to worry about exploiting different properties of the memory system to get performance. Underlying system should make decisions on how to best utilize BW and capacity of different types of memory technologies available in the system.</a:t>
            </a:r>
          </a:p>
          <a:p>
            <a:endParaRPr lang="en-US" baseline="0" dirty="0" smtClean="0"/>
          </a:p>
          <a:p>
            <a:r>
              <a:rPr lang="en-US" baseline="0" dirty="0" smtClean="0"/>
              <a:t>GPUs are designed to hide memory latency but demand good BW utilization to achieve high throughput. Hence, the second important design goal is to exploit full BW from both the DDR + GDDR memory, as GPU applications are highly sensitive to the memory BW. When CPU and GPU are connected through PCI-E link the additional interconnect BW is just 8% of the total BW. But in the future as CPU and GPU will be connected via high BW interconnect such as </a:t>
            </a:r>
            <a:r>
              <a:rPr lang="en-US" baseline="0" dirty="0" err="1" smtClean="0"/>
              <a:t>NVLink</a:t>
            </a:r>
            <a:r>
              <a:rPr lang="en-US" baseline="0" dirty="0" smtClean="0"/>
              <a:t> this additional BW will be increased to be 30% of the total BW, which is a significant fraction to leave on the table. As a programmer I would like to be able to utilize both 200GB/s form the GDDR memory and 80GB/s from the cache coherent link without have to actually worry about how to do it.</a:t>
            </a:r>
          </a:p>
          <a:p>
            <a:endParaRPr lang="en-US" baseline="0" dirty="0" smtClean="0"/>
          </a:p>
          <a:p>
            <a:r>
              <a:rPr lang="en-US" baseline="0" dirty="0" smtClean="0"/>
              <a:t>So, for programmability data allocation starts from the CPU memory and for performance we need to design an intelligent dynamic page migration policy which will exploit full DDR + GDDR BW</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Let </a:t>
            </a:r>
            <a:r>
              <a:rPr lang="en-US" dirty="0"/>
              <a:t>us try to understand the challenges posed by this future GPU memory system. Cache-coherence enables GPU to transparently access the data residing in the CPU memory. It frees programmer/SW runtime system from making explicit data copies. Its a big advantage from the programming model perspective. At the same time cache coherence enable finer-grained sharing between CPU &amp; GPU.</a:t>
            </a:r>
          </a:p>
          <a:p>
            <a:endParaRPr lang="en-US" dirty="0"/>
          </a:p>
          <a:p>
            <a:r>
              <a:rPr lang="en-US" dirty="0"/>
              <a:t>However, data placement into DDR vs GDDR memories drastically impact GPU throughput, as GPU workloads are highly sensitive to memory BW.</a:t>
            </a:r>
          </a:p>
          <a:p>
            <a:endParaRPr lang="en-US" dirty="0"/>
          </a:p>
          <a:p>
            <a:r>
              <a:rPr lang="en-US" dirty="0"/>
              <a:t>Can static placement solve the problem of making data placement decisions? But wait, do we need some a-priori information from the programmer to make effective decisions of placing what data where? I will talk more about it in our ASPLOS 2015 paper in Istanbul</a:t>
            </a:r>
          </a:p>
          <a:p>
            <a:endParaRPr lang="en-US" dirty="0"/>
          </a:p>
          <a:p>
            <a:r>
              <a:rPr lang="en-US" dirty="0"/>
              <a:t>The goal of this paper is to come with </a:t>
            </a:r>
            <a:r>
              <a:rPr lang="en-US" dirty="0" smtClean="0"/>
              <a:t>automated </a:t>
            </a:r>
            <a:r>
              <a:rPr lang="en-US" dirty="0"/>
              <a:t>dynamic page migration schemes where GPU throughput is maximized </a:t>
            </a:r>
            <a:r>
              <a:rPr lang="en-US" dirty="0" smtClean="0"/>
              <a:t>by exploiting full DDR</a:t>
            </a:r>
            <a:r>
              <a:rPr lang="en-US" baseline="0" dirty="0" smtClean="0"/>
              <a:t> + GDDR BW </a:t>
            </a:r>
            <a:r>
              <a:rPr lang="en-US" dirty="0" smtClean="0"/>
              <a:t>without </a:t>
            </a:r>
            <a:r>
              <a:rPr lang="en-US" dirty="0"/>
              <a:t>demanding programmer involvement</a:t>
            </a:r>
            <a:r>
              <a:rPr lang="en-US" dirty="0" smtClean="0"/>
              <a:t>. Programmer should</a:t>
            </a:r>
            <a:r>
              <a:rPr lang="en-US" baseline="0" dirty="0" smtClean="0"/>
              <a:t> be able to declare data structures in the CPU memory and forget about data management. An intelligent runtime system would be able to determine what and when to migrate pages among GDDR and DDR memories, which takes us to the contributions of this work.</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79</a:t>
            </a:fld>
            <a:endParaRPr lang="en-US" dirty="0">
              <a:solidFill>
                <a:prstClr val="black"/>
              </a:solidFill>
            </a:endParaRPr>
          </a:p>
        </p:txBody>
      </p:sp>
    </p:spTree>
    <p:extLst>
      <p:ext uri="{BB962C8B-B14F-4D97-AF65-F5344CB8AC3E}">
        <p14:creationId xmlns:p14="http://schemas.microsoft.com/office/powerpoint/2010/main" val="321700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Now</a:t>
            </a:r>
            <a:r>
              <a:rPr lang="en-US" baseline="0" dirty="0" smtClean="0"/>
              <a:t>, let us look at the BW utilization as we start running an application on this system. On the left we will see how GPU accesses the data from the memory system and on the right we will see the BW utilization for those accesses.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the sake of the programmability, all the data is allocated in the CPU memory to begin with. GPU can access this data from the CPU memory via cache coherence. Hence, the best BW utilization in such topology can be only 80GB/s, which is only 30% of the total system BW. We are not able to use 70% of the system BW which a a big lose from performance perspective.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a:t>
            </a:r>
            <a:r>
              <a:rPr lang="en-US" dirty="0" smtClean="0"/>
              <a:t>ith</a:t>
            </a:r>
            <a:r>
              <a:rPr lang="en-US" baseline="0" dirty="0" smtClean="0"/>
              <a:t> no page </a:t>
            </a:r>
            <a:r>
              <a:rPr lang="en-US" dirty="0" smtClean="0"/>
              <a:t>migrations this system will end</a:t>
            </a:r>
            <a:r>
              <a:rPr lang="en-US" baseline="0" dirty="0" smtClean="0"/>
              <a:t> up </a:t>
            </a:r>
            <a:r>
              <a:rPr lang="en-US" dirty="0" smtClean="0"/>
              <a:t>wasting</a:t>
            </a:r>
            <a:r>
              <a:rPr lang="en-US" baseline="0" dirty="0" smtClean="0"/>
              <a:t> </a:t>
            </a:r>
            <a:r>
              <a:rPr lang="en-US" dirty="0" smtClean="0"/>
              <a:t>high BW GPU memory.</a:t>
            </a:r>
          </a:p>
          <a:p>
            <a:endParaRPr lang="en-US" dirty="0" smtClean="0"/>
          </a:p>
          <a:p>
            <a:endParaRPr lang="en-US" dirty="0" smtClean="0"/>
          </a:p>
          <a:p>
            <a:endParaRPr lang="en-US" dirty="0" smtClean="0"/>
          </a:p>
          <a:p>
            <a:endParaRPr lang="en-US" dirty="0" smtClean="0"/>
          </a:p>
          <a:p>
            <a:r>
              <a:rPr lang="en-US" dirty="0" smtClean="0"/>
              <a:t>Next, we move onto the future CC-NUMA system where CPU and GPU are connected through a high BW interconnect of 80GB/s. For the sake of programmability all the data structures reside in the CPU memory to start with. GPU can do coherence-based accesses and thus the total BW utilizes in this system will be 80GB/s. Clearly, with</a:t>
            </a:r>
            <a:r>
              <a:rPr lang="en-US" baseline="0" dirty="0" smtClean="0"/>
              <a:t> no page </a:t>
            </a:r>
            <a:r>
              <a:rPr lang="en-US" dirty="0" smtClean="0"/>
              <a:t>migration enabled from DDR to GDDR memory this system will end</a:t>
            </a:r>
            <a:r>
              <a:rPr lang="en-US" baseline="0" dirty="0" smtClean="0"/>
              <a:t> up </a:t>
            </a:r>
            <a:r>
              <a:rPr lang="en-US" dirty="0" smtClean="0"/>
              <a:t>wasting</a:t>
            </a:r>
            <a:r>
              <a:rPr lang="en-US" baseline="0" dirty="0" smtClean="0"/>
              <a:t> </a:t>
            </a:r>
            <a:r>
              <a:rPr lang="en-US" dirty="0" smtClean="0"/>
              <a:t>high BW GPU memory.</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80</a:t>
            </a:fld>
            <a:endParaRPr lang="en-US" dirty="0">
              <a:solidFill>
                <a:prstClr val="black"/>
              </a:solidFill>
            </a:endParaRPr>
          </a:p>
        </p:txBody>
      </p:sp>
    </p:spTree>
    <p:extLst>
      <p:ext uri="{BB962C8B-B14F-4D97-AF65-F5344CB8AC3E}">
        <p14:creationId xmlns:p14="http://schemas.microsoft.com/office/powerpoint/2010/main" val="540186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Remember, our goal here</a:t>
            </a:r>
            <a:r>
              <a:rPr lang="en-US" baseline="0" dirty="0" smtClean="0"/>
              <a:t> </a:t>
            </a:r>
            <a:r>
              <a:rPr lang="en-US" dirty="0" smtClean="0"/>
              <a:t>is to reach the peak BW as soon as possible.</a:t>
            </a:r>
            <a:r>
              <a:rPr lang="en-US" baseline="0" dirty="0" smtClean="0"/>
              <a:t> As pages are migrated to the GPU memory BW utilization will go up.</a:t>
            </a:r>
            <a:r>
              <a:rPr lang="en-US" dirty="0" smtClean="0"/>
              <a:t> </a:t>
            </a:r>
            <a:r>
              <a:rPr lang="en-US" sz="1100" kern="1200" dirty="0" smtClean="0">
                <a:solidFill>
                  <a:schemeClr val="tx1"/>
                </a:solidFill>
                <a:latin typeface="Trebuchet MS" pitchFamily="34" charset="0"/>
                <a:ea typeface="+mn-ea"/>
                <a:cs typeface="+mn-cs"/>
              </a:rPr>
              <a:t>We have observed</a:t>
            </a:r>
            <a:r>
              <a:rPr lang="en-US" sz="1100" kern="1200" baseline="0" dirty="0" smtClean="0">
                <a:solidFill>
                  <a:schemeClr val="tx1"/>
                </a:solidFill>
                <a:latin typeface="Trebuchet MS" pitchFamily="34" charset="0"/>
                <a:ea typeface="+mn-ea"/>
                <a:cs typeface="+mn-cs"/>
              </a:rPr>
              <a:t> </a:t>
            </a:r>
            <a:r>
              <a:rPr lang="en-US" sz="1100" kern="1200" dirty="0" smtClean="0">
                <a:solidFill>
                  <a:schemeClr val="tx1"/>
                </a:solidFill>
                <a:latin typeface="Trebuchet MS" pitchFamily="34" charset="0"/>
                <a:ea typeface="+mn-ea"/>
                <a:cs typeface="+mn-cs"/>
              </a:rPr>
              <a:t>that the best bandwidth utilization happens when the application data is spread across the GDDR and DDR memories in the ratio of their bandwidths. </a:t>
            </a:r>
            <a:r>
              <a:rPr lang="en-US" dirty="0" smtClean="0"/>
              <a:t>In our ASPLOS 2015 paper we will discuss more about the static placement</a:t>
            </a:r>
            <a:r>
              <a:rPr lang="en-US" baseline="0" dirty="0" smtClean="0"/>
              <a:t> policies</a:t>
            </a:r>
            <a:r>
              <a:rPr lang="en-US" dirty="0" smtClean="0"/>
              <a:t>.</a:t>
            </a:r>
            <a:r>
              <a:rPr lang="en-US" baseline="0" dirty="0" smtClean="0"/>
              <a:t> The goal of this work however is to dynamically migrate pages so that data is divided in the ratio of memory BW and thus GPU can concurrently access both the memories. </a:t>
            </a:r>
            <a:endParaRPr lang="en-US" dirty="0" smtClean="0"/>
          </a:p>
          <a:p>
            <a:endParaRPr lang="en-US" dirty="0" smtClean="0"/>
          </a:p>
          <a:p>
            <a:r>
              <a:rPr lang="en-US" dirty="0" smtClean="0"/>
              <a:t>Distinguish ASPLOS from</a:t>
            </a:r>
            <a:r>
              <a:rPr lang="en-US" baseline="0" dirty="0" smtClean="0"/>
              <a:t> HPCA</a:t>
            </a:r>
            <a:endParaRPr lang="en-US" dirty="0" smtClean="0"/>
          </a:p>
          <a:p>
            <a:endParaRPr lang="en-US" dirty="0" smtClean="0"/>
          </a:p>
          <a:p>
            <a:r>
              <a:rPr lang="en-US" dirty="0" smtClean="0"/>
              <a:t>Correct animation</a:t>
            </a:r>
          </a:p>
          <a:p>
            <a:endParaRPr lang="en-US" dirty="0" smtClean="0"/>
          </a:p>
          <a:p>
            <a:endParaRPr lang="en-US" dirty="0" smtClean="0"/>
          </a:p>
          <a:p>
            <a:r>
              <a:rPr lang="en-US" dirty="0" smtClean="0"/>
              <a:t>How </a:t>
            </a:r>
            <a:r>
              <a:rPr lang="en-US" dirty="0"/>
              <a:t>can we utilize both the CPU and the GPU memory BW? In our ASPLOS 2015 paper we will discuss about the static oracle placement that achieves the goal of maximizing BW utilization from both the memories. By placing </a:t>
            </a:r>
            <a:r>
              <a:rPr lang="en-US" dirty="0" smtClean="0"/>
              <a:t>data in the ratio of memory BW here it being 70:30% </a:t>
            </a:r>
            <a:r>
              <a:rPr lang="en-US" dirty="0"/>
              <a:t>GPU can saturate both the memories and thus achieve the cumulative BW of 280GB/s. The goal of this work is to achieve this static oracle </a:t>
            </a:r>
            <a:r>
              <a:rPr lang="en-US" dirty="0" smtClean="0"/>
              <a:t>performance by </a:t>
            </a:r>
            <a:r>
              <a:rPr lang="en-US" dirty="0"/>
              <a:t>dynamically migrating pages among DDR and GDDR </a:t>
            </a:r>
            <a:r>
              <a:rPr lang="en-US" dirty="0" smtClean="0"/>
              <a:t>memories.</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81</a:t>
            </a:fld>
            <a:endParaRPr lang="en-US" dirty="0">
              <a:solidFill>
                <a:prstClr val="black"/>
              </a:solidFill>
            </a:endParaRPr>
          </a:p>
        </p:txBody>
      </p:sp>
    </p:spTree>
    <p:extLst>
      <p:ext uri="{BB962C8B-B14F-4D97-AF65-F5344CB8AC3E}">
        <p14:creationId xmlns:p14="http://schemas.microsoft.com/office/powerpoint/2010/main" val="4290238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more and more migration happen, a point comes where all the data is transferred to the GPU memory. In such a case GPU memory requests can only be served from GDDR memory. Excessive page migration leads to under-utilization of the CPU memory BW. Hence page migration policy should only migrate pages to unlock memory BW of both the DDR and the GDDR memories.</a:t>
            </a:r>
            <a:endParaRPr lang="en-US" dirty="0" smtClean="0"/>
          </a:p>
          <a:p>
            <a:r>
              <a:rPr lang="en-US" dirty="0" smtClean="0"/>
              <a:t>So, the take away</a:t>
            </a:r>
            <a:r>
              <a:rPr lang="en-US" baseline="0" dirty="0" smtClean="0"/>
              <a:t> from the above discussion is that we want to utilize both 200GB/s from GDDR memory and 80GB/s from DDR memory at the same time we do not programmer to worry about these decisions.</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Let </a:t>
            </a:r>
            <a:r>
              <a:rPr lang="en-US" dirty="0"/>
              <a:t>us try to understand how BW is utilized in the Legacy/Current CPU-GPU systems where either programmer/SW runtime copies data accessed by the GPU to the GDDR memory.</a:t>
            </a:r>
          </a:p>
          <a:p>
            <a:endParaRPr lang="en-US" dirty="0"/>
          </a:p>
          <a:p>
            <a:r>
              <a:rPr lang="en-US" dirty="0"/>
              <a:t>On the left we can see a GPU attached to the CPU through low BW PCI-E link. Any data accessed by the GPU has to be placed in the GDDR memory as this system is not CC, which means that DDR BW will not be used by the GPU. All the GPU accesses happen through 200GB/s attached memory. Therefore, the total BW utilization of this topology can be 200GB/s.</a:t>
            </a:r>
          </a:p>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82</a:t>
            </a:fld>
            <a:endParaRPr lang="en-US" dirty="0">
              <a:solidFill>
                <a:prstClr val="black"/>
              </a:solidFill>
            </a:endParaRPr>
          </a:p>
        </p:txBody>
      </p:sp>
    </p:spTree>
    <p:extLst>
      <p:ext uri="{BB962C8B-B14F-4D97-AF65-F5344CB8AC3E}">
        <p14:creationId xmlns:p14="http://schemas.microsoft.com/office/powerpoint/2010/main" val="1505935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have</a:t>
            </a:r>
            <a:r>
              <a:rPr lang="en-US" baseline="0" dirty="0" smtClean="0"/>
              <a:t> developed intelligent dynamic page migration policies that demands no programmer involvement. We aggressively migrate pages to the GDDR memory after a page has been accessed. We employ a technique to pre-fetch neighbors of already accessed pages to reduce TLB </a:t>
            </a:r>
            <a:r>
              <a:rPr lang="en-US" baseline="0" dirty="0" err="1" smtClean="0"/>
              <a:t>shootdowns</a:t>
            </a:r>
            <a:r>
              <a:rPr lang="en-US" baseline="0" dirty="0" smtClean="0"/>
              <a:t>. Finally, we throttle page migrations when BW utilization peaks as more migration lead to under-utilization of the CPU memory BW.</a:t>
            </a:r>
          </a:p>
          <a:p>
            <a:r>
              <a:rPr lang="en-US" baseline="0" dirty="0" smtClean="0"/>
              <a:t>Our dynamic page migration policy performs 1.95 times better than no migration case, is within 28% of the static oracle performance and is 6% better than the Legacy CUDA.</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83</a:t>
            </a:fld>
            <a:endParaRPr lang="en-US" dirty="0">
              <a:solidFill>
                <a:prstClr val="black"/>
              </a:solidFill>
            </a:endParaRPr>
          </a:p>
        </p:txBody>
      </p:sp>
    </p:spTree>
    <p:extLst>
      <p:ext uri="{BB962C8B-B14F-4D97-AF65-F5344CB8AC3E}">
        <p14:creationId xmlns:p14="http://schemas.microsoft.com/office/powerpoint/2010/main" val="1122775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rest of the talk I</a:t>
            </a:r>
            <a:r>
              <a:rPr lang="en-US" baseline="0" dirty="0" smtClean="0"/>
              <a:t> will discuss 3 complementary page migration techniques that we experimented with in this work. Then we will see the results followed by conclusions.</a:t>
            </a:r>
          </a:p>
          <a:p>
            <a:endParaRPr lang="en-US" baseline="0" dirty="0" smtClean="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84</a:t>
            </a:fld>
            <a:endParaRPr lang="en-US" dirty="0">
              <a:solidFill>
                <a:prstClr val="black"/>
              </a:solidFill>
            </a:endParaRPr>
          </a:p>
        </p:txBody>
      </p:sp>
    </p:spTree>
    <p:extLst>
      <p:ext uri="{BB962C8B-B14F-4D97-AF65-F5344CB8AC3E}">
        <p14:creationId xmlns:p14="http://schemas.microsoft.com/office/powerpoint/2010/main" val="1735086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Talk about it being similar to UVM but every access is not stalled because of copying. Instead we migrate a page after first-touch happens</a:t>
            </a:r>
          </a:p>
          <a:p>
            <a:endParaRPr lang="en-US" baseline="0" dirty="0" smtClean="0"/>
          </a:p>
          <a:p>
            <a:r>
              <a:rPr lang="en-US" baseline="0" dirty="0" smtClean="0"/>
              <a:t>The naive approach is to migrate pages as they are touched.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First-Touch migration policy is similar to Unified virtual memory model which copies data on-demand. However, in our policy migration happens after the first-access has been served from the CPU memory, hence first-accesses to a page are not stalled unlike UVM.</a:t>
            </a:r>
          </a:p>
          <a:p>
            <a:endParaRPr lang="en-US" baseline="0" dirty="0" smtClean="0"/>
          </a:p>
          <a:p>
            <a:r>
              <a:rPr lang="en-US" baseline="0" dirty="0" smtClean="0"/>
              <a:t>We also experimented with a variation of the first-touch page migration where we varied the number of accesses to a page before migrating it to the GPU memory. We show the average performance of the best threshold per application with Best-Threshold bar on the graph here.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 understand the performance gap between first-touch and static oracle let us look into the problems that first-touch migration encounters.</a:t>
            </a:r>
          </a:p>
          <a:p>
            <a:endParaRPr lang="en-US" baseline="0" dirty="0" smtClean="0"/>
          </a:p>
          <a:p>
            <a:r>
              <a:rPr lang="en-US" baseline="0" dirty="0" smtClean="0"/>
              <a:t>Explain other bars</a:t>
            </a:r>
          </a:p>
          <a:p>
            <a:r>
              <a:rPr lang="en-US" baseline="0" dirty="0" smtClean="0"/>
              <a:t>Use First-Touch page migration further on</a:t>
            </a:r>
          </a:p>
          <a:p>
            <a:endParaRPr lang="en-US" baseline="0" dirty="0" smtClean="0"/>
          </a:p>
          <a:p>
            <a:endParaRPr lang="en-US" dirty="0"/>
          </a:p>
          <a:p>
            <a:r>
              <a:rPr lang="en-US" dirty="0"/>
              <a:t>----- Meeting Notes (2/7/15 18:41) -----</a:t>
            </a:r>
          </a:p>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85</a:t>
            </a:fld>
            <a:endParaRPr lang="en-US" dirty="0">
              <a:solidFill>
                <a:prstClr val="black"/>
              </a:solidFill>
            </a:endParaRPr>
          </a:p>
        </p:txBody>
      </p:sp>
    </p:spTree>
    <p:extLst>
      <p:ext uri="{BB962C8B-B14F-4D97-AF65-F5344CB8AC3E}">
        <p14:creationId xmlns:p14="http://schemas.microsoft.com/office/powerpoint/2010/main" val="3090421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9BA08-51D6-478E-8E36-475652C7EDA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983514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animation we will see how page migrations lead to stalls in the GPU pipeline, which directly impacts the GPU throughput.</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86</a:t>
            </a:fld>
            <a:endParaRPr lang="en-US" dirty="0">
              <a:solidFill>
                <a:prstClr val="black"/>
              </a:solidFill>
            </a:endParaRPr>
          </a:p>
        </p:txBody>
      </p:sp>
    </p:spTree>
    <p:extLst>
      <p:ext uri="{BB962C8B-B14F-4D97-AF65-F5344CB8AC3E}">
        <p14:creationId xmlns:p14="http://schemas.microsoft.com/office/powerpoint/2010/main" val="3779615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Hot</a:t>
            </a:r>
            <a:r>
              <a:rPr lang="en-US" baseline="0" dirty="0" smtClean="0"/>
              <a:t> pages are clustered in the virtual address space</a:t>
            </a:r>
          </a:p>
          <a:p>
            <a:endParaRPr lang="en-US" baseline="0" dirty="0" smtClean="0"/>
          </a:p>
          <a:p>
            <a:r>
              <a:rPr lang="en-US" baseline="0" dirty="0" smtClean="0"/>
              <a:t>We can see on the right in the graph where we have plotted virtual page addresses against their relative hotness, where hotness is the number of accesses to a page. The x-axis shows hottest on the left and coldest pages on the right. The y-axis shows their corresponding virtual addresses as they are laid out in the memory. We observed that the distinct red boxes correspond to the data structures in this application.</a:t>
            </a:r>
          </a:p>
          <a:p>
            <a:endParaRPr lang="en-US" baseline="0" dirty="0"/>
          </a:p>
          <a:p>
            <a:r>
              <a:rPr lang="en-US" baseline="0" dirty="0" smtClean="0"/>
              <a:t>The pages that have not been accessed yet would not have any TLB mapping. Hence. Pre-fetching them before even they are accessed would not incur any TLB </a:t>
            </a:r>
            <a:r>
              <a:rPr lang="en-US" baseline="0" dirty="0" err="1" smtClean="0"/>
              <a:t>shootdown</a:t>
            </a:r>
            <a:r>
              <a:rPr lang="en-US" baseline="0" dirty="0" smtClean="0"/>
              <a:t> cost as there is no TLB mapping to invalidate. Another cool thing about this prefetching technique is that it is based on the virtual address space, so even if the physical layout of the addresses change, still we would be able to exploit the hotness locality present in the application data structures.</a:t>
            </a:r>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87</a:t>
            </a:fld>
            <a:endParaRPr lang="en-US" dirty="0">
              <a:solidFill>
                <a:prstClr val="black"/>
              </a:solidFill>
            </a:endParaRPr>
          </a:p>
        </p:txBody>
      </p:sp>
    </p:spTree>
    <p:extLst>
      <p:ext uri="{BB962C8B-B14F-4D97-AF65-F5344CB8AC3E}">
        <p14:creationId xmlns:p14="http://schemas.microsoft.com/office/powerpoint/2010/main" val="1804957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previous</a:t>
            </a:r>
          </a:p>
          <a:p>
            <a:r>
              <a:rPr lang="en-US" dirty="0" smtClean="0"/>
              <a:t>Tell why furthest are migrated first?</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88</a:t>
            </a:fld>
            <a:endParaRPr lang="en-US" dirty="0">
              <a:solidFill>
                <a:prstClr val="black"/>
              </a:solidFill>
            </a:endParaRPr>
          </a:p>
        </p:txBody>
      </p:sp>
    </p:spTree>
    <p:extLst>
      <p:ext uri="{BB962C8B-B14F-4D97-AF65-F5344CB8AC3E}">
        <p14:creationId xmlns:p14="http://schemas.microsoft.com/office/powerpoint/2010/main" val="2185475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previous</a:t>
            </a:r>
          </a:p>
          <a:p>
            <a:r>
              <a:rPr lang="en-US" dirty="0" smtClean="0"/>
              <a:t>Tell why furthest are migrated first?</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89</a:t>
            </a:fld>
            <a:endParaRPr lang="en-US" dirty="0">
              <a:solidFill>
                <a:prstClr val="black"/>
              </a:solidFill>
            </a:endParaRPr>
          </a:p>
        </p:txBody>
      </p:sp>
    </p:spTree>
    <p:extLst>
      <p:ext uri="{BB962C8B-B14F-4D97-AF65-F5344CB8AC3E}">
        <p14:creationId xmlns:p14="http://schemas.microsoft.com/office/powerpoint/2010/main" val="1278192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(2/3/15 10:09) -----</a:t>
            </a:r>
          </a:p>
          <a:p>
            <a:r>
              <a:rPr lang="en-US" dirty="0"/>
              <a:t>Let us revisit the BW </a:t>
            </a:r>
            <a:r>
              <a:rPr lang="en-US" dirty="0" err="1"/>
              <a:t>util</a:t>
            </a:r>
            <a:r>
              <a:rPr lang="en-US" dirty="0"/>
              <a:t> curve to see where we stand in terms of utilizing full system BW using previous policies</a:t>
            </a:r>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90</a:t>
            </a:fld>
            <a:endParaRPr lang="en-US" dirty="0">
              <a:solidFill>
                <a:prstClr val="black"/>
              </a:solidFill>
            </a:endParaRPr>
          </a:p>
        </p:txBody>
      </p:sp>
    </p:spTree>
    <p:extLst>
      <p:ext uri="{BB962C8B-B14F-4D97-AF65-F5344CB8AC3E}">
        <p14:creationId xmlns:p14="http://schemas.microsoft.com/office/powerpoint/2010/main" val="2797401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Static oracle page access ratio</a:t>
            </a:r>
          </a:p>
          <a:p>
            <a:endParaRPr lang="en-US" dirty="0" smtClean="0"/>
          </a:p>
          <a:p>
            <a:r>
              <a:rPr lang="en-US" dirty="0" smtClean="0"/>
              <a:t>Talk</a:t>
            </a:r>
            <a:r>
              <a:rPr lang="en-US" baseline="0" dirty="0" smtClean="0"/>
              <a:t> about that this ends up not </a:t>
            </a:r>
            <a:r>
              <a:rPr lang="en-US" baseline="0" dirty="0" err="1" smtClean="0"/>
              <a:t>utlizing</a:t>
            </a:r>
            <a:r>
              <a:rPr lang="en-US" baseline="0" dirty="0" smtClean="0"/>
              <a:t> the DDR BW and is away from the target line</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91</a:t>
            </a:fld>
            <a:endParaRPr lang="en-US" dirty="0">
              <a:solidFill>
                <a:prstClr val="black"/>
              </a:solidFill>
            </a:endParaRPr>
          </a:p>
        </p:txBody>
      </p:sp>
    </p:spTree>
    <p:extLst>
      <p:ext uri="{BB962C8B-B14F-4D97-AF65-F5344CB8AC3E}">
        <p14:creationId xmlns:p14="http://schemas.microsoft.com/office/powerpoint/2010/main" val="623283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Static </a:t>
            </a:r>
            <a:r>
              <a:rPr lang="en-US" dirty="0"/>
              <a:t>oracle page access ratio</a:t>
            </a:r>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92</a:t>
            </a:fld>
            <a:endParaRPr lang="en-US" dirty="0">
              <a:solidFill>
                <a:prstClr val="black"/>
              </a:solidFill>
            </a:endParaRPr>
          </a:p>
        </p:txBody>
      </p:sp>
    </p:spTree>
    <p:extLst>
      <p:ext uri="{BB962C8B-B14F-4D97-AF65-F5344CB8AC3E}">
        <p14:creationId xmlns:p14="http://schemas.microsoft.com/office/powerpoint/2010/main" val="658934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Static Oracle</a:t>
            </a:r>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94</a:t>
            </a:fld>
            <a:endParaRPr lang="en-US" dirty="0">
              <a:solidFill>
                <a:prstClr val="black"/>
              </a:solidFill>
            </a:endParaRPr>
          </a:p>
        </p:txBody>
      </p:sp>
    </p:spTree>
    <p:extLst>
      <p:ext uri="{BB962C8B-B14F-4D97-AF65-F5344CB8AC3E}">
        <p14:creationId xmlns:p14="http://schemas.microsoft.com/office/powerpoint/2010/main" val="20016086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95</a:t>
            </a:fld>
            <a:endParaRPr lang="en-US" dirty="0">
              <a:solidFill>
                <a:prstClr val="black"/>
              </a:solidFill>
            </a:endParaRPr>
          </a:p>
        </p:txBody>
      </p:sp>
    </p:spTree>
    <p:extLst>
      <p:ext uri="{BB962C8B-B14F-4D97-AF65-F5344CB8AC3E}">
        <p14:creationId xmlns:p14="http://schemas.microsoft.com/office/powerpoint/2010/main" val="3660921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Migration</a:t>
            </a:r>
            <a:r>
              <a:rPr lang="en-US" baseline="0" dirty="0" smtClean="0"/>
              <a:t> is not able to keep up the pace with the access sequence</a:t>
            </a:r>
            <a:endParaRPr lang="en-US" dirty="0" smtClean="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96</a:t>
            </a:fld>
            <a:endParaRPr lang="en-US" dirty="0">
              <a:solidFill>
                <a:prstClr val="black"/>
              </a:solidFill>
            </a:endParaRPr>
          </a:p>
        </p:txBody>
      </p:sp>
    </p:spTree>
    <p:extLst>
      <p:ext uri="{BB962C8B-B14F-4D97-AF65-F5344CB8AC3E}">
        <p14:creationId xmlns:p14="http://schemas.microsoft.com/office/powerpoint/2010/main" val="59190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E37EA-10E3-461B-8953-6E1E39BF5040}"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201402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Nevertheless</a:t>
            </a:r>
          </a:p>
          <a:p>
            <a:endParaRPr lang="en-US" dirty="0" smtClean="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97</a:t>
            </a:fld>
            <a:endParaRPr lang="en-US" dirty="0">
              <a:solidFill>
                <a:prstClr val="black"/>
              </a:solidFill>
            </a:endParaRPr>
          </a:p>
        </p:txBody>
      </p:sp>
    </p:spTree>
    <p:extLst>
      <p:ext uri="{BB962C8B-B14F-4D97-AF65-F5344CB8AC3E}">
        <p14:creationId xmlns:p14="http://schemas.microsoft.com/office/powerpoint/2010/main" val="1992071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a:t>
            </a:r>
            <a:r>
              <a:rPr lang="en-US" baseline="0" dirty="0" smtClean="0"/>
              <a:t> wrap up </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98</a:t>
            </a:fld>
            <a:endParaRPr lang="en-US" dirty="0">
              <a:solidFill>
                <a:prstClr val="black"/>
              </a:solidFill>
            </a:endParaRPr>
          </a:p>
        </p:txBody>
      </p:sp>
    </p:spTree>
    <p:extLst>
      <p:ext uri="{BB962C8B-B14F-4D97-AF65-F5344CB8AC3E}">
        <p14:creationId xmlns:p14="http://schemas.microsoft.com/office/powerpoint/2010/main" val="42926933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100</a:t>
            </a:fld>
            <a:endParaRPr lang="en-US" dirty="0">
              <a:solidFill>
                <a:prstClr val="black"/>
              </a:solidFill>
            </a:endParaRPr>
          </a:p>
        </p:txBody>
      </p:sp>
    </p:spTree>
    <p:extLst>
      <p:ext uri="{BB962C8B-B14F-4D97-AF65-F5344CB8AC3E}">
        <p14:creationId xmlns:p14="http://schemas.microsoft.com/office/powerpoint/2010/main" val="426138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454E37EA-10E3-461B-8953-6E1E39BF5040}"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83401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61</a:t>
            </a:fld>
            <a:endParaRPr lang="en-US" dirty="0">
              <a:solidFill>
                <a:prstClr val="black"/>
              </a:solidFill>
            </a:endParaRPr>
          </a:p>
        </p:txBody>
      </p:sp>
    </p:spTree>
    <p:extLst>
      <p:ext uri="{BB962C8B-B14F-4D97-AF65-F5344CB8AC3E}">
        <p14:creationId xmlns:p14="http://schemas.microsoft.com/office/powerpoint/2010/main" val="322751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4E37EA-10E3-461B-8953-6E1E39BF5040}"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391245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E37EA-10E3-461B-8953-6E1E39BF5040}"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98377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Baseline line</a:t>
            </a:r>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64</a:t>
            </a:fld>
            <a:endParaRPr lang="en-US" dirty="0">
              <a:solidFill>
                <a:prstClr val="black"/>
              </a:solidFill>
            </a:endParaRPr>
          </a:p>
        </p:txBody>
      </p:sp>
    </p:spTree>
    <p:extLst>
      <p:ext uri="{BB962C8B-B14F-4D97-AF65-F5344CB8AC3E}">
        <p14:creationId xmlns:p14="http://schemas.microsoft.com/office/powerpoint/2010/main" val="3775466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r>
              <a:rPr lang="en-US" smtClean="0"/>
              <a:t>Tim Rogers</a:t>
            </a:r>
            <a:endParaRPr lang="en-US"/>
          </a:p>
        </p:txBody>
      </p:sp>
      <p:sp>
        <p:nvSpPr>
          <p:cNvPr id="17" name="Footer Placeholder 16"/>
          <p:cNvSpPr>
            <a:spLocks noGrp="1"/>
          </p:cNvSpPr>
          <p:nvPr>
            <p:ph type="ftr" sz="quarter" idx="11"/>
          </p:nvPr>
        </p:nvSpPr>
        <p:spPr>
          <a:xfrm>
            <a:off x="2898648" y="6355080"/>
            <a:ext cx="3474720" cy="365760"/>
          </a:xfrm>
        </p:spPr>
        <p:txBody>
          <a:bodyPr/>
          <a:lstStyle/>
          <a:p>
            <a:r>
              <a:rPr lang="en-US" smtClean="0"/>
              <a:t>A Variable Warp-Size Architecture</a:t>
            </a: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Tim Rogers</a:t>
            </a:r>
            <a:endParaRPr lang="en-US"/>
          </a:p>
        </p:txBody>
      </p:sp>
      <p:sp>
        <p:nvSpPr>
          <p:cNvPr id="5" name="Footer Placeholder 4"/>
          <p:cNvSpPr>
            <a:spLocks noGrp="1"/>
          </p:cNvSpPr>
          <p:nvPr>
            <p:ph type="ftr" sz="quarter" idx="11"/>
          </p:nvPr>
        </p:nvSpPr>
        <p:spPr/>
        <p:txBody>
          <a:bodyPr/>
          <a:lstStyle/>
          <a:p>
            <a:r>
              <a:rPr lang="en-US" smtClean="0"/>
              <a:t>A Variable Warp-Size Architecture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Tim Rogers</a:t>
            </a:r>
            <a:endParaRPr lang="en-US"/>
          </a:p>
        </p:txBody>
      </p:sp>
      <p:sp>
        <p:nvSpPr>
          <p:cNvPr id="5" name="Footer Placeholder 4"/>
          <p:cNvSpPr>
            <a:spLocks noGrp="1"/>
          </p:cNvSpPr>
          <p:nvPr>
            <p:ph type="ftr" sz="quarter" idx="11"/>
          </p:nvPr>
        </p:nvSpPr>
        <p:spPr/>
        <p:txBody>
          <a:bodyPr/>
          <a:lstStyle/>
          <a:p>
            <a:r>
              <a:rPr lang="en-US" smtClean="0"/>
              <a:t>A Variable Warp-Size Architecture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EFEF4C-5376-4D05-9E2A-FBCB02938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937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57950" y="6311901"/>
            <a:ext cx="2057400" cy="365125"/>
          </a:xfr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7990114" y="6327775"/>
            <a:ext cx="525236" cy="365125"/>
          </a:xfrm>
        </p:spPr>
        <p:txBody>
          <a:bodyPr/>
          <a:lstStyle/>
          <a:p>
            <a:r>
              <a:rPr lang="en-US" dirty="0" smtClean="0">
                <a:solidFill>
                  <a:prstClr val="black">
                    <a:tint val="75000"/>
                  </a:prstClr>
                </a:solidFill>
              </a:rPr>
              <a:t>SC 2014</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4407354" y="6356350"/>
            <a:ext cx="329293" cy="365125"/>
          </a:xfrm>
        </p:spPr>
        <p:txBody>
          <a:bodyPr/>
          <a:lstStyle/>
          <a:p>
            <a:fld id="{98EFEF4C-5376-4D05-9E2A-FBCB02938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943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EFEF4C-5376-4D05-9E2A-FBCB02938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829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SC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426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SC 2014</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8EFEF4C-5376-4D05-9E2A-FBCB02938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049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SC 2014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EFEF4C-5376-4D05-9E2A-FBCB02938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796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SC 2014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8EFEF4C-5376-4D05-9E2A-FBCB02938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684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SC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94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lvl1pPr algn="r">
              <a:defRPr/>
            </a:lvl1pPr>
          </a:lstStyle>
          <a:p>
            <a:r>
              <a:rPr lang="en-US" smtClean="0"/>
              <a:t>Tim Rogers</a:t>
            </a:r>
            <a:endParaRPr lang="en-US" dirty="0"/>
          </a:p>
        </p:txBody>
      </p:sp>
      <p:sp>
        <p:nvSpPr>
          <p:cNvPr id="5" name="Footer Placeholder 4"/>
          <p:cNvSpPr>
            <a:spLocks noGrp="1"/>
          </p:cNvSpPr>
          <p:nvPr>
            <p:ph type="ftr" sz="quarter" idx="11"/>
          </p:nvPr>
        </p:nvSpPr>
        <p:spPr/>
        <p:txBody>
          <a:bodyPr/>
          <a:lstStyle>
            <a:lvl1pPr algn="ctr">
              <a:defRPr/>
            </a:lvl1pPr>
          </a:lstStyle>
          <a:p>
            <a:r>
              <a:rPr lang="en-US" smtClean="0"/>
              <a:t>A Variable Warp-Size Architecture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SC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651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EFEF4C-5376-4D05-9E2A-FBCB02938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217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EFEF4C-5376-4D05-9E2A-FBCB02938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642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2706B-57D8-4C3B-8B7D-A32463C36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899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2706B-57D8-4C3B-8B7D-A32463C36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432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2706B-57D8-4C3B-8B7D-A32463C36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0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2706B-57D8-4C3B-8B7D-A32463C36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32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E2706B-57D8-4C3B-8B7D-A32463C36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231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E2706B-57D8-4C3B-8B7D-A32463C36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075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E2706B-57D8-4C3B-8B7D-A32463C36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06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r>
              <a:rPr lang="en-US" smtClean="0"/>
              <a:t>Tim Rogers</a:t>
            </a:r>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A Variable Warp-Size Architecture</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2706B-57D8-4C3B-8B7D-A32463C36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623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2706B-57D8-4C3B-8B7D-A32463C36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788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2706B-57D8-4C3B-8B7D-A32463C36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767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2706B-57D8-4C3B-8B7D-A32463C36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42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387109"/>
            <a:ext cx="8313420" cy="687368"/>
          </a:xfrm>
        </p:spPr>
        <p:txBody>
          <a:bodyPr/>
          <a:lstStyle>
            <a:lvl1pPr algn="ct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0625" y="2075714"/>
            <a:ext cx="8290560" cy="4342276"/>
          </a:xfrm>
        </p:spPr>
        <p:txBody>
          <a:bodyPr/>
          <a:lstStyle>
            <a:lvl1pPr marL="193144" indent="-193144">
              <a:buClr>
                <a:schemeClr val="bg2"/>
              </a:buClr>
              <a:buSzPct val="100000"/>
              <a:buFontTx/>
              <a:buBlip>
                <a:blip r:embed="rId2"/>
              </a:buBlip>
              <a:defRPr>
                <a:solidFill>
                  <a:schemeClr val="bg2"/>
                </a:solidFill>
              </a:defRPr>
            </a:lvl1pPr>
            <a:lvl2pPr marL="669389" indent="-193144">
              <a:buClr>
                <a:schemeClr val="bg2"/>
              </a:buClr>
              <a:buSzPct val="100000"/>
              <a:buFontTx/>
              <a:buBlip>
                <a:blip r:embed="rId2"/>
              </a:buBlip>
              <a:defRPr>
                <a:solidFill>
                  <a:schemeClr val="bg2"/>
                </a:solidFill>
              </a:defRPr>
            </a:lvl2pPr>
            <a:lvl3pPr marL="1046417" indent="-138905">
              <a:buClr>
                <a:schemeClr val="bg2"/>
              </a:buClr>
              <a:buSzPct val="100000"/>
              <a:buFontTx/>
              <a:buBlip>
                <a:blip r:embed="rId2"/>
              </a:buBlip>
              <a:defRPr sz="1500">
                <a:solidFill>
                  <a:schemeClr val="bg2"/>
                </a:solidFill>
              </a:defRPr>
            </a:lvl3pPr>
            <a:lvl4pPr marL="1479006" indent="-190498">
              <a:buClr>
                <a:schemeClr val="bg2"/>
              </a:buClr>
              <a:buFont typeface="Wingdings" panose="05000000000000000000" pitchFamily="2" charset="2"/>
              <a:buChar char="§"/>
              <a:defRPr sz="1500">
                <a:solidFill>
                  <a:schemeClr val="tx1"/>
                </a:solidFill>
              </a:defRPr>
            </a:lvl4pPr>
            <a:lvl5pPr marL="1764753" indent="-190498">
              <a:buClr>
                <a:schemeClr val="bg2"/>
              </a:buClr>
              <a:buFont typeface="Wingdings" panose="05000000000000000000" pitchFamily="2" charset="2"/>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10"/>
          </p:nvPr>
        </p:nvSpPr>
        <p:spPr>
          <a:xfrm>
            <a:off x="415290" y="1227667"/>
            <a:ext cx="8313420" cy="583848"/>
          </a:xfrm>
        </p:spPr>
        <p:txBody>
          <a:bodyPr/>
          <a:lstStyle>
            <a:lvl1pPr marL="0" indent="0" algn="ctr">
              <a:buFontTx/>
              <a:buNone/>
              <a:defRPr sz="2333">
                <a:solidFill>
                  <a:schemeClr val="tx2"/>
                </a:solidFill>
                <a:latin typeface="Trebuchet MS" panose="020B0603020202020204" pitchFamily="34" charset="0"/>
              </a:defRPr>
            </a:lvl1pPr>
            <a:lvl2pPr marL="476246" indent="0" algn="ctr">
              <a:buFontTx/>
              <a:buNone/>
              <a:defRPr sz="2333">
                <a:solidFill>
                  <a:schemeClr val="tx2"/>
                </a:solidFill>
                <a:latin typeface="Trebuchet MS" panose="020B0603020202020204" pitchFamily="34" charset="0"/>
              </a:defRPr>
            </a:lvl2pPr>
            <a:lvl3pPr marL="907512" indent="0" algn="ctr">
              <a:buFontTx/>
              <a:buNone/>
              <a:defRPr sz="2333">
                <a:solidFill>
                  <a:schemeClr val="tx2"/>
                </a:solidFill>
                <a:latin typeface="Trebuchet MS" panose="020B0603020202020204" pitchFamily="34" charset="0"/>
              </a:defRPr>
            </a:lvl3pPr>
            <a:lvl4pPr marL="1288508" indent="0" algn="ctr">
              <a:buFontTx/>
              <a:buNone/>
              <a:defRPr sz="2333">
                <a:solidFill>
                  <a:schemeClr val="tx2"/>
                </a:solidFill>
                <a:latin typeface="Trebuchet MS" panose="020B0603020202020204" pitchFamily="34" charset="0"/>
              </a:defRPr>
            </a:lvl4pPr>
            <a:lvl5pPr marL="1574255" indent="0" algn="ctr">
              <a:buFontTx/>
              <a:buNone/>
              <a:defRPr sz="2333">
                <a:solidFill>
                  <a:schemeClr val="tx2"/>
                </a:solidFill>
                <a:latin typeface="Trebuchet MS" panose="020B0603020202020204" pitchFamily="34" charset="0"/>
              </a:defRPr>
            </a:lvl5pPr>
          </a:lstStyle>
          <a:p>
            <a:pPr lvl="0"/>
            <a:r>
              <a:rPr lang="en-US" dirty="0" smtClean="0"/>
              <a:t>Click to edit Master text styles</a:t>
            </a:r>
            <a:endParaRPr lang="en-US" dirty="0"/>
          </a:p>
        </p:txBody>
      </p:sp>
      <p:sp>
        <p:nvSpPr>
          <p:cNvPr id="8" name="Date Placeholder 7"/>
          <p:cNvSpPr>
            <a:spLocks noGrp="1"/>
          </p:cNvSpPr>
          <p:nvPr>
            <p:ph type="dt" sz="half" idx="11"/>
          </p:nvPr>
        </p:nvSpPr>
        <p:spPr/>
        <p:txBody>
          <a:bodyPr/>
          <a:lstStyle/>
          <a:p>
            <a:endParaRPr 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en-US">
              <a:solidFill>
                <a:prstClr val="black">
                  <a:tint val="75000"/>
                </a:prstClr>
              </a:solidFill>
            </a:endParaRPr>
          </a:p>
        </p:txBody>
      </p:sp>
      <p:sp>
        <p:nvSpPr>
          <p:cNvPr id="10" name="Slide Number Placeholder 9"/>
          <p:cNvSpPr>
            <a:spLocks noGrp="1"/>
          </p:cNvSpPr>
          <p:nvPr>
            <p:ph type="sldNum" sz="quarter" idx="13"/>
          </p:nvPr>
        </p:nvSpPr>
        <p:spPr/>
        <p:txBody>
          <a:bodyPr/>
          <a:lstStyle/>
          <a:p>
            <a:fld id="{F3E2706B-57D8-4C3B-8B7D-A32463C36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49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 Image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1734" name="Group 1733"/>
          <p:cNvGrpSpPr/>
          <p:nvPr userDrawn="1"/>
        </p:nvGrpSpPr>
        <p:grpSpPr>
          <a:xfrm>
            <a:off x="564577" y="459917"/>
            <a:ext cx="2628838" cy="647444"/>
            <a:chOff x="1346200" y="-720726"/>
            <a:chExt cx="2990850" cy="552450"/>
          </a:xfrm>
        </p:grpSpPr>
        <p:sp>
          <p:nvSpPr>
            <p:cNvPr id="1735" name="Freeform 1734"/>
            <p:cNvSpPr>
              <a:spLocks noEditPoints="1"/>
            </p:cNvSpPr>
            <p:nvPr userDrawn="1"/>
          </p:nvSpPr>
          <p:spPr bwMode="auto">
            <a:xfrm>
              <a:off x="4270375" y="-306388"/>
              <a:ext cx="66675" cy="65088"/>
            </a:xfrm>
            <a:custGeom>
              <a:avLst/>
              <a:gdLst>
                <a:gd name="T0" fmla="*/ 36 w 87"/>
                <a:gd name="T1" fmla="*/ 37 h 83"/>
                <a:gd name="T2" fmla="*/ 36 w 87"/>
                <a:gd name="T3" fmla="*/ 26 h 83"/>
                <a:gd name="T4" fmla="*/ 43 w 87"/>
                <a:gd name="T5" fmla="*/ 26 h 83"/>
                <a:gd name="T6" fmla="*/ 52 w 87"/>
                <a:gd name="T7" fmla="*/ 31 h 83"/>
                <a:gd name="T8" fmla="*/ 45 w 87"/>
                <a:gd name="T9" fmla="*/ 37 h 83"/>
                <a:gd name="T10" fmla="*/ 36 w 87"/>
                <a:gd name="T11" fmla="*/ 37 h 83"/>
                <a:gd name="T12" fmla="*/ 36 w 87"/>
                <a:gd name="T13" fmla="*/ 45 h 83"/>
                <a:gd name="T14" fmla="*/ 41 w 87"/>
                <a:gd name="T15" fmla="*/ 45 h 83"/>
                <a:gd name="T16" fmla="*/ 52 w 87"/>
                <a:gd name="T17" fmla="*/ 63 h 83"/>
                <a:gd name="T18" fmla="*/ 63 w 87"/>
                <a:gd name="T19" fmla="*/ 63 h 83"/>
                <a:gd name="T20" fmla="*/ 52 w 87"/>
                <a:gd name="T21" fmla="*/ 44 h 83"/>
                <a:gd name="T22" fmla="*/ 63 w 87"/>
                <a:gd name="T23" fmla="*/ 32 h 83"/>
                <a:gd name="T24" fmla="*/ 44 w 87"/>
                <a:gd name="T25" fmla="*/ 19 h 83"/>
                <a:gd name="T26" fmla="*/ 26 w 87"/>
                <a:gd name="T27" fmla="*/ 19 h 83"/>
                <a:gd name="T28" fmla="*/ 26 w 87"/>
                <a:gd name="T29" fmla="*/ 63 h 83"/>
                <a:gd name="T30" fmla="*/ 36 w 87"/>
                <a:gd name="T31" fmla="*/ 63 h 83"/>
                <a:gd name="T32" fmla="*/ 36 w 87"/>
                <a:gd name="T33" fmla="*/ 45 h 83"/>
                <a:gd name="T34" fmla="*/ 87 w 87"/>
                <a:gd name="T35" fmla="*/ 41 h 83"/>
                <a:gd name="T36" fmla="*/ 44 w 87"/>
                <a:gd name="T37" fmla="*/ 0 h 83"/>
                <a:gd name="T38" fmla="*/ 0 w 87"/>
                <a:gd name="T39" fmla="*/ 41 h 83"/>
                <a:gd name="T40" fmla="*/ 44 w 87"/>
                <a:gd name="T41" fmla="*/ 83 h 83"/>
                <a:gd name="T42" fmla="*/ 87 w 87"/>
                <a:gd name="T43" fmla="*/ 41 h 83"/>
                <a:gd name="T44" fmla="*/ 74 w 87"/>
                <a:gd name="T45" fmla="*/ 41 h 83"/>
                <a:gd name="T46" fmla="*/ 44 w 87"/>
                <a:gd name="T47" fmla="*/ 73 h 83"/>
                <a:gd name="T48" fmla="*/ 44 w 87"/>
                <a:gd name="T49" fmla="*/ 73 h 83"/>
                <a:gd name="T50" fmla="*/ 13 w 87"/>
                <a:gd name="T51" fmla="*/ 41 h 83"/>
                <a:gd name="T52" fmla="*/ 44 w 87"/>
                <a:gd name="T53" fmla="*/ 9 h 83"/>
                <a:gd name="T54" fmla="*/ 74 w 87"/>
                <a:gd name="T5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83">
                  <a:moveTo>
                    <a:pt x="36" y="37"/>
                  </a:moveTo>
                  <a:cubicBezTo>
                    <a:pt x="36" y="26"/>
                    <a:pt x="36" y="26"/>
                    <a:pt x="36" y="26"/>
                  </a:cubicBezTo>
                  <a:cubicBezTo>
                    <a:pt x="43" y="26"/>
                    <a:pt x="43" y="26"/>
                    <a:pt x="43" y="26"/>
                  </a:cubicBezTo>
                  <a:cubicBezTo>
                    <a:pt x="47" y="26"/>
                    <a:pt x="52" y="27"/>
                    <a:pt x="52" y="31"/>
                  </a:cubicBezTo>
                  <a:cubicBezTo>
                    <a:pt x="52" y="36"/>
                    <a:pt x="50" y="37"/>
                    <a:pt x="45" y="37"/>
                  </a:cubicBezTo>
                  <a:cubicBezTo>
                    <a:pt x="36" y="37"/>
                    <a:pt x="36" y="37"/>
                    <a:pt x="36" y="37"/>
                  </a:cubicBezTo>
                  <a:moveTo>
                    <a:pt x="36" y="45"/>
                  </a:moveTo>
                  <a:cubicBezTo>
                    <a:pt x="41" y="45"/>
                    <a:pt x="41" y="45"/>
                    <a:pt x="41" y="45"/>
                  </a:cubicBezTo>
                  <a:cubicBezTo>
                    <a:pt x="52" y="63"/>
                    <a:pt x="52" y="63"/>
                    <a:pt x="52" y="63"/>
                  </a:cubicBezTo>
                  <a:cubicBezTo>
                    <a:pt x="63" y="63"/>
                    <a:pt x="63" y="63"/>
                    <a:pt x="63" y="63"/>
                  </a:cubicBezTo>
                  <a:cubicBezTo>
                    <a:pt x="52" y="44"/>
                    <a:pt x="52" y="44"/>
                    <a:pt x="52" y="44"/>
                  </a:cubicBezTo>
                  <a:cubicBezTo>
                    <a:pt x="58" y="43"/>
                    <a:pt x="63" y="41"/>
                    <a:pt x="63" y="32"/>
                  </a:cubicBezTo>
                  <a:cubicBezTo>
                    <a:pt x="63" y="22"/>
                    <a:pt x="56" y="19"/>
                    <a:pt x="44" y="19"/>
                  </a:cubicBezTo>
                  <a:cubicBezTo>
                    <a:pt x="26" y="19"/>
                    <a:pt x="26" y="19"/>
                    <a:pt x="26" y="19"/>
                  </a:cubicBezTo>
                  <a:cubicBezTo>
                    <a:pt x="26" y="63"/>
                    <a:pt x="26" y="63"/>
                    <a:pt x="26" y="63"/>
                  </a:cubicBezTo>
                  <a:cubicBezTo>
                    <a:pt x="36" y="63"/>
                    <a:pt x="36" y="63"/>
                    <a:pt x="36" y="63"/>
                  </a:cubicBezTo>
                  <a:cubicBezTo>
                    <a:pt x="36" y="45"/>
                    <a:pt x="36" y="45"/>
                    <a:pt x="36" y="45"/>
                  </a:cubicBezTo>
                  <a:moveTo>
                    <a:pt x="87" y="41"/>
                  </a:moveTo>
                  <a:cubicBezTo>
                    <a:pt x="87" y="15"/>
                    <a:pt x="66" y="0"/>
                    <a:pt x="44" y="0"/>
                  </a:cubicBezTo>
                  <a:cubicBezTo>
                    <a:pt x="21" y="0"/>
                    <a:pt x="0" y="15"/>
                    <a:pt x="0" y="41"/>
                  </a:cubicBezTo>
                  <a:cubicBezTo>
                    <a:pt x="0" y="67"/>
                    <a:pt x="21" y="83"/>
                    <a:pt x="44" y="83"/>
                  </a:cubicBezTo>
                  <a:cubicBezTo>
                    <a:pt x="66" y="83"/>
                    <a:pt x="87" y="67"/>
                    <a:pt x="87" y="41"/>
                  </a:cubicBezTo>
                  <a:moveTo>
                    <a:pt x="74" y="41"/>
                  </a:moveTo>
                  <a:cubicBezTo>
                    <a:pt x="74" y="60"/>
                    <a:pt x="60" y="73"/>
                    <a:pt x="44" y="73"/>
                  </a:cubicBezTo>
                  <a:cubicBezTo>
                    <a:pt x="44" y="73"/>
                    <a:pt x="44" y="73"/>
                    <a:pt x="44" y="73"/>
                  </a:cubicBezTo>
                  <a:cubicBezTo>
                    <a:pt x="26" y="73"/>
                    <a:pt x="13" y="60"/>
                    <a:pt x="13" y="41"/>
                  </a:cubicBezTo>
                  <a:cubicBezTo>
                    <a:pt x="13" y="22"/>
                    <a:pt x="26" y="9"/>
                    <a:pt x="44" y="9"/>
                  </a:cubicBezTo>
                  <a:cubicBezTo>
                    <a:pt x="60" y="9"/>
                    <a:pt x="74" y="22"/>
                    <a:pt x="74" y="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380985" fontAlgn="base">
                <a:spcBef>
                  <a:spcPct val="0"/>
                </a:spcBef>
                <a:spcAft>
                  <a:spcPct val="0"/>
                </a:spcAft>
              </a:pPr>
              <a:endParaRPr lang="en-US" sz="1500">
                <a:solidFill>
                  <a:srgbClr val="FFFFFF"/>
                </a:solidFill>
                <a:latin typeface="Arial" charset="0"/>
                <a:ea typeface="MS PGothic" pitchFamily="34" charset="-128"/>
              </a:endParaRPr>
            </a:p>
          </p:txBody>
        </p:sp>
        <p:sp>
          <p:nvSpPr>
            <p:cNvPr id="1736" name="Freeform 6"/>
            <p:cNvSpPr>
              <a:spLocks noEditPoints="1"/>
            </p:cNvSpPr>
            <p:nvPr userDrawn="1"/>
          </p:nvSpPr>
          <p:spPr bwMode="auto">
            <a:xfrm>
              <a:off x="2316163" y="-617538"/>
              <a:ext cx="1933575" cy="365125"/>
            </a:xfrm>
            <a:custGeom>
              <a:avLst/>
              <a:gdLst>
                <a:gd name="T0" fmla="*/ 1048 w 2520"/>
                <a:gd name="T1" fmla="*/ 0 h 472"/>
                <a:gd name="T2" fmla="*/ 1048 w 2520"/>
                <a:gd name="T3" fmla="*/ 472 h 472"/>
                <a:gd name="T4" fmla="*/ 1181 w 2520"/>
                <a:gd name="T5" fmla="*/ 472 h 472"/>
                <a:gd name="T6" fmla="*/ 1181 w 2520"/>
                <a:gd name="T7" fmla="*/ 0 h 472"/>
                <a:gd name="T8" fmla="*/ 1048 w 2520"/>
                <a:gd name="T9" fmla="*/ 0 h 472"/>
                <a:gd name="T10" fmla="*/ 0 w 2520"/>
                <a:gd name="T11" fmla="*/ 0 h 472"/>
                <a:gd name="T12" fmla="*/ 0 w 2520"/>
                <a:gd name="T13" fmla="*/ 472 h 472"/>
                <a:gd name="T14" fmla="*/ 134 w 2520"/>
                <a:gd name="T15" fmla="*/ 472 h 472"/>
                <a:gd name="T16" fmla="*/ 134 w 2520"/>
                <a:gd name="T17" fmla="*/ 105 h 472"/>
                <a:gd name="T18" fmla="*/ 239 w 2520"/>
                <a:gd name="T19" fmla="*/ 106 h 472"/>
                <a:gd name="T20" fmla="*/ 314 w 2520"/>
                <a:gd name="T21" fmla="*/ 132 h 472"/>
                <a:gd name="T22" fmla="*/ 344 w 2520"/>
                <a:gd name="T23" fmla="*/ 257 h 472"/>
                <a:gd name="T24" fmla="*/ 344 w 2520"/>
                <a:gd name="T25" fmla="*/ 472 h 472"/>
                <a:gd name="T26" fmla="*/ 474 w 2520"/>
                <a:gd name="T27" fmla="*/ 472 h 472"/>
                <a:gd name="T28" fmla="*/ 474 w 2520"/>
                <a:gd name="T29" fmla="*/ 211 h 472"/>
                <a:gd name="T30" fmla="*/ 239 w 2520"/>
                <a:gd name="T31" fmla="*/ 0 h 472"/>
                <a:gd name="T32" fmla="*/ 0 w 2520"/>
                <a:gd name="T33" fmla="*/ 0 h 472"/>
                <a:gd name="T34" fmla="*/ 1262 w 2520"/>
                <a:gd name="T35" fmla="*/ 0 h 472"/>
                <a:gd name="T36" fmla="*/ 1262 w 2520"/>
                <a:gd name="T37" fmla="*/ 472 h 472"/>
                <a:gd name="T38" fmla="*/ 1479 w 2520"/>
                <a:gd name="T39" fmla="*/ 472 h 472"/>
                <a:gd name="T40" fmla="*/ 1672 w 2520"/>
                <a:gd name="T41" fmla="*/ 410 h 472"/>
                <a:gd name="T42" fmla="*/ 1719 w 2520"/>
                <a:gd name="T43" fmla="*/ 242 h 472"/>
                <a:gd name="T44" fmla="*/ 1676 w 2520"/>
                <a:gd name="T45" fmla="*/ 79 h 472"/>
                <a:gd name="T46" fmla="*/ 1449 w 2520"/>
                <a:gd name="T47" fmla="*/ 0 h 472"/>
                <a:gd name="T48" fmla="*/ 1262 w 2520"/>
                <a:gd name="T49" fmla="*/ 0 h 472"/>
                <a:gd name="T50" fmla="*/ 1395 w 2520"/>
                <a:gd name="T51" fmla="*/ 103 h 472"/>
                <a:gd name="T52" fmla="*/ 1452 w 2520"/>
                <a:gd name="T53" fmla="*/ 103 h 472"/>
                <a:gd name="T54" fmla="*/ 1589 w 2520"/>
                <a:gd name="T55" fmla="*/ 237 h 472"/>
                <a:gd name="T56" fmla="*/ 1452 w 2520"/>
                <a:gd name="T57" fmla="*/ 372 h 472"/>
                <a:gd name="T58" fmla="*/ 1395 w 2520"/>
                <a:gd name="T59" fmla="*/ 372 h 472"/>
                <a:gd name="T60" fmla="*/ 1395 w 2520"/>
                <a:gd name="T61" fmla="*/ 103 h 472"/>
                <a:gd name="T62" fmla="*/ 856 w 2520"/>
                <a:gd name="T63" fmla="*/ 0 h 472"/>
                <a:gd name="T64" fmla="*/ 745 w 2520"/>
                <a:gd name="T65" fmla="*/ 374 h 472"/>
                <a:gd name="T66" fmla="*/ 638 w 2520"/>
                <a:gd name="T67" fmla="*/ 0 h 472"/>
                <a:gd name="T68" fmla="*/ 494 w 2520"/>
                <a:gd name="T69" fmla="*/ 0 h 472"/>
                <a:gd name="T70" fmla="*/ 646 w 2520"/>
                <a:gd name="T71" fmla="*/ 472 h 472"/>
                <a:gd name="T72" fmla="*/ 838 w 2520"/>
                <a:gd name="T73" fmla="*/ 472 h 472"/>
                <a:gd name="T74" fmla="*/ 992 w 2520"/>
                <a:gd name="T75" fmla="*/ 0 h 472"/>
                <a:gd name="T76" fmla="*/ 856 w 2520"/>
                <a:gd name="T77" fmla="*/ 0 h 472"/>
                <a:gd name="T78" fmla="*/ 1781 w 2520"/>
                <a:gd name="T79" fmla="*/ 472 h 472"/>
                <a:gd name="T80" fmla="*/ 1915 w 2520"/>
                <a:gd name="T81" fmla="*/ 472 h 472"/>
                <a:gd name="T82" fmla="*/ 1915 w 2520"/>
                <a:gd name="T83" fmla="*/ 0 h 472"/>
                <a:gd name="T84" fmla="*/ 1781 w 2520"/>
                <a:gd name="T85" fmla="*/ 0 h 472"/>
                <a:gd name="T86" fmla="*/ 1781 w 2520"/>
                <a:gd name="T87" fmla="*/ 472 h 472"/>
                <a:gd name="T88" fmla="*/ 2155 w 2520"/>
                <a:gd name="T89" fmla="*/ 1 h 472"/>
                <a:gd name="T90" fmla="*/ 1969 w 2520"/>
                <a:gd name="T91" fmla="*/ 472 h 472"/>
                <a:gd name="T92" fmla="*/ 2100 w 2520"/>
                <a:gd name="T93" fmla="*/ 472 h 472"/>
                <a:gd name="T94" fmla="*/ 2130 w 2520"/>
                <a:gd name="T95" fmla="*/ 389 h 472"/>
                <a:gd name="T96" fmla="*/ 2350 w 2520"/>
                <a:gd name="T97" fmla="*/ 389 h 472"/>
                <a:gd name="T98" fmla="*/ 2378 w 2520"/>
                <a:gd name="T99" fmla="*/ 472 h 472"/>
                <a:gd name="T100" fmla="*/ 2520 w 2520"/>
                <a:gd name="T101" fmla="*/ 472 h 472"/>
                <a:gd name="T102" fmla="*/ 2333 w 2520"/>
                <a:gd name="T103" fmla="*/ 1 h 472"/>
                <a:gd name="T104" fmla="*/ 2155 w 2520"/>
                <a:gd name="T105" fmla="*/ 1 h 472"/>
                <a:gd name="T106" fmla="*/ 2241 w 2520"/>
                <a:gd name="T107" fmla="*/ 87 h 472"/>
                <a:gd name="T108" fmla="*/ 2322 w 2520"/>
                <a:gd name="T109" fmla="*/ 307 h 472"/>
                <a:gd name="T110" fmla="*/ 2158 w 2520"/>
                <a:gd name="T111" fmla="*/ 307 h 472"/>
                <a:gd name="T112" fmla="*/ 2241 w 2520"/>
                <a:gd name="T113" fmla="*/ 8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472">
                  <a:moveTo>
                    <a:pt x="1048" y="0"/>
                  </a:moveTo>
                  <a:cubicBezTo>
                    <a:pt x="1048" y="472"/>
                    <a:pt x="1048" y="472"/>
                    <a:pt x="1048" y="472"/>
                  </a:cubicBezTo>
                  <a:cubicBezTo>
                    <a:pt x="1181" y="472"/>
                    <a:pt x="1181" y="472"/>
                    <a:pt x="1181" y="472"/>
                  </a:cubicBezTo>
                  <a:cubicBezTo>
                    <a:pt x="1181" y="0"/>
                    <a:pt x="1181" y="0"/>
                    <a:pt x="1181" y="0"/>
                  </a:cubicBezTo>
                  <a:lnTo>
                    <a:pt x="1048" y="0"/>
                  </a:lnTo>
                  <a:close/>
                  <a:moveTo>
                    <a:pt x="0" y="0"/>
                  </a:moveTo>
                  <a:cubicBezTo>
                    <a:pt x="0" y="472"/>
                    <a:pt x="0" y="472"/>
                    <a:pt x="0" y="472"/>
                  </a:cubicBezTo>
                  <a:cubicBezTo>
                    <a:pt x="134" y="472"/>
                    <a:pt x="134" y="472"/>
                    <a:pt x="134" y="472"/>
                  </a:cubicBezTo>
                  <a:cubicBezTo>
                    <a:pt x="134" y="105"/>
                    <a:pt x="134" y="105"/>
                    <a:pt x="134" y="105"/>
                  </a:cubicBezTo>
                  <a:cubicBezTo>
                    <a:pt x="239" y="106"/>
                    <a:pt x="239" y="106"/>
                    <a:pt x="239" y="106"/>
                  </a:cubicBezTo>
                  <a:cubicBezTo>
                    <a:pt x="273" y="106"/>
                    <a:pt x="297" y="114"/>
                    <a:pt x="314" y="132"/>
                  </a:cubicBezTo>
                  <a:cubicBezTo>
                    <a:pt x="335" y="154"/>
                    <a:pt x="344" y="191"/>
                    <a:pt x="344" y="257"/>
                  </a:cubicBezTo>
                  <a:cubicBezTo>
                    <a:pt x="344" y="472"/>
                    <a:pt x="344" y="472"/>
                    <a:pt x="344" y="472"/>
                  </a:cubicBezTo>
                  <a:cubicBezTo>
                    <a:pt x="474" y="472"/>
                    <a:pt x="474" y="472"/>
                    <a:pt x="474" y="472"/>
                  </a:cubicBezTo>
                  <a:cubicBezTo>
                    <a:pt x="474" y="211"/>
                    <a:pt x="474" y="211"/>
                    <a:pt x="474" y="211"/>
                  </a:cubicBezTo>
                  <a:cubicBezTo>
                    <a:pt x="474" y="25"/>
                    <a:pt x="355" y="0"/>
                    <a:pt x="239" y="0"/>
                  </a:cubicBezTo>
                  <a:lnTo>
                    <a:pt x="0" y="0"/>
                  </a:lnTo>
                  <a:close/>
                  <a:moveTo>
                    <a:pt x="1262" y="0"/>
                  </a:moveTo>
                  <a:cubicBezTo>
                    <a:pt x="1262" y="472"/>
                    <a:pt x="1262" y="472"/>
                    <a:pt x="1262" y="472"/>
                  </a:cubicBezTo>
                  <a:cubicBezTo>
                    <a:pt x="1479" y="472"/>
                    <a:pt x="1479" y="472"/>
                    <a:pt x="1479" y="472"/>
                  </a:cubicBezTo>
                  <a:cubicBezTo>
                    <a:pt x="1594" y="472"/>
                    <a:pt x="1631" y="453"/>
                    <a:pt x="1672" y="410"/>
                  </a:cubicBezTo>
                  <a:cubicBezTo>
                    <a:pt x="1701" y="380"/>
                    <a:pt x="1719" y="314"/>
                    <a:pt x="1719" y="242"/>
                  </a:cubicBezTo>
                  <a:cubicBezTo>
                    <a:pt x="1719" y="175"/>
                    <a:pt x="1704" y="116"/>
                    <a:pt x="1676" y="79"/>
                  </a:cubicBezTo>
                  <a:cubicBezTo>
                    <a:pt x="1627" y="13"/>
                    <a:pt x="1556" y="0"/>
                    <a:pt x="1449" y="0"/>
                  </a:cubicBezTo>
                  <a:lnTo>
                    <a:pt x="1262" y="0"/>
                  </a:lnTo>
                  <a:close/>
                  <a:moveTo>
                    <a:pt x="1395" y="103"/>
                  </a:moveTo>
                  <a:cubicBezTo>
                    <a:pt x="1452" y="103"/>
                    <a:pt x="1452" y="103"/>
                    <a:pt x="1452" y="103"/>
                  </a:cubicBezTo>
                  <a:cubicBezTo>
                    <a:pt x="1535" y="103"/>
                    <a:pt x="1589" y="140"/>
                    <a:pt x="1589" y="237"/>
                  </a:cubicBezTo>
                  <a:cubicBezTo>
                    <a:pt x="1589" y="334"/>
                    <a:pt x="1535" y="372"/>
                    <a:pt x="1452" y="372"/>
                  </a:cubicBezTo>
                  <a:cubicBezTo>
                    <a:pt x="1395" y="372"/>
                    <a:pt x="1395" y="372"/>
                    <a:pt x="1395" y="372"/>
                  </a:cubicBezTo>
                  <a:lnTo>
                    <a:pt x="1395" y="103"/>
                  </a:lnTo>
                  <a:close/>
                  <a:moveTo>
                    <a:pt x="856" y="0"/>
                  </a:moveTo>
                  <a:cubicBezTo>
                    <a:pt x="745" y="374"/>
                    <a:pt x="745" y="374"/>
                    <a:pt x="745" y="374"/>
                  </a:cubicBezTo>
                  <a:cubicBezTo>
                    <a:pt x="638" y="0"/>
                    <a:pt x="638" y="0"/>
                    <a:pt x="638" y="0"/>
                  </a:cubicBezTo>
                  <a:cubicBezTo>
                    <a:pt x="494" y="0"/>
                    <a:pt x="494" y="0"/>
                    <a:pt x="494" y="0"/>
                  </a:cubicBezTo>
                  <a:cubicBezTo>
                    <a:pt x="646" y="472"/>
                    <a:pt x="646" y="472"/>
                    <a:pt x="646" y="472"/>
                  </a:cubicBezTo>
                  <a:cubicBezTo>
                    <a:pt x="838" y="472"/>
                    <a:pt x="838" y="472"/>
                    <a:pt x="838" y="472"/>
                  </a:cubicBezTo>
                  <a:cubicBezTo>
                    <a:pt x="992" y="0"/>
                    <a:pt x="992" y="0"/>
                    <a:pt x="992" y="0"/>
                  </a:cubicBezTo>
                  <a:lnTo>
                    <a:pt x="856" y="0"/>
                  </a:lnTo>
                  <a:close/>
                  <a:moveTo>
                    <a:pt x="1781" y="472"/>
                  </a:moveTo>
                  <a:cubicBezTo>
                    <a:pt x="1915" y="472"/>
                    <a:pt x="1915" y="472"/>
                    <a:pt x="1915" y="472"/>
                  </a:cubicBezTo>
                  <a:cubicBezTo>
                    <a:pt x="1915" y="0"/>
                    <a:pt x="1915" y="0"/>
                    <a:pt x="1915" y="0"/>
                  </a:cubicBezTo>
                  <a:cubicBezTo>
                    <a:pt x="1781" y="0"/>
                    <a:pt x="1781" y="0"/>
                    <a:pt x="1781" y="0"/>
                  </a:cubicBezTo>
                  <a:lnTo>
                    <a:pt x="1781" y="472"/>
                  </a:lnTo>
                  <a:close/>
                  <a:moveTo>
                    <a:pt x="2155" y="1"/>
                  </a:moveTo>
                  <a:cubicBezTo>
                    <a:pt x="1969" y="472"/>
                    <a:pt x="1969" y="472"/>
                    <a:pt x="1969" y="472"/>
                  </a:cubicBezTo>
                  <a:cubicBezTo>
                    <a:pt x="2100" y="472"/>
                    <a:pt x="2100" y="472"/>
                    <a:pt x="2100" y="472"/>
                  </a:cubicBezTo>
                  <a:cubicBezTo>
                    <a:pt x="2130" y="389"/>
                    <a:pt x="2130" y="389"/>
                    <a:pt x="2130" y="389"/>
                  </a:cubicBezTo>
                  <a:cubicBezTo>
                    <a:pt x="2350" y="389"/>
                    <a:pt x="2350" y="389"/>
                    <a:pt x="2350" y="389"/>
                  </a:cubicBezTo>
                  <a:cubicBezTo>
                    <a:pt x="2378" y="472"/>
                    <a:pt x="2378" y="472"/>
                    <a:pt x="2378" y="472"/>
                  </a:cubicBezTo>
                  <a:cubicBezTo>
                    <a:pt x="2520" y="472"/>
                    <a:pt x="2520" y="472"/>
                    <a:pt x="2520" y="472"/>
                  </a:cubicBezTo>
                  <a:cubicBezTo>
                    <a:pt x="2333" y="1"/>
                    <a:pt x="2333" y="1"/>
                    <a:pt x="2333" y="1"/>
                  </a:cubicBezTo>
                  <a:lnTo>
                    <a:pt x="2155" y="1"/>
                  </a:lnTo>
                  <a:close/>
                  <a:moveTo>
                    <a:pt x="2241" y="87"/>
                  </a:moveTo>
                  <a:cubicBezTo>
                    <a:pt x="2322" y="307"/>
                    <a:pt x="2322" y="307"/>
                    <a:pt x="2322" y="307"/>
                  </a:cubicBezTo>
                  <a:cubicBezTo>
                    <a:pt x="2158" y="307"/>
                    <a:pt x="2158" y="307"/>
                    <a:pt x="2158" y="307"/>
                  </a:cubicBezTo>
                  <a:lnTo>
                    <a:pt x="2241" y="8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380985" fontAlgn="base">
                <a:spcBef>
                  <a:spcPct val="0"/>
                </a:spcBef>
                <a:spcAft>
                  <a:spcPct val="0"/>
                </a:spcAft>
              </a:pPr>
              <a:endParaRPr lang="en-US" sz="1500">
                <a:solidFill>
                  <a:srgbClr val="FFFFFF"/>
                </a:solidFill>
                <a:latin typeface="Arial" charset="0"/>
                <a:ea typeface="MS PGothic" pitchFamily="34" charset="-128"/>
              </a:endParaRPr>
            </a:p>
          </p:txBody>
        </p:sp>
        <p:sp>
          <p:nvSpPr>
            <p:cNvPr id="1737" name="Freeform 7"/>
            <p:cNvSpPr>
              <a:spLocks noEditPoints="1"/>
            </p:cNvSpPr>
            <p:nvPr userDrawn="1"/>
          </p:nvSpPr>
          <p:spPr bwMode="auto">
            <a:xfrm>
              <a:off x="1346200" y="-720726"/>
              <a:ext cx="831850" cy="552450"/>
            </a:xfrm>
            <a:custGeom>
              <a:avLst/>
              <a:gdLst>
                <a:gd name="T0" fmla="*/ 405 w 1086"/>
                <a:gd name="T1" fmla="*/ 214 h 718"/>
                <a:gd name="T2" fmla="*/ 405 w 1086"/>
                <a:gd name="T3" fmla="*/ 149 h 718"/>
                <a:gd name="T4" fmla="*/ 424 w 1086"/>
                <a:gd name="T5" fmla="*/ 148 h 718"/>
                <a:gd name="T6" fmla="*/ 719 w 1086"/>
                <a:gd name="T7" fmla="*/ 301 h 718"/>
                <a:gd name="T8" fmla="*/ 458 w 1086"/>
                <a:gd name="T9" fmla="*/ 476 h 718"/>
                <a:gd name="T10" fmla="*/ 405 w 1086"/>
                <a:gd name="T11" fmla="*/ 467 h 718"/>
                <a:gd name="T12" fmla="*/ 405 w 1086"/>
                <a:gd name="T13" fmla="*/ 270 h 718"/>
                <a:gd name="T14" fmla="*/ 530 w 1086"/>
                <a:gd name="T15" fmla="*/ 378 h 718"/>
                <a:gd name="T16" fmla="*/ 622 w 1086"/>
                <a:gd name="T17" fmla="*/ 300 h 718"/>
                <a:gd name="T18" fmla="*/ 441 w 1086"/>
                <a:gd name="T19" fmla="*/ 212 h 718"/>
                <a:gd name="T20" fmla="*/ 405 w 1086"/>
                <a:gd name="T21" fmla="*/ 214 h 718"/>
                <a:gd name="T22" fmla="*/ 405 w 1086"/>
                <a:gd name="T23" fmla="*/ 0 h 718"/>
                <a:gd name="T24" fmla="*/ 405 w 1086"/>
                <a:gd name="T25" fmla="*/ 97 h 718"/>
                <a:gd name="T26" fmla="*/ 424 w 1086"/>
                <a:gd name="T27" fmla="*/ 95 h 718"/>
                <a:gd name="T28" fmla="*/ 832 w 1086"/>
                <a:gd name="T29" fmla="*/ 298 h 718"/>
                <a:gd name="T30" fmla="*/ 455 w 1086"/>
                <a:gd name="T31" fmla="*/ 523 h 718"/>
                <a:gd name="T32" fmla="*/ 405 w 1086"/>
                <a:gd name="T33" fmla="*/ 518 h 718"/>
                <a:gd name="T34" fmla="*/ 405 w 1086"/>
                <a:gd name="T35" fmla="*/ 578 h 718"/>
                <a:gd name="T36" fmla="*/ 447 w 1086"/>
                <a:gd name="T37" fmla="*/ 581 h 718"/>
                <a:gd name="T38" fmla="*/ 881 w 1086"/>
                <a:gd name="T39" fmla="*/ 381 h 718"/>
                <a:gd name="T40" fmla="*/ 1004 w 1086"/>
                <a:gd name="T41" fmla="*/ 456 h 718"/>
                <a:gd name="T42" fmla="*/ 449 w 1086"/>
                <a:gd name="T43" fmla="*/ 636 h 718"/>
                <a:gd name="T44" fmla="*/ 405 w 1086"/>
                <a:gd name="T45" fmla="*/ 634 h 718"/>
                <a:gd name="T46" fmla="*/ 405 w 1086"/>
                <a:gd name="T47" fmla="*/ 718 h 718"/>
                <a:gd name="T48" fmla="*/ 1086 w 1086"/>
                <a:gd name="T49" fmla="*/ 718 h 718"/>
                <a:gd name="T50" fmla="*/ 1086 w 1086"/>
                <a:gd name="T51" fmla="*/ 0 h 718"/>
                <a:gd name="T52" fmla="*/ 405 w 1086"/>
                <a:gd name="T53" fmla="*/ 0 h 718"/>
                <a:gd name="T54" fmla="*/ 405 w 1086"/>
                <a:gd name="T55" fmla="*/ 467 h 718"/>
                <a:gd name="T56" fmla="*/ 405 w 1086"/>
                <a:gd name="T57" fmla="*/ 518 h 718"/>
                <a:gd name="T58" fmla="*/ 194 w 1086"/>
                <a:gd name="T59" fmla="*/ 317 h 718"/>
                <a:gd name="T60" fmla="*/ 405 w 1086"/>
                <a:gd name="T61" fmla="*/ 214 h 718"/>
                <a:gd name="T62" fmla="*/ 405 w 1086"/>
                <a:gd name="T63" fmla="*/ 270 h 718"/>
                <a:gd name="T64" fmla="*/ 405 w 1086"/>
                <a:gd name="T65" fmla="*/ 270 h 718"/>
                <a:gd name="T66" fmla="*/ 281 w 1086"/>
                <a:gd name="T67" fmla="*/ 327 h 718"/>
                <a:gd name="T68" fmla="*/ 405 w 1086"/>
                <a:gd name="T69" fmla="*/ 467 h 718"/>
                <a:gd name="T70" fmla="*/ 111 w 1086"/>
                <a:gd name="T71" fmla="*/ 309 h 718"/>
                <a:gd name="T72" fmla="*/ 405 w 1086"/>
                <a:gd name="T73" fmla="*/ 149 h 718"/>
                <a:gd name="T74" fmla="*/ 405 w 1086"/>
                <a:gd name="T75" fmla="*/ 97 h 718"/>
                <a:gd name="T76" fmla="*/ 0 w 1086"/>
                <a:gd name="T77" fmla="*/ 298 h 718"/>
                <a:gd name="T78" fmla="*/ 405 w 1086"/>
                <a:gd name="T79" fmla="*/ 634 h 718"/>
                <a:gd name="T80" fmla="*/ 405 w 1086"/>
                <a:gd name="T81" fmla="*/ 578 h 718"/>
                <a:gd name="T82" fmla="*/ 111 w 1086"/>
                <a:gd name="T83" fmla="*/ 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718">
                  <a:moveTo>
                    <a:pt x="405" y="214"/>
                  </a:moveTo>
                  <a:cubicBezTo>
                    <a:pt x="405" y="149"/>
                    <a:pt x="405" y="149"/>
                    <a:pt x="405" y="149"/>
                  </a:cubicBezTo>
                  <a:cubicBezTo>
                    <a:pt x="412" y="149"/>
                    <a:pt x="418" y="148"/>
                    <a:pt x="424" y="148"/>
                  </a:cubicBezTo>
                  <a:cubicBezTo>
                    <a:pt x="602" y="143"/>
                    <a:pt x="719" y="301"/>
                    <a:pt x="719" y="301"/>
                  </a:cubicBezTo>
                  <a:cubicBezTo>
                    <a:pt x="719" y="301"/>
                    <a:pt x="593" y="476"/>
                    <a:pt x="458" y="476"/>
                  </a:cubicBezTo>
                  <a:cubicBezTo>
                    <a:pt x="438" y="476"/>
                    <a:pt x="421" y="472"/>
                    <a:pt x="405" y="467"/>
                  </a:cubicBezTo>
                  <a:cubicBezTo>
                    <a:pt x="405" y="270"/>
                    <a:pt x="405" y="270"/>
                    <a:pt x="405" y="270"/>
                  </a:cubicBezTo>
                  <a:cubicBezTo>
                    <a:pt x="474" y="279"/>
                    <a:pt x="488" y="309"/>
                    <a:pt x="530" y="378"/>
                  </a:cubicBezTo>
                  <a:cubicBezTo>
                    <a:pt x="622" y="300"/>
                    <a:pt x="622" y="300"/>
                    <a:pt x="622" y="300"/>
                  </a:cubicBezTo>
                  <a:cubicBezTo>
                    <a:pt x="622" y="300"/>
                    <a:pt x="555" y="212"/>
                    <a:pt x="441" y="212"/>
                  </a:cubicBezTo>
                  <a:cubicBezTo>
                    <a:pt x="429" y="212"/>
                    <a:pt x="417" y="213"/>
                    <a:pt x="405" y="214"/>
                  </a:cubicBezTo>
                  <a:moveTo>
                    <a:pt x="405" y="0"/>
                  </a:moveTo>
                  <a:cubicBezTo>
                    <a:pt x="405" y="97"/>
                    <a:pt x="405" y="97"/>
                    <a:pt x="405" y="97"/>
                  </a:cubicBezTo>
                  <a:cubicBezTo>
                    <a:pt x="412" y="96"/>
                    <a:pt x="418" y="96"/>
                    <a:pt x="424" y="95"/>
                  </a:cubicBezTo>
                  <a:cubicBezTo>
                    <a:pt x="671" y="87"/>
                    <a:pt x="832" y="298"/>
                    <a:pt x="832" y="298"/>
                  </a:cubicBezTo>
                  <a:cubicBezTo>
                    <a:pt x="832" y="298"/>
                    <a:pt x="647" y="523"/>
                    <a:pt x="455" y="523"/>
                  </a:cubicBezTo>
                  <a:cubicBezTo>
                    <a:pt x="437" y="523"/>
                    <a:pt x="421" y="521"/>
                    <a:pt x="405" y="518"/>
                  </a:cubicBezTo>
                  <a:cubicBezTo>
                    <a:pt x="405" y="578"/>
                    <a:pt x="405" y="578"/>
                    <a:pt x="405" y="578"/>
                  </a:cubicBezTo>
                  <a:cubicBezTo>
                    <a:pt x="419" y="580"/>
                    <a:pt x="432" y="581"/>
                    <a:pt x="447" y="581"/>
                  </a:cubicBezTo>
                  <a:cubicBezTo>
                    <a:pt x="626" y="581"/>
                    <a:pt x="755" y="489"/>
                    <a:pt x="881" y="381"/>
                  </a:cubicBezTo>
                  <a:cubicBezTo>
                    <a:pt x="902" y="398"/>
                    <a:pt x="987" y="438"/>
                    <a:pt x="1004" y="456"/>
                  </a:cubicBezTo>
                  <a:cubicBezTo>
                    <a:pt x="885" y="556"/>
                    <a:pt x="607" y="636"/>
                    <a:pt x="449" y="636"/>
                  </a:cubicBezTo>
                  <a:cubicBezTo>
                    <a:pt x="434" y="636"/>
                    <a:pt x="420" y="636"/>
                    <a:pt x="405" y="634"/>
                  </a:cubicBezTo>
                  <a:cubicBezTo>
                    <a:pt x="405" y="718"/>
                    <a:pt x="405" y="718"/>
                    <a:pt x="405" y="718"/>
                  </a:cubicBezTo>
                  <a:cubicBezTo>
                    <a:pt x="1086" y="718"/>
                    <a:pt x="1086" y="718"/>
                    <a:pt x="1086" y="718"/>
                  </a:cubicBezTo>
                  <a:cubicBezTo>
                    <a:pt x="1086" y="0"/>
                    <a:pt x="1086" y="0"/>
                    <a:pt x="1086" y="0"/>
                  </a:cubicBezTo>
                  <a:lnTo>
                    <a:pt x="405" y="0"/>
                  </a:lnTo>
                  <a:close/>
                  <a:moveTo>
                    <a:pt x="405" y="467"/>
                  </a:moveTo>
                  <a:cubicBezTo>
                    <a:pt x="405" y="518"/>
                    <a:pt x="405" y="518"/>
                    <a:pt x="405" y="518"/>
                  </a:cubicBezTo>
                  <a:cubicBezTo>
                    <a:pt x="240" y="489"/>
                    <a:pt x="194" y="317"/>
                    <a:pt x="194" y="317"/>
                  </a:cubicBezTo>
                  <a:cubicBezTo>
                    <a:pt x="194" y="317"/>
                    <a:pt x="273" y="228"/>
                    <a:pt x="405" y="214"/>
                  </a:cubicBezTo>
                  <a:cubicBezTo>
                    <a:pt x="405" y="270"/>
                    <a:pt x="405" y="270"/>
                    <a:pt x="405" y="270"/>
                  </a:cubicBezTo>
                  <a:cubicBezTo>
                    <a:pt x="405" y="270"/>
                    <a:pt x="405" y="270"/>
                    <a:pt x="405" y="270"/>
                  </a:cubicBezTo>
                  <a:cubicBezTo>
                    <a:pt x="336" y="262"/>
                    <a:pt x="281" y="327"/>
                    <a:pt x="281" y="327"/>
                  </a:cubicBezTo>
                  <a:cubicBezTo>
                    <a:pt x="281" y="327"/>
                    <a:pt x="312" y="436"/>
                    <a:pt x="405" y="467"/>
                  </a:cubicBezTo>
                  <a:moveTo>
                    <a:pt x="111" y="309"/>
                  </a:moveTo>
                  <a:cubicBezTo>
                    <a:pt x="111" y="309"/>
                    <a:pt x="209" y="164"/>
                    <a:pt x="405" y="149"/>
                  </a:cubicBezTo>
                  <a:cubicBezTo>
                    <a:pt x="405" y="97"/>
                    <a:pt x="405" y="97"/>
                    <a:pt x="405" y="97"/>
                  </a:cubicBezTo>
                  <a:cubicBezTo>
                    <a:pt x="188" y="114"/>
                    <a:pt x="0" y="298"/>
                    <a:pt x="0" y="298"/>
                  </a:cubicBezTo>
                  <a:cubicBezTo>
                    <a:pt x="0" y="298"/>
                    <a:pt x="106" y="606"/>
                    <a:pt x="405" y="634"/>
                  </a:cubicBezTo>
                  <a:cubicBezTo>
                    <a:pt x="405" y="578"/>
                    <a:pt x="405" y="578"/>
                    <a:pt x="405" y="578"/>
                  </a:cubicBezTo>
                  <a:cubicBezTo>
                    <a:pt x="186" y="551"/>
                    <a:pt x="111" y="309"/>
                    <a:pt x="111"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380985" fontAlgn="base">
                <a:spcBef>
                  <a:spcPct val="0"/>
                </a:spcBef>
                <a:spcAft>
                  <a:spcPct val="0"/>
                </a:spcAft>
              </a:pPr>
              <a:endParaRPr lang="en-US" sz="1500">
                <a:solidFill>
                  <a:srgbClr val="FFFFFF"/>
                </a:solidFill>
                <a:latin typeface="Arial" charset="0"/>
                <a:ea typeface="MS PGothic" pitchFamily="34" charset="-128"/>
              </a:endParaRPr>
            </a:p>
          </p:txBody>
        </p:sp>
      </p:grpSp>
      <p:sp>
        <p:nvSpPr>
          <p:cNvPr id="11" name="Rectangle 4"/>
          <p:cNvSpPr>
            <a:spLocks noGrp="1" noChangeArrowheads="1"/>
          </p:cNvSpPr>
          <p:nvPr userDrawn="1">
            <p:ph type="subTitle" idx="1"/>
          </p:nvPr>
        </p:nvSpPr>
        <p:spPr>
          <a:xfrm>
            <a:off x="771351" y="2581003"/>
            <a:ext cx="4840328" cy="311560"/>
          </a:xfrm>
        </p:spPr>
        <p:txBody>
          <a:bodyPr wrap="square" anchor="t">
            <a:spAutoFit/>
          </a:bodyPr>
          <a:lstStyle>
            <a:lvl1pPr marL="0" indent="0" algn="l">
              <a:lnSpc>
                <a:spcPct val="90000"/>
              </a:lnSpc>
              <a:spcBef>
                <a:spcPts val="500"/>
              </a:spcBef>
              <a:spcAft>
                <a:spcPts val="250"/>
              </a:spcAft>
              <a:buFontTx/>
              <a:buNone/>
              <a:defRPr sz="1583" b="0">
                <a:solidFill>
                  <a:schemeClr val="bg2"/>
                </a:solidFill>
                <a:latin typeface="Trebuchet MS" pitchFamily="34" charset="0"/>
              </a:defRPr>
            </a:lvl1pPr>
          </a:lstStyle>
          <a:p>
            <a:r>
              <a:rPr lang="en-US" dirty="0" smtClean="0"/>
              <a:t>Click to edit Master subtitle style</a:t>
            </a:r>
            <a:endParaRPr lang="en-US" dirty="0"/>
          </a:p>
        </p:txBody>
      </p:sp>
      <p:sp>
        <p:nvSpPr>
          <p:cNvPr id="305" name="Title 304"/>
          <p:cNvSpPr>
            <a:spLocks noGrp="1"/>
          </p:cNvSpPr>
          <p:nvPr userDrawn="1">
            <p:ph type="title" hasCustomPrompt="1"/>
          </p:nvPr>
        </p:nvSpPr>
        <p:spPr>
          <a:xfrm>
            <a:off x="771352" y="2142888"/>
            <a:ext cx="6101215" cy="477054"/>
          </a:xfrm>
        </p:spPr>
        <p:txBody>
          <a:bodyPr anchor="b"/>
          <a:lstStyle>
            <a:lvl1pPr algn="l">
              <a:lnSpc>
                <a:spcPct val="100000"/>
              </a:lnSpc>
              <a:spcBef>
                <a:spcPts val="640"/>
              </a:spcBef>
              <a:defRPr sz="2500" b="0"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253956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Exploding Triangle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1734" name="Group 1733"/>
          <p:cNvGrpSpPr/>
          <p:nvPr userDrawn="1"/>
        </p:nvGrpSpPr>
        <p:grpSpPr>
          <a:xfrm>
            <a:off x="564577" y="459917"/>
            <a:ext cx="2628838" cy="647444"/>
            <a:chOff x="1346200" y="-720726"/>
            <a:chExt cx="2990850" cy="552450"/>
          </a:xfrm>
        </p:grpSpPr>
        <p:sp>
          <p:nvSpPr>
            <p:cNvPr id="1735" name="Freeform 1734"/>
            <p:cNvSpPr>
              <a:spLocks noEditPoints="1"/>
            </p:cNvSpPr>
            <p:nvPr userDrawn="1"/>
          </p:nvSpPr>
          <p:spPr bwMode="auto">
            <a:xfrm>
              <a:off x="4270375" y="-306388"/>
              <a:ext cx="66675" cy="65088"/>
            </a:xfrm>
            <a:custGeom>
              <a:avLst/>
              <a:gdLst>
                <a:gd name="T0" fmla="*/ 36 w 87"/>
                <a:gd name="T1" fmla="*/ 37 h 83"/>
                <a:gd name="T2" fmla="*/ 36 w 87"/>
                <a:gd name="T3" fmla="*/ 26 h 83"/>
                <a:gd name="T4" fmla="*/ 43 w 87"/>
                <a:gd name="T5" fmla="*/ 26 h 83"/>
                <a:gd name="T6" fmla="*/ 52 w 87"/>
                <a:gd name="T7" fmla="*/ 31 h 83"/>
                <a:gd name="T8" fmla="*/ 45 w 87"/>
                <a:gd name="T9" fmla="*/ 37 h 83"/>
                <a:gd name="T10" fmla="*/ 36 w 87"/>
                <a:gd name="T11" fmla="*/ 37 h 83"/>
                <a:gd name="T12" fmla="*/ 36 w 87"/>
                <a:gd name="T13" fmla="*/ 45 h 83"/>
                <a:gd name="T14" fmla="*/ 41 w 87"/>
                <a:gd name="T15" fmla="*/ 45 h 83"/>
                <a:gd name="T16" fmla="*/ 52 w 87"/>
                <a:gd name="T17" fmla="*/ 63 h 83"/>
                <a:gd name="T18" fmla="*/ 63 w 87"/>
                <a:gd name="T19" fmla="*/ 63 h 83"/>
                <a:gd name="T20" fmla="*/ 52 w 87"/>
                <a:gd name="T21" fmla="*/ 44 h 83"/>
                <a:gd name="T22" fmla="*/ 63 w 87"/>
                <a:gd name="T23" fmla="*/ 32 h 83"/>
                <a:gd name="T24" fmla="*/ 44 w 87"/>
                <a:gd name="T25" fmla="*/ 19 h 83"/>
                <a:gd name="T26" fmla="*/ 26 w 87"/>
                <a:gd name="T27" fmla="*/ 19 h 83"/>
                <a:gd name="T28" fmla="*/ 26 w 87"/>
                <a:gd name="T29" fmla="*/ 63 h 83"/>
                <a:gd name="T30" fmla="*/ 36 w 87"/>
                <a:gd name="T31" fmla="*/ 63 h 83"/>
                <a:gd name="T32" fmla="*/ 36 w 87"/>
                <a:gd name="T33" fmla="*/ 45 h 83"/>
                <a:gd name="T34" fmla="*/ 87 w 87"/>
                <a:gd name="T35" fmla="*/ 41 h 83"/>
                <a:gd name="T36" fmla="*/ 44 w 87"/>
                <a:gd name="T37" fmla="*/ 0 h 83"/>
                <a:gd name="T38" fmla="*/ 0 w 87"/>
                <a:gd name="T39" fmla="*/ 41 h 83"/>
                <a:gd name="T40" fmla="*/ 44 w 87"/>
                <a:gd name="T41" fmla="*/ 83 h 83"/>
                <a:gd name="T42" fmla="*/ 87 w 87"/>
                <a:gd name="T43" fmla="*/ 41 h 83"/>
                <a:gd name="T44" fmla="*/ 74 w 87"/>
                <a:gd name="T45" fmla="*/ 41 h 83"/>
                <a:gd name="T46" fmla="*/ 44 w 87"/>
                <a:gd name="T47" fmla="*/ 73 h 83"/>
                <a:gd name="T48" fmla="*/ 44 w 87"/>
                <a:gd name="T49" fmla="*/ 73 h 83"/>
                <a:gd name="T50" fmla="*/ 13 w 87"/>
                <a:gd name="T51" fmla="*/ 41 h 83"/>
                <a:gd name="T52" fmla="*/ 44 w 87"/>
                <a:gd name="T53" fmla="*/ 9 h 83"/>
                <a:gd name="T54" fmla="*/ 74 w 87"/>
                <a:gd name="T5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83">
                  <a:moveTo>
                    <a:pt x="36" y="37"/>
                  </a:moveTo>
                  <a:cubicBezTo>
                    <a:pt x="36" y="26"/>
                    <a:pt x="36" y="26"/>
                    <a:pt x="36" y="26"/>
                  </a:cubicBezTo>
                  <a:cubicBezTo>
                    <a:pt x="43" y="26"/>
                    <a:pt x="43" y="26"/>
                    <a:pt x="43" y="26"/>
                  </a:cubicBezTo>
                  <a:cubicBezTo>
                    <a:pt x="47" y="26"/>
                    <a:pt x="52" y="27"/>
                    <a:pt x="52" y="31"/>
                  </a:cubicBezTo>
                  <a:cubicBezTo>
                    <a:pt x="52" y="36"/>
                    <a:pt x="50" y="37"/>
                    <a:pt x="45" y="37"/>
                  </a:cubicBezTo>
                  <a:cubicBezTo>
                    <a:pt x="36" y="37"/>
                    <a:pt x="36" y="37"/>
                    <a:pt x="36" y="37"/>
                  </a:cubicBezTo>
                  <a:moveTo>
                    <a:pt x="36" y="45"/>
                  </a:moveTo>
                  <a:cubicBezTo>
                    <a:pt x="41" y="45"/>
                    <a:pt x="41" y="45"/>
                    <a:pt x="41" y="45"/>
                  </a:cubicBezTo>
                  <a:cubicBezTo>
                    <a:pt x="52" y="63"/>
                    <a:pt x="52" y="63"/>
                    <a:pt x="52" y="63"/>
                  </a:cubicBezTo>
                  <a:cubicBezTo>
                    <a:pt x="63" y="63"/>
                    <a:pt x="63" y="63"/>
                    <a:pt x="63" y="63"/>
                  </a:cubicBezTo>
                  <a:cubicBezTo>
                    <a:pt x="52" y="44"/>
                    <a:pt x="52" y="44"/>
                    <a:pt x="52" y="44"/>
                  </a:cubicBezTo>
                  <a:cubicBezTo>
                    <a:pt x="58" y="43"/>
                    <a:pt x="63" y="41"/>
                    <a:pt x="63" y="32"/>
                  </a:cubicBezTo>
                  <a:cubicBezTo>
                    <a:pt x="63" y="22"/>
                    <a:pt x="56" y="19"/>
                    <a:pt x="44" y="19"/>
                  </a:cubicBezTo>
                  <a:cubicBezTo>
                    <a:pt x="26" y="19"/>
                    <a:pt x="26" y="19"/>
                    <a:pt x="26" y="19"/>
                  </a:cubicBezTo>
                  <a:cubicBezTo>
                    <a:pt x="26" y="63"/>
                    <a:pt x="26" y="63"/>
                    <a:pt x="26" y="63"/>
                  </a:cubicBezTo>
                  <a:cubicBezTo>
                    <a:pt x="36" y="63"/>
                    <a:pt x="36" y="63"/>
                    <a:pt x="36" y="63"/>
                  </a:cubicBezTo>
                  <a:cubicBezTo>
                    <a:pt x="36" y="45"/>
                    <a:pt x="36" y="45"/>
                    <a:pt x="36" y="45"/>
                  </a:cubicBezTo>
                  <a:moveTo>
                    <a:pt x="87" y="41"/>
                  </a:moveTo>
                  <a:cubicBezTo>
                    <a:pt x="87" y="15"/>
                    <a:pt x="66" y="0"/>
                    <a:pt x="44" y="0"/>
                  </a:cubicBezTo>
                  <a:cubicBezTo>
                    <a:pt x="21" y="0"/>
                    <a:pt x="0" y="15"/>
                    <a:pt x="0" y="41"/>
                  </a:cubicBezTo>
                  <a:cubicBezTo>
                    <a:pt x="0" y="67"/>
                    <a:pt x="21" y="83"/>
                    <a:pt x="44" y="83"/>
                  </a:cubicBezTo>
                  <a:cubicBezTo>
                    <a:pt x="66" y="83"/>
                    <a:pt x="87" y="67"/>
                    <a:pt x="87" y="41"/>
                  </a:cubicBezTo>
                  <a:moveTo>
                    <a:pt x="74" y="41"/>
                  </a:moveTo>
                  <a:cubicBezTo>
                    <a:pt x="74" y="60"/>
                    <a:pt x="60" y="73"/>
                    <a:pt x="44" y="73"/>
                  </a:cubicBezTo>
                  <a:cubicBezTo>
                    <a:pt x="44" y="73"/>
                    <a:pt x="44" y="73"/>
                    <a:pt x="44" y="73"/>
                  </a:cubicBezTo>
                  <a:cubicBezTo>
                    <a:pt x="26" y="73"/>
                    <a:pt x="13" y="60"/>
                    <a:pt x="13" y="41"/>
                  </a:cubicBezTo>
                  <a:cubicBezTo>
                    <a:pt x="13" y="22"/>
                    <a:pt x="26" y="9"/>
                    <a:pt x="44" y="9"/>
                  </a:cubicBezTo>
                  <a:cubicBezTo>
                    <a:pt x="60" y="9"/>
                    <a:pt x="74" y="22"/>
                    <a:pt x="74" y="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380985" fontAlgn="base">
                <a:spcBef>
                  <a:spcPct val="0"/>
                </a:spcBef>
                <a:spcAft>
                  <a:spcPct val="0"/>
                </a:spcAft>
              </a:pPr>
              <a:endParaRPr lang="en-US" sz="1500">
                <a:solidFill>
                  <a:srgbClr val="FFFFFF"/>
                </a:solidFill>
                <a:latin typeface="Arial" charset="0"/>
                <a:ea typeface="MS PGothic" pitchFamily="34" charset="-128"/>
              </a:endParaRPr>
            </a:p>
          </p:txBody>
        </p:sp>
        <p:sp>
          <p:nvSpPr>
            <p:cNvPr id="1736" name="Freeform 6"/>
            <p:cNvSpPr>
              <a:spLocks noEditPoints="1"/>
            </p:cNvSpPr>
            <p:nvPr userDrawn="1"/>
          </p:nvSpPr>
          <p:spPr bwMode="auto">
            <a:xfrm>
              <a:off x="2316163" y="-617538"/>
              <a:ext cx="1933575" cy="365125"/>
            </a:xfrm>
            <a:custGeom>
              <a:avLst/>
              <a:gdLst>
                <a:gd name="T0" fmla="*/ 1048 w 2520"/>
                <a:gd name="T1" fmla="*/ 0 h 472"/>
                <a:gd name="T2" fmla="*/ 1048 w 2520"/>
                <a:gd name="T3" fmla="*/ 472 h 472"/>
                <a:gd name="T4" fmla="*/ 1181 w 2520"/>
                <a:gd name="T5" fmla="*/ 472 h 472"/>
                <a:gd name="T6" fmla="*/ 1181 w 2520"/>
                <a:gd name="T7" fmla="*/ 0 h 472"/>
                <a:gd name="T8" fmla="*/ 1048 w 2520"/>
                <a:gd name="T9" fmla="*/ 0 h 472"/>
                <a:gd name="T10" fmla="*/ 0 w 2520"/>
                <a:gd name="T11" fmla="*/ 0 h 472"/>
                <a:gd name="T12" fmla="*/ 0 w 2520"/>
                <a:gd name="T13" fmla="*/ 472 h 472"/>
                <a:gd name="T14" fmla="*/ 134 w 2520"/>
                <a:gd name="T15" fmla="*/ 472 h 472"/>
                <a:gd name="T16" fmla="*/ 134 w 2520"/>
                <a:gd name="T17" fmla="*/ 105 h 472"/>
                <a:gd name="T18" fmla="*/ 239 w 2520"/>
                <a:gd name="T19" fmla="*/ 106 h 472"/>
                <a:gd name="T20" fmla="*/ 314 w 2520"/>
                <a:gd name="T21" fmla="*/ 132 h 472"/>
                <a:gd name="T22" fmla="*/ 344 w 2520"/>
                <a:gd name="T23" fmla="*/ 257 h 472"/>
                <a:gd name="T24" fmla="*/ 344 w 2520"/>
                <a:gd name="T25" fmla="*/ 472 h 472"/>
                <a:gd name="T26" fmla="*/ 474 w 2520"/>
                <a:gd name="T27" fmla="*/ 472 h 472"/>
                <a:gd name="T28" fmla="*/ 474 w 2520"/>
                <a:gd name="T29" fmla="*/ 211 h 472"/>
                <a:gd name="T30" fmla="*/ 239 w 2520"/>
                <a:gd name="T31" fmla="*/ 0 h 472"/>
                <a:gd name="T32" fmla="*/ 0 w 2520"/>
                <a:gd name="T33" fmla="*/ 0 h 472"/>
                <a:gd name="T34" fmla="*/ 1262 w 2520"/>
                <a:gd name="T35" fmla="*/ 0 h 472"/>
                <a:gd name="T36" fmla="*/ 1262 w 2520"/>
                <a:gd name="T37" fmla="*/ 472 h 472"/>
                <a:gd name="T38" fmla="*/ 1479 w 2520"/>
                <a:gd name="T39" fmla="*/ 472 h 472"/>
                <a:gd name="T40" fmla="*/ 1672 w 2520"/>
                <a:gd name="T41" fmla="*/ 410 h 472"/>
                <a:gd name="T42" fmla="*/ 1719 w 2520"/>
                <a:gd name="T43" fmla="*/ 242 h 472"/>
                <a:gd name="T44" fmla="*/ 1676 w 2520"/>
                <a:gd name="T45" fmla="*/ 79 h 472"/>
                <a:gd name="T46" fmla="*/ 1449 w 2520"/>
                <a:gd name="T47" fmla="*/ 0 h 472"/>
                <a:gd name="T48" fmla="*/ 1262 w 2520"/>
                <a:gd name="T49" fmla="*/ 0 h 472"/>
                <a:gd name="T50" fmla="*/ 1395 w 2520"/>
                <a:gd name="T51" fmla="*/ 103 h 472"/>
                <a:gd name="T52" fmla="*/ 1452 w 2520"/>
                <a:gd name="T53" fmla="*/ 103 h 472"/>
                <a:gd name="T54" fmla="*/ 1589 w 2520"/>
                <a:gd name="T55" fmla="*/ 237 h 472"/>
                <a:gd name="T56" fmla="*/ 1452 w 2520"/>
                <a:gd name="T57" fmla="*/ 372 h 472"/>
                <a:gd name="T58" fmla="*/ 1395 w 2520"/>
                <a:gd name="T59" fmla="*/ 372 h 472"/>
                <a:gd name="T60" fmla="*/ 1395 w 2520"/>
                <a:gd name="T61" fmla="*/ 103 h 472"/>
                <a:gd name="T62" fmla="*/ 856 w 2520"/>
                <a:gd name="T63" fmla="*/ 0 h 472"/>
                <a:gd name="T64" fmla="*/ 745 w 2520"/>
                <a:gd name="T65" fmla="*/ 374 h 472"/>
                <a:gd name="T66" fmla="*/ 638 w 2520"/>
                <a:gd name="T67" fmla="*/ 0 h 472"/>
                <a:gd name="T68" fmla="*/ 494 w 2520"/>
                <a:gd name="T69" fmla="*/ 0 h 472"/>
                <a:gd name="T70" fmla="*/ 646 w 2520"/>
                <a:gd name="T71" fmla="*/ 472 h 472"/>
                <a:gd name="T72" fmla="*/ 838 w 2520"/>
                <a:gd name="T73" fmla="*/ 472 h 472"/>
                <a:gd name="T74" fmla="*/ 992 w 2520"/>
                <a:gd name="T75" fmla="*/ 0 h 472"/>
                <a:gd name="T76" fmla="*/ 856 w 2520"/>
                <a:gd name="T77" fmla="*/ 0 h 472"/>
                <a:gd name="T78" fmla="*/ 1781 w 2520"/>
                <a:gd name="T79" fmla="*/ 472 h 472"/>
                <a:gd name="T80" fmla="*/ 1915 w 2520"/>
                <a:gd name="T81" fmla="*/ 472 h 472"/>
                <a:gd name="T82" fmla="*/ 1915 w 2520"/>
                <a:gd name="T83" fmla="*/ 0 h 472"/>
                <a:gd name="T84" fmla="*/ 1781 w 2520"/>
                <a:gd name="T85" fmla="*/ 0 h 472"/>
                <a:gd name="T86" fmla="*/ 1781 w 2520"/>
                <a:gd name="T87" fmla="*/ 472 h 472"/>
                <a:gd name="T88" fmla="*/ 2155 w 2520"/>
                <a:gd name="T89" fmla="*/ 1 h 472"/>
                <a:gd name="T90" fmla="*/ 1969 w 2520"/>
                <a:gd name="T91" fmla="*/ 472 h 472"/>
                <a:gd name="T92" fmla="*/ 2100 w 2520"/>
                <a:gd name="T93" fmla="*/ 472 h 472"/>
                <a:gd name="T94" fmla="*/ 2130 w 2520"/>
                <a:gd name="T95" fmla="*/ 389 h 472"/>
                <a:gd name="T96" fmla="*/ 2350 w 2520"/>
                <a:gd name="T97" fmla="*/ 389 h 472"/>
                <a:gd name="T98" fmla="*/ 2378 w 2520"/>
                <a:gd name="T99" fmla="*/ 472 h 472"/>
                <a:gd name="T100" fmla="*/ 2520 w 2520"/>
                <a:gd name="T101" fmla="*/ 472 h 472"/>
                <a:gd name="T102" fmla="*/ 2333 w 2520"/>
                <a:gd name="T103" fmla="*/ 1 h 472"/>
                <a:gd name="T104" fmla="*/ 2155 w 2520"/>
                <a:gd name="T105" fmla="*/ 1 h 472"/>
                <a:gd name="T106" fmla="*/ 2241 w 2520"/>
                <a:gd name="T107" fmla="*/ 87 h 472"/>
                <a:gd name="T108" fmla="*/ 2322 w 2520"/>
                <a:gd name="T109" fmla="*/ 307 h 472"/>
                <a:gd name="T110" fmla="*/ 2158 w 2520"/>
                <a:gd name="T111" fmla="*/ 307 h 472"/>
                <a:gd name="T112" fmla="*/ 2241 w 2520"/>
                <a:gd name="T113" fmla="*/ 8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472">
                  <a:moveTo>
                    <a:pt x="1048" y="0"/>
                  </a:moveTo>
                  <a:cubicBezTo>
                    <a:pt x="1048" y="472"/>
                    <a:pt x="1048" y="472"/>
                    <a:pt x="1048" y="472"/>
                  </a:cubicBezTo>
                  <a:cubicBezTo>
                    <a:pt x="1181" y="472"/>
                    <a:pt x="1181" y="472"/>
                    <a:pt x="1181" y="472"/>
                  </a:cubicBezTo>
                  <a:cubicBezTo>
                    <a:pt x="1181" y="0"/>
                    <a:pt x="1181" y="0"/>
                    <a:pt x="1181" y="0"/>
                  </a:cubicBezTo>
                  <a:lnTo>
                    <a:pt x="1048" y="0"/>
                  </a:lnTo>
                  <a:close/>
                  <a:moveTo>
                    <a:pt x="0" y="0"/>
                  </a:moveTo>
                  <a:cubicBezTo>
                    <a:pt x="0" y="472"/>
                    <a:pt x="0" y="472"/>
                    <a:pt x="0" y="472"/>
                  </a:cubicBezTo>
                  <a:cubicBezTo>
                    <a:pt x="134" y="472"/>
                    <a:pt x="134" y="472"/>
                    <a:pt x="134" y="472"/>
                  </a:cubicBezTo>
                  <a:cubicBezTo>
                    <a:pt x="134" y="105"/>
                    <a:pt x="134" y="105"/>
                    <a:pt x="134" y="105"/>
                  </a:cubicBezTo>
                  <a:cubicBezTo>
                    <a:pt x="239" y="106"/>
                    <a:pt x="239" y="106"/>
                    <a:pt x="239" y="106"/>
                  </a:cubicBezTo>
                  <a:cubicBezTo>
                    <a:pt x="273" y="106"/>
                    <a:pt x="297" y="114"/>
                    <a:pt x="314" y="132"/>
                  </a:cubicBezTo>
                  <a:cubicBezTo>
                    <a:pt x="335" y="154"/>
                    <a:pt x="344" y="191"/>
                    <a:pt x="344" y="257"/>
                  </a:cubicBezTo>
                  <a:cubicBezTo>
                    <a:pt x="344" y="472"/>
                    <a:pt x="344" y="472"/>
                    <a:pt x="344" y="472"/>
                  </a:cubicBezTo>
                  <a:cubicBezTo>
                    <a:pt x="474" y="472"/>
                    <a:pt x="474" y="472"/>
                    <a:pt x="474" y="472"/>
                  </a:cubicBezTo>
                  <a:cubicBezTo>
                    <a:pt x="474" y="211"/>
                    <a:pt x="474" y="211"/>
                    <a:pt x="474" y="211"/>
                  </a:cubicBezTo>
                  <a:cubicBezTo>
                    <a:pt x="474" y="25"/>
                    <a:pt x="355" y="0"/>
                    <a:pt x="239" y="0"/>
                  </a:cubicBezTo>
                  <a:lnTo>
                    <a:pt x="0" y="0"/>
                  </a:lnTo>
                  <a:close/>
                  <a:moveTo>
                    <a:pt x="1262" y="0"/>
                  </a:moveTo>
                  <a:cubicBezTo>
                    <a:pt x="1262" y="472"/>
                    <a:pt x="1262" y="472"/>
                    <a:pt x="1262" y="472"/>
                  </a:cubicBezTo>
                  <a:cubicBezTo>
                    <a:pt x="1479" y="472"/>
                    <a:pt x="1479" y="472"/>
                    <a:pt x="1479" y="472"/>
                  </a:cubicBezTo>
                  <a:cubicBezTo>
                    <a:pt x="1594" y="472"/>
                    <a:pt x="1631" y="453"/>
                    <a:pt x="1672" y="410"/>
                  </a:cubicBezTo>
                  <a:cubicBezTo>
                    <a:pt x="1701" y="380"/>
                    <a:pt x="1719" y="314"/>
                    <a:pt x="1719" y="242"/>
                  </a:cubicBezTo>
                  <a:cubicBezTo>
                    <a:pt x="1719" y="175"/>
                    <a:pt x="1704" y="116"/>
                    <a:pt x="1676" y="79"/>
                  </a:cubicBezTo>
                  <a:cubicBezTo>
                    <a:pt x="1627" y="13"/>
                    <a:pt x="1556" y="0"/>
                    <a:pt x="1449" y="0"/>
                  </a:cubicBezTo>
                  <a:lnTo>
                    <a:pt x="1262" y="0"/>
                  </a:lnTo>
                  <a:close/>
                  <a:moveTo>
                    <a:pt x="1395" y="103"/>
                  </a:moveTo>
                  <a:cubicBezTo>
                    <a:pt x="1452" y="103"/>
                    <a:pt x="1452" y="103"/>
                    <a:pt x="1452" y="103"/>
                  </a:cubicBezTo>
                  <a:cubicBezTo>
                    <a:pt x="1535" y="103"/>
                    <a:pt x="1589" y="140"/>
                    <a:pt x="1589" y="237"/>
                  </a:cubicBezTo>
                  <a:cubicBezTo>
                    <a:pt x="1589" y="334"/>
                    <a:pt x="1535" y="372"/>
                    <a:pt x="1452" y="372"/>
                  </a:cubicBezTo>
                  <a:cubicBezTo>
                    <a:pt x="1395" y="372"/>
                    <a:pt x="1395" y="372"/>
                    <a:pt x="1395" y="372"/>
                  </a:cubicBezTo>
                  <a:lnTo>
                    <a:pt x="1395" y="103"/>
                  </a:lnTo>
                  <a:close/>
                  <a:moveTo>
                    <a:pt x="856" y="0"/>
                  </a:moveTo>
                  <a:cubicBezTo>
                    <a:pt x="745" y="374"/>
                    <a:pt x="745" y="374"/>
                    <a:pt x="745" y="374"/>
                  </a:cubicBezTo>
                  <a:cubicBezTo>
                    <a:pt x="638" y="0"/>
                    <a:pt x="638" y="0"/>
                    <a:pt x="638" y="0"/>
                  </a:cubicBezTo>
                  <a:cubicBezTo>
                    <a:pt x="494" y="0"/>
                    <a:pt x="494" y="0"/>
                    <a:pt x="494" y="0"/>
                  </a:cubicBezTo>
                  <a:cubicBezTo>
                    <a:pt x="646" y="472"/>
                    <a:pt x="646" y="472"/>
                    <a:pt x="646" y="472"/>
                  </a:cubicBezTo>
                  <a:cubicBezTo>
                    <a:pt x="838" y="472"/>
                    <a:pt x="838" y="472"/>
                    <a:pt x="838" y="472"/>
                  </a:cubicBezTo>
                  <a:cubicBezTo>
                    <a:pt x="992" y="0"/>
                    <a:pt x="992" y="0"/>
                    <a:pt x="992" y="0"/>
                  </a:cubicBezTo>
                  <a:lnTo>
                    <a:pt x="856" y="0"/>
                  </a:lnTo>
                  <a:close/>
                  <a:moveTo>
                    <a:pt x="1781" y="472"/>
                  </a:moveTo>
                  <a:cubicBezTo>
                    <a:pt x="1915" y="472"/>
                    <a:pt x="1915" y="472"/>
                    <a:pt x="1915" y="472"/>
                  </a:cubicBezTo>
                  <a:cubicBezTo>
                    <a:pt x="1915" y="0"/>
                    <a:pt x="1915" y="0"/>
                    <a:pt x="1915" y="0"/>
                  </a:cubicBezTo>
                  <a:cubicBezTo>
                    <a:pt x="1781" y="0"/>
                    <a:pt x="1781" y="0"/>
                    <a:pt x="1781" y="0"/>
                  </a:cubicBezTo>
                  <a:lnTo>
                    <a:pt x="1781" y="472"/>
                  </a:lnTo>
                  <a:close/>
                  <a:moveTo>
                    <a:pt x="2155" y="1"/>
                  </a:moveTo>
                  <a:cubicBezTo>
                    <a:pt x="1969" y="472"/>
                    <a:pt x="1969" y="472"/>
                    <a:pt x="1969" y="472"/>
                  </a:cubicBezTo>
                  <a:cubicBezTo>
                    <a:pt x="2100" y="472"/>
                    <a:pt x="2100" y="472"/>
                    <a:pt x="2100" y="472"/>
                  </a:cubicBezTo>
                  <a:cubicBezTo>
                    <a:pt x="2130" y="389"/>
                    <a:pt x="2130" y="389"/>
                    <a:pt x="2130" y="389"/>
                  </a:cubicBezTo>
                  <a:cubicBezTo>
                    <a:pt x="2350" y="389"/>
                    <a:pt x="2350" y="389"/>
                    <a:pt x="2350" y="389"/>
                  </a:cubicBezTo>
                  <a:cubicBezTo>
                    <a:pt x="2378" y="472"/>
                    <a:pt x="2378" y="472"/>
                    <a:pt x="2378" y="472"/>
                  </a:cubicBezTo>
                  <a:cubicBezTo>
                    <a:pt x="2520" y="472"/>
                    <a:pt x="2520" y="472"/>
                    <a:pt x="2520" y="472"/>
                  </a:cubicBezTo>
                  <a:cubicBezTo>
                    <a:pt x="2333" y="1"/>
                    <a:pt x="2333" y="1"/>
                    <a:pt x="2333" y="1"/>
                  </a:cubicBezTo>
                  <a:lnTo>
                    <a:pt x="2155" y="1"/>
                  </a:lnTo>
                  <a:close/>
                  <a:moveTo>
                    <a:pt x="2241" y="87"/>
                  </a:moveTo>
                  <a:cubicBezTo>
                    <a:pt x="2322" y="307"/>
                    <a:pt x="2322" y="307"/>
                    <a:pt x="2322" y="307"/>
                  </a:cubicBezTo>
                  <a:cubicBezTo>
                    <a:pt x="2158" y="307"/>
                    <a:pt x="2158" y="307"/>
                    <a:pt x="2158" y="307"/>
                  </a:cubicBezTo>
                  <a:lnTo>
                    <a:pt x="2241" y="8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380985" fontAlgn="base">
                <a:spcBef>
                  <a:spcPct val="0"/>
                </a:spcBef>
                <a:spcAft>
                  <a:spcPct val="0"/>
                </a:spcAft>
              </a:pPr>
              <a:endParaRPr lang="en-US" sz="1500">
                <a:solidFill>
                  <a:srgbClr val="FFFFFF"/>
                </a:solidFill>
                <a:latin typeface="Arial" charset="0"/>
                <a:ea typeface="MS PGothic" pitchFamily="34" charset="-128"/>
              </a:endParaRPr>
            </a:p>
          </p:txBody>
        </p:sp>
        <p:sp>
          <p:nvSpPr>
            <p:cNvPr id="1737" name="Freeform 7"/>
            <p:cNvSpPr>
              <a:spLocks noEditPoints="1"/>
            </p:cNvSpPr>
            <p:nvPr userDrawn="1"/>
          </p:nvSpPr>
          <p:spPr bwMode="auto">
            <a:xfrm>
              <a:off x="1346200" y="-720726"/>
              <a:ext cx="831850" cy="552450"/>
            </a:xfrm>
            <a:custGeom>
              <a:avLst/>
              <a:gdLst>
                <a:gd name="T0" fmla="*/ 405 w 1086"/>
                <a:gd name="T1" fmla="*/ 214 h 718"/>
                <a:gd name="T2" fmla="*/ 405 w 1086"/>
                <a:gd name="T3" fmla="*/ 149 h 718"/>
                <a:gd name="T4" fmla="*/ 424 w 1086"/>
                <a:gd name="T5" fmla="*/ 148 h 718"/>
                <a:gd name="T6" fmla="*/ 719 w 1086"/>
                <a:gd name="T7" fmla="*/ 301 h 718"/>
                <a:gd name="T8" fmla="*/ 458 w 1086"/>
                <a:gd name="T9" fmla="*/ 476 h 718"/>
                <a:gd name="T10" fmla="*/ 405 w 1086"/>
                <a:gd name="T11" fmla="*/ 467 h 718"/>
                <a:gd name="T12" fmla="*/ 405 w 1086"/>
                <a:gd name="T13" fmla="*/ 270 h 718"/>
                <a:gd name="T14" fmla="*/ 530 w 1086"/>
                <a:gd name="T15" fmla="*/ 378 h 718"/>
                <a:gd name="T16" fmla="*/ 622 w 1086"/>
                <a:gd name="T17" fmla="*/ 300 h 718"/>
                <a:gd name="T18" fmla="*/ 441 w 1086"/>
                <a:gd name="T19" fmla="*/ 212 h 718"/>
                <a:gd name="T20" fmla="*/ 405 w 1086"/>
                <a:gd name="T21" fmla="*/ 214 h 718"/>
                <a:gd name="T22" fmla="*/ 405 w 1086"/>
                <a:gd name="T23" fmla="*/ 0 h 718"/>
                <a:gd name="T24" fmla="*/ 405 w 1086"/>
                <a:gd name="T25" fmla="*/ 97 h 718"/>
                <a:gd name="T26" fmla="*/ 424 w 1086"/>
                <a:gd name="T27" fmla="*/ 95 h 718"/>
                <a:gd name="T28" fmla="*/ 832 w 1086"/>
                <a:gd name="T29" fmla="*/ 298 h 718"/>
                <a:gd name="T30" fmla="*/ 455 w 1086"/>
                <a:gd name="T31" fmla="*/ 523 h 718"/>
                <a:gd name="T32" fmla="*/ 405 w 1086"/>
                <a:gd name="T33" fmla="*/ 518 h 718"/>
                <a:gd name="T34" fmla="*/ 405 w 1086"/>
                <a:gd name="T35" fmla="*/ 578 h 718"/>
                <a:gd name="T36" fmla="*/ 447 w 1086"/>
                <a:gd name="T37" fmla="*/ 581 h 718"/>
                <a:gd name="T38" fmla="*/ 881 w 1086"/>
                <a:gd name="T39" fmla="*/ 381 h 718"/>
                <a:gd name="T40" fmla="*/ 1004 w 1086"/>
                <a:gd name="T41" fmla="*/ 456 h 718"/>
                <a:gd name="T42" fmla="*/ 449 w 1086"/>
                <a:gd name="T43" fmla="*/ 636 h 718"/>
                <a:gd name="T44" fmla="*/ 405 w 1086"/>
                <a:gd name="T45" fmla="*/ 634 h 718"/>
                <a:gd name="T46" fmla="*/ 405 w 1086"/>
                <a:gd name="T47" fmla="*/ 718 h 718"/>
                <a:gd name="T48" fmla="*/ 1086 w 1086"/>
                <a:gd name="T49" fmla="*/ 718 h 718"/>
                <a:gd name="T50" fmla="*/ 1086 w 1086"/>
                <a:gd name="T51" fmla="*/ 0 h 718"/>
                <a:gd name="T52" fmla="*/ 405 w 1086"/>
                <a:gd name="T53" fmla="*/ 0 h 718"/>
                <a:gd name="T54" fmla="*/ 405 w 1086"/>
                <a:gd name="T55" fmla="*/ 467 h 718"/>
                <a:gd name="T56" fmla="*/ 405 w 1086"/>
                <a:gd name="T57" fmla="*/ 518 h 718"/>
                <a:gd name="T58" fmla="*/ 194 w 1086"/>
                <a:gd name="T59" fmla="*/ 317 h 718"/>
                <a:gd name="T60" fmla="*/ 405 w 1086"/>
                <a:gd name="T61" fmla="*/ 214 h 718"/>
                <a:gd name="T62" fmla="*/ 405 w 1086"/>
                <a:gd name="T63" fmla="*/ 270 h 718"/>
                <a:gd name="T64" fmla="*/ 405 w 1086"/>
                <a:gd name="T65" fmla="*/ 270 h 718"/>
                <a:gd name="T66" fmla="*/ 281 w 1086"/>
                <a:gd name="T67" fmla="*/ 327 h 718"/>
                <a:gd name="T68" fmla="*/ 405 w 1086"/>
                <a:gd name="T69" fmla="*/ 467 h 718"/>
                <a:gd name="T70" fmla="*/ 111 w 1086"/>
                <a:gd name="T71" fmla="*/ 309 h 718"/>
                <a:gd name="T72" fmla="*/ 405 w 1086"/>
                <a:gd name="T73" fmla="*/ 149 h 718"/>
                <a:gd name="T74" fmla="*/ 405 w 1086"/>
                <a:gd name="T75" fmla="*/ 97 h 718"/>
                <a:gd name="T76" fmla="*/ 0 w 1086"/>
                <a:gd name="T77" fmla="*/ 298 h 718"/>
                <a:gd name="T78" fmla="*/ 405 w 1086"/>
                <a:gd name="T79" fmla="*/ 634 h 718"/>
                <a:gd name="T80" fmla="*/ 405 w 1086"/>
                <a:gd name="T81" fmla="*/ 578 h 718"/>
                <a:gd name="T82" fmla="*/ 111 w 1086"/>
                <a:gd name="T83" fmla="*/ 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718">
                  <a:moveTo>
                    <a:pt x="405" y="214"/>
                  </a:moveTo>
                  <a:cubicBezTo>
                    <a:pt x="405" y="149"/>
                    <a:pt x="405" y="149"/>
                    <a:pt x="405" y="149"/>
                  </a:cubicBezTo>
                  <a:cubicBezTo>
                    <a:pt x="412" y="149"/>
                    <a:pt x="418" y="148"/>
                    <a:pt x="424" y="148"/>
                  </a:cubicBezTo>
                  <a:cubicBezTo>
                    <a:pt x="602" y="143"/>
                    <a:pt x="719" y="301"/>
                    <a:pt x="719" y="301"/>
                  </a:cubicBezTo>
                  <a:cubicBezTo>
                    <a:pt x="719" y="301"/>
                    <a:pt x="593" y="476"/>
                    <a:pt x="458" y="476"/>
                  </a:cubicBezTo>
                  <a:cubicBezTo>
                    <a:pt x="438" y="476"/>
                    <a:pt x="421" y="472"/>
                    <a:pt x="405" y="467"/>
                  </a:cubicBezTo>
                  <a:cubicBezTo>
                    <a:pt x="405" y="270"/>
                    <a:pt x="405" y="270"/>
                    <a:pt x="405" y="270"/>
                  </a:cubicBezTo>
                  <a:cubicBezTo>
                    <a:pt x="474" y="279"/>
                    <a:pt x="488" y="309"/>
                    <a:pt x="530" y="378"/>
                  </a:cubicBezTo>
                  <a:cubicBezTo>
                    <a:pt x="622" y="300"/>
                    <a:pt x="622" y="300"/>
                    <a:pt x="622" y="300"/>
                  </a:cubicBezTo>
                  <a:cubicBezTo>
                    <a:pt x="622" y="300"/>
                    <a:pt x="555" y="212"/>
                    <a:pt x="441" y="212"/>
                  </a:cubicBezTo>
                  <a:cubicBezTo>
                    <a:pt x="429" y="212"/>
                    <a:pt x="417" y="213"/>
                    <a:pt x="405" y="214"/>
                  </a:cubicBezTo>
                  <a:moveTo>
                    <a:pt x="405" y="0"/>
                  </a:moveTo>
                  <a:cubicBezTo>
                    <a:pt x="405" y="97"/>
                    <a:pt x="405" y="97"/>
                    <a:pt x="405" y="97"/>
                  </a:cubicBezTo>
                  <a:cubicBezTo>
                    <a:pt x="412" y="96"/>
                    <a:pt x="418" y="96"/>
                    <a:pt x="424" y="95"/>
                  </a:cubicBezTo>
                  <a:cubicBezTo>
                    <a:pt x="671" y="87"/>
                    <a:pt x="832" y="298"/>
                    <a:pt x="832" y="298"/>
                  </a:cubicBezTo>
                  <a:cubicBezTo>
                    <a:pt x="832" y="298"/>
                    <a:pt x="647" y="523"/>
                    <a:pt x="455" y="523"/>
                  </a:cubicBezTo>
                  <a:cubicBezTo>
                    <a:pt x="437" y="523"/>
                    <a:pt x="421" y="521"/>
                    <a:pt x="405" y="518"/>
                  </a:cubicBezTo>
                  <a:cubicBezTo>
                    <a:pt x="405" y="578"/>
                    <a:pt x="405" y="578"/>
                    <a:pt x="405" y="578"/>
                  </a:cubicBezTo>
                  <a:cubicBezTo>
                    <a:pt x="419" y="580"/>
                    <a:pt x="432" y="581"/>
                    <a:pt x="447" y="581"/>
                  </a:cubicBezTo>
                  <a:cubicBezTo>
                    <a:pt x="626" y="581"/>
                    <a:pt x="755" y="489"/>
                    <a:pt x="881" y="381"/>
                  </a:cubicBezTo>
                  <a:cubicBezTo>
                    <a:pt x="902" y="398"/>
                    <a:pt x="987" y="438"/>
                    <a:pt x="1004" y="456"/>
                  </a:cubicBezTo>
                  <a:cubicBezTo>
                    <a:pt x="885" y="556"/>
                    <a:pt x="607" y="636"/>
                    <a:pt x="449" y="636"/>
                  </a:cubicBezTo>
                  <a:cubicBezTo>
                    <a:pt x="434" y="636"/>
                    <a:pt x="420" y="636"/>
                    <a:pt x="405" y="634"/>
                  </a:cubicBezTo>
                  <a:cubicBezTo>
                    <a:pt x="405" y="718"/>
                    <a:pt x="405" y="718"/>
                    <a:pt x="405" y="718"/>
                  </a:cubicBezTo>
                  <a:cubicBezTo>
                    <a:pt x="1086" y="718"/>
                    <a:pt x="1086" y="718"/>
                    <a:pt x="1086" y="718"/>
                  </a:cubicBezTo>
                  <a:cubicBezTo>
                    <a:pt x="1086" y="0"/>
                    <a:pt x="1086" y="0"/>
                    <a:pt x="1086" y="0"/>
                  </a:cubicBezTo>
                  <a:lnTo>
                    <a:pt x="405" y="0"/>
                  </a:lnTo>
                  <a:close/>
                  <a:moveTo>
                    <a:pt x="405" y="467"/>
                  </a:moveTo>
                  <a:cubicBezTo>
                    <a:pt x="405" y="518"/>
                    <a:pt x="405" y="518"/>
                    <a:pt x="405" y="518"/>
                  </a:cubicBezTo>
                  <a:cubicBezTo>
                    <a:pt x="240" y="489"/>
                    <a:pt x="194" y="317"/>
                    <a:pt x="194" y="317"/>
                  </a:cubicBezTo>
                  <a:cubicBezTo>
                    <a:pt x="194" y="317"/>
                    <a:pt x="273" y="228"/>
                    <a:pt x="405" y="214"/>
                  </a:cubicBezTo>
                  <a:cubicBezTo>
                    <a:pt x="405" y="270"/>
                    <a:pt x="405" y="270"/>
                    <a:pt x="405" y="270"/>
                  </a:cubicBezTo>
                  <a:cubicBezTo>
                    <a:pt x="405" y="270"/>
                    <a:pt x="405" y="270"/>
                    <a:pt x="405" y="270"/>
                  </a:cubicBezTo>
                  <a:cubicBezTo>
                    <a:pt x="336" y="262"/>
                    <a:pt x="281" y="327"/>
                    <a:pt x="281" y="327"/>
                  </a:cubicBezTo>
                  <a:cubicBezTo>
                    <a:pt x="281" y="327"/>
                    <a:pt x="312" y="436"/>
                    <a:pt x="405" y="467"/>
                  </a:cubicBezTo>
                  <a:moveTo>
                    <a:pt x="111" y="309"/>
                  </a:moveTo>
                  <a:cubicBezTo>
                    <a:pt x="111" y="309"/>
                    <a:pt x="209" y="164"/>
                    <a:pt x="405" y="149"/>
                  </a:cubicBezTo>
                  <a:cubicBezTo>
                    <a:pt x="405" y="97"/>
                    <a:pt x="405" y="97"/>
                    <a:pt x="405" y="97"/>
                  </a:cubicBezTo>
                  <a:cubicBezTo>
                    <a:pt x="188" y="114"/>
                    <a:pt x="0" y="298"/>
                    <a:pt x="0" y="298"/>
                  </a:cubicBezTo>
                  <a:cubicBezTo>
                    <a:pt x="0" y="298"/>
                    <a:pt x="106" y="606"/>
                    <a:pt x="405" y="634"/>
                  </a:cubicBezTo>
                  <a:cubicBezTo>
                    <a:pt x="405" y="578"/>
                    <a:pt x="405" y="578"/>
                    <a:pt x="405" y="578"/>
                  </a:cubicBezTo>
                  <a:cubicBezTo>
                    <a:pt x="186" y="551"/>
                    <a:pt x="111" y="309"/>
                    <a:pt x="111"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380985" fontAlgn="base">
                <a:spcBef>
                  <a:spcPct val="0"/>
                </a:spcBef>
                <a:spcAft>
                  <a:spcPct val="0"/>
                </a:spcAft>
              </a:pPr>
              <a:endParaRPr lang="en-US" sz="1500">
                <a:solidFill>
                  <a:srgbClr val="FFFFFF"/>
                </a:solidFill>
                <a:latin typeface="Arial" charset="0"/>
                <a:ea typeface="MS PGothic" pitchFamily="34" charset="-128"/>
              </a:endParaRPr>
            </a:p>
          </p:txBody>
        </p:sp>
      </p:grpSp>
      <p:sp>
        <p:nvSpPr>
          <p:cNvPr id="11" name="Rectangle 4"/>
          <p:cNvSpPr>
            <a:spLocks noGrp="1" noChangeArrowheads="1"/>
          </p:cNvSpPr>
          <p:nvPr userDrawn="1">
            <p:ph type="subTitle" idx="1"/>
          </p:nvPr>
        </p:nvSpPr>
        <p:spPr>
          <a:xfrm>
            <a:off x="771350" y="2581003"/>
            <a:ext cx="4838700" cy="311560"/>
          </a:xfrm>
        </p:spPr>
        <p:txBody>
          <a:bodyPr wrap="square" anchor="t">
            <a:spAutoFit/>
          </a:bodyPr>
          <a:lstStyle>
            <a:lvl1pPr marL="0" indent="0" algn="l">
              <a:lnSpc>
                <a:spcPct val="90000"/>
              </a:lnSpc>
              <a:spcBef>
                <a:spcPts val="500"/>
              </a:spcBef>
              <a:spcAft>
                <a:spcPts val="250"/>
              </a:spcAft>
              <a:buFontTx/>
              <a:buNone/>
              <a:defRPr sz="1583" b="0">
                <a:solidFill>
                  <a:schemeClr val="bg2"/>
                </a:solidFill>
                <a:latin typeface="Trebuchet MS" pitchFamily="34" charset="0"/>
              </a:defRPr>
            </a:lvl1pPr>
          </a:lstStyle>
          <a:p>
            <a:r>
              <a:rPr lang="en-US" dirty="0" smtClean="0"/>
              <a:t>Click to edit Master subtitle style</a:t>
            </a:r>
            <a:endParaRPr lang="en-US" dirty="0"/>
          </a:p>
        </p:txBody>
      </p:sp>
      <p:sp>
        <p:nvSpPr>
          <p:cNvPr id="305" name="Title 304"/>
          <p:cNvSpPr>
            <a:spLocks noGrp="1"/>
          </p:cNvSpPr>
          <p:nvPr userDrawn="1">
            <p:ph type="title" hasCustomPrompt="1"/>
          </p:nvPr>
        </p:nvSpPr>
        <p:spPr>
          <a:xfrm>
            <a:off x="771352" y="2142888"/>
            <a:ext cx="6101215" cy="477054"/>
          </a:xfrm>
        </p:spPr>
        <p:txBody>
          <a:bodyPr anchor="b"/>
          <a:lstStyle>
            <a:lvl1pPr algn="l">
              <a:lnSpc>
                <a:spcPct val="100000"/>
              </a:lnSpc>
              <a:spcBef>
                <a:spcPts val="640"/>
              </a:spcBef>
              <a:defRPr sz="2500" b="0"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7511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489669"/>
            <a:ext cx="8313420" cy="482248"/>
          </a:xfrm>
        </p:spPr>
        <p:txBody>
          <a:bodyPr/>
          <a:lstStyle>
            <a:lvl1pPr algn="ct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0625" y="2075714"/>
            <a:ext cx="8290560" cy="4342276"/>
          </a:xfrm>
        </p:spPr>
        <p:txBody>
          <a:bodyPr/>
          <a:lstStyle>
            <a:lvl1pPr marL="193138" indent="-193138">
              <a:buClr>
                <a:schemeClr val="bg2"/>
              </a:buClr>
              <a:buSzPct val="100000"/>
              <a:buFontTx/>
              <a:buBlip>
                <a:blip r:embed="rId2"/>
              </a:buBlip>
              <a:defRPr>
                <a:solidFill>
                  <a:schemeClr val="bg2"/>
                </a:solidFill>
              </a:defRPr>
            </a:lvl1pPr>
            <a:lvl2pPr marL="669369" indent="-193138">
              <a:buClr>
                <a:schemeClr val="bg2"/>
              </a:buClr>
              <a:buSzPct val="100000"/>
              <a:buFontTx/>
              <a:buBlip>
                <a:blip r:embed="rId2"/>
              </a:buBlip>
              <a:defRPr>
                <a:solidFill>
                  <a:schemeClr val="bg2"/>
                </a:solidFill>
              </a:defRPr>
            </a:lvl2pPr>
            <a:lvl3pPr marL="1046386" indent="-138901">
              <a:buClr>
                <a:schemeClr val="bg2"/>
              </a:buClr>
              <a:buSzPct val="100000"/>
              <a:buFontTx/>
              <a:buBlip>
                <a:blip r:embed="rId2"/>
              </a:buBlip>
              <a:defRPr sz="1500">
                <a:solidFill>
                  <a:schemeClr val="bg2"/>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10"/>
          </p:nvPr>
        </p:nvSpPr>
        <p:spPr>
          <a:xfrm>
            <a:off x="415290" y="1227667"/>
            <a:ext cx="8313420" cy="583848"/>
          </a:xfrm>
        </p:spPr>
        <p:txBody>
          <a:bodyPr/>
          <a:lstStyle>
            <a:lvl1pPr marL="0" indent="0" algn="ctr">
              <a:buFontTx/>
              <a:buNone/>
              <a:defRPr sz="2333">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66959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entered Title w/ Subtitle - NO LOGO">
    <p:spTree>
      <p:nvGrpSpPr>
        <p:cNvPr id="1" name=""/>
        <p:cNvGrpSpPr/>
        <p:nvPr/>
      </p:nvGrpSpPr>
      <p:grpSpPr>
        <a:xfrm>
          <a:off x="0" y="0"/>
          <a:ext cx="0" cy="0"/>
          <a:chOff x="0" y="0"/>
          <a:chExt cx="0" cy="0"/>
        </a:xfrm>
      </p:grpSpPr>
      <p:grpSp>
        <p:nvGrpSpPr>
          <p:cNvPr id="6" name="Group 5"/>
          <p:cNvGrpSpPr/>
          <p:nvPr userDrawn="1"/>
        </p:nvGrpSpPr>
        <p:grpSpPr>
          <a:xfrm>
            <a:off x="0" y="0"/>
            <a:ext cx="9144000" cy="6858000"/>
            <a:chOff x="0" y="0"/>
            <a:chExt cx="10972800" cy="617220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0972800" cy="6172200"/>
            </a:xfrm>
            <a:prstGeom prst="rect">
              <a:avLst/>
            </a:prstGeom>
          </p:spPr>
        </p:pic>
        <p:sp>
          <p:nvSpPr>
            <p:cNvPr id="8" name="Rectangle 7"/>
            <p:cNvSpPr/>
            <p:nvPr userDrawn="1"/>
          </p:nvSpPr>
          <p:spPr>
            <a:xfrm>
              <a:off x="0" y="0"/>
              <a:ext cx="10972800" cy="6172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grpSp>
      <p:sp>
        <p:nvSpPr>
          <p:cNvPr id="2" name="Title 1"/>
          <p:cNvSpPr>
            <a:spLocks noGrp="1"/>
          </p:cNvSpPr>
          <p:nvPr>
            <p:ph type="title"/>
          </p:nvPr>
        </p:nvSpPr>
        <p:spPr>
          <a:xfrm>
            <a:off x="415290" y="489669"/>
            <a:ext cx="8313420" cy="482248"/>
          </a:xfrm>
        </p:spPr>
        <p:txBody>
          <a:bodyPr/>
          <a:lstStyle>
            <a:lvl1pPr algn="ct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15290" y="1227667"/>
            <a:ext cx="8313420" cy="583848"/>
          </a:xfrm>
        </p:spPr>
        <p:txBody>
          <a:bodyPr/>
          <a:lstStyle>
            <a:lvl1pPr marL="0" indent="0" algn="ctr">
              <a:buFontTx/>
              <a:buNone/>
              <a:defRPr sz="2333">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1222264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nd Content - NO LOGO &amp; PAGE NUMBER">
    <p:spTree>
      <p:nvGrpSpPr>
        <p:cNvPr id="1" name=""/>
        <p:cNvGrpSpPr/>
        <p:nvPr/>
      </p:nvGrpSpPr>
      <p:grpSpPr>
        <a:xfrm>
          <a:off x="0" y="0"/>
          <a:ext cx="0" cy="0"/>
          <a:chOff x="0" y="0"/>
          <a:chExt cx="0" cy="0"/>
        </a:xfrm>
      </p:grpSpPr>
      <p:sp>
        <p:nvSpPr>
          <p:cNvPr id="12" name="Slide Number Placeholder 2"/>
          <p:cNvSpPr>
            <a:spLocks noGrp="1"/>
          </p:cNvSpPr>
          <p:nvPr>
            <p:ph type="sldNum" sz="quarter" idx="4"/>
          </p:nvPr>
        </p:nvSpPr>
        <p:spPr>
          <a:xfrm>
            <a:off x="8791785" y="6397925"/>
            <a:ext cx="431766" cy="365126"/>
          </a:xfrm>
          <a:prstGeom prst="rect">
            <a:avLst/>
          </a:prstGeom>
        </p:spPr>
        <p:txBody>
          <a:bodyPr vert="horz" lIns="91440" tIns="45720" rIns="91440" bIns="45720" rtlCol="0" anchor="ctr"/>
          <a:lstStyle>
            <a:lvl1pPr algn="l">
              <a:defRPr sz="708">
                <a:solidFill>
                  <a:schemeClr val="accent4"/>
                </a:solidFill>
                <a:latin typeface="Trebuchet MS" panose="020B0603020202020204" pitchFamily="34" charset="0"/>
              </a:defRPr>
            </a:lvl1pPr>
          </a:lstStyle>
          <a:p>
            <a:pPr defTabSz="380985" fontAlgn="base">
              <a:spcBef>
                <a:spcPct val="0"/>
              </a:spcBef>
              <a:spcAft>
                <a:spcPct val="0"/>
              </a:spcAft>
            </a:pPr>
            <a:fld id="{8E13CC0A-14CC-4674-B52E-3D07CCA8AFC7}" type="slidenum">
              <a:rPr lang="en-US" smtClean="0">
                <a:solidFill>
                  <a:srgbClr val="505050"/>
                </a:solidFill>
                <a:ea typeface="MS PGothic" pitchFamily="34" charset="-128"/>
              </a:rPr>
              <a:pPr defTabSz="380985" fontAlgn="base">
                <a:spcBef>
                  <a:spcPct val="0"/>
                </a:spcBef>
                <a:spcAft>
                  <a:spcPct val="0"/>
                </a:spcAft>
              </a:pPr>
              <a:t>‹#›</a:t>
            </a:fld>
            <a:endParaRPr lang="en-US" dirty="0">
              <a:solidFill>
                <a:srgbClr val="505050"/>
              </a:solidFill>
              <a:ea typeface="MS PGothic" pitchFamily="34" charset="-128"/>
            </a:endParaRPr>
          </a:p>
        </p:txBody>
      </p:sp>
      <p:grpSp>
        <p:nvGrpSpPr>
          <p:cNvPr id="13" name="Group 12"/>
          <p:cNvGrpSpPr/>
          <p:nvPr userDrawn="1"/>
        </p:nvGrpSpPr>
        <p:grpSpPr>
          <a:xfrm>
            <a:off x="0" y="0"/>
            <a:ext cx="9144000" cy="6858000"/>
            <a:chOff x="0" y="0"/>
            <a:chExt cx="10972800" cy="617220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0972800" cy="6172200"/>
            </a:xfrm>
            <a:prstGeom prst="rect">
              <a:avLst/>
            </a:prstGeom>
          </p:spPr>
        </p:pic>
        <p:sp>
          <p:nvSpPr>
            <p:cNvPr id="15" name="Rectangle 14"/>
            <p:cNvSpPr/>
            <p:nvPr userDrawn="1"/>
          </p:nvSpPr>
          <p:spPr>
            <a:xfrm>
              <a:off x="0" y="0"/>
              <a:ext cx="10972800" cy="6172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grpSp>
      <p:sp>
        <p:nvSpPr>
          <p:cNvPr id="2" name="Title 1"/>
          <p:cNvSpPr>
            <a:spLocks noGrp="1"/>
          </p:cNvSpPr>
          <p:nvPr>
            <p:ph type="title"/>
          </p:nvPr>
        </p:nvSpPr>
        <p:spPr>
          <a:xfrm>
            <a:off x="415290" y="489669"/>
            <a:ext cx="8313420" cy="482248"/>
          </a:xfrm>
        </p:spPr>
        <p:txBody>
          <a:bodyPr/>
          <a:lstStyle>
            <a:lvl1pPr algn="ct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26720" y="2075714"/>
            <a:ext cx="8290560" cy="4342276"/>
          </a:xfrm>
        </p:spPr>
        <p:txBody>
          <a:bodyPr/>
          <a:lstStyle>
            <a:lvl1pPr marL="193138" indent="-193138">
              <a:buClr>
                <a:schemeClr val="bg2"/>
              </a:buClr>
              <a:buSzPct val="100000"/>
              <a:buFontTx/>
              <a:buBlip>
                <a:blip r:embed="rId3"/>
              </a:buBlip>
              <a:defRPr>
                <a:solidFill>
                  <a:schemeClr val="bg2"/>
                </a:solidFill>
              </a:defRPr>
            </a:lvl1pPr>
            <a:lvl2pPr marL="669369" indent="-193138">
              <a:buClr>
                <a:schemeClr val="bg2"/>
              </a:buClr>
              <a:buSzPct val="100000"/>
              <a:buFontTx/>
              <a:buBlip>
                <a:blip r:embed="rId3"/>
              </a:buBlip>
              <a:defRPr>
                <a:solidFill>
                  <a:schemeClr val="bg2"/>
                </a:solidFill>
              </a:defRPr>
            </a:lvl2pPr>
            <a:lvl3pPr marL="1046386" indent="-138901">
              <a:buClr>
                <a:schemeClr val="bg2"/>
              </a:buClr>
              <a:buSzPct val="100000"/>
              <a:buFontTx/>
              <a:buBlip>
                <a:blip r:embed="rId3"/>
              </a:buBlip>
              <a:defRPr sz="1667">
                <a:solidFill>
                  <a:schemeClr val="bg2"/>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10"/>
          </p:nvPr>
        </p:nvSpPr>
        <p:spPr>
          <a:xfrm>
            <a:off x="415290" y="1227667"/>
            <a:ext cx="8313420" cy="583848"/>
          </a:xfrm>
        </p:spPr>
        <p:txBody>
          <a:bodyPr/>
          <a:lstStyle>
            <a:lvl1pPr marL="0" indent="0" algn="ctr">
              <a:buFontTx/>
              <a:buNone/>
              <a:defRPr sz="2333">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580023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Tim Rogers</a:t>
            </a:r>
            <a:endParaRPr lang="en-US"/>
          </a:p>
        </p:txBody>
      </p:sp>
      <p:sp>
        <p:nvSpPr>
          <p:cNvPr id="6" name="Footer Placeholder 5"/>
          <p:cNvSpPr>
            <a:spLocks noGrp="1"/>
          </p:cNvSpPr>
          <p:nvPr>
            <p:ph type="ftr" sz="quarter" idx="11"/>
          </p:nvPr>
        </p:nvSpPr>
        <p:spPr/>
        <p:txBody>
          <a:bodyPr/>
          <a:lstStyle/>
          <a:p>
            <a:r>
              <a:rPr lang="en-US" smtClean="0"/>
              <a:t>A Variable Warp-Size Architecture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ansition - Oran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userDrawn="1"/>
        </p:nvSpPr>
        <p:spPr>
          <a:xfrm>
            <a:off x="0" y="0"/>
            <a:ext cx="9144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sp>
        <p:nvSpPr>
          <p:cNvPr id="5" name="Rectangle 4"/>
          <p:cNvSpPr/>
          <p:nvPr userDrawn="1"/>
        </p:nvSpPr>
        <p:spPr>
          <a:xfrm>
            <a:off x="0" y="3566160"/>
            <a:ext cx="9144000" cy="3291840"/>
          </a:xfrm>
          <a:prstGeom prst="rect">
            <a:avLst/>
          </a:prstGeom>
          <a:gradFill>
            <a:gsLst>
              <a:gs pos="0">
                <a:schemeClr val="bg1">
                  <a:alpha val="0"/>
                </a:schemeClr>
              </a:gs>
              <a:gs pos="100000">
                <a:schemeClr val="bg1">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sp>
        <p:nvSpPr>
          <p:cNvPr id="2" name="Title 1"/>
          <p:cNvSpPr>
            <a:spLocks noGrp="1"/>
          </p:cNvSpPr>
          <p:nvPr>
            <p:ph type="title"/>
          </p:nvPr>
        </p:nvSpPr>
        <p:spPr>
          <a:xfrm>
            <a:off x="535235" y="2025211"/>
            <a:ext cx="6225901" cy="595034"/>
          </a:xfrm>
        </p:spPr>
        <p:txBody>
          <a:bodyPr>
            <a:noAutofit/>
          </a:bodyPr>
          <a:lstStyle>
            <a:lvl1pPr algn="ctr">
              <a:lnSpc>
                <a:spcPct val="90000"/>
              </a:lnSpc>
              <a:defRPr sz="2667" i="1" cap="none" baseline="0">
                <a:solidFill>
                  <a:schemeClr val="accent3"/>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69470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ansition - Gree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userDrawn="1"/>
        </p:nvSpPr>
        <p:spPr>
          <a:xfrm>
            <a:off x="0" y="0"/>
            <a:ext cx="9144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sp>
        <p:nvSpPr>
          <p:cNvPr id="5" name="Rectangle 4"/>
          <p:cNvSpPr/>
          <p:nvPr userDrawn="1"/>
        </p:nvSpPr>
        <p:spPr>
          <a:xfrm>
            <a:off x="0" y="3566160"/>
            <a:ext cx="9144000" cy="3291840"/>
          </a:xfrm>
          <a:prstGeom prst="rect">
            <a:avLst/>
          </a:prstGeom>
          <a:gradFill>
            <a:gsLst>
              <a:gs pos="0">
                <a:schemeClr val="bg1">
                  <a:alpha val="0"/>
                </a:schemeClr>
              </a:gs>
              <a:gs pos="100000">
                <a:schemeClr val="bg1">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sp>
        <p:nvSpPr>
          <p:cNvPr id="2" name="Title 1"/>
          <p:cNvSpPr>
            <a:spLocks noGrp="1"/>
          </p:cNvSpPr>
          <p:nvPr>
            <p:ph type="title"/>
          </p:nvPr>
        </p:nvSpPr>
        <p:spPr>
          <a:xfrm>
            <a:off x="535234" y="2025211"/>
            <a:ext cx="6225540" cy="595034"/>
          </a:xfrm>
        </p:spPr>
        <p:txBody>
          <a:bodyPr>
            <a:noAutofit/>
          </a:bodyPr>
          <a:lstStyle>
            <a:lvl1pPr algn="ctr">
              <a:lnSpc>
                <a:spcPct val="90000"/>
              </a:lnSpc>
              <a:defRPr sz="2667" i="1" cap="none"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05095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ansition - Pi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0" y="0"/>
            <a:ext cx="9144000" cy="6858000"/>
          </a:xfrm>
          <a:prstGeom prst="rect">
            <a:avLst/>
          </a:prstGeom>
          <a:gradFill>
            <a:gsLst>
              <a:gs pos="0">
                <a:schemeClr val="bg1">
                  <a:alpha val="4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sp>
        <p:nvSpPr>
          <p:cNvPr id="2" name="Title 1"/>
          <p:cNvSpPr>
            <a:spLocks noGrp="1"/>
          </p:cNvSpPr>
          <p:nvPr>
            <p:ph type="title"/>
          </p:nvPr>
        </p:nvSpPr>
        <p:spPr>
          <a:xfrm>
            <a:off x="482481" y="5632197"/>
            <a:ext cx="6225540" cy="595034"/>
          </a:xfrm>
        </p:spPr>
        <p:txBody>
          <a:bodyPr anchor="b">
            <a:noAutofit/>
          </a:bodyPr>
          <a:lstStyle>
            <a:lvl1pPr algn="l">
              <a:lnSpc>
                <a:spcPct val="90000"/>
              </a:lnSpc>
              <a:defRPr sz="2667" i="1" cap="none" baseline="0">
                <a:solidFill>
                  <a:srgbClr val="B51377"/>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12044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ansition - Blu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userDrawn="1"/>
        </p:nvSpPr>
        <p:spPr>
          <a:xfrm>
            <a:off x="0" y="0"/>
            <a:ext cx="9144000" cy="6858000"/>
          </a:xfrm>
          <a:prstGeom prst="rect">
            <a:avLst/>
          </a:prstGeom>
          <a:gradFill>
            <a:gsLst>
              <a:gs pos="0">
                <a:schemeClr val="bg1">
                  <a:alpha val="4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sp>
        <p:nvSpPr>
          <p:cNvPr id="2" name="Title 1"/>
          <p:cNvSpPr>
            <a:spLocks noGrp="1"/>
          </p:cNvSpPr>
          <p:nvPr>
            <p:ph type="title"/>
          </p:nvPr>
        </p:nvSpPr>
        <p:spPr>
          <a:xfrm>
            <a:off x="482481" y="5632197"/>
            <a:ext cx="6225540" cy="595034"/>
          </a:xfrm>
        </p:spPr>
        <p:txBody>
          <a:bodyPr anchor="b">
            <a:noAutofit/>
          </a:bodyPr>
          <a:lstStyle>
            <a:lvl1pPr algn="l">
              <a:lnSpc>
                <a:spcPct val="90000"/>
              </a:lnSpc>
              <a:defRPr sz="2667" i="1" cap="none" baseline="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07817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Centered">
    <p:spTree>
      <p:nvGrpSpPr>
        <p:cNvPr id="1" name=""/>
        <p:cNvGrpSpPr/>
        <p:nvPr/>
      </p:nvGrpSpPr>
      <p:grpSpPr>
        <a:xfrm>
          <a:off x="0" y="0"/>
          <a:ext cx="0" cy="0"/>
          <a:chOff x="0" y="0"/>
          <a:chExt cx="0" cy="0"/>
        </a:xfrm>
      </p:grpSpPr>
      <p:sp>
        <p:nvSpPr>
          <p:cNvPr id="2" name="Title 1"/>
          <p:cNvSpPr>
            <a:spLocks noGrp="1"/>
          </p:cNvSpPr>
          <p:nvPr>
            <p:ph type="title"/>
          </p:nvPr>
        </p:nvSpPr>
        <p:spPr>
          <a:xfrm>
            <a:off x="415290" y="489669"/>
            <a:ext cx="8313420" cy="482248"/>
          </a:xfrm>
        </p:spPr>
        <p:txBody>
          <a:bodyPr/>
          <a:lstStyle>
            <a:lvl1pPr algn="ct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424443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Centered - NO LOGO">
    <p:spTree>
      <p:nvGrpSpPr>
        <p:cNvPr id="1" name=""/>
        <p:cNvGrpSpPr/>
        <p:nvPr/>
      </p:nvGrpSpPr>
      <p:grpSpPr>
        <a:xfrm>
          <a:off x="0" y="0"/>
          <a:ext cx="0" cy="0"/>
          <a:chOff x="0" y="0"/>
          <a:chExt cx="0" cy="0"/>
        </a:xfrm>
      </p:grpSpPr>
      <p:grpSp>
        <p:nvGrpSpPr>
          <p:cNvPr id="3" name="Group 2"/>
          <p:cNvGrpSpPr/>
          <p:nvPr userDrawn="1"/>
        </p:nvGrpSpPr>
        <p:grpSpPr>
          <a:xfrm>
            <a:off x="0" y="0"/>
            <a:ext cx="9144000" cy="6858000"/>
            <a:chOff x="0" y="0"/>
            <a:chExt cx="10972800" cy="617220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0972800" cy="6172200"/>
            </a:xfrm>
            <a:prstGeom prst="rect">
              <a:avLst/>
            </a:prstGeom>
          </p:spPr>
        </p:pic>
        <p:sp>
          <p:nvSpPr>
            <p:cNvPr id="5" name="Rectangle 4"/>
            <p:cNvSpPr/>
            <p:nvPr userDrawn="1"/>
          </p:nvSpPr>
          <p:spPr>
            <a:xfrm>
              <a:off x="0" y="0"/>
              <a:ext cx="10972800" cy="6172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grpSp>
      <p:sp>
        <p:nvSpPr>
          <p:cNvPr id="2" name="Title 1"/>
          <p:cNvSpPr>
            <a:spLocks noGrp="1"/>
          </p:cNvSpPr>
          <p:nvPr>
            <p:ph type="title"/>
          </p:nvPr>
        </p:nvSpPr>
        <p:spPr>
          <a:xfrm>
            <a:off x="415290" y="489669"/>
            <a:ext cx="8313420" cy="482248"/>
          </a:xfrm>
        </p:spPr>
        <p:txBody>
          <a:bodyPr/>
          <a:lstStyle>
            <a:lvl1pPr algn="ct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849532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17" name="Group 16"/>
          <p:cNvGrpSpPr/>
          <p:nvPr userDrawn="1"/>
        </p:nvGrpSpPr>
        <p:grpSpPr>
          <a:xfrm>
            <a:off x="0" y="0"/>
            <a:ext cx="9144000" cy="6858000"/>
            <a:chOff x="0" y="0"/>
            <a:chExt cx="10972800" cy="6172200"/>
          </a:xfrm>
        </p:grpSpPr>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0972800" cy="6172200"/>
            </a:xfrm>
            <a:prstGeom prst="rect">
              <a:avLst/>
            </a:prstGeom>
          </p:spPr>
        </p:pic>
        <p:sp>
          <p:nvSpPr>
            <p:cNvPr id="19" name="Rectangle 18"/>
            <p:cNvSpPr/>
            <p:nvPr userDrawn="1"/>
          </p:nvSpPr>
          <p:spPr>
            <a:xfrm>
              <a:off x="0" y="0"/>
              <a:ext cx="10972800" cy="6172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grpSp>
      <p:grpSp>
        <p:nvGrpSpPr>
          <p:cNvPr id="11" name="Group 10"/>
          <p:cNvGrpSpPr/>
          <p:nvPr userDrawn="1"/>
        </p:nvGrpSpPr>
        <p:grpSpPr>
          <a:xfrm>
            <a:off x="-1376579" y="-1743717"/>
            <a:ext cx="12273868" cy="9478072"/>
            <a:chOff x="-1651895" y="-1569346"/>
            <a:chExt cx="14728641" cy="8530265"/>
          </a:xfrm>
        </p:grpSpPr>
        <p:sp>
          <p:nvSpPr>
            <p:cNvPr id="3" name="Hexagon 2"/>
            <p:cNvSpPr/>
            <p:nvPr userDrawn="1"/>
          </p:nvSpPr>
          <p:spPr>
            <a:xfrm>
              <a:off x="9509200" y="3086974"/>
              <a:ext cx="3567546" cy="3085226"/>
            </a:xfrm>
            <a:prstGeom prst="hexagon">
              <a:avLst>
                <a:gd name="adj" fmla="val 28395"/>
                <a:gd name="vf" fmla="val 115470"/>
              </a:avLst>
            </a:prstGeom>
            <a:gradFill>
              <a:gsLst>
                <a:gs pos="100000">
                  <a:srgbClr val="11669F">
                    <a:alpha val="31000"/>
                  </a:srgbClr>
                </a:gs>
                <a:gs pos="0">
                  <a:srgbClr val="11669F">
                    <a:alpha val="32000"/>
                    <a:lumMod val="50000"/>
                  </a:srgbClr>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sp>
          <p:nvSpPr>
            <p:cNvPr id="4" name="Hexagon 3"/>
            <p:cNvSpPr/>
            <p:nvPr userDrawn="1"/>
          </p:nvSpPr>
          <p:spPr>
            <a:xfrm>
              <a:off x="1457569" y="766458"/>
              <a:ext cx="8057662" cy="4639284"/>
            </a:xfrm>
            <a:prstGeom prst="hexagon">
              <a:avLst>
                <a:gd name="adj" fmla="val 29030"/>
                <a:gd name="vf" fmla="val 115470"/>
              </a:avLst>
            </a:prstGeom>
            <a:gradFill>
              <a:gsLst>
                <a:gs pos="100000">
                  <a:srgbClr val="409935">
                    <a:alpha val="53000"/>
                  </a:srgbClr>
                </a:gs>
                <a:gs pos="0">
                  <a:srgbClr val="409935">
                    <a:alpha val="32000"/>
                    <a:lumMod val="50000"/>
                  </a:srgbClr>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r>
                <a:rPr lang="en-US" sz="1500" dirty="0" smtClean="0">
                  <a:solidFill>
                    <a:srgbClr val="FFFFFF"/>
                  </a:solidFill>
                </a:rPr>
                <a:t> </a:t>
              </a:r>
              <a:endParaRPr lang="en-US" sz="1500" dirty="0">
                <a:solidFill>
                  <a:srgbClr val="FFFFFF"/>
                </a:solidFill>
              </a:endParaRPr>
            </a:p>
          </p:txBody>
        </p:sp>
        <p:sp>
          <p:nvSpPr>
            <p:cNvPr id="5" name="Hexagon 4"/>
            <p:cNvSpPr/>
            <p:nvPr userDrawn="1"/>
          </p:nvSpPr>
          <p:spPr>
            <a:xfrm>
              <a:off x="-1651895" y="-801280"/>
              <a:ext cx="3567546" cy="3113660"/>
            </a:xfrm>
            <a:prstGeom prst="hexagon">
              <a:avLst>
                <a:gd name="adj" fmla="val 28395"/>
                <a:gd name="vf" fmla="val 115470"/>
              </a:avLst>
            </a:prstGeom>
            <a:gradFill>
              <a:gsLst>
                <a:gs pos="100000">
                  <a:srgbClr val="A0116A">
                    <a:alpha val="32000"/>
                  </a:srgbClr>
                </a:gs>
                <a:gs pos="0">
                  <a:srgbClr val="A0116A">
                    <a:lumMod val="42000"/>
                    <a:alpha val="20000"/>
                  </a:srgbClr>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sp>
          <p:nvSpPr>
            <p:cNvPr id="6" name="Hexagon 5"/>
            <p:cNvSpPr/>
            <p:nvPr userDrawn="1"/>
          </p:nvSpPr>
          <p:spPr>
            <a:xfrm>
              <a:off x="9498437" y="5405742"/>
              <a:ext cx="1781879" cy="1555177"/>
            </a:xfrm>
            <a:prstGeom prst="hexagon">
              <a:avLst>
                <a:gd name="adj" fmla="val 28395"/>
                <a:gd name="vf" fmla="val 115470"/>
              </a:avLst>
            </a:prstGeom>
            <a:gradFill>
              <a:gsLst>
                <a:gs pos="100000">
                  <a:srgbClr val="11669F">
                    <a:alpha val="31000"/>
                  </a:srgbClr>
                </a:gs>
                <a:gs pos="0">
                  <a:srgbClr val="11669F">
                    <a:alpha val="32000"/>
                    <a:lumMod val="50000"/>
                  </a:srgbClr>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sp>
          <p:nvSpPr>
            <p:cNvPr id="7" name="Hexagon 6"/>
            <p:cNvSpPr/>
            <p:nvPr userDrawn="1"/>
          </p:nvSpPr>
          <p:spPr>
            <a:xfrm>
              <a:off x="-759061" y="3077308"/>
              <a:ext cx="1781879" cy="1555177"/>
            </a:xfrm>
            <a:prstGeom prst="hexagon">
              <a:avLst>
                <a:gd name="adj" fmla="val 28395"/>
                <a:gd name="vf" fmla="val 115470"/>
              </a:avLst>
            </a:prstGeom>
            <a:gradFill>
              <a:gsLst>
                <a:gs pos="100000">
                  <a:srgbClr val="D65D1E">
                    <a:alpha val="31000"/>
                  </a:srgbClr>
                </a:gs>
                <a:gs pos="0">
                  <a:srgbClr val="D65D1E">
                    <a:alpha val="32000"/>
                    <a:lumMod val="50000"/>
                  </a:srgbClr>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sp>
          <p:nvSpPr>
            <p:cNvPr id="8" name="Hexagon 7"/>
            <p:cNvSpPr/>
            <p:nvPr userDrawn="1"/>
          </p:nvSpPr>
          <p:spPr>
            <a:xfrm>
              <a:off x="573427" y="-788719"/>
              <a:ext cx="1781879" cy="1555177"/>
            </a:xfrm>
            <a:prstGeom prst="hexagon">
              <a:avLst>
                <a:gd name="adj" fmla="val 28395"/>
                <a:gd name="vf" fmla="val 115470"/>
              </a:avLst>
            </a:prstGeom>
            <a:gradFill>
              <a:gsLst>
                <a:gs pos="100000">
                  <a:srgbClr val="A0116A">
                    <a:alpha val="32000"/>
                  </a:srgbClr>
                </a:gs>
                <a:gs pos="0">
                  <a:srgbClr val="A0116A">
                    <a:lumMod val="42000"/>
                    <a:alpha val="20000"/>
                  </a:srgbClr>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sp>
          <p:nvSpPr>
            <p:cNvPr id="9" name="Hexagon 8"/>
            <p:cNvSpPr/>
            <p:nvPr userDrawn="1"/>
          </p:nvSpPr>
          <p:spPr>
            <a:xfrm>
              <a:off x="1457569" y="5405742"/>
              <a:ext cx="1781879" cy="1555177"/>
            </a:xfrm>
            <a:prstGeom prst="hexagon">
              <a:avLst>
                <a:gd name="adj" fmla="val 28395"/>
                <a:gd name="vf" fmla="val 115470"/>
              </a:avLst>
            </a:prstGeom>
            <a:gradFill>
              <a:gsLst>
                <a:gs pos="100000">
                  <a:schemeClr val="bg2">
                    <a:alpha val="32000"/>
                  </a:schemeClr>
                </a:gs>
                <a:gs pos="0">
                  <a:schemeClr val="bg2">
                    <a:alpha val="31000"/>
                    <a:lumMod val="50000"/>
                  </a:schemeClr>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sp>
          <p:nvSpPr>
            <p:cNvPr id="10" name="Hexagon 9"/>
            <p:cNvSpPr/>
            <p:nvPr userDrawn="1"/>
          </p:nvSpPr>
          <p:spPr>
            <a:xfrm>
              <a:off x="9499675" y="-1569346"/>
              <a:ext cx="3567546" cy="3113660"/>
            </a:xfrm>
            <a:prstGeom prst="hexagon">
              <a:avLst>
                <a:gd name="adj" fmla="val 28395"/>
                <a:gd name="vf" fmla="val 115470"/>
              </a:avLst>
            </a:prstGeom>
            <a:gradFill>
              <a:gsLst>
                <a:gs pos="0">
                  <a:schemeClr val="bg2">
                    <a:alpha val="32000"/>
                  </a:schemeClr>
                </a:gs>
                <a:gs pos="100000">
                  <a:schemeClr val="bg2">
                    <a:alpha val="31000"/>
                    <a:lumMod val="50000"/>
                  </a:schemeClr>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grpSp>
    </p:spTree>
    <p:extLst>
      <p:ext uri="{BB962C8B-B14F-4D97-AF65-F5344CB8AC3E}">
        <p14:creationId xmlns:p14="http://schemas.microsoft.com/office/powerpoint/2010/main" val="3651848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477567"/>
            <a:ext cx="8313420" cy="482248"/>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730" y="2085299"/>
            <a:ext cx="4120886" cy="4364604"/>
          </a:xfrm>
        </p:spPr>
        <p:txBody>
          <a:bodyPr/>
          <a:lstStyle>
            <a:lvl1pPr marL="193138" indent="-193138">
              <a:buSzPct val="100000"/>
              <a:buFontTx/>
              <a:buBlip>
                <a:blip r:embed="rId2"/>
              </a:buBlip>
              <a:defRPr sz="2000" b="0">
                <a:solidFill>
                  <a:schemeClr val="bg2"/>
                </a:solidFill>
              </a:defRPr>
            </a:lvl1pPr>
            <a:lvl2pPr marL="669369" indent="-193138">
              <a:buSzPct val="100000"/>
              <a:buFontTx/>
              <a:buBlip>
                <a:blip r:embed="rId2"/>
              </a:buBlip>
              <a:defRPr sz="1667" b="0">
                <a:solidFill>
                  <a:schemeClr val="bg2"/>
                </a:solidFill>
              </a:defRPr>
            </a:lvl2pPr>
            <a:lvl3pPr marL="1046386" indent="-138901">
              <a:buSzPct val="100000"/>
              <a:buFontTx/>
              <a:buBlip>
                <a:blip r:embed="rId2"/>
              </a:buBlip>
              <a:defRPr sz="1500" b="0">
                <a:solidFill>
                  <a:schemeClr val="bg2"/>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705615" y="2085299"/>
            <a:ext cx="4120885" cy="4364604"/>
          </a:xfrm>
        </p:spPr>
        <p:txBody>
          <a:bodyPr/>
          <a:lstStyle>
            <a:lvl1pPr marL="193138" indent="-193138">
              <a:buSzPct val="100000"/>
              <a:buFontTx/>
              <a:buBlip>
                <a:blip r:embed="rId2"/>
              </a:buBlip>
              <a:defRPr sz="2000" b="0">
                <a:solidFill>
                  <a:schemeClr val="bg2"/>
                </a:solidFill>
              </a:defRPr>
            </a:lvl1pPr>
            <a:lvl2pPr marL="669369" indent="-193138">
              <a:buSzPct val="100000"/>
              <a:buFontTx/>
              <a:buBlip>
                <a:blip r:embed="rId2"/>
              </a:buBlip>
              <a:defRPr sz="1667" b="0">
                <a:solidFill>
                  <a:schemeClr val="bg2"/>
                </a:solidFill>
              </a:defRPr>
            </a:lvl2pPr>
            <a:lvl3pPr marL="1046386" indent="-138901">
              <a:buSzPct val="100000"/>
              <a:buFontTx/>
              <a:buBlip>
                <a:blip r:embed="rId2"/>
              </a:buBlip>
              <a:defRPr sz="1500" b="0">
                <a:solidFill>
                  <a:schemeClr val="bg2"/>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10"/>
          </p:nvPr>
        </p:nvSpPr>
        <p:spPr>
          <a:xfrm>
            <a:off x="415290" y="1227667"/>
            <a:ext cx="8313420" cy="583848"/>
          </a:xfrm>
        </p:spPr>
        <p:txBody>
          <a:bodyPr/>
          <a:lstStyle>
            <a:lvl1pPr marL="0" indent="0" algn="ctr">
              <a:buFontTx/>
              <a:buNone/>
              <a:defRPr sz="2333">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9411620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BOTTOM Highligh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V="1">
            <a:off x="0" y="0"/>
            <a:ext cx="9144000" cy="6858000"/>
          </a:xfrm>
          <a:prstGeom prst="rect">
            <a:avLst/>
          </a:prstGeom>
        </p:spPr>
      </p:pic>
      <p:sp>
        <p:nvSpPr>
          <p:cNvPr id="7" name="Rectangle 6"/>
          <p:cNvSpPr/>
          <p:nvPr userDrawn="1"/>
        </p:nvSpPr>
        <p:spPr>
          <a:xfrm rot="5400000" flipV="1">
            <a:off x="1143000" y="-1143000"/>
            <a:ext cx="6858000" cy="9144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sp>
        <p:nvSpPr>
          <p:cNvPr id="2" name="Title 1"/>
          <p:cNvSpPr>
            <a:spLocks noGrp="1"/>
          </p:cNvSpPr>
          <p:nvPr>
            <p:ph type="title"/>
          </p:nvPr>
        </p:nvSpPr>
        <p:spPr>
          <a:xfrm>
            <a:off x="415290" y="5864564"/>
            <a:ext cx="8313420" cy="482248"/>
          </a:xfrm>
        </p:spPr>
        <p:txBody>
          <a:bodyPr anchor="b"/>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994759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V="1">
            <a:off x="0" y="0"/>
            <a:ext cx="9144000" cy="6858000"/>
          </a:xfrm>
          <a:prstGeom prst="rect">
            <a:avLst/>
          </a:prstGeom>
        </p:spPr>
      </p:pic>
      <p:sp>
        <p:nvSpPr>
          <p:cNvPr id="7" name="Rectangle 6"/>
          <p:cNvSpPr/>
          <p:nvPr userDrawn="1"/>
        </p:nvSpPr>
        <p:spPr>
          <a:xfrm rot="5400000" flipV="1">
            <a:off x="1143000" y="-1143000"/>
            <a:ext cx="6858000" cy="9144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spTree>
    <p:extLst>
      <p:ext uri="{BB962C8B-B14F-4D97-AF65-F5344CB8AC3E}">
        <p14:creationId xmlns:p14="http://schemas.microsoft.com/office/powerpoint/2010/main" val="884423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Tim Rogers</a:t>
            </a:r>
            <a:endParaRPr lang="en-US"/>
          </a:p>
        </p:txBody>
      </p:sp>
      <p:sp>
        <p:nvSpPr>
          <p:cNvPr id="8" name="Footer Placeholder 7"/>
          <p:cNvSpPr>
            <a:spLocks noGrp="1"/>
          </p:cNvSpPr>
          <p:nvPr>
            <p:ph type="ftr" sz="quarter" idx="11"/>
          </p:nvPr>
        </p:nvSpPr>
        <p:spPr/>
        <p:txBody>
          <a:bodyPr/>
          <a:lstStyle/>
          <a:p>
            <a:r>
              <a:rPr lang="en-US" smtClean="0"/>
              <a:t>A Variable Warp-Size Architecture</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OP Highl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userDrawn="1"/>
        </p:nvSpPr>
        <p:spPr>
          <a:xfrm rot="16200000">
            <a:off x="1143000" y="-1143000"/>
            <a:ext cx="6858000" cy="9144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sp>
        <p:nvSpPr>
          <p:cNvPr id="2" name="Title 1"/>
          <p:cNvSpPr>
            <a:spLocks noGrp="1"/>
          </p:cNvSpPr>
          <p:nvPr>
            <p:ph type="title"/>
          </p:nvPr>
        </p:nvSpPr>
        <p:spPr>
          <a:xfrm>
            <a:off x="415290" y="390396"/>
            <a:ext cx="8313420" cy="482248"/>
          </a:xfrm>
        </p:spPr>
        <p:txBody>
          <a:bodyPr anchor="t"/>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8961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FT Highligh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userDrawn="1"/>
        </p:nvSpPr>
        <p:spPr>
          <a:xfrm flipH="1">
            <a:off x="0" y="0"/>
            <a:ext cx="9144000"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sp>
        <p:nvSpPr>
          <p:cNvPr id="7" name="Text Placeholder 6"/>
          <p:cNvSpPr>
            <a:spLocks noGrp="1"/>
          </p:cNvSpPr>
          <p:nvPr>
            <p:ph type="body" sz="quarter" idx="10" hasCustomPrompt="1"/>
          </p:nvPr>
        </p:nvSpPr>
        <p:spPr>
          <a:xfrm>
            <a:off x="486167" y="2568754"/>
            <a:ext cx="3389776" cy="1715699"/>
          </a:xfrm>
        </p:spPr>
        <p:txBody>
          <a:bodyPr anchor="ctr"/>
          <a:lstStyle>
            <a:lvl1pPr marL="0" indent="0" algn="l">
              <a:lnSpc>
                <a:spcPct val="90000"/>
              </a:lnSpc>
              <a:spcBef>
                <a:spcPts val="0"/>
              </a:spcBef>
              <a:buFontTx/>
              <a:buNone/>
              <a:defRPr sz="2333" cap="all" baseline="0">
                <a:solidFill>
                  <a:schemeClr val="tx1"/>
                </a:solidFill>
              </a:defRPr>
            </a:lvl1pPr>
            <a:lvl2pPr marL="476231" indent="0">
              <a:buFontTx/>
              <a:buNone/>
              <a:defRPr/>
            </a:lvl2pPr>
            <a:lvl3pPr marL="907485" indent="0">
              <a:buFontTx/>
              <a:buNone/>
              <a:defRPr/>
            </a:lvl3pPr>
            <a:lvl4pPr marL="1288469" indent="0">
              <a:buFontTx/>
              <a:buNone/>
              <a:defRPr/>
            </a:lvl4pPr>
            <a:lvl5pPr marL="1574208" indent="0">
              <a:buFontTx/>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466659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EFT Highlight + LOGO + PAGE NUMB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userDrawn="1"/>
        </p:nvSpPr>
        <p:spPr>
          <a:xfrm flipH="1">
            <a:off x="0" y="0"/>
            <a:ext cx="9144000"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sp>
        <p:nvSpPr>
          <p:cNvPr id="7" name="Text Placeholder 6"/>
          <p:cNvSpPr>
            <a:spLocks noGrp="1"/>
          </p:cNvSpPr>
          <p:nvPr>
            <p:ph type="body" sz="quarter" idx="10" hasCustomPrompt="1"/>
          </p:nvPr>
        </p:nvSpPr>
        <p:spPr>
          <a:xfrm>
            <a:off x="486167" y="2568754"/>
            <a:ext cx="3389776" cy="1715699"/>
          </a:xfrm>
        </p:spPr>
        <p:txBody>
          <a:bodyPr anchor="ctr"/>
          <a:lstStyle>
            <a:lvl1pPr marL="0" indent="0" algn="l">
              <a:lnSpc>
                <a:spcPct val="90000"/>
              </a:lnSpc>
              <a:spcBef>
                <a:spcPts val="0"/>
              </a:spcBef>
              <a:buFontTx/>
              <a:buNone/>
              <a:defRPr sz="2333" cap="all" baseline="0">
                <a:solidFill>
                  <a:schemeClr val="tx1"/>
                </a:solidFill>
              </a:defRPr>
            </a:lvl1pPr>
            <a:lvl2pPr marL="476231" indent="0">
              <a:buFontTx/>
              <a:buNone/>
              <a:defRPr/>
            </a:lvl2pPr>
            <a:lvl3pPr marL="907485" indent="0">
              <a:buFontTx/>
              <a:buNone/>
              <a:defRPr/>
            </a:lvl3pPr>
            <a:lvl4pPr marL="1288469" indent="0">
              <a:buFontTx/>
              <a:buNone/>
              <a:defRPr/>
            </a:lvl4pPr>
            <a:lvl5pPr marL="1574208" indent="0">
              <a:buFontTx/>
              <a:buNone/>
              <a:defRPr/>
            </a:lvl5pPr>
          </a:lstStyle>
          <a:p>
            <a:pPr lvl="0"/>
            <a:r>
              <a:rPr lang="en-US" dirty="0" smtClean="0"/>
              <a:t>CLICK TO EDIT MASTER TEXT STYLES</a:t>
            </a:r>
            <a:endParaRPr lang="en-US" dirty="0"/>
          </a:p>
        </p:txBody>
      </p:sp>
      <p:grpSp>
        <p:nvGrpSpPr>
          <p:cNvPr id="13" name="Group 12"/>
          <p:cNvGrpSpPr/>
          <p:nvPr userDrawn="1"/>
        </p:nvGrpSpPr>
        <p:grpSpPr>
          <a:xfrm>
            <a:off x="8461422" y="6520560"/>
            <a:ext cx="500873" cy="123358"/>
            <a:chOff x="1346200" y="-720726"/>
            <a:chExt cx="2990850" cy="552450"/>
          </a:xfrm>
        </p:grpSpPr>
        <p:sp>
          <p:nvSpPr>
            <p:cNvPr id="14" name="Freeform 13"/>
            <p:cNvSpPr>
              <a:spLocks noEditPoints="1"/>
            </p:cNvSpPr>
            <p:nvPr userDrawn="1"/>
          </p:nvSpPr>
          <p:spPr bwMode="auto">
            <a:xfrm>
              <a:off x="4270375" y="-306388"/>
              <a:ext cx="66675" cy="65088"/>
            </a:xfrm>
            <a:custGeom>
              <a:avLst/>
              <a:gdLst>
                <a:gd name="T0" fmla="*/ 36 w 87"/>
                <a:gd name="T1" fmla="*/ 37 h 83"/>
                <a:gd name="T2" fmla="*/ 36 w 87"/>
                <a:gd name="T3" fmla="*/ 26 h 83"/>
                <a:gd name="T4" fmla="*/ 43 w 87"/>
                <a:gd name="T5" fmla="*/ 26 h 83"/>
                <a:gd name="T6" fmla="*/ 52 w 87"/>
                <a:gd name="T7" fmla="*/ 31 h 83"/>
                <a:gd name="T8" fmla="*/ 45 w 87"/>
                <a:gd name="T9" fmla="*/ 37 h 83"/>
                <a:gd name="T10" fmla="*/ 36 w 87"/>
                <a:gd name="T11" fmla="*/ 37 h 83"/>
                <a:gd name="T12" fmla="*/ 36 w 87"/>
                <a:gd name="T13" fmla="*/ 45 h 83"/>
                <a:gd name="T14" fmla="*/ 41 w 87"/>
                <a:gd name="T15" fmla="*/ 45 h 83"/>
                <a:gd name="T16" fmla="*/ 52 w 87"/>
                <a:gd name="T17" fmla="*/ 63 h 83"/>
                <a:gd name="T18" fmla="*/ 63 w 87"/>
                <a:gd name="T19" fmla="*/ 63 h 83"/>
                <a:gd name="T20" fmla="*/ 52 w 87"/>
                <a:gd name="T21" fmla="*/ 44 h 83"/>
                <a:gd name="T22" fmla="*/ 63 w 87"/>
                <a:gd name="T23" fmla="*/ 32 h 83"/>
                <a:gd name="T24" fmla="*/ 44 w 87"/>
                <a:gd name="T25" fmla="*/ 19 h 83"/>
                <a:gd name="T26" fmla="*/ 26 w 87"/>
                <a:gd name="T27" fmla="*/ 19 h 83"/>
                <a:gd name="T28" fmla="*/ 26 w 87"/>
                <a:gd name="T29" fmla="*/ 63 h 83"/>
                <a:gd name="T30" fmla="*/ 36 w 87"/>
                <a:gd name="T31" fmla="*/ 63 h 83"/>
                <a:gd name="T32" fmla="*/ 36 w 87"/>
                <a:gd name="T33" fmla="*/ 45 h 83"/>
                <a:gd name="T34" fmla="*/ 87 w 87"/>
                <a:gd name="T35" fmla="*/ 41 h 83"/>
                <a:gd name="T36" fmla="*/ 44 w 87"/>
                <a:gd name="T37" fmla="*/ 0 h 83"/>
                <a:gd name="T38" fmla="*/ 0 w 87"/>
                <a:gd name="T39" fmla="*/ 41 h 83"/>
                <a:gd name="T40" fmla="*/ 44 w 87"/>
                <a:gd name="T41" fmla="*/ 83 h 83"/>
                <a:gd name="T42" fmla="*/ 87 w 87"/>
                <a:gd name="T43" fmla="*/ 41 h 83"/>
                <a:gd name="T44" fmla="*/ 74 w 87"/>
                <a:gd name="T45" fmla="*/ 41 h 83"/>
                <a:gd name="T46" fmla="*/ 44 w 87"/>
                <a:gd name="T47" fmla="*/ 73 h 83"/>
                <a:gd name="T48" fmla="*/ 44 w 87"/>
                <a:gd name="T49" fmla="*/ 73 h 83"/>
                <a:gd name="T50" fmla="*/ 13 w 87"/>
                <a:gd name="T51" fmla="*/ 41 h 83"/>
                <a:gd name="T52" fmla="*/ 44 w 87"/>
                <a:gd name="T53" fmla="*/ 9 h 83"/>
                <a:gd name="T54" fmla="*/ 74 w 87"/>
                <a:gd name="T5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83">
                  <a:moveTo>
                    <a:pt x="36" y="37"/>
                  </a:moveTo>
                  <a:cubicBezTo>
                    <a:pt x="36" y="26"/>
                    <a:pt x="36" y="26"/>
                    <a:pt x="36" y="26"/>
                  </a:cubicBezTo>
                  <a:cubicBezTo>
                    <a:pt x="43" y="26"/>
                    <a:pt x="43" y="26"/>
                    <a:pt x="43" y="26"/>
                  </a:cubicBezTo>
                  <a:cubicBezTo>
                    <a:pt x="47" y="26"/>
                    <a:pt x="52" y="27"/>
                    <a:pt x="52" y="31"/>
                  </a:cubicBezTo>
                  <a:cubicBezTo>
                    <a:pt x="52" y="36"/>
                    <a:pt x="50" y="37"/>
                    <a:pt x="45" y="37"/>
                  </a:cubicBezTo>
                  <a:cubicBezTo>
                    <a:pt x="36" y="37"/>
                    <a:pt x="36" y="37"/>
                    <a:pt x="36" y="37"/>
                  </a:cubicBezTo>
                  <a:moveTo>
                    <a:pt x="36" y="45"/>
                  </a:moveTo>
                  <a:cubicBezTo>
                    <a:pt x="41" y="45"/>
                    <a:pt x="41" y="45"/>
                    <a:pt x="41" y="45"/>
                  </a:cubicBezTo>
                  <a:cubicBezTo>
                    <a:pt x="52" y="63"/>
                    <a:pt x="52" y="63"/>
                    <a:pt x="52" y="63"/>
                  </a:cubicBezTo>
                  <a:cubicBezTo>
                    <a:pt x="63" y="63"/>
                    <a:pt x="63" y="63"/>
                    <a:pt x="63" y="63"/>
                  </a:cubicBezTo>
                  <a:cubicBezTo>
                    <a:pt x="52" y="44"/>
                    <a:pt x="52" y="44"/>
                    <a:pt x="52" y="44"/>
                  </a:cubicBezTo>
                  <a:cubicBezTo>
                    <a:pt x="58" y="43"/>
                    <a:pt x="63" y="41"/>
                    <a:pt x="63" y="32"/>
                  </a:cubicBezTo>
                  <a:cubicBezTo>
                    <a:pt x="63" y="22"/>
                    <a:pt x="56" y="19"/>
                    <a:pt x="44" y="19"/>
                  </a:cubicBezTo>
                  <a:cubicBezTo>
                    <a:pt x="26" y="19"/>
                    <a:pt x="26" y="19"/>
                    <a:pt x="26" y="19"/>
                  </a:cubicBezTo>
                  <a:cubicBezTo>
                    <a:pt x="26" y="63"/>
                    <a:pt x="26" y="63"/>
                    <a:pt x="26" y="63"/>
                  </a:cubicBezTo>
                  <a:cubicBezTo>
                    <a:pt x="36" y="63"/>
                    <a:pt x="36" y="63"/>
                    <a:pt x="36" y="63"/>
                  </a:cubicBezTo>
                  <a:cubicBezTo>
                    <a:pt x="36" y="45"/>
                    <a:pt x="36" y="45"/>
                    <a:pt x="36" y="45"/>
                  </a:cubicBezTo>
                  <a:moveTo>
                    <a:pt x="87" y="41"/>
                  </a:moveTo>
                  <a:cubicBezTo>
                    <a:pt x="87" y="15"/>
                    <a:pt x="66" y="0"/>
                    <a:pt x="44" y="0"/>
                  </a:cubicBezTo>
                  <a:cubicBezTo>
                    <a:pt x="21" y="0"/>
                    <a:pt x="0" y="15"/>
                    <a:pt x="0" y="41"/>
                  </a:cubicBezTo>
                  <a:cubicBezTo>
                    <a:pt x="0" y="67"/>
                    <a:pt x="21" y="83"/>
                    <a:pt x="44" y="83"/>
                  </a:cubicBezTo>
                  <a:cubicBezTo>
                    <a:pt x="66" y="83"/>
                    <a:pt x="87" y="67"/>
                    <a:pt x="87" y="41"/>
                  </a:cubicBezTo>
                  <a:moveTo>
                    <a:pt x="74" y="41"/>
                  </a:moveTo>
                  <a:cubicBezTo>
                    <a:pt x="74" y="60"/>
                    <a:pt x="60" y="73"/>
                    <a:pt x="44" y="73"/>
                  </a:cubicBezTo>
                  <a:cubicBezTo>
                    <a:pt x="44" y="73"/>
                    <a:pt x="44" y="73"/>
                    <a:pt x="44" y="73"/>
                  </a:cubicBezTo>
                  <a:cubicBezTo>
                    <a:pt x="26" y="73"/>
                    <a:pt x="13" y="60"/>
                    <a:pt x="13" y="41"/>
                  </a:cubicBezTo>
                  <a:cubicBezTo>
                    <a:pt x="13" y="22"/>
                    <a:pt x="26" y="9"/>
                    <a:pt x="44" y="9"/>
                  </a:cubicBezTo>
                  <a:cubicBezTo>
                    <a:pt x="60" y="9"/>
                    <a:pt x="74" y="22"/>
                    <a:pt x="74" y="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380985" fontAlgn="base">
                <a:spcBef>
                  <a:spcPct val="0"/>
                </a:spcBef>
                <a:spcAft>
                  <a:spcPct val="0"/>
                </a:spcAft>
              </a:pPr>
              <a:endParaRPr lang="en-US" sz="1500">
                <a:solidFill>
                  <a:srgbClr val="FFFFFF"/>
                </a:solidFill>
                <a:latin typeface="Arial" charset="0"/>
                <a:ea typeface="MS PGothic" pitchFamily="34" charset="-128"/>
              </a:endParaRPr>
            </a:p>
          </p:txBody>
        </p:sp>
        <p:sp>
          <p:nvSpPr>
            <p:cNvPr id="15" name="Freeform 6"/>
            <p:cNvSpPr>
              <a:spLocks noEditPoints="1"/>
            </p:cNvSpPr>
            <p:nvPr userDrawn="1"/>
          </p:nvSpPr>
          <p:spPr bwMode="auto">
            <a:xfrm>
              <a:off x="2316163" y="-617538"/>
              <a:ext cx="1933575" cy="365125"/>
            </a:xfrm>
            <a:custGeom>
              <a:avLst/>
              <a:gdLst>
                <a:gd name="T0" fmla="*/ 1048 w 2520"/>
                <a:gd name="T1" fmla="*/ 0 h 472"/>
                <a:gd name="T2" fmla="*/ 1048 w 2520"/>
                <a:gd name="T3" fmla="*/ 472 h 472"/>
                <a:gd name="T4" fmla="*/ 1181 w 2520"/>
                <a:gd name="T5" fmla="*/ 472 h 472"/>
                <a:gd name="T6" fmla="*/ 1181 w 2520"/>
                <a:gd name="T7" fmla="*/ 0 h 472"/>
                <a:gd name="T8" fmla="*/ 1048 w 2520"/>
                <a:gd name="T9" fmla="*/ 0 h 472"/>
                <a:gd name="T10" fmla="*/ 0 w 2520"/>
                <a:gd name="T11" fmla="*/ 0 h 472"/>
                <a:gd name="T12" fmla="*/ 0 w 2520"/>
                <a:gd name="T13" fmla="*/ 472 h 472"/>
                <a:gd name="T14" fmla="*/ 134 w 2520"/>
                <a:gd name="T15" fmla="*/ 472 h 472"/>
                <a:gd name="T16" fmla="*/ 134 w 2520"/>
                <a:gd name="T17" fmla="*/ 105 h 472"/>
                <a:gd name="T18" fmla="*/ 239 w 2520"/>
                <a:gd name="T19" fmla="*/ 106 h 472"/>
                <a:gd name="T20" fmla="*/ 314 w 2520"/>
                <a:gd name="T21" fmla="*/ 132 h 472"/>
                <a:gd name="T22" fmla="*/ 344 w 2520"/>
                <a:gd name="T23" fmla="*/ 257 h 472"/>
                <a:gd name="T24" fmla="*/ 344 w 2520"/>
                <a:gd name="T25" fmla="*/ 472 h 472"/>
                <a:gd name="T26" fmla="*/ 474 w 2520"/>
                <a:gd name="T27" fmla="*/ 472 h 472"/>
                <a:gd name="T28" fmla="*/ 474 w 2520"/>
                <a:gd name="T29" fmla="*/ 211 h 472"/>
                <a:gd name="T30" fmla="*/ 239 w 2520"/>
                <a:gd name="T31" fmla="*/ 0 h 472"/>
                <a:gd name="T32" fmla="*/ 0 w 2520"/>
                <a:gd name="T33" fmla="*/ 0 h 472"/>
                <a:gd name="T34" fmla="*/ 1262 w 2520"/>
                <a:gd name="T35" fmla="*/ 0 h 472"/>
                <a:gd name="T36" fmla="*/ 1262 w 2520"/>
                <a:gd name="T37" fmla="*/ 472 h 472"/>
                <a:gd name="T38" fmla="*/ 1479 w 2520"/>
                <a:gd name="T39" fmla="*/ 472 h 472"/>
                <a:gd name="T40" fmla="*/ 1672 w 2520"/>
                <a:gd name="T41" fmla="*/ 410 h 472"/>
                <a:gd name="T42" fmla="*/ 1719 w 2520"/>
                <a:gd name="T43" fmla="*/ 242 h 472"/>
                <a:gd name="T44" fmla="*/ 1676 w 2520"/>
                <a:gd name="T45" fmla="*/ 79 h 472"/>
                <a:gd name="T46" fmla="*/ 1449 w 2520"/>
                <a:gd name="T47" fmla="*/ 0 h 472"/>
                <a:gd name="T48" fmla="*/ 1262 w 2520"/>
                <a:gd name="T49" fmla="*/ 0 h 472"/>
                <a:gd name="T50" fmla="*/ 1395 w 2520"/>
                <a:gd name="T51" fmla="*/ 103 h 472"/>
                <a:gd name="T52" fmla="*/ 1452 w 2520"/>
                <a:gd name="T53" fmla="*/ 103 h 472"/>
                <a:gd name="T54" fmla="*/ 1589 w 2520"/>
                <a:gd name="T55" fmla="*/ 237 h 472"/>
                <a:gd name="T56" fmla="*/ 1452 w 2520"/>
                <a:gd name="T57" fmla="*/ 372 h 472"/>
                <a:gd name="T58" fmla="*/ 1395 w 2520"/>
                <a:gd name="T59" fmla="*/ 372 h 472"/>
                <a:gd name="T60" fmla="*/ 1395 w 2520"/>
                <a:gd name="T61" fmla="*/ 103 h 472"/>
                <a:gd name="T62" fmla="*/ 856 w 2520"/>
                <a:gd name="T63" fmla="*/ 0 h 472"/>
                <a:gd name="T64" fmla="*/ 745 w 2520"/>
                <a:gd name="T65" fmla="*/ 374 h 472"/>
                <a:gd name="T66" fmla="*/ 638 w 2520"/>
                <a:gd name="T67" fmla="*/ 0 h 472"/>
                <a:gd name="T68" fmla="*/ 494 w 2520"/>
                <a:gd name="T69" fmla="*/ 0 h 472"/>
                <a:gd name="T70" fmla="*/ 646 w 2520"/>
                <a:gd name="T71" fmla="*/ 472 h 472"/>
                <a:gd name="T72" fmla="*/ 838 w 2520"/>
                <a:gd name="T73" fmla="*/ 472 h 472"/>
                <a:gd name="T74" fmla="*/ 992 w 2520"/>
                <a:gd name="T75" fmla="*/ 0 h 472"/>
                <a:gd name="T76" fmla="*/ 856 w 2520"/>
                <a:gd name="T77" fmla="*/ 0 h 472"/>
                <a:gd name="T78" fmla="*/ 1781 w 2520"/>
                <a:gd name="T79" fmla="*/ 472 h 472"/>
                <a:gd name="T80" fmla="*/ 1915 w 2520"/>
                <a:gd name="T81" fmla="*/ 472 h 472"/>
                <a:gd name="T82" fmla="*/ 1915 w 2520"/>
                <a:gd name="T83" fmla="*/ 0 h 472"/>
                <a:gd name="T84" fmla="*/ 1781 w 2520"/>
                <a:gd name="T85" fmla="*/ 0 h 472"/>
                <a:gd name="T86" fmla="*/ 1781 w 2520"/>
                <a:gd name="T87" fmla="*/ 472 h 472"/>
                <a:gd name="T88" fmla="*/ 2155 w 2520"/>
                <a:gd name="T89" fmla="*/ 1 h 472"/>
                <a:gd name="T90" fmla="*/ 1969 w 2520"/>
                <a:gd name="T91" fmla="*/ 472 h 472"/>
                <a:gd name="T92" fmla="*/ 2100 w 2520"/>
                <a:gd name="T93" fmla="*/ 472 h 472"/>
                <a:gd name="T94" fmla="*/ 2130 w 2520"/>
                <a:gd name="T95" fmla="*/ 389 h 472"/>
                <a:gd name="T96" fmla="*/ 2350 w 2520"/>
                <a:gd name="T97" fmla="*/ 389 h 472"/>
                <a:gd name="T98" fmla="*/ 2378 w 2520"/>
                <a:gd name="T99" fmla="*/ 472 h 472"/>
                <a:gd name="T100" fmla="*/ 2520 w 2520"/>
                <a:gd name="T101" fmla="*/ 472 h 472"/>
                <a:gd name="T102" fmla="*/ 2333 w 2520"/>
                <a:gd name="T103" fmla="*/ 1 h 472"/>
                <a:gd name="T104" fmla="*/ 2155 w 2520"/>
                <a:gd name="T105" fmla="*/ 1 h 472"/>
                <a:gd name="T106" fmla="*/ 2241 w 2520"/>
                <a:gd name="T107" fmla="*/ 87 h 472"/>
                <a:gd name="T108" fmla="*/ 2322 w 2520"/>
                <a:gd name="T109" fmla="*/ 307 h 472"/>
                <a:gd name="T110" fmla="*/ 2158 w 2520"/>
                <a:gd name="T111" fmla="*/ 307 h 472"/>
                <a:gd name="T112" fmla="*/ 2241 w 2520"/>
                <a:gd name="T113" fmla="*/ 8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472">
                  <a:moveTo>
                    <a:pt x="1048" y="0"/>
                  </a:moveTo>
                  <a:cubicBezTo>
                    <a:pt x="1048" y="472"/>
                    <a:pt x="1048" y="472"/>
                    <a:pt x="1048" y="472"/>
                  </a:cubicBezTo>
                  <a:cubicBezTo>
                    <a:pt x="1181" y="472"/>
                    <a:pt x="1181" y="472"/>
                    <a:pt x="1181" y="472"/>
                  </a:cubicBezTo>
                  <a:cubicBezTo>
                    <a:pt x="1181" y="0"/>
                    <a:pt x="1181" y="0"/>
                    <a:pt x="1181" y="0"/>
                  </a:cubicBezTo>
                  <a:lnTo>
                    <a:pt x="1048" y="0"/>
                  </a:lnTo>
                  <a:close/>
                  <a:moveTo>
                    <a:pt x="0" y="0"/>
                  </a:moveTo>
                  <a:cubicBezTo>
                    <a:pt x="0" y="472"/>
                    <a:pt x="0" y="472"/>
                    <a:pt x="0" y="472"/>
                  </a:cubicBezTo>
                  <a:cubicBezTo>
                    <a:pt x="134" y="472"/>
                    <a:pt x="134" y="472"/>
                    <a:pt x="134" y="472"/>
                  </a:cubicBezTo>
                  <a:cubicBezTo>
                    <a:pt x="134" y="105"/>
                    <a:pt x="134" y="105"/>
                    <a:pt x="134" y="105"/>
                  </a:cubicBezTo>
                  <a:cubicBezTo>
                    <a:pt x="239" y="106"/>
                    <a:pt x="239" y="106"/>
                    <a:pt x="239" y="106"/>
                  </a:cubicBezTo>
                  <a:cubicBezTo>
                    <a:pt x="273" y="106"/>
                    <a:pt x="297" y="114"/>
                    <a:pt x="314" y="132"/>
                  </a:cubicBezTo>
                  <a:cubicBezTo>
                    <a:pt x="335" y="154"/>
                    <a:pt x="344" y="191"/>
                    <a:pt x="344" y="257"/>
                  </a:cubicBezTo>
                  <a:cubicBezTo>
                    <a:pt x="344" y="472"/>
                    <a:pt x="344" y="472"/>
                    <a:pt x="344" y="472"/>
                  </a:cubicBezTo>
                  <a:cubicBezTo>
                    <a:pt x="474" y="472"/>
                    <a:pt x="474" y="472"/>
                    <a:pt x="474" y="472"/>
                  </a:cubicBezTo>
                  <a:cubicBezTo>
                    <a:pt x="474" y="211"/>
                    <a:pt x="474" y="211"/>
                    <a:pt x="474" y="211"/>
                  </a:cubicBezTo>
                  <a:cubicBezTo>
                    <a:pt x="474" y="25"/>
                    <a:pt x="355" y="0"/>
                    <a:pt x="239" y="0"/>
                  </a:cubicBezTo>
                  <a:lnTo>
                    <a:pt x="0" y="0"/>
                  </a:lnTo>
                  <a:close/>
                  <a:moveTo>
                    <a:pt x="1262" y="0"/>
                  </a:moveTo>
                  <a:cubicBezTo>
                    <a:pt x="1262" y="472"/>
                    <a:pt x="1262" y="472"/>
                    <a:pt x="1262" y="472"/>
                  </a:cubicBezTo>
                  <a:cubicBezTo>
                    <a:pt x="1479" y="472"/>
                    <a:pt x="1479" y="472"/>
                    <a:pt x="1479" y="472"/>
                  </a:cubicBezTo>
                  <a:cubicBezTo>
                    <a:pt x="1594" y="472"/>
                    <a:pt x="1631" y="453"/>
                    <a:pt x="1672" y="410"/>
                  </a:cubicBezTo>
                  <a:cubicBezTo>
                    <a:pt x="1701" y="380"/>
                    <a:pt x="1719" y="314"/>
                    <a:pt x="1719" y="242"/>
                  </a:cubicBezTo>
                  <a:cubicBezTo>
                    <a:pt x="1719" y="175"/>
                    <a:pt x="1704" y="116"/>
                    <a:pt x="1676" y="79"/>
                  </a:cubicBezTo>
                  <a:cubicBezTo>
                    <a:pt x="1627" y="13"/>
                    <a:pt x="1556" y="0"/>
                    <a:pt x="1449" y="0"/>
                  </a:cubicBezTo>
                  <a:lnTo>
                    <a:pt x="1262" y="0"/>
                  </a:lnTo>
                  <a:close/>
                  <a:moveTo>
                    <a:pt x="1395" y="103"/>
                  </a:moveTo>
                  <a:cubicBezTo>
                    <a:pt x="1452" y="103"/>
                    <a:pt x="1452" y="103"/>
                    <a:pt x="1452" y="103"/>
                  </a:cubicBezTo>
                  <a:cubicBezTo>
                    <a:pt x="1535" y="103"/>
                    <a:pt x="1589" y="140"/>
                    <a:pt x="1589" y="237"/>
                  </a:cubicBezTo>
                  <a:cubicBezTo>
                    <a:pt x="1589" y="334"/>
                    <a:pt x="1535" y="372"/>
                    <a:pt x="1452" y="372"/>
                  </a:cubicBezTo>
                  <a:cubicBezTo>
                    <a:pt x="1395" y="372"/>
                    <a:pt x="1395" y="372"/>
                    <a:pt x="1395" y="372"/>
                  </a:cubicBezTo>
                  <a:lnTo>
                    <a:pt x="1395" y="103"/>
                  </a:lnTo>
                  <a:close/>
                  <a:moveTo>
                    <a:pt x="856" y="0"/>
                  </a:moveTo>
                  <a:cubicBezTo>
                    <a:pt x="745" y="374"/>
                    <a:pt x="745" y="374"/>
                    <a:pt x="745" y="374"/>
                  </a:cubicBezTo>
                  <a:cubicBezTo>
                    <a:pt x="638" y="0"/>
                    <a:pt x="638" y="0"/>
                    <a:pt x="638" y="0"/>
                  </a:cubicBezTo>
                  <a:cubicBezTo>
                    <a:pt x="494" y="0"/>
                    <a:pt x="494" y="0"/>
                    <a:pt x="494" y="0"/>
                  </a:cubicBezTo>
                  <a:cubicBezTo>
                    <a:pt x="646" y="472"/>
                    <a:pt x="646" y="472"/>
                    <a:pt x="646" y="472"/>
                  </a:cubicBezTo>
                  <a:cubicBezTo>
                    <a:pt x="838" y="472"/>
                    <a:pt x="838" y="472"/>
                    <a:pt x="838" y="472"/>
                  </a:cubicBezTo>
                  <a:cubicBezTo>
                    <a:pt x="992" y="0"/>
                    <a:pt x="992" y="0"/>
                    <a:pt x="992" y="0"/>
                  </a:cubicBezTo>
                  <a:lnTo>
                    <a:pt x="856" y="0"/>
                  </a:lnTo>
                  <a:close/>
                  <a:moveTo>
                    <a:pt x="1781" y="472"/>
                  </a:moveTo>
                  <a:cubicBezTo>
                    <a:pt x="1915" y="472"/>
                    <a:pt x="1915" y="472"/>
                    <a:pt x="1915" y="472"/>
                  </a:cubicBezTo>
                  <a:cubicBezTo>
                    <a:pt x="1915" y="0"/>
                    <a:pt x="1915" y="0"/>
                    <a:pt x="1915" y="0"/>
                  </a:cubicBezTo>
                  <a:cubicBezTo>
                    <a:pt x="1781" y="0"/>
                    <a:pt x="1781" y="0"/>
                    <a:pt x="1781" y="0"/>
                  </a:cubicBezTo>
                  <a:lnTo>
                    <a:pt x="1781" y="472"/>
                  </a:lnTo>
                  <a:close/>
                  <a:moveTo>
                    <a:pt x="2155" y="1"/>
                  </a:moveTo>
                  <a:cubicBezTo>
                    <a:pt x="1969" y="472"/>
                    <a:pt x="1969" y="472"/>
                    <a:pt x="1969" y="472"/>
                  </a:cubicBezTo>
                  <a:cubicBezTo>
                    <a:pt x="2100" y="472"/>
                    <a:pt x="2100" y="472"/>
                    <a:pt x="2100" y="472"/>
                  </a:cubicBezTo>
                  <a:cubicBezTo>
                    <a:pt x="2130" y="389"/>
                    <a:pt x="2130" y="389"/>
                    <a:pt x="2130" y="389"/>
                  </a:cubicBezTo>
                  <a:cubicBezTo>
                    <a:pt x="2350" y="389"/>
                    <a:pt x="2350" y="389"/>
                    <a:pt x="2350" y="389"/>
                  </a:cubicBezTo>
                  <a:cubicBezTo>
                    <a:pt x="2378" y="472"/>
                    <a:pt x="2378" y="472"/>
                    <a:pt x="2378" y="472"/>
                  </a:cubicBezTo>
                  <a:cubicBezTo>
                    <a:pt x="2520" y="472"/>
                    <a:pt x="2520" y="472"/>
                    <a:pt x="2520" y="472"/>
                  </a:cubicBezTo>
                  <a:cubicBezTo>
                    <a:pt x="2333" y="1"/>
                    <a:pt x="2333" y="1"/>
                    <a:pt x="2333" y="1"/>
                  </a:cubicBezTo>
                  <a:lnTo>
                    <a:pt x="2155" y="1"/>
                  </a:lnTo>
                  <a:close/>
                  <a:moveTo>
                    <a:pt x="2241" y="87"/>
                  </a:moveTo>
                  <a:cubicBezTo>
                    <a:pt x="2322" y="307"/>
                    <a:pt x="2322" y="307"/>
                    <a:pt x="2322" y="307"/>
                  </a:cubicBezTo>
                  <a:cubicBezTo>
                    <a:pt x="2158" y="307"/>
                    <a:pt x="2158" y="307"/>
                    <a:pt x="2158" y="307"/>
                  </a:cubicBezTo>
                  <a:lnTo>
                    <a:pt x="2241" y="8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380985" fontAlgn="base">
                <a:spcBef>
                  <a:spcPct val="0"/>
                </a:spcBef>
                <a:spcAft>
                  <a:spcPct val="0"/>
                </a:spcAft>
              </a:pPr>
              <a:endParaRPr lang="en-US" sz="1500">
                <a:solidFill>
                  <a:srgbClr val="FFFFFF"/>
                </a:solidFill>
                <a:latin typeface="Arial" charset="0"/>
                <a:ea typeface="MS PGothic" pitchFamily="34" charset="-128"/>
              </a:endParaRPr>
            </a:p>
          </p:txBody>
        </p:sp>
        <p:sp>
          <p:nvSpPr>
            <p:cNvPr id="16" name="Freeform 7"/>
            <p:cNvSpPr>
              <a:spLocks noEditPoints="1"/>
            </p:cNvSpPr>
            <p:nvPr userDrawn="1"/>
          </p:nvSpPr>
          <p:spPr bwMode="auto">
            <a:xfrm>
              <a:off x="1346200" y="-720726"/>
              <a:ext cx="831850" cy="552450"/>
            </a:xfrm>
            <a:custGeom>
              <a:avLst/>
              <a:gdLst>
                <a:gd name="T0" fmla="*/ 405 w 1086"/>
                <a:gd name="T1" fmla="*/ 214 h 718"/>
                <a:gd name="T2" fmla="*/ 405 w 1086"/>
                <a:gd name="T3" fmla="*/ 149 h 718"/>
                <a:gd name="T4" fmla="*/ 424 w 1086"/>
                <a:gd name="T5" fmla="*/ 148 h 718"/>
                <a:gd name="T6" fmla="*/ 719 w 1086"/>
                <a:gd name="T7" fmla="*/ 301 h 718"/>
                <a:gd name="T8" fmla="*/ 458 w 1086"/>
                <a:gd name="T9" fmla="*/ 476 h 718"/>
                <a:gd name="T10" fmla="*/ 405 w 1086"/>
                <a:gd name="T11" fmla="*/ 467 h 718"/>
                <a:gd name="T12" fmla="*/ 405 w 1086"/>
                <a:gd name="T13" fmla="*/ 270 h 718"/>
                <a:gd name="T14" fmla="*/ 530 w 1086"/>
                <a:gd name="T15" fmla="*/ 378 h 718"/>
                <a:gd name="T16" fmla="*/ 622 w 1086"/>
                <a:gd name="T17" fmla="*/ 300 h 718"/>
                <a:gd name="T18" fmla="*/ 441 w 1086"/>
                <a:gd name="T19" fmla="*/ 212 h 718"/>
                <a:gd name="T20" fmla="*/ 405 w 1086"/>
                <a:gd name="T21" fmla="*/ 214 h 718"/>
                <a:gd name="T22" fmla="*/ 405 w 1086"/>
                <a:gd name="T23" fmla="*/ 0 h 718"/>
                <a:gd name="T24" fmla="*/ 405 w 1086"/>
                <a:gd name="T25" fmla="*/ 97 h 718"/>
                <a:gd name="T26" fmla="*/ 424 w 1086"/>
                <a:gd name="T27" fmla="*/ 95 h 718"/>
                <a:gd name="T28" fmla="*/ 832 w 1086"/>
                <a:gd name="T29" fmla="*/ 298 h 718"/>
                <a:gd name="T30" fmla="*/ 455 w 1086"/>
                <a:gd name="T31" fmla="*/ 523 h 718"/>
                <a:gd name="T32" fmla="*/ 405 w 1086"/>
                <a:gd name="T33" fmla="*/ 518 h 718"/>
                <a:gd name="T34" fmla="*/ 405 w 1086"/>
                <a:gd name="T35" fmla="*/ 578 h 718"/>
                <a:gd name="T36" fmla="*/ 447 w 1086"/>
                <a:gd name="T37" fmla="*/ 581 h 718"/>
                <a:gd name="T38" fmla="*/ 881 w 1086"/>
                <a:gd name="T39" fmla="*/ 381 h 718"/>
                <a:gd name="T40" fmla="*/ 1004 w 1086"/>
                <a:gd name="T41" fmla="*/ 456 h 718"/>
                <a:gd name="T42" fmla="*/ 449 w 1086"/>
                <a:gd name="T43" fmla="*/ 636 h 718"/>
                <a:gd name="T44" fmla="*/ 405 w 1086"/>
                <a:gd name="T45" fmla="*/ 634 h 718"/>
                <a:gd name="T46" fmla="*/ 405 w 1086"/>
                <a:gd name="T47" fmla="*/ 718 h 718"/>
                <a:gd name="T48" fmla="*/ 1086 w 1086"/>
                <a:gd name="T49" fmla="*/ 718 h 718"/>
                <a:gd name="T50" fmla="*/ 1086 w 1086"/>
                <a:gd name="T51" fmla="*/ 0 h 718"/>
                <a:gd name="T52" fmla="*/ 405 w 1086"/>
                <a:gd name="T53" fmla="*/ 0 h 718"/>
                <a:gd name="T54" fmla="*/ 405 w 1086"/>
                <a:gd name="T55" fmla="*/ 467 h 718"/>
                <a:gd name="T56" fmla="*/ 405 w 1086"/>
                <a:gd name="T57" fmla="*/ 518 h 718"/>
                <a:gd name="T58" fmla="*/ 194 w 1086"/>
                <a:gd name="T59" fmla="*/ 317 h 718"/>
                <a:gd name="T60" fmla="*/ 405 w 1086"/>
                <a:gd name="T61" fmla="*/ 214 h 718"/>
                <a:gd name="T62" fmla="*/ 405 w 1086"/>
                <a:gd name="T63" fmla="*/ 270 h 718"/>
                <a:gd name="T64" fmla="*/ 405 w 1086"/>
                <a:gd name="T65" fmla="*/ 270 h 718"/>
                <a:gd name="T66" fmla="*/ 281 w 1086"/>
                <a:gd name="T67" fmla="*/ 327 h 718"/>
                <a:gd name="T68" fmla="*/ 405 w 1086"/>
                <a:gd name="T69" fmla="*/ 467 h 718"/>
                <a:gd name="T70" fmla="*/ 111 w 1086"/>
                <a:gd name="T71" fmla="*/ 309 h 718"/>
                <a:gd name="T72" fmla="*/ 405 w 1086"/>
                <a:gd name="T73" fmla="*/ 149 h 718"/>
                <a:gd name="T74" fmla="*/ 405 w 1086"/>
                <a:gd name="T75" fmla="*/ 97 h 718"/>
                <a:gd name="T76" fmla="*/ 0 w 1086"/>
                <a:gd name="T77" fmla="*/ 298 h 718"/>
                <a:gd name="T78" fmla="*/ 405 w 1086"/>
                <a:gd name="T79" fmla="*/ 634 h 718"/>
                <a:gd name="T80" fmla="*/ 405 w 1086"/>
                <a:gd name="T81" fmla="*/ 578 h 718"/>
                <a:gd name="T82" fmla="*/ 111 w 1086"/>
                <a:gd name="T83" fmla="*/ 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718">
                  <a:moveTo>
                    <a:pt x="405" y="214"/>
                  </a:moveTo>
                  <a:cubicBezTo>
                    <a:pt x="405" y="149"/>
                    <a:pt x="405" y="149"/>
                    <a:pt x="405" y="149"/>
                  </a:cubicBezTo>
                  <a:cubicBezTo>
                    <a:pt x="412" y="149"/>
                    <a:pt x="418" y="148"/>
                    <a:pt x="424" y="148"/>
                  </a:cubicBezTo>
                  <a:cubicBezTo>
                    <a:pt x="602" y="143"/>
                    <a:pt x="719" y="301"/>
                    <a:pt x="719" y="301"/>
                  </a:cubicBezTo>
                  <a:cubicBezTo>
                    <a:pt x="719" y="301"/>
                    <a:pt x="593" y="476"/>
                    <a:pt x="458" y="476"/>
                  </a:cubicBezTo>
                  <a:cubicBezTo>
                    <a:pt x="438" y="476"/>
                    <a:pt x="421" y="472"/>
                    <a:pt x="405" y="467"/>
                  </a:cubicBezTo>
                  <a:cubicBezTo>
                    <a:pt x="405" y="270"/>
                    <a:pt x="405" y="270"/>
                    <a:pt x="405" y="270"/>
                  </a:cubicBezTo>
                  <a:cubicBezTo>
                    <a:pt x="474" y="279"/>
                    <a:pt x="488" y="309"/>
                    <a:pt x="530" y="378"/>
                  </a:cubicBezTo>
                  <a:cubicBezTo>
                    <a:pt x="622" y="300"/>
                    <a:pt x="622" y="300"/>
                    <a:pt x="622" y="300"/>
                  </a:cubicBezTo>
                  <a:cubicBezTo>
                    <a:pt x="622" y="300"/>
                    <a:pt x="555" y="212"/>
                    <a:pt x="441" y="212"/>
                  </a:cubicBezTo>
                  <a:cubicBezTo>
                    <a:pt x="429" y="212"/>
                    <a:pt x="417" y="213"/>
                    <a:pt x="405" y="214"/>
                  </a:cubicBezTo>
                  <a:moveTo>
                    <a:pt x="405" y="0"/>
                  </a:moveTo>
                  <a:cubicBezTo>
                    <a:pt x="405" y="97"/>
                    <a:pt x="405" y="97"/>
                    <a:pt x="405" y="97"/>
                  </a:cubicBezTo>
                  <a:cubicBezTo>
                    <a:pt x="412" y="96"/>
                    <a:pt x="418" y="96"/>
                    <a:pt x="424" y="95"/>
                  </a:cubicBezTo>
                  <a:cubicBezTo>
                    <a:pt x="671" y="87"/>
                    <a:pt x="832" y="298"/>
                    <a:pt x="832" y="298"/>
                  </a:cubicBezTo>
                  <a:cubicBezTo>
                    <a:pt x="832" y="298"/>
                    <a:pt x="647" y="523"/>
                    <a:pt x="455" y="523"/>
                  </a:cubicBezTo>
                  <a:cubicBezTo>
                    <a:pt x="437" y="523"/>
                    <a:pt x="421" y="521"/>
                    <a:pt x="405" y="518"/>
                  </a:cubicBezTo>
                  <a:cubicBezTo>
                    <a:pt x="405" y="578"/>
                    <a:pt x="405" y="578"/>
                    <a:pt x="405" y="578"/>
                  </a:cubicBezTo>
                  <a:cubicBezTo>
                    <a:pt x="419" y="580"/>
                    <a:pt x="432" y="581"/>
                    <a:pt x="447" y="581"/>
                  </a:cubicBezTo>
                  <a:cubicBezTo>
                    <a:pt x="626" y="581"/>
                    <a:pt x="755" y="489"/>
                    <a:pt x="881" y="381"/>
                  </a:cubicBezTo>
                  <a:cubicBezTo>
                    <a:pt x="902" y="398"/>
                    <a:pt x="987" y="438"/>
                    <a:pt x="1004" y="456"/>
                  </a:cubicBezTo>
                  <a:cubicBezTo>
                    <a:pt x="885" y="556"/>
                    <a:pt x="607" y="636"/>
                    <a:pt x="449" y="636"/>
                  </a:cubicBezTo>
                  <a:cubicBezTo>
                    <a:pt x="434" y="636"/>
                    <a:pt x="420" y="636"/>
                    <a:pt x="405" y="634"/>
                  </a:cubicBezTo>
                  <a:cubicBezTo>
                    <a:pt x="405" y="718"/>
                    <a:pt x="405" y="718"/>
                    <a:pt x="405" y="718"/>
                  </a:cubicBezTo>
                  <a:cubicBezTo>
                    <a:pt x="1086" y="718"/>
                    <a:pt x="1086" y="718"/>
                    <a:pt x="1086" y="718"/>
                  </a:cubicBezTo>
                  <a:cubicBezTo>
                    <a:pt x="1086" y="0"/>
                    <a:pt x="1086" y="0"/>
                    <a:pt x="1086" y="0"/>
                  </a:cubicBezTo>
                  <a:lnTo>
                    <a:pt x="405" y="0"/>
                  </a:lnTo>
                  <a:close/>
                  <a:moveTo>
                    <a:pt x="405" y="467"/>
                  </a:moveTo>
                  <a:cubicBezTo>
                    <a:pt x="405" y="518"/>
                    <a:pt x="405" y="518"/>
                    <a:pt x="405" y="518"/>
                  </a:cubicBezTo>
                  <a:cubicBezTo>
                    <a:pt x="240" y="489"/>
                    <a:pt x="194" y="317"/>
                    <a:pt x="194" y="317"/>
                  </a:cubicBezTo>
                  <a:cubicBezTo>
                    <a:pt x="194" y="317"/>
                    <a:pt x="273" y="228"/>
                    <a:pt x="405" y="214"/>
                  </a:cubicBezTo>
                  <a:cubicBezTo>
                    <a:pt x="405" y="270"/>
                    <a:pt x="405" y="270"/>
                    <a:pt x="405" y="270"/>
                  </a:cubicBezTo>
                  <a:cubicBezTo>
                    <a:pt x="405" y="270"/>
                    <a:pt x="405" y="270"/>
                    <a:pt x="405" y="270"/>
                  </a:cubicBezTo>
                  <a:cubicBezTo>
                    <a:pt x="336" y="262"/>
                    <a:pt x="281" y="327"/>
                    <a:pt x="281" y="327"/>
                  </a:cubicBezTo>
                  <a:cubicBezTo>
                    <a:pt x="281" y="327"/>
                    <a:pt x="312" y="436"/>
                    <a:pt x="405" y="467"/>
                  </a:cubicBezTo>
                  <a:moveTo>
                    <a:pt x="111" y="309"/>
                  </a:moveTo>
                  <a:cubicBezTo>
                    <a:pt x="111" y="309"/>
                    <a:pt x="209" y="164"/>
                    <a:pt x="405" y="149"/>
                  </a:cubicBezTo>
                  <a:cubicBezTo>
                    <a:pt x="405" y="97"/>
                    <a:pt x="405" y="97"/>
                    <a:pt x="405" y="97"/>
                  </a:cubicBezTo>
                  <a:cubicBezTo>
                    <a:pt x="188" y="114"/>
                    <a:pt x="0" y="298"/>
                    <a:pt x="0" y="298"/>
                  </a:cubicBezTo>
                  <a:cubicBezTo>
                    <a:pt x="0" y="298"/>
                    <a:pt x="106" y="606"/>
                    <a:pt x="405" y="634"/>
                  </a:cubicBezTo>
                  <a:cubicBezTo>
                    <a:pt x="405" y="578"/>
                    <a:pt x="405" y="578"/>
                    <a:pt x="405" y="578"/>
                  </a:cubicBezTo>
                  <a:cubicBezTo>
                    <a:pt x="186" y="551"/>
                    <a:pt x="111" y="309"/>
                    <a:pt x="111"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380985" fontAlgn="base">
                <a:spcBef>
                  <a:spcPct val="0"/>
                </a:spcBef>
                <a:spcAft>
                  <a:spcPct val="0"/>
                </a:spcAft>
              </a:pPr>
              <a:endParaRPr lang="en-US" sz="1500">
                <a:solidFill>
                  <a:srgbClr val="FFFFFF"/>
                </a:solidFill>
                <a:latin typeface="Arial" charset="0"/>
                <a:ea typeface="MS PGothic" pitchFamily="34" charset="-128"/>
              </a:endParaRPr>
            </a:p>
          </p:txBody>
        </p:sp>
      </p:grpSp>
      <p:sp>
        <p:nvSpPr>
          <p:cNvPr id="17" name="TextBox 16"/>
          <p:cNvSpPr txBox="1"/>
          <p:nvPr userDrawn="1"/>
        </p:nvSpPr>
        <p:spPr>
          <a:xfrm>
            <a:off x="8135212" y="6501648"/>
            <a:ext cx="267523" cy="134652"/>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r" defTabSz="380985" fontAlgn="base">
              <a:spcBef>
                <a:spcPct val="0"/>
              </a:spcBef>
              <a:spcAft>
                <a:spcPct val="0"/>
              </a:spcAft>
            </a:pPr>
            <a:fld id="{9EF62655-870B-4C06-BC3D-C67D37BAE36D}" type="slidenum">
              <a:rPr lang="en-US" sz="708" smtClean="0">
                <a:solidFill>
                  <a:srgbClr val="505050"/>
                </a:solidFill>
                <a:latin typeface="Trebuchet MS" panose="020B0603020202020204" pitchFamily="34" charset="0"/>
                <a:ea typeface="MS PGothic" pitchFamily="34" charset="-128"/>
              </a:rPr>
              <a:pPr algn="r" defTabSz="380985" fontAlgn="base">
                <a:spcBef>
                  <a:spcPct val="0"/>
                </a:spcBef>
                <a:spcAft>
                  <a:spcPct val="0"/>
                </a:spcAft>
              </a:pPr>
              <a:t>‹#›</a:t>
            </a:fld>
            <a:r>
              <a:rPr lang="en-US" sz="875" cap="none" dirty="0" smtClean="0">
                <a:solidFill>
                  <a:srgbClr val="A0116A">
                    <a:lumMod val="60000"/>
                    <a:lumOff val="40000"/>
                  </a:srgbClr>
                </a:solidFill>
                <a:ea typeface="MS PGothic" pitchFamily="34" charset="-128"/>
              </a:rPr>
              <a:t> </a:t>
            </a:r>
          </a:p>
        </p:txBody>
      </p:sp>
    </p:spTree>
    <p:extLst>
      <p:ext uri="{BB962C8B-B14F-4D97-AF65-F5344CB8AC3E}">
        <p14:creationId xmlns:p14="http://schemas.microsoft.com/office/powerpoint/2010/main" val="3793915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IGHT Highligh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0" y="0"/>
            <a:ext cx="9144000" cy="6858000"/>
          </a:xfrm>
          <a:prstGeom prst="rect">
            <a:avLst/>
          </a:prstGeom>
        </p:spPr>
      </p:pic>
      <p:sp>
        <p:nvSpPr>
          <p:cNvPr id="13" name="Rectangle 12"/>
          <p:cNvSpPr/>
          <p:nvPr userDrawn="1"/>
        </p:nvSpPr>
        <p:spPr>
          <a:xfrm>
            <a:off x="0" y="0"/>
            <a:ext cx="9144000"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sp>
        <p:nvSpPr>
          <p:cNvPr id="7" name="Text Placeholder 6"/>
          <p:cNvSpPr>
            <a:spLocks noGrp="1"/>
          </p:cNvSpPr>
          <p:nvPr>
            <p:ph type="body" sz="quarter" idx="10" hasCustomPrompt="1"/>
          </p:nvPr>
        </p:nvSpPr>
        <p:spPr>
          <a:xfrm>
            <a:off x="5165481" y="2568755"/>
            <a:ext cx="3476102" cy="1706112"/>
          </a:xfrm>
        </p:spPr>
        <p:txBody>
          <a:bodyPr anchor="ctr"/>
          <a:lstStyle>
            <a:lvl1pPr marL="0" indent="0" algn="ctr">
              <a:lnSpc>
                <a:spcPct val="90000"/>
              </a:lnSpc>
              <a:spcBef>
                <a:spcPts val="0"/>
              </a:spcBef>
              <a:buFontTx/>
              <a:buNone/>
              <a:defRPr sz="2333" cap="all" baseline="0">
                <a:solidFill>
                  <a:schemeClr val="tx1"/>
                </a:solidFill>
              </a:defRPr>
            </a:lvl1pPr>
            <a:lvl2pPr marL="476231" indent="0">
              <a:buFontTx/>
              <a:buNone/>
              <a:defRPr/>
            </a:lvl2pPr>
            <a:lvl3pPr marL="907485" indent="0">
              <a:buFontTx/>
              <a:buNone/>
              <a:defRPr/>
            </a:lvl3pPr>
            <a:lvl4pPr marL="1288469" indent="0">
              <a:buFontTx/>
              <a:buNone/>
              <a:defRPr/>
            </a:lvl4pPr>
            <a:lvl5pPr marL="1574208"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818708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xagon_Gri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userDrawn="1"/>
        </p:nvSpPr>
        <p:spPr>
          <a:xfrm>
            <a:off x="0" y="0"/>
            <a:ext cx="9144000" cy="3100102"/>
          </a:xfrm>
          <a:prstGeom prst="rect">
            <a:avLst/>
          </a:prstGeom>
          <a:gradFill>
            <a:gsLst>
              <a:gs pos="0">
                <a:schemeClr val="bg1">
                  <a:alpha val="55000"/>
                </a:schemeClr>
              </a:gs>
              <a:gs pos="65000">
                <a:schemeClr val="bg1">
                  <a:alpha val="55000"/>
                </a:schemeClr>
              </a:gs>
              <a:gs pos="100000">
                <a:schemeClr val="bg1">
                  <a:alpha val="0"/>
                </a:schemeClr>
              </a:gs>
            </a:gsLst>
            <a:lin ang="5400000" scaled="0"/>
          </a:gradFill>
          <a:ln w="9525">
            <a:noFill/>
            <a:miter lim="800000"/>
            <a:headEnd/>
            <a:tailEnd/>
          </a:ln>
        </p:spPr>
        <p:txBody>
          <a:bodyPr vert="horz" wrap="square" lIns="76200" tIns="38100" rIns="76200" bIns="38100" numCol="1" anchor="ctr" anchorCtr="0" compatLnSpc="1">
            <a:prstTxWarp prst="textNoShape">
              <a:avLst/>
            </a:prstTxWarp>
            <a:noAutofit/>
          </a:bodyPr>
          <a:lstStyle/>
          <a:p>
            <a:pPr algn="ctr" fontAlgn="base">
              <a:lnSpc>
                <a:spcPct val="90000"/>
              </a:lnSpc>
              <a:spcBef>
                <a:spcPct val="0"/>
              </a:spcBef>
              <a:spcAft>
                <a:spcPct val="0"/>
              </a:spcAft>
            </a:pPr>
            <a:endParaRPr lang="en-US" sz="3167" kern="0">
              <a:solidFill>
                <a:srgbClr val="FFFFFF"/>
              </a:solidFill>
              <a:ea typeface="MS PGothic" pitchFamily="34" charset="-128"/>
            </a:endParaRPr>
          </a:p>
        </p:txBody>
      </p:sp>
      <p:sp>
        <p:nvSpPr>
          <p:cNvPr id="4" name="Title 1"/>
          <p:cNvSpPr txBox="1">
            <a:spLocks/>
          </p:cNvSpPr>
          <p:nvPr userDrawn="1"/>
        </p:nvSpPr>
        <p:spPr bwMode="auto">
          <a:xfrm>
            <a:off x="1" y="1"/>
            <a:ext cx="9144000" cy="1758584"/>
          </a:xfrm>
          <a:prstGeom prst="rect">
            <a:avLst/>
          </a:prstGeom>
          <a:noFill/>
          <a:ln w="9525">
            <a:noFill/>
            <a:miter lim="800000"/>
            <a:headEnd/>
            <a:tailEnd/>
          </a:ln>
        </p:spPr>
        <p:txBody>
          <a:bodyPr vert="horz" wrap="square" lIns="76200" tIns="38100" rIns="76200" bIns="38100" numCol="1" anchor="ctr" anchorCtr="0" compatLnSpc="1">
            <a:prstTxWarp prst="textNoShape">
              <a:avLst/>
            </a:prstTxWarp>
            <a:noAutofit/>
          </a:bodyPr>
          <a:lstStyle>
            <a:lvl1pPr algn="ctr" rtl="0" fontAlgn="base">
              <a:lnSpc>
                <a:spcPct val="90000"/>
              </a:lnSpc>
              <a:spcBef>
                <a:spcPct val="0"/>
              </a:spcBef>
              <a:spcAft>
                <a:spcPct val="0"/>
              </a:spcAft>
              <a:defRPr sz="3800" b="0">
                <a:solidFill>
                  <a:schemeClr val="tx2"/>
                </a:solidFill>
                <a:latin typeface="Trebuchet MS" pitchFamily="34" charset="0"/>
                <a:ea typeface="+mj-ea"/>
                <a:cs typeface="+mj-cs"/>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a:lstStyle>
          <a:p>
            <a:r>
              <a:rPr lang="en-US" sz="3167" kern="0" dirty="0" smtClean="0">
                <a:solidFill>
                  <a:srgbClr val="FFFFFF"/>
                </a:solidFill>
              </a:rPr>
              <a:t>GRID FOR HEXAGON PLACEMENT ONLY</a:t>
            </a:r>
            <a:endParaRPr lang="en-US" sz="3167" kern="0" dirty="0">
              <a:solidFill>
                <a:srgbClr val="FFFFFF"/>
              </a:solidFill>
            </a:endParaRPr>
          </a:p>
        </p:txBody>
      </p:sp>
    </p:spTree>
    <p:extLst>
      <p:ext uri="{BB962C8B-B14F-4D97-AF65-F5344CB8AC3E}">
        <p14:creationId xmlns:p14="http://schemas.microsoft.com/office/powerpoint/2010/main" val="2744544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6453" y="489669"/>
            <a:ext cx="8311096" cy="48224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6"/>
          </a:xfrm>
          <a:prstGeom prst="rect">
            <a:avLst/>
          </a:prstGeom>
        </p:spPr>
        <p:txBody>
          <a:bodyPr/>
          <a:lstStyle/>
          <a:p>
            <a:pPr defTabSz="380985" fontAlgn="base">
              <a:spcBef>
                <a:spcPct val="0"/>
              </a:spcBef>
              <a:spcAft>
                <a:spcPct val="0"/>
              </a:spcAft>
            </a:pPr>
            <a:endParaRPr lang="en-US">
              <a:solidFill>
                <a:srgbClr val="FFFFFF"/>
              </a:solidFill>
              <a:latin typeface="Arial" charset="0"/>
              <a:ea typeface="MS PGothic" pitchFamily="34" charset="-128"/>
            </a:endParaRPr>
          </a:p>
        </p:txBody>
      </p:sp>
      <p:sp>
        <p:nvSpPr>
          <p:cNvPr id="5" name="Footer Placeholder 4"/>
          <p:cNvSpPr>
            <a:spLocks noGrp="1"/>
          </p:cNvSpPr>
          <p:nvPr>
            <p:ph type="ftr" sz="quarter" idx="11"/>
          </p:nvPr>
        </p:nvSpPr>
        <p:spPr>
          <a:xfrm>
            <a:off x="3124200" y="6356350"/>
            <a:ext cx="2895600" cy="365126"/>
          </a:xfrm>
          <a:prstGeom prst="rect">
            <a:avLst/>
          </a:prstGeom>
        </p:spPr>
        <p:txBody>
          <a:bodyPr/>
          <a:lstStyle/>
          <a:p>
            <a:pPr defTabSz="380985" fontAlgn="base">
              <a:spcBef>
                <a:spcPct val="0"/>
              </a:spcBef>
              <a:spcAft>
                <a:spcPct val="0"/>
              </a:spcAft>
            </a:pPr>
            <a:r>
              <a:rPr lang="en-US" smtClean="0">
                <a:solidFill>
                  <a:srgbClr val="FFFFFF"/>
                </a:solidFill>
                <a:latin typeface="Arial" charset="0"/>
                <a:ea typeface="MS PGothic" pitchFamily="34" charset="-128"/>
              </a:rPr>
              <a:t>HPCA-2015</a:t>
            </a:r>
            <a:endParaRPr lang="en-US">
              <a:solidFill>
                <a:srgbClr val="FFFFFF"/>
              </a:solidFill>
              <a:latin typeface="Arial" charset="0"/>
              <a:ea typeface="MS PGothic" pitchFamily="34" charset="-128"/>
            </a:endParaRPr>
          </a:p>
        </p:txBody>
      </p:sp>
      <p:sp>
        <p:nvSpPr>
          <p:cNvPr id="6" name="Slide Number Placeholder 5"/>
          <p:cNvSpPr>
            <a:spLocks noGrp="1"/>
          </p:cNvSpPr>
          <p:nvPr>
            <p:ph type="sldNum" sz="quarter" idx="12"/>
          </p:nvPr>
        </p:nvSpPr>
        <p:spPr>
          <a:xfrm>
            <a:off x="6553200" y="6356350"/>
            <a:ext cx="2133600" cy="365126"/>
          </a:xfrm>
          <a:prstGeom prst="rect">
            <a:avLst/>
          </a:prstGeom>
        </p:spPr>
        <p:txBody>
          <a:bodyPr/>
          <a:lstStyle/>
          <a:p>
            <a:pPr defTabSz="380985" fontAlgn="base">
              <a:spcBef>
                <a:spcPct val="0"/>
              </a:spcBef>
              <a:spcAft>
                <a:spcPct val="0"/>
              </a:spcAft>
            </a:pPr>
            <a:fld id="{3D94BE98-13D0-F245-B7A7-CBDDC35199B2}" type="slidenum">
              <a:rPr lang="en-US" smtClean="0">
                <a:solidFill>
                  <a:srgbClr val="FFFFFF"/>
                </a:solidFill>
                <a:latin typeface="Arial" charset="0"/>
                <a:ea typeface="MS PGothic" pitchFamily="34" charset="-128"/>
              </a:rPr>
              <a:pPr defTabSz="380985" fontAlgn="base">
                <a:spcBef>
                  <a:spcPct val="0"/>
                </a:spcBef>
                <a:spcAft>
                  <a:spcPct val="0"/>
                </a:spcAft>
              </a:pPr>
              <a:t>‹#›</a:t>
            </a:fld>
            <a:endParaRPr lang="en-US">
              <a:solidFill>
                <a:srgbClr val="FFFFFF"/>
              </a:solidFill>
              <a:latin typeface="Arial" charset="0"/>
              <a:ea typeface="MS PGothic" pitchFamily="34" charset="-128"/>
            </a:endParaRPr>
          </a:p>
        </p:txBody>
      </p:sp>
    </p:spTree>
    <p:extLst>
      <p:ext uri="{BB962C8B-B14F-4D97-AF65-F5344CB8AC3E}">
        <p14:creationId xmlns:p14="http://schemas.microsoft.com/office/powerpoint/2010/main" val="13276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Tim Rogers</a:t>
            </a:r>
            <a:endParaRPr lang="en-US"/>
          </a:p>
        </p:txBody>
      </p:sp>
      <p:sp>
        <p:nvSpPr>
          <p:cNvPr id="4" name="Footer Placeholder 3"/>
          <p:cNvSpPr>
            <a:spLocks noGrp="1"/>
          </p:cNvSpPr>
          <p:nvPr>
            <p:ph type="ftr" sz="quarter" idx="11"/>
          </p:nvPr>
        </p:nvSpPr>
        <p:spPr/>
        <p:txBody>
          <a:bodyPr/>
          <a:lstStyle/>
          <a:p>
            <a:r>
              <a:rPr lang="en-US" smtClean="0"/>
              <a:t>A Variable Warp-Size Architecture</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Tim Rogers</a:t>
            </a:r>
            <a:endParaRPr lang="en-US"/>
          </a:p>
        </p:txBody>
      </p:sp>
      <p:sp>
        <p:nvSpPr>
          <p:cNvPr id="6" name="Footer Placeholder 5"/>
          <p:cNvSpPr>
            <a:spLocks noGrp="1"/>
          </p:cNvSpPr>
          <p:nvPr>
            <p:ph type="ftr" sz="quarter" idx="11"/>
          </p:nvPr>
        </p:nvSpPr>
        <p:spPr/>
        <p:txBody>
          <a:bodyPr/>
          <a:lstStyle/>
          <a:p>
            <a:r>
              <a:rPr lang="en-US" smtClean="0"/>
              <a:t>A Variable Warp-Size Architecture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Tim Rogers</a:t>
            </a:r>
            <a:endParaRPr lang="en-US"/>
          </a:p>
        </p:txBody>
      </p:sp>
      <p:sp>
        <p:nvSpPr>
          <p:cNvPr id="6" name="Footer Placeholder 5"/>
          <p:cNvSpPr>
            <a:spLocks noGrp="1"/>
          </p:cNvSpPr>
          <p:nvPr>
            <p:ph type="ftr" sz="quarter" idx="11"/>
          </p:nvPr>
        </p:nvSpPr>
        <p:spPr/>
        <p:txBody>
          <a:bodyPr/>
          <a:lstStyle/>
          <a:p>
            <a:r>
              <a:rPr lang="en-US" smtClean="0"/>
              <a:t>A Variable Warp-Size Architecture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2.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3.jp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r>
              <a:rPr lang="en-US" smtClean="0"/>
              <a:t>Tim Rogers</a:t>
            </a:r>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A Variable Warp-Size Architecture</a:t>
            </a: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SC 2014</a:t>
            </a: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EFEF4C-5376-4D05-9E2A-FBCB02938B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194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E2706B-57D8-4C3B-8B7D-A32463C36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8857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10972800" cy="6172200"/>
          </a:xfrm>
        </p:grpSpPr>
        <p:pic>
          <p:nvPicPr>
            <p:cNvPr id="8" name="Picture 7"/>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0" y="0"/>
              <a:ext cx="10972800" cy="6172200"/>
            </a:xfrm>
            <a:prstGeom prst="rect">
              <a:avLst/>
            </a:prstGeom>
          </p:spPr>
        </p:pic>
        <p:sp>
          <p:nvSpPr>
            <p:cNvPr id="9" name="Rectangle 8"/>
            <p:cNvSpPr/>
            <p:nvPr userDrawn="1"/>
          </p:nvSpPr>
          <p:spPr>
            <a:xfrm>
              <a:off x="0" y="0"/>
              <a:ext cx="10972800" cy="6172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a:solidFill>
                  <a:srgbClr val="FFFFFF"/>
                </a:solidFill>
              </a:endParaRPr>
            </a:p>
          </p:txBody>
        </p:sp>
      </p:grpSp>
      <p:sp>
        <p:nvSpPr>
          <p:cNvPr id="1026" name="Rectangle 2"/>
          <p:cNvSpPr>
            <a:spLocks noGrp="1" noChangeArrowheads="1"/>
          </p:cNvSpPr>
          <p:nvPr>
            <p:ph type="title"/>
          </p:nvPr>
        </p:nvSpPr>
        <p:spPr bwMode="auto">
          <a:xfrm>
            <a:off x="416453" y="489669"/>
            <a:ext cx="8311096" cy="4822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1169" y="2075715"/>
            <a:ext cx="8290776" cy="4342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15" name="Group 14"/>
          <p:cNvGrpSpPr/>
          <p:nvPr userDrawn="1"/>
        </p:nvGrpSpPr>
        <p:grpSpPr>
          <a:xfrm>
            <a:off x="8461422" y="6520560"/>
            <a:ext cx="500873" cy="123358"/>
            <a:chOff x="1346200" y="-720726"/>
            <a:chExt cx="2990850" cy="552450"/>
          </a:xfrm>
        </p:grpSpPr>
        <p:sp>
          <p:nvSpPr>
            <p:cNvPr id="16" name="Freeform 15"/>
            <p:cNvSpPr>
              <a:spLocks noEditPoints="1"/>
            </p:cNvSpPr>
            <p:nvPr userDrawn="1"/>
          </p:nvSpPr>
          <p:spPr bwMode="auto">
            <a:xfrm>
              <a:off x="4270375" y="-306388"/>
              <a:ext cx="66675" cy="65088"/>
            </a:xfrm>
            <a:custGeom>
              <a:avLst/>
              <a:gdLst>
                <a:gd name="T0" fmla="*/ 36 w 87"/>
                <a:gd name="T1" fmla="*/ 37 h 83"/>
                <a:gd name="T2" fmla="*/ 36 w 87"/>
                <a:gd name="T3" fmla="*/ 26 h 83"/>
                <a:gd name="T4" fmla="*/ 43 w 87"/>
                <a:gd name="T5" fmla="*/ 26 h 83"/>
                <a:gd name="T6" fmla="*/ 52 w 87"/>
                <a:gd name="T7" fmla="*/ 31 h 83"/>
                <a:gd name="T8" fmla="*/ 45 w 87"/>
                <a:gd name="T9" fmla="*/ 37 h 83"/>
                <a:gd name="T10" fmla="*/ 36 w 87"/>
                <a:gd name="T11" fmla="*/ 37 h 83"/>
                <a:gd name="T12" fmla="*/ 36 w 87"/>
                <a:gd name="T13" fmla="*/ 45 h 83"/>
                <a:gd name="T14" fmla="*/ 41 w 87"/>
                <a:gd name="T15" fmla="*/ 45 h 83"/>
                <a:gd name="T16" fmla="*/ 52 w 87"/>
                <a:gd name="T17" fmla="*/ 63 h 83"/>
                <a:gd name="T18" fmla="*/ 63 w 87"/>
                <a:gd name="T19" fmla="*/ 63 h 83"/>
                <a:gd name="T20" fmla="*/ 52 w 87"/>
                <a:gd name="T21" fmla="*/ 44 h 83"/>
                <a:gd name="T22" fmla="*/ 63 w 87"/>
                <a:gd name="T23" fmla="*/ 32 h 83"/>
                <a:gd name="T24" fmla="*/ 44 w 87"/>
                <a:gd name="T25" fmla="*/ 19 h 83"/>
                <a:gd name="T26" fmla="*/ 26 w 87"/>
                <a:gd name="T27" fmla="*/ 19 h 83"/>
                <a:gd name="T28" fmla="*/ 26 w 87"/>
                <a:gd name="T29" fmla="*/ 63 h 83"/>
                <a:gd name="T30" fmla="*/ 36 w 87"/>
                <a:gd name="T31" fmla="*/ 63 h 83"/>
                <a:gd name="T32" fmla="*/ 36 w 87"/>
                <a:gd name="T33" fmla="*/ 45 h 83"/>
                <a:gd name="T34" fmla="*/ 87 w 87"/>
                <a:gd name="T35" fmla="*/ 41 h 83"/>
                <a:gd name="T36" fmla="*/ 44 w 87"/>
                <a:gd name="T37" fmla="*/ 0 h 83"/>
                <a:gd name="T38" fmla="*/ 0 w 87"/>
                <a:gd name="T39" fmla="*/ 41 h 83"/>
                <a:gd name="T40" fmla="*/ 44 w 87"/>
                <a:gd name="T41" fmla="*/ 83 h 83"/>
                <a:gd name="T42" fmla="*/ 87 w 87"/>
                <a:gd name="T43" fmla="*/ 41 h 83"/>
                <a:gd name="T44" fmla="*/ 74 w 87"/>
                <a:gd name="T45" fmla="*/ 41 h 83"/>
                <a:gd name="T46" fmla="*/ 44 w 87"/>
                <a:gd name="T47" fmla="*/ 73 h 83"/>
                <a:gd name="T48" fmla="*/ 44 w 87"/>
                <a:gd name="T49" fmla="*/ 73 h 83"/>
                <a:gd name="T50" fmla="*/ 13 w 87"/>
                <a:gd name="T51" fmla="*/ 41 h 83"/>
                <a:gd name="T52" fmla="*/ 44 w 87"/>
                <a:gd name="T53" fmla="*/ 9 h 83"/>
                <a:gd name="T54" fmla="*/ 74 w 87"/>
                <a:gd name="T5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83">
                  <a:moveTo>
                    <a:pt x="36" y="37"/>
                  </a:moveTo>
                  <a:cubicBezTo>
                    <a:pt x="36" y="26"/>
                    <a:pt x="36" y="26"/>
                    <a:pt x="36" y="26"/>
                  </a:cubicBezTo>
                  <a:cubicBezTo>
                    <a:pt x="43" y="26"/>
                    <a:pt x="43" y="26"/>
                    <a:pt x="43" y="26"/>
                  </a:cubicBezTo>
                  <a:cubicBezTo>
                    <a:pt x="47" y="26"/>
                    <a:pt x="52" y="27"/>
                    <a:pt x="52" y="31"/>
                  </a:cubicBezTo>
                  <a:cubicBezTo>
                    <a:pt x="52" y="36"/>
                    <a:pt x="50" y="37"/>
                    <a:pt x="45" y="37"/>
                  </a:cubicBezTo>
                  <a:cubicBezTo>
                    <a:pt x="36" y="37"/>
                    <a:pt x="36" y="37"/>
                    <a:pt x="36" y="37"/>
                  </a:cubicBezTo>
                  <a:moveTo>
                    <a:pt x="36" y="45"/>
                  </a:moveTo>
                  <a:cubicBezTo>
                    <a:pt x="41" y="45"/>
                    <a:pt x="41" y="45"/>
                    <a:pt x="41" y="45"/>
                  </a:cubicBezTo>
                  <a:cubicBezTo>
                    <a:pt x="52" y="63"/>
                    <a:pt x="52" y="63"/>
                    <a:pt x="52" y="63"/>
                  </a:cubicBezTo>
                  <a:cubicBezTo>
                    <a:pt x="63" y="63"/>
                    <a:pt x="63" y="63"/>
                    <a:pt x="63" y="63"/>
                  </a:cubicBezTo>
                  <a:cubicBezTo>
                    <a:pt x="52" y="44"/>
                    <a:pt x="52" y="44"/>
                    <a:pt x="52" y="44"/>
                  </a:cubicBezTo>
                  <a:cubicBezTo>
                    <a:pt x="58" y="43"/>
                    <a:pt x="63" y="41"/>
                    <a:pt x="63" y="32"/>
                  </a:cubicBezTo>
                  <a:cubicBezTo>
                    <a:pt x="63" y="22"/>
                    <a:pt x="56" y="19"/>
                    <a:pt x="44" y="19"/>
                  </a:cubicBezTo>
                  <a:cubicBezTo>
                    <a:pt x="26" y="19"/>
                    <a:pt x="26" y="19"/>
                    <a:pt x="26" y="19"/>
                  </a:cubicBezTo>
                  <a:cubicBezTo>
                    <a:pt x="26" y="63"/>
                    <a:pt x="26" y="63"/>
                    <a:pt x="26" y="63"/>
                  </a:cubicBezTo>
                  <a:cubicBezTo>
                    <a:pt x="36" y="63"/>
                    <a:pt x="36" y="63"/>
                    <a:pt x="36" y="63"/>
                  </a:cubicBezTo>
                  <a:cubicBezTo>
                    <a:pt x="36" y="45"/>
                    <a:pt x="36" y="45"/>
                    <a:pt x="36" y="45"/>
                  </a:cubicBezTo>
                  <a:moveTo>
                    <a:pt x="87" y="41"/>
                  </a:moveTo>
                  <a:cubicBezTo>
                    <a:pt x="87" y="15"/>
                    <a:pt x="66" y="0"/>
                    <a:pt x="44" y="0"/>
                  </a:cubicBezTo>
                  <a:cubicBezTo>
                    <a:pt x="21" y="0"/>
                    <a:pt x="0" y="15"/>
                    <a:pt x="0" y="41"/>
                  </a:cubicBezTo>
                  <a:cubicBezTo>
                    <a:pt x="0" y="67"/>
                    <a:pt x="21" y="83"/>
                    <a:pt x="44" y="83"/>
                  </a:cubicBezTo>
                  <a:cubicBezTo>
                    <a:pt x="66" y="83"/>
                    <a:pt x="87" y="67"/>
                    <a:pt x="87" y="41"/>
                  </a:cubicBezTo>
                  <a:moveTo>
                    <a:pt x="74" y="41"/>
                  </a:moveTo>
                  <a:cubicBezTo>
                    <a:pt x="74" y="60"/>
                    <a:pt x="60" y="73"/>
                    <a:pt x="44" y="73"/>
                  </a:cubicBezTo>
                  <a:cubicBezTo>
                    <a:pt x="44" y="73"/>
                    <a:pt x="44" y="73"/>
                    <a:pt x="44" y="73"/>
                  </a:cubicBezTo>
                  <a:cubicBezTo>
                    <a:pt x="26" y="73"/>
                    <a:pt x="13" y="60"/>
                    <a:pt x="13" y="41"/>
                  </a:cubicBezTo>
                  <a:cubicBezTo>
                    <a:pt x="13" y="22"/>
                    <a:pt x="26" y="9"/>
                    <a:pt x="44" y="9"/>
                  </a:cubicBezTo>
                  <a:cubicBezTo>
                    <a:pt x="60" y="9"/>
                    <a:pt x="74" y="22"/>
                    <a:pt x="74" y="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380985" fontAlgn="base">
                <a:spcBef>
                  <a:spcPct val="0"/>
                </a:spcBef>
                <a:spcAft>
                  <a:spcPct val="0"/>
                </a:spcAft>
              </a:pPr>
              <a:endParaRPr lang="en-US" sz="1500">
                <a:solidFill>
                  <a:srgbClr val="FFFFFF"/>
                </a:solidFill>
                <a:latin typeface="Arial" charset="0"/>
                <a:ea typeface="MS PGothic" pitchFamily="34" charset="-128"/>
              </a:endParaRPr>
            </a:p>
          </p:txBody>
        </p:sp>
        <p:sp>
          <p:nvSpPr>
            <p:cNvPr id="17" name="Freeform 6"/>
            <p:cNvSpPr>
              <a:spLocks noEditPoints="1"/>
            </p:cNvSpPr>
            <p:nvPr userDrawn="1"/>
          </p:nvSpPr>
          <p:spPr bwMode="auto">
            <a:xfrm>
              <a:off x="2316163" y="-617538"/>
              <a:ext cx="1933575" cy="365125"/>
            </a:xfrm>
            <a:custGeom>
              <a:avLst/>
              <a:gdLst>
                <a:gd name="T0" fmla="*/ 1048 w 2520"/>
                <a:gd name="T1" fmla="*/ 0 h 472"/>
                <a:gd name="T2" fmla="*/ 1048 w 2520"/>
                <a:gd name="T3" fmla="*/ 472 h 472"/>
                <a:gd name="T4" fmla="*/ 1181 w 2520"/>
                <a:gd name="T5" fmla="*/ 472 h 472"/>
                <a:gd name="T6" fmla="*/ 1181 w 2520"/>
                <a:gd name="T7" fmla="*/ 0 h 472"/>
                <a:gd name="T8" fmla="*/ 1048 w 2520"/>
                <a:gd name="T9" fmla="*/ 0 h 472"/>
                <a:gd name="T10" fmla="*/ 0 w 2520"/>
                <a:gd name="T11" fmla="*/ 0 h 472"/>
                <a:gd name="T12" fmla="*/ 0 w 2520"/>
                <a:gd name="T13" fmla="*/ 472 h 472"/>
                <a:gd name="T14" fmla="*/ 134 w 2520"/>
                <a:gd name="T15" fmla="*/ 472 h 472"/>
                <a:gd name="T16" fmla="*/ 134 w 2520"/>
                <a:gd name="T17" fmla="*/ 105 h 472"/>
                <a:gd name="T18" fmla="*/ 239 w 2520"/>
                <a:gd name="T19" fmla="*/ 106 h 472"/>
                <a:gd name="T20" fmla="*/ 314 w 2520"/>
                <a:gd name="T21" fmla="*/ 132 h 472"/>
                <a:gd name="T22" fmla="*/ 344 w 2520"/>
                <a:gd name="T23" fmla="*/ 257 h 472"/>
                <a:gd name="T24" fmla="*/ 344 w 2520"/>
                <a:gd name="T25" fmla="*/ 472 h 472"/>
                <a:gd name="T26" fmla="*/ 474 w 2520"/>
                <a:gd name="T27" fmla="*/ 472 h 472"/>
                <a:gd name="T28" fmla="*/ 474 w 2520"/>
                <a:gd name="T29" fmla="*/ 211 h 472"/>
                <a:gd name="T30" fmla="*/ 239 w 2520"/>
                <a:gd name="T31" fmla="*/ 0 h 472"/>
                <a:gd name="T32" fmla="*/ 0 w 2520"/>
                <a:gd name="T33" fmla="*/ 0 h 472"/>
                <a:gd name="T34" fmla="*/ 1262 w 2520"/>
                <a:gd name="T35" fmla="*/ 0 h 472"/>
                <a:gd name="T36" fmla="*/ 1262 w 2520"/>
                <a:gd name="T37" fmla="*/ 472 h 472"/>
                <a:gd name="T38" fmla="*/ 1479 w 2520"/>
                <a:gd name="T39" fmla="*/ 472 h 472"/>
                <a:gd name="T40" fmla="*/ 1672 w 2520"/>
                <a:gd name="T41" fmla="*/ 410 h 472"/>
                <a:gd name="T42" fmla="*/ 1719 w 2520"/>
                <a:gd name="T43" fmla="*/ 242 h 472"/>
                <a:gd name="T44" fmla="*/ 1676 w 2520"/>
                <a:gd name="T45" fmla="*/ 79 h 472"/>
                <a:gd name="T46" fmla="*/ 1449 w 2520"/>
                <a:gd name="T47" fmla="*/ 0 h 472"/>
                <a:gd name="T48" fmla="*/ 1262 w 2520"/>
                <a:gd name="T49" fmla="*/ 0 h 472"/>
                <a:gd name="T50" fmla="*/ 1395 w 2520"/>
                <a:gd name="T51" fmla="*/ 103 h 472"/>
                <a:gd name="T52" fmla="*/ 1452 w 2520"/>
                <a:gd name="T53" fmla="*/ 103 h 472"/>
                <a:gd name="T54" fmla="*/ 1589 w 2520"/>
                <a:gd name="T55" fmla="*/ 237 h 472"/>
                <a:gd name="T56" fmla="*/ 1452 w 2520"/>
                <a:gd name="T57" fmla="*/ 372 h 472"/>
                <a:gd name="T58" fmla="*/ 1395 w 2520"/>
                <a:gd name="T59" fmla="*/ 372 h 472"/>
                <a:gd name="T60" fmla="*/ 1395 w 2520"/>
                <a:gd name="T61" fmla="*/ 103 h 472"/>
                <a:gd name="T62" fmla="*/ 856 w 2520"/>
                <a:gd name="T63" fmla="*/ 0 h 472"/>
                <a:gd name="T64" fmla="*/ 745 w 2520"/>
                <a:gd name="T65" fmla="*/ 374 h 472"/>
                <a:gd name="T66" fmla="*/ 638 w 2520"/>
                <a:gd name="T67" fmla="*/ 0 h 472"/>
                <a:gd name="T68" fmla="*/ 494 w 2520"/>
                <a:gd name="T69" fmla="*/ 0 h 472"/>
                <a:gd name="T70" fmla="*/ 646 w 2520"/>
                <a:gd name="T71" fmla="*/ 472 h 472"/>
                <a:gd name="T72" fmla="*/ 838 w 2520"/>
                <a:gd name="T73" fmla="*/ 472 h 472"/>
                <a:gd name="T74" fmla="*/ 992 w 2520"/>
                <a:gd name="T75" fmla="*/ 0 h 472"/>
                <a:gd name="T76" fmla="*/ 856 w 2520"/>
                <a:gd name="T77" fmla="*/ 0 h 472"/>
                <a:gd name="T78" fmla="*/ 1781 w 2520"/>
                <a:gd name="T79" fmla="*/ 472 h 472"/>
                <a:gd name="T80" fmla="*/ 1915 w 2520"/>
                <a:gd name="T81" fmla="*/ 472 h 472"/>
                <a:gd name="T82" fmla="*/ 1915 w 2520"/>
                <a:gd name="T83" fmla="*/ 0 h 472"/>
                <a:gd name="T84" fmla="*/ 1781 w 2520"/>
                <a:gd name="T85" fmla="*/ 0 h 472"/>
                <a:gd name="T86" fmla="*/ 1781 w 2520"/>
                <a:gd name="T87" fmla="*/ 472 h 472"/>
                <a:gd name="T88" fmla="*/ 2155 w 2520"/>
                <a:gd name="T89" fmla="*/ 1 h 472"/>
                <a:gd name="T90" fmla="*/ 1969 w 2520"/>
                <a:gd name="T91" fmla="*/ 472 h 472"/>
                <a:gd name="T92" fmla="*/ 2100 w 2520"/>
                <a:gd name="T93" fmla="*/ 472 h 472"/>
                <a:gd name="T94" fmla="*/ 2130 w 2520"/>
                <a:gd name="T95" fmla="*/ 389 h 472"/>
                <a:gd name="T96" fmla="*/ 2350 w 2520"/>
                <a:gd name="T97" fmla="*/ 389 h 472"/>
                <a:gd name="T98" fmla="*/ 2378 w 2520"/>
                <a:gd name="T99" fmla="*/ 472 h 472"/>
                <a:gd name="T100" fmla="*/ 2520 w 2520"/>
                <a:gd name="T101" fmla="*/ 472 h 472"/>
                <a:gd name="T102" fmla="*/ 2333 w 2520"/>
                <a:gd name="T103" fmla="*/ 1 h 472"/>
                <a:gd name="T104" fmla="*/ 2155 w 2520"/>
                <a:gd name="T105" fmla="*/ 1 h 472"/>
                <a:gd name="T106" fmla="*/ 2241 w 2520"/>
                <a:gd name="T107" fmla="*/ 87 h 472"/>
                <a:gd name="T108" fmla="*/ 2322 w 2520"/>
                <a:gd name="T109" fmla="*/ 307 h 472"/>
                <a:gd name="T110" fmla="*/ 2158 w 2520"/>
                <a:gd name="T111" fmla="*/ 307 h 472"/>
                <a:gd name="T112" fmla="*/ 2241 w 2520"/>
                <a:gd name="T113" fmla="*/ 8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472">
                  <a:moveTo>
                    <a:pt x="1048" y="0"/>
                  </a:moveTo>
                  <a:cubicBezTo>
                    <a:pt x="1048" y="472"/>
                    <a:pt x="1048" y="472"/>
                    <a:pt x="1048" y="472"/>
                  </a:cubicBezTo>
                  <a:cubicBezTo>
                    <a:pt x="1181" y="472"/>
                    <a:pt x="1181" y="472"/>
                    <a:pt x="1181" y="472"/>
                  </a:cubicBezTo>
                  <a:cubicBezTo>
                    <a:pt x="1181" y="0"/>
                    <a:pt x="1181" y="0"/>
                    <a:pt x="1181" y="0"/>
                  </a:cubicBezTo>
                  <a:lnTo>
                    <a:pt x="1048" y="0"/>
                  </a:lnTo>
                  <a:close/>
                  <a:moveTo>
                    <a:pt x="0" y="0"/>
                  </a:moveTo>
                  <a:cubicBezTo>
                    <a:pt x="0" y="472"/>
                    <a:pt x="0" y="472"/>
                    <a:pt x="0" y="472"/>
                  </a:cubicBezTo>
                  <a:cubicBezTo>
                    <a:pt x="134" y="472"/>
                    <a:pt x="134" y="472"/>
                    <a:pt x="134" y="472"/>
                  </a:cubicBezTo>
                  <a:cubicBezTo>
                    <a:pt x="134" y="105"/>
                    <a:pt x="134" y="105"/>
                    <a:pt x="134" y="105"/>
                  </a:cubicBezTo>
                  <a:cubicBezTo>
                    <a:pt x="239" y="106"/>
                    <a:pt x="239" y="106"/>
                    <a:pt x="239" y="106"/>
                  </a:cubicBezTo>
                  <a:cubicBezTo>
                    <a:pt x="273" y="106"/>
                    <a:pt x="297" y="114"/>
                    <a:pt x="314" y="132"/>
                  </a:cubicBezTo>
                  <a:cubicBezTo>
                    <a:pt x="335" y="154"/>
                    <a:pt x="344" y="191"/>
                    <a:pt x="344" y="257"/>
                  </a:cubicBezTo>
                  <a:cubicBezTo>
                    <a:pt x="344" y="472"/>
                    <a:pt x="344" y="472"/>
                    <a:pt x="344" y="472"/>
                  </a:cubicBezTo>
                  <a:cubicBezTo>
                    <a:pt x="474" y="472"/>
                    <a:pt x="474" y="472"/>
                    <a:pt x="474" y="472"/>
                  </a:cubicBezTo>
                  <a:cubicBezTo>
                    <a:pt x="474" y="211"/>
                    <a:pt x="474" y="211"/>
                    <a:pt x="474" y="211"/>
                  </a:cubicBezTo>
                  <a:cubicBezTo>
                    <a:pt x="474" y="25"/>
                    <a:pt x="355" y="0"/>
                    <a:pt x="239" y="0"/>
                  </a:cubicBezTo>
                  <a:lnTo>
                    <a:pt x="0" y="0"/>
                  </a:lnTo>
                  <a:close/>
                  <a:moveTo>
                    <a:pt x="1262" y="0"/>
                  </a:moveTo>
                  <a:cubicBezTo>
                    <a:pt x="1262" y="472"/>
                    <a:pt x="1262" y="472"/>
                    <a:pt x="1262" y="472"/>
                  </a:cubicBezTo>
                  <a:cubicBezTo>
                    <a:pt x="1479" y="472"/>
                    <a:pt x="1479" y="472"/>
                    <a:pt x="1479" y="472"/>
                  </a:cubicBezTo>
                  <a:cubicBezTo>
                    <a:pt x="1594" y="472"/>
                    <a:pt x="1631" y="453"/>
                    <a:pt x="1672" y="410"/>
                  </a:cubicBezTo>
                  <a:cubicBezTo>
                    <a:pt x="1701" y="380"/>
                    <a:pt x="1719" y="314"/>
                    <a:pt x="1719" y="242"/>
                  </a:cubicBezTo>
                  <a:cubicBezTo>
                    <a:pt x="1719" y="175"/>
                    <a:pt x="1704" y="116"/>
                    <a:pt x="1676" y="79"/>
                  </a:cubicBezTo>
                  <a:cubicBezTo>
                    <a:pt x="1627" y="13"/>
                    <a:pt x="1556" y="0"/>
                    <a:pt x="1449" y="0"/>
                  </a:cubicBezTo>
                  <a:lnTo>
                    <a:pt x="1262" y="0"/>
                  </a:lnTo>
                  <a:close/>
                  <a:moveTo>
                    <a:pt x="1395" y="103"/>
                  </a:moveTo>
                  <a:cubicBezTo>
                    <a:pt x="1452" y="103"/>
                    <a:pt x="1452" y="103"/>
                    <a:pt x="1452" y="103"/>
                  </a:cubicBezTo>
                  <a:cubicBezTo>
                    <a:pt x="1535" y="103"/>
                    <a:pt x="1589" y="140"/>
                    <a:pt x="1589" y="237"/>
                  </a:cubicBezTo>
                  <a:cubicBezTo>
                    <a:pt x="1589" y="334"/>
                    <a:pt x="1535" y="372"/>
                    <a:pt x="1452" y="372"/>
                  </a:cubicBezTo>
                  <a:cubicBezTo>
                    <a:pt x="1395" y="372"/>
                    <a:pt x="1395" y="372"/>
                    <a:pt x="1395" y="372"/>
                  </a:cubicBezTo>
                  <a:lnTo>
                    <a:pt x="1395" y="103"/>
                  </a:lnTo>
                  <a:close/>
                  <a:moveTo>
                    <a:pt x="856" y="0"/>
                  </a:moveTo>
                  <a:cubicBezTo>
                    <a:pt x="745" y="374"/>
                    <a:pt x="745" y="374"/>
                    <a:pt x="745" y="374"/>
                  </a:cubicBezTo>
                  <a:cubicBezTo>
                    <a:pt x="638" y="0"/>
                    <a:pt x="638" y="0"/>
                    <a:pt x="638" y="0"/>
                  </a:cubicBezTo>
                  <a:cubicBezTo>
                    <a:pt x="494" y="0"/>
                    <a:pt x="494" y="0"/>
                    <a:pt x="494" y="0"/>
                  </a:cubicBezTo>
                  <a:cubicBezTo>
                    <a:pt x="646" y="472"/>
                    <a:pt x="646" y="472"/>
                    <a:pt x="646" y="472"/>
                  </a:cubicBezTo>
                  <a:cubicBezTo>
                    <a:pt x="838" y="472"/>
                    <a:pt x="838" y="472"/>
                    <a:pt x="838" y="472"/>
                  </a:cubicBezTo>
                  <a:cubicBezTo>
                    <a:pt x="992" y="0"/>
                    <a:pt x="992" y="0"/>
                    <a:pt x="992" y="0"/>
                  </a:cubicBezTo>
                  <a:lnTo>
                    <a:pt x="856" y="0"/>
                  </a:lnTo>
                  <a:close/>
                  <a:moveTo>
                    <a:pt x="1781" y="472"/>
                  </a:moveTo>
                  <a:cubicBezTo>
                    <a:pt x="1915" y="472"/>
                    <a:pt x="1915" y="472"/>
                    <a:pt x="1915" y="472"/>
                  </a:cubicBezTo>
                  <a:cubicBezTo>
                    <a:pt x="1915" y="0"/>
                    <a:pt x="1915" y="0"/>
                    <a:pt x="1915" y="0"/>
                  </a:cubicBezTo>
                  <a:cubicBezTo>
                    <a:pt x="1781" y="0"/>
                    <a:pt x="1781" y="0"/>
                    <a:pt x="1781" y="0"/>
                  </a:cubicBezTo>
                  <a:lnTo>
                    <a:pt x="1781" y="472"/>
                  </a:lnTo>
                  <a:close/>
                  <a:moveTo>
                    <a:pt x="2155" y="1"/>
                  </a:moveTo>
                  <a:cubicBezTo>
                    <a:pt x="1969" y="472"/>
                    <a:pt x="1969" y="472"/>
                    <a:pt x="1969" y="472"/>
                  </a:cubicBezTo>
                  <a:cubicBezTo>
                    <a:pt x="2100" y="472"/>
                    <a:pt x="2100" y="472"/>
                    <a:pt x="2100" y="472"/>
                  </a:cubicBezTo>
                  <a:cubicBezTo>
                    <a:pt x="2130" y="389"/>
                    <a:pt x="2130" y="389"/>
                    <a:pt x="2130" y="389"/>
                  </a:cubicBezTo>
                  <a:cubicBezTo>
                    <a:pt x="2350" y="389"/>
                    <a:pt x="2350" y="389"/>
                    <a:pt x="2350" y="389"/>
                  </a:cubicBezTo>
                  <a:cubicBezTo>
                    <a:pt x="2378" y="472"/>
                    <a:pt x="2378" y="472"/>
                    <a:pt x="2378" y="472"/>
                  </a:cubicBezTo>
                  <a:cubicBezTo>
                    <a:pt x="2520" y="472"/>
                    <a:pt x="2520" y="472"/>
                    <a:pt x="2520" y="472"/>
                  </a:cubicBezTo>
                  <a:cubicBezTo>
                    <a:pt x="2333" y="1"/>
                    <a:pt x="2333" y="1"/>
                    <a:pt x="2333" y="1"/>
                  </a:cubicBezTo>
                  <a:lnTo>
                    <a:pt x="2155" y="1"/>
                  </a:lnTo>
                  <a:close/>
                  <a:moveTo>
                    <a:pt x="2241" y="87"/>
                  </a:moveTo>
                  <a:cubicBezTo>
                    <a:pt x="2322" y="307"/>
                    <a:pt x="2322" y="307"/>
                    <a:pt x="2322" y="307"/>
                  </a:cubicBezTo>
                  <a:cubicBezTo>
                    <a:pt x="2158" y="307"/>
                    <a:pt x="2158" y="307"/>
                    <a:pt x="2158" y="307"/>
                  </a:cubicBezTo>
                  <a:lnTo>
                    <a:pt x="2241" y="8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380985" fontAlgn="base">
                <a:spcBef>
                  <a:spcPct val="0"/>
                </a:spcBef>
                <a:spcAft>
                  <a:spcPct val="0"/>
                </a:spcAft>
              </a:pPr>
              <a:endParaRPr lang="en-US" sz="1500">
                <a:solidFill>
                  <a:srgbClr val="FFFFFF"/>
                </a:solidFill>
                <a:latin typeface="Arial" charset="0"/>
                <a:ea typeface="MS PGothic" pitchFamily="34" charset="-128"/>
              </a:endParaRPr>
            </a:p>
          </p:txBody>
        </p:sp>
        <p:sp>
          <p:nvSpPr>
            <p:cNvPr id="18" name="Freeform 7"/>
            <p:cNvSpPr>
              <a:spLocks noEditPoints="1"/>
            </p:cNvSpPr>
            <p:nvPr userDrawn="1"/>
          </p:nvSpPr>
          <p:spPr bwMode="auto">
            <a:xfrm>
              <a:off x="1346200" y="-720726"/>
              <a:ext cx="831850" cy="552450"/>
            </a:xfrm>
            <a:custGeom>
              <a:avLst/>
              <a:gdLst>
                <a:gd name="T0" fmla="*/ 405 w 1086"/>
                <a:gd name="T1" fmla="*/ 214 h 718"/>
                <a:gd name="T2" fmla="*/ 405 w 1086"/>
                <a:gd name="T3" fmla="*/ 149 h 718"/>
                <a:gd name="T4" fmla="*/ 424 w 1086"/>
                <a:gd name="T5" fmla="*/ 148 h 718"/>
                <a:gd name="T6" fmla="*/ 719 w 1086"/>
                <a:gd name="T7" fmla="*/ 301 h 718"/>
                <a:gd name="T8" fmla="*/ 458 w 1086"/>
                <a:gd name="T9" fmla="*/ 476 h 718"/>
                <a:gd name="T10" fmla="*/ 405 w 1086"/>
                <a:gd name="T11" fmla="*/ 467 h 718"/>
                <a:gd name="T12" fmla="*/ 405 w 1086"/>
                <a:gd name="T13" fmla="*/ 270 h 718"/>
                <a:gd name="T14" fmla="*/ 530 w 1086"/>
                <a:gd name="T15" fmla="*/ 378 h 718"/>
                <a:gd name="T16" fmla="*/ 622 w 1086"/>
                <a:gd name="T17" fmla="*/ 300 h 718"/>
                <a:gd name="T18" fmla="*/ 441 w 1086"/>
                <a:gd name="T19" fmla="*/ 212 h 718"/>
                <a:gd name="T20" fmla="*/ 405 w 1086"/>
                <a:gd name="T21" fmla="*/ 214 h 718"/>
                <a:gd name="T22" fmla="*/ 405 w 1086"/>
                <a:gd name="T23" fmla="*/ 0 h 718"/>
                <a:gd name="T24" fmla="*/ 405 w 1086"/>
                <a:gd name="T25" fmla="*/ 97 h 718"/>
                <a:gd name="T26" fmla="*/ 424 w 1086"/>
                <a:gd name="T27" fmla="*/ 95 h 718"/>
                <a:gd name="T28" fmla="*/ 832 w 1086"/>
                <a:gd name="T29" fmla="*/ 298 h 718"/>
                <a:gd name="T30" fmla="*/ 455 w 1086"/>
                <a:gd name="T31" fmla="*/ 523 h 718"/>
                <a:gd name="T32" fmla="*/ 405 w 1086"/>
                <a:gd name="T33" fmla="*/ 518 h 718"/>
                <a:gd name="T34" fmla="*/ 405 w 1086"/>
                <a:gd name="T35" fmla="*/ 578 h 718"/>
                <a:gd name="T36" fmla="*/ 447 w 1086"/>
                <a:gd name="T37" fmla="*/ 581 h 718"/>
                <a:gd name="T38" fmla="*/ 881 w 1086"/>
                <a:gd name="T39" fmla="*/ 381 h 718"/>
                <a:gd name="T40" fmla="*/ 1004 w 1086"/>
                <a:gd name="T41" fmla="*/ 456 h 718"/>
                <a:gd name="T42" fmla="*/ 449 w 1086"/>
                <a:gd name="T43" fmla="*/ 636 h 718"/>
                <a:gd name="T44" fmla="*/ 405 w 1086"/>
                <a:gd name="T45" fmla="*/ 634 h 718"/>
                <a:gd name="T46" fmla="*/ 405 w 1086"/>
                <a:gd name="T47" fmla="*/ 718 h 718"/>
                <a:gd name="T48" fmla="*/ 1086 w 1086"/>
                <a:gd name="T49" fmla="*/ 718 h 718"/>
                <a:gd name="T50" fmla="*/ 1086 w 1086"/>
                <a:gd name="T51" fmla="*/ 0 h 718"/>
                <a:gd name="T52" fmla="*/ 405 w 1086"/>
                <a:gd name="T53" fmla="*/ 0 h 718"/>
                <a:gd name="T54" fmla="*/ 405 w 1086"/>
                <a:gd name="T55" fmla="*/ 467 h 718"/>
                <a:gd name="T56" fmla="*/ 405 w 1086"/>
                <a:gd name="T57" fmla="*/ 518 h 718"/>
                <a:gd name="T58" fmla="*/ 194 w 1086"/>
                <a:gd name="T59" fmla="*/ 317 h 718"/>
                <a:gd name="T60" fmla="*/ 405 w 1086"/>
                <a:gd name="T61" fmla="*/ 214 h 718"/>
                <a:gd name="T62" fmla="*/ 405 w 1086"/>
                <a:gd name="T63" fmla="*/ 270 h 718"/>
                <a:gd name="T64" fmla="*/ 405 w 1086"/>
                <a:gd name="T65" fmla="*/ 270 h 718"/>
                <a:gd name="T66" fmla="*/ 281 w 1086"/>
                <a:gd name="T67" fmla="*/ 327 h 718"/>
                <a:gd name="T68" fmla="*/ 405 w 1086"/>
                <a:gd name="T69" fmla="*/ 467 h 718"/>
                <a:gd name="T70" fmla="*/ 111 w 1086"/>
                <a:gd name="T71" fmla="*/ 309 h 718"/>
                <a:gd name="T72" fmla="*/ 405 w 1086"/>
                <a:gd name="T73" fmla="*/ 149 h 718"/>
                <a:gd name="T74" fmla="*/ 405 w 1086"/>
                <a:gd name="T75" fmla="*/ 97 h 718"/>
                <a:gd name="T76" fmla="*/ 0 w 1086"/>
                <a:gd name="T77" fmla="*/ 298 h 718"/>
                <a:gd name="T78" fmla="*/ 405 w 1086"/>
                <a:gd name="T79" fmla="*/ 634 h 718"/>
                <a:gd name="T80" fmla="*/ 405 w 1086"/>
                <a:gd name="T81" fmla="*/ 578 h 718"/>
                <a:gd name="T82" fmla="*/ 111 w 1086"/>
                <a:gd name="T83" fmla="*/ 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718">
                  <a:moveTo>
                    <a:pt x="405" y="214"/>
                  </a:moveTo>
                  <a:cubicBezTo>
                    <a:pt x="405" y="149"/>
                    <a:pt x="405" y="149"/>
                    <a:pt x="405" y="149"/>
                  </a:cubicBezTo>
                  <a:cubicBezTo>
                    <a:pt x="412" y="149"/>
                    <a:pt x="418" y="148"/>
                    <a:pt x="424" y="148"/>
                  </a:cubicBezTo>
                  <a:cubicBezTo>
                    <a:pt x="602" y="143"/>
                    <a:pt x="719" y="301"/>
                    <a:pt x="719" y="301"/>
                  </a:cubicBezTo>
                  <a:cubicBezTo>
                    <a:pt x="719" y="301"/>
                    <a:pt x="593" y="476"/>
                    <a:pt x="458" y="476"/>
                  </a:cubicBezTo>
                  <a:cubicBezTo>
                    <a:pt x="438" y="476"/>
                    <a:pt x="421" y="472"/>
                    <a:pt x="405" y="467"/>
                  </a:cubicBezTo>
                  <a:cubicBezTo>
                    <a:pt x="405" y="270"/>
                    <a:pt x="405" y="270"/>
                    <a:pt x="405" y="270"/>
                  </a:cubicBezTo>
                  <a:cubicBezTo>
                    <a:pt x="474" y="279"/>
                    <a:pt x="488" y="309"/>
                    <a:pt x="530" y="378"/>
                  </a:cubicBezTo>
                  <a:cubicBezTo>
                    <a:pt x="622" y="300"/>
                    <a:pt x="622" y="300"/>
                    <a:pt x="622" y="300"/>
                  </a:cubicBezTo>
                  <a:cubicBezTo>
                    <a:pt x="622" y="300"/>
                    <a:pt x="555" y="212"/>
                    <a:pt x="441" y="212"/>
                  </a:cubicBezTo>
                  <a:cubicBezTo>
                    <a:pt x="429" y="212"/>
                    <a:pt x="417" y="213"/>
                    <a:pt x="405" y="214"/>
                  </a:cubicBezTo>
                  <a:moveTo>
                    <a:pt x="405" y="0"/>
                  </a:moveTo>
                  <a:cubicBezTo>
                    <a:pt x="405" y="97"/>
                    <a:pt x="405" y="97"/>
                    <a:pt x="405" y="97"/>
                  </a:cubicBezTo>
                  <a:cubicBezTo>
                    <a:pt x="412" y="96"/>
                    <a:pt x="418" y="96"/>
                    <a:pt x="424" y="95"/>
                  </a:cubicBezTo>
                  <a:cubicBezTo>
                    <a:pt x="671" y="87"/>
                    <a:pt x="832" y="298"/>
                    <a:pt x="832" y="298"/>
                  </a:cubicBezTo>
                  <a:cubicBezTo>
                    <a:pt x="832" y="298"/>
                    <a:pt x="647" y="523"/>
                    <a:pt x="455" y="523"/>
                  </a:cubicBezTo>
                  <a:cubicBezTo>
                    <a:pt x="437" y="523"/>
                    <a:pt x="421" y="521"/>
                    <a:pt x="405" y="518"/>
                  </a:cubicBezTo>
                  <a:cubicBezTo>
                    <a:pt x="405" y="578"/>
                    <a:pt x="405" y="578"/>
                    <a:pt x="405" y="578"/>
                  </a:cubicBezTo>
                  <a:cubicBezTo>
                    <a:pt x="419" y="580"/>
                    <a:pt x="432" y="581"/>
                    <a:pt x="447" y="581"/>
                  </a:cubicBezTo>
                  <a:cubicBezTo>
                    <a:pt x="626" y="581"/>
                    <a:pt x="755" y="489"/>
                    <a:pt x="881" y="381"/>
                  </a:cubicBezTo>
                  <a:cubicBezTo>
                    <a:pt x="902" y="398"/>
                    <a:pt x="987" y="438"/>
                    <a:pt x="1004" y="456"/>
                  </a:cubicBezTo>
                  <a:cubicBezTo>
                    <a:pt x="885" y="556"/>
                    <a:pt x="607" y="636"/>
                    <a:pt x="449" y="636"/>
                  </a:cubicBezTo>
                  <a:cubicBezTo>
                    <a:pt x="434" y="636"/>
                    <a:pt x="420" y="636"/>
                    <a:pt x="405" y="634"/>
                  </a:cubicBezTo>
                  <a:cubicBezTo>
                    <a:pt x="405" y="718"/>
                    <a:pt x="405" y="718"/>
                    <a:pt x="405" y="718"/>
                  </a:cubicBezTo>
                  <a:cubicBezTo>
                    <a:pt x="1086" y="718"/>
                    <a:pt x="1086" y="718"/>
                    <a:pt x="1086" y="718"/>
                  </a:cubicBezTo>
                  <a:cubicBezTo>
                    <a:pt x="1086" y="0"/>
                    <a:pt x="1086" y="0"/>
                    <a:pt x="1086" y="0"/>
                  </a:cubicBezTo>
                  <a:lnTo>
                    <a:pt x="405" y="0"/>
                  </a:lnTo>
                  <a:close/>
                  <a:moveTo>
                    <a:pt x="405" y="467"/>
                  </a:moveTo>
                  <a:cubicBezTo>
                    <a:pt x="405" y="518"/>
                    <a:pt x="405" y="518"/>
                    <a:pt x="405" y="518"/>
                  </a:cubicBezTo>
                  <a:cubicBezTo>
                    <a:pt x="240" y="489"/>
                    <a:pt x="194" y="317"/>
                    <a:pt x="194" y="317"/>
                  </a:cubicBezTo>
                  <a:cubicBezTo>
                    <a:pt x="194" y="317"/>
                    <a:pt x="273" y="228"/>
                    <a:pt x="405" y="214"/>
                  </a:cubicBezTo>
                  <a:cubicBezTo>
                    <a:pt x="405" y="270"/>
                    <a:pt x="405" y="270"/>
                    <a:pt x="405" y="270"/>
                  </a:cubicBezTo>
                  <a:cubicBezTo>
                    <a:pt x="405" y="270"/>
                    <a:pt x="405" y="270"/>
                    <a:pt x="405" y="270"/>
                  </a:cubicBezTo>
                  <a:cubicBezTo>
                    <a:pt x="336" y="262"/>
                    <a:pt x="281" y="327"/>
                    <a:pt x="281" y="327"/>
                  </a:cubicBezTo>
                  <a:cubicBezTo>
                    <a:pt x="281" y="327"/>
                    <a:pt x="312" y="436"/>
                    <a:pt x="405" y="467"/>
                  </a:cubicBezTo>
                  <a:moveTo>
                    <a:pt x="111" y="309"/>
                  </a:moveTo>
                  <a:cubicBezTo>
                    <a:pt x="111" y="309"/>
                    <a:pt x="209" y="164"/>
                    <a:pt x="405" y="149"/>
                  </a:cubicBezTo>
                  <a:cubicBezTo>
                    <a:pt x="405" y="97"/>
                    <a:pt x="405" y="97"/>
                    <a:pt x="405" y="97"/>
                  </a:cubicBezTo>
                  <a:cubicBezTo>
                    <a:pt x="188" y="114"/>
                    <a:pt x="0" y="298"/>
                    <a:pt x="0" y="298"/>
                  </a:cubicBezTo>
                  <a:cubicBezTo>
                    <a:pt x="0" y="298"/>
                    <a:pt x="106" y="606"/>
                    <a:pt x="405" y="634"/>
                  </a:cubicBezTo>
                  <a:cubicBezTo>
                    <a:pt x="405" y="578"/>
                    <a:pt x="405" y="578"/>
                    <a:pt x="405" y="578"/>
                  </a:cubicBezTo>
                  <a:cubicBezTo>
                    <a:pt x="186" y="551"/>
                    <a:pt x="111" y="309"/>
                    <a:pt x="111"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380985" fontAlgn="base">
                <a:spcBef>
                  <a:spcPct val="0"/>
                </a:spcBef>
                <a:spcAft>
                  <a:spcPct val="0"/>
                </a:spcAft>
              </a:pPr>
              <a:endParaRPr lang="en-US" sz="1500">
                <a:solidFill>
                  <a:srgbClr val="FFFFFF"/>
                </a:solidFill>
                <a:latin typeface="Arial" charset="0"/>
                <a:ea typeface="MS PGothic" pitchFamily="34" charset="-128"/>
              </a:endParaRPr>
            </a:p>
          </p:txBody>
        </p:sp>
      </p:grpSp>
      <p:sp>
        <p:nvSpPr>
          <p:cNvPr id="12" name="TextBox 11"/>
          <p:cNvSpPr txBox="1"/>
          <p:nvPr userDrawn="1"/>
        </p:nvSpPr>
        <p:spPr>
          <a:xfrm>
            <a:off x="8135212" y="6501648"/>
            <a:ext cx="267523" cy="134652"/>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r" defTabSz="380985" fontAlgn="base">
              <a:spcBef>
                <a:spcPct val="0"/>
              </a:spcBef>
              <a:spcAft>
                <a:spcPct val="0"/>
              </a:spcAft>
            </a:pPr>
            <a:fld id="{9EF62655-870B-4C06-BC3D-C67D37BAE36D}" type="slidenum">
              <a:rPr lang="en-US" sz="708" smtClean="0">
                <a:solidFill>
                  <a:srgbClr val="505050"/>
                </a:solidFill>
                <a:latin typeface="Trebuchet MS" panose="020B0603020202020204" pitchFamily="34" charset="0"/>
                <a:ea typeface="MS PGothic" pitchFamily="34" charset="-128"/>
              </a:rPr>
              <a:pPr algn="r" defTabSz="380985" fontAlgn="base">
                <a:spcBef>
                  <a:spcPct val="0"/>
                </a:spcBef>
                <a:spcAft>
                  <a:spcPct val="0"/>
                </a:spcAft>
              </a:pPr>
              <a:t>‹#›</a:t>
            </a:fld>
            <a:r>
              <a:rPr lang="en-US" sz="875" cap="none" dirty="0" smtClean="0">
                <a:solidFill>
                  <a:srgbClr val="A0116A">
                    <a:lumMod val="60000"/>
                    <a:lumOff val="40000"/>
                  </a:srgbClr>
                </a:solidFill>
                <a:ea typeface="MS PGothic" pitchFamily="34" charset="-128"/>
              </a:rPr>
              <a:t> </a:t>
            </a:r>
          </a:p>
        </p:txBody>
      </p:sp>
    </p:spTree>
    <p:extLst>
      <p:ext uri="{BB962C8B-B14F-4D97-AF65-F5344CB8AC3E}">
        <p14:creationId xmlns:p14="http://schemas.microsoft.com/office/powerpoint/2010/main" val="447009318"/>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ctr" rtl="0" fontAlgn="base">
        <a:lnSpc>
          <a:spcPct val="80000"/>
        </a:lnSpc>
        <a:spcBef>
          <a:spcPct val="0"/>
        </a:spcBef>
        <a:spcAft>
          <a:spcPct val="0"/>
        </a:spcAft>
        <a:defRPr sz="3167" b="0" cap="all" baseline="0">
          <a:solidFill>
            <a:schemeClr val="tx1"/>
          </a:solidFill>
          <a:latin typeface="Trebuchet MS" pitchFamily="34" charset="0"/>
          <a:ea typeface="+mj-ea"/>
          <a:cs typeface="+mj-cs"/>
        </a:defRPr>
      </a:lvl1pPr>
      <a:lvl2pPr algn="l" rtl="0" fontAlgn="base">
        <a:spcBef>
          <a:spcPct val="0"/>
        </a:spcBef>
        <a:spcAft>
          <a:spcPct val="0"/>
        </a:spcAft>
        <a:defRPr sz="2667" b="1">
          <a:solidFill>
            <a:srgbClr val="73B900"/>
          </a:solidFill>
          <a:latin typeface="Arial" charset="0"/>
        </a:defRPr>
      </a:lvl2pPr>
      <a:lvl3pPr algn="l" rtl="0" fontAlgn="base">
        <a:spcBef>
          <a:spcPct val="0"/>
        </a:spcBef>
        <a:spcAft>
          <a:spcPct val="0"/>
        </a:spcAft>
        <a:defRPr sz="2667" b="1">
          <a:solidFill>
            <a:srgbClr val="73B900"/>
          </a:solidFill>
          <a:latin typeface="Arial" charset="0"/>
        </a:defRPr>
      </a:lvl3pPr>
      <a:lvl4pPr algn="l" rtl="0" fontAlgn="base">
        <a:spcBef>
          <a:spcPct val="0"/>
        </a:spcBef>
        <a:spcAft>
          <a:spcPct val="0"/>
        </a:spcAft>
        <a:defRPr sz="2667" b="1">
          <a:solidFill>
            <a:srgbClr val="73B900"/>
          </a:solidFill>
          <a:latin typeface="Arial" charset="0"/>
        </a:defRPr>
      </a:lvl4pPr>
      <a:lvl5pPr algn="l" rtl="0" fontAlgn="base">
        <a:spcBef>
          <a:spcPct val="0"/>
        </a:spcBef>
        <a:spcAft>
          <a:spcPct val="0"/>
        </a:spcAft>
        <a:defRPr sz="2667" b="1">
          <a:solidFill>
            <a:srgbClr val="73B900"/>
          </a:solidFill>
          <a:latin typeface="Arial" charset="0"/>
        </a:defRPr>
      </a:lvl5pPr>
      <a:lvl6pPr marL="380985" algn="l" rtl="0" eaLnBrk="1" fontAlgn="base" hangingPunct="1">
        <a:spcBef>
          <a:spcPct val="0"/>
        </a:spcBef>
        <a:spcAft>
          <a:spcPct val="0"/>
        </a:spcAft>
        <a:defRPr sz="2667" b="1">
          <a:solidFill>
            <a:srgbClr val="73B900"/>
          </a:solidFill>
          <a:latin typeface="Arial" charset="0"/>
        </a:defRPr>
      </a:lvl6pPr>
      <a:lvl7pPr marL="761970" algn="l" rtl="0" eaLnBrk="1" fontAlgn="base" hangingPunct="1">
        <a:spcBef>
          <a:spcPct val="0"/>
        </a:spcBef>
        <a:spcAft>
          <a:spcPct val="0"/>
        </a:spcAft>
        <a:defRPr sz="2667" b="1">
          <a:solidFill>
            <a:srgbClr val="73B900"/>
          </a:solidFill>
          <a:latin typeface="Arial" charset="0"/>
        </a:defRPr>
      </a:lvl7pPr>
      <a:lvl8pPr marL="1142954" algn="l" rtl="0" eaLnBrk="1" fontAlgn="base" hangingPunct="1">
        <a:spcBef>
          <a:spcPct val="0"/>
        </a:spcBef>
        <a:spcAft>
          <a:spcPct val="0"/>
        </a:spcAft>
        <a:defRPr sz="2667" b="1">
          <a:solidFill>
            <a:srgbClr val="73B900"/>
          </a:solidFill>
          <a:latin typeface="Arial" charset="0"/>
        </a:defRPr>
      </a:lvl8pPr>
      <a:lvl9pPr marL="1523939" algn="l" rtl="0" eaLnBrk="1" fontAlgn="base" hangingPunct="1">
        <a:spcBef>
          <a:spcPct val="0"/>
        </a:spcBef>
        <a:spcAft>
          <a:spcPct val="0"/>
        </a:spcAft>
        <a:defRPr sz="2667" b="1">
          <a:solidFill>
            <a:srgbClr val="73B900"/>
          </a:solidFill>
          <a:latin typeface="Arial" charset="0"/>
        </a:defRPr>
      </a:lvl9pPr>
    </p:titleStyle>
    <p:bodyStyle>
      <a:lvl1pPr marL="193138" indent="-193138" algn="l" rtl="0" fontAlgn="base">
        <a:lnSpc>
          <a:spcPct val="90000"/>
        </a:lnSpc>
        <a:spcBef>
          <a:spcPts val="750"/>
        </a:spcBef>
        <a:spcAft>
          <a:spcPts val="750"/>
        </a:spcAft>
        <a:buClr>
          <a:schemeClr val="bg2"/>
        </a:buClr>
        <a:buSzPct val="100000"/>
        <a:buFontTx/>
        <a:buBlip>
          <a:blip r:embed="rId24"/>
        </a:buBlip>
        <a:defRPr sz="2000" b="0">
          <a:solidFill>
            <a:schemeClr val="bg2"/>
          </a:solidFill>
          <a:latin typeface="Trebuchet MS" pitchFamily="34" charset="0"/>
          <a:ea typeface="+mn-ea"/>
          <a:cs typeface="+mn-cs"/>
        </a:defRPr>
      </a:lvl1pPr>
      <a:lvl2pPr marL="669369" indent="-193138" algn="l" rtl="0" fontAlgn="base">
        <a:lnSpc>
          <a:spcPct val="90000"/>
        </a:lnSpc>
        <a:spcBef>
          <a:spcPts val="750"/>
        </a:spcBef>
        <a:spcAft>
          <a:spcPts val="750"/>
        </a:spcAft>
        <a:buClr>
          <a:schemeClr val="bg2"/>
        </a:buClr>
        <a:buSzPct val="100000"/>
        <a:buFontTx/>
        <a:buBlip>
          <a:blip r:embed="rId24"/>
        </a:buBlip>
        <a:defRPr sz="1667" b="0">
          <a:solidFill>
            <a:schemeClr val="bg2"/>
          </a:solidFill>
          <a:latin typeface="Trebuchet MS" pitchFamily="34" charset="0"/>
        </a:defRPr>
      </a:lvl2pPr>
      <a:lvl3pPr marL="1046386" indent="-138901" algn="l" rtl="0" fontAlgn="base">
        <a:lnSpc>
          <a:spcPct val="90000"/>
        </a:lnSpc>
        <a:spcBef>
          <a:spcPts val="750"/>
        </a:spcBef>
        <a:spcAft>
          <a:spcPts val="750"/>
        </a:spcAft>
        <a:buClr>
          <a:schemeClr val="bg2"/>
        </a:buClr>
        <a:buSzPct val="100000"/>
        <a:buFontTx/>
        <a:buBlip>
          <a:blip r:embed="rId24"/>
        </a:buBlip>
        <a:defRPr sz="1500" b="0">
          <a:solidFill>
            <a:schemeClr val="bg2"/>
          </a:solidFill>
          <a:latin typeface="Trebuchet MS" pitchFamily="34" charset="0"/>
        </a:defRPr>
      </a:lvl3pPr>
      <a:lvl4pPr marL="1478962" indent="-190492" algn="l" rtl="0" fontAlgn="base">
        <a:spcBef>
          <a:spcPct val="20000"/>
        </a:spcBef>
        <a:spcAft>
          <a:spcPct val="0"/>
        </a:spcAft>
        <a:buChar char="–"/>
        <a:defRPr sz="1667">
          <a:solidFill>
            <a:schemeClr val="bg1"/>
          </a:solidFill>
          <a:latin typeface="+mn-lt"/>
        </a:defRPr>
      </a:lvl4pPr>
      <a:lvl5pPr marL="1764700" indent="-190492" algn="l" rtl="0" fontAlgn="base">
        <a:spcBef>
          <a:spcPct val="20000"/>
        </a:spcBef>
        <a:spcAft>
          <a:spcPct val="0"/>
        </a:spcAft>
        <a:buChar char="»"/>
        <a:defRPr sz="1667">
          <a:solidFill>
            <a:schemeClr val="bg1"/>
          </a:solidFill>
          <a:latin typeface="+mn-lt"/>
        </a:defRPr>
      </a:lvl5pPr>
      <a:lvl6pPr marL="2145685" indent="-190492" algn="l" rtl="0" eaLnBrk="1" fontAlgn="base" hangingPunct="1">
        <a:spcBef>
          <a:spcPct val="20000"/>
        </a:spcBef>
        <a:spcAft>
          <a:spcPct val="0"/>
        </a:spcAft>
        <a:buChar char="»"/>
        <a:defRPr sz="1667">
          <a:solidFill>
            <a:schemeClr val="bg1"/>
          </a:solidFill>
          <a:latin typeface="+mn-lt"/>
        </a:defRPr>
      </a:lvl6pPr>
      <a:lvl7pPr marL="2526670" indent="-190492" algn="l" rtl="0" eaLnBrk="1" fontAlgn="base" hangingPunct="1">
        <a:spcBef>
          <a:spcPct val="20000"/>
        </a:spcBef>
        <a:spcAft>
          <a:spcPct val="0"/>
        </a:spcAft>
        <a:buChar char="»"/>
        <a:defRPr sz="1667">
          <a:solidFill>
            <a:schemeClr val="bg1"/>
          </a:solidFill>
          <a:latin typeface="+mn-lt"/>
        </a:defRPr>
      </a:lvl7pPr>
      <a:lvl8pPr marL="2907655" indent="-190492" algn="l" rtl="0" eaLnBrk="1" fontAlgn="base" hangingPunct="1">
        <a:spcBef>
          <a:spcPct val="20000"/>
        </a:spcBef>
        <a:spcAft>
          <a:spcPct val="0"/>
        </a:spcAft>
        <a:buChar char="»"/>
        <a:defRPr sz="1667">
          <a:solidFill>
            <a:schemeClr val="bg1"/>
          </a:solidFill>
          <a:latin typeface="+mn-lt"/>
        </a:defRPr>
      </a:lvl8pPr>
      <a:lvl9pPr marL="3288639" indent="-190492" algn="l" rtl="0" eaLnBrk="1" fontAlgn="base" hangingPunct="1">
        <a:spcBef>
          <a:spcPct val="20000"/>
        </a:spcBef>
        <a:spcAft>
          <a:spcPct val="0"/>
        </a:spcAft>
        <a:buChar char="»"/>
        <a:defRPr sz="1667">
          <a:solidFill>
            <a:schemeClr val="bg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2.xml"/><Relationship Id="rId1" Type="http://schemas.openxmlformats.org/officeDocument/2006/relationships/slideLayout" Target="../slideLayouts/slideLayout55.xml"/><Relationship Id="rId5" Type="http://schemas.openxmlformats.org/officeDocument/2006/relationships/image" Target="../media/image48.png"/><Relationship Id="rId4" Type="http://schemas.openxmlformats.org/officeDocument/2006/relationships/image" Target="../media/image52.emf"/></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3.png"/><Relationship Id="rId1" Type="http://schemas.openxmlformats.org/officeDocument/2006/relationships/slideLayout" Target="../slideLayouts/slideLayout55.xml"/></Relationships>
</file>

<file path=ppt/slides/_rels/slide10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55.xml"/><Relationship Id="rId4" Type="http://schemas.openxmlformats.org/officeDocument/2006/relationships/image" Target="../media/image48.png"/></Relationships>
</file>

<file path=ppt/slides/_rels/slide10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hart" Target="../charts/chart19.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37.png"/><Relationship Id="rId4" Type="http://schemas.openxmlformats.org/officeDocument/2006/relationships/image" Target="../media/image3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ags" Target="../tags/tag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4.xml"/><Relationship Id="rId5" Type="http://schemas.openxmlformats.org/officeDocument/2006/relationships/image" Target="../media/image43.png"/><Relationship Id="rId4" Type="http://schemas.openxmlformats.org/officeDocument/2006/relationships/image" Target="../media/image42.png"/></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34.xml"/><Relationship Id="rId5" Type="http://schemas.openxmlformats.org/officeDocument/2006/relationships/image" Target="../media/image46.png"/><Relationship Id="rId4" Type="http://schemas.openxmlformats.org/officeDocument/2006/relationships/image" Target="../media/image45.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4.xml"/><Relationship Id="rId1" Type="http://schemas.openxmlformats.org/officeDocument/2006/relationships/tags" Target="../tags/tag5.xml"/><Relationship Id="rId4" Type="http://schemas.openxmlformats.org/officeDocument/2006/relationships/image" Target="../media/image47.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7.xml"/><Relationship Id="rId1" Type="http://schemas.openxmlformats.org/officeDocument/2006/relationships/tags" Target="../tags/tag6.xml"/><Relationship Id="rId4" Type="http://schemas.openxmlformats.org/officeDocument/2006/relationships/image" Target="../media/image48.png"/></Relationships>
</file>

<file path=ppt/slides/_rels/slide7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37.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37.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7.xml"/><Relationship Id="rId1" Type="http://schemas.openxmlformats.org/officeDocument/2006/relationships/tags" Target="../tags/tag7.xml"/><Relationship Id="rId5" Type="http://schemas.openxmlformats.org/officeDocument/2006/relationships/image" Target="../media/image48.png"/><Relationship Id="rId4" Type="http://schemas.openxmlformats.org/officeDocument/2006/relationships/chart" Target="../charts/chart9.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37.xml"/><Relationship Id="rId5" Type="http://schemas.openxmlformats.org/officeDocument/2006/relationships/chart" Target="../charts/chart10.xml"/><Relationship Id="rId4" Type="http://schemas.openxmlformats.org/officeDocument/2006/relationships/image" Target="../media/image49.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7.xml"/><Relationship Id="rId1" Type="http://schemas.openxmlformats.org/officeDocument/2006/relationships/tags" Target="../tags/tag8.xml"/><Relationship Id="rId6" Type="http://schemas.openxmlformats.org/officeDocument/2006/relationships/image" Target="../media/image48.png"/><Relationship Id="rId5" Type="http://schemas.openxmlformats.org/officeDocument/2006/relationships/image" Target="../media/image2.png"/><Relationship Id="rId4" Type="http://schemas.openxmlformats.org/officeDocument/2006/relationships/image" Target="../media/image50.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5.xml"/><Relationship Id="rId1" Type="http://schemas.openxmlformats.org/officeDocument/2006/relationships/tags" Target="../tags/tag9.xml"/><Relationship Id="rId5" Type="http://schemas.openxmlformats.org/officeDocument/2006/relationships/chart" Target="../charts/chart11.xml"/><Relationship Id="rId4" Type="http://schemas.openxmlformats.org/officeDocument/2006/relationships/image" Target="../media/image48.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5.xml"/><Relationship Id="rId1" Type="http://schemas.openxmlformats.org/officeDocument/2006/relationships/tags" Target="../tags/tag10.xml"/><Relationship Id="rId5" Type="http://schemas.openxmlformats.org/officeDocument/2006/relationships/chart" Target="../charts/chart12.xml"/><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7.xml"/><Relationship Id="rId1" Type="http://schemas.openxmlformats.org/officeDocument/2006/relationships/tags" Target="../tags/tag11.xml"/><Relationship Id="rId4" Type="http://schemas.openxmlformats.org/officeDocument/2006/relationships/image" Target="../media/image48.png"/></Relationships>
</file>

<file path=ppt/slides/_rels/slide9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37.xml"/><Relationship Id="rId4" Type="http://schemas.openxmlformats.org/officeDocument/2006/relationships/chart" Target="../charts/chart13.xml"/></Relationships>
</file>

<file path=ppt/slides/_rels/slide9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37.xml"/><Relationship Id="rId4" Type="http://schemas.openxmlformats.org/officeDocument/2006/relationships/chart" Target="../charts/chart14.xml"/></Relationships>
</file>

<file path=ppt/slides/_rels/slide9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55.xml"/><Relationship Id="rId4" Type="http://schemas.openxmlformats.org/officeDocument/2006/relationships/chart" Target="../charts/chart15.xml"/></Relationships>
</file>

<file path=ppt/slides/_rels/slide9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55.xml"/><Relationship Id="rId4" Type="http://schemas.openxmlformats.org/officeDocument/2006/relationships/image" Target="../media/image48.png"/></Relationships>
</file>

<file path=ppt/slides/_rels/slide9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9.xml"/><Relationship Id="rId1" Type="http://schemas.openxmlformats.org/officeDocument/2006/relationships/slideLayout" Target="../slideLayouts/slideLayout55.xml"/><Relationship Id="rId4" Type="http://schemas.openxmlformats.org/officeDocument/2006/relationships/image" Target="../media/image48.png"/></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55.xml"/><Relationship Id="rId4" Type="http://schemas.openxmlformats.org/officeDocument/2006/relationships/chart" Target="../charts/chart18.xml"/></Relationships>
</file>

<file path=ppt/slides/_rels/slide9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55.xml"/></Relationships>
</file>

<file path=ppt/slides/_rels/slide9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638800" y="5067787"/>
            <a:ext cx="3429000" cy="1638300"/>
          </a:xfrm>
          <a:prstGeom prst="rect">
            <a:avLst/>
          </a:prstGeom>
        </p:spPr>
        <p:txBody>
          <a:bodyPr>
            <a:normAutofit fontScale="925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CA" b="1" dirty="0" smtClean="0">
                <a:solidFill>
                  <a:schemeClr val="tx2"/>
                </a:solidFill>
                <a:latin typeface="+mj-lt"/>
              </a:rPr>
              <a:t>Timothy G. Rogers</a:t>
            </a:r>
          </a:p>
          <a:p>
            <a:pPr marL="0" indent="0">
              <a:buNone/>
            </a:pPr>
            <a:r>
              <a:rPr lang="en-CA" dirty="0" smtClean="0">
                <a:solidFill>
                  <a:schemeClr val="tx2"/>
                </a:solidFill>
                <a:latin typeface="+mj-lt"/>
              </a:rPr>
              <a:t>Daniel R. Johnson</a:t>
            </a:r>
          </a:p>
          <a:p>
            <a:pPr marL="0" indent="0">
              <a:buNone/>
            </a:pPr>
            <a:r>
              <a:rPr lang="en-CA" dirty="0" smtClean="0">
                <a:solidFill>
                  <a:schemeClr val="tx2"/>
                </a:solidFill>
                <a:latin typeface="+mj-lt"/>
              </a:rPr>
              <a:t>Mike O’Connor</a:t>
            </a:r>
          </a:p>
          <a:p>
            <a:pPr marL="0" indent="0">
              <a:buNone/>
            </a:pPr>
            <a:r>
              <a:rPr lang="en-CA" dirty="0" smtClean="0">
                <a:solidFill>
                  <a:schemeClr val="tx2"/>
                </a:solidFill>
                <a:latin typeface="+mj-lt"/>
              </a:rPr>
              <a:t>Stephen W. </a:t>
            </a:r>
            <a:r>
              <a:rPr lang="en-CA" dirty="0" err="1" smtClean="0">
                <a:solidFill>
                  <a:schemeClr val="tx2"/>
                </a:solidFill>
                <a:latin typeface="+mj-lt"/>
              </a:rPr>
              <a:t>Keckler</a:t>
            </a:r>
            <a:endParaRPr lang="en-CA" dirty="0">
              <a:solidFill>
                <a:schemeClr val="tx2"/>
              </a:solidFill>
              <a:latin typeface="+mj-lt"/>
            </a:endParaRP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752600"/>
            <a:ext cx="6245225" cy="196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101" y="5521342"/>
            <a:ext cx="840319" cy="114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http://img.talkandroid.com/uploads/2011/09/nvidia-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556772"/>
            <a:ext cx="2136775" cy="10726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ideal.ece.utexas.edu/seminar/UTAustin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5721850"/>
            <a:ext cx="1809750" cy="82498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2426473" y="1676400"/>
            <a:ext cx="4419600" cy="914400"/>
          </a:xfrm>
          <a:prstGeom prst="rect">
            <a:avLst/>
          </a:prstGeom>
        </p:spPr>
        <p:txBody>
          <a:bodyPr>
            <a:normAutofit fontScale="92500"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en-CA" b="1" dirty="0" smtClean="0">
                <a:solidFill>
                  <a:schemeClr val="tx1"/>
                </a:solidFill>
              </a:rPr>
              <a:t>A Variable Warp-Size Architecture</a:t>
            </a:r>
            <a:endParaRPr lang="en-CA" b="1" dirty="0">
              <a:solidFill>
                <a:schemeClr val="tx1"/>
              </a:solidFill>
            </a:endParaRPr>
          </a:p>
        </p:txBody>
      </p:sp>
    </p:spTree>
    <p:extLst>
      <p:ext uri="{BB962C8B-B14F-4D97-AF65-F5344CB8AC3E}">
        <p14:creationId xmlns:p14="http://schemas.microsoft.com/office/powerpoint/2010/main" val="1315406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399020" y="1752600"/>
            <a:ext cx="1363980" cy="31242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981200" y="1752600"/>
            <a:ext cx="5410200" cy="3124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914400" y="1752600"/>
            <a:ext cx="1066800" cy="31242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r>
              <a:rPr lang="en-CA" dirty="0" smtClean="0"/>
              <a:t>Performance vs. Warp Size</a:t>
            </a:r>
            <a:endParaRPr lang="en-CA"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
        <p:nvSpPr>
          <p:cNvPr id="5" name="Date Placeholder 4"/>
          <p:cNvSpPr>
            <a:spLocks noGrp="1"/>
          </p:cNvSpPr>
          <p:nvPr>
            <p:ph type="dt" sz="half" idx="10"/>
          </p:nvPr>
        </p:nvSpPr>
        <p:spPr/>
        <p:txBody>
          <a:bodyPr/>
          <a:lstStyle/>
          <a:p>
            <a:r>
              <a:rPr lang="en-US" smtClean="0"/>
              <a:t>Tim Rogers</a:t>
            </a:r>
            <a:endParaRPr lang="en-US" dirty="0"/>
          </a:p>
        </p:txBody>
      </p:sp>
      <p:sp>
        <p:nvSpPr>
          <p:cNvPr id="6" name="Footer Placeholder 5"/>
          <p:cNvSpPr>
            <a:spLocks noGrp="1"/>
          </p:cNvSpPr>
          <p:nvPr>
            <p:ph type="ftr" sz="quarter" idx="11"/>
          </p:nvPr>
        </p:nvSpPr>
        <p:spPr/>
        <p:txBody>
          <a:bodyPr/>
          <a:lstStyle/>
          <a:p>
            <a:r>
              <a:rPr lang="en-US" smtClean="0"/>
              <a:t>A Variable Warp-Size Architecture</a:t>
            </a:r>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3329938764"/>
              </p:ext>
            </p:extLst>
          </p:nvPr>
        </p:nvGraphicFramePr>
        <p:xfrm>
          <a:off x="228600" y="1600200"/>
          <a:ext cx="86868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Rounded Rectangle 11"/>
          <p:cNvSpPr/>
          <p:nvPr/>
        </p:nvSpPr>
        <p:spPr>
          <a:xfrm>
            <a:off x="578480" y="5486400"/>
            <a:ext cx="1738640" cy="730910"/>
          </a:xfrm>
          <a:prstGeom prst="roundRect">
            <a:avLst/>
          </a:prstGeom>
          <a:solidFill>
            <a:schemeClr val="bg1"/>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Convergent Applications</a:t>
            </a:r>
            <a:endParaRPr lang="en-CA" b="1" dirty="0">
              <a:solidFill>
                <a:schemeClr val="tx1"/>
              </a:solidFill>
            </a:endParaRPr>
          </a:p>
        </p:txBody>
      </p:sp>
      <p:sp>
        <p:nvSpPr>
          <p:cNvPr id="13" name="Rounded Rectangle 12"/>
          <p:cNvSpPr/>
          <p:nvPr/>
        </p:nvSpPr>
        <p:spPr>
          <a:xfrm>
            <a:off x="3505200" y="5486400"/>
            <a:ext cx="2660020" cy="730910"/>
          </a:xfrm>
          <a:prstGeom prst="roundRect">
            <a:avLst/>
          </a:prstGeom>
          <a:solidFill>
            <a:schemeClr val="bg1"/>
          </a:solid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Warp-Size Insensitive Applications</a:t>
            </a:r>
            <a:endParaRPr lang="en-CA" b="1" dirty="0">
              <a:solidFill>
                <a:schemeClr val="tx1"/>
              </a:solidFill>
            </a:endParaRPr>
          </a:p>
        </p:txBody>
      </p:sp>
      <p:sp>
        <p:nvSpPr>
          <p:cNvPr id="14" name="Rounded Rectangle 13"/>
          <p:cNvSpPr/>
          <p:nvPr/>
        </p:nvSpPr>
        <p:spPr>
          <a:xfrm>
            <a:off x="7086600" y="5448300"/>
            <a:ext cx="1706880" cy="730910"/>
          </a:xfrm>
          <a:prstGeom prst="roundRect">
            <a:avLst/>
          </a:prstGeom>
          <a:solidFill>
            <a:schemeClr val="bg1"/>
          </a:solid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Divergent Applications</a:t>
            </a:r>
            <a:endParaRPr lang="en-CA" b="1" dirty="0">
              <a:solidFill>
                <a:schemeClr val="tx1"/>
              </a:solidFill>
            </a:endParaRPr>
          </a:p>
        </p:txBody>
      </p:sp>
      <p:sp>
        <p:nvSpPr>
          <p:cNvPr id="15" name="Content Placeholder 3"/>
          <p:cNvSpPr>
            <a:spLocks noGrp="1"/>
          </p:cNvSpPr>
          <p:nvPr>
            <p:ph sz="quarter" idx="1"/>
          </p:nvPr>
        </p:nvSpPr>
        <p:spPr>
          <a:xfrm>
            <a:off x="457200" y="1219200"/>
            <a:ext cx="8229600" cy="533400"/>
          </a:xfrm>
        </p:spPr>
        <p:txBody>
          <a:bodyPr>
            <a:normAutofit/>
          </a:bodyPr>
          <a:lstStyle/>
          <a:p>
            <a:r>
              <a:rPr lang="en-CA" dirty="0" smtClean="0"/>
              <a:t>165 Applications</a:t>
            </a:r>
            <a:endParaRPr lang="en-CA" dirty="0"/>
          </a:p>
        </p:txBody>
      </p:sp>
    </p:spTree>
    <p:extLst>
      <p:ext uri="{BB962C8B-B14F-4D97-AF65-F5344CB8AC3E}">
        <p14:creationId xmlns:p14="http://schemas.microsoft.com/office/powerpoint/2010/main" val="215128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12" grpId="0" animBg="1"/>
      <p:bldP spid="13" grpId="0" animBg="1"/>
      <p:bldP spid="1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53" y="1163826"/>
            <a:ext cx="8311096" cy="483038"/>
          </a:xfrm>
        </p:spPr>
        <p:txBody>
          <a:bodyPr/>
          <a:lstStyle/>
          <a:p>
            <a:r>
              <a:rPr lang="en-US" dirty="0" smtClean="0"/>
              <a:t>Effectiveness of Range-Expansion</a:t>
            </a:r>
            <a:endParaRPr lang="en-US" dirty="0"/>
          </a:p>
        </p:txBody>
      </p:sp>
      <p:pic>
        <p:nvPicPr>
          <p:cNvPr id="5" name="Content Placeholder 4"/>
          <p:cNvPicPr>
            <a:picLocks noGrp="1" noChangeAspect="1"/>
          </p:cNvPicPr>
          <p:nvPr>
            <p:ph idx="1"/>
          </p:nvPr>
        </p:nvPicPr>
        <p:blipFill>
          <a:blip r:embed="rId3"/>
          <a:srcRect t="18406" b="18406"/>
          <a:stretch>
            <a:fillRect/>
          </a:stretch>
        </p:blipFill>
        <p:spPr/>
      </p:pic>
      <p:pic>
        <p:nvPicPr>
          <p:cNvPr id="6" name="Picture 5"/>
          <p:cNvPicPr>
            <a:picLocks noChangeAspect="1"/>
          </p:cNvPicPr>
          <p:nvPr/>
        </p:nvPicPr>
        <p:blipFill>
          <a:blip r:embed="rId4"/>
          <a:stretch>
            <a:fillRect/>
          </a:stretch>
        </p:blipFill>
        <p:spPr>
          <a:xfrm>
            <a:off x="3153833" y="2550584"/>
            <a:ext cx="2825750" cy="1756833"/>
          </a:xfrm>
          <a:prstGeom prst="rect">
            <a:avLst/>
          </a:prstGeom>
        </p:spPr>
      </p:pic>
      <p:graphicFrame>
        <p:nvGraphicFramePr>
          <p:cNvPr id="9" name="Table 8"/>
          <p:cNvGraphicFramePr>
            <a:graphicFrameLocks noGrp="1"/>
          </p:cNvGraphicFramePr>
          <p:nvPr>
            <p:extLst/>
          </p:nvPr>
        </p:nvGraphicFramePr>
        <p:xfrm>
          <a:off x="1585653" y="2429957"/>
          <a:ext cx="6096000" cy="2535767"/>
        </p:xfrm>
        <a:graphic>
          <a:graphicData uri="http://schemas.openxmlformats.org/drawingml/2006/table">
            <a:tbl>
              <a:tblPr firstRow="1" bandRow="1">
                <a:tableStyleId>{5C22544A-7EE6-4342-B048-85BDC9FD1C3A}</a:tableStyleId>
              </a:tblPr>
              <a:tblGrid>
                <a:gridCol w="1524000"/>
                <a:gridCol w="1524000"/>
                <a:gridCol w="1524000"/>
                <a:gridCol w="1524000"/>
              </a:tblGrid>
              <a:tr h="647700">
                <a:tc>
                  <a:txBody>
                    <a:bodyPr/>
                    <a:lstStyle/>
                    <a:p>
                      <a:pPr algn="ctr"/>
                      <a:endParaRPr lang="en-US" sz="1300" dirty="0" smtClean="0"/>
                    </a:p>
                    <a:p>
                      <a:pPr algn="ctr"/>
                      <a:r>
                        <a:rPr lang="en-US" sz="1300" dirty="0" smtClean="0"/>
                        <a:t>Benchmark</a:t>
                      </a:r>
                      <a:endParaRPr lang="en-US" sz="1300" dirty="0"/>
                    </a:p>
                  </a:txBody>
                  <a:tcPr marL="76200" marR="76200" marT="38100" marB="38100"/>
                </a:tc>
                <a:tc>
                  <a:txBody>
                    <a:bodyPr/>
                    <a:lstStyle/>
                    <a:p>
                      <a:pPr algn="ctr"/>
                      <a:r>
                        <a:rPr lang="en-US" sz="1300" dirty="0" smtClean="0"/>
                        <a:t>Execution Overhead of</a:t>
                      </a:r>
                    </a:p>
                    <a:p>
                      <a:pPr algn="ctr"/>
                      <a:r>
                        <a:rPr lang="en-US" sz="1300" dirty="0" smtClean="0"/>
                        <a:t>TLB </a:t>
                      </a:r>
                      <a:r>
                        <a:rPr lang="en-US" sz="1300" dirty="0" err="1" smtClean="0"/>
                        <a:t>Shootdown</a:t>
                      </a:r>
                      <a:endParaRPr lang="en-US" sz="1300" dirty="0"/>
                    </a:p>
                  </a:txBody>
                  <a:tcPr marL="76200" marR="76200" marT="38100" marB="38100"/>
                </a:tc>
                <a:tc>
                  <a:txBody>
                    <a:bodyPr/>
                    <a:lstStyle/>
                    <a:p>
                      <a:pPr algn="ctr"/>
                      <a:r>
                        <a:rPr lang="en-US" sz="1300" dirty="0" smtClean="0"/>
                        <a:t>% Migrations Without </a:t>
                      </a:r>
                      <a:r>
                        <a:rPr lang="en-US" sz="1300" dirty="0" err="1" smtClean="0"/>
                        <a:t>Shootdown</a:t>
                      </a:r>
                      <a:endParaRPr lang="en-US" sz="1300" dirty="0"/>
                    </a:p>
                  </a:txBody>
                  <a:tcPr marL="76200" marR="76200" marT="38100" marB="38100"/>
                </a:tc>
                <a:tc>
                  <a:txBody>
                    <a:bodyPr/>
                    <a:lstStyle/>
                    <a:p>
                      <a:pPr algn="ctr"/>
                      <a:r>
                        <a:rPr lang="en-US" sz="1300" dirty="0" smtClean="0"/>
                        <a:t>Execution Runtime</a:t>
                      </a:r>
                    </a:p>
                    <a:p>
                      <a:pPr algn="ctr"/>
                      <a:r>
                        <a:rPr lang="en-US" sz="1300" dirty="0" smtClean="0"/>
                        <a:t>Saved</a:t>
                      </a:r>
                      <a:endParaRPr lang="en-US" sz="1300" dirty="0"/>
                    </a:p>
                  </a:txBody>
                  <a:tcPr marL="76200" marR="76200" marT="38100" marB="38100"/>
                </a:tc>
              </a:tr>
              <a:tr h="309033">
                <a:tc>
                  <a:txBody>
                    <a:bodyPr/>
                    <a:lstStyle/>
                    <a:p>
                      <a:pPr algn="ctr"/>
                      <a:r>
                        <a:rPr lang="en-US" sz="1300" dirty="0" err="1" smtClean="0">
                          <a:solidFill>
                            <a:srgbClr val="000000"/>
                          </a:solidFill>
                        </a:rPr>
                        <a:t>Backprop</a:t>
                      </a:r>
                      <a:endParaRPr lang="en-US" sz="1300" dirty="0">
                        <a:solidFill>
                          <a:srgbClr val="000000"/>
                        </a:solidFill>
                      </a:endParaRPr>
                    </a:p>
                  </a:txBody>
                  <a:tcPr marL="76200" marR="76200" marT="38100" marB="38100"/>
                </a:tc>
                <a:tc>
                  <a:txBody>
                    <a:bodyPr/>
                    <a:lstStyle/>
                    <a:p>
                      <a:pPr algn="ctr"/>
                      <a:r>
                        <a:rPr lang="en-US" sz="1300" dirty="0" smtClean="0">
                          <a:solidFill>
                            <a:srgbClr val="000000"/>
                          </a:solidFill>
                        </a:rPr>
                        <a:t>29.1%</a:t>
                      </a:r>
                      <a:endParaRPr lang="en-US" sz="1300" dirty="0">
                        <a:solidFill>
                          <a:srgbClr val="000000"/>
                        </a:solidFill>
                      </a:endParaRPr>
                    </a:p>
                  </a:txBody>
                  <a:tcPr marL="76200" marR="76200" marT="38100" marB="38100"/>
                </a:tc>
                <a:tc>
                  <a:txBody>
                    <a:bodyPr/>
                    <a:lstStyle/>
                    <a:p>
                      <a:pPr algn="ctr"/>
                      <a:r>
                        <a:rPr lang="en-US" sz="1300" dirty="0" smtClean="0">
                          <a:solidFill>
                            <a:srgbClr val="000000"/>
                          </a:solidFill>
                        </a:rPr>
                        <a:t>26%</a:t>
                      </a:r>
                      <a:endParaRPr lang="en-US" sz="1300" dirty="0">
                        <a:solidFill>
                          <a:srgbClr val="000000"/>
                        </a:solidFill>
                      </a:endParaRPr>
                    </a:p>
                  </a:txBody>
                  <a:tcPr marL="76200" marR="76200" marT="38100" marB="38100"/>
                </a:tc>
                <a:tc>
                  <a:txBody>
                    <a:bodyPr/>
                    <a:lstStyle/>
                    <a:p>
                      <a:pPr algn="ctr"/>
                      <a:r>
                        <a:rPr lang="en-US" sz="1300" dirty="0" smtClean="0">
                          <a:solidFill>
                            <a:srgbClr val="000000"/>
                          </a:solidFill>
                        </a:rPr>
                        <a:t>7.6%</a:t>
                      </a:r>
                      <a:endParaRPr lang="en-US" sz="1300" dirty="0">
                        <a:solidFill>
                          <a:srgbClr val="000000"/>
                        </a:solidFill>
                      </a:endParaRPr>
                    </a:p>
                  </a:txBody>
                  <a:tcPr marL="76200" marR="76200" marT="38100" marB="38100"/>
                </a:tc>
              </a:tr>
              <a:tr h="309033">
                <a:tc>
                  <a:txBody>
                    <a:bodyPr/>
                    <a:lstStyle/>
                    <a:p>
                      <a:pPr algn="ctr"/>
                      <a:r>
                        <a:rPr lang="en-US" sz="1300" dirty="0" smtClean="0">
                          <a:solidFill>
                            <a:srgbClr val="000000"/>
                          </a:solidFill>
                        </a:rPr>
                        <a:t>Pathfinder</a:t>
                      </a:r>
                      <a:endParaRPr lang="en-US" sz="1300" dirty="0">
                        <a:solidFill>
                          <a:srgbClr val="000000"/>
                        </a:solidFill>
                      </a:endParaRPr>
                    </a:p>
                  </a:txBody>
                  <a:tcPr marL="76200" marR="76200" marT="38100" marB="38100"/>
                </a:tc>
                <a:tc>
                  <a:txBody>
                    <a:bodyPr/>
                    <a:lstStyle/>
                    <a:p>
                      <a:pPr algn="ctr"/>
                      <a:r>
                        <a:rPr lang="en-US" sz="1300" dirty="0" smtClean="0">
                          <a:solidFill>
                            <a:srgbClr val="000000"/>
                          </a:solidFill>
                        </a:rPr>
                        <a:t>25.9%</a:t>
                      </a:r>
                      <a:endParaRPr lang="en-US" sz="1300" dirty="0">
                        <a:solidFill>
                          <a:srgbClr val="000000"/>
                        </a:solidFill>
                      </a:endParaRPr>
                    </a:p>
                  </a:txBody>
                  <a:tcPr marL="76200" marR="76200" marT="38100" marB="38100"/>
                </a:tc>
                <a:tc>
                  <a:txBody>
                    <a:bodyPr/>
                    <a:lstStyle/>
                    <a:p>
                      <a:pPr algn="ctr"/>
                      <a:r>
                        <a:rPr lang="en-US" sz="1300" dirty="0" smtClean="0">
                          <a:solidFill>
                            <a:srgbClr val="000000"/>
                          </a:solidFill>
                        </a:rPr>
                        <a:t>10%</a:t>
                      </a:r>
                      <a:endParaRPr lang="en-US" sz="1300" dirty="0">
                        <a:solidFill>
                          <a:srgbClr val="000000"/>
                        </a:solidFill>
                      </a:endParaRPr>
                    </a:p>
                  </a:txBody>
                  <a:tcPr marL="76200" marR="76200" marT="38100" marB="38100"/>
                </a:tc>
                <a:tc>
                  <a:txBody>
                    <a:bodyPr/>
                    <a:lstStyle/>
                    <a:p>
                      <a:pPr algn="ctr"/>
                      <a:r>
                        <a:rPr lang="en-US" sz="1300" dirty="0" smtClean="0">
                          <a:solidFill>
                            <a:srgbClr val="000000"/>
                          </a:solidFill>
                        </a:rPr>
                        <a:t>2.6%</a:t>
                      </a:r>
                      <a:endParaRPr lang="en-US" sz="1300" dirty="0">
                        <a:solidFill>
                          <a:srgbClr val="000000"/>
                        </a:solidFill>
                      </a:endParaRPr>
                    </a:p>
                  </a:txBody>
                  <a:tcPr marL="76200" marR="76200" marT="38100" marB="38100"/>
                </a:tc>
              </a:tr>
              <a:tr h="309033">
                <a:tc>
                  <a:txBody>
                    <a:bodyPr/>
                    <a:lstStyle/>
                    <a:p>
                      <a:pPr algn="ctr"/>
                      <a:r>
                        <a:rPr lang="en-US" sz="1300" dirty="0" smtClean="0">
                          <a:solidFill>
                            <a:srgbClr val="000000"/>
                          </a:solidFill>
                        </a:rPr>
                        <a:t>Needle</a:t>
                      </a:r>
                      <a:endParaRPr lang="en-US" sz="1300" dirty="0">
                        <a:solidFill>
                          <a:srgbClr val="000000"/>
                        </a:solidFill>
                      </a:endParaRPr>
                    </a:p>
                  </a:txBody>
                  <a:tcPr marL="76200" marR="76200" marT="38100" marB="38100"/>
                </a:tc>
                <a:tc>
                  <a:txBody>
                    <a:bodyPr/>
                    <a:lstStyle/>
                    <a:p>
                      <a:pPr algn="ctr"/>
                      <a:r>
                        <a:rPr lang="en-US" sz="1300" dirty="0" smtClean="0">
                          <a:solidFill>
                            <a:srgbClr val="000000"/>
                          </a:solidFill>
                        </a:rPr>
                        <a:t>24.9%</a:t>
                      </a:r>
                      <a:endParaRPr lang="en-US" sz="1300" dirty="0">
                        <a:solidFill>
                          <a:srgbClr val="000000"/>
                        </a:solidFill>
                      </a:endParaRPr>
                    </a:p>
                  </a:txBody>
                  <a:tcPr marL="76200" marR="76200" marT="38100" marB="38100"/>
                </a:tc>
                <a:tc>
                  <a:txBody>
                    <a:bodyPr/>
                    <a:lstStyle/>
                    <a:p>
                      <a:pPr algn="ctr"/>
                      <a:r>
                        <a:rPr lang="en-US" sz="1300" dirty="0" smtClean="0">
                          <a:solidFill>
                            <a:srgbClr val="000000"/>
                          </a:solidFill>
                        </a:rPr>
                        <a:t>55%</a:t>
                      </a:r>
                      <a:endParaRPr lang="en-US" sz="1300" dirty="0">
                        <a:solidFill>
                          <a:srgbClr val="000000"/>
                        </a:solidFill>
                      </a:endParaRPr>
                    </a:p>
                  </a:txBody>
                  <a:tcPr marL="76200" marR="76200" marT="38100" marB="38100"/>
                </a:tc>
                <a:tc>
                  <a:txBody>
                    <a:bodyPr/>
                    <a:lstStyle/>
                    <a:p>
                      <a:pPr algn="ctr"/>
                      <a:r>
                        <a:rPr lang="en-US" sz="1300" dirty="0" smtClean="0">
                          <a:solidFill>
                            <a:srgbClr val="000000"/>
                          </a:solidFill>
                        </a:rPr>
                        <a:t>2.75%</a:t>
                      </a:r>
                      <a:endParaRPr lang="en-US" sz="1300" dirty="0">
                        <a:solidFill>
                          <a:srgbClr val="000000"/>
                        </a:solidFill>
                      </a:endParaRPr>
                    </a:p>
                  </a:txBody>
                  <a:tcPr marL="76200" marR="76200" marT="38100" marB="38100"/>
                </a:tc>
              </a:tr>
              <a:tr h="309033">
                <a:tc>
                  <a:txBody>
                    <a:bodyPr/>
                    <a:lstStyle/>
                    <a:p>
                      <a:pPr algn="ctr"/>
                      <a:r>
                        <a:rPr lang="en-US" sz="1300" dirty="0" smtClean="0">
                          <a:solidFill>
                            <a:srgbClr val="000000"/>
                          </a:solidFill>
                        </a:rPr>
                        <a:t>Mummer</a:t>
                      </a:r>
                      <a:endParaRPr lang="en-US" sz="1300" dirty="0">
                        <a:solidFill>
                          <a:srgbClr val="000000"/>
                        </a:solidFill>
                      </a:endParaRPr>
                    </a:p>
                  </a:txBody>
                  <a:tcPr marL="76200" marR="76200" marT="38100" marB="38100"/>
                </a:tc>
                <a:tc>
                  <a:txBody>
                    <a:bodyPr/>
                    <a:lstStyle/>
                    <a:p>
                      <a:pPr algn="ctr"/>
                      <a:r>
                        <a:rPr lang="en-US" sz="1300" dirty="0" smtClean="0">
                          <a:solidFill>
                            <a:srgbClr val="000000"/>
                          </a:solidFill>
                        </a:rPr>
                        <a:t>21.15%</a:t>
                      </a:r>
                      <a:endParaRPr lang="en-US" sz="1300" dirty="0">
                        <a:solidFill>
                          <a:srgbClr val="000000"/>
                        </a:solidFill>
                      </a:endParaRPr>
                    </a:p>
                  </a:txBody>
                  <a:tcPr marL="76200" marR="76200" marT="38100" marB="38100"/>
                </a:tc>
                <a:tc>
                  <a:txBody>
                    <a:bodyPr/>
                    <a:lstStyle/>
                    <a:p>
                      <a:pPr algn="ctr"/>
                      <a:r>
                        <a:rPr lang="en-US" sz="1300" dirty="0" smtClean="0">
                          <a:solidFill>
                            <a:srgbClr val="000000"/>
                          </a:solidFill>
                        </a:rPr>
                        <a:t>13%</a:t>
                      </a:r>
                      <a:endParaRPr lang="en-US" sz="1300" dirty="0">
                        <a:solidFill>
                          <a:srgbClr val="000000"/>
                        </a:solidFill>
                      </a:endParaRPr>
                    </a:p>
                  </a:txBody>
                  <a:tcPr marL="76200" marR="76200" marT="38100" marB="38100"/>
                </a:tc>
                <a:tc>
                  <a:txBody>
                    <a:bodyPr/>
                    <a:lstStyle/>
                    <a:p>
                      <a:pPr algn="ctr"/>
                      <a:r>
                        <a:rPr lang="en-US" sz="1300" dirty="0" smtClean="0">
                          <a:solidFill>
                            <a:srgbClr val="000000"/>
                          </a:solidFill>
                        </a:rPr>
                        <a:t>2.75%</a:t>
                      </a:r>
                      <a:endParaRPr lang="en-US" sz="1300" dirty="0">
                        <a:solidFill>
                          <a:srgbClr val="000000"/>
                        </a:solidFill>
                      </a:endParaRPr>
                    </a:p>
                  </a:txBody>
                  <a:tcPr marL="76200" marR="76200" marT="38100" marB="38100"/>
                </a:tc>
              </a:tr>
              <a:tr h="309033">
                <a:tc>
                  <a:txBody>
                    <a:bodyPr/>
                    <a:lstStyle/>
                    <a:p>
                      <a:pPr algn="ctr"/>
                      <a:r>
                        <a:rPr lang="en-US" sz="1300" dirty="0" err="1" smtClean="0">
                          <a:solidFill>
                            <a:srgbClr val="000000"/>
                          </a:solidFill>
                        </a:rPr>
                        <a:t>Bfs</a:t>
                      </a:r>
                      <a:endParaRPr lang="en-US" sz="1300" dirty="0" smtClean="0">
                        <a:solidFill>
                          <a:srgbClr val="000000"/>
                        </a:solidFill>
                      </a:endParaRPr>
                    </a:p>
                  </a:txBody>
                  <a:tcPr marL="76200" marR="76200" marT="38100" marB="38100"/>
                </a:tc>
                <a:tc>
                  <a:txBody>
                    <a:bodyPr/>
                    <a:lstStyle/>
                    <a:p>
                      <a:pPr algn="ctr"/>
                      <a:r>
                        <a:rPr lang="en-US" sz="1300" dirty="0" smtClean="0">
                          <a:solidFill>
                            <a:srgbClr val="000000"/>
                          </a:solidFill>
                        </a:rPr>
                        <a:t>6.7%</a:t>
                      </a:r>
                      <a:endParaRPr lang="en-US" sz="1300" dirty="0">
                        <a:solidFill>
                          <a:srgbClr val="000000"/>
                        </a:solidFill>
                      </a:endParaRPr>
                    </a:p>
                  </a:txBody>
                  <a:tcPr marL="76200" marR="76200" marT="38100" marB="38100"/>
                </a:tc>
                <a:tc>
                  <a:txBody>
                    <a:bodyPr/>
                    <a:lstStyle/>
                    <a:p>
                      <a:pPr algn="ctr"/>
                      <a:r>
                        <a:rPr lang="en-US" sz="1300" dirty="0" smtClean="0">
                          <a:solidFill>
                            <a:srgbClr val="000000"/>
                          </a:solidFill>
                        </a:rPr>
                        <a:t>12%</a:t>
                      </a:r>
                      <a:endParaRPr lang="en-US" sz="1300" dirty="0">
                        <a:solidFill>
                          <a:srgbClr val="000000"/>
                        </a:solidFill>
                      </a:endParaRPr>
                    </a:p>
                  </a:txBody>
                  <a:tcPr marL="76200" marR="76200" marT="38100" marB="38100"/>
                </a:tc>
                <a:tc>
                  <a:txBody>
                    <a:bodyPr/>
                    <a:lstStyle/>
                    <a:p>
                      <a:pPr algn="ctr"/>
                      <a:r>
                        <a:rPr lang="en-US" sz="1300" dirty="0" smtClean="0">
                          <a:solidFill>
                            <a:srgbClr val="000000"/>
                          </a:solidFill>
                        </a:rPr>
                        <a:t>0.8%</a:t>
                      </a:r>
                      <a:endParaRPr lang="en-US" sz="1300" dirty="0">
                        <a:solidFill>
                          <a:srgbClr val="000000"/>
                        </a:solidFill>
                      </a:endParaRPr>
                    </a:p>
                  </a:txBody>
                  <a:tcPr marL="76200" marR="76200" marT="38100" marB="38100"/>
                </a:tc>
              </a:tr>
            </a:tbl>
          </a:graphicData>
        </a:graphic>
      </p:graphicFrame>
      <p:pic>
        <p:nvPicPr>
          <p:cNvPr id="10" name="Picture 9" descr="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11" name="TextBox 10"/>
          <p:cNvSpPr txBox="1"/>
          <p:nvPr/>
        </p:nvSpPr>
        <p:spPr>
          <a:xfrm>
            <a:off x="816937" y="5133702"/>
            <a:ext cx="7620000" cy="400110"/>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ea typeface="MS PGothic" pitchFamily="34" charset="-128"/>
              </a:rPr>
              <a:t>Range-Expansion can save up to 45% TLB </a:t>
            </a:r>
            <a:r>
              <a:rPr lang="en-US" sz="2000" dirty="0" err="1">
                <a:solidFill>
                  <a:srgbClr val="76B900"/>
                </a:solidFill>
                <a:ea typeface="MS PGothic" pitchFamily="34" charset="-128"/>
              </a:rPr>
              <a:t>shootdowns</a:t>
            </a:r>
            <a:endParaRPr lang="en-US" sz="2000" dirty="0">
              <a:solidFill>
                <a:srgbClr val="76B900"/>
              </a:solidFill>
              <a:ea typeface="MS PGothic" pitchFamily="34" charset="-128"/>
            </a:endParaRPr>
          </a:p>
        </p:txBody>
      </p:sp>
      <p:sp>
        <p:nvSpPr>
          <p:cNvPr id="12" name="TextBox 11"/>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408288811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transfer ratio</a:t>
            </a:r>
            <a:endParaRPr lang="en-US" dirty="0"/>
          </a:p>
        </p:txBody>
      </p:sp>
      <p:pic>
        <p:nvPicPr>
          <p:cNvPr id="5" name="Content Placeholder 4" descr="bw-util.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24" r="-452"/>
          <a:stretch/>
        </p:blipFill>
        <p:spPr>
          <a:xfrm>
            <a:off x="2240081" y="1854520"/>
            <a:ext cx="4747328" cy="3257021"/>
          </a:xfrm>
        </p:spPr>
      </p:pic>
      <p:pic>
        <p:nvPicPr>
          <p:cNvPr id="6" name="Picture 5"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7" name="TextBox 6"/>
          <p:cNvSpPr txBox="1"/>
          <p:nvPr/>
        </p:nvSpPr>
        <p:spPr>
          <a:xfrm>
            <a:off x="720727" y="5251301"/>
            <a:ext cx="7620000" cy="400110"/>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ea typeface="MS PGothic" pitchFamily="34" charset="-128"/>
              </a:rPr>
              <a:t>Performance is low when GDDR/DDR ratio is away from optimal</a:t>
            </a:r>
          </a:p>
        </p:txBody>
      </p:sp>
      <p:sp>
        <p:nvSpPr>
          <p:cNvPr id="9" name="TextBox 8"/>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228828088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workloads: BW Sensitivity</a:t>
            </a:r>
            <a:endParaRPr lang="en-US" dirty="0"/>
          </a:p>
        </p:txBody>
      </p:sp>
      <p:pic>
        <p:nvPicPr>
          <p:cNvPr id="5" name="Content Placeholder 4" descr="bandwidth-1.pdf"/>
          <p:cNvPicPr>
            <a:picLocks noGrp="1" noChangeAspect="1"/>
          </p:cNvPicPr>
          <p:nvPr>
            <p:ph idx="1"/>
          </p:nvPr>
        </p:nvPicPr>
        <p:blipFill rotWithShape="1">
          <a:blip r:embed="rId2">
            <a:extLst>
              <a:ext uri="{28A0092B-C50C-407E-A947-70E740481C1C}">
                <a14:useLocalDpi xmlns:a14="http://schemas.microsoft.com/office/drawing/2010/main" val="0"/>
              </a:ext>
            </a:extLst>
          </a:blip>
          <a:srcRect l="-273" r="-100"/>
          <a:stretch/>
        </p:blipFill>
        <p:spPr>
          <a:xfrm>
            <a:off x="2738367" y="1628761"/>
            <a:ext cx="3675343" cy="2702924"/>
          </a:xfrm>
        </p:spPr>
      </p:pic>
      <p:pic>
        <p:nvPicPr>
          <p:cNvPr id="6" name="Picture 5" descr="latency-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340" y="4313087"/>
            <a:ext cx="3654360" cy="852462"/>
          </a:xfrm>
          <a:prstGeom prst="rect">
            <a:avLst/>
          </a:prstGeom>
        </p:spPr>
      </p:pic>
      <p:pic>
        <p:nvPicPr>
          <p:cNvPr id="7" name="Picture 6" descr="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8" name="TextBox 7"/>
          <p:cNvSpPr txBox="1"/>
          <p:nvPr/>
        </p:nvSpPr>
        <p:spPr>
          <a:xfrm>
            <a:off x="720727" y="5251301"/>
            <a:ext cx="7620000" cy="400110"/>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ea typeface="MS PGothic" pitchFamily="34" charset="-128"/>
              </a:rPr>
              <a:t>GPU workloads are highly BW sensitive</a:t>
            </a:r>
          </a:p>
        </p:txBody>
      </p:sp>
      <p:sp>
        <p:nvSpPr>
          <p:cNvPr id="10" name="TextBox 9"/>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5582077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5" name="Chart 4"/>
          <p:cNvGraphicFramePr>
            <a:graphicFrameLocks/>
          </p:cNvGraphicFramePr>
          <p:nvPr>
            <p:extLst/>
          </p:nvPr>
        </p:nvGraphicFramePr>
        <p:xfrm>
          <a:off x="427139" y="1781984"/>
          <a:ext cx="8314883" cy="301658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8038917" y="2172191"/>
            <a:ext cx="587953" cy="1710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6" name="TextBox 5"/>
          <p:cNvSpPr txBox="1"/>
          <p:nvPr/>
        </p:nvSpPr>
        <p:spPr>
          <a:xfrm>
            <a:off x="8028226" y="1779342"/>
            <a:ext cx="684163" cy="265457"/>
          </a:xfrm>
          <a:prstGeom prst="rect">
            <a:avLst/>
          </a:prstGeom>
          <a:solidFill>
            <a:srgbClr val="FFFFFF"/>
          </a:solidFill>
        </p:spPr>
        <p:txBody>
          <a:bodyPr wrap="square" rtlCol="0" anchor="ctr">
            <a:spAutoFit/>
          </a:bodyPr>
          <a:lstStyle/>
          <a:p>
            <a:pPr defTabSz="380985" fontAlgn="base">
              <a:lnSpc>
                <a:spcPct val="90000"/>
              </a:lnSpc>
              <a:spcBef>
                <a:spcPct val="0"/>
              </a:spcBef>
              <a:spcAft>
                <a:spcPct val="0"/>
              </a:spcAft>
            </a:pPr>
            <a:r>
              <a:rPr lang="en-US" sz="1250" dirty="0">
                <a:solidFill>
                  <a:srgbClr val="000000"/>
                </a:solidFill>
                <a:ea typeface="MS PGothic" pitchFamily="34" charset="-128"/>
              </a:rPr>
              <a:t>Oracle</a:t>
            </a:r>
          </a:p>
        </p:txBody>
      </p:sp>
      <p:pic>
        <p:nvPicPr>
          <p:cNvPr id="8" name="Picture 7"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10" name="TextBox 9"/>
          <p:cNvSpPr txBox="1"/>
          <p:nvPr/>
        </p:nvSpPr>
        <p:spPr>
          <a:xfrm>
            <a:off x="0" y="4938669"/>
            <a:ext cx="9144000" cy="1323439"/>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ea typeface="MS PGothic" pitchFamily="34" charset="-128"/>
              </a:rPr>
              <a:t>Dynamic page migration performs 1.95x better than no migration</a:t>
            </a:r>
          </a:p>
          <a:p>
            <a:pPr algn="ctr" defTabSz="380985" fontAlgn="base">
              <a:spcBef>
                <a:spcPct val="0"/>
              </a:spcBef>
              <a:spcAft>
                <a:spcPct val="0"/>
              </a:spcAft>
            </a:pPr>
            <a:r>
              <a:rPr lang="en-US" sz="2000" dirty="0">
                <a:solidFill>
                  <a:srgbClr val="76B900"/>
                </a:solidFill>
                <a:ea typeface="MS PGothic" pitchFamily="34" charset="-128"/>
              </a:rPr>
              <a:t>Comes within 28% of the static oracle performance</a:t>
            </a:r>
          </a:p>
          <a:p>
            <a:pPr algn="ctr" defTabSz="380985" fontAlgn="base">
              <a:spcBef>
                <a:spcPct val="0"/>
              </a:spcBef>
              <a:spcAft>
                <a:spcPct val="0"/>
              </a:spcAft>
            </a:pPr>
            <a:r>
              <a:rPr lang="en-US" sz="2000" dirty="0">
                <a:solidFill>
                  <a:srgbClr val="76B900"/>
                </a:solidFill>
                <a:ea typeface="MS PGothic" pitchFamily="34" charset="-128"/>
              </a:rPr>
              <a:t>6% better than Legacy CUDA</a:t>
            </a:r>
          </a:p>
          <a:p>
            <a:pPr algn="ctr" defTabSz="380985" fontAlgn="base">
              <a:spcBef>
                <a:spcPct val="0"/>
              </a:spcBef>
              <a:spcAft>
                <a:spcPct val="0"/>
              </a:spcAft>
            </a:pPr>
            <a:endParaRPr lang="en-US" sz="2000" dirty="0">
              <a:solidFill>
                <a:srgbClr val="76B900"/>
              </a:solidFill>
              <a:ea typeface="MS PGothic" pitchFamily="34" charset="-128"/>
            </a:endParaRPr>
          </a:p>
        </p:txBody>
      </p:sp>
      <p:sp>
        <p:nvSpPr>
          <p:cNvPr id="11" name="TextBox 10"/>
          <p:cNvSpPr txBox="1"/>
          <p:nvPr/>
        </p:nvSpPr>
        <p:spPr>
          <a:xfrm>
            <a:off x="3730827" y="5828515"/>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3602853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Goals</a:t>
            </a:r>
            <a:endParaRPr lang="en-CA" dirty="0"/>
          </a:p>
        </p:txBody>
      </p:sp>
      <p:sp>
        <p:nvSpPr>
          <p:cNvPr id="3" name="Content Placeholder 2"/>
          <p:cNvSpPr>
            <a:spLocks noGrp="1"/>
          </p:cNvSpPr>
          <p:nvPr>
            <p:ph sz="quarter" idx="1"/>
          </p:nvPr>
        </p:nvSpPr>
        <p:spPr/>
        <p:txBody>
          <a:bodyPr>
            <a:normAutofit/>
          </a:bodyPr>
          <a:lstStyle/>
          <a:p>
            <a:r>
              <a:rPr lang="en-CA" dirty="0" smtClean="0"/>
              <a:t>Convergent  Applications</a:t>
            </a:r>
          </a:p>
          <a:p>
            <a:pPr lvl="1"/>
            <a:r>
              <a:rPr lang="en-CA" dirty="0" smtClean="0"/>
              <a:t>Maintain wide-warp performance</a:t>
            </a:r>
          </a:p>
          <a:p>
            <a:pPr lvl="1"/>
            <a:r>
              <a:rPr lang="en-CA" dirty="0" smtClean="0"/>
              <a:t>Maintain front end efficiency</a:t>
            </a:r>
          </a:p>
          <a:p>
            <a:pPr marL="0" indent="0">
              <a:buNone/>
            </a:pPr>
            <a:endParaRPr lang="en-CA" dirty="0" smtClean="0"/>
          </a:p>
          <a:p>
            <a:r>
              <a:rPr lang="en-CA" dirty="0" smtClean="0"/>
              <a:t>Warp Size Insensitive Applications</a:t>
            </a:r>
            <a:endParaRPr lang="en-CA" dirty="0"/>
          </a:p>
          <a:p>
            <a:pPr lvl="1"/>
            <a:r>
              <a:rPr lang="en-CA" dirty="0" smtClean="0"/>
              <a:t>Maintain </a:t>
            </a:r>
            <a:r>
              <a:rPr lang="en-CA" dirty="0"/>
              <a:t>front end </a:t>
            </a:r>
            <a:r>
              <a:rPr lang="en-CA" dirty="0" smtClean="0"/>
              <a:t>efficiency</a:t>
            </a:r>
          </a:p>
          <a:p>
            <a:pPr marL="0" indent="0">
              <a:buNone/>
            </a:pPr>
            <a:endParaRPr lang="en-CA" dirty="0" smtClean="0"/>
          </a:p>
          <a:p>
            <a:r>
              <a:rPr lang="en-CA" dirty="0" smtClean="0"/>
              <a:t>Divergent  Applications</a:t>
            </a:r>
          </a:p>
          <a:p>
            <a:pPr lvl="1"/>
            <a:r>
              <a:rPr lang="en-CA" dirty="0" smtClean="0"/>
              <a:t>Gain small warp performance</a:t>
            </a:r>
          </a:p>
          <a:p>
            <a:pPr lvl="1"/>
            <a:endParaRPr lang="en-CA" dirty="0" smtClean="0"/>
          </a:p>
          <a:p>
            <a:pPr lvl="1"/>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Date Placeholder 4"/>
          <p:cNvSpPr>
            <a:spLocks noGrp="1"/>
          </p:cNvSpPr>
          <p:nvPr>
            <p:ph type="dt" sz="half" idx="10"/>
          </p:nvPr>
        </p:nvSpPr>
        <p:spPr/>
        <p:txBody>
          <a:bodyPr/>
          <a:lstStyle/>
          <a:p>
            <a:r>
              <a:rPr lang="en-US" smtClean="0"/>
              <a:t>Tim Rogers</a:t>
            </a:r>
            <a:endParaRPr lang="en-US" dirty="0"/>
          </a:p>
        </p:txBody>
      </p:sp>
      <p:sp>
        <p:nvSpPr>
          <p:cNvPr id="6" name="Footer Placeholder 5"/>
          <p:cNvSpPr>
            <a:spLocks noGrp="1"/>
          </p:cNvSpPr>
          <p:nvPr>
            <p:ph type="ftr" sz="quarter" idx="11"/>
          </p:nvPr>
        </p:nvSpPr>
        <p:spPr/>
        <p:txBody>
          <a:bodyPr/>
          <a:lstStyle/>
          <a:p>
            <a:r>
              <a:rPr lang="en-US" smtClean="0"/>
              <a:t>A Variable Warp-Size Architecture</a:t>
            </a:r>
            <a:endParaRPr lang="en-US" dirty="0"/>
          </a:p>
        </p:txBody>
      </p:sp>
      <p:sp>
        <p:nvSpPr>
          <p:cNvPr id="7" name="Rounded Rectangle 6"/>
          <p:cNvSpPr/>
          <p:nvPr/>
        </p:nvSpPr>
        <p:spPr>
          <a:xfrm>
            <a:off x="5105400" y="5410200"/>
            <a:ext cx="3230880" cy="654710"/>
          </a:xfrm>
          <a:prstGeom prst="roundRect">
            <a:avLst/>
          </a:prstGeom>
          <a:solidFill>
            <a:schemeClr val="bg1"/>
          </a:solid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Set the warp size based on the executing application</a:t>
            </a:r>
            <a:endParaRPr lang="en-CA" b="1" dirty="0">
              <a:solidFill>
                <a:schemeClr val="tx1"/>
              </a:solidFill>
            </a:endParaRPr>
          </a:p>
        </p:txBody>
      </p:sp>
    </p:spTree>
    <p:extLst>
      <p:ext uri="{BB962C8B-B14F-4D97-AF65-F5344CB8AC3E}">
        <p14:creationId xmlns:p14="http://schemas.microsoft.com/office/powerpoint/2010/main" val="335876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Sliced </a:t>
            </a:r>
            <a:r>
              <a:rPr lang="en-CA" dirty="0" err="1" smtClean="0"/>
              <a:t>Datapath</a:t>
            </a:r>
            <a:r>
              <a:rPr lang="en-CA" dirty="0" smtClean="0"/>
              <a:t> + Ganged Scheduling</a:t>
            </a:r>
            <a:endParaRPr lang="en-CA"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4" name="Content Placeholder 3"/>
          <p:cNvSpPr>
            <a:spLocks noGrp="1"/>
          </p:cNvSpPr>
          <p:nvPr>
            <p:ph sz="quarter" idx="1"/>
          </p:nvPr>
        </p:nvSpPr>
        <p:spPr>
          <a:xfrm>
            <a:off x="457200" y="1219200"/>
            <a:ext cx="8229600" cy="2209800"/>
          </a:xfrm>
        </p:spPr>
        <p:txBody>
          <a:bodyPr/>
          <a:lstStyle/>
          <a:p>
            <a:r>
              <a:rPr lang="en-CA" dirty="0" smtClean="0"/>
              <a:t>Split the SM </a:t>
            </a:r>
            <a:r>
              <a:rPr lang="en-CA" dirty="0" err="1" smtClean="0"/>
              <a:t>datapath</a:t>
            </a:r>
            <a:r>
              <a:rPr lang="en-CA" dirty="0" smtClean="0"/>
              <a:t> into narrow </a:t>
            </a:r>
            <a:r>
              <a:rPr lang="en-CA" b="1" dirty="0" smtClean="0"/>
              <a:t>slices</a:t>
            </a:r>
            <a:r>
              <a:rPr lang="en-CA" dirty="0" smtClean="0"/>
              <a:t>.</a:t>
            </a:r>
          </a:p>
          <a:p>
            <a:pPr lvl="1"/>
            <a:r>
              <a:rPr lang="en-CA" dirty="0" smtClean="0"/>
              <a:t>Extensively studied 4-thread slices</a:t>
            </a:r>
          </a:p>
          <a:p>
            <a:r>
              <a:rPr lang="en-CA" dirty="0" smtClean="0"/>
              <a:t>Gang slice execution to gain efficiencies of wider warp.</a:t>
            </a:r>
            <a:endParaRPr lang="en-CA" dirty="0"/>
          </a:p>
        </p:txBody>
      </p:sp>
      <p:sp>
        <p:nvSpPr>
          <p:cNvPr id="5" name="Date Placeholder 4"/>
          <p:cNvSpPr>
            <a:spLocks noGrp="1"/>
          </p:cNvSpPr>
          <p:nvPr>
            <p:ph type="dt" sz="half" idx="10"/>
          </p:nvPr>
        </p:nvSpPr>
        <p:spPr/>
        <p:txBody>
          <a:bodyPr/>
          <a:lstStyle/>
          <a:p>
            <a:r>
              <a:rPr lang="en-US" smtClean="0"/>
              <a:t>Tim Rogers</a:t>
            </a:r>
            <a:endParaRPr lang="en-US" dirty="0"/>
          </a:p>
        </p:txBody>
      </p:sp>
      <p:sp>
        <p:nvSpPr>
          <p:cNvPr id="6" name="Footer Placeholder 5"/>
          <p:cNvSpPr>
            <a:spLocks noGrp="1"/>
          </p:cNvSpPr>
          <p:nvPr>
            <p:ph type="ftr" sz="quarter" idx="11"/>
          </p:nvPr>
        </p:nvSpPr>
        <p:spPr/>
        <p:txBody>
          <a:bodyPr/>
          <a:lstStyle/>
          <a:p>
            <a:r>
              <a:rPr lang="en-US" smtClean="0"/>
              <a:t>A Variable Warp-Size Architecture</a:t>
            </a:r>
            <a:endParaRPr lang="en-US" dirty="0"/>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33" y="3297895"/>
            <a:ext cx="7902070" cy="207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033" y="3276600"/>
            <a:ext cx="7902069" cy="264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6096000" y="2953486"/>
            <a:ext cx="2880103" cy="2532914"/>
            <a:chOff x="6096000" y="2953486"/>
            <a:chExt cx="2880103" cy="2532914"/>
          </a:xfrm>
        </p:grpSpPr>
        <p:sp>
          <p:nvSpPr>
            <p:cNvPr id="11" name="Rounded Rectangle 10"/>
            <p:cNvSpPr/>
            <p:nvPr/>
          </p:nvSpPr>
          <p:spPr>
            <a:xfrm>
              <a:off x="6096000" y="4038601"/>
              <a:ext cx="2880103" cy="144779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6400800" y="2953486"/>
              <a:ext cx="1889503" cy="1019710"/>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Slices can execute independently</a:t>
              </a:r>
              <a:endParaRPr lang="en-CA" b="1" dirty="0">
                <a:solidFill>
                  <a:schemeClr val="tx1"/>
                </a:solidFill>
              </a:endParaRPr>
            </a:p>
          </p:txBody>
        </p:sp>
      </p:grpSp>
      <p:grpSp>
        <p:nvGrpSpPr>
          <p:cNvPr id="9" name="Group 8"/>
          <p:cNvGrpSpPr/>
          <p:nvPr/>
        </p:nvGrpSpPr>
        <p:grpSpPr>
          <a:xfrm>
            <a:off x="1074033" y="2691945"/>
            <a:ext cx="7869178" cy="3099255"/>
            <a:chOff x="1074033" y="2691945"/>
            <a:chExt cx="7869178" cy="3099255"/>
          </a:xfrm>
        </p:grpSpPr>
        <p:sp>
          <p:nvSpPr>
            <p:cNvPr id="15" name="Rounded Rectangle 14"/>
            <p:cNvSpPr/>
            <p:nvPr/>
          </p:nvSpPr>
          <p:spPr>
            <a:xfrm>
              <a:off x="1074033" y="3382983"/>
              <a:ext cx="7869178" cy="65213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ounded Rectangle 15"/>
            <p:cNvSpPr/>
            <p:nvPr/>
          </p:nvSpPr>
          <p:spPr>
            <a:xfrm>
              <a:off x="1093140" y="5562600"/>
              <a:ext cx="7850071" cy="2286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ounded Rectangle 16"/>
            <p:cNvSpPr/>
            <p:nvPr/>
          </p:nvSpPr>
          <p:spPr>
            <a:xfrm>
              <a:off x="1074033" y="2691945"/>
              <a:ext cx="3581401" cy="656204"/>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Slices </a:t>
              </a:r>
              <a:r>
                <a:rPr lang="en-CA" b="1" dirty="0">
                  <a:solidFill>
                    <a:schemeClr val="tx1"/>
                  </a:solidFill>
                </a:rPr>
                <a:t>s</a:t>
              </a:r>
              <a:r>
                <a:rPr lang="en-CA" b="1" dirty="0" smtClean="0">
                  <a:solidFill>
                    <a:schemeClr val="tx1"/>
                  </a:solidFill>
                </a:rPr>
                <a:t>hare an L1</a:t>
              </a:r>
            </a:p>
            <a:p>
              <a:pPr algn="ctr"/>
              <a:r>
                <a:rPr lang="en-CA" b="1" dirty="0" smtClean="0">
                  <a:solidFill>
                    <a:schemeClr val="tx1"/>
                  </a:solidFill>
                </a:rPr>
                <a:t>I-Cache and Memory Unit</a:t>
              </a:r>
              <a:endParaRPr lang="en-CA" b="1" dirty="0">
                <a:solidFill>
                  <a:schemeClr val="tx1"/>
                </a:solidFill>
              </a:endParaRPr>
            </a:p>
          </p:txBody>
        </p:sp>
      </p:grpSp>
      <p:pic>
        <p:nvPicPr>
          <p:cNvPr id="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414606"/>
            <a:ext cx="1028700" cy="216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157314" y="3429000"/>
            <a:ext cx="866469" cy="215178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7080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xit" presetSubtype="0" fill="hold" nodeType="withEffect">
                                  <p:stCondLst>
                                    <p:cond delay="0"/>
                                  </p:stCondLst>
                                  <p:childTnLst>
                                    <p:animEffect transition="out" filter="fad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6200" y="3450296"/>
            <a:ext cx="8899902" cy="2645704"/>
            <a:chOff x="76200" y="3276600"/>
            <a:chExt cx="8899902" cy="2645704"/>
          </a:xfrm>
        </p:grpSpPr>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33" y="3276600"/>
              <a:ext cx="7902069" cy="264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14606"/>
              <a:ext cx="1028700" cy="216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p:txBody>
          <a:bodyPr/>
          <a:lstStyle/>
          <a:p>
            <a:r>
              <a:rPr lang="en-CA" dirty="0" smtClean="0"/>
              <a:t>Initial operation</a:t>
            </a:r>
            <a:endParaRPr lang="en-CA" dirty="0"/>
          </a:p>
        </p:txBody>
      </p:sp>
      <p:sp>
        <p:nvSpPr>
          <p:cNvPr id="3" name="Content Placeholder 2"/>
          <p:cNvSpPr>
            <a:spLocks noGrp="1"/>
          </p:cNvSpPr>
          <p:nvPr>
            <p:ph sz="quarter" idx="1"/>
          </p:nvPr>
        </p:nvSpPr>
        <p:spPr/>
        <p:txBody>
          <a:bodyPr/>
          <a:lstStyle/>
          <a:p>
            <a:r>
              <a:rPr lang="en-CA" dirty="0" smtClean="0"/>
              <a:t>Slices begin execution in ganged mode</a:t>
            </a:r>
          </a:p>
          <a:p>
            <a:pPr lvl="1"/>
            <a:r>
              <a:rPr lang="en-CA" dirty="0" smtClean="0"/>
              <a:t>Mirrors the baseline 32-wide warp system</a:t>
            </a:r>
          </a:p>
          <a:p>
            <a:r>
              <a:rPr lang="en-CA" dirty="0" smtClean="0"/>
              <a:t>Question: When to break the gang?</a:t>
            </a:r>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Date Placeholder 4"/>
          <p:cNvSpPr>
            <a:spLocks noGrp="1"/>
          </p:cNvSpPr>
          <p:nvPr>
            <p:ph type="dt" sz="half" idx="10"/>
          </p:nvPr>
        </p:nvSpPr>
        <p:spPr/>
        <p:txBody>
          <a:bodyPr/>
          <a:lstStyle/>
          <a:p>
            <a:r>
              <a:rPr lang="en-US" smtClean="0"/>
              <a:t>Tim Rogers</a:t>
            </a:r>
            <a:endParaRPr lang="en-US" dirty="0"/>
          </a:p>
        </p:txBody>
      </p:sp>
      <p:sp>
        <p:nvSpPr>
          <p:cNvPr id="6" name="Footer Placeholder 5"/>
          <p:cNvSpPr>
            <a:spLocks noGrp="1"/>
          </p:cNvSpPr>
          <p:nvPr>
            <p:ph type="ftr" sz="quarter" idx="11"/>
          </p:nvPr>
        </p:nvSpPr>
        <p:spPr/>
        <p:txBody>
          <a:bodyPr/>
          <a:lstStyle/>
          <a:p>
            <a:r>
              <a:rPr lang="en-US" smtClean="0"/>
              <a:t>A Variable Warp-Size Architecture</a:t>
            </a:r>
            <a:endParaRPr lang="en-US" dirty="0"/>
          </a:p>
        </p:txBody>
      </p:sp>
      <p:sp>
        <p:nvSpPr>
          <p:cNvPr id="12" name="Bent Arrow 11"/>
          <p:cNvSpPr/>
          <p:nvPr/>
        </p:nvSpPr>
        <p:spPr>
          <a:xfrm rot="5400000">
            <a:off x="1832416" y="3280218"/>
            <a:ext cx="457201" cy="1973967"/>
          </a:xfrm>
          <a:prstGeom prst="ben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Bent Arrow 12"/>
          <p:cNvSpPr/>
          <p:nvPr/>
        </p:nvSpPr>
        <p:spPr>
          <a:xfrm rot="5400000">
            <a:off x="4385116" y="727518"/>
            <a:ext cx="457200" cy="7079366"/>
          </a:xfrm>
          <a:prstGeom prst="bentArrow">
            <a:avLst>
              <a:gd name="adj1" fmla="val 25000"/>
              <a:gd name="adj2" fmla="val 25000"/>
              <a:gd name="adj3" fmla="val 25000"/>
              <a:gd name="adj4" fmla="val 4737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Rounded Rectangle 13"/>
          <p:cNvSpPr/>
          <p:nvPr/>
        </p:nvSpPr>
        <p:spPr>
          <a:xfrm>
            <a:off x="5943600" y="2970541"/>
            <a:ext cx="2286000" cy="959510"/>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Ganging unit drives the slices</a:t>
            </a:r>
            <a:endParaRPr lang="en-CA" b="1" dirty="0">
              <a:solidFill>
                <a:schemeClr val="tx1"/>
              </a:solidFill>
            </a:endParaRPr>
          </a:p>
        </p:txBody>
      </p:sp>
      <p:sp>
        <p:nvSpPr>
          <p:cNvPr id="8" name="Rounded Rectangle 7"/>
          <p:cNvSpPr/>
          <p:nvPr/>
        </p:nvSpPr>
        <p:spPr>
          <a:xfrm>
            <a:off x="152399" y="3588302"/>
            <a:ext cx="914401" cy="216027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304800" y="2895600"/>
            <a:ext cx="3124200" cy="654709"/>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Instructions are fetched and decoded once</a:t>
            </a:r>
            <a:endParaRPr lang="en-CA" b="1" dirty="0">
              <a:solidFill>
                <a:schemeClr val="tx1"/>
              </a:solidFill>
            </a:endParaRPr>
          </a:p>
        </p:txBody>
      </p:sp>
    </p:spTree>
    <p:extLst>
      <p:ext uri="{BB962C8B-B14F-4D97-AF65-F5344CB8AC3E}">
        <p14:creationId xmlns:p14="http://schemas.microsoft.com/office/powerpoint/2010/main" val="174224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3" grpId="0" animBg="1"/>
      <p:bldP spid="14" grpId="0" animBg="1"/>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6200" y="3450296"/>
            <a:ext cx="8899902" cy="2645704"/>
            <a:chOff x="76200" y="3276600"/>
            <a:chExt cx="8899902" cy="2645704"/>
          </a:xfrm>
        </p:grpSpPr>
        <p:pic>
          <p:nvPicPr>
            <p:cNvPr id="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33" y="3276600"/>
              <a:ext cx="7902069" cy="264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14606"/>
              <a:ext cx="1028700" cy="216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p:txBody>
          <a:bodyPr>
            <a:normAutofit fontScale="90000"/>
          </a:bodyPr>
          <a:lstStyle/>
          <a:p>
            <a:r>
              <a:rPr lang="en-CA" dirty="0" smtClean="0"/>
              <a:t>Breaking Gangs on Control Flow Divergence</a:t>
            </a:r>
            <a:endParaRPr lang="en-CA" dirty="0"/>
          </a:p>
        </p:txBody>
      </p:sp>
      <p:sp>
        <p:nvSpPr>
          <p:cNvPr id="3" name="Content Placeholder 2"/>
          <p:cNvSpPr>
            <a:spLocks noGrp="1"/>
          </p:cNvSpPr>
          <p:nvPr>
            <p:ph sz="quarter" idx="1"/>
          </p:nvPr>
        </p:nvSpPr>
        <p:spPr>
          <a:xfrm>
            <a:off x="457200" y="1219200"/>
            <a:ext cx="8229600" cy="1752600"/>
          </a:xfrm>
        </p:spPr>
        <p:txBody>
          <a:bodyPr/>
          <a:lstStyle/>
          <a:p>
            <a:r>
              <a:rPr lang="en-CA" dirty="0" smtClean="0"/>
              <a:t>PCs common to more than one slice form a new gang</a:t>
            </a:r>
            <a:endParaRPr lang="en-CA" dirty="0"/>
          </a:p>
          <a:p>
            <a:r>
              <a:rPr lang="en-CA" dirty="0" smtClean="0"/>
              <a:t>Slices that follow a unique PC in the gang are transferred to independent control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Date Placeholder 4"/>
          <p:cNvSpPr>
            <a:spLocks noGrp="1"/>
          </p:cNvSpPr>
          <p:nvPr>
            <p:ph type="dt" sz="half" idx="10"/>
          </p:nvPr>
        </p:nvSpPr>
        <p:spPr/>
        <p:txBody>
          <a:bodyPr/>
          <a:lstStyle/>
          <a:p>
            <a:r>
              <a:rPr lang="en-US" smtClean="0"/>
              <a:t>Tim Rogers</a:t>
            </a:r>
            <a:endParaRPr lang="en-US" dirty="0"/>
          </a:p>
        </p:txBody>
      </p:sp>
      <p:sp>
        <p:nvSpPr>
          <p:cNvPr id="6" name="Footer Placeholder 5"/>
          <p:cNvSpPr>
            <a:spLocks noGrp="1"/>
          </p:cNvSpPr>
          <p:nvPr>
            <p:ph type="ftr" sz="quarter" idx="11"/>
          </p:nvPr>
        </p:nvSpPr>
        <p:spPr/>
        <p:txBody>
          <a:bodyPr/>
          <a:lstStyle/>
          <a:p>
            <a:r>
              <a:rPr lang="en-US" smtClean="0"/>
              <a:t>A Variable Warp-Size Architecture</a:t>
            </a:r>
            <a:endParaRPr lang="en-US" dirty="0"/>
          </a:p>
        </p:txBody>
      </p:sp>
      <p:sp>
        <p:nvSpPr>
          <p:cNvPr id="18" name="Rounded Rectangle 17"/>
          <p:cNvSpPr/>
          <p:nvPr/>
        </p:nvSpPr>
        <p:spPr>
          <a:xfrm>
            <a:off x="129733" y="3605088"/>
            <a:ext cx="921633" cy="212669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6477000" y="3200400"/>
            <a:ext cx="2542337" cy="914400"/>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Unique PCs: no longer controlled by ganging unit</a:t>
            </a:r>
            <a:endParaRPr lang="en-CA" b="1" dirty="0">
              <a:solidFill>
                <a:schemeClr val="tx1"/>
              </a:solidFill>
            </a:endParaRPr>
          </a:p>
        </p:txBody>
      </p:sp>
      <p:sp>
        <p:nvSpPr>
          <p:cNvPr id="15" name="U-Turn Arrow 14"/>
          <p:cNvSpPr/>
          <p:nvPr/>
        </p:nvSpPr>
        <p:spPr>
          <a:xfrm rot="10800000">
            <a:off x="457200" y="5562599"/>
            <a:ext cx="2590800" cy="533399"/>
          </a:xfrm>
          <a:prstGeom prst="uturnArrow">
            <a:avLst>
              <a:gd name="adj1" fmla="val 25000"/>
              <a:gd name="adj2" fmla="val 25000"/>
              <a:gd name="adj3" fmla="val 25000"/>
              <a:gd name="adj4" fmla="val 43750"/>
              <a:gd name="adj5" fmla="val 99999"/>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6" name="U-Turn Arrow 15"/>
          <p:cNvSpPr/>
          <p:nvPr/>
        </p:nvSpPr>
        <p:spPr>
          <a:xfrm rot="10800000">
            <a:off x="762000" y="5562598"/>
            <a:ext cx="7391400" cy="533399"/>
          </a:xfrm>
          <a:prstGeom prst="uturnArrow">
            <a:avLst>
              <a:gd name="adj1" fmla="val 25000"/>
              <a:gd name="adj2" fmla="val 25000"/>
              <a:gd name="adj3" fmla="val 25000"/>
              <a:gd name="adj4" fmla="val 43750"/>
              <a:gd name="adj5" fmla="val 99999"/>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Rounded Rectangle 12"/>
          <p:cNvSpPr/>
          <p:nvPr/>
        </p:nvSpPr>
        <p:spPr>
          <a:xfrm>
            <a:off x="6096000" y="4191000"/>
            <a:ext cx="2880102" cy="1524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ounded Rectangle 16"/>
          <p:cNvSpPr/>
          <p:nvPr/>
        </p:nvSpPr>
        <p:spPr>
          <a:xfrm>
            <a:off x="609600" y="2895600"/>
            <a:ext cx="2438400" cy="838200"/>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Observes different PCs from each slice</a:t>
            </a:r>
            <a:endParaRPr lang="en-CA" b="1" dirty="0">
              <a:solidFill>
                <a:schemeClr val="tx1"/>
              </a:solidFill>
            </a:endParaRPr>
          </a:p>
        </p:txBody>
      </p:sp>
    </p:spTree>
    <p:extLst>
      <p:ext uri="{BB962C8B-B14F-4D97-AF65-F5344CB8AC3E}">
        <p14:creationId xmlns:p14="http://schemas.microsoft.com/office/powerpoint/2010/main" val="28884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8" grpId="0" animBg="1"/>
      <p:bldP spid="18" grpId="1" animBg="1"/>
      <p:bldP spid="14" grpId="0" animBg="1"/>
      <p:bldP spid="15" grpId="0" animBg="1"/>
      <p:bldP spid="15" grpId="1" animBg="1"/>
      <p:bldP spid="16" grpId="0" animBg="1"/>
      <p:bldP spid="16" grpId="1" animBg="1"/>
      <p:bldP spid="13" grpId="0" animBg="1"/>
      <p:bldP spid="17" grpId="0" animBg="1"/>
      <p:bldP spid="1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76200" y="3450296"/>
            <a:ext cx="8899902" cy="2645704"/>
            <a:chOff x="76200" y="3276600"/>
            <a:chExt cx="8899902" cy="2645704"/>
          </a:xfrm>
        </p:grpSpPr>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33" y="3276600"/>
              <a:ext cx="7902069" cy="264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14606"/>
              <a:ext cx="1028700" cy="216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p:txBody>
          <a:bodyPr/>
          <a:lstStyle/>
          <a:p>
            <a:r>
              <a:rPr lang="en-CA" dirty="0" smtClean="0"/>
              <a:t>Breaking Gangs on Memory Divergence</a:t>
            </a:r>
            <a:endParaRPr lang="en-CA" dirty="0"/>
          </a:p>
        </p:txBody>
      </p:sp>
      <p:sp>
        <p:nvSpPr>
          <p:cNvPr id="3" name="Content Placeholder 2"/>
          <p:cNvSpPr>
            <a:spLocks noGrp="1"/>
          </p:cNvSpPr>
          <p:nvPr>
            <p:ph sz="quarter" idx="1"/>
          </p:nvPr>
        </p:nvSpPr>
        <p:spPr>
          <a:xfrm>
            <a:off x="457200" y="1219200"/>
            <a:ext cx="8229600" cy="1905000"/>
          </a:xfrm>
        </p:spPr>
        <p:txBody>
          <a:bodyPr/>
          <a:lstStyle/>
          <a:p>
            <a:r>
              <a:rPr lang="en-CA" dirty="0" smtClean="0"/>
              <a:t>Latency of accesses from each slice can differ</a:t>
            </a:r>
          </a:p>
          <a:p>
            <a:r>
              <a:rPr lang="en-CA" dirty="0" smtClean="0"/>
              <a:t>Evaluated several heuristics on breaking the gang when this occurs</a:t>
            </a:r>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Date Placeholder 4"/>
          <p:cNvSpPr>
            <a:spLocks noGrp="1"/>
          </p:cNvSpPr>
          <p:nvPr>
            <p:ph type="dt" sz="half" idx="10"/>
          </p:nvPr>
        </p:nvSpPr>
        <p:spPr/>
        <p:txBody>
          <a:bodyPr/>
          <a:lstStyle/>
          <a:p>
            <a:r>
              <a:rPr lang="en-US" smtClean="0"/>
              <a:t>Tim Rogers</a:t>
            </a:r>
            <a:endParaRPr lang="en-US" dirty="0"/>
          </a:p>
        </p:txBody>
      </p:sp>
      <p:sp>
        <p:nvSpPr>
          <p:cNvPr id="6" name="Footer Placeholder 5"/>
          <p:cNvSpPr>
            <a:spLocks noGrp="1"/>
          </p:cNvSpPr>
          <p:nvPr>
            <p:ph type="ftr" sz="quarter" idx="11"/>
          </p:nvPr>
        </p:nvSpPr>
        <p:spPr/>
        <p:txBody>
          <a:bodyPr/>
          <a:lstStyle/>
          <a:p>
            <a:r>
              <a:rPr lang="en-US" smtClean="0"/>
              <a:t>A Variable Warp-Size Architecture</a:t>
            </a:r>
            <a:endParaRPr lang="en-US" dirty="0"/>
          </a:p>
        </p:txBody>
      </p:sp>
      <p:sp>
        <p:nvSpPr>
          <p:cNvPr id="10" name="Bent Arrow 9"/>
          <p:cNvSpPr/>
          <p:nvPr/>
        </p:nvSpPr>
        <p:spPr>
          <a:xfrm rot="5400000">
            <a:off x="1780993" y="3248207"/>
            <a:ext cx="476613" cy="2057400"/>
          </a:xfrm>
          <a:prstGeom prst="ben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Bent Arrow 10"/>
          <p:cNvSpPr/>
          <p:nvPr/>
        </p:nvSpPr>
        <p:spPr>
          <a:xfrm rot="5400000">
            <a:off x="4305299" y="704490"/>
            <a:ext cx="457201" cy="7086600"/>
          </a:xfrm>
          <a:prstGeom prst="bentArrow">
            <a:avLst>
              <a:gd name="adj1" fmla="val 25000"/>
              <a:gd name="adj2" fmla="val 25000"/>
              <a:gd name="adj3" fmla="val 25000"/>
              <a:gd name="adj4" fmla="val 4737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Rounded Rectangle 11"/>
          <p:cNvSpPr/>
          <p:nvPr/>
        </p:nvSpPr>
        <p:spPr>
          <a:xfrm>
            <a:off x="152400" y="3588302"/>
            <a:ext cx="838200" cy="216027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1564974" y="5486400"/>
            <a:ext cx="908649" cy="748708"/>
          </a:xfrm>
          <a:prstGeom prst="roundRect">
            <a:avLst/>
          </a:prstGeom>
          <a:solidFill>
            <a:schemeClr val="bg1"/>
          </a:solid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Hits in L1</a:t>
            </a:r>
            <a:endParaRPr lang="en-CA" b="1" dirty="0">
              <a:solidFill>
                <a:schemeClr val="tx1"/>
              </a:solidFill>
            </a:endParaRPr>
          </a:p>
        </p:txBody>
      </p:sp>
      <p:sp>
        <p:nvSpPr>
          <p:cNvPr id="14" name="Rounded Rectangle 13"/>
          <p:cNvSpPr/>
          <p:nvPr/>
        </p:nvSpPr>
        <p:spPr>
          <a:xfrm>
            <a:off x="6400800" y="5486400"/>
            <a:ext cx="1328468" cy="748708"/>
          </a:xfrm>
          <a:prstGeom prst="roundRect">
            <a:avLst/>
          </a:prstGeom>
          <a:solidFill>
            <a:schemeClr val="bg1"/>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Goes to memory</a:t>
            </a:r>
            <a:endParaRPr lang="en-CA" b="1" dirty="0">
              <a:solidFill>
                <a:schemeClr val="tx1"/>
              </a:solidFill>
            </a:endParaRPr>
          </a:p>
        </p:txBody>
      </p:sp>
    </p:spTree>
    <p:extLst>
      <p:ext uri="{BB962C8B-B14F-4D97-AF65-F5344CB8AC3E}">
        <p14:creationId xmlns:p14="http://schemas.microsoft.com/office/powerpoint/2010/main" val="164872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76200" y="3450296"/>
            <a:ext cx="8899902" cy="2645704"/>
            <a:chOff x="76200" y="3276600"/>
            <a:chExt cx="8899902" cy="2645704"/>
          </a:xfrm>
        </p:grpSpPr>
        <p:pic>
          <p:nvPicPr>
            <p:cNvPr id="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33" y="3276600"/>
              <a:ext cx="7902069" cy="264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14606"/>
              <a:ext cx="1028700" cy="216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p:txBody>
          <a:bodyPr/>
          <a:lstStyle/>
          <a:p>
            <a:r>
              <a:rPr lang="en-CA" dirty="0" smtClean="0"/>
              <a:t>Gang Reformation</a:t>
            </a:r>
            <a:endParaRPr lang="en-CA" dirty="0"/>
          </a:p>
        </p:txBody>
      </p:sp>
      <p:sp>
        <p:nvSpPr>
          <p:cNvPr id="3" name="Content Placeholder 2"/>
          <p:cNvSpPr>
            <a:spLocks noGrp="1"/>
          </p:cNvSpPr>
          <p:nvPr>
            <p:ph sz="quarter" idx="1"/>
          </p:nvPr>
        </p:nvSpPr>
        <p:spPr>
          <a:xfrm>
            <a:off x="457200" y="1219200"/>
            <a:ext cx="8229600" cy="1905000"/>
          </a:xfrm>
        </p:spPr>
        <p:txBody>
          <a:bodyPr/>
          <a:lstStyle/>
          <a:p>
            <a:r>
              <a:rPr lang="en-CA" dirty="0" smtClean="0"/>
              <a:t>Performed opportunistically</a:t>
            </a:r>
            <a:endParaRPr lang="en-CA" dirty="0"/>
          </a:p>
          <a:p>
            <a:pPr lvl="1"/>
            <a:r>
              <a:rPr lang="en-CA" dirty="0" smtClean="0"/>
              <a:t>Ganging unit checks for gangs or independent slices at the same PC</a:t>
            </a:r>
          </a:p>
          <a:p>
            <a:pPr lvl="1"/>
            <a:r>
              <a:rPr lang="en-CA" dirty="0" smtClean="0"/>
              <a:t>Forms them into a gang</a:t>
            </a:r>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Date Placeholder 4"/>
          <p:cNvSpPr>
            <a:spLocks noGrp="1"/>
          </p:cNvSpPr>
          <p:nvPr>
            <p:ph type="dt" sz="half" idx="10"/>
          </p:nvPr>
        </p:nvSpPr>
        <p:spPr/>
        <p:txBody>
          <a:bodyPr/>
          <a:lstStyle/>
          <a:p>
            <a:r>
              <a:rPr lang="en-US" smtClean="0"/>
              <a:t>Tim Rogers</a:t>
            </a:r>
            <a:endParaRPr lang="en-US" dirty="0"/>
          </a:p>
        </p:txBody>
      </p:sp>
      <p:sp>
        <p:nvSpPr>
          <p:cNvPr id="6" name="Footer Placeholder 5"/>
          <p:cNvSpPr>
            <a:spLocks noGrp="1"/>
          </p:cNvSpPr>
          <p:nvPr>
            <p:ph type="ftr" sz="quarter" idx="11"/>
          </p:nvPr>
        </p:nvSpPr>
        <p:spPr/>
        <p:txBody>
          <a:bodyPr/>
          <a:lstStyle/>
          <a:p>
            <a:r>
              <a:rPr lang="en-US" smtClean="0"/>
              <a:t>A Variable Warp-Size Architecture</a:t>
            </a:r>
            <a:endParaRPr lang="en-US" dirty="0"/>
          </a:p>
        </p:txBody>
      </p:sp>
      <p:sp>
        <p:nvSpPr>
          <p:cNvPr id="15" name="Rounded Rectangle 14"/>
          <p:cNvSpPr/>
          <p:nvPr/>
        </p:nvSpPr>
        <p:spPr>
          <a:xfrm>
            <a:off x="5562600" y="3169202"/>
            <a:ext cx="2438400" cy="838200"/>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Independent BUT at the same PC</a:t>
            </a:r>
            <a:endParaRPr lang="en-CA" b="1" dirty="0">
              <a:solidFill>
                <a:schemeClr val="tx1"/>
              </a:solidFill>
            </a:endParaRPr>
          </a:p>
        </p:txBody>
      </p:sp>
      <p:sp>
        <p:nvSpPr>
          <p:cNvPr id="19" name="Bent Arrow 18"/>
          <p:cNvSpPr/>
          <p:nvPr/>
        </p:nvSpPr>
        <p:spPr>
          <a:xfrm rot="5400000">
            <a:off x="1819095" y="3210106"/>
            <a:ext cx="476610" cy="2133599"/>
          </a:xfrm>
          <a:prstGeom prst="ben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0" name="Bent Arrow 19"/>
          <p:cNvSpPr/>
          <p:nvPr/>
        </p:nvSpPr>
        <p:spPr>
          <a:xfrm rot="5400000">
            <a:off x="4343398" y="685802"/>
            <a:ext cx="457201" cy="7162800"/>
          </a:xfrm>
          <a:prstGeom prst="bentArrow">
            <a:avLst>
              <a:gd name="adj1" fmla="val 25000"/>
              <a:gd name="adj2" fmla="val 25000"/>
              <a:gd name="adj3" fmla="val 25000"/>
              <a:gd name="adj4" fmla="val 4737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1" name="Rounded Rectangle 20"/>
          <p:cNvSpPr/>
          <p:nvPr/>
        </p:nvSpPr>
        <p:spPr>
          <a:xfrm>
            <a:off x="164957" y="3581400"/>
            <a:ext cx="851185" cy="214033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ounded Rectangle 21"/>
          <p:cNvSpPr/>
          <p:nvPr/>
        </p:nvSpPr>
        <p:spPr>
          <a:xfrm>
            <a:off x="981075" y="2876550"/>
            <a:ext cx="2819400" cy="838200"/>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Ganging unit re-gangs them</a:t>
            </a:r>
            <a:endParaRPr lang="en-CA" b="1" dirty="0">
              <a:solidFill>
                <a:schemeClr val="tx1"/>
              </a:solidFill>
            </a:endParaRPr>
          </a:p>
        </p:txBody>
      </p:sp>
      <p:sp>
        <p:nvSpPr>
          <p:cNvPr id="13" name="U-Turn Arrow 12"/>
          <p:cNvSpPr/>
          <p:nvPr/>
        </p:nvSpPr>
        <p:spPr>
          <a:xfrm rot="10800000">
            <a:off x="457200" y="5714998"/>
            <a:ext cx="2514600" cy="533402"/>
          </a:xfrm>
          <a:prstGeom prst="uturnArrow">
            <a:avLst>
              <a:gd name="adj1" fmla="val 25000"/>
              <a:gd name="adj2" fmla="val 25000"/>
              <a:gd name="adj3" fmla="val 25000"/>
              <a:gd name="adj4" fmla="val 43750"/>
              <a:gd name="adj5" fmla="val 99999"/>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U-Turn Arrow 13"/>
          <p:cNvSpPr/>
          <p:nvPr/>
        </p:nvSpPr>
        <p:spPr>
          <a:xfrm rot="10800000">
            <a:off x="685800" y="5715000"/>
            <a:ext cx="7315200" cy="533399"/>
          </a:xfrm>
          <a:prstGeom prst="uturnArrow">
            <a:avLst>
              <a:gd name="adj1" fmla="val 25000"/>
              <a:gd name="adj2" fmla="val 25000"/>
              <a:gd name="adj3" fmla="val 25000"/>
              <a:gd name="adj4" fmla="val 43750"/>
              <a:gd name="adj5" fmla="val 99999"/>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 name="Rounded Rectangle 16"/>
          <p:cNvSpPr/>
          <p:nvPr/>
        </p:nvSpPr>
        <p:spPr>
          <a:xfrm>
            <a:off x="1087900" y="4230225"/>
            <a:ext cx="2798300" cy="149151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ounded Rectangle 17"/>
          <p:cNvSpPr/>
          <p:nvPr/>
        </p:nvSpPr>
        <p:spPr>
          <a:xfrm>
            <a:off x="6172200" y="4230225"/>
            <a:ext cx="2667001" cy="149151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ounded Rectangle 22"/>
          <p:cNvSpPr/>
          <p:nvPr/>
        </p:nvSpPr>
        <p:spPr>
          <a:xfrm>
            <a:off x="6605141" y="5449914"/>
            <a:ext cx="2370961" cy="798486"/>
          </a:xfrm>
          <a:prstGeom prst="roundRect">
            <a:avLst/>
          </a:prstGeom>
          <a:solidFill>
            <a:schemeClr val="bg1"/>
          </a:solid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More details in the paper</a:t>
            </a:r>
            <a:endParaRPr lang="en-CA" b="1" dirty="0">
              <a:solidFill>
                <a:schemeClr val="tx1"/>
              </a:solidFill>
            </a:endParaRPr>
          </a:p>
        </p:txBody>
      </p:sp>
    </p:spTree>
    <p:extLst>
      <p:ext uri="{BB962C8B-B14F-4D97-AF65-F5344CB8AC3E}">
        <p14:creationId xmlns:p14="http://schemas.microsoft.com/office/powerpoint/2010/main" val="282212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9" grpId="0" animBg="1"/>
      <p:bldP spid="20" grpId="0" animBg="1"/>
      <p:bldP spid="21" grpId="0" animBg="1"/>
      <p:bldP spid="22" grpId="0" animBg="1"/>
      <p:bldP spid="13" grpId="0" animBg="1"/>
      <p:bldP spid="14" grpId="0" animBg="1"/>
      <p:bldP spid="17" grpId="0" animBg="1"/>
      <p:bldP spid="17" grpId="1" animBg="1"/>
      <p:bldP spid="18" grpId="0" animBg="1"/>
      <p:bldP spid="18" grpId="1"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a:t>
            </a:r>
            <a:endParaRPr lang="en-CA" dirty="0"/>
          </a:p>
        </p:txBody>
      </p:sp>
      <p:sp>
        <p:nvSpPr>
          <p:cNvPr id="3" name="Content Placeholder 2"/>
          <p:cNvSpPr>
            <a:spLocks noGrp="1"/>
          </p:cNvSpPr>
          <p:nvPr>
            <p:ph sz="quarter" idx="1"/>
          </p:nvPr>
        </p:nvSpPr>
        <p:spPr/>
        <p:txBody>
          <a:bodyPr/>
          <a:lstStyle/>
          <a:p>
            <a:r>
              <a:rPr lang="en-CA" dirty="0" smtClean="0"/>
              <a:t>In House, Cycle-Level Streaming Multiprocessor Model</a:t>
            </a:r>
          </a:p>
          <a:p>
            <a:pPr lvl="1"/>
            <a:r>
              <a:rPr lang="en-CA" dirty="0" smtClean="0"/>
              <a:t>1 In-order core</a:t>
            </a:r>
          </a:p>
          <a:p>
            <a:pPr lvl="1"/>
            <a:r>
              <a:rPr lang="en-CA" dirty="0" smtClean="0"/>
              <a:t>64KB L1 Data cache</a:t>
            </a:r>
          </a:p>
          <a:p>
            <a:pPr lvl="1"/>
            <a:r>
              <a:rPr lang="en-CA" dirty="0" smtClean="0"/>
              <a:t>128KB L2 Data Cache (One SM’s worth)</a:t>
            </a:r>
          </a:p>
          <a:p>
            <a:pPr lvl="1"/>
            <a:r>
              <a:rPr lang="en-CA" dirty="0" smtClean="0"/>
              <a:t>48KB Shared Memory</a:t>
            </a:r>
          </a:p>
          <a:p>
            <a:pPr lvl="1"/>
            <a:r>
              <a:rPr lang="en-CA" dirty="0" smtClean="0"/>
              <a:t>Texture memory unit</a:t>
            </a:r>
          </a:p>
          <a:p>
            <a:pPr lvl="1"/>
            <a:r>
              <a:rPr lang="en-CA" dirty="0" smtClean="0"/>
              <a:t>Limited BW memory system</a:t>
            </a:r>
          </a:p>
          <a:p>
            <a:pPr lvl="1"/>
            <a:r>
              <a:rPr lang="en-CA" dirty="0" smtClean="0"/>
              <a:t>Greedy-Then-Oldest (GTO) Issue Scheduler</a:t>
            </a:r>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Date Placeholder 4"/>
          <p:cNvSpPr>
            <a:spLocks noGrp="1"/>
          </p:cNvSpPr>
          <p:nvPr>
            <p:ph type="dt" sz="half" idx="10"/>
          </p:nvPr>
        </p:nvSpPr>
        <p:spPr/>
        <p:txBody>
          <a:bodyPr/>
          <a:lstStyle/>
          <a:p>
            <a:r>
              <a:rPr lang="en-US" smtClean="0"/>
              <a:t>Tim Rogers</a:t>
            </a:r>
            <a:endParaRPr lang="en-US" dirty="0"/>
          </a:p>
        </p:txBody>
      </p:sp>
      <p:sp>
        <p:nvSpPr>
          <p:cNvPr id="6" name="Footer Placeholder 5"/>
          <p:cNvSpPr>
            <a:spLocks noGrp="1"/>
          </p:cNvSpPr>
          <p:nvPr>
            <p:ph type="ftr" sz="quarter" idx="11"/>
          </p:nvPr>
        </p:nvSpPr>
        <p:spPr/>
        <p:txBody>
          <a:bodyPr/>
          <a:lstStyle/>
          <a:p>
            <a:r>
              <a:rPr lang="en-US" smtClean="0"/>
              <a:t>A Variable Warp-Size Architecture</a:t>
            </a:r>
            <a:endParaRPr lang="en-US" dirty="0"/>
          </a:p>
        </p:txBody>
      </p:sp>
    </p:spTree>
    <p:extLst>
      <p:ext uri="{BB962C8B-B14F-4D97-AF65-F5344CB8AC3E}">
        <p14:creationId xmlns:p14="http://schemas.microsoft.com/office/powerpoint/2010/main" val="2806546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Configurations</a:t>
            </a:r>
            <a:endParaRPr lang="en-CA" dirty="0"/>
          </a:p>
        </p:txBody>
      </p:sp>
      <p:sp>
        <p:nvSpPr>
          <p:cNvPr id="3" name="Date Placeholder 2"/>
          <p:cNvSpPr>
            <a:spLocks noGrp="1"/>
          </p:cNvSpPr>
          <p:nvPr>
            <p:ph type="dt" sz="half" idx="10"/>
          </p:nvPr>
        </p:nvSpPr>
        <p:spPr/>
        <p:txBody>
          <a:bodyPr/>
          <a:lstStyle/>
          <a:p>
            <a:r>
              <a:rPr lang="en-US" smtClean="0"/>
              <a:t>Tim Rogers</a:t>
            </a:r>
            <a:endParaRPr lang="en-US" dirty="0"/>
          </a:p>
        </p:txBody>
      </p:sp>
      <p:sp>
        <p:nvSpPr>
          <p:cNvPr id="4" name="Footer Placeholder 3"/>
          <p:cNvSpPr>
            <a:spLocks noGrp="1"/>
          </p:cNvSpPr>
          <p:nvPr>
            <p:ph type="ftr" sz="quarter" idx="11"/>
          </p:nvPr>
        </p:nvSpPr>
        <p:spPr/>
        <p:txBody>
          <a:bodyPr/>
          <a:lstStyle/>
          <a:p>
            <a:r>
              <a:rPr lang="en-US" smtClean="0"/>
              <a:t>A Variable Warp-Size Architecture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
        <p:nvSpPr>
          <p:cNvPr id="6" name="Content Placeholder 5"/>
          <p:cNvSpPr>
            <a:spLocks noGrp="1"/>
          </p:cNvSpPr>
          <p:nvPr>
            <p:ph sz="quarter" idx="1"/>
          </p:nvPr>
        </p:nvSpPr>
        <p:spPr/>
        <p:txBody>
          <a:bodyPr>
            <a:normAutofit/>
          </a:bodyPr>
          <a:lstStyle/>
          <a:p>
            <a:r>
              <a:rPr lang="en-CA" dirty="0" smtClean="0"/>
              <a:t>Warp Size 32 (WS 32)</a:t>
            </a:r>
          </a:p>
          <a:p>
            <a:r>
              <a:rPr lang="en-CA" dirty="0" smtClean="0"/>
              <a:t>Warp Size 4 (WS 4)</a:t>
            </a:r>
          </a:p>
          <a:p>
            <a:endParaRPr lang="en-CA" dirty="0"/>
          </a:p>
          <a:p>
            <a:r>
              <a:rPr lang="en-CA" dirty="0" smtClean="0"/>
              <a:t>Inelastic Variable Warp Sizing (I-VWS)</a:t>
            </a:r>
          </a:p>
          <a:p>
            <a:pPr lvl="1"/>
            <a:r>
              <a:rPr lang="en-CA" dirty="0" smtClean="0"/>
              <a:t>Gangs break on control flow divergence</a:t>
            </a:r>
          </a:p>
          <a:p>
            <a:pPr lvl="1"/>
            <a:r>
              <a:rPr lang="en-CA" dirty="0" smtClean="0"/>
              <a:t>Are not reformed</a:t>
            </a:r>
          </a:p>
          <a:p>
            <a:pPr marL="274320" lvl="1" indent="0">
              <a:buNone/>
            </a:pPr>
            <a:endParaRPr lang="en-CA" dirty="0" smtClean="0"/>
          </a:p>
          <a:p>
            <a:r>
              <a:rPr lang="en-CA" dirty="0" smtClean="0"/>
              <a:t>Elastic Variable </a:t>
            </a:r>
            <a:r>
              <a:rPr lang="en-CA" dirty="0"/>
              <a:t>Warp Sizing </a:t>
            </a:r>
            <a:r>
              <a:rPr lang="en-CA" dirty="0" smtClean="0"/>
              <a:t>(E-VWS</a:t>
            </a:r>
            <a:r>
              <a:rPr lang="en-CA" dirty="0"/>
              <a:t>)</a:t>
            </a:r>
          </a:p>
          <a:p>
            <a:pPr lvl="1"/>
            <a:r>
              <a:rPr lang="en-CA" dirty="0" smtClean="0"/>
              <a:t>Like I-VWS, except gangs are opportunistically reformed</a:t>
            </a:r>
            <a:endParaRPr lang="en-CA" dirty="0"/>
          </a:p>
          <a:p>
            <a:pPr marL="274320" lvl="1" indent="0">
              <a:buNone/>
            </a:pPr>
            <a:endParaRPr lang="en-CA" dirty="0" smtClean="0"/>
          </a:p>
          <a:p>
            <a:r>
              <a:rPr lang="en-CA" dirty="0" smtClean="0"/>
              <a:t>Studied 5 applications from each category in detail</a:t>
            </a:r>
            <a:endParaRPr lang="en-CA" dirty="0"/>
          </a:p>
        </p:txBody>
      </p:sp>
      <p:sp>
        <p:nvSpPr>
          <p:cNvPr id="7" name="Rounded Rectangle 6"/>
          <p:cNvSpPr/>
          <p:nvPr/>
        </p:nvSpPr>
        <p:spPr>
          <a:xfrm>
            <a:off x="5867400" y="5257800"/>
            <a:ext cx="3048000" cy="1066800"/>
          </a:xfrm>
          <a:prstGeom prst="roundRect">
            <a:avLst/>
          </a:prstGeom>
          <a:solidFill>
            <a:schemeClr val="bg1"/>
          </a:solid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Paper Explores Many More Configurations</a:t>
            </a:r>
            <a:endParaRPr lang="en-CA" b="1" dirty="0">
              <a:solidFill>
                <a:schemeClr val="tx1"/>
              </a:solidFill>
            </a:endParaRPr>
          </a:p>
        </p:txBody>
      </p:sp>
    </p:spTree>
    <p:extLst>
      <p:ext uri="{BB962C8B-B14F-4D97-AF65-F5344CB8AC3E}">
        <p14:creationId xmlns:p14="http://schemas.microsoft.com/office/powerpoint/2010/main" val="171420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2554488790"/>
              </p:ext>
            </p:extLst>
          </p:nvPr>
        </p:nvGraphicFramePr>
        <p:xfrm>
          <a:off x="115303" y="1371600"/>
          <a:ext cx="8647697"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CA" dirty="0" smtClean="0"/>
              <a:t>Divergent Application Performance</a:t>
            </a:r>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Date Placeholder 4"/>
          <p:cNvSpPr>
            <a:spLocks noGrp="1"/>
          </p:cNvSpPr>
          <p:nvPr>
            <p:ph type="dt" sz="half" idx="10"/>
          </p:nvPr>
        </p:nvSpPr>
        <p:spPr/>
        <p:txBody>
          <a:bodyPr/>
          <a:lstStyle/>
          <a:p>
            <a:r>
              <a:rPr lang="en-US" smtClean="0"/>
              <a:t>Tim Rogers</a:t>
            </a:r>
            <a:endParaRPr lang="en-US" dirty="0"/>
          </a:p>
        </p:txBody>
      </p:sp>
      <p:sp>
        <p:nvSpPr>
          <p:cNvPr id="6" name="Footer Placeholder 5"/>
          <p:cNvSpPr>
            <a:spLocks noGrp="1"/>
          </p:cNvSpPr>
          <p:nvPr>
            <p:ph type="ftr" sz="quarter" idx="11"/>
          </p:nvPr>
        </p:nvSpPr>
        <p:spPr/>
        <p:txBody>
          <a:bodyPr/>
          <a:lstStyle/>
          <a:p>
            <a:r>
              <a:rPr lang="en-US" smtClean="0"/>
              <a:t>A Variable Warp-Size Architecture</a:t>
            </a:r>
            <a:endParaRPr lang="en-US" dirty="0"/>
          </a:p>
        </p:txBody>
      </p:sp>
      <p:grpSp>
        <p:nvGrpSpPr>
          <p:cNvPr id="12" name="Group 11"/>
          <p:cNvGrpSpPr/>
          <p:nvPr/>
        </p:nvGrpSpPr>
        <p:grpSpPr>
          <a:xfrm>
            <a:off x="6300788" y="1143000"/>
            <a:ext cx="1828800" cy="1143000"/>
            <a:chOff x="6477000" y="1295400"/>
            <a:chExt cx="1828800" cy="1143000"/>
          </a:xfrm>
        </p:grpSpPr>
        <p:sp>
          <p:nvSpPr>
            <p:cNvPr id="9" name="Rounded Rectangle 8"/>
            <p:cNvSpPr/>
            <p:nvPr/>
          </p:nvSpPr>
          <p:spPr>
            <a:xfrm>
              <a:off x="6477000" y="1295400"/>
              <a:ext cx="1828800" cy="748708"/>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Warp Size 4</a:t>
              </a:r>
              <a:endParaRPr lang="en-CA" b="1" dirty="0">
                <a:solidFill>
                  <a:schemeClr val="tx1"/>
                </a:solidFill>
              </a:endParaRPr>
            </a:p>
          </p:txBody>
        </p:sp>
        <p:cxnSp>
          <p:nvCxnSpPr>
            <p:cNvPr id="10" name="Straight Arrow Connector 9"/>
            <p:cNvCxnSpPr/>
            <p:nvPr/>
          </p:nvCxnSpPr>
          <p:spPr>
            <a:xfrm>
              <a:off x="7267576" y="2067112"/>
              <a:ext cx="909636" cy="3712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631782" y="1143000"/>
            <a:ext cx="1828800" cy="1143000"/>
            <a:chOff x="6477000" y="1295400"/>
            <a:chExt cx="1828800" cy="1143000"/>
          </a:xfrm>
        </p:grpSpPr>
        <p:sp>
          <p:nvSpPr>
            <p:cNvPr id="14" name="Rounded Rectangle 13"/>
            <p:cNvSpPr/>
            <p:nvPr/>
          </p:nvSpPr>
          <p:spPr>
            <a:xfrm>
              <a:off x="6477000" y="1295400"/>
              <a:ext cx="1828800" cy="748708"/>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I-VWS: Break on CF Only</a:t>
              </a:r>
              <a:endParaRPr lang="en-CA" b="1" dirty="0">
                <a:solidFill>
                  <a:schemeClr val="tx1"/>
                </a:solidFill>
              </a:endParaRPr>
            </a:p>
          </p:txBody>
        </p:sp>
        <p:cxnSp>
          <p:nvCxnSpPr>
            <p:cNvPr id="15" name="Straight Arrow Connector 14"/>
            <p:cNvCxnSpPr/>
            <p:nvPr/>
          </p:nvCxnSpPr>
          <p:spPr>
            <a:xfrm>
              <a:off x="7267576" y="2067112"/>
              <a:ext cx="809624" cy="3712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631782" y="1143000"/>
            <a:ext cx="1828800" cy="1295400"/>
            <a:chOff x="6477000" y="1295400"/>
            <a:chExt cx="1828800" cy="1295400"/>
          </a:xfrm>
        </p:grpSpPr>
        <p:sp>
          <p:nvSpPr>
            <p:cNvPr id="18" name="Rounded Rectangle 17"/>
            <p:cNvSpPr/>
            <p:nvPr/>
          </p:nvSpPr>
          <p:spPr>
            <a:xfrm>
              <a:off x="6477000" y="1295400"/>
              <a:ext cx="1828800" cy="748708"/>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E-VWS: Break + Reform</a:t>
              </a:r>
              <a:endParaRPr lang="en-CA" b="1" dirty="0">
                <a:solidFill>
                  <a:schemeClr val="tx1"/>
                </a:solidFill>
              </a:endParaRPr>
            </a:p>
          </p:txBody>
        </p:sp>
        <p:cxnSp>
          <p:nvCxnSpPr>
            <p:cNvPr id="19" name="Straight Arrow Connector 18"/>
            <p:cNvCxnSpPr/>
            <p:nvPr/>
          </p:nvCxnSpPr>
          <p:spPr>
            <a:xfrm>
              <a:off x="7267576" y="2067112"/>
              <a:ext cx="1038224" cy="5236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088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Contemporary GPU</a:t>
            </a:r>
            <a:endParaRPr lang="en-CA" dirty="0"/>
          </a:p>
        </p:txBody>
      </p:sp>
      <p:sp>
        <p:nvSpPr>
          <p:cNvPr id="3" name="Content Placeholder 2"/>
          <p:cNvSpPr>
            <a:spLocks noGrp="1"/>
          </p:cNvSpPr>
          <p:nvPr>
            <p:ph sz="quarter" idx="1"/>
          </p:nvPr>
        </p:nvSpPr>
        <p:spPr>
          <a:xfrm>
            <a:off x="457200" y="1219200"/>
            <a:ext cx="8229600" cy="4953000"/>
          </a:xfrm>
        </p:spPr>
        <p:txBody>
          <a:bodyPr/>
          <a:lstStyle/>
          <a:p>
            <a:r>
              <a:rPr lang="en-CA" dirty="0" smtClean="0"/>
              <a:t>Massively Multithreaded</a:t>
            </a:r>
          </a:p>
          <a:p>
            <a:r>
              <a:rPr lang="en-CA" dirty="0" smtClean="0"/>
              <a:t>10,000’s of threads concurrently executing on 10’s of Streaming Multiprocessors (SM) </a:t>
            </a:r>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4796" y="2286000"/>
            <a:ext cx="3624935" cy="393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5715000" y="3505200"/>
            <a:ext cx="990600" cy="7503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Date Placeholder 6"/>
          <p:cNvSpPr>
            <a:spLocks noGrp="1"/>
          </p:cNvSpPr>
          <p:nvPr>
            <p:ph type="dt" sz="half" idx="10"/>
          </p:nvPr>
        </p:nvSpPr>
        <p:spPr/>
        <p:txBody>
          <a:bodyPr/>
          <a:lstStyle/>
          <a:p>
            <a:r>
              <a:rPr lang="en-US" smtClean="0"/>
              <a:t>Tim Rogers</a:t>
            </a:r>
            <a:endParaRPr lang="en-US" dirty="0"/>
          </a:p>
        </p:txBody>
      </p:sp>
      <p:sp>
        <p:nvSpPr>
          <p:cNvPr id="8" name="Footer Placeholder 7"/>
          <p:cNvSpPr>
            <a:spLocks noGrp="1"/>
          </p:cNvSpPr>
          <p:nvPr>
            <p:ph type="ftr" sz="quarter" idx="11"/>
          </p:nvPr>
        </p:nvSpPr>
        <p:spPr/>
        <p:txBody>
          <a:bodyPr/>
          <a:lstStyle/>
          <a:p>
            <a:r>
              <a:rPr lang="en-US" smtClean="0"/>
              <a:t>A Variable Warp-Size Architecture</a:t>
            </a:r>
            <a:endParaRPr lang="en-US" dirty="0"/>
          </a:p>
        </p:txBody>
      </p:sp>
    </p:spTree>
    <p:extLst>
      <p:ext uri="{BB962C8B-B14F-4D97-AF65-F5344CB8AC3E}">
        <p14:creationId xmlns:p14="http://schemas.microsoft.com/office/powerpoint/2010/main" val="403533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1570815648"/>
              </p:ext>
            </p:extLst>
          </p:nvPr>
        </p:nvGraphicFramePr>
        <p:xfrm>
          <a:off x="247230" y="1292524"/>
          <a:ext cx="8649540" cy="476071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CA" dirty="0" smtClean="0"/>
              <a:t>Divergent Application Fetch Overhead</a:t>
            </a:r>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Date Placeholder 4"/>
          <p:cNvSpPr>
            <a:spLocks noGrp="1"/>
          </p:cNvSpPr>
          <p:nvPr>
            <p:ph type="dt" sz="half" idx="10"/>
          </p:nvPr>
        </p:nvSpPr>
        <p:spPr/>
        <p:txBody>
          <a:bodyPr/>
          <a:lstStyle/>
          <a:p>
            <a:r>
              <a:rPr lang="en-US" smtClean="0"/>
              <a:t>Tim Rogers</a:t>
            </a:r>
            <a:endParaRPr lang="en-US" dirty="0"/>
          </a:p>
        </p:txBody>
      </p:sp>
      <p:sp>
        <p:nvSpPr>
          <p:cNvPr id="6" name="Footer Placeholder 5"/>
          <p:cNvSpPr>
            <a:spLocks noGrp="1"/>
          </p:cNvSpPr>
          <p:nvPr>
            <p:ph type="ftr" sz="quarter" idx="11"/>
          </p:nvPr>
        </p:nvSpPr>
        <p:spPr/>
        <p:txBody>
          <a:bodyPr/>
          <a:lstStyle/>
          <a:p>
            <a:r>
              <a:rPr lang="en-US" smtClean="0"/>
              <a:t>A Variable Warp-Size Architecture</a:t>
            </a:r>
            <a:endParaRPr lang="en-US" dirty="0"/>
          </a:p>
        </p:txBody>
      </p:sp>
      <p:grpSp>
        <p:nvGrpSpPr>
          <p:cNvPr id="8" name="Group 7"/>
          <p:cNvGrpSpPr/>
          <p:nvPr/>
        </p:nvGrpSpPr>
        <p:grpSpPr>
          <a:xfrm>
            <a:off x="6300788" y="1219200"/>
            <a:ext cx="1828800" cy="957356"/>
            <a:chOff x="6477000" y="1295400"/>
            <a:chExt cx="1828800" cy="957356"/>
          </a:xfrm>
        </p:grpSpPr>
        <p:sp>
          <p:nvSpPr>
            <p:cNvPr id="9" name="Rounded Rectangle 8"/>
            <p:cNvSpPr/>
            <p:nvPr/>
          </p:nvSpPr>
          <p:spPr>
            <a:xfrm>
              <a:off x="6477000" y="1295400"/>
              <a:ext cx="1828800" cy="748708"/>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Warp Size 4</a:t>
              </a:r>
              <a:endParaRPr lang="en-CA" b="1" dirty="0">
                <a:solidFill>
                  <a:schemeClr val="tx1"/>
                </a:solidFill>
              </a:endParaRPr>
            </a:p>
          </p:txBody>
        </p:sp>
        <p:cxnSp>
          <p:nvCxnSpPr>
            <p:cNvPr id="10" name="Straight Arrow Connector 9"/>
            <p:cNvCxnSpPr/>
            <p:nvPr/>
          </p:nvCxnSpPr>
          <p:spPr>
            <a:xfrm>
              <a:off x="7267576" y="2067112"/>
              <a:ext cx="985836" cy="18564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600825" y="1219200"/>
            <a:ext cx="1828800" cy="1905000"/>
            <a:chOff x="6477000" y="1295400"/>
            <a:chExt cx="1828800" cy="1905000"/>
          </a:xfrm>
        </p:grpSpPr>
        <p:sp>
          <p:nvSpPr>
            <p:cNvPr id="12" name="Rounded Rectangle 11"/>
            <p:cNvSpPr/>
            <p:nvPr/>
          </p:nvSpPr>
          <p:spPr>
            <a:xfrm>
              <a:off x="6477000" y="1295400"/>
              <a:ext cx="1828800" cy="748708"/>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I-VWS: Break on CF Only</a:t>
              </a:r>
              <a:endParaRPr lang="en-CA" b="1" dirty="0">
                <a:solidFill>
                  <a:schemeClr val="tx1"/>
                </a:solidFill>
              </a:endParaRPr>
            </a:p>
          </p:txBody>
        </p:sp>
        <p:cxnSp>
          <p:nvCxnSpPr>
            <p:cNvPr id="13" name="Straight Arrow Connector 12"/>
            <p:cNvCxnSpPr/>
            <p:nvPr/>
          </p:nvCxnSpPr>
          <p:spPr>
            <a:xfrm>
              <a:off x="7267576" y="2067112"/>
              <a:ext cx="914399" cy="11332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81000" y="3810000"/>
            <a:ext cx="2791364" cy="2243234"/>
            <a:chOff x="5771072" y="917275"/>
            <a:chExt cx="2791364" cy="2243234"/>
          </a:xfrm>
        </p:grpSpPr>
        <p:sp>
          <p:nvSpPr>
            <p:cNvPr id="22" name="Rounded Rectangle 21"/>
            <p:cNvSpPr/>
            <p:nvPr/>
          </p:nvSpPr>
          <p:spPr>
            <a:xfrm>
              <a:off x="5771072" y="2338476"/>
              <a:ext cx="2791364" cy="822033"/>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Used as a proxy for energy consumption</a:t>
              </a:r>
              <a:endParaRPr lang="en-CA" b="1" dirty="0">
                <a:solidFill>
                  <a:schemeClr val="tx1"/>
                </a:solidFill>
              </a:endParaRPr>
            </a:p>
          </p:txBody>
        </p:sp>
        <p:cxnSp>
          <p:nvCxnSpPr>
            <p:cNvPr id="23" name="Straight Arrow Connector 22"/>
            <p:cNvCxnSpPr>
              <a:stCxn id="22" idx="0"/>
            </p:cNvCxnSpPr>
            <p:nvPr/>
          </p:nvCxnSpPr>
          <p:spPr>
            <a:xfrm flipH="1" flipV="1">
              <a:off x="5847272" y="917275"/>
              <a:ext cx="1319482" cy="142120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6669882" y="1219200"/>
            <a:ext cx="1940718" cy="2286000"/>
            <a:chOff x="6477000" y="1295400"/>
            <a:chExt cx="1940718" cy="2286000"/>
          </a:xfrm>
        </p:grpSpPr>
        <p:sp>
          <p:nvSpPr>
            <p:cNvPr id="24" name="Rounded Rectangle 23"/>
            <p:cNvSpPr/>
            <p:nvPr/>
          </p:nvSpPr>
          <p:spPr>
            <a:xfrm>
              <a:off x="6477000" y="1295400"/>
              <a:ext cx="1828800" cy="748708"/>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E-VWS: Break + Reform</a:t>
              </a:r>
              <a:endParaRPr lang="en-CA" b="1" dirty="0">
                <a:solidFill>
                  <a:schemeClr val="tx1"/>
                </a:solidFill>
              </a:endParaRPr>
            </a:p>
          </p:txBody>
        </p:sp>
        <p:cxnSp>
          <p:nvCxnSpPr>
            <p:cNvPr id="25" name="Straight Arrow Connector 24"/>
            <p:cNvCxnSpPr/>
            <p:nvPr/>
          </p:nvCxnSpPr>
          <p:spPr>
            <a:xfrm>
              <a:off x="7267576" y="2067112"/>
              <a:ext cx="1150142" cy="15142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739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ext uri="{D42A27DB-BD31-4B8C-83A1-F6EECF244321}">
                <p14:modId xmlns:p14="http://schemas.microsoft.com/office/powerpoint/2010/main" val="3375805240"/>
              </p:ext>
            </p:extLst>
          </p:nvPr>
        </p:nvGraphicFramePr>
        <p:xfrm>
          <a:off x="248151" y="1676400"/>
          <a:ext cx="8647697" cy="44513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CA" dirty="0" smtClean="0"/>
              <a:t>Convergent Application Performance</a:t>
            </a:r>
            <a:endParaRPr lang="en-CA" dirty="0"/>
          </a:p>
        </p:txBody>
      </p:sp>
      <p:sp>
        <p:nvSpPr>
          <p:cNvPr id="3" name="Date Placeholder 2"/>
          <p:cNvSpPr>
            <a:spLocks noGrp="1"/>
          </p:cNvSpPr>
          <p:nvPr>
            <p:ph type="dt" sz="half" idx="10"/>
          </p:nvPr>
        </p:nvSpPr>
        <p:spPr/>
        <p:txBody>
          <a:bodyPr/>
          <a:lstStyle/>
          <a:p>
            <a:r>
              <a:rPr lang="en-US" smtClean="0"/>
              <a:t>Tim Rogers</a:t>
            </a:r>
            <a:endParaRPr lang="en-US" dirty="0"/>
          </a:p>
        </p:txBody>
      </p:sp>
      <p:sp>
        <p:nvSpPr>
          <p:cNvPr id="4" name="Footer Placeholder 3"/>
          <p:cNvSpPr>
            <a:spLocks noGrp="1"/>
          </p:cNvSpPr>
          <p:nvPr>
            <p:ph type="ftr" sz="quarter" idx="11"/>
          </p:nvPr>
        </p:nvSpPr>
        <p:spPr/>
        <p:txBody>
          <a:bodyPr/>
          <a:lstStyle/>
          <a:p>
            <a:r>
              <a:rPr lang="en-US" smtClean="0"/>
              <a:t>A Variable Warp-Size Architecture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grpSp>
        <p:nvGrpSpPr>
          <p:cNvPr id="8" name="Group 7"/>
          <p:cNvGrpSpPr/>
          <p:nvPr/>
        </p:nvGrpSpPr>
        <p:grpSpPr>
          <a:xfrm>
            <a:off x="6629400" y="1203033"/>
            <a:ext cx="1828800" cy="1540167"/>
            <a:chOff x="6477000" y="1295400"/>
            <a:chExt cx="1828800" cy="1540167"/>
          </a:xfrm>
        </p:grpSpPr>
        <p:sp>
          <p:nvSpPr>
            <p:cNvPr id="9" name="Rounded Rectangle 8"/>
            <p:cNvSpPr/>
            <p:nvPr/>
          </p:nvSpPr>
          <p:spPr>
            <a:xfrm>
              <a:off x="6477000" y="1295400"/>
              <a:ext cx="1828800" cy="748708"/>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Warp Size 4</a:t>
              </a:r>
              <a:endParaRPr lang="en-CA" b="1" dirty="0">
                <a:solidFill>
                  <a:schemeClr val="tx1"/>
                </a:solidFill>
              </a:endParaRPr>
            </a:p>
          </p:txBody>
        </p:sp>
        <p:cxnSp>
          <p:nvCxnSpPr>
            <p:cNvPr id="10" name="Straight Arrow Connector 9"/>
            <p:cNvCxnSpPr/>
            <p:nvPr/>
          </p:nvCxnSpPr>
          <p:spPr>
            <a:xfrm>
              <a:off x="7267576" y="2067112"/>
              <a:ext cx="629188" cy="76845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629400" y="1186697"/>
            <a:ext cx="1828800" cy="973607"/>
            <a:chOff x="6477000" y="1295400"/>
            <a:chExt cx="1828800" cy="973607"/>
          </a:xfrm>
        </p:grpSpPr>
        <p:sp>
          <p:nvSpPr>
            <p:cNvPr id="12" name="Rounded Rectangle 11"/>
            <p:cNvSpPr/>
            <p:nvPr/>
          </p:nvSpPr>
          <p:spPr>
            <a:xfrm>
              <a:off x="6477000" y="1295400"/>
              <a:ext cx="1828800" cy="748708"/>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I-VWS: Break on CF Only</a:t>
              </a:r>
              <a:endParaRPr lang="en-CA" b="1" dirty="0">
                <a:solidFill>
                  <a:schemeClr val="tx1"/>
                </a:solidFill>
              </a:endParaRPr>
            </a:p>
          </p:txBody>
        </p:sp>
        <p:cxnSp>
          <p:nvCxnSpPr>
            <p:cNvPr id="13" name="Straight Arrow Connector 12"/>
            <p:cNvCxnSpPr/>
            <p:nvPr/>
          </p:nvCxnSpPr>
          <p:spPr>
            <a:xfrm>
              <a:off x="7267576" y="2067112"/>
              <a:ext cx="885824" cy="20189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4" name="Rounded Rectangle 23"/>
          <p:cNvSpPr/>
          <p:nvPr/>
        </p:nvSpPr>
        <p:spPr>
          <a:xfrm>
            <a:off x="5917271" y="5257800"/>
            <a:ext cx="2948258" cy="822033"/>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Warp-Size Insensitive Applications Unaffected</a:t>
            </a:r>
            <a:endParaRPr lang="en-CA" b="1" dirty="0">
              <a:solidFill>
                <a:schemeClr val="tx1"/>
              </a:solidFill>
            </a:endParaRPr>
          </a:p>
        </p:txBody>
      </p:sp>
      <p:grpSp>
        <p:nvGrpSpPr>
          <p:cNvPr id="19" name="Group 18"/>
          <p:cNvGrpSpPr/>
          <p:nvPr/>
        </p:nvGrpSpPr>
        <p:grpSpPr>
          <a:xfrm>
            <a:off x="6610350" y="1186697"/>
            <a:ext cx="2000250" cy="973607"/>
            <a:chOff x="6477000" y="1295400"/>
            <a:chExt cx="2000250" cy="973607"/>
          </a:xfrm>
        </p:grpSpPr>
        <p:sp>
          <p:nvSpPr>
            <p:cNvPr id="20" name="Rounded Rectangle 19"/>
            <p:cNvSpPr/>
            <p:nvPr/>
          </p:nvSpPr>
          <p:spPr>
            <a:xfrm>
              <a:off x="6477000" y="1295400"/>
              <a:ext cx="1828800" cy="748708"/>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t>
              </a:r>
              <a:r>
                <a:rPr lang="en-US" b="1" dirty="0" smtClean="0">
                  <a:solidFill>
                    <a:schemeClr val="tx1"/>
                  </a:solidFill>
                </a:rPr>
                <a:t>-VWS: Break + Reform</a:t>
              </a:r>
              <a:endParaRPr lang="en-CA" b="1" dirty="0">
                <a:solidFill>
                  <a:schemeClr val="tx1"/>
                </a:solidFill>
              </a:endParaRPr>
            </a:p>
          </p:txBody>
        </p:sp>
        <p:cxnSp>
          <p:nvCxnSpPr>
            <p:cNvPr id="21" name="Straight Arrow Connector 20"/>
            <p:cNvCxnSpPr/>
            <p:nvPr/>
          </p:nvCxnSpPr>
          <p:spPr>
            <a:xfrm>
              <a:off x="7267576" y="2067112"/>
              <a:ext cx="1209674" cy="20189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526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noGrp="1"/>
          </p:cNvGraphicFramePr>
          <p:nvPr>
            <p:extLst>
              <p:ext uri="{D42A27DB-BD31-4B8C-83A1-F6EECF244321}">
                <p14:modId xmlns:p14="http://schemas.microsoft.com/office/powerpoint/2010/main" val="676269548"/>
              </p:ext>
            </p:extLst>
          </p:nvPr>
        </p:nvGraphicFramePr>
        <p:xfrm>
          <a:off x="228600" y="1370796"/>
          <a:ext cx="8649540" cy="449636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CA" dirty="0" smtClean="0"/>
              <a:t>Convergent/Insensitive Application Fetch Overhead</a:t>
            </a:r>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5" name="Date Placeholder 4"/>
          <p:cNvSpPr>
            <a:spLocks noGrp="1"/>
          </p:cNvSpPr>
          <p:nvPr>
            <p:ph type="dt" sz="half" idx="10"/>
          </p:nvPr>
        </p:nvSpPr>
        <p:spPr/>
        <p:txBody>
          <a:bodyPr/>
          <a:lstStyle/>
          <a:p>
            <a:r>
              <a:rPr lang="en-US" smtClean="0"/>
              <a:t>Tim Rogers</a:t>
            </a:r>
            <a:endParaRPr lang="en-US" dirty="0"/>
          </a:p>
        </p:txBody>
      </p:sp>
      <p:sp>
        <p:nvSpPr>
          <p:cNvPr id="6" name="Footer Placeholder 5"/>
          <p:cNvSpPr>
            <a:spLocks noGrp="1"/>
          </p:cNvSpPr>
          <p:nvPr>
            <p:ph type="ftr" sz="quarter" idx="11"/>
          </p:nvPr>
        </p:nvSpPr>
        <p:spPr/>
        <p:txBody>
          <a:bodyPr/>
          <a:lstStyle/>
          <a:p>
            <a:r>
              <a:rPr lang="en-US" smtClean="0"/>
              <a:t>A Variable Warp-Size Architecture</a:t>
            </a:r>
            <a:endParaRPr lang="en-US" dirty="0"/>
          </a:p>
        </p:txBody>
      </p:sp>
      <p:grpSp>
        <p:nvGrpSpPr>
          <p:cNvPr id="37" name="Group 36"/>
          <p:cNvGrpSpPr/>
          <p:nvPr/>
        </p:nvGrpSpPr>
        <p:grpSpPr>
          <a:xfrm>
            <a:off x="4495800" y="914400"/>
            <a:ext cx="3836059" cy="1600200"/>
            <a:chOff x="4469741" y="1295400"/>
            <a:chExt cx="3836059" cy="1600200"/>
          </a:xfrm>
        </p:grpSpPr>
        <p:grpSp>
          <p:nvGrpSpPr>
            <p:cNvPr id="22" name="Group 21"/>
            <p:cNvGrpSpPr/>
            <p:nvPr/>
          </p:nvGrpSpPr>
          <p:grpSpPr>
            <a:xfrm>
              <a:off x="6477000" y="1295400"/>
              <a:ext cx="1828800" cy="1600200"/>
              <a:chOff x="6477000" y="1295400"/>
              <a:chExt cx="1828800" cy="1600200"/>
            </a:xfrm>
          </p:grpSpPr>
          <p:sp>
            <p:nvSpPr>
              <p:cNvPr id="23" name="Rounded Rectangle 22"/>
              <p:cNvSpPr/>
              <p:nvPr/>
            </p:nvSpPr>
            <p:spPr>
              <a:xfrm>
                <a:off x="6477000" y="1295400"/>
                <a:ext cx="1828800" cy="748708"/>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Warp Size 4</a:t>
                </a:r>
                <a:endParaRPr lang="en-CA" b="1" dirty="0">
                  <a:solidFill>
                    <a:schemeClr val="tx1"/>
                  </a:solidFill>
                </a:endParaRPr>
              </a:p>
            </p:txBody>
          </p:sp>
          <p:cxnSp>
            <p:nvCxnSpPr>
              <p:cNvPr id="24" name="Straight Arrow Connector 23"/>
              <p:cNvCxnSpPr/>
              <p:nvPr/>
            </p:nvCxnSpPr>
            <p:spPr>
              <a:xfrm>
                <a:off x="7267576" y="2067112"/>
                <a:ext cx="1038224" cy="8284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p:cNvCxnSpPr/>
            <p:nvPr/>
          </p:nvCxnSpPr>
          <p:spPr>
            <a:xfrm flipH="1">
              <a:off x="4469741" y="2067112"/>
              <a:ext cx="2797835" cy="1426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4572000" y="609600"/>
            <a:ext cx="4004067" cy="2889758"/>
            <a:chOff x="4301733" y="1295400"/>
            <a:chExt cx="4004067" cy="2889758"/>
          </a:xfrm>
        </p:grpSpPr>
        <p:grpSp>
          <p:nvGrpSpPr>
            <p:cNvPr id="25" name="Group 24"/>
            <p:cNvGrpSpPr/>
            <p:nvPr/>
          </p:nvGrpSpPr>
          <p:grpSpPr>
            <a:xfrm>
              <a:off x="6477000" y="1295400"/>
              <a:ext cx="1828800" cy="2889758"/>
              <a:chOff x="6477000" y="1295400"/>
              <a:chExt cx="1828800" cy="2889758"/>
            </a:xfrm>
          </p:grpSpPr>
          <p:sp>
            <p:nvSpPr>
              <p:cNvPr id="26" name="Rounded Rectangle 25"/>
              <p:cNvSpPr/>
              <p:nvPr/>
            </p:nvSpPr>
            <p:spPr>
              <a:xfrm>
                <a:off x="6477000" y="1295400"/>
                <a:ext cx="1828800" cy="748708"/>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I-VWS: Break on CF Only</a:t>
                </a:r>
                <a:endParaRPr lang="en-CA" b="1" dirty="0">
                  <a:solidFill>
                    <a:schemeClr val="tx1"/>
                  </a:solidFill>
                </a:endParaRPr>
              </a:p>
            </p:txBody>
          </p:sp>
          <p:cxnSp>
            <p:nvCxnSpPr>
              <p:cNvPr id="27" name="Straight Arrow Connector 26"/>
              <p:cNvCxnSpPr/>
              <p:nvPr/>
            </p:nvCxnSpPr>
            <p:spPr>
              <a:xfrm>
                <a:off x="7267576" y="2067112"/>
                <a:ext cx="1038224" cy="211804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p:nvPr/>
          </p:nvCxnSpPr>
          <p:spPr>
            <a:xfrm flipH="1">
              <a:off x="4301733" y="2044108"/>
              <a:ext cx="2954122" cy="214105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724400" y="733425"/>
            <a:ext cx="3962400" cy="2765933"/>
            <a:chOff x="4393416" y="1295400"/>
            <a:chExt cx="3962400" cy="2765933"/>
          </a:xfrm>
        </p:grpSpPr>
        <p:grpSp>
          <p:nvGrpSpPr>
            <p:cNvPr id="20" name="Group 19"/>
            <p:cNvGrpSpPr/>
            <p:nvPr/>
          </p:nvGrpSpPr>
          <p:grpSpPr>
            <a:xfrm>
              <a:off x="6477000" y="1295400"/>
              <a:ext cx="1878816" cy="2765933"/>
              <a:chOff x="6477000" y="1295400"/>
              <a:chExt cx="1878816" cy="2765933"/>
            </a:xfrm>
          </p:grpSpPr>
          <p:sp>
            <p:nvSpPr>
              <p:cNvPr id="29" name="Rounded Rectangle 28"/>
              <p:cNvSpPr/>
              <p:nvPr/>
            </p:nvSpPr>
            <p:spPr>
              <a:xfrm>
                <a:off x="6477000" y="1295400"/>
                <a:ext cx="1828800" cy="748708"/>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E-VWS: Break + Reform</a:t>
                </a:r>
                <a:endParaRPr lang="en-CA" b="1" dirty="0">
                  <a:solidFill>
                    <a:schemeClr val="tx1"/>
                  </a:solidFill>
                </a:endParaRPr>
              </a:p>
            </p:txBody>
          </p:sp>
          <p:cxnSp>
            <p:nvCxnSpPr>
              <p:cNvPr id="30" name="Straight Arrow Connector 29"/>
              <p:cNvCxnSpPr/>
              <p:nvPr/>
            </p:nvCxnSpPr>
            <p:spPr>
              <a:xfrm>
                <a:off x="7267576" y="2067112"/>
                <a:ext cx="1088240" cy="199422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flipH="1">
              <a:off x="4393416" y="2044108"/>
              <a:ext cx="2862439" cy="201722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613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165 Application Performance</a:t>
            </a:r>
            <a:endParaRPr lang="en-CA" dirty="0"/>
          </a:p>
        </p:txBody>
      </p:sp>
      <p:sp>
        <p:nvSpPr>
          <p:cNvPr id="3" name="Date Placeholder 2"/>
          <p:cNvSpPr>
            <a:spLocks noGrp="1"/>
          </p:cNvSpPr>
          <p:nvPr>
            <p:ph type="dt" sz="half" idx="10"/>
          </p:nvPr>
        </p:nvSpPr>
        <p:spPr/>
        <p:txBody>
          <a:bodyPr/>
          <a:lstStyle/>
          <a:p>
            <a:r>
              <a:rPr lang="en-US" smtClean="0"/>
              <a:t>Tim Rogers</a:t>
            </a:r>
            <a:endParaRPr lang="en-US" dirty="0"/>
          </a:p>
        </p:txBody>
      </p:sp>
      <p:sp>
        <p:nvSpPr>
          <p:cNvPr id="4" name="Footer Placeholder 3"/>
          <p:cNvSpPr>
            <a:spLocks noGrp="1"/>
          </p:cNvSpPr>
          <p:nvPr>
            <p:ph type="ftr" sz="quarter" idx="11"/>
          </p:nvPr>
        </p:nvSpPr>
        <p:spPr/>
        <p:txBody>
          <a:bodyPr/>
          <a:lstStyle/>
          <a:p>
            <a:r>
              <a:rPr lang="en-US" smtClean="0"/>
              <a:t>A Variable Warp-Size Architecture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
        <p:nvSpPr>
          <p:cNvPr id="7" name="Rectangle 6"/>
          <p:cNvSpPr/>
          <p:nvPr/>
        </p:nvSpPr>
        <p:spPr>
          <a:xfrm>
            <a:off x="7399020" y="1447800"/>
            <a:ext cx="1440180" cy="347411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1981200" y="1447800"/>
            <a:ext cx="5410200" cy="34741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066800" y="1447800"/>
            <a:ext cx="1066800" cy="347411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699760" y="5288890"/>
            <a:ext cx="1738640" cy="730910"/>
          </a:xfrm>
          <a:prstGeom prst="roundRect">
            <a:avLst/>
          </a:prstGeom>
          <a:solidFill>
            <a:schemeClr val="bg1"/>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Convergent Applications</a:t>
            </a:r>
            <a:endParaRPr lang="en-CA" b="1" dirty="0">
              <a:solidFill>
                <a:schemeClr val="tx1"/>
              </a:solidFill>
            </a:endParaRPr>
          </a:p>
        </p:txBody>
      </p:sp>
      <p:sp>
        <p:nvSpPr>
          <p:cNvPr id="12" name="Rounded Rectangle 11"/>
          <p:cNvSpPr/>
          <p:nvPr/>
        </p:nvSpPr>
        <p:spPr>
          <a:xfrm>
            <a:off x="7227570" y="5365090"/>
            <a:ext cx="1706880" cy="730910"/>
          </a:xfrm>
          <a:prstGeom prst="roundRect">
            <a:avLst/>
          </a:prstGeom>
          <a:solidFill>
            <a:schemeClr val="bg1"/>
          </a:solid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Divergent Applications</a:t>
            </a:r>
            <a:endParaRPr lang="en-CA" b="1" dirty="0">
              <a:solidFill>
                <a:schemeClr val="tx1"/>
              </a:solidFill>
            </a:endParaRPr>
          </a:p>
        </p:txBody>
      </p:sp>
      <p:graphicFrame>
        <p:nvGraphicFramePr>
          <p:cNvPr id="13" name="Chart 12"/>
          <p:cNvGraphicFramePr>
            <a:graphicFrameLocks noGrp="1"/>
          </p:cNvGraphicFramePr>
          <p:nvPr>
            <p:extLst>
              <p:ext uri="{D42A27DB-BD31-4B8C-83A1-F6EECF244321}">
                <p14:modId xmlns:p14="http://schemas.microsoft.com/office/powerpoint/2010/main" val="734316387"/>
              </p:ext>
            </p:extLst>
          </p:nvPr>
        </p:nvGraphicFramePr>
        <p:xfrm>
          <a:off x="276553" y="1295400"/>
          <a:ext cx="8657897" cy="3704897"/>
        </p:xfrm>
        <a:graphic>
          <a:graphicData uri="http://schemas.openxmlformats.org/drawingml/2006/chart">
            <c:chart xmlns:c="http://schemas.openxmlformats.org/drawingml/2006/chart" xmlns:r="http://schemas.openxmlformats.org/officeDocument/2006/relationships" r:id="rId2"/>
          </a:graphicData>
        </a:graphic>
      </p:graphicFrame>
      <p:sp>
        <p:nvSpPr>
          <p:cNvPr id="14" name="Rounded Rectangle 13"/>
          <p:cNvSpPr/>
          <p:nvPr/>
        </p:nvSpPr>
        <p:spPr>
          <a:xfrm>
            <a:off x="3429000" y="5271637"/>
            <a:ext cx="2660020" cy="730910"/>
          </a:xfrm>
          <a:prstGeom prst="roundRect">
            <a:avLst/>
          </a:prstGeom>
          <a:solidFill>
            <a:schemeClr val="bg1"/>
          </a:solid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Warp-Size Insensitive Applications</a:t>
            </a:r>
            <a:endParaRPr lang="en-CA" b="1" dirty="0">
              <a:solidFill>
                <a:schemeClr val="tx1"/>
              </a:solidFill>
            </a:endParaRPr>
          </a:p>
        </p:txBody>
      </p:sp>
    </p:spTree>
    <p:extLst>
      <p:ext uri="{BB962C8B-B14F-4D97-AF65-F5344CB8AC3E}">
        <p14:creationId xmlns:p14="http://schemas.microsoft.com/office/powerpoint/2010/main" val="3202535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Related Work</a:t>
            </a:r>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Date Placeholder 4"/>
          <p:cNvSpPr>
            <a:spLocks noGrp="1"/>
          </p:cNvSpPr>
          <p:nvPr>
            <p:ph type="dt" sz="half" idx="10"/>
          </p:nvPr>
        </p:nvSpPr>
        <p:spPr/>
        <p:txBody>
          <a:bodyPr/>
          <a:lstStyle/>
          <a:p>
            <a:r>
              <a:rPr lang="en-US" smtClean="0"/>
              <a:t>Tim Rogers</a:t>
            </a:r>
            <a:endParaRPr lang="en-US" dirty="0"/>
          </a:p>
        </p:txBody>
      </p:sp>
      <p:sp>
        <p:nvSpPr>
          <p:cNvPr id="6" name="Footer Placeholder 5"/>
          <p:cNvSpPr>
            <a:spLocks noGrp="1"/>
          </p:cNvSpPr>
          <p:nvPr>
            <p:ph type="ftr" sz="quarter" idx="11"/>
          </p:nvPr>
        </p:nvSpPr>
        <p:spPr/>
        <p:txBody>
          <a:bodyPr/>
          <a:lstStyle/>
          <a:p>
            <a:r>
              <a:rPr lang="en-US" smtClean="0"/>
              <a:t>A Variable Warp-Size Architecture</a:t>
            </a:r>
            <a:endParaRPr lang="en-US" dirty="0"/>
          </a:p>
        </p:txBody>
      </p:sp>
      <p:grpSp>
        <p:nvGrpSpPr>
          <p:cNvPr id="3" name="Group 2"/>
          <p:cNvGrpSpPr/>
          <p:nvPr/>
        </p:nvGrpSpPr>
        <p:grpSpPr>
          <a:xfrm>
            <a:off x="381000" y="1295400"/>
            <a:ext cx="7696200" cy="2362200"/>
            <a:chOff x="381000" y="1295400"/>
            <a:chExt cx="7696200" cy="2362200"/>
          </a:xfrm>
        </p:grpSpPr>
        <p:sp>
          <p:nvSpPr>
            <p:cNvPr id="8" name="Rounded Rectangle 7"/>
            <p:cNvSpPr/>
            <p:nvPr/>
          </p:nvSpPr>
          <p:spPr>
            <a:xfrm>
              <a:off x="381000" y="1295400"/>
              <a:ext cx="3657600" cy="2362200"/>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b="1" dirty="0" smtClean="0">
                  <a:solidFill>
                    <a:schemeClr val="tx1"/>
                  </a:solidFill>
                </a:rPr>
                <a:t>Compaction/Formation</a:t>
              </a:r>
              <a:endParaRPr lang="en-CA" b="1" dirty="0">
                <a:solidFill>
                  <a:schemeClr val="tx1"/>
                </a:solidFill>
              </a:endParaRPr>
            </a:p>
          </p:txBody>
        </p:sp>
        <p:sp>
          <p:nvSpPr>
            <p:cNvPr id="9" name="Rounded Rectangle 8"/>
            <p:cNvSpPr/>
            <p:nvPr/>
          </p:nvSpPr>
          <p:spPr>
            <a:xfrm>
              <a:off x="4419600" y="1295400"/>
              <a:ext cx="3657600" cy="2362200"/>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b="1" dirty="0" smtClean="0">
                  <a:solidFill>
                    <a:schemeClr val="tx1"/>
                  </a:solidFill>
                </a:rPr>
                <a:t>Subdivision/Multipath</a:t>
              </a:r>
              <a:endParaRPr lang="en-CA" b="1" dirty="0">
                <a:solidFill>
                  <a:schemeClr val="tx1"/>
                </a:solidFill>
              </a:endParaRPr>
            </a:p>
          </p:txBody>
        </p:sp>
        <p:sp>
          <p:nvSpPr>
            <p:cNvPr id="11" name="Rounded Rectangle 10"/>
            <p:cNvSpPr/>
            <p:nvPr/>
          </p:nvSpPr>
          <p:spPr>
            <a:xfrm>
              <a:off x="2057400" y="2476500"/>
              <a:ext cx="1828800" cy="990600"/>
            </a:xfrm>
            <a:prstGeom prst="roundRect">
              <a:avLst/>
            </a:prstGeom>
            <a:solidFill>
              <a:schemeClr val="bg1"/>
            </a:solid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b="1" dirty="0" smtClean="0">
                  <a:solidFill>
                    <a:schemeClr val="tx1"/>
                  </a:solidFill>
                </a:rPr>
                <a:t>Improve Function Unit Utilization</a:t>
              </a:r>
              <a:endParaRPr lang="en-CA" b="1" dirty="0">
                <a:solidFill>
                  <a:schemeClr val="tx1"/>
                </a:solidFill>
              </a:endParaRPr>
            </a:p>
          </p:txBody>
        </p:sp>
        <p:sp>
          <p:nvSpPr>
            <p:cNvPr id="12" name="Rounded Rectangle 11"/>
            <p:cNvSpPr/>
            <p:nvPr/>
          </p:nvSpPr>
          <p:spPr>
            <a:xfrm>
              <a:off x="539151" y="1765543"/>
              <a:ext cx="1828800" cy="990600"/>
            </a:xfrm>
            <a:prstGeom prst="roundRect">
              <a:avLst/>
            </a:prstGeom>
            <a:solidFill>
              <a:schemeClr val="bg1"/>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b="1" dirty="0" smtClean="0">
                  <a:solidFill>
                    <a:schemeClr val="tx1"/>
                  </a:solidFill>
                </a:rPr>
                <a:t>Decrease Thread Level Parallelism</a:t>
              </a:r>
              <a:endParaRPr lang="en-CA" b="1" dirty="0">
                <a:solidFill>
                  <a:schemeClr val="tx1"/>
                </a:solidFill>
              </a:endParaRPr>
            </a:p>
          </p:txBody>
        </p:sp>
        <p:sp>
          <p:nvSpPr>
            <p:cNvPr id="14" name="Rounded Rectangle 13"/>
            <p:cNvSpPr/>
            <p:nvPr/>
          </p:nvSpPr>
          <p:spPr>
            <a:xfrm>
              <a:off x="6152791" y="2514600"/>
              <a:ext cx="1828800" cy="990600"/>
            </a:xfrm>
            <a:prstGeom prst="roundRect">
              <a:avLst/>
            </a:prstGeom>
            <a:solidFill>
              <a:schemeClr val="bg1"/>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b="1" dirty="0" smtClean="0">
                  <a:solidFill>
                    <a:schemeClr val="tx1"/>
                  </a:solidFill>
                </a:rPr>
                <a:t>Decreased Function Unit Utilization</a:t>
              </a:r>
              <a:endParaRPr lang="en-CA" b="1" dirty="0">
                <a:solidFill>
                  <a:schemeClr val="tx1"/>
                </a:solidFill>
              </a:endParaRPr>
            </a:p>
          </p:txBody>
        </p:sp>
        <p:sp>
          <p:nvSpPr>
            <p:cNvPr id="13" name="Rounded Rectangle 12"/>
            <p:cNvSpPr/>
            <p:nvPr/>
          </p:nvSpPr>
          <p:spPr>
            <a:xfrm>
              <a:off x="4572000" y="1752600"/>
              <a:ext cx="1828800" cy="990600"/>
            </a:xfrm>
            <a:prstGeom prst="roundRect">
              <a:avLst/>
            </a:prstGeom>
            <a:solidFill>
              <a:schemeClr val="bg1"/>
            </a:solid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b="1" dirty="0" smtClean="0">
                  <a:solidFill>
                    <a:schemeClr val="tx1"/>
                  </a:solidFill>
                </a:rPr>
                <a:t>Increase Thread Level Parallelism</a:t>
              </a:r>
              <a:endParaRPr lang="en-CA" b="1" dirty="0">
                <a:solidFill>
                  <a:schemeClr val="tx1"/>
                </a:solidFill>
              </a:endParaRPr>
            </a:p>
          </p:txBody>
        </p:sp>
      </p:grpSp>
      <p:grpSp>
        <p:nvGrpSpPr>
          <p:cNvPr id="7" name="Group 6"/>
          <p:cNvGrpSpPr/>
          <p:nvPr/>
        </p:nvGrpSpPr>
        <p:grpSpPr>
          <a:xfrm>
            <a:off x="2438400" y="3827253"/>
            <a:ext cx="3657600" cy="2362200"/>
            <a:chOff x="1295400" y="3827253"/>
            <a:chExt cx="3657600" cy="2362200"/>
          </a:xfrm>
        </p:grpSpPr>
        <p:sp>
          <p:nvSpPr>
            <p:cNvPr id="15" name="Rounded Rectangle 14"/>
            <p:cNvSpPr/>
            <p:nvPr/>
          </p:nvSpPr>
          <p:spPr>
            <a:xfrm>
              <a:off x="1295400" y="3827253"/>
              <a:ext cx="3657600" cy="2362200"/>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b="1" dirty="0" smtClean="0">
                  <a:solidFill>
                    <a:schemeClr val="tx1"/>
                  </a:solidFill>
                </a:rPr>
                <a:t>Variable Warp Sizing</a:t>
              </a:r>
              <a:endParaRPr lang="en-CA" b="1" dirty="0">
                <a:solidFill>
                  <a:schemeClr val="tx1"/>
                </a:solidFill>
              </a:endParaRPr>
            </a:p>
          </p:txBody>
        </p:sp>
        <p:sp>
          <p:nvSpPr>
            <p:cNvPr id="17" name="Rounded Rectangle 16"/>
            <p:cNvSpPr/>
            <p:nvPr/>
          </p:nvSpPr>
          <p:spPr>
            <a:xfrm>
              <a:off x="2971800" y="5008353"/>
              <a:ext cx="1828800" cy="990600"/>
            </a:xfrm>
            <a:prstGeom prst="roundRect">
              <a:avLst/>
            </a:prstGeom>
            <a:solidFill>
              <a:schemeClr val="bg1"/>
            </a:solid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b="1" dirty="0" smtClean="0">
                  <a:solidFill>
                    <a:schemeClr val="tx1"/>
                  </a:solidFill>
                </a:rPr>
                <a:t>Improve Function Unit Utilization</a:t>
              </a:r>
              <a:endParaRPr lang="en-CA" b="1" dirty="0">
                <a:solidFill>
                  <a:schemeClr val="tx1"/>
                </a:solidFill>
              </a:endParaRPr>
            </a:p>
          </p:txBody>
        </p:sp>
        <p:sp>
          <p:nvSpPr>
            <p:cNvPr id="16" name="Rounded Rectangle 15"/>
            <p:cNvSpPr/>
            <p:nvPr/>
          </p:nvSpPr>
          <p:spPr>
            <a:xfrm>
              <a:off x="1453551" y="4343400"/>
              <a:ext cx="1828800" cy="990600"/>
            </a:xfrm>
            <a:prstGeom prst="roundRect">
              <a:avLst/>
            </a:prstGeom>
            <a:solidFill>
              <a:schemeClr val="bg1"/>
            </a:solid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CA" b="1" dirty="0" smtClean="0">
                  <a:solidFill>
                    <a:schemeClr val="tx1"/>
                  </a:solidFill>
                </a:rPr>
                <a:t>Increase Thread Level Parallelism</a:t>
              </a:r>
              <a:endParaRPr lang="en-CA" b="1" dirty="0">
                <a:solidFill>
                  <a:schemeClr val="tx1"/>
                </a:solidFill>
              </a:endParaRPr>
            </a:p>
          </p:txBody>
        </p:sp>
      </p:grpSp>
      <p:sp>
        <p:nvSpPr>
          <p:cNvPr id="18" name="Rounded Rectangle 17"/>
          <p:cNvSpPr/>
          <p:nvPr/>
        </p:nvSpPr>
        <p:spPr>
          <a:xfrm>
            <a:off x="2743200" y="1765543"/>
            <a:ext cx="1524000" cy="419100"/>
          </a:xfrm>
          <a:prstGeom prst="roundRect">
            <a:avLst/>
          </a:prstGeom>
          <a:solidFill>
            <a:schemeClr val="bg1"/>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Area Cost</a:t>
            </a:r>
            <a:endParaRPr lang="en-CA" b="1" dirty="0">
              <a:solidFill>
                <a:schemeClr val="tx1"/>
              </a:solidFill>
            </a:endParaRPr>
          </a:p>
        </p:txBody>
      </p:sp>
      <p:sp>
        <p:nvSpPr>
          <p:cNvPr id="21" name="Rounded Rectangle 20"/>
          <p:cNvSpPr/>
          <p:nvPr/>
        </p:nvSpPr>
        <p:spPr>
          <a:xfrm>
            <a:off x="7315200" y="1708393"/>
            <a:ext cx="1524000" cy="419100"/>
          </a:xfrm>
          <a:prstGeom prst="roundRect">
            <a:avLst/>
          </a:prstGeom>
          <a:solidFill>
            <a:schemeClr val="bg1"/>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Area Cost</a:t>
            </a:r>
            <a:endParaRPr lang="en-CA" b="1" dirty="0">
              <a:solidFill>
                <a:schemeClr val="tx1"/>
              </a:solidFill>
            </a:endParaRPr>
          </a:p>
        </p:txBody>
      </p:sp>
      <p:sp>
        <p:nvSpPr>
          <p:cNvPr id="22" name="Rounded Rectangle 21"/>
          <p:cNvSpPr/>
          <p:nvPr/>
        </p:nvSpPr>
        <p:spPr>
          <a:xfrm>
            <a:off x="5334000" y="4343400"/>
            <a:ext cx="1524000" cy="419100"/>
          </a:xfrm>
          <a:prstGeom prst="roundRect">
            <a:avLst/>
          </a:prstGeom>
          <a:solidFill>
            <a:schemeClr val="bg1"/>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Area Cost</a:t>
            </a:r>
            <a:endParaRPr lang="en-CA" b="1" dirty="0">
              <a:solidFill>
                <a:schemeClr val="tx1"/>
              </a:solidFill>
            </a:endParaRPr>
          </a:p>
        </p:txBody>
      </p:sp>
      <p:sp>
        <p:nvSpPr>
          <p:cNvPr id="23" name="Rounded Rectangle 22"/>
          <p:cNvSpPr/>
          <p:nvPr/>
        </p:nvSpPr>
        <p:spPr>
          <a:xfrm>
            <a:off x="6152791" y="4714874"/>
            <a:ext cx="2819400" cy="1238251"/>
          </a:xfrm>
          <a:prstGeom prst="roundRect">
            <a:avLst/>
          </a:prstGeom>
          <a:solidFill>
            <a:schemeClr val="bg1"/>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VWS Estimate:</a:t>
            </a:r>
          </a:p>
          <a:p>
            <a:pPr algn="ctr"/>
            <a:r>
              <a:rPr lang="en-CA" b="1" dirty="0" smtClean="0">
                <a:solidFill>
                  <a:schemeClr val="tx1"/>
                </a:solidFill>
              </a:rPr>
              <a:t>5% for 4-wide slices</a:t>
            </a:r>
          </a:p>
          <a:p>
            <a:pPr algn="ctr"/>
            <a:r>
              <a:rPr lang="en-CA" b="1" dirty="0" smtClean="0">
                <a:solidFill>
                  <a:schemeClr val="tx1"/>
                </a:solidFill>
              </a:rPr>
              <a:t>2.5% for 8-wide slices</a:t>
            </a:r>
            <a:endParaRPr lang="en-CA" b="1" dirty="0">
              <a:solidFill>
                <a:schemeClr val="tx1"/>
              </a:solidFill>
            </a:endParaRPr>
          </a:p>
        </p:txBody>
      </p:sp>
    </p:spTree>
    <p:extLst>
      <p:ext uri="{BB962C8B-B14F-4D97-AF65-F5344CB8AC3E}">
        <p14:creationId xmlns:p14="http://schemas.microsoft.com/office/powerpoint/2010/main" val="418045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a:t>
            </a:r>
            <a:endParaRPr lang="en-CA" dirty="0"/>
          </a:p>
        </p:txBody>
      </p:sp>
      <p:sp>
        <p:nvSpPr>
          <p:cNvPr id="3" name="Content Placeholder 2"/>
          <p:cNvSpPr>
            <a:spLocks noGrp="1"/>
          </p:cNvSpPr>
          <p:nvPr>
            <p:ph sz="quarter" idx="1"/>
          </p:nvPr>
        </p:nvSpPr>
        <p:spPr/>
        <p:txBody>
          <a:bodyPr/>
          <a:lstStyle/>
          <a:p>
            <a:r>
              <a:rPr lang="en-CA" dirty="0" smtClean="0"/>
              <a:t>Explored space surrounding warp size and </a:t>
            </a:r>
            <a:r>
              <a:rPr lang="en-CA" dirty="0" err="1" smtClean="0"/>
              <a:t>perfromance</a:t>
            </a:r>
            <a:endParaRPr lang="en-CA" dirty="0" smtClean="0"/>
          </a:p>
          <a:p>
            <a:endParaRPr lang="en-CA" dirty="0" smtClean="0"/>
          </a:p>
          <a:p>
            <a:r>
              <a:rPr lang="en-CA" dirty="0" smtClean="0"/>
              <a:t>Vary the size of the warp to meet the depends of the workload</a:t>
            </a:r>
          </a:p>
          <a:p>
            <a:pPr lvl="1"/>
            <a:r>
              <a:rPr lang="en-CA" dirty="0" smtClean="0"/>
              <a:t>35% performance improvement on divergent apps</a:t>
            </a:r>
          </a:p>
          <a:p>
            <a:pPr lvl="1"/>
            <a:r>
              <a:rPr lang="en-CA" dirty="0" smtClean="0"/>
              <a:t>No performance degradation on convergent apps</a:t>
            </a:r>
          </a:p>
          <a:p>
            <a:pPr marL="274320" lvl="1" indent="0">
              <a:buNone/>
            </a:pPr>
            <a:endParaRPr lang="en-CA" dirty="0" smtClean="0"/>
          </a:p>
          <a:p>
            <a:r>
              <a:rPr lang="en-CA" dirty="0" smtClean="0"/>
              <a:t>Narrow slices with ganged execution</a:t>
            </a:r>
          </a:p>
          <a:p>
            <a:pPr lvl="1"/>
            <a:r>
              <a:rPr lang="en-CA" dirty="0" smtClean="0"/>
              <a:t>Improves both SIMD efficiency and thread-level parallelism</a:t>
            </a:r>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Date Placeholder 4"/>
          <p:cNvSpPr>
            <a:spLocks noGrp="1"/>
          </p:cNvSpPr>
          <p:nvPr>
            <p:ph type="dt" sz="half" idx="10"/>
          </p:nvPr>
        </p:nvSpPr>
        <p:spPr/>
        <p:txBody>
          <a:bodyPr/>
          <a:lstStyle/>
          <a:p>
            <a:r>
              <a:rPr lang="en-US" smtClean="0"/>
              <a:t>Tim Rogers</a:t>
            </a:r>
            <a:endParaRPr lang="en-US" dirty="0"/>
          </a:p>
        </p:txBody>
      </p:sp>
      <p:sp>
        <p:nvSpPr>
          <p:cNvPr id="6" name="Footer Placeholder 5"/>
          <p:cNvSpPr>
            <a:spLocks noGrp="1"/>
          </p:cNvSpPr>
          <p:nvPr>
            <p:ph type="ftr" sz="quarter" idx="11"/>
          </p:nvPr>
        </p:nvSpPr>
        <p:spPr/>
        <p:txBody>
          <a:bodyPr/>
          <a:lstStyle/>
          <a:p>
            <a:r>
              <a:rPr lang="en-US" smtClean="0"/>
              <a:t>A Variable Warp-Size Architecture</a:t>
            </a:r>
            <a:endParaRPr lang="en-US" dirty="0"/>
          </a:p>
        </p:txBody>
      </p:sp>
      <p:sp>
        <p:nvSpPr>
          <p:cNvPr id="7" name="Rounded Rectangle 6"/>
          <p:cNvSpPr/>
          <p:nvPr/>
        </p:nvSpPr>
        <p:spPr>
          <a:xfrm>
            <a:off x="6781800" y="5334000"/>
            <a:ext cx="1859280" cy="807110"/>
          </a:xfrm>
          <a:prstGeom prst="roundRect">
            <a:avLst/>
          </a:prstGeom>
          <a:solidFill>
            <a:schemeClr val="bg1"/>
          </a:solid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Questions?</a:t>
            </a:r>
            <a:endParaRPr lang="en-CA" b="1" dirty="0">
              <a:solidFill>
                <a:schemeClr val="tx1"/>
              </a:solidFill>
            </a:endParaRPr>
          </a:p>
        </p:txBody>
      </p:sp>
    </p:spTree>
    <p:extLst>
      <p:ext uri="{BB962C8B-B14F-4D97-AF65-F5344CB8AC3E}">
        <p14:creationId xmlns:p14="http://schemas.microsoft.com/office/powerpoint/2010/main" val="234197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141" y="1025518"/>
            <a:ext cx="8352430" cy="1790700"/>
          </a:xfrm>
        </p:spPr>
        <p:txBody>
          <a:bodyPr>
            <a:normAutofit fontScale="90000"/>
          </a:bodyPr>
          <a:lstStyle/>
          <a:p>
            <a:r>
              <a:rPr lang="en-US" b="1" dirty="0" smtClean="0">
                <a:solidFill>
                  <a:srgbClr val="C00000"/>
                </a:solidFill>
                <a:latin typeface="+mn-lt"/>
              </a:rPr>
              <a:t>Managing DRAM Latency Divergence in Irregular GPGPU Applications</a:t>
            </a:r>
            <a:endParaRPr lang="en-US" b="1" dirty="0">
              <a:solidFill>
                <a:srgbClr val="C00000"/>
              </a:solidFill>
              <a:latin typeface="+mn-lt"/>
            </a:endParaRPr>
          </a:p>
        </p:txBody>
      </p:sp>
      <p:sp>
        <p:nvSpPr>
          <p:cNvPr id="3" name="Subtitle 2"/>
          <p:cNvSpPr>
            <a:spLocks noGrp="1"/>
          </p:cNvSpPr>
          <p:nvPr>
            <p:ph type="subTitle" idx="1"/>
          </p:nvPr>
        </p:nvSpPr>
        <p:spPr>
          <a:xfrm>
            <a:off x="5631544" y="3382174"/>
            <a:ext cx="2897725" cy="2233711"/>
          </a:xfrm>
        </p:spPr>
        <p:txBody>
          <a:bodyPr>
            <a:normAutofit/>
          </a:bodyPr>
          <a:lstStyle/>
          <a:p>
            <a:pPr algn="l"/>
            <a:r>
              <a:rPr lang="en-US" sz="2100" b="1" dirty="0">
                <a:solidFill>
                  <a:srgbClr val="C00000"/>
                </a:solidFill>
              </a:rPr>
              <a:t>Niladrish Chatterjee</a:t>
            </a:r>
          </a:p>
          <a:p>
            <a:pPr algn="l"/>
            <a:r>
              <a:rPr lang="en-US" sz="2100" b="1" dirty="0"/>
              <a:t>Mike O’Connor</a:t>
            </a:r>
          </a:p>
          <a:p>
            <a:pPr algn="l"/>
            <a:r>
              <a:rPr lang="en-US" sz="2100" b="1" dirty="0"/>
              <a:t>Gabriel H. </a:t>
            </a:r>
            <a:r>
              <a:rPr lang="en-US" sz="2100" b="1" dirty="0" err="1"/>
              <a:t>Loh</a:t>
            </a:r>
            <a:endParaRPr lang="en-US" sz="2100" b="1" dirty="0"/>
          </a:p>
          <a:p>
            <a:pPr algn="l"/>
            <a:r>
              <a:rPr lang="en-US" sz="2100" b="1" dirty="0" err="1"/>
              <a:t>Nuwan</a:t>
            </a:r>
            <a:r>
              <a:rPr lang="en-US" sz="2100" b="1" dirty="0"/>
              <a:t> </a:t>
            </a:r>
            <a:r>
              <a:rPr lang="en-US" sz="2100" b="1" dirty="0" err="1"/>
              <a:t>Jayasena</a:t>
            </a:r>
            <a:endParaRPr lang="en-US" sz="2100" b="1" dirty="0"/>
          </a:p>
          <a:p>
            <a:pPr algn="l"/>
            <a:r>
              <a:rPr lang="en-US" sz="2100" b="1" dirty="0"/>
              <a:t>Rajeev </a:t>
            </a:r>
            <a:r>
              <a:rPr lang="en-US" sz="2100" b="1" dirty="0" err="1"/>
              <a:t>Balasubramonian</a:t>
            </a:r>
            <a:endParaRPr lang="en-US" sz="2100" b="1" dirty="0"/>
          </a:p>
        </p:txBody>
      </p:sp>
      <p:sp>
        <p:nvSpPr>
          <p:cNvPr id="4" name="Line 3"/>
          <p:cNvSpPr>
            <a:spLocks noChangeShapeType="1"/>
          </p:cNvSpPr>
          <p:nvPr/>
        </p:nvSpPr>
        <p:spPr bwMode="auto">
          <a:xfrm>
            <a:off x="807445" y="3127963"/>
            <a:ext cx="7721824" cy="3034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5" name="Picture 4"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445" y="3413884"/>
            <a:ext cx="1491915" cy="86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jsdc.ec.illinois.edu/addons/default/themes/JSDC/img/AMD_E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400" y="3382174"/>
            <a:ext cx="1954956" cy="7526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deal.ece.utexas.edu/seminar/UTAustin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445" y="4685137"/>
            <a:ext cx="1582255" cy="721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filecluster.com/news/wp-content/uploads/2014/09/Nvidia-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4253" y="4593168"/>
            <a:ext cx="813250" cy="81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30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mn-lt"/>
              </a:rPr>
              <a:t>Irregular GPGPU Applications</a:t>
            </a:r>
            <a:endParaRPr lang="en-US" b="1" dirty="0">
              <a:solidFill>
                <a:srgbClr val="C00000"/>
              </a:solidFill>
              <a:latin typeface="+mn-lt"/>
            </a:endParaRPr>
          </a:p>
        </p:txBody>
      </p:sp>
      <p:sp>
        <p:nvSpPr>
          <p:cNvPr id="3" name="Content Placeholder 2"/>
          <p:cNvSpPr>
            <a:spLocks noGrp="1"/>
          </p:cNvSpPr>
          <p:nvPr>
            <p:ph idx="1"/>
          </p:nvPr>
        </p:nvSpPr>
        <p:spPr>
          <a:xfrm>
            <a:off x="628650" y="1802294"/>
            <a:ext cx="7886700" cy="3795398"/>
          </a:xfrm>
        </p:spPr>
        <p:txBody>
          <a:bodyPr>
            <a:normAutofit/>
          </a:bodyPr>
          <a:lstStyle/>
          <a:p>
            <a:r>
              <a:rPr lang="en-US" dirty="0" smtClean="0"/>
              <a:t>Conventional GPGPU workloads access vector or matrix-based data structures</a:t>
            </a:r>
          </a:p>
          <a:p>
            <a:pPr lvl="1"/>
            <a:r>
              <a:rPr lang="en-US" dirty="0" smtClean="0"/>
              <a:t>Predictable strides, large data parallelism</a:t>
            </a:r>
          </a:p>
          <a:p>
            <a:endParaRPr lang="en-US" dirty="0" smtClean="0"/>
          </a:p>
          <a:p>
            <a:r>
              <a:rPr lang="en-US" dirty="0" smtClean="0"/>
              <a:t>Emerging Irregular Workloads</a:t>
            </a:r>
          </a:p>
          <a:p>
            <a:pPr lvl="1"/>
            <a:r>
              <a:rPr lang="en-US" dirty="0" smtClean="0"/>
              <a:t>Pointer-based data-structures &amp; data-dependent memory accesses</a:t>
            </a:r>
          </a:p>
          <a:p>
            <a:pPr lvl="1"/>
            <a:r>
              <a:rPr lang="en-US" b="1" dirty="0" smtClean="0">
                <a:solidFill>
                  <a:srgbClr val="C00000"/>
                </a:solidFill>
              </a:rPr>
              <a:t>Memory Latency Divergence on SIMT platforms</a:t>
            </a:r>
          </a:p>
          <a:p>
            <a:pPr lvl="1"/>
            <a:endParaRPr lang="en-US" sz="2100" b="1" dirty="0">
              <a:solidFill>
                <a:srgbClr val="C00000"/>
              </a:solidFill>
            </a:endParaRPr>
          </a:p>
          <a:p>
            <a:pPr marL="342900" lvl="1" indent="0" algn="ctr">
              <a:buNone/>
            </a:pPr>
            <a:r>
              <a:rPr lang="en-US" sz="2400" b="1" dirty="0">
                <a:solidFill>
                  <a:schemeClr val="accent6">
                    <a:lumMod val="50000"/>
                  </a:schemeClr>
                </a:solidFill>
              </a:rPr>
              <a:t>Warp-aware memory scheduling to reduce DRAM latency divergence</a:t>
            </a:r>
          </a:p>
          <a:p>
            <a:pPr lvl="1"/>
            <a:endParaRPr lang="en-US" dirty="0" smtClean="0"/>
          </a:p>
          <a:p>
            <a:pPr lvl="1"/>
            <a:endParaRPr lang="en-US" dirty="0" smtClean="0"/>
          </a:p>
          <a:p>
            <a:pPr lvl="1"/>
            <a:endParaRPr lang="en-US" dirty="0" smtClean="0"/>
          </a:p>
          <a:p>
            <a:pPr lvl="1"/>
            <a:endParaRPr lang="en-US" dirty="0"/>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626" y="5572478"/>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dirty="0" smtClean="0">
                <a:solidFill>
                  <a:prstClr val="black">
                    <a:tint val="75000"/>
                  </a:prstClr>
                </a:solidFill>
              </a:rPr>
              <a:t>SC 2014</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98EFEF4C-5376-4D05-9E2A-FBCB02938BF9}"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2506159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mn-lt"/>
              </a:rPr>
              <a:t>SIMT Execution Overview</a:t>
            </a:r>
            <a:endParaRPr lang="en-US" b="1" dirty="0">
              <a:solidFill>
                <a:srgbClr val="C00000"/>
              </a:solidFill>
              <a:latin typeface="+mn-lt"/>
            </a:endParaRPr>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626" y="5572478"/>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dirty="0" smtClean="0">
                <a:solidFill>
                  <a:prstClr val="black">
                    <a:tint val="75000"/>
                  </a:prstClr>
                </a:solidFill>
              </a:rPr>
              <a:t>SC 2014</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98EFEF4C-5376-4D05-9E2A-FBCB02938BF9}" type="slidenum">
              <a:rPr lang="en-US" smtClean="0">
                <a:solidFill>
                  <a:prstClr val="black">
                    <a:tint val="75000"/>
                  </a:prstClr>
                </a:solidFill>
              </a:rPr>
              <a:pPr/>
              <a:t>28</a:t>
            </a:fld>
            <a:endParaRPr lang="en-US">
              <a:solidFill>
                <a:prstClr val="black">
                  <a:tint val="75000"/>
                </a:prstClr>
              </a:solidFill>
            </a:endParaRPr>
          </a:p>
        </p:txBody>
      </p:sp>
      <p:sp>
        <p:nvSpPr>
          <p:cNvPr id="9" name="Rectangle 8"/>
          <p:cNvSpPr/>
          <p:nvPr/>
        </p:nvSpPr>
        <p:spPr>
          <a:xfrm>
            <a:off x="1503294" y="2497333"/>
            <a:ext cx="1887618" cy="2215231"/>
          </a:xfrm>
          <a:prstGeom prst="rect">
            <a:avLst/>
          </a:prstGeom>
          <a:solidFill>
            <a:schemeClr val="bg2"/>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sp>
        <p:nvSpPr>
          <p:cNvPr id="10" name="Rectangle 9"/>
          <p:cNvSpPr/>
          <p:nvPr/>
        </p:nvSpPr>
        <p:spPr>
          <a:xfrm>
            <a:off x="1248051" y="2862270"/>
            <a:ext cx="1887618" cy="2215231"/>
          </a:xfrm>
          <a:prstGeom prst="rect">
            <a:avLst/>
          </a:prstGeom>
          <a:solidFill>
            <a:schemeClr val="bg2"/>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sp>
        <p:nvSpPr>
          <p:cNvPr id="11" name="Rectangle 10"/>
          <p:cNvSpPr/>
          <p:nvPr/>
        </p:nvSpPr>
        <p:spPr>
          <a:xfrm>
            <a:off x="1007254" y="3193753"/>
            <a:ext cx="1887618" cy="2215231"/>
          </a:xfrm>
          <a:prstGeom prst="rect">
            <a:avLst/>
          </a:prstGeom>
          <a:solidFill>
            <a:schemeClr val="bg2"/>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sp>
        <p:nvSpPr>
          <p:cNvPr id="12" name="Rectangle 11"/>
          <p:cNvSpPr/>
          <p:nvPr/>
        </p:nvSpPr>
        <p:spPr>
          <a:xfrm>
            <a:off x="1047063" y="4445370"/>
            <a:ext cx="1070226" cy="431361"/>
          </a:xfrm>
          <a:prstGeom prst="rect">
            <a:avLst/>
          </a:prstGeom>
          <a:solidFill>
            <a:schemeClr val="bg1">
              <a:lumMod val="85000"/>
            </a:schemeClr>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endParaRPr lang="en-US" sz="794">
              <a:solidFill>
                <a:prstClr val="white"/>
              </a:solidFill>
            </a:endParaRPr>
          </a:p>
        </p:txBody>
      </p:sp>
      <p:cxnSp>
        <p:nvCxnSpPr>
          <p:cNvPr id="13" name="Straight Arrow Connector 12"/>
          <p:cNvCxnSpPr/>
          <p:nvPr/>
        </p:nvCxnSpPr>
        <p:spPr>
          <a:xfrm flipV="1">
            <a:off x="2894872" y="5206912"/>
            <a:ext cx="1358000" cy="21896"/>
          </a:xfrm>
          <a:prstGeom prst="straightConnector1">
            <a:avLst/>
          </a:prstGeom>
          <a:ln w="1047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324971" y="4501404"/>
            <a:ext cx="1433044" cy="754836"/>
          </a:xfrm>
          <a:prstGeom prst="rect">
            <a:avLst/>
          </a:prstGeom>
          <a:solidFill>
            <a:schemeClr val="bg1"/>
          </a:solidFill>
          <a:ln w="44450">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endParaRPr lang="en-US" sz="794">
              <a:solidFill>
                <a:prstClr val="white"/>
              </a:solidFill>
            </a:endParaRPr>
          </a:p>
        </p:txBody>
      </p:sp>
      <p:sp>
        <p:nvSpPr>
          <p:cNvPr id="17" name="Left-Right Arrow 16"/>
          <p:cNvSpPr/>
          <p:nvPr/>
        </p:nvSpPr>
        <p:spPr>
          <a:xfrm>
            <a:off x="6751553" y="5057527"/>
            <a:ext cx="725276" cy="15548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endParaRPr lang="en-US" sz="794">
              <a:solidFill>
                <a:prstClr val="white"/>
              </a:solidFill>
            </a:endParaRPr>
          </a:p>
        </p:txBody>
      </p:sp>
      <p:sp>
        <p:nvSpPr>
          <p:cNvPr id="18" name="TextBox 17"/>
          <p:cNvSpPr txBox="1"/>
          <p:nvPr/>
        </p:nvSpPr>
        <p:spPr>
          <a:xfrm>
            <a:off x="6868993" y="4886281"/>
            <a:ext cx="570755" cy="418320"/>
          </a:xfrm>
          <a:prstGeom prst="rect">
            <a:avLst/>
          </a:prstGeom>
          <a:noFill/>
        </p:spPr>
        <p:txBody>
          <a:bodyPr wrap="square" rtlCol="0">
            <a:spAutoFit/>
          </a:bodyPr>
          <a:lstStyle/>
          <a:p>
            <a:r>
              <a:rPr lang="en-US" sz="1059" b="1" dirty="0">
                <a:solidFill>
                  <a:prstClr val="black"/>
                </a:solidFill>
              </a:rPr>
              <a:t>GDDR5 </a:t>
            </a:r>
          </a:p>
        </p:txBody>
      </p:sp>
      <p:sp>
        <p:nvSpPr>
          <p:cNvPr id="19" name="TextBox 18"/>
          <p:cNvSpPr txBox="1"/>
          <p:nvPr/>
        </p:nvSpPr>
        <p:spPr>
          <a:xfrm>
            <a:off x="6852346" y="5144231"/>
            <a:ext cx="660187" cy="255326"/>
          </a:xfrm>
          <a:prstGeom prst="rect">
            <a:avLst/>
          </a:prstGeom>
          <a:noFill/>
        </p:spPr>
        <p:txBody>
          <a:bodyPr wrap="square" rtlCol="0">
            <a:spAutoFit/>
          </a:bodyPr>
          <a:lstStyle/>
          <a:p>
            <a:r>
              <a:rPr lang="en-US" sz="1059" b="1" dirty="0">
                <a:solidFill>
                  <a:prstClr val="black"/>
                </a:solidFill>
              </a:rPr>
              <a:t>Channel </a:t>
            </a:r>
          </a:p>
        </p:txBody>
      </p:sp>
      <p:sp>
        <p:nvSpPr>
          <p:cNvPr id="20" name="Rectangle 19"/>
          <p:cNvSpPr/>
          <p:nvPr/>
        </p:nvSpPr>
        <p:spPr>
          <a:xfrm>
            <a:off x="1242949" y="5057527"/>
            <a:ext cx="502220" cy="288281"/>
          </a:xfrm>
          <a:prstGeom prst="rect">
            <a:avLst/>
          </a:prstGeom>
          <a:solidFill>
            <a:schemeClr val="accent4"/>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r>
              <a:rPr lang="en-US" sz="1412" b="1" dirty="0">
                <a:solidFill>
                  <a:prstClr val="black"/>
                </a:solidFill>
              </a:rPr>
              <a:t>L1</a:t>
            </a:r>
            <a:r>
              <a:rPr lang="en-US" sz="1059" b="1" dirty="0">
                <a:solidFill>
                  <a:prstClr val="black"/>
                </a:solidFill>
              </a:rPr>
              <a:t> </a:t>
            </a:r>
          </a:p>
        </p:txBody>
      </p:sp>
      <p:sp>
        <p:nvSpPr>
          <p:cNvPr id="21" name="Rectangle 20"/>
          <p:cNvSpPr/>
          <p:nvPr/>
        </p:nvSpPr>
        <p:spPr>
          <a:xfrm>
            <a:off x="1095766" y="4510101"/>
            <a:ext cx="111323" cy="301433"/>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endParaRPr lang="en-US" sz="794">
              <a:solidFill>
                <a:prstClr val="white"/>
              </a:solidFill>
            </a:endParaRPr>
          </a:p>
        </p:txBody>
      </p:sp>
      <p:sp>
        <p:nvSpPr>
          <p:cNvPr id="22" name="Rectangle 21"/>
          <p:cNvSpPr/>
          <p:nvPr/>
        </p:nvSpPr>
        <p:spPr>
          <a:xfrm>
            <a:off x="1242007" y="4510101"/>
            <a:ext cx="111323" cy="301433"/>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endParaRPr lang="en-US" sz="794">
              <a:solidFill>
                <a:prstClr val="white"/>
              </a:solidFill>
            </a:endParaRPr>
          </a:p>
        </p:txBody>
      </p:sp>
      <p:sp>
        <p:nvSpPr>
          <p:cNvPr id="23" name="Rectangle 22"/>
          <p:cNvSpPr/>
          <p:nvPr/>
        </p:nvSpPr>
        <p:spPr>
          <a:xfrm>
            <a:off x="1383688" y="4510101"/>
            <a:ext cx="111323" cy="301433"/>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endParaRPr lang="en-US" sz="794">
              <a:solidFill>
                <a:prstClr val="white"/>
              </a:solidFill>
            </a:endParaRPr>
          </a:p>
        </p:txBody>
      </p:sp>
      <p:sp>
        <p:nvSpPr>
          <p:cNvPr id="24" name="Rectangle 23"/>
          <p:cNvSpPr/>
          <p:nvPr/>
        </p:nvSpPr>
        <p:spPr>
          <a:xfrm>
            <a:off x="1913164" y="4510903"/>
            <a:ext cx="111323" cy="301433"/>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endParaRPr lang="en-US" sz="794">
              <a:solidFill>
                <a:prstClr val="white"/>
              </a:solidFill>
            </a:endParaRPr>
          </a:p>
        </p:txBody>
      </p:sp>
      <p:sp>
        <p:nvSpPr>
          <p:cNvPr id="25" name="Flowchart: Connector 24"/>
          <p:cNvSpPr/>
          <p:nvPr/>
        </p:nvSpPr>
        <p:spPr>
          <a:xfrm>
            <a:off x="1535443" y="4650187"/>
            <a:ext cx="52631" cy="4521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sp>
        <p:nvSpPr>
          <p:cNvPr id="26" name="Flowchart: Connector 25"/>
          <p:cNvSpPr/>
          <p:nvPr/>
        </p:nvSpPr>
        <p:spPr>
          <a:xfrm>
            <a:off x="1618726" y="4650187"/>
            <a:ext cx="52631" cy="4521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sp>
        <p:nvSpPr>
          <p:cNvPr id="27" name="Flowchart: Connector 26"/>
          <p:cNvSpPr/>
          <p:nvPr/>
        </p:nvSpPr>
        <p:spPr>
          <a:xfrm>
            <a:off x="1700779" y="4650187"/>
            <a:ext cx="52631" cy="4521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sp>
        <p:nvSpPr>
          <p:cNvPr id="28" name="Flowchart: Connector 27"/>
          <p:cNvSpPr/>
          <p:nvPr/>
        </p:nvSpPr>
        <p:spPr>
          <a:xfrm>
            <a:off x="1768014" y="4650189"/>
            <a:ext cx="52631" cy="4521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sp>
        <p:nvSpPr>
          <p:cNvPr id="29" name="Rectangle 28"/>
          <p:cNvSpPr/>
          <p:nvPr/>
        </p:nvSpPr>
        <p:spPr>
          <a:xfrm>
            <a:off x="2299897" y="3325736"/>
            <a:ext cx="487400" cy="130133"/>
          </a:xfrm>
          <a:prstGeom prst="rect">
            <a:avLst/>
          </a:prstGeom>
          <a:solidFill>
            <a:schemeClr val="accent6">
              <a:lumMod val="60000"/>
              <a:lumOff val="4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r>
              <a:rPr lang="en-US" sz="882" b="1" dirty="0">
                <a:solidFill>
                  <a:prstClr val="black"/>
                </a:solidFill>
              </a:rPr>
              <a:t>Warp 1</a:t>
            </a:r>
          </a:p>
        </p:txBody>
      </p:sp>
      <p:sp>
        <p:nvSpPr>
          <p:cNvPr id="30" name="Rectangle 29"/>
          <p:cNvSpPr/>
          <p:nvPr/>
        </p:nvSpPr>
        <p:spPr>
          <a:xfrm>
            <a:off x="1047063" y="3587724"/>
            <a:ext cx="980635" cy="464833"/>
          </a:xfrm>
          <a:prstGeom prst="rect">
            <a:avLst/>
          </a:prstGeom>
          <a:solidFill>
            <a:schemeClr val="tx2">
              <a:lumMod val="60000"/>
              <a:lumOff val="40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r>
              <a:rPr lang="en-US" sz="1412" b="1" dirty="0">
                <a:solidFill>
                  <a:prstClr val="black"/>
                </a:solidFill>
              </a:rPr>
              <a:t>Warp Scheduler</a:t>
            </a:r>
          </a:p>
        </p:txBody>
      </p:sp>
      <p:sp>
        <p:nvSpPr>
          <p:cNvPr id="31" name="TextBox 30"/>
          <p:cNvSpPr txBox="1"/>
          <p:nvPr/>
        </p:nvSpPr>
        <p:spPr>
          <a:xfrm>
            <a:off x="945358" y="4204280"/>
            <a:ext cx="1495415" cy="323165"/>
          </a:xfrm>
          <a:prstGeom prst="rect">
            <a:avLst/>
          </a:prstGeom>
          <a:noFill/>
        </p:spPr>
        <p:txBody>
          <a:bodyPr wrap="square" rtlCol="0">
            <a:spAutoFit/>
          </a:bodyPr>
          <a:lstStyle/>
          <a:p>
            <a:r>
              <a:rPr lang="en-US" sz="1500" b="1" dirty="0">
                <a:solidFill>
                  <a:prstClr val="black"/>
                </a:solidFill>
              </a:rPr>
              <a:t>SIMD Lanes</a:t>
            </a:r>
          </a:p>
        </p:txBody>
      </p:sp>
      <p:cxnSp>
        <p:nvCxnSpPr>
          <p:cNvPr id="32" name="Straight Connector 31"/>
          <p:cNvCxnSpPr>
            <a:endCxn id="20" idx="0"/>
          </p:cNvCxnSpPr>
          <p:nvPr/>
        </p:nvCxnSpPr>
        <p:spPr>
          <a:xfrm>
            <a:off x="1493540" y="4882470"/>
            <a:ext cx="520" cy="17505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059852" y="4964118"/>
            <a:ext cx="767713" cy="391525"/>
          </a:xfrm>
          <a:prstGeom prst="rect">
            <a:avLst/>
          </a:prstGeom>
          <a:solidFill>
            <a:schemeClr val="bg1">
              <a:lumMod val="5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r>
              <a:rPr lang="en-US" sz="1235" b="1" dirty="0">
                <a:solidFill>
                  <a:prstClr val="white"/>
                </a:solidFill>
              </a:rPr>
              <a:t>Memory Port</a:t>
            </a:r>
          </a:p>
        </p:txBody>
      </p:sp>
      <p:sp>
        <p:nvSpPr>
          <p:cNvPr id="34" name="Rectangle 33"/>
          <p:cNvSpPr/>
          <p:nvPr/>
        </p:nvSpPr>
        <p:spPr>
          <a:xfrm>
            <a:off x="2299897" y="3500865"/>
            <a:ext cx="487400" cy="130133"/>
          </a:xfrm>
          <a:prstGeom prst="rect">
            <a:avLst/>
          </a:prstGeom>
          <a:solidFill>
            <a:schemeClr val="accent6">
              <a:lumMod val="60000"/>
              <a:lumOff val="4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r>
              <a:rPr lang="en-US" sz="882" b="1" dirty="0">
                <a:solidFill>
                  <a:prstClr val="black"/>
                </a:solidFill>
              </a:rPr>
              <a:t>Warp 2</a:t>
            </a:r>
          </a:p>
        </p:txBody>
      </p:sp>
      <p:sp>
        <p:nvSpPr>
          <p:cNvPr id="35" name="Rectangle 34"/>
          <p:cNvSpPr/>
          <p:nvPr/>
        </p:nvSpPr>
        <p:spPr>
          <a:xfrm>
            <a:off x="2301729" y="3668944"/>
            <a:ext cx="487400" cy="130133"/>
          </a:xfrm>
          <a:prstGeom prst="rect">
            <a:avLst/>
          </a:prstGeom>
          <a:solidFill>
            <a:schemeClr val="accent6">
              <a:lumMod val="60000"/>
              <a:lumOff val="4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r>
              <a:rPr lang="en-US" sz="882" b="1" dirty="0">
                <a:solidFill>
                  <a:prstClr val="black"/>
                </a:solidFill>
              </a:rPr>
              <a:t>Warp 3</a:t>
            </a:r>
          </a:p>
        </p:txBody>
      </p:sp>
      <p:sp>
        <p:nvSpPr>
          <p:cNvPr id="36" name="Rectangle 35"/>
          <p:cNvSpPr/>
          <p:nvPr/>
        </p:nvSpPr>
        <p:spPr>
          <a:xfrm>
            <a:off x="2301342" y="4017930"/>
            <a:ext cx="505381" cy="130133"/>
          </a:xfrm>
          <a:prstGeom prst="rect">
            <a:avLst/>
          </a:prstGeom>
          <a:solidFill>
            <a:schemeClr val="accent6">
              <a:lumMod val="60000"/>
              <a:lumOff val="4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r>
              <a:rPr lang="en-US" sz="882" b="1" dirty="0">
                <a:solidFill>
                  <a:prstClr val="black"/>
                </a:solidFill>
              </a:rPr>
              <a:t>Warp N</a:t>
            </a:r>
          </a:p>
        </p:txBody>
      </p:sp>
      <p:cxnSp>
        <p:nvCxnSpPr>
          <p:cNvPr id="37" name="Straight Connector 36"/>
          <p:cNvCxnSpPr/>
          <p:nvPr/>
        </p:nvCxnSpPr>
        <p:spPr>
          <a:xfrm>
            <a:off x="1464529" y="4052557"/>
            <a:ext cx="0" cy="3898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153391" y="3391737"/>
            <a:ext cx="916" cy="7012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155175" y="3399511"/>
            <a:ext cx="144849" cy="5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158537" y="3568037"/>
            <a:ext cx="144849" cy="5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145089" y="3724920"/>
            <a:ext cx="144849" cy="5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147331" y="4091912"/>
            <a:ext cx="144849" cy="5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0" idx="3"/>
          </p:cNvCxnSpPr>
          <p:nvPr/>
        </p:nvCxnSpPr>
        <p:spPr>
          <a:xfrm flipV="1">
            <a:off x="2027698" y="3818579"/>
            <a:ext cx="117392" cy="15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27468" y="3194176"/>
            <a:ext cx="1092590" cy="309637"/>
          </a:xfrm>
          <a:prstGeom prst="rect">
            <a:avLst/>
          </a:prstGeom>
          <a:noFill/>
        </p:spPr>
        <p:txBody>
          <a:bodyPr wrap="square" rtlCol="0">
            <a:spAutoFit/>
          </a:bodyPr>
          <a:lstStyle/>
          <a:p>
            <a:r>
              <a:rPr lang="en-US" sz="1412" b="1" dirty="0">
                <a:solidFill>
                  <a:prstClr val="black"/>
                </a:solidFill>
              </a:rPr>
              <a:t>SIMT</a:t>
            </a:r>
            <a:r>
              <a:rPr lang="en-US" sz="1412" dirty="0">
                <a:solidFill>
                  <a:prstClr val="black"/>
                </a:solidFill>
              </a:rPr>
              <a:t> </a:t>
            </a:r>
            <a:r>
              <a:rPr lang="en-US" sz="1412" b="1" dirty="0">
                <a:solidFill>
                  <a:prstClr val="black"/>
                </a:solidFill>
              </a:rPr>
              <a:t>Core</a:t>
            </a:r>
          </a:p>
        </p:txBody>
      </p:sp>
      <p:sp>
        <p:nvSpPr>
          <p:cNvPr id="45" name="TextBox 44"/>
          <p:cNvSpPr txBox="1"/>
          <p:nvPr/>
        </p:nvSpPr>
        <p:spPr>
          <a:xfrm>
            <a:off x="1254193" y="2867383"/>
            <a:ext cx="1092590" cy="309637"/>
          </a:xfrm>
          <a:prstGeom prst="rect">
            <a:avLst/>
          </a:prstGeom>
        </p:spPr>
        <p:txBody>
          <a:bodyPr wrap="square" rtlCol="0">
            <a:spAutoFit/>
          </a:bodyPr>
          <a:lstStyle/>
          <a:p>
            <a:r>
              <a:rPr lang="en-US" sz="1412" b="1" dirty="0">
                <a:solidFill>
                  <a:prstClr val="black"/>
                </a:solidFill>
              </a:rPr>
              <a:t>SIMT</a:t>
            </a:r>
            <a:r>
              <a:rPr lang="en-US" sz="1412" dirty="0">
                <a:solidFill>
                  <a:prstClr val="black"/>
                </a:solidFill>
              </a:rPr>
              <a:t> </a:t>
            </a:r>
            <a:r>
              <a:rPr lang="en-US" sz="1412" b="1" dirty="0">
                <a:solidFill>
                  <a:prstClr val="black"/>
                </a:solidFill>
              </a:rPr>
              <a:t>Core</a:t>
            </a:r>
          </a:p>
        </p:txBody>
      </p:sp>
      <p:sp>
        <p:nvSpPr>
          <p:cNvPr id="46" name="TextBox 45"/>
          <p:cNvSpPr txBox="1"/>
          <p:nvPr/>
        </p:nvSpPr>
        <p:spPr>
          <a:xfrm>
            <a:off x="1530167" y="2527034"/>
            <a:ext cx="1092590" cy="309637"/>
          </a:xfrm>
          <a:prstGeom prst="rect">
            <a:avLst/>
          </a:prstGeom>
          <a:noFill/>
        </p:spPr>
        <p:txBody>
          <a:bodyPr wrap="square" rtlCol="0">
            <a:spAutoFit/>
          </a:bodyPr>
          <a:lstStyle/>
          <a:p>
            <a:r>
              <a:rPr lang="en-US" sz="1412" b="1" dirty="0">
                <a:solidFill>
                  <a:prstClr val="black"/>
                </a:solidFill>
              </a:rPr>
              <a:t>SIMT</a:t>
            </a:r>
            <a:r>
              <a:rPr lang="en-US" sz="1412" dirty="0">
                <a:solidFill>
                  <a:prstClr val="black"/>
                </a:solidFill>
              </a:rPr>
              <a:t> </a:t>
            </a:r>
            <a:r>
              <a:rPr lang="en-US" sz="1412" b="1" dirty="0">
                <a:solidFill>
                  <a:prstClr val="black"/>
                </a:solidFill>
              </a:rPr>
              <a:t>Core</a:t>
            </a:r>
          </a:p>
        </p:txBody>
      </p:sp>
      <p:cxnSp>
        <p:nvCxnSpPr>
          <p:cNvPr id="47" name="Straight Arrow Connector 46"/>
          <p:cNvCxnSpPr/>
          <p:nvPr/>
        </p:nvCxnSpPr>
        <p:spPr>
          <a:xfrm>
            <a:off x="3135669" y="4882470"/>
            <a:ext cx="1135745" cy="1220"/>
          </a:xfrm>
          <a:prstGeom prst="straightConnector1">
            <a:avLst/>
          </a:prstGeom>
          <a:ln w="1047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375017" y="4306846"/>
            <a:ext cx="877855" cy="2009"/>
          </a:xfrm>
          <a:prstGeom prst="straightConnector1">
            <a:avLst/>
          </a:prstGeom>
          <a:ln w="1047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Flowchart: Connector 48"/>
          <p:cNvSpPr/>
          <p:nvPr/>
        </p:nvSpPr>
        <p:spPr>
          <a:xfrm>
            <a:off x="3915100" y="4534464"/>
            <a:ext cx="46113" cy="4521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sp>
        <p:nvSpPr>
          <p:cNvPr id="50" name="Flowchart: Connector 49"/>
          <p:cNvSpPr/>
          <p:nvPr/>
        </p:nvSpPr>
        <p:spPr>
          <a:xfrm>
            <a:off x="3915100" y="4460476"/>
            <a:ext cx="46113" cy="4521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sp>
        <p:nvSpPr>
          <p:cNvPr id="51" name="Flowchart: Connector 50"/>
          <p:cNvSpPr/>
          <p:nvPr/>
        </p:nvSpPr>
        <p:spPr>
          <a:xfrm>
            <a:off x="3915100" y="4391635"/>
            <a:ext cx="46113" cy="4521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cxnSp>
        <p:nvCxnSpPr>
          <p:cNvPr id="52" name="Straight Arrow Connector 51"/>
          <p:cNvCxnSpPr/>
          <p:nvPr/>
        </p:nvCxnSpPr>
        <p:spPr>
          <a:xfrm flipV="1">
            <a:off x="4680857" y="4758079"/>
            <a:ext cx="638356" cy="4987"/>
          </a:xfrm>
          <a:prstGeom prst="straightConnector1">
            <a:avLst/>
          </a:prstGeom>
          <a:ln w="1047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252871" y="3016710"/>
            <a:ext cx="444248" cy="2381105"/>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I</a:t>
            </a:r>
          </a:p>
          <a:p>
            <a:pPr algn="ctr"/>
            <a:r>
              <a:rPr lang="en-US" sz="1200" b="1" dirty="0">
                <a:solidFill>
                  <a:prstClr val="black"/>
                </a:solidFill>
              </a:rPr>
              <a:t>N</a:t>
            </a:r>
          </a:p>
          <a:p>
            <a:pPr algn="ctr"/>
            <a:r>
              <a:rPr lang="en-US" sz="1200" b="1" dirty="0">
                <a:solidFill>
                  <a:prstClr val="black"/>
                </a:solidFill>
              </a:rPr>
              <a:t>T</a:t>
            </a:r>
          </a:p>
          <a:p>
            <a:pPr algn="ctr"/>
            <a:r>
              <a:rPr lang="en-US" sz="1200" b="1" dirty="0">
                <a:solidFill>
                  <a:prstClr val="black"/>
                </a:solidFill>
              </a:rPr>
              <a:t>E</a:t>
            </a:r>
          </a:p>
          <a:p>
            <a:pPr algn="ctr"/>
            <a:r>
              <a:rPr lang="en-US" sz="1200" b="1" dirty="0">
                <a:solidFill>
                  <a:prstClr val="black"/>
                </a:solidFill>
              </a:rPr>
              <a:t>R</a:t>
            </a:r>
          </a:p>
          <a:p>
            <a:pPr algn="ctr"/>
            <a:r>
              <a:rPr lang="en-US" sz="1200" b="1" dirty="0">
                <a:solidFill>
                  <a:prstClr val="black"/>
                </a:solidFill>
              </a:rPr>
              <a:t>C</a:t>
            </a:r>
          </a:p>
          <a:p>
            <a:pPr algn="ctr"/>
            <a:r>
              <a:rPr lang="en-US" sz="1200" b="1" dirty="0">
                <a:solidFill>
                  <a:prstClr val="black"/>
                </a:solidFill>
              </a:rPr>
              <a:t>O</a:t>
            </a:r>
          </a:p>
          <a:p>
            <a:pPr algn="ctr"/>
            <a:r>
              <a:rPr lang="en-US" sz="1200" b="1" dirty="0">
                <a:solidFill>
                  <a:prstClr val="black"/>
                </a:solidFill>
              </a:rPr>
              <a:t>N</a:t>
            </a:r>
          </a:p>
          <a:p>
            <a:pPr algn="ctr"/>
            <a:r>
              <a:rPr lang="en-US" sz="1200" b="1" dirty="0">
                <a:solidFill>
                  <a:prstClr val="black"/>
                </a:solidFill>
              </a:rPr>
              <a:t>N</a:t>
            </a:r>
          </a:p>
          <a:p>
            <a:pPr algn="ctr"/>
            <a:r>
              <a:rPr lang="en-US" sz="1200" b="1" dirty="0">
                <a:solidFill>
                  <a:prstClr val="black"/>
                </a:solidFill>
              </a:rPr>
              <a:t>E</a:t>
            </a:r>
          </a:p>
          <a:p>
            <a:pPr algn="ctr"/>
            <a:r>
              <a:rPr lang="en-US" sz="1200" b="1" dirty="0">
                <a:solidFill>
                  <a:prstClr val="black"/>
                </a:solidFill>
              </a:rPr>
              <a:t>C</a:t>
            </a:r>
          </a:p>
          <a:p>
            <a:pPr algn="ctr"/>
            <a:r>
              <a:rPr lang="en-US" sz="1200" b="1" dirty="0">
                <a:solidFill>
                  <a:prstClr val="black"/>
                </a:solidFill>
              </a:rPr>
              <a:t>T</a:t>
            </a:r>
          </a:p>
        </p:txBody>
      </p:sp>
      <p:sp>
        <p:nvSpPr>
          <p:cNvPr id="54" name="Flowchart: Connector 53"/>
          <p:cNvSpPr/>
          <p:nvPr/>
        </p:nvSpPr>
        <p:spPr>
          <a:xfrm>
            <a:off x="3917020" y="4613226"/>
            <a:ext cx="46113" cy="4521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sp>
        <p:nvSpPr>
          <p:cNvPr id="55" name="Flowchart: Connector 54"/>
          <p:cNvSpPr/>
          <p:nvPr/>
        </p:nvSpPr>
        <p:spPr>
          <a:xfrm>
            <a:off x="3922781" y="4688146"/>
            <a:ext cx="46113" cy="4521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sp>
        <p:nvSpPr>
          <p:cNvPr id="56" name="Flowchart: Connector 55"/>
          <p:cNvSpPr/>
          <p:nvPr/>
        </p:nvSpPr>
        <p:spPr>
          <a:xfrm>
            <a:off x="3920858" y="4763065"/>
            <a:ext cx="46113" cy="4521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sp>
        <p:nvSpPr>
          <p:cNvPr id="57" name="Rectangle 56"/>
          <p:cNvSpPr/>
          <p:nvPr/>
        </p:nvSpPr>
        <p:spPr>
          <a:xfrm>
            <a:off x="5323960" y="3355214"/>
            <a:ext cx="1433044" cy="734767"/>
          </a:xfrm>
          <a:prstGeom prst="rect">
            <a:avLst/>
          </a:prstGeom>
          <a:solidFill>
            <a:schemeClr val="bg1"/>
          </a:solidFill>
          <a:ln w="44450">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endParaRPr lang="en-US" sz="794">
              <a:solidFill>
                <a:prstClr val="white"/>
              </a:solidFill>
            </a:endParaRPr>
          </a:p>
        </p:txBody>
      </p:sp>
      <p:sp>
        <p:nvSpPr>
          <p:cNvPr id="58" name="Rectangle 57"/>
          <p:cNvSpPr/>
          <p:nvPr/>
        </p:nvSpPr>
        <p:spPr>
          <a:xfrm>
            <a:off x="5369837" y="3641686"/>
            <a:ext cx="499920" cy="364582"/>
          </a:xfrm>
          <a:prstGeom prst="rect">
            <a:avLst/>
          </a:prstGeom>
          <a:solidFill>
            <a:schemeClr val="accent1">
              <a:lumMod val="75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r>
              <a:rPr lang="en-US" sz="1059" b="1" dirty="0">
                <a:solidFill>
                  <a:prstClr val="black"/>
                </a:solidFill>
              </a:rPr>
              <a:t>L2 Slice</a:t>
            </a:r>
          </a:p>
        </p:txBody>
      </p:sp>
      <p:sp>
        <p:nvSpPr>
          <p:cNvPr id="59" name="Rectangle 58"/>
          <p:cNvSpPr/>
          <p:nvPr/>
        </p:nvSpPr>
        <p:spPr>
          <a:xfrm>
            <a:off x="6055118" y="3587724"/>
            <a:ext cx="659720" cy="424305"/>
          </a:xfrm>
          <a:prstGeom prst="rect">
            <a:avLst/>
          </a:prstGeom>
          <a:solidFill>
            <a:srgbClr val="C00000"/>
          </a:solidFill>
          <a:ln w="2540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r>
              <a:rPr lang="en-US" sz="1059" b="1" dirty="0">
                <a:solidFill>
                  <a:prstClr val="white"/>
                </a:solidFill>
              </a:rPr>
              <a:t>Memory Controller</a:t>
            </a:r>
          </a:p>
        </p:txBody>
      </p:sp>
      <p:sp>
        <p:nvSpPr>
          <p:cNvPr id="60" name="Left-Right Arrow 59"/>
          <p:cNvSpPr/>
          <p:nvPr/>
        </p:nvSpPr>
        <p:spPr>
          <a:xfrm>
            <a:off x="6750542" y="3891268"/>
            <a:ext cx="725276" cy="15548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endParaRPr lang="en-US" sz="794">
              <a:solidFill>
                <a:prstClr val="white"/>
              </a:solidFill>
            </a:endParaRPr>
          </a:p>
        </p:txBody>
      </p:sp>
      <p:sp>
        <p:nvSpPr>
          <p:cNvPr id="61" name="TextBox 60"/>
          <p:cNvSpPr txBox="1"/>
          <p:nvPr/>
        </p:nvSpPr>
        <p:spPr>
          <a:xfrm>
            <a:off x="6867097" y="3714090"/>
            <a:ext cx="570755" cy="418320"/>
          </a:xfrm>
          <a:prstGeom prst="rect">
            <a:avLst/>
          </a:prstGeom>
          <a:noFill/>
        </p:spPr>
        <p:txBody>
          <a:bodyPr wrap="square" rtlCol="0">
            <a:spAutoFit/>
          </a:bodyPr>
          <a:lstStyle/>
          <a:p>
            <a:r>
              <a:rPr lang="en-US" sz="1059" b="1" dirty="0">
                <a:solidFill>
                  <a:prstClr val="black"/>
                </a:solidFill>
              </a:rPr>
              <a:t>GDDR5 </a:t>
            </a:r>
          </a:p>
        </p:txBody>
      </p:sp>
      <p:sp>
        <p:nvSpPr>
          <p:cNvPr id="62" name="TextBox 61"/>
          <p:cNvSpPr txBox="1"/>
          <p:nvPr/>
        </p:nvSpPr>
        <p:spPr>
          <a:xfrm>
            <a:off x="6851335" y="3977972"/>
            <a:ext cx="660187" cy="255326"/>
          </a:xfrm>
          <a:prstGeom prst="rect">
            <a:avLst/>
          </a:prstGeom>
          <a:noFill/>
        </p:spPr>
        <p:txBody>
          <a:bodyPr wrap="square" rtlCol="0">
            <a:spAutoFit/>
          </a:bodyPr>
          <a:lstStyle/>
          <a:p>
            <a:r>
              <a:rPr lang="en-US" sz="1059" b="1" dirty="0">
                <a:solidFill>
                  <a:prstClr val="black"/>
                </a:solidFill>
              </a:rPr>
              <a:t>Channel </a:t>
            </a:r>
          </a:p>
        </p:txBody>
      </p:sp>
      <p:cxnSp>
        <p:nvCxnSpPr>
          <p:cNvPr id="63" name="Straight Arrow Connector 62"/>
          <p:cNvCxnSpPr/>
          <p:nvPr/>
        </p:nvCxnSpPr>
        <p:spPr>
          <a:xfrm>
            <a:off x="4680857" y="3587724"/>
            <a:ext cx="637345" cy="4096"/>
          </a:xfrm>
          <a:prstGeom prst="straightConnector1">
            <a:avLst/>
          </a:prstGeom>
          <a:ln w="1047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Flowchart: Connector 63"/>
          <p:cNvSpPr/>
          <p:nvPr/>
        </p:nvSpPr>
        <p:spPr>
          <a:xfrm>
            <a:off x="4909405" y="4138968"/>
            <a:ext cx="46113" cy="4521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sp>
        <p:nvSpPr>
          <p:cNvPr id="65" name="Flowchart: Connector 64"/>
          <p:cNvSpPr/>
          <p:nvPr/>
        </p:nvSpPr>
        <p:spPr>
          <a:xfrm>
            <a:off x="4909405" y="4064980"/>
            <a:ext cx="46113" cy="4521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sp>
        <p:nvSpPr>
          <p:cNvPr id="66" name="Flowchart: Connector 65"/>
          <p:cNvSpPr/>
          <p:nvPr/>
        </p:nvSpPr>
        <p:spPr>
          <a:xfrm>
            <a:off x="4909405" y="3996139"/>
            <a:ext cx="46113" cy="4521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sp>
        <p:nvSpPr>
          <p:cNvPr id="67" name="Flowchart: Connector 66"/>
          <p:cNvSpPr/>
          <p:nvPr/>
        </p:nvSpPr>
        <p:spPr>
          <a:xfrm>
            <a:off x="4911325" y="4217730"/>
            <a:ext cx="46113" cy="4521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sp>
        <p:nvSpPr>
          <p:cNvPr id="68" name="Flowchart: Connector 67"/>
          <p:cNvSpPr/>
          <p:nvPr/>
        </p:nvSpPr>
        <p:spPr>
          <a:xfrm>
            <a:off x="4917086" y="4292650"/>
            <a:ext cx="46113" cy="4521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sp>
        <p:nvSpPr>
          <p:cNvPr id="69" name="Flowchart: Connector 68"/>
          <p:cNvSpPr/>
          <p:nvPr/>
        </p:nvSpPr>
        <p:spPr>
          <a:xfrm>
            <a:off x="4915163" y="4367569"/>
            <a:ext cx="46113" cy="45215"/>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solidFill>
                <a:prstClr val="white"/>
              </a:solidFill>
            </a:endParaRPr>
          </a:p>
        </p:txBody>
      </p:sp>
      <p:sp>
        <p:nvSpPr>
          <p:cNvPr id="70" name="TextBox 69"/>
          <p:cNvSpPr txBox="1"/>
          <p:nvPr/>
        </p:nvSpPr>
        <p:spPr>
          <a:xfrm>
            <a:off x="5318202" y="3330159"/>
            <a:ext cx="1624163" cy="309637"/>
          </a:xfrm>
          <a:prstGeom prst="rect">
            <a:avLst/>
          </a:prstGeom>
        </p:spPr>
        <p:txBody>
          <a:bodyPr wrap="square" rtlCol="0">
            <a:spAutoFit/>
          </a:bodyPr>
          <a:lstStyle/>
          <a:p>
            <a:r>
              <a:rPr lang="en-US" sz="1412" b="1" dirty="0">
                <a:solidFill>
                  <a:prstClr val="black"/>
                </a:solidFill>
              </a:rPr>
              <a:t>Memory Partition</a:t>
            </a:r>
          </a:p>
        </p:txBody>
      </p:sp>
      <p:sp>
        <p:nvSpPr>
          <p:cNvPr id="75" name="Rectangle 74"/>
          <p:cNvSpPr/>
          <p:nvPr/>
        </p:nvSpPr>
        <p:spPr>
          <a:xfrm>
            <a:off x="4073860" y="1947370"/>
            <a:ext cx="1257300" cy="59363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cxnSp>
        <p:nvCxnSpPr>
          <p:cNvPr id="76" name="Curved Connector 75"/>
          <p:cNvCxnSpPr/>
          <p:nvPr/>
        </p:nvCxnSpPr>
        <p:spPr>
          <a:xfrm rot="16200000" flipH="1">
            <a:off x="3995057" y="2152753"/>
            <a:ext cx="514350" cy="171450"/>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urved Connector 76"/>
          <p:cNvCxnSpPr/>
          <p:nvPr/>
        </p:nvCxnSpPr>
        <p:spPr>
          <a:xfrm rot="16200000" flipH="1">
            <a:off x="4109357" y="2152753"/>
            <a:ext cx="514350" cy="171450"/>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urved Connector 77"/>
          <p:cNvCxnSpPr/>
          <p:nvPr/>
        </p:nvCxnSpPr>
        <p:spPr>
          <a:xfrm rot="16200000" flipH="1">
            <a:off x="4223657" y="2152753"/>
            <a:ext cx="514350" cy="171450"/>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urved Connector 78"/>
          <p:cNvCxnSpPr/>
          <p:nvPr/>
        </p:nvCxnSpPr>
        <p:spPr>
          <a:xfrm rot="16200000" flipH="1">
            <a:off x="4337957" y="2152753"/>
            <a:ext cx="514350" cy="171450"/>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urved Connector 79"/>
          <p:cNvCxnSpPr/>
          <p:nvPr/>
        </p:nvCxnSpPr>
        <p:spPr>
          <a:xfrm rot="16200000" flipH="1">
            <a:off x="4452257" y="2152753"/>
            <a:ext cx="514350" cy="171450"/>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urved Connector 80"/>
          <p:cNvCxnSpPr/>
          <p:nvPr/>
        </p:nvCxnSpPr>
        <p:spPr>
          <a:xfrm rot="16200000" flipH="1">
            <a:off x="4909457" y="2152753"/>
            <a:ext cx="514350" cy="171450"/>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4795157" y="2209903"/>
            <a:ext cx="57151" cy="57150"/>
          </a:xfrm>
          <a:prstGeom prst="ellipse">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B9BD5">
                  <a:lumMod val="75000"/>
                </a:srgbClr>
              </a:solidFill>
            </a:endParaRPr>
          </a:p>
        </p:txBody>
      </p:sp>
      <p:sp>
        <p:nvSpPr>
          <p:cNvPr id="83" name="Oval 82"/>
          <p:cNvSpPr/>
          <p:nvPr/>
        </p:nvSpPr>
        <p:spPr>
          <a:xfrm>
            <a:off x="4909457" y="2209903"/>
            <a:ext cx="57151" cy="57150"/>
          </a:xfrm>
          <a:prstGeom prst="ellipse">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B9BD5">
                  <a:lumMod val="75000"/>
                </a:srgbClr>
              </a:solidFill>
            </a:endParaRPr>
          </a:p>
        </p:txBody>
      </p:sp>
      <p:sp>
        <p:nvSpPr>
          <p:cNvPr id="84" name="Oval 83"/>
          <p:cNvSpPr/>
          <p:nvPr/>
        </p:nvSpPr>
        <p:spPr>
          <a:xfrm>
            <a:off x="5023757" y="2209903"/>
            <a:ext cx="57151" cy="57150"/>
          </a:xfrm>
          <a:prstGeom prst="ellipse">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B9BD5">
                  <a:lumMod val="75000"/>
                </a:srgbClr>
              </a:solidFill>
            </a:endParaRPr>
          </a:p>
        </p:txBody>
      </p:sp>
      <p:cxnSp>
        <p:nvCxnSpPr>
          <p:cNvPr id="85" name="Straight Arrow Connector 84"/>
          <p:cNvCxnSpPr>
            <a:stCxn id="87" idx="3"/>
          </p:cNvCxnSpPr>
          <p:nvPr/>
        </p:nvCxnSpPr>
        <p:spPr>
          <a:xfrm>
            <a:off x="3774262" y="1985409"/>
            <a:ext cx="400027" cy="1469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7" idx="3"/>
          </p:cNvCxnSpPr>
          <p:nvPr/>
        </p:nvCxnSpPr>
        <p:spPr>
          <a:xfrm>
            <a:off x="3774262" y="1985409"/>
            <a:ext cx="633092" cy="986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2701081" y="1800743"/>
            <a:ext cx="1073181" cy="369332"/>
          </a:xfrm>
          <a:prstGeom prst="rect">
            <a:avLst/>
          </a:prstGeom>
          <a:noFill/>
        </p:spPr>
        <p:txBody>
          <a:bodyPr wrap="square" rtlCol="0">
            <a:spAutoFit/>
          </a:bodyPr>
          <a:lstStyle/>
          <a:p>
            <a:r>
              <a:rPr lang="en-US" b="1" dirty="0">
                <a:solidFill>
                  <a:prstClr val="black"/>
                </a:solidFill>
              </a:rPr>
              <a:t>THREADS</a:t>
            </a:r>
          </a:p>
        </p:txBody>
      </p:sp>
      <p:cxnSp>
        <p:nvCxnSpPr>
          <p:cNvPr id="88" name="Straight Connector 87"/>
          <p:cNvCxnSpPr/>
          <p:nvPr/>
        </p:nvCxnSpPr>
        <p:spPr>
          <a:xfrm flipV="1">
            <a:off x="2328129" y="2564626"/>
            <a:ext cx="1756736" cy="73411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2770415" y="2564626"/>
            <a:ext cx="2567668" cy="780059"/>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288994" y="4476593"/>
            <a:ext cx="1532123" cy="309637"/>
          </a:xfrm>
          <a:prstGeom prst="rect">
            <a:avLst/>
          </a:prstGeom>
        </p:spPr>
        <p:txBody>
          <a:bodyPr wrap="square" rtlCol="0">
            <a:spAutoFit/>
          </a:bodyPr>
          <a:lstStyle/>
          <a:p>
            <a:r>
              <a:rPr lang="en-US" sz="1412" b="1" dirty="0">
                <a:solidFill>
                  <a:prstClr val="black"/>
                </a:solidFill>
              </a:rPr>
              <a:t>Memory Partition</a:t>
            </a:r>
          </a:p>
        </p:txBody>
      </p:sp>
      <p:sp>
        <p:nvSpPr>
          <p:cNvPr id="93" name="Rectangle 92"/>
          <p:cNvSpPr/>
          <p:nvPr/>
        </p:nvSpPr>
        <p:spPr>
          <a:xfrm>
            <a:off x="5380528" y="1947371"/>
            <a:ext cx="1257300" cy="59363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cxnSp>
        <p:nvCxnSpPr>
          <p:cNvPr id="94" name="Curved Connector 93"/>
          <p:cNvCxnSpPr/>
          <p:nvPr/>
        </p:nvCxnSpPr>
        <p:spPr>
          <a:xfrm rot="16200000" flipH="1">
            <a:off x="5301725" y="2151156"/>
            <a:ext cx="514350" cy="171450"/>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urved Connector 94"/>
          <p:cNvCxnSpPr/>
          <p:nvPr/>
        </p:nvCxnSpPr>
        <p:spPr>
          <a:xfrm rot="16200000" flipH="1">
            <a:off x="5416025" y="2151156"/>
            <a:ext cx="514350" cy="171450"/>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urved Connector 95"/>
          <p:cNvCxnSpPr/>
          <p:nvPr/>
        </p:nvCxnSpPr>
        <p:spPr>
          <a:xfrm rot="16200000" flipH="1">
            <a:off x="5530325" y="2151156"/>
            <a:ext cx="514350" cy="171450"/>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urved Connector 96"/>
          <p:cNvCxnSpPr/>
          <p:nvPr/>
        </p:nvCxnSpPr>
        <p:spPr>
          <a:xfrm rot="16200000" flipH="1">
            <a:off x="5644625" y="2151156"/>
            <a:ext cx="514350" cy="171450"/>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urved Connector 97"/>
          <p:cNvCxnSpPr/>
          <p:nvPr/>
        </p:nvCxnSpPr>
        <p:spPr>
          <a:xfrm rot="16200000" flipH="1">
            <a:off x="5758925" y="2151156"/>
            <a:ext cx="514350" cy="171450"/>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urved Connector 98"/>
          <p:cNvCxnSpPr/>
          <p:nvPr/>
        </p:nvCxnSpPr>
        <p:spPr>
          <a:xfrm rot="16200000" flipH="1">
            <a:off x="6216125" y="2151156"/>
            <a:ext cx="514350" cy="171450"/>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6101825" y="2208306"/>
            <a:ext cx="57151" cy="57150"/>
          </a:xfrm>
          <a:prstGeom prst="ellipse">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B9BD5">
                  <a:lumMod val="75000"/>
                </a:srgbClr>
              </a:solidFill>
            </a:endParaRPr>
          </a:p>
        </p:txBody>
      </p:sp>
      <p:sp>
        <p:nvSpPr>
          <p:cNvPr id="101" name="Oval 100"/>
          <p:cNvSpPr/>
          <p:nvPr/>
        </p:nvSpPr>
        <p:spPr>
          <a:xfrm>
            <a:off x="6216125" y="2208306"/>
            <a:ext cx="57151" cy="57150"/>
          </a:xfrm>
          <a:prstGeom prst="ellipse">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B9BD5">
                  <a:lumMod val="75000"/>
                </a:srgbClr>
              </a:solidFill>
            </a:endParaRPr>
          </a:p>
        </p:txBody>
      </p:sp>
      <p:sp>
        <p:nvSpPr>
          <p:cNvPr id="102" name="Oval 101"/>
          <p:cNvSpPr/>
          <p:nvPr/>
        </p:nvSpPr>
        <p:spPr>
          <a:xfrm>
            <a:off x="6330425" y="2208306"/>
            <a:ext cx="57151" cy="57150"/>
          </a:xfrm>
          <a:prstGeom prst="ellipse">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B9BD5">
                  <a:lumMod val="75000"/>
                </a:srgbClr>
              </a:solidFill>
            </a:endParaRPr>
          </a:p>
        </p:txBody>
      </p:sp>
      <p:sp>
        <p:nvSpPr>
          <p:cNvPr id="103" name="Rectangle 102"/>
          <p:cNvSpPr/>
          <p:nvPr/>
        </p:nvSpPr>
        <p:spPr>
          <a:xfrm>
            <a:off x="6714838" y="1947370"/>
            <a:ext cx="1257300" cy="59363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cxnSp>
        <p:nvCxnSpPr>
          <p:cNvPr id="104" name="Curved Connector 103"/>
          <p:cNvCxnSpPr/>
          <p:nvPr/>
        </p:nvCxnSpPr>
        <p:spPr>
          <a:xfrm rot="16200000" flipH="1">
            <a:off x="6636035" y="2161803"/>
            <a:ext cx="514350" cy="171450"/>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urved Connector 104"/>
          <p:cNvCxnSpPr/>
          <p:nvPr/>
        </p:nvCxnSpPr>
        <p:spPr>
          <a:xfrm rot="16200000" flipH="1">
            <a:off x="6750335" y="2161803"/>
            <a:ext cx="514350" cy="171450"/>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urved Connector 105"/>
          <p:cNvCxnSpPr/>
          <p:nvPr/>
        </p:nvCxnSpPr>
        <p:spPr>
          <a:xfrm rot="16200000" flipH="1">
            <a:off x="6864635" y="2161803"/>
            <a:ext cx="514350" cy="171450"/>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urved Connector 106"/>
          <p:cNvCxnSpPr/>
          <p:nvPr/>
        </p:nvCxnSpPr>
        <p:spPr>
          <a:xfrm rot="16200000" flipH="1">
            <a:off x="6978935" y="2161803"/>
            <a:ext cx="514350" cy="171450"/>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urved Connector 107"/>
          <p:cNvCxnSpPr/>
          <p:nvPr/>
        </p:nvCxnSpPr>
        <p:spPr>
          <a:xfrm rot="16200000" flipH="1">
            <a:off x="7093235" y="2161803"/>
            <a:ext cx="514350" cy="171450"/>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urved Connector 108"/>
          <p:cNvCxnSpPr/>
          <p:nvPr/>
        </p:nvCxnSpPr>
        <p:spPr>
          <a:xfrm rot="16200000" flipH="1">
            <a:off x="7550435" y="2161803"/>
            <a:ext cx="514350" cy="171450"/>
          </a:xfrm>
          <a:prstGeom prst="curvedConnector3">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7436135" y="2218953"/>
            <a:ext cx="57151" cy="57150"/>
          </a:xfrm>
          <a:prstGeom prst="ellipse">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B9BD5">
                  <a:lumMod val="75000"/>
                </a:srgbClr>
              </a:solidFill>
            </a:endParaRPr>
          </a:p>
        </p:txBody>
      </p:sp>
      <p:sp>
        <p:nvSpPr>
          <p:cNvPr id="111" name="Oval 110"/>
          <p:cNvSpPr/>
          <p:nvPr/>
        </p:nvSpPr>
        <p:spPr>
          <a:xfrm>
            <a:off x="7550435" y="2218953"/>
            <a:ext cx="57151" cy="57150"/>
          </a:xfrm>
          <a:prstGeom prst="ellipse">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B9BD5">
                  <a:lumMod val="75000"/>
                </a:srgbClr>
              </a:solidFill>
            </a:endParaRPr>
          </a:p>
        </p:txBody>
      </p:sp>
      <p:sp>
        <p:nvSpPr>
          <p:cNvPr id="112" name="Oval 111"/>
          <p:cNvSpPr/>
          <p:nvPr/>
        </p:nvSpPr>
        <p:spPr>
          <a:xfrm>
            <a:off x="7664735" y="2218953"/>
            <a:ext cx="57151" cy="57150"/>
          </a:xfrm>
          <a:prstGeom prst="ellipse">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B9BD5">
                  <a:lumMod val="75000"/>
                </a:srgbClr>
              </a:solidFill>
            </a:endParaRPr>
          </a:p>
        </p:txBody>
      </p:sp>
      <p:sp>
        <p:nvSpPr>
          <p:cNvPr id="113" name="TextBox 112"/>
          <p:cNvSpPr txBox="1"/>
          <p:nvPr/>
        </p:nvSpPr>
        <p:spPr>
          <a:xfrm>
            <a:off x="5598595" y="1653200"/>
            <a:ext cx="912920" cy="369332"/>
          </a:xfrm>
          <a:prstGeom prst="rect">
            <a:avLst/>
          </a:prstGeom>
          <a:noFill/>
        </p:spPr>
        <p:txBody>
          <a:bodyPr wrap="square" rtlCol="0">
            <a:spAutoFit/>
          </a:bodyPr>
          <a:lstStyle/>
          <a:p>
            <a:r>
              <a:rPr lang="en-US" b="1" dirty="0">
                <a:solidFill>
                  <a:prstClr val="black"/>
                </a:solidFill>
              </a:rPr>
              <a:t>Warps </a:t>
            </a:r>
          </a:p>
        </p:txBody>
      </p:sp>
      <p:sp>
        <p:nvSpPr>
          <p:cNvPr id="118" name="Rounded Rectangle 117"/>
          <p:cNvSpPr/>
          <p:nvPr/>
        </p:nvSpPr>
        <p:spPr>
          <a:xfrm>
            <a:off x="7503901" y="4940559"/>
            <a:ext cx="683216" cy="375571"/>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GDDR5</a:t>
            </a:r>
          </a:p>
        </p:txBody>
      </p:sp>
      <p:sp>
        <p:nvSpPr>
          <p:cNvPr id="119" name="Rounded Rectangle 118"/>
          <p:cNvSpPr/>
          <p:nvPr/>
        </p:nvSpPr>
        <p:spPr>
          <a:xfrm>
            <a:off x="7483276" y="3781222"/>
            <a:ext cx="683216" cy="375571"/>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GDDR5</a:t>
            </a:r>
          </a:p>
        </p:txBody>
      </p:sp>
      <p:sp>
        <p:nvSpPr>
          <p:cNvPr id="120" name="Rectangle 119"/>
          <p:cNvSpPr/>
          <p:nvPr/>
        </p:nvSpPr>
        <p:spPr>
          <a:xfrm>
            <a:off x="5401880" y="4787707"/>
            <a:ext cx="499920" cy="364582"/>
          </a:xfrm>
          <a:prstGeom prst="rect">
            <a:avLst/>
          </a:prstGeom>
          <a:solidFill>
            <a:schemeClr val="accent1">
              <a:lumMod val="75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r>
              <a:rPr lang="en-US" sz="1059" b="1" dirty="0">
                <a:solidFill>
                  <a:prstClr val="black"/>
                </a:solidFill>
              </a:rPr>
              <a:t>L2 Slice</a:t>
            </a:r>
          </a:p>
        </p:txBody>
      </p:sp>
      <p:sp>
        <p:nvSpPr>
          <p:cNvPr id="121" name="Rectangle 120"/>
          <p:cNvSpPr/>
          <p:nvPr/>
        </p:nvSpPr>
        <p:spPr>
          <a:xfrm>
            <a:off x="6040481" y="4764981"/>
            <a:ext cx="659720" cy="424305"/>
          </a:xfrm>
          <a:prstGeom prst="rect">
            <a:avLst/>
          </a:prstGeom>
          <a:solidFill>
            <a:srgbClr val="C00000"/>
          </a:solidFill>
          <a:ln w="2540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341" tIns="20171" rIns="40341" bIns="20171" numCol="1" spcCol="0" rtlCol="0" fromWordArt="0" anchor="ctr" anchorCtr="0" forceAA="0" compatLnSpc="1">
            <a:prstTxWarp prst="textNoShape">
              <a:avLst/>
            </a:prstTxWarp>
            <a:noAutofit/>
          </a:bodyPr>
          <a:lstStyle/>
          <a:p>
            <a:pPr algn="ctr"/>
            <a:r>
              <a:rPr lang="en-US" sz="1059" b="1" dirty="0">
                <a:solidFill>
                  <a:prstClr val="white"/>
                </a:solidFill>
              </a:rPr>
              <a:t>Memory Controller</a:t>
            </a:r>
          </a:p>
        </p:txBody>
      </p:sp>
      <p:sp>
        <p:nvSpPr>
          <p:cNvPr id="141" name="TextBox 140"/>
          <p:cNvSpPr txBox="1"/>
          <p:nvPr/>
        </p:nvSpPr>
        <p:spPr>
          <a:xfrm>
            <a:off x="5930375" y="2753230"/>
            <a:ext cx="3125623" cy="553998"/>
          </a:xfrm>
          <a:prstGeom prst="rect">
            <a:avLst/>
          </a:prstGeom>
          <a:noFill/>
        </p:spPr>
        <p:txBody>
          <a:bodyPr wrap="square" rtlCol="0">
            <a:spAutoFit/>
          </a:bodyPr>
          <a:lstStyle/>
          <a:p>
            <a:r>
              <a:rPr lang="en-US" sz="1500" b="1" dirty="0">
                <a:solidFill>
                  <a:prstClr val="black"/>
                </a:solidFill>
              </a:rPr>
              <a:t>Lockstep execution</a:t>
            </a:r>
          </a:p>
          <a:p>
            <a:r>
              <a:rPr lang="en-US" sz="1500" b="1" dirty="0">
                <a:solidFill>
                  <a:srgbClr val="C00000"/>
                </a:solidFill>
              </a:rPr>
              <a:t>Warp stalled on memory access</a:t>
            </a:r>
          </a:p>
        </p:txBody>
      </p:sp>
    </p:spTree>
    <p:extLst>
      <p:ext uri="{BB962C8B-B14F-4D97-AF65-F5344CB8AC3E}">
        <p14:creationId xmlns:p14="http://schemas.microsoft.com/office/powerpoint/2010/main" val="165787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2" grpId="0" animBg="1"/>
      <p:bldP spid="83" grpId="0" animBg="1"/>
      <p:bldP spid="84" grpId="0" animBg="1"/>
      <p:bldP spid="87" grpId="0"/>
      <p:bldP spid="93" grpId="0" animBg="1"/>
      <p:bldP spid="100" grpId="0" animBg="1"/>
      <p:bldP spid="101" grpId="0" animBg="1"/>
      <p:bldP spid="102" grpId="0" animBg="1"/>
      <p:bldP spid="103" grpId="0" animBg="1"/>
      <p:bldP spid="110" grpId="0" animBg="1"/>
      <p:bldP spid="111" grpId="0" animBg="1"/>
      <p:bldP spid="112" grpId="0" animBg="1"/>
      <p:bldP spid="1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Memory Latency Divergence</a:t>
            </a:r>
            <a:endParaRPr lang="en-US" b="1" dirty="0">
              <a:solidFill>
                <a:srgbClr val="C00000"/>
              </a:solidFill>
              <a:latin typeface="Calibri" panose="020F0502020204030204" pitchFamily="34" charset="0"/>
            </a:endParaRPr>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90" y="5572478"/>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735373" y="1775783"/>
            <a:ext cx="3771315" cy="3847056"/>
          </a:xfrm>
        </p:spPr>
        <p:txBody>
          <a:bodyPr>
            <a:normAutofit/>
          </a:bodyPr>
          <a:lstStyle/>
          <a:p>
            <a:r>
              <a:rPr lang="en-US" dirty="0" err="1" smtClean="0"/>
              <a:t>Coalescer</a:t>
            </a:r>
            <a:r>
              <a:rPr lang="en-US" dirty="0" smtClean="0"/>
              <a:t> has limited efficacy in irregular workloads</a:t>
            </a:r>
          </a:p>
          <a:p>
            <a:endParaRPr lang="en-US" dirty="0" smtClean="0"/>
          </a:p>
          <a:p>
            <a:r>
              <a:rPr lang="en-US" dirty="0" smtClean="0"/>
              <a:t>Partial hits in L1 and L2</a:t>
            </a:r>
          </a:p>
          <a:p>
            <a:pPr lvl="1"/>
            <a:r>
              <a:rPr lang="en-US" dirty="0" smtClean="0"/>
              <a:t>1</a:t>
            </a:r>
            <a:r>
              <a:rPr lang="en-US" baseline="30000" dirty="0" smtClean="0"/>
              <a:t>st</a:t>
            </a:r>
            <a:r>
              <a:rPr lang="en-US" dirty="0" smtClean="0"/>
              <a:t> source of latency divergence</a:t>
            </a:r>
          </a:p>
          <a:p>
            <a:pPr lvl="1"/>
            <a:endParaRPr lang="en-US" sz="2100" dirty="0"/>
          </a:p>
          <a:p>
            <a:r>
              <a:rPr lang="en-US" dirty="0" smtClean="0"/>
              <a:t>DRAM requests can have varied latencies</a:t>
            </a:r>
          </a:p>
          <a:p>
            <a:pPr lvl="1"/>
            <a:r>
              <a:rPr lang="en-US" dirty="0" smtClean="0"/>
              <a:t>Warp stalled for last request</a:t>
            </a:r>
          </a:p>
          <a:p>
            <a:endParaRPr lang="en-US" dirty="0"/>
          </a:p>
          <a:p>
            <a:r>
              <a:rPr lang="en-US" dirty="0" smtClean="0"/>
              <a:t>DRAM Latency Divergence</a:t>
            </a:r>
          </a:p>
          <a:p>
            <a:pPr marL="342900" lvl="1" indent="0">
              <a:buNone/>
            </a:pPr>
            <a:endParaRPr lang="en-US" dirty="0"/>
          </a:p>
        </p:txBody>
      </p:sp>
      <p:sp>
        <p:nvSpPr>
          <p:cNvPr id="11" name="Rectangle 10"/>
          <p:cNvSpPr/>
          <p:nvPr/>
        </p:nvSpPr>
        <p:spPr>
          <a:xfrm>
            <a:off x="1261684" y="2027464"/>
            <a:ext cx="2700716" cy="55835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Rectangle 11"/>
          <p:cNvSpPr/>
          <p:nvPr/>
        </p:nvSpPr>
        <p:spPr>
          <a:xfrm>
            <a:off x="1812950" y="2099281"/>
            <a:ext cx="183084" cy="41977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Rectangle 12"/>
          <p:cNvSpPr/>
          <p:nvPr/>
        </p:nvSpPr>
        <p:spPr>
          <a:xfrm>
            <a:off x="2327804" y="2098270"/>
            <a:ext cx="183084" cy="41977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Rectangle 13"/>
          <p:cNvSpPr/>
          <p:nvPr/>
        </p:nvSpPr>
        <p:spPr>
          <a:xfrm>
            <a:off x="2825462" y="2098270"/>
            <a:ext cx="183084" cy="41977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Rectangle 14"/>
          <p:cNvSpPr/>
          <p:nvPr/>
        </p:nvSpPr>
        <p:spPr>
          <a:xfrm>
            <a:off x="3698387" y="2097259"/>
            <a:ext cx="183084" cy="41977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Rectangle 15"/>
          <p:cNvSpPr/>
          <p:nvPr/>
        </p:nvSpPr>
        <p:spPr>
          <a:xfrm>
            <a:off x="1338557" y="2098270"/>
            <a:ext cx="183084" cy="41977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Oval 16"/>
          <p:cNvSpPr/>
          <p:nvPr/>
        </p:nvSpPr>
        <p:spPr>
          <a:xfrm>
            <a:off x="3106668" y="2252017"/>
            <a:ext cx="94061" cy="971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 name="Oval 17"/>
          <p:cNvSpPr/>
          <p:nvPr/>
        </p:nvSpPr>
        <p:spPr>
          <a:xfrm>
            <a:off x="3251313" y="2251006"/>
            <a:ext cx="94061" cy="971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 name="Oval 18"/>
          <p:cNvSpPr/>
          <p:nvPr/>
        </p:nvSpPr>
        <p:spPr>
          <a:xfrm>
            <a:off x="3389889" y="2249995"/>
            <a:ext cx="94061" cy="971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Oval 19"/>
          <p:cNvSpPr/>
          <p:nvPr/>
        </p:nvSpPr>
        <p:spPr>
          <a:xfrm>
            <a:off x="3534534" y="2248984"/>
            <a:ext cx="94061" cy="971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 name="TextBox 20"/>
          <p:cNvSpPr txBox="1"/>
          <p:nvPr/>
        </p:nvSpPr>
        <p:spPr>
          <a:xfrm>
            <a:off x="170775" y="2127953"/>
            <a:ext cx="1305853" cy="369332"/>
          </a:xfrm>
          <a:prstGeom prst="rect">
            <a:avLst/>
          </a:prstGeom>
          <a:noFill/>
        </p:spPr>
        <p:txBody>
          <a:bodyPr wrap="square" rtlCol="0">
            <a:spAutoFit/>
          </a:bodyPr>
          <a:lstStyle/>
          <a:p>
            <a:r>
              <a:rPr lang="en-US" sz="1350" b="1" dirty="0">
                <a:solidFill>
                  <a:prstClr val="black"/>
                </a:solidFill>
              </a:rPr>
              <a:t> </a:t>
            </a:r>
            <a:r>
              <a:rPr lang="en-US" b="1" dirty="0">
                <a:solidFill>
                  <a:prstClr val="black"/>
                </a:solidFill>
              </a:rPr>
              <a:t>Load </a:t>
            </a:r>
            <a:r>
              <a:rPr lang="en-US" b="1" dirty="0" err="1">
                <a:solidFill>
                  <a:prstClr val="black"/>
                </a:solidFill>
              </a:rPr>
              <a:t>Inst</a:t>
            </a:r>
            <a:endParaRPr lang="en-US" b="1" dirty="0">
              <a:solidFill>
                <a:prstClr val="black"/>
              </a:solidFill>
            </a:endParaRPr>
          </a:p>
        </p:txBody>
      </p:sp>
      <p:sp>
        <p:nvSpPr>
          <p:cNvPr id="22" name="TextBox 21"/>
          <p:cNvSpPr txBox="1"/>
          <p:nvPr/>
        </p:nvSpPr>
        <p:spPr>
          <a:xfrm>
            <a:off x="1261684" y="1684563"/>
            <a:ext cx="2700716" cy="415498"/>
          </a:xfrm>
          <a:prstGeom prst="rect">
            <a:avLst/>
          </a:prstGeom>
          <a:noFill/>
        </p:spPr>
        <p:txBody>
          <a:bodyPr wrap="square" rtlCol="0">
            <a:spAutoFit/>
          </a:bodyPr>
          <a:lstStyle/>
          <a:p>
            <a:pPr algn="ctr"/>
            <a:r>
              <a:rPr lang="en-US" sz="2100" b="1" dirty="0">
                <a:solidFill>
                  <a:prstClr val="black"/>
                </a:solidFill>
              </a:rPr>
              <a:t>SIMD Lanes (32)</a:t>
            </a:r>
          </a:p>
        </p:txBody>
      </p:sp>
      <p:cxnSp>
        <p:nvCxnSpPr>
          <p:cNvPr id="23" name="Straight Arrow Connector 22"/>
          <p:cNvCxnSpPr/>
          <p:nvPr/>
        </p:nvCxnSpPr>
        <p:spPr>
          <a:xfrm>
            <a:off x="1424537" y="2517032"/>
            <a:ext cx="0" cy="408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890839" y="2509952"/>
            <a:ext cx="0" cy="408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417831" y="2515010"/>
            <a:ext cx="0" cy="408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08409" y="2520068"/>
            <a:ext cx="0" cy="408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781334" y="2519057"/>
            <a:ext cx="0" cy="408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105657" y="2694043"/>
            <a:ext cx="94061" cy="971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Oval 28"/>
          <p:cNvSpPr/>
          <p:nvPr/>
        </p:nvSpPr>
        <p:spPr>
          <a:xfrm>
            <a:off x="3250302" y="2693032"/>
            <a:ext cx="94061" cy="971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Oval 29"/>
          <p:cNvSpPr/>
          <p:nvPr/>
        </p:nvSpPr>
        <p:spPr>
          <a:xfrm>
            <a:off x="3388878" y="2692021"/>
            <a:ext cx="94061" cy="971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Oval 30"/>
          <p:cNvSpPr/>
          <p:nvPr/>
        </p:nvSpPr>
        <p:spPr>
          <a:xfrm>
            <a:off x="3533523" y="2691010"/>
            <a:ext cx="94061" cy="971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p:nvSpPr>
        <p:spPr>
          <a:xfrm>
            <a:off x="1261684" y="2918599"/>
            <a:ext cx="2700716" cy="213428"/>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Access Coalescing Unit</a:t>
            </a:r>
          </a:p>
        </p:txBody>
      </p:sp>
      <p:sp>
        <p:nvSpPr>
          <p:cNvPr id="33" name="Rectangle 32"/>
          <p:cNvSpPr/>
          <p:nvPr/>
        </p:nvSpPr>
        <p:spPr>
          <a:xfrm>
            <a:off x="1254597" y="3552328"/>
            <a:ext cx="917441" cy="42483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L1</a:t>
            </a:r>
          </a:p>
        </p:txBody>
      </p:sp>
      <p:cxnSp>
        <p:nvCxnSpPr>
          <p:cNvPr id="34" name="Straight Arrow Connector 33"/>
          <p:cNvCxnSpPr/>
          <p:nvPr/>
        </p:nvCxnSpPr>
        <p:spPr>
          <a:xfrm>
            <a:off x="1532768" y="3147197"/>
            <a:ext cx="0" cy="408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719896" y="3140117"/>
            <a:ext cx="0" cy="408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919162" y="3145175"/>
            <a:ext cx="0" cy="408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100221" y="3144164"/>
            <a:ext cx="0" cy="408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352723" y="3137084"/>
            <a:ext cx="0" cy="408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519619" y="3995846"/>
            <a:ext cx="0" cy="408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706747" y="3988766"/>
            <a:ext cx="0" cy="408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339574" y="3985733"/>
            <a:ext cx="0" cy="408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882748" y="3982697"/>
            <a:ext cx="0" cy="408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265724" y="4394908"/>
            <a:ext cx="1245164" cy="424832"/>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L2</a:t>
            </a:r>
          </a:p>
        </p:txBody>
      </p:sp>
      <p:cxnSp>
        <p:nvCxnSpPr>
          <p:cNvPr id="44" name="Straight Arrow Connector 43"/>
          <p:cNvCxnSpPr/>
          <p:nvPr/>
        </p:nvCxnSpPr>
        <p:spPr>
          <a:xfrm>
            <a:off x="1633919" y="4808081"/>
            <a:ext cx="0" cy="408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821047" y="4801001"/>
            <a:ext cx="0" cy="408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453874" y="4797968"/>
            <a:ext cx="0" cy="4086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264713" y="5213212"/>
            <a:ext cx="1245164" cy="424832"/>
          </a:xfrm>
          <a:prstGeom prst="rect">
            <a:avLst/>
          </a:prstGeom>
          <a:solidFill>
            <a:srgbClr val="00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GDDR5</a:t>
            </a:r>
          </a:p>
        </p:txBody>
      </p:sp>
      <p:sp>
        <p:nvSpPr>
          <p:cNvPr id="48" name="Bent-Up Arrow 47"/>
          <p:cNvSpPr/>
          <p:nvPr/>
        </p:nvSpPr>
        <p:spPr>
          <a:xfrm>
            <a:off x="2172037" y="2642964"/>
            <a:ext cx="1033750" cy="1156150"/>
          </a:xfrm>
          <a:prstGeom prst="bentUpArrow">
            <a:avLst>
              <a:gd name="adj1" fmla="val 14571"/>
              <a:gd name="adj2" fmla="val 25000"/>
              <a:gd name="adj3" fmla="val 25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9" name="Bent-Up Arrow 48"/>
          <p:cNvSpPr/>
          <p:nvPr/>
        </p:nvSpPr>
        <p:spPr>
          <a:xfrm>
            <a:off x="2509877" y="2585814"/>
            <a:ext cx="595780" cy="2070550"/>
          </a:xfrm>
          <a:prstGeom prst="ben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0" name="Bent-Up Arrow 49"/>
          <p:cNvSpPr/>
          <p:nvPr/>
        </p:nvSpPr>
        <p:spPr>
          <a:xfrm>
            <a:off x="2509877" y="2585813"/>
            <a:ext cx="595780" cy="2943521"/>
          </a:xfrm>
          <a:prstGeom prst="ben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1" name="Rounded Rectangle 50"/>
          <p:cNvSpPr/>
          <p:nvPr/>
        </p:nvSpPr>
        <p:spPr>
          <a:xfrm>
            <a:off x="1352723" y="3627663"/>
            <a:ext cx="166896" cy="171450"/>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2" name="Rounded Rectangle 51"/>
          <p:cNvSpPr/>
          <p:nvPr/>
        </p:nvSpPr>
        <p:spPr>
          <a:xfrm>
            <a:off x="1905000" y="3627663"/>
            <a:ext cx="166896" cy="171450"/>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3" name="Rounded Rectangle 52"/>
          <p:cNvSpPr/>
          <p:nvPr/>
        </p:nvSpPr>
        <p:spPr>
          <a:xfrm>
            <a:off x="2172038" y="4484913"/>
            <a:ext cx="155766" cy="171450"/>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4" name="Rounded Rectangle 53"/>
          <p:cNvSpPr/>
          <p:nvPr/>
        </p:nvSpPr>
        <p:spPr>
          <a:xfrm>
            <a:off x="1352723" y="5342163"/>
            <a:ext cx="180045" cy="187171"/>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5" name="Rounded Rectangle 54"/>
          <p:cNvSpPr/>
          <p:nvPr/>
        </p:nvSpPr>
        <p:spPr>
          <a:xfrm>
            <a:off x="1821047" y="5342163"/>
            <a:ext cx="180045" cy="187171"/>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6" name="Rounded Rectangle 55"/>
          <p:cNvSpPr/>
          <p:nvPr/>
        </p:nvSpPr>
        <p:spPr>
          <a:xfrm>
            <a:off x="2184317" y="5342163"/>
            <a:ext cx="180045" cy="187171"/>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0" name="Footer Placeholder 59"/>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61" name="Slide Number Placeholder 60"/>
          <p:cNvSpPr>
            <a:spLocks noGrp="1"/>
          </p:cNvSpPr>
          <p:nvPr>
            <p:ph type="sldNum" sz="quarter" idx="12"/>
          </p:nvPr>
        </p:nvSpPr>
        <p:spPr/>
        <p:txBody>
          <a:bodyPr/>
          <a:lstStyle/>
          <a:p>
            <a:fld id="{98EFEF4C-5376-4D05-9E2A-FBCB02938BF9}"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10748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par>
                          <p:cTn id="67" fill="hold">
                            <p:stCondLst>
                              <p:cond delay="0"/>
                            </p:stCondLst>
                            <p:childTnLst>
                              <p:par>
                                <p:cTn id="68" presetID="0" presetClass="path" presetSubtype="0" accel="50000" decel="50000" fill="hold" grpId="1" nodeType="afterEffect">
                                  <p:stCondLst>
                                    <p:cond delay="250"/>
                                  </p:stCondLst>
                                  <p:childTnLst>
                                    <p:animMotion origin="layout" path="M 0 0 L 0.09132 -0.00209 L 0.09288 -0.20857 " pathEditMode="relative" ptsTypes="AAA">
                                      <p:cBhvr>
                                        <p:cTn id="69" dur="1000" fill="hold"/>
                                        <p:tgtEl>
                                          <p:spTgt spid="52"/>
                                        </p:tgtEl>
                                        <p:attrNameLst>
                                          <p:attrName>ppt_x</p:attrName>
                                          <p:attrName>ppt_y</p:attrName>
                                        </p:attrNameLst>
                                      </p:cBhvr>
                                    </p:animMotion>
                                  </p:childTnLst>
                                </p:cTn>
                              </p:par>
                            </p:childTnLst>
                          </p:cTn>
                        </p:par>
                        <p:par>
                          <p:cTn id="70" fill="hold">
                            <p:stCondLst>
                              <p:cond delay="1250"/>
                            </p:stCondLst>
                            <p:childTnLst>
                              <p:par>
                                <p:cTn id="71" presetID="1" presetClass="exit" presetSubtype="0" fill="hold" grpId="2" nodeType="afterEffect">
                                  <p:stCondLst>
                                    <p:cond delay="0"/>
                                  </p:stCondLst>
                                  <p:childTnLst>
                                    <p:set>
                                      <p:cBhvr>
                                        <p:cTn id="72" dur="1" fill="hold">
                                          <p:stCondLst>
                                            <p:cond delay="0"/>
                                          </p:stCondLst>
                                        </p:cTn>
                                        <p:tgtEl>
                                          <p:spTgt spid="52"/>
                                        </p:tgtEl>
                                        <p:attrNameLst>
                                          <p:attrName>style.visibility</p:attrName>
                                        </p:attrNameLst>
                                      </p:cBhvr>
                                      <p:to>
                                        <p:strVal val="hidden"/>
                                      </p:to>
                                    </p:set>
                                  </p:childTnLst>
                                </p:cTn>
                              </p:par>
                              <p:par>
                                <p:cTn id="73" presetID="0" presetClass="path" presetSubtype="0" accel="50000" decel="50000" fill="hold" grpId="1" nodeType="withEffect">
                                  <p:stCondLst>
                                    <p:cond delay="0"/>
                                  </p:stCondLst>
                                  <p:childTnLst>
                                    <p:animMotion origin="layout" path="M 0 0 L 0.16788 -0.00209 L 0.16944 -0.21065 " pathEditMode="relative" ptsTypes="AAA">
                                      <p:cBhvr>
                                        <p:cTn id="74" dur="1000" fill="hold"/>
                                        <p:tgtEl>
                                          <p:spTgt spid="51"/>
                                        </p:tgtEl>
                                        <p:attrNameLst>
                                          <p:attrName>ppt_x</p:attrName>
                                          <p:attrName>ppt_y</p:attrName>
                                        </p:attrNameLst>
                                      </p:cBhvr>
                                    </p:animMotion>
                                  </p:childTnLst>
                                </p:cTn>
                              </p:par>
                            </p:childTnLst>
                          </p:cTn>
                        </p:par>
                        <p:par>
                          <p:cTn id="75" fill="hold">
                            <p:stCondLst>
                              <p:cond delay="2250"/>
                            </p:stCondLst>
                            <p:childTnLst>
                              <p:par>
                                <p:cTn id="76" presetID="1" presetClass="exit" presetSubtype="0" fill="hold" grpId="2" nodeType="afterEffect">
                                  <p:stCondLst>
                                    <p:cond delay="0"/>
                                  </p:stCondLst>
                                  <p:childTnLst>
                                    <p:set>
                                      <p:cBhvr>
                                        <p:cTn id="77" dur="1" fill="hold">
                                          <p:stCondLst>
                                            <p:cond delay="0"/>
                                          </p:stCondLst>
                                        </p:cTn>
                                        <p:tgtEl>
                                          <p:spTgt spid="51"/>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48"/>
                                        </p:tgtEl>
                                        <p:attrNameLst>
                                          <p:attrName>style.visibility</p:attrName>
                                        </p:attrNameLst>
                                      </p:cBhvr>
                                      <p:to>
                                        <p:strVal val="hidden"/>
                                      </p:to>
                                    </p:set>
                                  </p:childTnLst>
                                </p:cTn>
                              </p:par>
                            </p:childTnLst>
                          </p:cTn>
                        </p:par>
                        <p:par>
                          <p:cTn id="80" fill="hold">
                            <p:stCondLst>
                              <p:cond delay="2250"/>
                            </p:stCondLst>
                            <p:childTnLst>
                              <p:par>
                                <p:cTn id="81" presetID="1" presetClass="entr" presetSubtype="0"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childTnLst>
                          </p:cTn>
                        </p:par>
                        <p:par>
                          <p:cTn id="85" fill="hold">
                            <p:stCondLst>
                              <p:cond delay="2250"/>
                            </p:stCondLst>
                            <p:childTnLst>
                              <p:par>
                                <p:cTn id="86" presetID="0" presetClass="path" presetSubtype="0" accel="50000" decel="50000" fill="hold" grpId="1" nodeType="afterEffect">
                                  <p:stCondLst>
                                    <p:cond delay="0"/>
                                  </p:stCondLst>
                                  <p:childTnLst>
                                    <p:animMotion origin="layout" path="M 0 0 L 0.10139 -0.00208 L 0.10139 -0.36898 " pathEditMode="relative" ptsTypes="AAA">
                                      <p:cBhvr>
                                        <p:cTn id="87" dur="2000" fill="hold"/>
                                        <p:tgtEl>
                                          <p:spTgt spid="53"/>
                                        </p:tgtEl>
                                        <p:attrNameLst>
                                          <p:attrName>ppt_x</p:attrName>
                                          <p:attrName>ppt_y</p:attrName>
                                        </p:attrNameLst>
                                      </p:cBhvr>
                                    </p:animMotion>
                                  </p:childTnLst>
                                </p:cTn>
                              </p:par>
                            </p:childTnLst>
                          </p:cTn>
                        </p:par>
                        <p:par>
                          <p:cTn id="88" fill="hold">
                            <p:stCondLst>
                              <p:cond delay="4250"/>
                            </p:stCondLst>
                            <p:childTnLst>
                              <p:par>
                                <p:cTn id="89" presetID="1" presetClass="exit" presetSubtype="0" fill="hold" grpId="2" nodeType="afterEffect">
                                  <p:stCondLst>
                                    <p:cond delay="0"/>
                                  </p:stCondLst>
                                  <p:childTnLst>
                                    <p:set>
                                      <p:cBhvr>
                                        <p:cTn id="90" dur="1" fill="hold">
                                          <p:stCondLst>
                                            <p:cond delay="0"/>
                                          </p:stCondLst>
                                        </p:cTn>
                                        <p:tgtEl>
                                          <p:spTgt spid="53"/>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1" nodeType="clickEffect">
                                  <p:stCondLst>
                                    <p:cond delay="0"/>
                                  </p:stCondLst>
                                  <p:childTnLst>
                                    <p:set>
                                      <p:cBhvr>
                                        <p:cTn id="96" dur="1" fill="hold">
                                          <p:stCondLst>
                                            <p:cond delay="0"/>
                                          </p:stCondLst>
                                        </p:cTn>
                                        <p:tgtEl>
                                          <p:spTgt spid="5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childTnLst>
                                </p:cTn>
                              </p:par>
                            </p:childTnLst>
                          </p:cTn>
                        </p:par>
                        <p:par>
                          <p:cTn id="101" fill="hold">
                            <p:stCondLst>
                              <p:cond delay="0"/>
                            </p:stCondLst>
                            <p:childTnLst>
                              <p:par>
                                <p:cTn id="102" presetID="1" presetClass="entr" presetSubtype="0" fill="hold" grpId="0" nodeType="afterEffect">
                                  <p:stCondLst>
                                    <p:cond delay="4000"/>
                                  </p:stCondLst>
                                  <p:childTnLst>
                                    <p:set>
                                      <p:cBhvr>
                                        <p:cTn id="103" dur="1" fill="hold">
                                          <p:stCondLst>
                                            <p:cond delay="0"/>
                                          </p:stCondLst>
                                        </p:cTn>
                                        <p:tgtEl>
                                          <p:spTgt spid="50"/>
                                        </p:tgtEl>
                                        <p:attrNameLst>
                                          <p:attrName>style.visibility</p:attrName>
                                        </p:attrNameLst>
                                      </p:cBhvr>
                                      <p:to>
                                        <p:strVal val="visible"/>
                                      </p:to>
                                    </p:set>
                                  </p:childTnLst>
                                </p:cTn>
                              </p:par>
                              <p:par>
                                <p:cTn id="104" presetID="1" presetClass="entr" presetSubtype="0" fill="hold" nodeType="withEffect">
                                  <p:stCondLst>
                                    <p:cond delay="4000"/>
                                  </p:stCondLst>
                                  <p:childTnLst>
                                    <p:set>
                                      <p:cBhvr>
                                        <p:cTn id="105" dur="1" fill="hold">
                                          <p:stCondLst>
                                            <p:cond delay="0"/>
                                          </p:stCondLst>
                                        </p:cTn>
                                        <p:tgtEl>
                                          <p:spTgt spid="8">
                                            <p:txEl>
                                              <p:pRg st="5" end="5"/>
                                            </p:txEl>
                                          </p:spTgt>
                                        </p:tgtEl>
                                        <p:attrNameLst>
                                          <p:attrName>style.visibility</p:attrName>
                                        </p:attrNameLst>
                                      </p:cBhvr>
                                      <p:to>
                                        <p:strVal val="visible"/>
                                      </p:to>
                                    </p:set>
                                  </p:childTnLst>
                                </p:cTn>
                              </p:par>
                              <p:par>
                                <p:cTn id="106" presetID="1" presetClass="entr" presetSubtype="0" fill="hold" nodeType="withEffect">
                                  <p:stCondLst>
                                    <p:cond delay="4000"/>
                                  </p:stCondLst>
                                  <p:childTnLst>
                                    <p:set>
                                      <p:cBhvr>
                                        <p:cTn id="107" dur="1" fill="hold">
                                          <p:stCondLst>
                                            <p:cond delay="0"/>
                                          </p:stCondLst>
                                        </p:cTn>
                                        <p:tgtEl>
                                          <p:spTgt spid="8">
                                            <p:txEl>
                                              <p:pRg st="6" end="6"/>
                                            </p:txEl>
                                          </p:spTgt>
                                        </p:tgtEl>
                                        <p:attrNameLst>
                                          <p:attrName>style.visibility</p:attrName>
                                        </p:attrNameLst>
                                      </p:cBhvr>
                                      <p:to>
                                        <p:strVal val="visible"/>
                                      </p:to>
                                    </p:set>
                                  </p:childTnLst>
                                </p:cTn>
                              </p:par>
                              <p:par>
                                <p:cTn id="108" presetID="1" presetClass="entr" presetSubtype="0" fill="hold" nodeType="withEffect">
                                  <p:stCondLst>
                                    <p:cond delay="4000"/>
                                  </p:stCondLst>
                                  <p:childTnLst>
                                    <p:set>
                                      <p:cBhvr>
                                        <p:cTn id="109" dur="1" fill="hold">
                                          <p:stCondLst>
                                            <p:cond delay="0"/>
                                          </p:stCondLst>
                                        </p:cTn>
                                        <p:tgtEl>
                                          <p:spTgt spid="8">
                                            <p:txEl>
                                              <p:pRg st="8" end="8"/>
                                            </p:txEl>
                                          </p:spTgt>
                                        </p:tgtEl>
                                        <p:attrNameLst>
                                          <p:attrName>style.visibility</p:attrName>
                                        </p:attrNameLst>
                                      </p:cBhvr>
                                      <p:to>
                                        <p:strVal val="visible"/>
                                      </p:to>
                                    </p:set>
                                  </p:childTnLst>
                                </p:cTn>
                              </p:par>
                            </p:childTnLst>
                          </p:cTn>
                        </p:par>
                        <p:par>
                          <p:cTn id="110" fill="hold">
                            <p:stCondLst>
                              <p:cond delay="4000"/>
                            </p:stCondLst>
                            <p:childTnLst>
                              <p:par>
                                <p:cTn id="111" presetID="0" presetClass="path" presetSubtype="0" accel="50000" decel="50000" fill="hold" grpId="0" nodeType="afterEffect">
                                  <p:stCondLst>
                                    <p:cond delay="0"/>
                                  </p:stCondLst>
                                  <p:childTnLst>
                                    <p:animMotion origin="layout" path="M 0 0 L 0.12309 0 C 0.12361 -0.18565 0.12413 -0.37107 0.12465 -0.55648 " pathEditMode="relative" ptsTypes="AAA">
                                      <p:cBhvr>
                                        <p:cTn id="112" dur="2000" fill="hold"/>
                                        <p:tgtEl>
                                          <p:spTgt spid="56"/>
                                        </p:tgtEl>
                                        <p:attrNameLst>
                                          <p:attrName>ppt_x</p:attrName>
                                          <p:attrName>ppt_y</p:attrName>
                                        </p:attrNameLst>
                                      </p:cBhvr>
                                    </p:animMotion>
                                  </p:childTnLst>
                                </p:cTn>
                              </p:par>
                            </p:childTnLst>
                          </p:cTn>
                        </p:par>
                        <p:par>
                          <p:cTn id="113" fill="hold">
                            <p:stCondLst>
                              <p:cond delay="6000"/>
                            </p:stCondLst>
                            <p:childTnLst>
                              <p:par>
                                <p:cTn id="114" presetID="1" presetClass="exit" presetSubtype="0" fill="hold" grpId="2" nodeType="afterEffect">
                                  <p:stCondLst>
                                    <p:cond delay="0"/>
                                  </p:stCondLst>
                                  <p:childTnLst>
                                    <p:set>
                                      <p:cBhvr>
                                        <p:cTn id="115" dur="1" fill="hold">
                                          <p:stCondLst>
                                            <p:cond delay="0"/>
                                          </p:stCondLst>
                                        </p:cTn>
                                        <p:tgtEl>
                                          <p:spTgt spid="56"/>
                                        </p:tgtEl>
                                        <p:attrNameLst>
                                          <p:attrName>style.visibility</p:attrName>
                                        </p:attrNameLst>
                                      </p:cBhvr>
                                      <p:to>
                                        <p:strVal val="hidden"/>
                                      </p:to>
                                    </p:set>
                                  </p:childTnLst>
                                </p:cTn>
                              </p:par>
                            </p:childTnLst>
                          </p:cTn>
                        </p:par>
                        <p:par>
                          <p:cTn id="116" fill="hold">
                            <p:stCondLst>
                              <p:cond delay="6000"/>
                            </p:stCondLst>
                            <p:childTnLst>
                              <p:par>
                                <p:cTn id="117" presetID="0" presetClass="path" presetSubtype="0" accel="50000" decel="50000" fill="hold" grpId="1" nodeType="afterEffect">
                                  <p:stCondLst>
                                    <p:cond delay="3000"/>
                                  </p:stCondLst>
                                  <p:childTnLst>
                                    <p:animMotion origin="layout" path="M 0 0 L 0.17535 0.00394 C 0.17587 -0.17708 0.17639 -0.3581 0.17691 -0.53889 " pathEditMode="relative" ptsTypes="AAA">
                                      <p:cBhvr>
                                        <p:cTn id="118" dur="2000" fill="hold"/>
                                        <p:tgtEl>
                                          <p:spTgt spid="55"/>
                                        </p:tgtEl>
                                        <p:attrNameLst>
                                          <p:attrName>ppt_x</p:attrName>
                                          <p:attrName>ppt_y</p:attrName>
                                        </p:attrNameLst>
                                      </p:cBhvr>
                                    </p:animMotion>
                                  </p:childTnLst>
                                </p:cTn>
                              </p:par>
                            </p:childTnLst>
                          </p:cTn>
                        </p:par>
                        <p:par>
                          <p:cTn id="119" fill="hold">
                            <p:stCondLst>
                              <p:cond delay="11000"/>
                            </p:stCondLst>
                            <p:childTnLst>
                              <p:par>
                                <p:cTn id="120" presetID="1" presetClass="exit" presetSubtype="0" fill="hold" grpId="2" nodeType="afterEffect">
                                  <p:stCondLst>
                                    <p:cond delay="0"/>
                                  </p:stCondLst>
                                  <p:childTnLst>
                                    <p:set>
                                      <p:cBhvr>
                                        <p:cTn id="121" dur="1" fill="hold">
                                          <p:stCondLst>
                                            <p:cond delay="0"/>
                                          </p:stCondLst>
                                        </p:cTn>
                                        <p:tgtEl>
                                          <p:spTgt spid="55"/>
                                        </p:tgtEl>
                                        <p:attrNameLst>
                                          <p:attrName>style.visibility</p:attrName>
                                        </p:attrNameLst>
                                      </p:cBhvr>
                                      <p:to>
                                        <p:strVal val="hidden"/>
                                      </p:to>
                                    </p:set>
                                  </p:childTnLst>
                                </p:cTn>
                              </p:par>
                            </p:childTnLst>
                          </p:cTn>
                        </p:par>
                        <p:par>
                          <p:cTn id="122" fill="hold">
                            <p:stCondLst>
                              <p:cond delay="11000"/>
                            </p:stCondLst>
                            <p:childTnLst>
                              <p:par>
                                <p:cTn id="123" presetID="0" presetClass="path" presetSubtype="0" accel="50000" decel="50000" fill="hold" grpId="1" nodeType="afterEffect">
                                  <p:stCondLst>
                                    <p:cond delay="4000"/>
                                  </p:stCondLst>
                                  <p:childTnLst>
                                    <p:animMotion origin="layout" path="M 0 0 L 0.2198 0 C 0.21928 -0.18333 0.21875 -0.36644 0.21823 -0.54954 " pathEditMode="relative" ptsTypes="AAA">
                                      <p:cBhvr>
                                        <p:cTn id="124" dur="2000" fill="hold"/>
                                        <p:tgtEl>
                                          <p:spTgt spid="54"/>
                                        </p:tgtEl>
                                        <p:attrNameLst>
                                          <p:attrName>ppt_x</p:attrName>
                                          <p:attrName>ppt_y</p:attrName>
                                        </p:attrNameLst>
                                      </p:cBhvr>
                                    </p:animMotion>
                                  </p:childTnLst>
                                </p:cTn>
                              </p:par>
                            </p:childTnLst>
                          </p:cTn>
                        </p:par>
                        <p:par>
                          <p:cTn id="125" fill="hold">
                            <p:stCondLst>
                              <p:cond delay="17000"/>
                            </p:stCondLst>
                            <p:childTnLst>
                              <p:par>
                                <p:cTn id="126" presetID="1" presetClass="exit" presetSubtype="0" fill="hold" grpId="2" nodeType="afterEffect">
                                  <p:stCondLst>
                                    <p:cond delay="0"/>
                                  </p:stCondLst>
                                  <p:childTnLst>
                                    <p:set>
                                      <p:cBhvr>
                                        <p:cTn id="127" dur="1" fill="hold">
                                          <p:stCondLst>
                                            <p:cond delay="0"/>
                                          </p:stCondLst>
                                        </p:cTn>
                                        <p:tgtEl>
                                          <p:spTgt spid="54"/>
                                        </p:tgtEl>
                                        <p:attrNameLst>
                                          <p:attrName>style.visibility</p:attrName>
                                        </p:attrNameLst>
                                      </p:cBhvr>
                                      <p:to>
                                        <p:strVal val="hidden"/>
                                      </p:to>
                                    </p:set>
                                  </p:childTnLst>
                                </p:cTn>
                              </p:par>
                            </p:childTnLst>
                          </p:cTn>
                        </p:par>
                        <p:par>
                          <p:cTn id="128" fill="hold">
                            <p:stCondLst>
                              <p:cond delay="17000"/>
                            </p:stCondLst>
                            <p:childTnLst>
                              <p:par>
                                <p:cTn id="129" presetID="1" presetClass="exit" presetSubtype="0" fill="hold" grpId="1" nodeType="afterEffect">
                                  <p:stCondLst>
                                    <p:cond delay="0"/>
                                  </p:stCondLst>
                                  <p:childTnLst>
                                    <p:set>
                                      <p:cBhvr>
                                        <p:cTn id="130"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48" grpId="0" animBg="1"/>
      <p:bldP spid="48" grpId="1" animBg="1"/>
      <p:bldP spid="49" grpId="0" animBg="1"/>
      <p:bldP spid="49" grpId="1" animBg="1"/>
      <p:bldP spid="50" grpId="0" animBg="1"/>
      <p:bldP spid="50" grpId="1" animBg="1"/>
      <p:bldP spid="51" grpId="0" animBg="1"/>
      <p:bldP spid="51" grpId="1" animBg="1"/>
      <p:bldP spid="51" grpId="2" animBg="1"/>
      <p:bldP spid="52" grpId="0" animBg="1"/>
      <p:bldP spid="52" grpId="1" animBg="1"/>
      <p:bldP spid="52" grpId="2" animBg="1"/>
      <p:bldP spid="53" grpId="0" animBg="1"/>
      <p:bldP spid="53" grpId="1" animBg="1"/>
      <p:bldP spid="53" grpId="2" animBg="1"/>
      <p:bldP spid="54" grpId="0" animBg="1"/>
      <p:bldP spid="54" grpId="1" animBg="1"/>
      <p:bldP spid="54" grpId="2" animBg="1"/>
      <p:bldP spid="55" grpId="0" animBg="1"/>
      <p:bldP spid="55" grpId="1" animBg="1"/>
      <p:bldP spid="55" grpId="2" animBg="1"/>
      <p:bldP spid="56" grpId="0" animBg="1"/>
      <p:bldP spid="56" grpId="1" animBg="1"/>
      <p:bldP spid="56"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Contemporary</a:t>
            </a:r>
            <a:br>
              <a:rPr lang="en-CA" dirty="0" smtClean="0"/>
            </a:br>
            <a:r>
              <a:rPr lang="en-CA" dirty="0" smtClean="0"/>
              <a:t>Streaming Multiprocessor (SM)</a:t>
            </a:r>
            <a:endParaRPr lang="en-CA"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
        <p:nvSpPr>
          <p:cNvPr id="4" name="Content Placeholder 3"/>
          <p:cNvSpPr>
            <a:spLocks noGrp="1"/>
          </p:cNvSpPr>
          <p:nvPr>
            <p:ph sz="quarter" idx="1"/>
          </p:nvPr>
        </p:nvSpPr>
        <p:spPr/>
        <p:txBody>
          <a:bodyPr/>
          <a:lstStyle/>
          <a:p>
            <a:r>
              <a:rPr lang="en-CA" dirty="0" smtClean="0"/>
              <a:t>1,000’s of schedulable threads</a:t>
            </a:r>
          </a:p>
          <a:p>
            <a:r>
              <a:rPr lang="en-CA" dirty="0" smtClean="0"/>
              <a:t>Amortize front end and memory overheads by grouping threads into warps.</a:t>
            </a:r>
          </a:p>
          <a:p>
            <a:pPr lvl="1"/>
            <a:r>
              <a:rPr lang="en-CA" dirty="0" smtClean="0"/>
              <a:t>Size of the warp is fixed based on the architecture</a:t>
            </a:r>
            <a:endParaRPr lang="en-CA"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048000"/>
            <a:ext cx="2993831" cy="325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6326100" y="3950748"/>
            <a:ext cx="990600" cy="8382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56476"/>
            <a:ext cx="4327072" cy="274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936672" y="3124200"/>
            <a:ext cx="1540328" cy="10668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936672" y="4572000"/>
            <a:ext cx="1540328" cy="11430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762000" y="3429000"/>
            <a:ext cx="4068536" cy="9408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ounded Rectangle 18"/>
          <p:cNvSpPr/>
          <p:nvPr/>
        </p:nvSpPr>
        <p:spPr>
          <a:xfrm>
            <a:off x="2544536" y="4495800"/>
            <a:ext cx="2286000" cy="914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ounded Rectangle 19"/>
          <p:cNvSpPr/>
          <p:nvPr/>
        </p:nvSpPr>
        <p:spPr>
          <a:xfrm>
            <a:off x="2544536" y="5410200"/>
            <a:ext cx="2286000" cy="3048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ounded Rectangle 20"/>
          <p:cNvSpPr/>
          <p:nvPr/>
        </p:nvSpPr>
        <p:spPr>
          <a:xfrm>
            <a:off x="762000" y="4495799"/>
            <a:ext cx="1782536" cy="114300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Date Placeholder 15"/>
          <p:cNvSpPr>
            <a:spLocks noGrp="1"/>
          </p:cNvSpPr>
          <p:nvPr>
            <p:ph type="dt" sz="half" idx="10"/>
          </p:nvPr>
        </p:nvSpPr>
        <p:spPr/>
        <p:txBody>
          <a:bodyPr/>
          <a:lstStyle/>
          <a:p>
            <a:r>
              <a:rPr lang="en-US" smtClean="0"/>
              <a:t>Tim Rogers</a:t>
            </a:r>
            <a:endParaRPr lang="en-US" dirty="0"/>
          </a:p>
        </p:txBody>
      </p:sp>
      <p:sp>
        <p:nvSpPr>
          <p:cNvPr id="17" name="Footer Placeholder 16"/>
          <p:cNvSpPr>
            <a:spLocks noGrp="1"/>
          </p:cNvSpPr>
          <p:nvPr>
            <p:ph type="ftr" sz="quarter" idx="11"/>
          </p:nvPr>
        </p:nvSpPr>
        <p:spPr/>
        <p:txBody>
          <a:bodyPr/>
          <a:lstStyle/>
          <a:p>
            <a:r>
              <a:rPr lang="en-US" smtClean="0"/>
              <a:t>A Variable Warp-Size Architecture</a:t>
            </a:r>
            <a:endParaRPr lang="en-US" dirty="0"/>
          </a:p>
        </p:txBody>
      </p:sp>
    </p:spTree>
    <p:extLst>
      <p:ext uri="{BB962C8B-B14F-4D97-AF65-F5344CB8AC3E}">
        <p14:creationId xmlns:p14="http://schemas.microsoft.com/office/powerpoint/2010/main" val="17016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GPU Memory Controller (GMC)</a:t>
            </a:r>
            <a:endParaRPr lang="en-US" b="1" dirty="0">
              <a:solidFill>
                <a:srgbClr val="C00000"/>
              </a:solidFill>
              <a:latin typeface="Calibri" panose="020F0502020204030204" pitchFamily="34" charset="0"/>
            </a:endParaRPr>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30</a:t>
            </a:fld>
            <a:endParaRPr lang="en-US">
              <a:solidFill>
                <a:prstClr val="black">
                  <a:tint val="75000"/>
                </a:prstClr>
              </a:solidFill>
            </a:endParaRPr>
          </a:p>
        </p:txBody>
      </p:sp>
      <p:sp>
        <p:nvSpPr>
          <p:cNvPr id="8" name="Content Placeholder 2"/>
          <p:cNvSpPr>
            <a:spLocks noGrp="1"/>
          </p:cNvSpPr>
          <p:nvPr>
            <p:ph idx="1"/>
          </p:nvPr>
        </p:nvSpPr>
        <p:spPr>
          <a:xfrm>
            <a:off x="628650" y="1870952"/>
            <a:ext cx="7886700" cy="3847056"/>
          </a:xfrm>
        </p:spPr>
        <p:txBody>
          <a:bodyPr>
            <a:normAutofit lnSpcReduction="10000"/>
          </a:bodyPr>
          <a:lstStyle/>
          <a:p>
            <a:r>
              <a:rPr lang="en-US" dirty="0" smtClean="0"/>
              <a:t>Optimized for high throughput</a:t>
            </a:r>
          </a:p>
          <a:p>
            <a:endParaRPr lang="en-US" dirty="0" smtClean="0"/>
          </a:p>
          <a:p>
            <a:r>
              <a:rPr lang="en-US" dirty="0" smtClean="0"/>
              <a:t>Harvest</a:t>
            </a:r>
            <a:r>
              <a:rPr lang="en-US" dirty="0" smtClean="0">
                <a:solidFill>
                  <a:schemeClr val="accent6">
                    <a:lumMod val="50000"/>
                  </a:schemeClr>
                </a:solidFill>
              </a:rPr>
              <a:t> </a:t>
            </a:r>
            <a:r>
              <a:rPr lang="en-US" b="1" dirty="0">
                <a:solidFill>
                  <a:schemeClr val="accent6">
                    <a:lumMod val="50000"/>
                  </a:schemeClr>
                </a:solidFill>
              </a:rPr>
              <a:t>channel and bank parallelism</a:t>
            </a:r>
          </a:p>
          <a:p>
            <a:pPr lvl="1"/>
            <a:r>
              <a:rPr lang="en-US" dirty="0"/>
              <a:t>Address mapping to spread cache-lines across channels and banks.</a:t>
            </a:r>
          </a:p>
          <a:p>
            <a:endParaRPr lang="en-US" dirty="0" smtClean="0"/>
          </a:p>
          <a:p>
            <a:r>
              <a:rPr lang="en-US" dirty="0" smtClean="0"/>
              <a:t>Achieve </a:t>
            </a:r>
            <a:r>
              <a:rPr lang="en-US" b="1" dirty="0" smtClean="0">
                <a:solidFill>
                  <a:schemeClr val="accent6">
                    <a:lumMod val="50000"/>
                  </a:schemeClr>
                </a:solidFill>
              </a:rPr>
              <a:t>high row-buffer hit rate</a:t>
            </a:r>
          </a:p>
          <a:p>
            <a:pPr lvl="1"/>
            <a:r>
              <a:rPr lang="en-US" dirty="0" smtClean="0"/>
              <a:t>Deep queuing </a:t>
            </a:r>
          </a:p>
          <a:p>
            <a:pPr lvl="1"/>
            <a:r>
              <a:rPr lang="en-US" dirty="0" smtClean="0"/>
              <a:t>Aggressive reordering of requests for row-hit batching</a:t>
            </a:r>
          </a:p>
          <a:p>
            <a:endParaRPr lang="en-US" dirty="0" smtClean="0"/>
          </a:p>
          <a:p>
            <a:pPr lvl="1"/>
            <a:endParaRPr lang="en-US" dirty="0" smtClean="0"/>
          </a:p>
          <a:p>
            <a:r>
              <a:rPr lang="en-US" dirty="0" smtClean="0"/>
              <a:t>Not cognizant of the need to service requests from a warp together</a:t>
            </a:r>
          </a:p>
          <a:p>
            <a:pPr lvl="1"/>
            <a:r>
              <a:rPr lang="en-US" b="1" dirty="0" smtClean="0">
                <a:solidFill>
                  <a:srgbClr val="C00000"/>
                </a:solidFill>
              </a:rPr>
              <a:t>Interleave requests from different warps leading to latency divergence</a:t>
            </a:r>
            <a:endParaRPr lang="en-US" b="1" dirty="0">
              <a:solidFill>
                <a:srgbClr val="C00000"/>
              </a:solidFill>
            </a:endParaRPr>
          </a:p>
          <a:p>
            <a:endParaRPr lang="en-US" dirty="0"/>
          </a:p>
          <a:p>
            <a:endParaRPr lang="en-US" dirty="0"/>
          </a:p>
          <a:p>
            <a:endParaRPr lang="en-US" dirty="0"/>
          </a:p>
          <a:p>
            <a:pPr marL="0" indent="0">
              <a:buNone/>
            </a:pPr>
            <a:endParaRPr lang="en-US" dirty="0"/>
          </a:p>
          <a:p>
            <a:pPr marL="342900" lvl="1" indent="0">
              <a:buNone/>
            </a:pPr>
            <a:endParaRPr lang="en-US" dirty="0"/>
          </a:p>
        </p:txBody>
      </p:sp>
    </p:spTree>
    <p:extLst>
      <p:ext uri="{BB962C8B-B14F-4D97-AF65-F5344CB8AC3E}">
        <p14:creationId xmlns:p14="http://schemas.microsoft.com/office/powerpoint/2010/main" val="6771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mn-lt"/>
              </a:rPr>
              <a:t>Warp-Aware Scheduling</a:t>
            </a:r>
            <a:endParaRPr lang="en-US" b="1" dirty="0">
              <a:solidFill>
                <a:srgbClr val="C00000"/>
              </a:solidFill>
              <a:latin typeface="+mn-lt"/>
            </a:endParaRPr>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31</a:t>
            </a:fld>
            <a:endParaRPr lang="en-US">
              <a:solidFill>
                <a:prstClr val="black">
                  <a:tint val="75000"/>
                </a:prstClr>
              </a:solidFill>
            </a:endParaRPr>
          </a:p>
        </p:txBody>
      </p:sp>
      <p:sp>
        <p:nvSpPr>
          <p:cNvPr id="8" name="Rectangle 7"/>
          <p:cNvSpPr/>
          <p:nvPr/>
        </p:nvSpPr>
        <p:spPr>
          <a:xfrm>
            <a:off x="1246415" y="1880344"/>
            <a:ext cx="514350" cy="28575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SM 1</a:t>
            </a:r>
          </a:p>
        </p:txBody>
      </p:sp>
      <p:sp>
        <p:nvSpPr>
          <p:cNvPr id="9" name="Rectangle 8"/>
          <p:cNvSpPr/>
          <p:nvPr/>
        </p:nvSpPr>
        <p:spPr>
          <a:xfrm>
            <a:off x="1242972" y="2337544"/>
            <a:ext cx="507206" cy="28575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SM 2</a:t>
            </a:r>
          </a:p>
        </p:txBody>
      </p:sp>
      <p:sp>
        <p:nvSpPr>
          <p:cNvPr id="10" name="Rounded Rectangle 9"/>
          <p:cNvSpPr/>
          <p:nvPr/>
        </p:nvSpPr>
        <p:spPr>
          <a:xfrm>
            <a:off x="1817915" y="1937494"/>
            <a:ext cx="600075" cy="228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A: LD</a:t>
            </a:r>
          </a:p>
        </p:txBody>
      </p:sp>
      <p:sp>
        <p:nvSpPr>
          <p:cNvPr id="11" name="Rounded Rectangle 10"/>
          <p:cNvSpPr/>
          <p:nvPr/>
        </p:nvSpPr>
        <p:spPr>
          <a:xfrm>
            <a:off x="2046515" y="2966194"/>
            <a:ext cx="228600" cy="228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A</a:t>
            </a:r>
          </a:p>
        </p:txBody>
      </p:sp>
      <p:sp>
        <p:nvSpPr>
          <p:cNvPr id="12" name="Rounded Rectangle 11"/>
          <p:cNvSpPr/>
          <p:nvPr/>
        </p:nvSpPr>
        <p:spPr>
          <a:xfrm>
            <a:off x="2046515" y="3309094"/>
            <a:ext cx="228600" cy="228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A</a:t>
            </a:r>
          </a:p>
        </p:txBody>
      </p:sp>
      <p:sp>
        <p:nvSpPr>
          <p:cNvPr id="13" name="Rounded Rectangle 12"/>
          <p:cNvSpPr/>
          <p:nvPr/>
        </p:nvSpPr>
        <p:spPr>
          <a:xfrm>
            <a:off x="2417990" y="2966194"/>
            <a:ext cx="228600" cy="228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A</a:t>
            </a:r>
          </a:p>
        </p:txBody>
      </p:sp>
      <p:sp>
        <p:nvSpPr>
          <p:cNvPr id="14" name="Rounded Rectangle 13"/>
          <p:cNvSpPr/>
          <p:nvPr/>
        </p:nvSpPr>
        <p:spPr>
          <a:xfrm>
            <a:off x="2417990" y="3309094"/>
            <a:ext cx="228600" cy="228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A</a:t>
            </a:r>
          </a:p>
        </p:txBody>
      </p:sp>
      <p:sp>
        <p:nvSpPr>
          <p:cNvPr id="15" name="Rounded Rectangle 14"/>
          <p:cNvSpPr/>
          <p:nvPr/>
        </p:nvSpPr>
        <p:spPr>
          <a:xfrm>
            <a:off x="2803752" y="2966194"/>
            <a:ext cx="228600" cy="228600"/>
          </a:xfrm>
          <a:prstGeom prst="roundRect">
            <a:avLst/>
          </a:prstGeom>
          <a:solidFill>
            <a:srgbClr val="FFCC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B</a:t>
            </a:r>
          </a:p>
        </p:txBody>
      </p:sp>
      <p:sp>
        <p:nvSpPr>
          <p:cNvPr id="16" name="Rounded Rectangle 15"/>
          <p:cNvSpPr/>
          <p:nvPr/>
        </p:nvSpPr>
        <p:spPr>
          <a:xfrm>
            <a:off x="3189515" y="2966194"/>
            <a:ext cx="228600" cy="228600"/>
          </a:xfrm>
          <a:prstGeom prst="roundRect">
            <a:avLst/>
          </a:prstGeom>
          <a:solidFill>
            <a:srgbClr val="FFCC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B</a:t>
            </a:r>
          </a:p>
        </p:txBody>
      </p:sp>
      <p:sp>
        <p:nvSpPr>
          <p:cNvPr id="17" name="Rounded Rectangle 16"/>
          <p:cNvSpPr/>
          <p:nvPr/>
        </p:nvSpPr>
        <p:spPr>
          <a:xfrm>
            <a:off x="2803752" y="3309094"/>
            <a:ext cx="228600" cy="228600"/>
          </a:xfrm>
          <a:prstGeom prst="roundRect">
            <a:avLst/>
          </a:prstGeom>
          <a:solidFill>
            <a:srgbClr val="FFCC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B</a:t>
            </a:r>
          </a:p>
        </p:txBody>
      </p:sp>
      <p:sp>
        <p:nvSpPr>
          <p:cNvPr id="18" name="Rounded Rectangle 17"/>
          <p:cNvSpPr/>
          <p:nvPr/>
        </p:nvSpPr>
        <p:spPr>
          <a:xfrm>
            <a:off x="3189515" y="3309094"/>
            <a:ext cx="228600" cy="228600"/>
          </a:xfrm>
          <a:prstGeom prst="roundRect">
            <a:avLst/>
          </a:prstGeom>
          <a:solidFill>
            <a:srgbClr val="FFCC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B</a:t>
            </a:r>
          </a:p>
        </p:txBody>
      </p:sp>
      <p:sp>
        <p:nvSpPr>
          <p:cNvPr id="19" name="Rectangle 18"/>
          <p:cNvSpPr/>
          <p:nvPr/>
        </p:nvSpPr>
        <p:spPr>
          <a:xfrm>
            <a:off x="1246415" y="3080494"/>
            <a:ext cx="507206" cy="28575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MC</a:t>
            </a:r>
          </a:p>
        </p:txBody>
      </p:sp>
      <p:sp>
        <p:nvSpPr>
          <p:cNvPr id="20" name="Rounded Rectangle 19"/>
          <p:cNvSpPr/>
          <p:nvPr/>
        </p:nvSpPr>
        <p:spPr>
          <a:xfrm>
            <a:off x="6790476" y="1937494"/>
            <a:ext cx="628650" cy="228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A: Use</a:t>
            </a:r>
          </a:p>
        </p:txBody>
      </p:sp>
      <p:sp>
        <p:nvSpPr>
          <p:cNvPr id="21" name="Rectangle 20"/>
          <p:cNvSpPr/>
          <p:nvPr/>
        </p:nvSpPr>
        <p:spPr>
          <a:xfrm>
            <a:off x="817278" y="3870007"/>
            <a:ext cx="1292473" cy="65314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Baseline</a:t>
            </a:r>
          </a:p>
          <a:p>
            <a:pPr algn="ctr"/>
            <a:r>
              <a:rPr lang="en-US" sz="1350" b="1" dirty="0">
                <a:solidFill>
                  <a:prstClr val="black"/>
                </a:solidFill>
              </a:rPr>
              <a:t>GMC Scheduling</a:t>
            </a:r>
          </a:p>
        </p:txBody>
      </p:sp>
      <p:cxnSp>
        <p:nvCxnSpPr>
          <p:cNvPr id="22" name="Straight Connector 21"/>
          <p:cNvCxnSpPr/>
          <p:nvPr/>
        </p:nvCxnSpPr>
        <p:spPr>
          <a:xfrm flipH="1">
            <a:off x="2046514" y="2190053"/>
            <a:ext cx="271463" cy="776141"/>
          </a:xfrm>
          <a:prstGeom prst="line">
            <a:avLst/>
          </a:prstGeom>
          <a:ln w="38100">
            <a:solidFill>
              <a:srgbClr val="0080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25120" y="2190053"/>
            <a:ext cx="292895" cy="776141"/>
          </a:xfrm>
          <a:prstGeom prst="line">
            <a:avLst/>
          </a:prstGeom>
          <a:ln w="38100">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160814" y="4080619"/>
            <a:ext cx="657227" cy="228600"/>
          </a:xfrm>
          <a:prstGeom prst="roundRect">
            <a:avLst/>
          </a:prstGeom>
          <a:solidFill>
            <a:srgbClr val="008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A</a:t>
            </a:r>
          </a:p>
        </p:txBody>
      </p:sp>
      <p:sp>
        <p:nvSpPr>
          <p:cNvPr id="25" name="Rounded Rectangle 24"/>
          <p:cNvSpPr/>
          <p:nvPr/>
        </p:nvSpPr>
        <p:spPr>
          <a:xfrm>
            <a:off x="2818039" y="4076003"/>
            <a:ext cx="657227" cy="230969"/>
          </a:xfrm>
          <a:prstGeom prst="roundRect">
            <a:avLst/>
          </a:prstGeom>
          <a:solidFill>
            <a:srgbClr val="FFCC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B</a:t>
            </a:r>
          </a:p>
        </p:txBody>
      </p:sp>
      <p:sp>
        <p:nvSpPr>
          <p:cNvPr id="26" name="Rounded Rectangle 25"/>
          <p:cNvSpPr/>
          <p:nvPr/>
        </p:nvSpPr>
        <p:spPr>
          <a:xfrm>
            <a:off x="3475264" y="4076003"/>
            <a:ext cx="657227" cy="228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A</a:t>
            </a:r>
          </a:p>
        </p:txBody>
      </p:sp>
      <p:sp>
        <p:nvSpPr>
          <p:cNvPr id="27" name="Rounded Rectangle 26"/>
          <p:cNvSpPr/>
          <p:nvPr/>
        </p:nvSpPr>
        <p:spPr>
          <a:xfrm>
            <a:off x="4789714" y="4076003"/>
            <a:ext cx="657227" cy="228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A</a:t>
            </a:r>
          </a:p>
        </p:txBody>
      </p:sp>
      <p:sp>
        <p:nvSpPr>
          <p:cNvPr id="28" name="Rounded Rectangle 27"/>
          <p:cNvSpPr/>
          <p:nvPr/>
        </p:nvSpPr>
        <p:spPr>
          <a:xfrm>
            <a:off x="6111564" y="4073633"/>
            <a:ext cx="657227" cy="228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A</a:t>
            </a:r>
          </a:p>
        </p:txBody>
      </p:sp>
      <p:sp>
        <p:nvSpPr>
          <p:cNvPr id="29" name="Rounded Rectangle 28"/>
          <p:cNvSpPr/>
          <p:nvPr/>
        </p:nvSpPr>
        <p:spPr>
          <a:xfrm>
            <a:off x="7361465" y="2342380"/>
            <a:ext cx="628650" cy="2286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B: Use</a:t>
            </a:r>
          </a:p>
        </p:txBody>
      </p:sp>
      <p:sp>
        <p:nvSpPr>
          <p:cNvPr id="30" name="Rounded Rectangle 29"/>
          <p:cNvSpPr/>
          <p:nvPr/>
        </p:nvSpPr>
        <p:spPr>
          <a:xfrm>
            <a:off x="4132488" y="4080619"/>
            <a:ext cx="657227" cy="230969"/>
          </a:xfrm>
          <a:prstGeom prst="roundRect">
            <a:avLst/>
          </a:prstGeom>
          <a:solidFill>
            <a:srgbClr val="FFCC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B</a:t>
            </a:r>
          </a:p>
        </p:txBody>
      </p:sp>
      <p:sp>
        <p:nvSpPr>
          <p:cNvPr id="31" name="Rounded Rectangle 30"/>
          <p:cNvSpPr/>
          <p:nvPr/>
        </p:nvSpPr>
        <p:spPr>
          <a:xfrm>
            <a:off x="5446937" y="4073635"/>
            <a:ext cx="657227" cy="230969"/>
          </a:xfrm>
          <a:prstGeom prst="roundRect">
            <a:avLst/>
          </a:prstGeom>
          <a:solidFill>
            <a:srgbClr val="FFCC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B</a:t>
            </a:r>
          </a:p>
        </p:txBody>
      </p:sp>
      <p:sp>
        <p:nvSpPr>
          <p:cNvPr id="32" name="Rounded Rectangle 31"/>
          <p:cNvSpPr/>
          <p:nvPr/>
        </p:nvSpPr>
        <p:spPr>
          <a:xfrm>
            <a:off x="6776188" y="4073634"/>
            <a:ext cx="657227" cy="230969"/>
          </a:xfrm>
          <a:prstGeom prst="roundRect">
            <a:avLst/>
          </a:prstGeom>
          <a:solidFill>
            <a:srgbClr val="FFCC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B</a:t>
            </a:r>
          </a:p>
        </p:txBody>
      </p:sp>
      <p:cxnSp>
        <p:nvCxnSpPr>
          <p:cNvPr id="33" name="Straight Arrow Connector 32"/>
          <p:cNvCxnSpPr/>
          <p:nvPr/>
        </p:nvCxnSpPr>
        <p:spPr>
          <a:xfrm flipV="1">
            <a:off x="7433414" y="2594719"/>
            <a:ext cx="0" cy="1478915"/>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768788" y="2190053"/>
            <a:ext cx="4" cy="188358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55" idx="3"/>
          </p:cNvCxnSpPr>
          <p:nvPr/>
        </p:nvCxnSpPr>
        <p:spPr>
          <a:xfrm>
            <a:off x="2503715" y="2480419"/>
            <a:ext cx="314324" cy="500063"/>
          </a:xfrm>
          <a:prstGeom prst="line">
            <a:avLst/>
          </a:prstGeom>
          <a:ln w="38100">
            <a:solidFill>
              <a:srgbClr val="FFCC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5" idx="3"/>
          </p:cNvCxnSpPr>
          <p:nvPr/>
        </p:nvCxnSpPr>
        <p:spPr>
          <a:xfrm>
            <a:off x="2503715" y="2480419"/>
            <a:ext cx="914400" cy="509735"/>
          </a:xfrm>
          <a:prstGeom prst="line">
            <a:avLst/>
          </a:prstGeom>
          <a:ln w="38100">
            <a:solidFill>
              <a:srgbClr val="FFCC00"/>
            </a:solidFill>
            <a:prstDash val="dash"/>
          </a:ln>
        </p:spPr>
        <p:style>
          <a:lnRef idx="1">
            <a:schemeClr val="accent1"/>
          </a:lnRef>
          <a:fillRef idx="0">
            <a:schemeClr val="accent1"/>
          </a:fillRef>
          <a:effectRef idx="0">
            <a:schemeClr val="accent1"/>
          </a:effectRef>
          <a:fontRef idx="minor">
            <a:schemeClr val="tx1"/>
          </a:fontRef>
        </p:style>
      </p:cxnSp>
      <p:sp>
        <p:nvSpPr>
          <p:cNvPr id="37" name="Left-Right Arrow 36"/>
          <p:cNvSpPr/>
          <p:nvPr/>
        </p:nvSpPr>
        <p:spPr>
          <a:xfrm>
            <a:off x="2471568" y="1949485"/>
            <a:ext cx="4297220" cy="216609"/>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Left-Right Arrow 37"/>
          <p:cNvSpPr/>
          <p:nvPr/>
        </p:nvSpPr>
        <p:spPr>
          <a:xfrm>
            <a:off x="2549895" y="2394694"/>
            <a:ext cx="4811570" cy="216609"/>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TextBox 38"/>
          <p:cNvSpPr txBox="1"/>
          <p:nvPr/>
        </p:nvSpPr>
        <p:spPr>
          <a:xfrm>
            <a:off x="2503715" y="1674041"/>
            <a:ext cx="4265073" cy="369332"/>
          </a:xfrm>
          <a:prstGeom prst="rect">
            <a:avLst/>
          </a:prstGeom>
          <a:noFill/>
        </p:spPr>
        <p:txBody>
          <a:bodyPr wrap="square" rtlCol="0">
            <a:spAutoFit/>
          </a:bodyPr>
          <a:lstStyle/>
          <a:p>
            <a:pPr algn="ctr"/>
            <a:r>
              <a:rPr lang="en-US" b="1" dirty="0">
                <a:solidFill>
                  <a:prstClr val="black"/>
                </a:solidFill>
              </a:rPr>
              <a:t>Stall Cycles</a:t>
            </a:r>
          </a:p>
        </p:txBody>
      </p:sp>
      <p:sp>
        <p:nvSpPr>
          <p:cNvPr id="40" name="TextBox 39"/>
          <p:cNvSpPr txBox="1"/>
          <p:nvPr/>
        </p:nvSpPr>
        <p:spPr>
          <a:xfrm>
            <a:off x="2500759" y="2166838"/>
            <a:ext cx="4265073" cy="369332"/>
          </a:xfrm>
          <a:prstGeom prst="rect">
            <a:avLst/>
          </a:prstGeom>
          <a:noFill/>
        </p:spPr>
        <p:txBody>
          <a:bodyPr wrap="square" rtlCol="0">
            <a:spAutoFit/>
          </a:bodyPr>
          <a:lstStyle/>
          <a:p>
            <a:pPr algn="ctr"/>
            <a:r>
              <a:rPr lang="en-US" b="1" dirty="0">
                <a:solidFill>
                  <a:prstClr val="black"/>
                </a:solidFill>
              </a:rPr>
              <a:t>Stall Cycles</a:t>
            </a:r>
          </a:p>
        </p:txBody>
      </p:sp>
      <p:sp>
        <p:nvSpPr>
          <p:cNvPr id="41" name="Rectangle 40"/>
          <p:cNvSpPr/>
          <p:nvPr/>
        </p:nvSpPr>
        <p:spPr>
          <a:xfrm>
            <a:off x="817278" y="4818659"/>
            <a:ext cx="1328738" cy="771525"/>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Warp-Aware Scheduling</a:t>
            </a:r>
          </a:p>
        </p:txBody>
      </p:sp>
      <p:sp>
        <p:nvSpPr>
          <p:cNvPr id="42" name="Rounded Rectangle 41"/>
          <p:cNvSpPr/>
          <p:nvPr/>
        </p:nvSpPr>
        <p:spPr>
          <a:xfrm>
            <a:off x="2160814" y="5135525"/>
            <a:ext cx="657227" cy="228600"/>
          </a:xfrm>
          <a:prstGeom prst="roundRect">
            <a:avLst/>
          </a:prstGeom>
          <a:solidFill>
            <a:srgbClr val="008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A</a:t>
            </a:r>
          </a:p>
        </p:txBody>
      </p:sp>
      <p:sp>
        <p:nvSpPr>
          <p:cNvPr id="43" name="Rounded Rectangle 42"/>
          <p:cNvSpPr/>
          <p:nvPr/>
        </p:nvSpPr>
        <p:spPr>
          <a:xfrm>
            <a:off x="2818039" y="5130909"/>
            <a:ext cx="657227" cy="230969"/>
          </a:xfrm>
          <a:prstGeom prst="roundRect">
            <a:avLst/>
          </a:prstGeom>
          <a:solidFill>
            <a:srgbClr val="008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A</a:t>
            </a:r>
          </a:p>
        </p:txBody>
      </p:sp>
      <p:sp>
        <p:nvSpPr>
          <p:cNvPr id="44" name="Rounded Rectangle 43"/>
          <p:cNvSpPr/>
          <p:nvPr/>
        </p:nvSpPr>
        <p:spPr>
          <a:xfrm>
            <a:off x="3475264" y="5130909"/>
            <a:ext cx="657227" cy="228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A</a:t>
            </a:r>
          </a:p>
        </p:txBody>
      </p:sp>
      <p:sp>
        <p:nvSpPr>
          <p:cNvPr id="45" name="Rounded Rectangle 44"/>
          <p:cNvSpPr/>
          <p:nvPr/>
        </p:nvSpPr>
        <p:spPr>
          <a:xfrm>
            <a:off x="4789714" y="5130909"/>
            <a:ext cx="657227" cy="228600"/>
          </a:xfrm>
          <a:prstGeom prst="roundRect">
            <a:avLst/>
          </a:prstGeom>
          <a:solidFill>
            <a:srgbClr val="FFCC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B</a:t>
            </a:r>
          </a:p>
        </p:txBody>
      </p:sp>
      <p:sp>
        <p:nvSpPr>
          <p:cNvPr id="46" name="Rounded Rectangle 45"/>
          <p:cNvSpPr/>
          <p:nvPr/>
        </p:nvSpPr>
        <p:spPr>
          <a:xfrm>
            <a:off x="6111564" y="5128539"/>
            <a:ext cx="657227" cy="228600"/>
          </a:xfrm>
          <a:prstGeom prst="roundRect">
            <a:avLst/>
          </a:prstGeom>
          <a:solidFill>
            <a:srgbClr val="FFCC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B</a:t>
            </a:r>
          </a:p>
        </p:txBody>
      </p:sp>
      <p:sp>
        <p:nvSpPr>
          <p:cNvPr id="47" name="Rounded Rectangle 46"/>
          <p:cNvSpPr/>
          <p:nvPr/>
        </p:nvSpPr>
        <p:spPr>
          <a:xfrm>
            <a:off x="4132488" y="5135525"/>
            <a:ext cx="657227" cy="230969"/>
          </a:xfrm>
          <a:prstGeom prst="roundRect">
            <a:avLst/>
          </a:prstGeom>
          <a:solidFill>
            <a:srgbClr val="008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white"/>
                </a:solidFill>
              </a:rPr>
              <a:t>A</a:t>
            </a:r>
          </a:p>
        </p:txBody>
      </p:sp>
      <p:sp>
        <p:nvSpPr>
          <p:cNvPr id="48" name="Rounded Rectangle 47"/>
          <p:cNvSpPr/>
          <p:nvPr/>
        </p:nvSpPr>
        <p:spPr>
          <a:xfrm>
            <a:off x="5446937" y="5128540"/>
            <a:ext cx="657227" cy="230969"/>
          </a:xfrm>
          <a:prstGeom prst="roundRect">
            <a:avLst/>
          </a:prstGeom>
          <a:solidFill>
            <a:srgbClr val="FFCC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B</a:t>
            </a:r>
          </a:p>
        </p:txBody>
      </p:sp>
      <p:sp>
        <p:nvSpPr>
          <p:cNvPr id="49" name="Rounded Rectangle 48"/>
          <p:cNvSpPr/>
          <p:nvPr/>
        </p:nvSpPr>
        <p:spPr>
          <a:xfrm>
            <a:off x="6776188" y="5128540"/>
            <a:ext cx="657227" cy="230969"/>
          </a:xfrm>
          <a:prstGeom prst="roundRect">
            <a:avLst/>
          </a:prstGeom>
          <a:solidFill>
            <a:srgbClr val="FFCC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B</a:t>
            </a:r>
          </a:p>
        </p:txBody>
      </p:sp>
      <p:cxnSp>
        <p:nvCxnSpPr>
          <p:cNvPr id="50" name="Straight Arrow Connector 49"/>
          <p:cNvCxnSpPr/>
          <p:nvPr/>
        </p:nvCxnSpPr>
        <p:spPr>
          <a:xfrm flipV="1">
            <a:off x="4788236" y="2166094"/>
            <a:ext cx="1479" cy="2964815"/>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7407645" y="2582728"/>
            <a:ext cx="11482" cy="2545811"/>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Left-Right Arrow 51"/>
          <p:cNvSpPr/>
          <p:nvPr/>
        </p:nvSpPr>
        <p:spPr>
          <a:xfrm>
            <a:off x="2489428" y="1948301"/>
            <a:ext cx="2298808" cy="165406"/>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3" name="Rounded Rectangle 52"/>
          <p:cNvSpPr/>
          <p:nvPr/>
        </p:nvSpPr>
        <p:spPr>
          <a:xfrm>
            <a:off x="4809924" y="1925783"/>
            <a:ext cx="628650" cy="228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A: Use</a:t>
            </a:r>
          </a:p>
        </p:txBody>
      </p:sp>
      <p:sp>
        <p:nvSpPr>
          <p:cNvPr id="54" name="TextBox 53"/>
          <p:cNvSpPr txBox="1"/>
          <p:nvPr/>
        </p:nvSpPr>
        <p:spPr>
          <a:xfrm>
            <a:off x="1520003" y="1654832"/>
            <a:ext cx="4265073" cy="369332"/>
          </a:xfrm>
          <a:prstGeom prst="rect">
            <a:avLst/>
          </a:prstGeom>
          <a:noFill/>
        </p:spPr>
        <p:txBody>
          <a:bodyPr wrap="square" rtlCol="0">
            <a:spAutoFit/>
          </a:bodyPr>
          <a:lstStyle/>
          <a:p>
            <a:pPr algn="ctr"/>
            <a:r>
              <a:rPr lang="en-US" b="1" dirty="0">
                <a:solidFill>
                  <a:prstClr val="black"/>
                </a:solidFill>
              </a:rPr>
              <a:t>Stall Cycles</a:t>
            </a:r>
          </a:p>
        </p:txBody>
      </p:sp>
      <p:sp>
        <p:nvSpPr>
          <p:cNvPr id="55" name="Rounded Rectangle 54"/>
          <p:cNvSpPr/>
          <p:nvPr/>
        </p:nvSpPr>
        <p:spPr>
          <a:xfrm>
            <a:off x="1932215" y="2366119"/>
            <a:ext cx="571500" cy="2286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prstClr val="black"/>
                </a:solidFill>
              </a:rPr>
              <a:t>B: LD</a:t>
            </a:r>
          </a:p>
        </p:txBody>
      </p:sp>
      <p:sp>
        <p:nvSpPr>
          <p:cNvPr id="56" name="Rectangle 55"/>
          <p:cNvSpPr/>
          <p:nvPr/>
        </p:nvSpPr>
        <p:spPr>
          <a:xfrm>
            <a:off x="2248287" y="3417950"/>
            <a:ext cx="4958786" cy="60007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AD47">
                    <a:lumMod val="50000"/>
                  </a:srgbClr>
                </a:solidFill>
              </a:rPr>
              <a:t>Reduced Average Memory Stall Time</a:t>
            </a:r>
          </a:p>
        </p:txBody>
      </p:sp>
    </p:spTree>
    <p:extLst>
      <p:ext uri="{BB962C8B-B14F-4D97-AF65-F5344CB8AC3E}">
        <p14:creationId xmlns:p14="http://schemas.microsoft.com/office/powerpoint/2010/main" val="136589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750"/>
                                  </p:stCondLst>
                                  <p:childTnLst>
                                    <p:set>
                                      <p:cBhvr>
                                        <p:cTn id="45" dur="1" fill="hold">
                                          <p:stCondLst>
                                            <p:cond delay="0"/>
                                          </p:stCondLst>
                                        </p:cTn>
                                        <p:tgtEl>
                                          <p:spTgt spid="25"/>
                                        </p:tgtEl>
                                        <p:attrNameLst>
                                          <p:attrName>style.visibility</p:attrName>
                                        </p:attrNameLst>
                                      </p:cBhvr>
                                      <p:to>
                                        <p:strVal val="visible"/>
                                      </p:to>
                                    </p:set>
                                  </p:childTnLst>
                                </p:cTn>
                              </p:par>
                            </p:childTnLst>
                          </p:cTn>
                        </p:par>
                        <p:par>
                          <p:cTn id="46" fill="hold">
                            <p:stCondLst>
                              <p:cond delay="750"/>
                            </p:stCondLst>
                            <p:childTnLst>
                              <p:par>
                                <p:cTn id="47" presetID="1" presetClass="entr" presetSubtype="0" fill="hold" grpId="0" nodeType="afterEffect">
                                  <p:stCondLst>
                                    <p:cond delay="750"/>
                                  </p:stCondLst>
                                  <p:childTnLst>
                                    <p:set>
                                      <p:cBhvr>
                                        <p:cTn id="48" dur="1" fill="hold">
                                          <p:stCondLst>
                                            <p:cond delay="0"/>
                                          </p:stCondLst>
                                        </p:cTn>
                                        <p:tgtEl>
                                          <p:spTgt spid="26"/>
                                        </p:tgtEl>
                                        <p:attrNameLst>
                                          <p:attrName>style.visibility</p:attrName>
                                        </p:attrNameLst>
                                      </p:cBhvr>
                                      <p:to>
                                        <p:strVal val="visible"/>
                                      </p:to>
                                    </p:set>
                                  </p:childTnLst>
                                </p:cTn>
                              </p:par>
                            </p:childTnLst>
                          </p:cTn>
                        </p:par>
                        <p:par>
                          <p:cTn id="49" fill="hold">
                            <p:stCondLst>
                              <p:cond delay="1500"/>
                            </p:stCondLst>
                            <p:childTnLst>
                              <p:par>
                                <p:cTn id="50" presetID="1" presetClass="entr" presetSubtype="0" fill="hold" grpId="0" nodeType="afterEffect">
                                  <p:stCondLst>
                                    <p:cond delay="750"/>
                                  </p:stCondLst>
                                  <p:childTnLst>
                                    <p:set>
                                      <p:cBhvr>
                                        <p:cTn id="51" dur="1" fill="hold">
                                          <p:stCondLst>
                                            <p:cond delay="0"/>
                                          </p:stCondLst>
                                        </p:cTn>
                                        <p:tgtEl>
                                          <p:spTgt spid="30"/>
                                        </p:tgtEl>
                                        <p:attrNameLst>
                                          <p:attrName>style.visibility</p:attrName>
                                        </p:attrNameLst>
                                      </p:cBhvr>
                                      <p:to>
                                        <p:strVal val="visible"/>
                                      </p:to>
                                    </p:set>
                                  </p:childTnLst>
                                </p:cTn>
                              </p:par>
                            </p:childTnLst>
                          </p:cTn>
                        </p:par>
                        <p:par>
                          <p:cTn id="52" fill="hold">
                            <p:stCondLst>
                              <p:cond delay="2250"/>
                            </p:stCondLst>
                            <p:childTnLst>
                              <p:par>
                                <p:cTn id="53" presetID="1" presetClass="entr" presetSubtype="0" fill="hold" grpId="0" nodeType="afterEffect">
                                  <p:stCondLst>
                                    <p:cond delay="750"/>
                                  </p:stCondLst>
                                  <p:childTnLst>
                                    <p:set>
                                      <p:cBhvr>
                                        <p:cTn id="54" dur="1" fill="hold">
                                          <p:stCondLst>
                                            <p:cond delay="0"/>
                                          </p:stCondLst>
                                        </p:cTn>
                                        <p:tgtEl>
                                          <p:spTgt spid="27"/>
                                        </p:tgtEl>
                                        <p:attrNameLst>
                                          <p:attrName>style.visibility</p:attrName>
                                        </p:attrNameLst>
                                      </p:cBhvr>
                                      <p:to>
                                        <p:strVal val="visible"/>
                                      </p:to>
                                    </p:set>
                                  </p:childTnLst>
                                </p:cTn>
                              </p:par>
                            </p:childTnLst>
                          </p:cTn>
                        </p:par>
                        <p:par>
                          <p:cTn id="55" fill="hold">
                            <p:stCondLst>
                              <p:cond delay="3000"/>
                            </p:stCondLst>
                            <p:childTnLst>
                              <p:par>
                                <p:cTn id="56" presetID="1" presetClass="entr" presetSubtype="0" fill="hold" grpId="0" nodeType="afterEffect">
                                  <p:stCondLst>
                                    <p:cond delay="750"/>
                                  </p:stCondLst>
                                  <p:childTnLst>
                                    <p:set>
                                      <p:cBhvr>
                                        <p:cTn id="57" dur="1" fill="hold">
                                          <p:stCondLst>
                                            <p:cond delay="0"/>
                                          </p:stCondLst>
                                        </p:cTn>
                                        <p:tgtEl>
                                          <p:spTgt spid="31"/>
                                        </p:tgtEl>
                                        <p:attrNameLst>
                                          <p:attrName>style.visibility</p:attrName>
                                        </p:attrNameLst>
                                      </p:cBhvr>
                                      <p:to>
                                        <p:strVal val="visible"/>
                                      </p:to>
                                    </p:set>
                                  </p:childTnLst>
                                </p:cTn>
                              </p:par>
                            </p:childTnLst>
                          </p:cTn>
                        </p:par>
                        <p:par>
                          <p:cTn id="58" fill="hold">
                            <p:stCondLst>
                              <p:cond delay="3750"/>
                            </p:stCondLst>
                            <p:childTnLst>
                              <p:par>
                                <p:cTn id="59" presetID="1" presetClass="entr" presetSubtype="0" fill="hold" grpId="0" nodeType="afterEffect">
                                  <p:stCondLst>
                                    <p:cond delay="750"/>
                                  </p:stCondLst>
                                  <p:childTnLst>
                                    <p:set>
                                      <p:cBhvr>
                                        <p:cTn id="60" dur="1" fill="hold">
                                          <p:stCondLst>
                                            <p:cond delay="0"/>
                                          </p:stCondLst>
                                        </p:cTn>
                                        <p:tgtEl>
                                          <p:spTgt spid="28"/>
                                        </p:tgtEl>
                                        <p:attrNameLst>
                                          <p:attrName>style.visibility</p:attrName>
                                        </p:attrNameLst>
                                      </p:cBhvr>
                                      <p:to>
                                        <p:strVal val="visible"/>
                                      </p:to>
                                    </p:set>
                                  </p:childTnLst>
                                </p:cTn>
                              </p:par>
                            </p:childTnLst>
                          </p:cTn>
                        </p:par>
                        <p:par>
                          <p:cTn id="61" fill="hold">
                            <p:stCondLst>
                              <p:cond delay="4500"/>
                            </p:stCondLst>
                            <p:childTnLst>
                              <p:par>
                                <p:cTn id="62" presetID="1" presetClass="entr" presetSubtype="0" fill="hold" nodeType="afterEffect">
                                  <p:stCondLst>
                                    <p:cond delay="750"/>
                                  </p:stCondLst>
                                  <p:childTnLst>
                                    <p:set>
                                      <p:cBhvr>
                                        <p:cTn id="63" dur="1" fill="hold">
                                          <p:stCondLst>
                                            <p:cond delay="0"/>
                                          </p:stCondLst>
                                        </p:cTn>
                                        <p:tgtEl>
                                          <p:spTgt spid="34"/>
                                        </p:tgtEl>
                                        <p:attrNameLst>
                                          <p:attrName>style.visibility</p:attrName>
                                        </p:attrNameLst>
                                      </p:cBhvr>
                                      <p:to>
                                        <p:strVal val="visible"/>
                                      </p:to>
                                    </p:set>
                                  </p:childTnLst>
                                </p:cTn>
                              </p:par>
                            </p:childTnLst>
                          </p:cTn>
                        </p:par>
                        <p:par>
                          <p:cTn id="64" fill="hold">
                            <p:stCondLst>
                              <p:cond delay="5250"/>
                            </p:stCondLst>
                            <p:childTnLst>
                              <p:par>
                                <p:cTn id="65" presetID="1" presetClass="entr" presetSubtype="0" fill="hold" grpId="0" nodeType="afterEffect">
                                  <p:stCondLst>
                                    <p:cond delay="750"/>
                                  </p:stCondLst>
                                  <p:childTnLst>
                                    <p:set>
                                      <p:cBhvr>
                                        <p:cTn id="66" dur="1" fill="hold">
                                          <p:stCondLst>
                                            <p:cond delay="0"/>
                                          </p:stCondLst>
                                        </p:cTn>
                                        <p:tgtEl>
                                          <p:spTgt spid="20"/>
                                        </p:tgtEl>
                                        <p:attrNameLst>
                                          <p:attrName>style.visibility</p:attrName>
                                        </p:attrNameLst>
                                      </p:cBhvr>
                                      <p:to>
                                        <p:strVal val="visible"/>
                                      </p:to>
                                    </p:set>
                                  </p:childTnLst>
                                </p:cTn>
                              </p:par>
                            </p:childTnLst>
                          </p:cTn>
                        </p:par>
                        <p:par>
                          <p:cTn id="67" fill="hold">
                            <p:stCondLst>
                              <p:cond delay="6000"/>
                            </p:stCondLst>
                            <p:childTnLst>
                              <p:par>
                                <p:cTn id="68" presetID="1" presetClass="entr" presetSubtype="0" fill="hold" grpId="0" nodeType="afterEffect">
                                  <p:stCondLst>
                                    <p:cond delay="750"/>
                                  </p:stCondLst>
                                  <p:childTnLst>
                                    <p:set>
                                      <p:cBhvr>
                                        <p:cTn id="69" dur="1" fill="hold">
                                          <p:stCondLst>
                                            <p:cond delay="0"/>
                                          </p:stCondLst>
                                        </p:cTn>
                                        <p:tgtEl>
                                          <p:spTgt spid="32"/>
                                        </p:tgtEl>
                                        <p:attrNameLst>
                                          <p:attrName>style.visibility</p:attrName>
                                        </p:attrNameLst>
                                      </p:cBhvr>
                                      <p:to>
                                        <p:strVal val="visible"/>
                                      </p:to>
                                    </p:set>
                                  </p:childTnLst>
                                </p:cTn>
                              </p:par>
                            </p:childTnLst>
                          </p:cTn>
                        </p:par>
                        <p:par>
                          <p:cTn id="70" fill="hold">
                            <p:stCondLst>
                              <p:cond delay="6750"/>
                            </p:stCondLst>
                            <p:childTnLst>
                              <p:par>
                                <p:cTn id="71" presetID="1" presetClass="entr" presetSubtype="0" fill="hold" nodeType="afterEffect">
                                  <p:stCondLst>
                                    <p:cond delay="750"/>
                                  </p:stCondLst>
                                  <p:childTnLst>
                                    <p:set>
                                      <p:cBhvr>
                                        <p:cTn id="72" dur="1" fill="hold">
                                          <p:stCondLst>
                                            <p:cond delay="0"/>
                                          </p:stCondLst>
                                        </p:cTn>
                                        <p:tgtEl>
                                          <p:spTgt spid="33"/>
                                        </p:tgtEl>
                                        <p:attrNameLst>
                                          <p:attrName>style.visibility</p:attrName>
                                        </p:attrNameLst>
                                      </p:cBhvr>
                                      <p:to>
                                        <p:strVal val="visible"/>
                                      </p:to>
                                    </p:set>
                                  </p:childTnLst>
                                </p:cTn>
                              </p:par>
                            </p:childTnLst>
                          </p:cTn>
                        </p:par>
                        <p:par>
                          <p:cTn id="73" fill="hold">
                            <p:stCondLst>
                              <p:cond delay="7500"/>
                            </p:stCondLst>
                            <p:childTnLst>
                              <p:par>
                                <p:cTn id="74" presetID="1" presetClass="entr" presetSubtype="0" fill="hold" grpId="0" nodeType="afterEffect">
                                  <p:stCondLst>
                                    <p:cond delay="750"/>
                                  </p:stCondLst>
                                  <p:childTnLst>
                                    <p:set>
                                      <p:cBhvr>
                                        <p:cTn id="75" dur="1" fill="hold">
                                          <p:stCondLst>
                                            <p:cond delay="0"/>
                                          </p:stCondLst>
                                        </p:cTn>
                                        <p:tgtEl>
                                          <p:spTgt spid="29"/>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34"/>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3"/>
                                        </p:tgtEl>
                                        <p:attrNameLst>
                                          <p:attrName>style.visibility</p:attrName>
                                        </p:attrNameLst>
                                      </p:cBhvr>
                                      <p:to>
                                        <p:strVal val="hidden"/>
                                      </p:to>
                                    </p:set>
                                  </p:childTnLst>
                                </p:cTn>
                              </p:par>
                              <p:par>
                                <p:cTn id="94" presetID="1" presetClass="entr" presetSubtype="0"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childTnLst>
                                </p:cTn>
                              </p:par>
                              <p:par>
                                <p:cTn id="96" presetID="1" presetClass="exit" presetSubtype="0" fill="hold" grpId="1" nodeType="withEffect">
                                  <p:stCondLst>
                                    <p:cond delay="0"/>
                                  </p:stCondLst>
                                  <p:childTnLst>
                                    <p:set>
                                      <p:cBhvr>
                                        <p:cTn id="97" dur="1" fill="hold">
                                          <p:stCondLst>
                                            <p:cond delay="0"/>
                                          </p:stCondLst>
                                        </p:cTn>
                                        <p:tgtEl>
                                          <p:spTgt spid="38"/>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40"/>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37"/>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20"/>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39"/>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21"/>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24"/>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25"/>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6"/>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30"/>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27"/>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31"/>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28"/>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32"/>
                                        </p:tgtEl>
                                        <p:attrNameLst>
                                          <p:attrName>style.visibility</p:attrName>
                                        </p:attrNameLst>
                                      </p:cBhvr>
                                      <p:to>
                                        <p:strVal val="hidden"/>
                                      </p:to>
                                    </p:set>
                                  </p:childTnLst>
                                </p:cTn>
                              </p:par>
                              <p:par>
                                <p:cTn id="124" presetID="1" presetClass="exit" presetSubtype="0" fill="hold" grpId="2" nodeType="withEffect">
                                  <p:stCondLst>
                                    <p:cond delay="0"/>
                                  </p:stCondLst>
                                  <p:childTnLst>
                                    <p:set>
                                      <p:cBhvr>
                                        <p:cTn id="125" dur="1" fill="hold">
                                          <p:stCondLst>
                                            <p:cond delay="0"/>
                                          </p:stCondLst>
                                        </p:cTn>
                                        <p:tgtEl>
                                          <p:spTgt spid="29"/>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42"/>
                                        </p:tgtEl>
                                        <p:attrNameLst>
                                          <p:attrName>style.visibility</p:attrName>
                                        </p:attrNameLst>
                                      </p:cBhvr>
                                      <p:to>
                                        <p:strVal val="visible"/>
                                      </p:to>
                                    </p:set>
                                  </p:childTnLst>
                                </p:cTn>
                              </p:par>
                            </p:childTnLst>
                          </p:cTn>
                        </p:par>
                        <p:par>
                          <p:cTn id="130" fill="hold">
                            <p:stCondLst>
                              <p:cond delay="0"/>
                            </p:stCondLst>
                            <p:childTnLst>
                              <p:par>
                                <p:cTn id="131" presetID="1" presetClass="entr" presetSubtype="0" fill="hold" grpId="0" nodeType="afterEffect">
                                  <p:stCondLst>
                                    <p:cond delay="750"/>
                                  </p:stCondLst>
                                  <p:childTnLst>
                                    <p:set>
                                      <p:cBhvr>
                                        <p:cTn id="132" dur="1" fill="hold">
                                          <p:stCondLst>
                                            <p:cond delay="0"/>
                                          </p:stCondLst>
                                        </p:cTn>
                                        <p:tgtEl>
                                          <p:spTgt spid="43"/>
                                        </p:tgtEl>
                                        <p:attrNameLst>
                                          <p:attrName>style.visibility</p:attrName>
                                        </p:attrNameLst>
                                      </p:cBhvr>
                                      <p:to>
                                        <p:strVal val="visible"/>
                                      </p:to>
                                    </p:set>
                                  </p:childTnLst>
                                </p:cTn>
                              </p:par>
                            </p:childTnLst>
                          </p:cTn>
                        </p:par>
                        <p:par>
                          <p:cTn id="133" fill="hold">
                            <p:stCondLst>
                              <p:cond delay="750"/>
                            </p:stCondLst>
                            <p:childTnLst>
                              <p:par>
                                <p:cTn id="134" presetID="1" presetClass="entr" presetSubtype="0" fill="hold" grpId="0" nodeType="afterEffect">
                                  <p:stCondLst>
                                    <p:cond delay="750"/>
                                  </p:stCondLst>
                                  <p:childTnLst>
                                    <p:set>
                                      <p:cBhvr>
                                        <p:cTn id="135" dur="1" fill="hold">
                                          <p:stCondLst>
                                            <p:cond delay="0"/>
                                          </p:stCondLst>
                                        </p:cTn>
                                        <p:tgtEl>
                                          <p:spTgt spid="44"/>
                                        </p:tgtEl>
                                        <p:attrNameLst>
                                          <p:attrName>style.visibility</p:attrName>
                                        </p:attrNameLst>
                                      </p:cBhvr>
                                      <p:to>
                                        <p:strVal val="visible"/>
                                      </p:to>
                                    </p:set>
                                  </p:childTnLst>
                                </p:cTn>
                              </p:par>
                            </p:childTnLst>
                          </p:cTn>
                        </p:par>
                        <p:par>
                          <p:cTn id="136" fill="hold">
                            <p:stCondLst>
                              <p:cond delay="1500"/>
                            </p:stCondLst>
                            <p:childTnLst>
                              <p:par>
                                <p:cTn id="137" presetID="1" presetClass="entr" presetSubtype="0" fill="hold" grpId="0" nodeType="afterEffect">
                                  <p:stCondLst>
                                    <p:cond delay="750"/>
                                  </p:stCondLst>
                                  <p:childTnLst>
                                    <p:set>
                                      <p:cBhvr>
                                        <p:cTn id="138" dur="1" fill="hold">
                                          <p:stCondLst>
                                            <p:cond delay="0"/>
                                          </p:stCondLst>
                                        </p:cTn>
                                        <p:tgtEl>
                                          <p:spTgt spid="47"/>
                                        </p:tgtEl>
                                        <p:attrNameLst>
                                          <p:attrName>style.visibility</p:attrName>
                                        </p:attrNameLst>
                                      </p:cBhvr>
                                      <p:to>
                                        <p:strVal val="visible"/>
                                      </p:to>
                                    </p:set>
                                  </p:childTnLst>
                                </p:cTn>
                              </p:par>
                            </p:childTnLst>
                          </p:cTn>
                        </p:par>
                        <p:par>
                          <p:cTn id="139" fill="hold">
                            <p:stCondLst>
                              <p:cond delay="2250"/>
                            </p:stCondLst>
                            <p:childTnLst>
                              <p:par>
                                <p:cTn id="140" presetID="1" presetClass="entr" presetSubtype="0" fill="hold" nodeType="afterEffect">
                                  <p:stCondLst>
                                    <p:cond delay="750"/>
                                  </p:stCondLst>
                                  <p:childTnLst>
                                    <p:set>
                                      <p:cBhvr>
                                        <p:cTn id="141" dur="1" fill="hold">
                                          <p:stCondLst>
                                            <p:cond delay="0"/>
                                          </p:stCondLst>
                                        </p:cTn>
                                        <p:tgtEl>
                                          <p:spTgt spid="50"/>
                                        </p:tgtEl>
                                        <p:attrNameLst>
                                          <p:attrName>style.visibility</p:attrName>
                                        </p:attrNameLst>
                                      </p:cBhvr>
                                      <p:to>
                                        <p:strVal val="visible"/>
                                      </p:to>
                                    </p:set>
                                  </p:childTnLst>
                                </p:cTn>
                              </p:par>
                              <p:par>
                                <p:cTn id="142" presetID="1" presetClass="entr" presetSubtype="0" fill="hold" grpId="0" nodeType="withEffect">
                                  <p:stCondLst>
                                    <p:cond delay="750"/>
                                  </p:stCondLst>
                                  <p:childTnLst>
                                    <p:set>
                                      <p:cBhvr>
                                        <p:cTn id="143" dur="1" fill="hold">
                                          <p:stCondLst>
                                            <p:cond delay="0"/>
                                          </p:stCondLst>
                                        </p:cTn>
                                        <p:tgtEl>
                                          <p:spTgt spid="53"/>
                                        </p:tgtEl>
                                        <p:attrNameLst>
                                          <p:attrName>style.visibility</p:attrName>
                                        </p:attrNameLst>
                                      </p:cBhvr>
                                      <p:to>
                                        <p:strVal val="visible"/>
                                      </p:to>
                                    </p:set>
                                  </p:childTnLst>
                                </p:cTn>
                              </p:par>
                            </p:childTnLst>
                          </p:cTn>
                        </p:par>
                        <p:par>
                          <p:cTn id="144" fill="hold">
                            <p:stCondLst>
                              <p:cond delay="3000"/>
                            </p:stCondLst>
                            <p:childTnLst>
                              <p:par>
                                <p:cTn id="145" presetID="1" presetClass="entr" presetSubtype="0" fill="hold" grpId="0" nodeType="afterEffect">
                                  <p:stCondLst>
                                    <p:cond delay="750"/>
                                  </p:stCondLst>
                                  <p:childTnLst>
                                    <p:set>
                                      <p:cBhvr>
                                        <p:cTn id="146" dur="1" fill="hold">
                                          <p:stCondLst>
                                            <p:cond delay="0"/>
                                          </p:stCondLst>
                                        </p:cTn>
                                        <p:tgtEl>
                                          <p:spTgt spid="52"/>
                                        </p:tgtEl>
                                        <p:attrNameLst>
                                          <p:attrName>style.visibility</p:attrName>
                                        </p:attrNameLst>
                                      </p:cBhvr>
                                      <p:to>
                                        <p:strVal val="visible"/>
                                      </p:to>
                                    </p:set>
                                  </p:childTnLst>
                                </p:cTn>
                              </p:par>
                            </p:childTnLst>
                          </p:cTn>
                        </p:par>
                        <p:par>
                          <p:cTn id="147" fill="hold">
                            <p:stCondLst>
                              <p:cond delay="3750"/>
                            </p:stCondLst>
                            <p:childTnLst>
                              <p:par>
                                <p:cTn id="148" presetID="1" presetClass="entr" presetSubtype="0" fill="hold" grpId="0" nodeType="afterEffect">
                                  <p:stCondLst>
                                    <p:cond delay="750"/>
                                  </p:stCondLst>
                                  <p:childTnLst>
                                    <p:set>
                                      <p:cBhvr>
                                        <p:cTn id="149" dur="1" fill="hold">
                                          <p:stCondLst>
                                            <p:cond delay="0"/>
                                          </p:stCondLst>
                                        </p:cTn>
                                        <p:tgtEl>
                                          <p:spTgt spid="54"/>
                                        </p:tgtEl>
                                        <p:attrNameLst>
                                          <p:attrName>style.visibility</p:attrName>
                                        </p:attrNameLst>
                                      </p:cBhvr>
                                      <p:to>
                                        <p:strVal val="visible"/>
                                      </p:to>
                                    </p:set>
                                  </p:childTnLst>
                                </p:cTn>
                              </p:par>
                              <p:par>
                                <p:cTn id="150" presetID="1" presetClass="entr" presetSubtype="0" fill="hold" grpId="2" nodeType="withEffect">
                                  <p:stCondLst>
                                    <p:cond delay="750"/>
                                  </p:stCondLst>
                                  <p:childTnLst>
                                    <p:set>
                                      <p:cBhvr>
                                        <p:cTn id="151" dur="1" fill="hold">
                                          <p:stCondLst>
                                            <p:cond delay="0"/>
                                          </p:stCondLst>
                                        </p:cTn>
                                        <p:tgtEl>
                                          <p:spTgt spid="38"/>
                                        </p:tgtEl>
                                        <p:attrNameLst>
                                          <p:attrName>style.visibility</p:attrName>
                                        </p:attrNameLst>
                                      </p:cBhvr>
                                      <p:to>
                                        <p:strVal val="visible"/>
                                      </p:to>
                                    </p:set>
                                  </p:childTnLst>
                                </p:cTn>
                              </p:par>
                              <p:par>
                                <p:cTn id="152" presetID="1" presetClass="entr" presetSubtype="0" fill="hold" grpId="2" nodeType="withEffect">
                                  <p:stCondLst>
                                    <p:cond delay="750"/>
                                  </p:stCondLst>
                                  <p:childTnLst>
                                    <p:set>
                                      <p:cBhvr>
                                        <p:cTn id="153" dur="1" fill="hold">
                                          <p:stCondLst>
                                            <p:cond delay="0"/>
                                          </p:stCondLst>
                                        </p:cTn>
                                        <p:tgtEl>
                                          <p:spTgt spid="40"/>
                                        </p:tgtEl>
                                        <p:attrNameLst>
                                          <p:attrName>style.visibility</p:attrName>
                                        </p:attrNameLst>
                                      </p:cBhvr>
                                      <p:to>
                                        <p:strVal val="visible"/>
                                      </p:to>
                                    </p:set>
                                  </p:childTnLst>
                                </p:cTn>
                              </p:par>
                            </p:childTnLst>
                          </p:cTn>
                        </p:par>
                        <p:par>
                          <p:cTn id="154" fill="hold">
                            <p:stCondLst>
                              <p:cond delay="4500"/>
                            </p:stCondLst>
                            <p:childTnLst>
                              <p:par>
                                <p:cTn id="155" presetID="1" presetClass="entr" presetSubtype="0" fill="hold" grpId="0" nodeType="afterEffect">
                                  <p:stCondLst>
                                    <p:cond delay="0"/>
                                  </p:stCondLst>
                                  <p:childTnLst>
                                    <p:set>
                                      <p:cBhvr>
                                        <p:cTn id="156" dur="1" fill="hold">
                                          <p:stCondLst>
                                            <p:cond delay="0"/>
                                          </p:stCondLst>
                                        </p:cTn>
                                        <p:tgtEl>
                                          <p:spTgt spid="45"/>
                                        </p:tgtEl>
                                        <p:attrNameLst>
                                          <p:attrName>style.visibility</p:attrName>
                                        </p:attrNameLst>
                                      </p:cBhvr>
                                      <p:to>
                                        <p:strVal val="visible"/>
                                      </p:to>
                                    </p:set>
                                  </p:childTnLst>
                                </p:cTn>
                              </p:par>
                            </p:childTnLst>
                          </p:cTn>
                        </p:par>
                        <p:par>
                          <p:cTn id="157" fill="hold">
                            <p:stCondLst>
                              <p:cond delay="4500"/>
                            </p:stCondLst>
                            <p:childTnLst>
                              <p:par>
                                <p:cTn id="158" presetID="1" presetClass="entr" presetSubtype="0" fill="hold" grpId="0" nodeType="afterEffect">
                                  <p:stCondLst>
                                    <p:cond delay="750"/>
                                  </p:stCondLst>
                                  <p:childTnLst>
                                    <p:set>
                                      <p:cBhvr>
                                        <p:cTn id="159" dur="1" fill="hold">
                                          <p:stCondLst>
                                            <p:cond delay="0"/>
                                          </p:stCondLst>
                                        </p:cTn>
                                        <p:tgtEl>
                                          <p:spTgt spid="48"/>
                                        </p:tgtEl>
                                        <p:attrNameLst>
                                          <p:attrName>style.visibility</p:attrName>
                                        </p:attrNameLst>
                                      </p:cBhvr>
                                      <p:to>
                                        <p:strVal val="visible"/>
                                      </p:to>
                                    </p:set>
                                  </p:childTnLst>
                                </p:cTn>
                              </p:par>
                            </p:childTnLst>
                          </p:cTn>
                        </p:par>
                        <p:par>
                          <p:cTn id="160" fill="hold">
                            <p:stCondLst>
                              <p:cond delay="5250"/>
                            </p:stCondLst>
                            <p:childTnLst>
                              <p:par>
                                <p:cTn id="161" presetID="1" presetClass="entr" presetSubtype="0" fill="hold" grpId="0" nodeType="afterEffect">
                                  <p:stCondLst>
                                    <p:cond delay="750"/>
                                  </p:stCondLst>
                                  <p:childTnLst>
                                    <p:set>
                                      <p:cBhvr>
                                        <p:cTn id="162" dur="1" fill="hold">
                                          <p:stCondLst>
                                            <p:cond delay="0"/>
                                          </p:stCondLst>
                                        </p:cTn>
                                        <p:tgtEl>
                                          <p:spTgt spid="46"/>
                                        </p:tgtEl>
                                        <p:attrNameLst>
                                          <p:attrName>style.visibility</p:attrName>
                                        </p:attrNameLst>
                                      </p:cBhvr>
                                      <p:to>
                                        <p:strVal val="visible"/>
                                      </p:to>
                                    </p:set>
                                  </p:childTnLst>
                                </p:cTn>
                              </p:par>
                            </p:childTnLst>
                          </p:cTn>
                        </p:par>
                        <p:par>
                          <p:cTn id="163" fill="hold">
                            <p:stCondLst>
                              <p:cond delay="6000"/>
                            </p:stCondLst>
                            <p:childTnLst>
                              <p:par>
                                <p:cTn id="164" presetID="1" presetClass="entr" presetSubtype="0" fill="hold" grpId="0" nodeType="afterEffect">
                                  <p:stCondLst>
                                    <p:cond delay="750"/>
                                  </p:stCondLst>
                                  <p:childTnLst>
                                    <p:set>
                                      <p:cBhvr>
                                        <p:cTn id="165" dur="1" fill="hold">
                                          <p:stCondLst>
                                            <p:cond delay="0"/>
                                          </p:stCondLst>
                                        </p:cTn>
                                        <p:tgtEl>
                                          <p:spTgt spid="49"/>
                                        </p:tgtEl>
                                        <p:attrNameLst>
                                          <p:attrName>style.visibility</p:attrName>
                                        </p:attrNameLst>
                                      </p:cBhvr>
                                      <p:to>
                                        <p:strVal val="visible"/>
                                      </p:to>
                                    </p:set>
                                  </p:childTnLst>
                                </p:cTn>
                              </p:par>
                            </p:childTnLst>
                          </p:cTn>
                        </p:par>
                        <p:par>
                          <p:cTn id="166" fill="hold">
                            <p:stCondLst>
                              <p:cond delay="6750"/>
                            </p:stCondLst>
                            <p:childTnLst>
                              <p:par>
                                <p:cTn id="167" presetID="1" presetClass="entr" presetSubtype="0" fill="hold" nodeType="afterEffect">
                                  <p:stCondLst>
                                    <p:cond delay="750"/>
                                  </p:stCondLst>
                                  <p:childTnLst>
                                    <p:set>
                                      <p:cBhvr>
                                        <p:cTn id="168" dur="1" fill="hold">
                                          <p:stCondLst>
                                            <p:cond delay="0"/>
                                          </p:stCondLst>
                                        </p:cTn>
                                        <p:tgtEl>
                                          <p:spTgt spid="51"/>
                                        </p:tgtEl>
                                        <p:attrNameLst>
                                          <p:attrName>style.visibility</p:attrName>
                                        </p:attrNameLst>
                                      </p:cBhvr>
                                      <p:to>
                                        <p:strVal val="visible"/>
                                      </p:to>
                                    </p:set>
                                  </p:childTnLst>
                                </p:cTn>
                              </p:par>
                            </p:childTnLst>
                          </p:cTn>
                        </p:par>
                        <p:par>
                          <p:cTn id="169" fill="hold">
                            <p:stCondLst>
                              <p:cond delay="7500"/>
                            </p:stCondLst>
                            <p:childTnLst>
                              <p:par>
                                <p:cTn id="170" presetID="1" presetClass="entr" presetSubtype="0" fill="hold" grpId="1" nodeType="afterEffect">
                                  <p:stCondLst>
                                    <p:cond delay="750"/>
                                  </p:stCondLst>
                                  <p:childTnLst>
                                    <p:set>
                                      <p:cBhvr>
                                        <p:cTn id="171" dur="1" fill="hold">
                                          <p:stCondLst>
                                            <p:cond delay="0"/>
                                          </p:stCondLst>
                                        </p:cTn>
                                        <p:tgtEl>
                                          <p:spTgt spid="29"/>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0" grpId="1" animBg="1"/>
      <p:bldP spid="21" grpId="0" animBg="1"/>
      <p:bldP spid="21"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29" grpId="2" animBg="1"/>
      <p:bldP spid="30" grpId="0" animBg="1"/>
      <p:bldP spid="30" grpId="1" animBg="1"/>
      <p:bldP spid="31" grpId="0" animBg="1"/>
      <p:bldP spid="31" grpId="1" animBg="1"/>
      <p:bldP spid="32" grpId="0" animBg="1"/>
      <p:bldP spid="32" grpId="1" animBg="1"/>
      <p:bldP spid="37" grpId="0" animBg="1"/>
      <p:bldP spid="37" grpId="1" animBg="1"/>
      <p:bldP spid="38" grpId="0" animBg="1"/>
      <p:bldP spid="38" grpId="1" animBg="1"/>
      <p:bldP spid="38" grpId="2" animBg="1"/>
      <p:bldP spid="39" grpId="0"/>
      <p:bldP spid="39" grpId="1"/>
      <p:bldP spid="40" grpId="0"/>
      <p:bldP spid="40" grpId="1"/>
      <p:bldP spid="40" grpId="2"/>
      <p:bldP spid="41" grpId="0" animBg="1"/>
      <p:bldP spid="42" grpId="0" animBg="1"/>
      <p:bldP spid="43" grpId="0" animBg="1"/>
      <p:bldP spid="44" grpId="0" animBg="1"/>
      <p:bldP spid="45" grpId="0" animBg="1"/>
      <p:bldP spid="46" grpId="0" animBg="1"/>
      <p:bldP spid="47" grpId="0" animBg="1"/>
      <p:bldP spid="48" grpId="0" animBg="1"/>
      <p:bldP spid="49" grpId="0" animBg="1"/>
      <p:bldP spid="52" grpId="0" animBg="1"/>
      <p:bldP spid="53" grpId="0" animBg="1"/>
      <p:bldP spid="54" grpId="0"/>
      <p:bldP spid="55" grpId="0" animBg="1"/>
      <p:bldP spid="5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561" y="1757518"/>
            <a:ext cx="7343590" cy="3060161"/>
          </a:xfrm>
          <a:prstGeom prst="rect">
            <a:avLst/>
          </a:prstGeom>
        </p:spPr>
      </p:pic>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Impact of DRAM Latency Divergence</a:t>
            </a:r>
            <a:endParaRPr lang="en-US" b="1" dirty="0">
              <a:solidFill>
                <a:srgbClr val="C00000"/>
              </a:solidFill>
              <a:latin typeface="Calibri" panose="020F0502020204030204" pitchFamily="34" charset="0"/>
            </a:endParaRPr>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32</a:t>
            </a:fld>
            <a:endParaRPr lang="en-US">
              <a:solidFill>
                <a:prstClr val="black">
                  <a:tint val="75000"/>
                </a:prstClr>
              </a:solidFill>
            </a:endParaRPr>
          </a:p>
        </p:txBody>
      </p:sp>
      <p:cxnSp>
        <p:nvCxnSpPr>
          <p:cNvPr id="8" name="Straight Arrow Connector 7"/>
          <p:cNvCxnSpPr/>
          <p:nvPr/>
        </p:nvCxnSpPr>
        <p:spPr>
          <a:xfrm>
            <a:off x="7247106" y="2096006"/>
            <a:ext cx="346946" cy="37973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848232" y="3620484"/>
            <a:ext cx="319329" cy="383360"/>
          </a:xfrm>
          <a:prstGeom prst="straightConnector1">
            <a:avLst/>
          </a:prstGeom>
          <a:ln w="5715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49947" y="4766878"/>
            <a:ext cx="6044105" cy="1384995"/>
          </a:xfrm>
          <a:prstGeom prst="rect">
            <a:avLst/>
          </a:prstGeom>
          <a:noFill/>
        </p:spPr>
        <p:txBody>
          <a:bodyPr wrap="square" rtlCol="0">
            <a:spAutoFit/>
          </a:bodyPr>
          <a:lstStyle/>
          <a:p>
            <a:pPr algn="ctr"/>
            <a:r>
              <a:rPr lang="en-US" sz="2100" dirty="0">
                <a:solidFill>
                  <a:srgbClr val="008000"/>
                </a:solidFill>
              </a:rPr>
              <a:t>If all requests from a warp were to be returned in perfect sequence from the DRAM –</a:t>
            </a:r>
          </a:p>
          <a:p>
            <a:pPr algn="ctr"/>
            <a:r>
              <a:rPr lang="en-US" sz="2100" dirty="0">
                <a:solidFill>
                  <a:srgbClr val="008000"/>
                </a:solidFill>
              </a:rPr>
              <a:t>~40% improvement.</a:t>
            </a:r>
          </a:p>
          <a:p>
            <a:pPr algn="ctr"/>
            <a:endParaRPr lang="en-US" sz="2100" dirty="0">
              <a:solidFill>
                <a:srgbClr val="008000"/>
              </a:solidFill>
            </a:endParaRPr>
          </a:p>
        </p:txBody>
      </p:sp>
      <p:sp>
        <p:nvSpPr>
          <p:cNvPr id="13" name="TextBox 12"/>
          <p:cNvSpPr txBox="1"/>
          <p:nvPr/>
        </p:nvSpPr>
        <p:spPr>
          <a:xfrm>
            <a:off x="1549946" y="4820849"/>
            <a:ext cx="6457950" cy="738664"/>
          </a:xfrm>
          <a:prstGeom prst="rect">
            <a:avLst/>
          </a:prstGeom>
          <a:noFill/>
        </p:spPr>
        <p:txBody>
          <a:bodyPr wrap="square" rtlCol="0">
            <a:spAutoFit/>
          </a:bodyPr>
          <a:lstStyle/>
          <a:p>
            <a:r>
              <a:rPr lang="en-US" sz="2100" dirty="0">
                <a:solidFill>
                  <a:srgbClr val="C00000"/>
                </a:solidFill>
              </a:rPr>
              <a:t>If there was only 1 request per warp – 5X improvement.</a:t>
            </a:r>
            <a:br>
              <a:rPr lang="en-US" sz="2100" dirty="0">
                <a:solidFill>
                  <a:srgbClr val="C00000"/>
                </a:solidFill>
              </a:rPr>
            </a:br>
            <a:endParaRPr lang="en-US" sz="2100" dirty="0">
              <a:solidFill>
                <a:srgbClr val="C00000"/>
              </a:solidFill>
            </a:endParaRPr>
          </a:p>
        </p:txBody>
      </p:sp>
    </p:spTree>
    <p:extLst>
      <p:ext uri="{BB962C8B-B14F-4D97-AF65-F5344CB8AC3E}">
        <p14:creationId xmlns:p14="http://schemas.microsoft.com/office/powerpoint/2010/main" val="160537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13">
                                            <p:txEl>
                                              <p:pRg st="0" end="0"/>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Key Idea</a:t>
            </a:r>
            <a:endParaRPr lang="en-US" b="1" dirty="0">
              <a:solidFill>
                <a:srgbClr val="C00000"/>
              </a:solidFill>
              <a:latin typeface="Calibri" panose="020F0502020204030204" pitchFamily="34" charset="0"/>
            </a:endParaRPr>
          </a:p>
        </p:txBody>
      </p:sp>
      <p:sp>
        <p:nvSpPr>
          <p:cNvPr id="3" name="Content Placeholder 2"/>
          <p:cNvSpPr>
            <a:spLocks noGrp="1"/>
          </p:cNvSpPr>
          <p:nvPr>
            <p:ph idx="1"/>
          </p:nvPr>
        </p:nvSpPr>
        <p:spPr>
          <a:xfrm>
            <a:off x="628650" y="1802294"/>
            <a:ext cx="7886700" cy="3795398"/>
          </a:xfrm>
        </p:spPr>
        <p:txBody>
          <a:bodyPr/>
          <a:lstStyle/>
          <a:p>
            <a:r>
              <a:rPr lang="en-US" dirty="0" smtClean="0"/>
              <a:t>Form batches of requests from each warp</a:t>
            </a:r>
          </a:p>
          <a:p>
            <a:pPr lvl="1"/>
            <a:r>
              <a:rPr lang="en-US" sz="2100" i="1" dirty="0"/>
              <a:t>warp-group</a:t>
            </a:r>
          </a:p>
          <a:p>
            <a:endParaRPr lang="en-US" dirty="0"/>
          </a:p>
          <a:p>
            <a:r>
              <a:rPr lang="en-US" dirty="0" smtClean="0"/>
              <a:t>Schedule all requests from a warp-group together</a:t>
            </a:r>
          </a:p>
          <a:p>
            <a:endParaRPr lang="en-US" dirty="0"/>
          </a:p>
          <a:p>
            <a:r>
              <a:rPr lang="en-US" dirty="0" smtClean="0"/>
              <a:t>Scheduling algorithm arbitrates between warp-groups to minimize average stall-time of warps </a:t>
            </a:r>
          </a:p>
          <a:p>
            <a:pPr marL="0" indent="0">
              <a:buNone/>
            </a:pPr>
            <a:endParaRPr lang="en-US" dirty="0"/>
          </a:p>
          <a:p>
            <a:pPr marL="342900" lvl="1" indent="0">
              <a:buNone/>
            </a:pPr>
            <a:endParaRPr lang="en-US" dirty="0" smtClean="0"/>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33878747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Controller Design</a:t>
            </a:r>
            <a:endParaRPr lang="en-US" b="1" dirty="0">
              <a:solidFill>
                <a:srgbClr val="C00000"/>
              </a:solidFill>
              <a:latin typeface="Calibri" panose="020F0502020204030204" pitchFamily="34" charset="0"/>
            </a:endParaRPr>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34</a:t>
            </a:fld>
            <a:endParaRPr lang="en-US">
              <a:solidFill>
                <a:prstClr val="black">
                  <a:tint val="75000"/>
                </a:prst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53" y="1909976"/>
            <a:ext cx="6858000" cy="3227294"/>
          </a:xfrm>
          <a:prstGeom prst="rect">
            <a:avLst/>
          </a:prstGeom>
        </p:spPr>
      </p:pic>
    </p:spTree>
    <p:extLst>
      <p:ext uri="{BB962C8B-B14F-4D97-AF65-F5344CB8AC3E}">
        <p14:creationId xmlns:p14="http://schemas.microsoft.com/office/powerpoint/2010/main" val="3566627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Controller Design</a:t>
            </a:r>
            <a:endParaRPr lang="en-US" b="1" dirty="0">
              <a:solidFill>
                <a:srgbClr val="C00000"/>
              </a:solidFill>
              <a:latin typeface="Calibri" panose="020F0502020204030204" pitchFamily="34" charset="0"/>
            </a:endParaRPr>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35</a:t>
            </a:fld>
            <a:endParaRPr lang="en-US">
              <a:solidFill>
                <a:prstClr val="black">
                  <a:tint val="75000"/>
                </a:prst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53" y="1896566"/>
            <a:ext cx="6858000" cy="3227294"/>
          </a:xfrm>
          <a:prstGeom prst="rect">
            <a:avLst/>
          </a:prstGeom>
        </p:spPr>
      </p:pic>
    </p:spTree>
    <p:extLst>
      <p:ext uri="{BB962C8B-B14F-4D97-AF65-F5344CB8AC3E}">
        <p14:creationId xmlns:p14="http://schemas.microsoft.com/office/powerpoint/2010/main" val="2885871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Warp-Group Scheduling : Single Channel</a:t>
            </a:r>
            <a:endParaRPr lang="en-US" b="1" dirty="0">
              <a:solidFill>
                <a:srgbClr val="C00000"/>
              </a:solidFill>
              <a:latin typeface="Calibri" panose="020F0502020204030204" pitchFamily="34" charset="0"/>
            </a:endParaRPr>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36</a:t>
            </a:fld>
            <a:endParaRPr lang="en-US">
              <a:solidFill>
                <a:prstClr val="black">
                  <a:tint val="75000"/>
                </a:prstClr>
              </a:solidFill>
            </a:endParaRPr>
          </a:p>
        </p:txBody>
      </p:sp>
      <p:sp>
        <p:nvSpPr>
          <p:cNvPr id="9" name="Rectangle 8"/>
          <p:cNvSpPr/>
          <p:nvPr/>
        </p:nvSpPr>
        <p:spPr>
          <a:xfrm>
            <a:off x="3313881" y="2245066"/>
            <a:ext cx="261036" cy="143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Rectangle 9"/>
          <p:cNvSpPr/>
          <p:nvPr/>
        </p:nvSpPr>
        <p:spPr>
          <a:xfrm>
            <a:off x="3313881" y="2426125"/>
            <a:ext cx="261036" cy="143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Rectangle 10"/>
          <p:cNvSpPr/>
          <p:nvPr/>
        </p:nvSpPr>
        <p:spPr>
          <a:xfrm>
            <a:off x="3313881" y="2615565"/>
            <a:ext cx="261036" cy="143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Rectangle 11"/>
          <p:cNvSpPr/>
          <p:nvPr/>
        </p:nvSpPr>
        <p:spPr>
          <a:xfrm>
            <a:off x="3313881" y="3020309"/>
            <a:ext cx="261036" cy="143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Oval 12"/>
          <p:cNvSpPr/>
          <p:nvPr/>
        </p:nvSpPr>
        <p:spPr>
          <a:xfrm>
            <a:off x="3399273" y="2805005"/>
            <a:ext cx="68580" cy="68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Oval 13"/>
          <p:cNvSpPr/>
          <p:nvPr/>
        </p:nvSpPr>
        <p:spPr>
          <a:xfrm>
            <a:off x="3399273" y="2912657"/>
            <a:ext cx="68580" cy="68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Rectangle 14"/>
          <p:cNvSpPr/>
          <p:nvPr/>
        </p:nvSpPr>
        <p:spPr>
          <a:xfrm>
            <a:off x="3813944" y="2245066"/>
            <a:ext cx="261036" cy="14358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Rectangle 15"/>
          <p:cNvSpPr/>
          <p:nvPr/>
        </p:nvSpPr>
        <p:spPr>
          <a:xfrm>
            <a:off x="3813944" y="2426125"/>
            <a:ext cx="261036" cy="14358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Rectangle 16"/>
          <p:cNvSpPr/>
          <p:nvPr/>
        </p:nvSpPr>
        <p:spPr>
          <a:xfrm>
            <a:off x="3813944" y="2615565"/>
            <a:ext cx="261036" cy="14358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 name="Rectangle 17"/>
          <p:cNvSpPr/>
          <p:nvPr/>
        </p:nvSpPr>
        <p:spPr>
          <a:xfrm>
            <a:off x="3813944" y="3020309"/>
            <a:ext cx="261036" cy="14358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 name="Oval 18"/>
          <p:cNvSpPr/>
          <p:nvPr/>
        </p:nvSpPr>
        <p:spPr>
          <a:xfrm>
            <a:off x="3899336" y="2805005"/>
            <a:ext cx="68580" cy="68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Oval 19"/>
          <p:cNvSpPr/>
          <p:nvPr/>
        </p:nvSpPr>
        <p:spPr>
          <a:xfrm>
            <a:off x="3899336" y="2912657"/>
            <a:ext cx="68580" cy="68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 name="Rectangle 20"/>
          <p:cNvSpPr/>
          <p:nvPr/>
        </p:nvSpPr>
        <p:spPr>
          <a:xfrm>
            <a:off x="4650783" y="2245066"/>
            <a:ext cx="261036" cy="1435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Rectangle 21"/>
          <p:cNvSpPr/>
          <p:nvPr/>
        </p:nvSpPr>
        <p:spPr>
          <a:xfrm>
            <a:off x="4650783" y="2426125"/>
            <a:ext cx="261036" cy="1435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p:nvSpPr>
        <p:spPr>
          <a:xfrm>
            <a:off x="4650783" y="2615565"/>
            <a:ext cx="261036" cy="1435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p:nvSpPr>
        <p:spPr>
          <a:xfrm>
            <a:off x="4650783" y="3020309"/>
            <a:ext cx="261036" cy="1435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Oval 24"/>
          <p:cNvSpPr/>
          <p:nvPr/>
        </p:nvSpPr>
        <p:spPr>
          <a:xfrm>
            <a:off x="4736175" y="2805005"/>
            <a:ext cx="68580" cy="68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Oval 25"/>
          <p:cNvSpPr/>
          <p:nvPr/>
        </p:nvSpPr>
        <p:spPr>
          <a:xfrm>
            <a:off x="4736175" y="2912657"/>
            <a:ext cx="68580" cy="68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ounded Rectangle 26"/>
          <p:cNvSpPr/>
          <p:nvPr/>
        </p:nvSpPr>
        <p:spPr>
          <a:xfrm>
            <a:off x="3212130" y="2070246"/>
            <a:ext cx="459241" cy="118178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ounded Rectangle 27"/>
          <p:cNvSpPr/>
          <p:nvPr/>
        </p:nvSpPr>
        <p:spPr>
          <a:xfrm>
            <a:off x="3714841" y="2070245"/>
            <a:ext cx="459241" cy="118178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ounded Rectangle 28"/>
          <p:cNvSpPr/>
          <p:nvPr/>
        </p:nvSpPr>
        <p:spPr>
          <a:xfrm>
            <a:off x="4540845" y="2070245"/>
            <a:ext cx="459241" cy="118178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Oval 29"/>
          <p:cNvSpPr/>
          <p:nvPr/>
        </p:nvSpPr>
        <p:spPr>
          <a:xfrm>
            <a:off x="4251050" y="3092102"/>
            <a:ext cx="68580" cy="68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Oval 30"/>
          <p:cNvSpPr/>
          <p:nvPr/>
        </p:nvSpPr>
        <p:spPr>
          <a:xfrm>
            <a:off x="4408889" y="3095113"/>
            <a:ext cx="68580" cy="68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TextBox 31"/>
          <p:cNvSpPr txBox="1"/>
          <p:nvPr/>
        </p:nvSpPr>
        <p:spPr>
          <a:xfrm>
            <a:off x="3212130" y="1778230"/>
            <a:ext cx="1787956" cy="300082"/>
          </a:xfrm>
          <a:prstGeom prst="rect">
            <a:avLst/>
          </a:prstGeom>
          <a:noFill/>
        </p:spPr>
        <p:txBody>
          <a:bodyPr wrap="square" rtlCol="0">
            <a:spAutoFit/>
          </a:bodyPr>
          <a:lstStyle/>
          <a:p>
            <a:pPr algn="ctr"/>
            <a:r>
              <a:rPr lang="en-US" sz="1350" b="1" dirty="0">
                <a:solidFill>
                  <a:prstClr val="black"/>
                </a:solidFill>
              </a:rPr>
              <a:t>Pending Warp-Groups</a:t>
            </a:r>
          </a:p>
        </p:txBody>
      </p:sp>
      <p:sp>
        <p:nvSpPr>
          <p:cNvPr id="33" name="Rectangle 32"/>
          <p:cNvSpPr/>
          <p:nvPr/>
        </p:nvSpPr>
        <p:spPr>
          <a:xfrm>
            <a:off x="874706" y="3744118"/>
            <a:ext cx="1551516" cy="685800"/>
          </a:xfrm>
          <a:prstGeom prst="rect">
            <a:avLst/>
          </a:prstGeom>
          <a:solidFill>
            <a:schemeClr val="accent6">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Warp-group priority table</a:t>
            </a:r>
          </a:p>
        </p:txBody>
      </p:sp>
      <p:sp>
        <p:nvSpPr>
          <p:cNvPr id="34" name="Rectangle 33"/>
          <p:cNvSpPr/>
          <p:nvPr/>
        </p:nvSpPr>
        <p:spPr>
          <a:xfrm>
            <a:off x="3330349" y="3744118"/>
            <a:ext cx="1551516" cy="685800"/>
          </a:xfrm>
          <a:prstGeom prst="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350" dirty="0">
                <a:solidFill>
                  <a:prstClr val="white"/>
                </a:solidFill>
              </a:rPr>
              <a:t>Transaction Scheduler</a:t>
            </a:r>
          </a:p>
        </p:txBody>
      </p:sp>
      <p:sp>
        <p:nvSpPr>
          <p:cNvPr id="35" name="Left Brace 34"/>
          <p:cNvSpPr/>
          <p:nvPr/>
        </p:nvSpPr>
        <p:spPr>
          <a:xfrm rot="16200000">
            <a:off x="3931595" y="2563092"/>
            <a:ext cx="349023" cy="1818596"/>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38" name="Down Arrow 37"/>
          <p:cNvSpPr/>
          <p:nvPr/>
        </p:nvSpPr>
        <p:spPr>
          <a:xfrm rot="19507617">
            <a:off x="1019369" y="3160823"/>
            <a:ext cx="159204" cy="606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Down Arrow 38"/>
          <p:cNvSpPr/>
          <p:nvPr/>
        </p:nvSpPr>
        <p:spPr>
          <a:xfrm rot="1504430">
            <a:off x="1995224" y="3132397"/>
            <a:ext cx="159269" cy="607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Down Arrow 40"/>
          <p:cNvSpPr/>
          <p:nvPr/>
        </p:nvSpPr>
        <p:spPr>
          <a:xfrm>
            <a:off x="1506015" y="3119436"/>
            <a:ext cx="174441" cy="584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TextBox 42"/>
          <p:cNvSpPr txBox="1"/>
          <p:nvPr/>
        </p:nvSpPr>
        <p:spPr>
          <a:xfrm>
            <a:off x="2004753" y="2497838"/>
            <a:ext cx="832097" cy="646331"/>
          </a:xfrm>
          <a:prstGeom prst="rect">
            <a:avLst/>
          </a:prstGeom>
          <a:noFill/>
          <a:ln>
            <a:solidFill>
              <a:schemeClr val="accent1">
                <a:shade val="50000"/>
              </a:schemeClr>
            </a:solidFill>
          </a:ln>
        </p:spPr>
        <p:txBody>
          <a:bodyPr wrap="square" rtlCol="0">
            <a:spAutoFit/>
          </a:bodyPr>
          <a:lstStyle/>
          <a:p>
            <a:pPr algn="ctr"/>
            <a:r>
              <a:rPr lang="en-US" sz="1200" dirty="0">
                <a:solidFill>
                  <a:prstClr val="black"/>
                </a:solidFill>
              </a:rPr>
              <a:t># of </a:t>
            </a:r>
            <a:r>
              <a:rPr lang="en-US" sz="1200" dirty="0" err="1">
                <a:solidFill>
                  <a:prstClr val="black"/>
                </a:solidFill>
              </a:rPr>
              <a:t>reqs</a:t>
            </a:r>
            <a:r>
              <a:rPr lang="en-US" sz="1200" dirty="0">
                <a:solidFill>
                  <a:prstClr val="black"/>
                </a:solidFill>
              </a:rPr>
              <a:t> in warp-group</a:t>
            </a:r>
          </a:p>
        </p:txBody>
      </p:sp>
      <p:sp>
        <p:nvSpPr>
          <p:cNvPr id="44" name="TextBox 43"/>
          <p:cNvSpPr txBox="1"/>
          <p:nvPr/>
        </p:nvSpPr>
        <p:spPr>
          <a:xfrm>
            <a:off x="1099062" y="2295115"/>
            <a:ext cx="832097" cy="830997"/>
          </a:xfrm>
          <a:prstGeom prst="rect">
            <a:avLst/>
          </a:prstGeom>
          <a:noFill/>
          <a:ln>
            <a:solidFill>
              <a:schemeClr val="accent1">
                <a:shade val="50000"/>
              </a:schemeClr>
            </a:solidFill>
          </a:ln>
        </p:spPr>
        <p:txBody>
          <a:bodyPr wrap="square" rtlCol="0">
            <a:spAutoFit/>
          </a:bodyPr>
          <a:lstStyle/>
          <a:p>
            <a:pPr algn="ctr"/>
            <a:r>
              <a:rPr lang="en-US" sz="1200" dirty="0">
                <a:solidFill>
                  <a:prstClr val="black"/>
                </a:solidFill>
              </a:rPr>
              <a:t>Row hit/miss status of </a:t>
            </a:r>
            <a:r>
              <a:rPr lang="en-US" sz="1200" dirty="0" err="1">
                <a:solidFill>
                  <a:prstClr val="black"/>
                </a:solidFill>
              </a:rPr>
              <a:t>reqs</a:t>
            </a:r>
            <a:endParaRPr lang="en-US" sz="1200" dirty="0">
              <a:solidFill>
                <a:prstClr val="black"/>
              </a:solidFill>
            </a:endParaRPr>
          </a:p>
        </p:txBody>
      </p:sp>
      <p:sp>
        <p:nvSpPr>
          <p:cNvPr id="45" name="TextBox 44"/>
          <p:cNvSpPr txBox="1"/>
          <p:nvPr/>
        </p:nvSpPr>
        <p:spPr>
          <a:xfrm>
            <a:off x="100047" y="2475936"/>
            <a:ext cx="832097" cy="830997"/>
          </a:xfrm>
          <a:prstGeom prst="rect">
            <a:avLst/>
          </a:prstGeom>
          <a:noFill/>
          <a:ln>
            <a:solidFill>
              <a:schemeClr val="accent1">
                <a:shade val="50000"/>
              </a:schemeClr>
            </a:solidFill>
          </a:ln>
        </p:spPr>
        <p:txBody>
          <a:bodyPr wrap="square" rtlCol="0">
            <a:spAutoFit/>
          </a:bodyPr>
          <a:lstStyle/>
          <a:p>
            <a:pPr algn="ctr"/>
            <a:r>
              <a:rPr lang="en-US" sz="1200" dirty="0">
                <a:solidFill>
                  <a:prstClr val="black"/>
                </a:solidFill>
              </a:rPr>
              <a:t>Queuing delay in </a:t>
            </a:r>
            <a:r>
              <a:rPr lang="en-US" sz="1200" dirty="0" err="1">
                <a:solidFill>
                  <a:prstClr val="black"/>
                </a:solidFill>
              </a:rPr>
              <a:t>cmd</a:t>
            </a:r>
            <a:r>
              <a:rPr lang="en-US" sz="1200" dirty="0">
                <a:solidFill>
                  <a:prstClr val="black"/>
                </a:solidFill>
              </a:rPr>
              <a:t> queues</a:t>
            </a:r>
          </a:p>
        </p:txBody>
      </p:sp>
      <p:sp>
        <p:nvSpPr>
          <p:cNvPr id="46" name="Left-Right Arrow 45"/>
          <p:cNvSpPr/>
          <p:nvPr/>
        </p:nvSpPr>
        <p:spPr>
          <a:xfrm>
            <a:off x="2479902" y="4016828"/>
            <a:ext cx="783771" cy="17145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8" name="Down Arrow 47"/>
          <p:cNvSpPr/>
          <p:nvPr/>
        </p:nvSpPr>
        <p:spPr>
          <a:xfrm>
            <a:off x="3994786" y="4493084"/>
            <a:ext cx="256265" cy="4441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9" name="TextBox 48"/>
          <p:cNvSpPr txBox="1"/>
          <p:nvPr/>
        </p:nvSpPr>
        <p:spPr>
          <a:xfrm>
            <a:off x="3330348" y="4898125"/>
            <a:ext cx="1551517" cy="715581"/>
          </a:xfrm>
          <a:prstGeom prst="rect">
            <a:avLst/>
          </a:prstGeom>
          <a:noFill/>
        </p:spPr>
        <p:txBody>
          <a:bodyPr wrap="square" rtlCol="0">
            <a:spAutoFit/>
          </a:bodyPr>
          <a:lstStyle/>
          <a:p>
            <a:pPr algn="ctr"/>
            <a:r>
              <a:rPr lang="en-US" sz="1350" b="1" dirty="0">
                <a:solidFill>
                  <a:prstClr val="black"/>
                </a:solidFill>
              </a:rPr>
              <a:t>Pick warp-group with lowest runtime</a:t>
            </a:r>
          </a:p>
        </p:txBody>
      </p:sp>
      <p:sp>
        <p:nvSpPr>
          <p:cNvPr id="50" name="TextBox 49"/>
          <p:cNvSpPr txBox="1"/>
          <p:nvPr/>
        </p:nvSpPr>
        <p:spPr>
          <a:xfrm>
            <a:off x="5366847" y="1736521"/>
            <a:ext cx="3163810" cy="4524315"/>
          </a:xfrm>
          <a:prstGeom prst="rect">
            <a:avLst/>
          </a:prstGeom>
          <a:noFill/>
        </p:spPr>
        <p:txBody>
          <a:bodyPr wrap="square" rtlCol="0">
            <a:spAutoFit/>
          </a:bodyPr>
          <a:lstStyle/>
          <a:p>
            <a:pPr marL="214313" indent="-214313">
              <a:buFont typeface="Arial" panose="020B0604020202020204" pitchFamily="34" charset="0"/>
              <a:buChar char="•"/>
            </a:pPr>
            <a:r>
              <a:rPr lang="en-US" sz="1500" dirty="0">
                <a:solidFill>
                  <a:prstClr val="black"/>
                </a:solidFill>
              </a:rPr>
              <a:t>Each Warp-Group assigned a priority</a:t>
            </a:r>
          </a:p>
          <a:p>
            <a:pPr marL="557213" lvl="1" indent="-214313">
              <a:buFont typeface="Arial" panose="020B0604020202020204" pitchFamily="34" charset="0"/>
              <a:buChar char="•"/>
            </a:pPr>
            <a:r>
              <a:rPr lang="en-US" sz="1500" dirty="0">
                <a:solidFill>
                  <a:prstClr val="black"/>
                </a:solidFill>
              </a:rPr>
              <a:t>Reflects completion time of last request</a:t>
            </a:r>
          </a:p>
          <a:p>
            <a:pPr marL="557213" lvl="1" indent="-214313">
              <a:buFont typeface="Arial" panose="020B0604020202020204" pitchFamily="34" charset="0"/>
              <a:buChar char="•"/>
            </a:pPr>
            <a:endParaRPr lang="en-US" sz="1500" dirty="0">
              <a:solidFill>
                <a:prstClr val="black"/>
              </a:solidFill>
            </a:endParaRPr>
          </a:p>
          <a:p>
            <a:pPr marL="214313" indent="-214313">
              <a:buFont typeface="Arial" panose="020B0604020202020204" pitchFamily="34" charset="0"/>
              <a:buChar char="•"/>
            </a:pPr>
            <a:r>
              <a:rPr lang="en-US" sz="1500" dirty="0">
                <a:solidFill>
                  <a:prstClr val="black"/>
                </a:solidFill>
              </a:rPr>
              <a:t>Higher Priority to</a:t>
            </a:r>
          </a:p>
          <a:p>
            <a:pPr marL="557213" lvl="1" indent="-214313">
              <a:buFont typeface="Arial" panose="020B0604020202020204" pitchFamily="34" charset="0"/>
              <a:buChar char="•"/>
            </a:pPr>
            <a:r>
              <a:rPr lang="en-US" sz="1500" dirty="0">
                <a:solidFill>
                  <a:prstClr val="black"/>
                </a:solidFill>
              </a:rPr>
              <a:t>Few requests</a:t>
            </a:r>
          </a:p>
          <a:p>
            <a:pPr marL="557213" lvl="1" indent="-214313">
              <a:buFont typeface="Arial" panose="020B0604020202020204" pitchFamily="34" charset="0"/>
              <a:buChar char="•"/>
            </a:pPr>
            <a:r>
              <a:rPr lang="en-US" sz="1500" dirty="0">
                <a:solidFill>
                  <a:prstClr val="black"/>
                </a:solidFill>
              </a:rPr>
              <a:t>High spatial locality</a:t>
            </a:r>
          </a:p>
          <a:p>
            <a:pPr marL="557213" lvl="1" indent="-214313">
              <a:buFont typeface="Arial" panose="020B0604020202020204" pitchFamily="34" charset="0"/>
              <a:buChar char="•"/>
            </a:pPr>
            <a:r>
              <a:rPr lang="en-US" sz="1500" dirty="0">
                <a:solidFill>
                  <a:prstClr val="black"/>
                </a:solidFill>
              </a:rPr>
              <a:t>Lightly loaded banks</a:t>
            </a:r>
          </a:p>
          <a:p>
            <a:pPr marL="214313" indent="-214313">
              <a:buFont typeface="Arial" panose="020B0604020202020204" pitchFamily="34" charset="0"/>
              <a:buChar char="•"/>
            </a:pPr>
            <a:endParaRPr lang="en-US" sz="1500" dirty="0">
              <a:solidFill>
                <a:prstClr val="black"/>
              </a:solidFill>
            </a:endParaRPr>
          </a:p>
          <a:p>
            <a:pPr marL="214313" indent="-214313">
              <a:buFont typeface="Arial" panose="020B0604020202020204" pitchFamily="34" charset="0"/>
              <a:buChar char="•"/>
            </a:pPr>
            <a:r>
              <a:rPr lang="en-US" sz="1500" dirty="0">
                <a:solidFill>
                  <a:prstClr val="black"/>
                </a:solidFill>
              </a:rPr>
              <a:t>Priorities updated dynamically</a:t>
            </a:r>
          </a:p>
          <a:p>
            <a:pPr marL="214313" indent="-214313">
              <a:buFont typeface="Arial" panose="020B0604020202020204" pitchFamily="34" charset="0"/>
              <a:buChar char="•"/>
            </a:pPr>
            <a:endParaRPr lang="en-US" sz="1500" dirty="0">
              <a:solidFill>
                <a:prstClr val="black"/>
              </a:solidFill>
            </a:endParaRPr>
          </a:p>
          <a:p>
            <a:pPr marL="214313" indent="-214313">
              <a:buFont typeface="Arial" panose="020B0604020202020204" pitchFamily="34" charset="0"/>
              <a:buChar char="•"/>
            </a:pPr>
            <a:r>
              <a:rPr lang="en-US" sz="1500" dirty="0">
                <a:solidFill>
                  <a:prstClr val="black"/>
                </a:solidFill>
              </a:rPr>
              <a:t>Transaction Scheduler picks warp-group with lowest run-time</a:t>
            </a:r>
          </a:p>
          <a:p>
            <a:pPr marL="557213" lvl="1" indent="-214313">
              <a:buFont typeface="Arial" panose="020B0604020202020204" pitchFamily="34" charset="0"/>
              <a:buChar char="•"/>
            </a:pPr>
            <a:r>
              <a:rPr lang="en-US" sz="1500" b="1" dirty="0">
                <a:solidFill>
                  <a:srgbClr val="70AD47">
                    <a:lumMod val="50000"/>
                  </a:srgbClr>
                </a:solidFill>
              </a:rPr>
              <a:t>Shortest-job-first based on actual service time</a:t>
            </a:r>
          </a:p>
          <a:p>
            <a:pPr marL="214313" indent="-214313">
              <a:buFont typeface="Arial" panose="020B0604020202020204" pitchFamily="34" charset="0"/>
              <a:buChar char="•"/>
            </a:pPr>
            <a:endParaRPr lang="en-US" sz="1500" dirty="0">
              <a:solidFill>
                <a:prstClr val="black"/>
              </a:solidFill>
            </a:endParaRPr>
          </a:p>
          <a:p>
            <a:pPr marL="214313" indent="-214313">
              <a:buFont typeface="Arial" panose="020B0604020202020204" pitchFamily="34" charset="0"/>
              <a:buChar char="•"/>
            </a:pPr>
            <a:endParaRPr lang="en-US" sz="1500" dirty="0">
              <a:solidFill>
                <a:prstClr val="black"/>
              </a:solidFill>
            </a:endParaRPr>
          </a:p>
          <a:p>
            <a:pPr marL="214313" indent="-214313">
              <a:buFont typeface="Arial" panose="020B0604020202020204" pitchFamily="34" charset="0"/>
              <a:buChar char="•"/>
            </a:pPr>
            <a:endParaRPr lang="en-US" dirty="0">
              <a:solidFill>
                <a:prstClr val="black"/>
              </a:solidFill>
            </a:endParaRPr>
          </a:p>
        </p:txBody>
      </p:sp>
    </p:spTree>
    <p:extLst>
      <p:ext uri="{BB962C8B-B14F-4D97-AF65-F5344CB8AC3E}">
        <p14:creationId xmlns:p14="http://schemas.microsoft.com/office/powerpoint/2010/main" val="20999387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WG-scheduling</a:t>
            </a:r>
            <a:endParaRPr lang="en-US" b="1" dirty="0">
              <a:solidFill>
                <a:srgbClr val="C00000"/>
              </a:solidFill>
              <a:latin typeface="Calibri" panose="020F0502020204030204" pitchFamily="34" charset="0"/>
            </a:endParaRPr>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37</a:t>
            </a:fld>
            <a:endParaRPr lang="en-US">
              <a:solidFill>
                <a:prstClr val="black">
                  <a:tint val="75000"/>
                </a:prstClr>
              </a:solidFill>
            </a:endParaRPr>
          </a:p>
        </p:txBody>
      </p:sp>
      <p:cxnSp>
        <p:nvCxnSpPr>
          <p:cNvPr id="8" name="Straight Arrow Connector 7"/>
          <p:cNvCxnSpPr/>
          <p:nvPr/>
        </p:nvCxnSpPr>
        <p:spPr>
          <a:xfrm flipV="1">
            <a:off x="1367554" y="1802294"/>
            <a:ext cx="0" cy="36950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367554" y="5465898"/>
            <a:ext cx="5890496" cy="71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84998" y="3451634"/>
            <a:ext cx="2015780" cy="357790"/>
          </a:xfrm>
          <a:prstGeom prst="rect">
            <a:avLst/>
          </a:prstGeom>
          <a:noFill/>
        </p:spPr>
        <p:txBody>
          <a:bodyPr wrap="square" rtlCol="0">
            <a:spAutoFit/>
          </a:bodyPr>
          <a:lstStyle/>
          <a:p>
            <a:pPr algn="ctr"/>
            <a:r>
              <a:rPr lang="en-US" sz="1725" b="1" dirty="0">
                <a:solidFill>
                  <a:prstClr val="black"/>
                </a:solidFill>
              </a:rPr>
              <a:t>Latency Divergence</a:t>
            </a:r>
          </a:p>
        </p:txBody>
      </p:sp>
      <p:sp>
        <p:nvSpPr>
          <p:cNvPr id="14" name="TextBox 13"/>
          <p:cNvSpPr txBox="1"/>
          <p:nvPr/>
        </p:nvSpPr>
        <p:spPr>
          <a:xfrm>
            <a:off x="6496161" y="5151110"/>
            <a:ext cx="945931" cy="369332"/>
          </a:xfrm>
          <a:prstGeom prst="rect">
            <a:avLst/>
          </a:prstGeom>
          <a:noFill/>
        </p:spPr>
        <p:txBody>
          <a:bodyPr wrap="square" rtlCol="0">
            <a:spAutoFit/>
          </a:bodyPr>
          <a:lstStyle/>
          <a:p>
            <a:r>
              <a:rPr lang="en-US" b="1" dirty="0">
                <a:solidFill>
                  <a:prstClr val="black"/>
                </a:solidFill>
              </a:rPr>
              <a:t>Ideal</a:t>
            </a:r>
          </a:p>
        </p:txBody>
      </p:sp>
      <p:sp>
        <p:nvSpPr>
          <p:cNvPr id="29" name="TextBox 28"/>
          <p:cNvSpPr txBox="1"/>
          <p:nvPr/>
        </p:nvSpPr>
        <p:spPr>
          <a:xfrm>
            <a:off x="3384494" y="5441655"/>
            <a:ext cx="2345352" cy="357790"/>
          </a:xfrm>
          <a:prstGeom prst="rect">
            <a:avLst/>
          </a:prstGeom>
          <a:noFill/>
        </p:spPr>
        <p:txBody>
          <a:bodyPr wrap="square" rtlCol="0">
            <a:spAutoFit/>
          </a:bodyPr>
          <a:lstStyle/>
          <a:p>
            <a:pPr algn="ctr"/>
            <a:r>
              <a:rPr lang="en-US" sz="1725" b="1" dirty="0">
                <a:solidFill>
                  <a:prstClr val="black"/>
                </a:solidFill>
              </a:rPr>
              <a:t>Bandwidth Utilization</a:t>
            </a:r>
          </a:p>
        </p:txBody>
      </p:sp>
      <p:sp>
        <p:nvSpPr>
          <p:cNvPr id="30" name="Right Arrow 29"/>
          <p:cNvSpPr/>
          <p:nvPr/>
        </p:nvSpPr>
        <p:spPr>
          <a:xfrm rot="2244410">
            <a:off x="6306050" y="4984664"/>
            <a:ext cx="267038" cy="41269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Oval 30"/>
          <p:cNvSpPr/>
          <p:nvPr/>
        </p:nvSpPr>
        <p:spPr>
          <a:xfrm>
            <a:off x="5189017" y="2295609"/>
            <a:ext cx="260969" cy="26703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TextBox 31"/>
          <p:cNvSpPr txBox="1"/>
          <p:nvPr/>
        </p:nvSpPr>
        <p:spPr>
          <a:xfrm>
            <a:off x="4846536" y="1781032"/>
            <a:ext cx="945931" cy="553998"/>
          </a:xfrm>
          <a:prstGeom prst="rect">
            <a:avLst/>
          </a:prstGeom>
          <a:noFill/>
        </p:spPr>
        <p:txBody>
          <a:bodyPr wrap="square" rtlCol="0">
            <a:spAutoFit/>
          </a:bodyPr>
          <a:lstStyle/>
          <a:p>
            <a:pPr algn="ctr"/>
            <a:r>
              <a:rPr lang="en-US" sz="1500" b="1" dirty="0">
                <a:solidFill>
                  <a:prstClr val="black"/>
                </a:solidFill>
              </a:rPr>
              <a:t>GMC Baseline</a:t>
            </a:r>
          </a:p>
        </p:txBody>
      </p:sp>
      <p:sp>
        <p:nvSpPr>
          <p:cNvPr id="33" name="5-Point Star 32"/>
          <p:cNvSpPr/>
          <p:nvPr/>
        </p:nvSpPr>
        <p:spPr>
          <a:xfrm>
            <a:off x="3172078" y="2960529"/>
            <a:ext cx="212416" cy="19420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solidFill>
                <a:prstClr val="white"/>
              </a:solidFill>
            </a:endParaRPr>
          </a:p>
        </p:txBody>
      </p:sp>
      <p:sp>
        <p:nvSpPr>
          <p:cNvPr id="34" name="TextBox 33"/>
          <p:cNvSpPr txBox="1"/>
          <p:nvPr/>
        </p:nvSpPr>
        <p:spPr>
          <a:xfrm>
            <a:off x="2805320" y="2660446"/>
            <a:ext cx="945931" cy="323165"/>
          </a:xfrm>
          <a:prstGeom prst="rect">
            <a:avLst/>
          </a:prstGeom>
          <a:noFill/>
        </p:spPr>
        <p:txBody>
          <a:bodyPr wrap="square" rtlCol="0">
            <a:spAutoFit/>
          </a:bodyPr>
          <a:lstStyle/>
          <a:p>
            <a:pPr algn="ctr"/>
            <a:r>
              <a:rPr lang="en-US" sz="1500" b="1" dirty="0">
                <a:solidFill>
                  <a:prstClr val="black"/>
                </a:solidFill>
              </a:rPr>
              <a:t>WG</a:t>
            </a:r>
          </a:p>
        </p:txBody>
      </p:sp>
      <p:cxnSp>
        <p:nvCxnSpPr>
          <p:cNvPr id="44" name="Straight Arrow Connector 43"/>
          <p:cNvCxnSpPr/>
          <p:nvPr/>
        </p:nvCxnSpPr>
        <p:spPr>
          <a:xfrm flipH="1">
            <a:off x="3641416" y="2499298"/>
            <a:ext cx="1403549" cy="448730"/>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05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0" grpId="0" animBg="1"/>
      <p:bldP spid="31" grpId="0" animBg="1"/>
      <p:bldP spid="32" grpId="0"/>
      <p:bldP spid="33" grpId="0" animBg="1"/>
      <p:bldP spid="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Multiple Memory Controllers</a:t>
            </a:r>
            <a:endParaRPr lang="en-US" b="1" dirty="0">
              <a:solidFill>
                <a:srgbClr val="C00000"/>
              </a:solidFill>
              <a:latin typeface="Calibri" panose="020F0502020204030204" pitchFamily="34" charset="0"/>
            </a:endParaRPr>
          </a:p>
        </p:txBody>
      </p:sp>
      <p:sp>
        <p:nvSpPr>
          <p:cNvPr id="3" name="Content Placeholder 2"/>
          <p:cNvSpPr>
            <a:spLocks noGrp="1"/>
          </p:cNvSpPr>
          <p:nvPr>
            <p:ph idx="1"/>
          </p:nvPr>
        </p:nvSpPr>
        <p:spPr>
          <a:xfrm>
            <a:off x="628650" y="1802294"/>
            <a:ext cx="7886700" cy="3795398"/>
          </a:xfrm>
        </p:spPr>
        <p:txBody>
          <a:bodyPr/>
          <a:lstStyle/>
          <a:p>
            <a:r>
              <a:rPr lang="en-US" dirty="0" smtClean="0"/>
              <a:t>Channel level parallelism</a:t>
            </a:r>
          </a:p>
          <a:p>
            <a:pPr lvl="1"/>
            <a:r>
              <a:rPr lang="en-US" dirty="0" smtClean="0"/>
              <a:t>Warp’s requests sent to multiple memory channels</a:t>
            </a:r>
          </a:p>
          <a:p>
            <a:pPr lvl="1"/>
            <a:r>
              <a:rPr lang="en-US" dirty="0" smtClean="0"/>
              <a:t>Independent scheduling at each controller</a:t>
            </a:r>
          </a:p>
          <a:p>
            <a:pPr lvl="1"/>
            <a:endParaRPr lang="en-US" dirty="0"/>
          </a:p>
          <a:p>
            <a:r>
              <a:rPr lang="en-US" dirty="0" smtClean="0"/>
              <a:t>Subset of warp’s requests can be delayed at one or few memory controllers</a:t>
            </a:r>
          </a:p>
          <a:p>
            <a:endParaRPr lang="en-US" dirty="0"/>
          </a:p>
          <a:p>
            <a:r>
              <a:rPr lang="en-US" b="1" dirty="0" smtClean="0">
                <a:solidFill>
                  <a:srgbClr val="C00000"/>
                </a:solidFill>
              </a:rPr>
              <a:t>Coordinate scheduling between controllers</a:t>
            </a:r>
          </a:p>
          <a:p>
            <a:pPr lvl="1"/>
            <a:r>
              <a:rPr lang="en-US" dirty="0" smtClean="0"/>
              <a:t>Prioritize warp-group that has already been serviced at other controllers</a:t>
            </a:r>
          </a:p>
          <a:p>
            <a:pPr lvl="1"/>
            <a:r>
              <a:rPr lang="en-US" dirty="0" smtClean="0"/>
              <a:t>Coordination message broadcast to other controllers on completion of a warp-group.</a:t>
            </a:r>
          </a:p>
          <a:p>
            <a:pPr marL="342900" lvl="1" indent="0">
              <a:buNone/>
            </a:pPr>
            <a:endParaRPr lang="en-US" dirty="0" smtClean="0"/>
          </a:p>
          <a:p>
            <a:endParaRPr lang="en-US" dirty="0"/>
          </a:p>
          <a:p>
            <a:endParaRPr lang="en-US" dirty="0" smtClean="0"/>
          </a:p>
          <a:p>
            <a:pPr lvl="1"/>
            <a:endParaRPr lang="en-US" dirty="0"/>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31323156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Warp-Group Scheduling : Multi-Channel</a:t>
            </a:r>
            <a:endParaRPr lang="en-US" b="1" dirty="0">
              <a:solidFill>
                <a:srgbClr val="C00000"/>
              </a:solidFill>
              <a:latin typeface="Calibri" panose="020F0502020204030204" pitchFamily="34" charset="0"/>
            </a:endParaRPr>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39</a:t>
            </a:fld>
            <a:endParaRPr lang="en-US">
              <a:solidFill>
                <a:prstClr val="black">
                  <a:tint val="75000"/>
                </a:prstClr>
              </a:solidFill>
            </a:endParaRPr>
          </a:p>
        </p:txBody>
      </p:sp>
      <p:sp>
        <p:nvSpPr>
          <p:cNvPr id="9" name="Rectangle 8"/>
          <p:cNvSpPr/>
          <p:nvPr/>
        </p:nvSpPr>
        <p:spPr>
          <a:xfrm>
            <a:off x="3972395" y="2137430"/>
            <a:ext cx="261036" cy="143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0" name="Rectangle 9"/>
          <p:cNvSpPr/>
          <p:nvPr/>
        </p:nvSpPr>
        <p:spPr>
          <a:xfrm>
            <a:off x="3972395" y="2318489"/>
            <a:ext cx="261036" cy="143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Rectangle 10"/>
          <p:cNvSpPr/>
          <p:nvPr/>
        </p:nvSpPr>
        <p:spPr>
          <a:xfrm>
            <a:off x="3972395" y="2507928"/>
            <a:ext cx="261036" cy="143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Rectangle 11"/>
          <p:cNvSpPr/>
          <p:nvPr/>
        </p:nvSpPr>
        <p:spPr>
          <a:xfrm>
            <a:off x="3972395" y="2912673"/>
            <a:ext cx="261036" cy="143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Oval 12"/>
          <p:cNvSpPr/>
          <p:nvPr/>
        </p:nvSpPr>
        <p:spPr>
          <a:xfrm>
            <a:off x="4057787" y="2697369"/>
            <a:ext cx="68580" cy="68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4" name="Oval 13"/>
          <p:cNvSpPr/>
          <p:nvPr/>
        </p:nvSpPr>
        <p:spPr>
          <a:xfrm>
            <a:off x="4057787" y="2805021"/>
            <a:ext cx="68580" cy="68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Rectangle 14"/>
          <p:cNvSpPr/>
          <p:nvPr/>
        </p:nvSpPr>
        <p:spPr>
          <a:xfrm>
            <a:off x="4472458" y="2137430"/>
            <a:ext cx="261036" cy="14358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Rectangle 15"/>
          <p:cNvSpPr/>
          <p:nvPr/>
        </p:nvSpPr>
        <p:spPr>
          <a:xfrm>
            <a:off x="4472458" y="2318489"/>
            <a:ext cx="261036" cy="14358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Rectangle 16"/>
          <p:cNvSpPr/>
          <p:nvPr/>
        </p:nvSpPr>
        <p:spPr>
          <a:xfrm>
            <a:off x="4472458" y="2507928"/>
            <a:ext cx="261036" cy="14358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 name="Rectangle 17"/>
          <p:cNvSpPr/>
          <p:nvPr/>
        </p:nvSpPr>
        <p:spPr>
          <a:xfrm>
            <a:off x="4472458" y="2912673"/>
            <a:ext cx="261036" cy="14358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 name="Oval 18"/>
          <p:cNvSpPr/>
          <p:nvPr/>
        </p:nvSpPr>
        <p:spPr>
          <a:xfrm>
            <a:off x="4557850" y="2697369"/>
            <a:ext cx="68580" cy="68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Oval 19"/>
          <p:cNvSpPr/>
          <p:nvPr/>
        </p:nvSpPr>
        <p:spPr>
          <a:xfrm>
            <a:off x="4557850" y="2805021"/>
            <a:ext cx="68580" cy="68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 name="Rectangle 20"/>
          <p:cNvSpPr/>
          <p:nvPr/>
        </p:nvSpPr>
        <p:spPr>
          <a:xfrm>
            <a:off x="5309297" y="2137430"/>
            <a:ext cx="261036" cy="1435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Rectangle 21"/>
          <p:cNvSpPr/>
          <p:nvPr/>
        </p:nvSpPr>
        <p:spPr>
          <a:xfrm>
            <a:off x="5309297" y="2318489"/>
            <a:ext cx="261036" cy="1435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p:nvSpPr>
        <p:spPr>
          <a:xfrm>
            <a:off x="5309297" y="2507928"/>
            <a:ext cx="261036" cy="1435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p:nvSpPr>
        <p:spPr>
          <a:xfrm>
            <a:off x="5309297" y="2912673"/>
            <a:ext cx="261036" cy="1435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Oval 24"/>
          <p:cNvSpPr/>
          <p:nvPr/>
        </p:nvSpPr>
        <p:spPr>
          <a:xfrm>
            <a:off x="5394689" y="2697369"/>
            <a:ext cx="68580" cy="68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Oval 25"/>
          <p:cNvSpPr/>
          <p:nvPr/>
        </p:nvSpPr>
        <p:spPr>
          <a:xfrm>
            <a:off x="5394689" y="2805021"/>
            <a:ext cx="68580" cy="68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ounded Rectangle 26"/>
          <p:cNvSpPr/>
          <p:nvPr/>
        </p:nvSpPr>
        <p:spPr>
          <a:xfrm>
            <a:off x="3870644" y="1962610"/>
            <a:ext cx="459241" cy="118178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ounded Rectangle 27"/>
          <p:cNvSpPr/>
          <p:nvPr/>
        </p:nvSpPr>
        <p:spPr>
          <a:xfrm>
            <a:off x="4373355" y="1962609"/>
            <a:ext cx="459241" cy="118178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ounded Rectangle 28"/>
          <p:cNvSpPr/>
          <p:nvPr/>
        </p:nvSpPr>
        <p:spPr>
          <a:xfrm>
            <a:off x="5199359" y="1962609"/>
            <a:ext cx="459241" cy="118178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Oval 29"/>
          <p:cNvSpPr/>
          <p:nvPr/>
        </p:nvSpPr>
        <p:spPr>
          <a:xfrm>
            <a:off x="4909565" y="2984466"/>
            <a:ext cx="68580" cy="68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Oval 30"/>
          <p:cNvSpPr/>
          <p:nvPr/>
        </p:nvSpPr>
        <p:spPr>
          <a:xfrm>
            <a:off x="5067404" y="2987476"/>
            <a:ext cx="68580" cy="68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TextBox 31"/>
          <p:cNvSpPr txBox="1"/>
          <p:nvPr/>
        </p:nvSpPr>
        <p:spPr>
          <a:xfrm>
            <a:off x="3870644" y="1670594"/>
            <a:ext cx="1787956" cy="300082"/>
          </a:xfrm>
          <a:prstGeom prst="rect">
            <a:avLst/>
          </a:prstGeom>
          <a:noFill/>
        </p:spPr>
        <p:txBody>
          <a:bodyPr wrap="square" rtlCol="0">
            <a:spAutoFit/>
          </a:bodyPr>
          <a:lstStyle/>
          <a:p>
            <a:pPr algn="ctr"/>
            <a:r>
              <a:rPr lang="en-US" sz="1350" b="1" dirty="0">
                <a:solidFill>
                  <a:prstClr val="black"/>
                </a:solidFill>
              </a:rPr>
              <a:t>Pending Warp-Groups</a:t>
            </a:r>
          </a:p>
        </p:txBody>
      </p:sp>
      <p:sp>
        <p:nvSpPr>
          <p:cNvPr id="33" name="Rectangle 32"/>
          <p:cNvSpPr/>
          <p:nvPr/>
        </p:nvSpPr>
        <p:spPr>
          <a:xfrm>
            <a:off x="1533220" y="3636482"/>
            <a:ext cx="1551516" cy="685800"/>
          </a:xfrm>
          <a:prstGeom prst="rect">
            <a:avLst/>
          </a:prstGeom>
          <a:solidFill>
            <a:schemeClr val="accent6">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Priority Table</a:t>
            </a:r>
          </a:p>
        </p:txBody>
      </p:sp>
      <p:sp>
        <p:nvSpPr>
          <p:cNvPr id="34" name="Rectangle 33"/>
          <p:cNvSpPr/>
          <p:nvPr/>
        </p:nvSpPr>
        <p:spPr>
          <a:xfrm>
            <a:off x="3988863" y="3636482"/>
            <a:ext cx="1551516" cy="685800"/>
          </a:xfrm>
          <a:prstGeom prst="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350" dirty="0">
                <a:solidFill>
                  <a:prstClr val="white"/>
                </a:solidFill>
              </a:rPr>
              <a:t>Transaction Scheduler</a:t>
            </a:r>
          </a:p>
        </p:txBody>
      </p:sp>
      <p:sp>
        <p:nvSpPr>
          <p:cNvPr id="35" name="Left Brace 34"/>
          <p:cNvSpPr/>
          <p:nvPr/>
        </p:nvSpPr>
        <p:spPr>
          <a:xfrm rot="16200000">
            <a:off x="4590110" y="2455456"/>
            <a:ext cx="349023" cy="1818596"/>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38" name="Down Arrow 37"/>
          <p:cNvSpPr/>
          <p:nvPr/>
        </p:nvSpPr>
        <p:spPr>
          <a:xfrm rot="19507617">
            <a:off x="1677883" y="3053186"/>
            <a:ext cx="159204" cy="606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Down Arrow 38"/>
          <p:cNvSpPr/>
          <p:nvPr/>
        </p:nvSpPr>
        <p:spPr>
          <a:xfrm rot="1504430">
            <a:off x="2653738" y="3024760"/>
            <a:ext cx="159269" cy="607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Down Arrow 40"/>
          <p:cNvSpPr/>
          <p:nvPr/>
        </p:nvSpPr>
        <p:spPr>
          <a:xfrm>
            <a:off x="2164529" y="3011800"/>
            <a:ext cx="174441" cy="584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TextBox 42"/>
          <p:cNvSpPr txBox="1"/>
          <p:nvPr/>
        </p:nvSpPr>
        <p:spPr>
          <a:xfrm>
            <a:off x="2663267" y="2390202"/>
            <a:ext cx="832097" cy="646331"/>
          </a:xfrm>
          <a:prstGeom prst="rect">
            <a:avLst/>
          </a:prstGeom>
          <a:noFill/>
          <a:ln>
            <a:solidFill>
              <a:schemeClr val="accent1">
                <a:shade val="50000"/>
              </a:schemeClr>
            </a:solidFill>
          </a:ln>
        </p:spPr>
        <p:txBody>
          <a:bodyPr wrap="square" rtlCol="0">
            <a:spAutoFit/>
          </a:bodyPr>
          <a:lstStyle/>
          <a:p>
            <a:pPr algn="ctr"/>
            <a:r>
              <a:rPr lang="en-US" sz="1200" dirty="0">
                <a:solidFill>
                  <a:prstClr val="black"/>
                </a:solidFill>
              </a:rPr>
              <a:t># of </a:t>
            </a:r>
            <a:r>
              <a:rPr lang="en-US" sz="1200" dirty="0" err="1">
                <a:solidFill>
                  <a:prstClr val="black"/>
                </a:solidFill>
              </a:rPr>
              <a:t>reqs</a:t>
            </a:r>
            <a:r>
              <a:rPr lang="en-US" sz="1200" dirty="0">
                <a:solidFill>
                  <a:prstClr val="black"/>
                </a:solidFill>
              </a:rPr>
              <a:t> in warp-group</a:t>
            </a:r>
          </a:p>
        </p:txBody>
      </p:sp>
      <p:sp>
        <p:nvSpPr>
          <p:cNvPr id="44" name="TextBox 43"/>
          <p:cNvSpPr txBox="1"/>
          <p:nvPr/>
        </p:nvSpPr>
        <p:spPr>
          <a:xfrm>
            <a:off x="1757576" y="2187479"/>
            <a:ext cx="832097" cy="830997"/>
          </a:xfrm>
          <a:prstGeom prst="rect">
            <a:avLst/>
          </a:prstGeom>
          <a:noFill/>
          <a:ln>
            <a:solidFill>
              <a:schemeClr val="accent1">
                <a:shade val="50000"/>
              </a:schemeClr>
            </a:solidFill>
          </a:ln>
        </p:spPr>
        <p:txBody>
          <a:bodyPr wrap="square" rtlCol="0">
            <a:spAutoFit/>
          </a:bodyPr>
          <a:lstStyle/>
          <a:p>
            <a:pPr algn="ctr"/>
            <a:r>
              <a:rPr lang="en-US" sz="1200" dirty="0">
                <a:solidFill>
                  <a:prstClr val="black"/>
                </a:solidFill>
              </a:rPr>
              <a:t>Row hit/miss status of </a:t>
            </a:r>
            <a:r>
              <a:rPr lang="en-US" sz="1200" dirty="0" err="1">
                <a:solidFill>
                  <a:prstClr val="black"/>
                </a:solidFill>
              </a:rPr>
              <a:t>reqs</a:t>
            </a:r>
            <a:endParaRPr lang="en-US" sz="1200" dirty="0">
              <a:solidFill>
                <a:prstClr val="black"/>
              </a:solidFill>
            </a:endParaRPr>
          </a:p>
        </p:txBody>
      </p:sp>
      <p:sp>
        <p:nvSpPr>
          <p:cNvPr id="45" name="TextBox 44"/>
          <p:cNvSpPr txBox="1"/>
          <p:nvPr/>
        </p:nvSpPr>
        <p:spPr>
          <a:xfrm>
            <a:off x="758561" y="2368300"/>
            <a:ext cx="832097" cy="830997"/>
          </a:xfrm>
          <a:prstGeom prst="rect">
            <a:avLst/>
          </a:prstGeom>
          <a:noFill/>
          <a:ln>
            <a:solidFill>
              <a:schemeClr val="accent1">
                <a:shade val="50000"/>
              </a:schemeClr>
            </a:solidFill>
          </a:ln>
        </p:spPr>
        <p:txBody>
          <a:bodyPr wrap="square" rtlCol="0">
            <a:spAutoFit/>
          </a:bodyPr>
          <a:lstStyle/>
          <a:p>
            <a:pPr algn="ctr"/>
            <a:r>
              <a:rPr lang="en-US" sz="1200" dirty="0">
                <a:solidFill>
                  <a:prstClr val="black"/>
                </a:solidFill>
              </a:rPr>
              <a:t>Queuing delay in </a:t>
            </a:r>
            <a:r>
              <a:rPr lang="en-US" sz="1200" dirty="0" err="1">
                <a:solidFill>
                  <a:prstClr val="black"/>
                </a:solidFill>
              </a:rPr>
              <a:t>cmd</a:t>
            </a:r>
            <a:r>
              <a:rPr lang="en-US" sz="1200" dirty="0">
                <a:solidFill>
                  <a:prstClr val="black"/>
                </a:solidFill>
              </a:rPr>
              <a:t> queues</a:t>
            </a:r>
          </a:p>
        </p:txBody>
      </p:sp>
      <p:sp>
        <p:nvSpPr>
          <p:cNvPr id="46" name="Left-Right Arrow 45"/>
          <p:cNvSpPr/>
          <p:nvPr/>
        </p:nvSpPr>
        <p:spPr>
          <a:xfrm>
            <a:off x="3138416" y="3909192"/>
            <a:ext cx="783771" cy="17145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8" name="Down Arrow 47"/>
          <p:cNvSpPr/>
          <p:nvPr/>
        </p:nvSpPr>
        <p:spPr>
          <a:xfrm>
            <a:off x="4653300" y="4385448"/>
            <a:ext cx="256265" cy="4441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9" name="TextBox 48"/>
          <p:cNvSpPr txBox="1"/>
          <p:nvPr/>
        </p:nvSpPr>
        <p:spPr>
          <a:xfrm>
            <a:off x="3988863" y="4790488"/>
            <a:ext cx="1551517" cy="715581"/>
          </a:xfrm>
          <a:prstGeom prst="rect">
            <a:avLst/>
          </a:prstGeom>
          <a:noFill/>
        </p:spPr>
        <p:txBody>
          <a:bodyPr wrap="square" rtlCol="0">
            <a:spAutoFit/>
          </a:bodyPr>
          <a:lstStyle/>
          <a:p>
            <a:pPr algn="ctr"/>
            <a:r>
              <a:rPr lang="en-US" sz="1350" b="1" dirty="0">
                <a:solidFill>
                  <a:prstClr val="black"/>
                </a:solidFill>
              </a:rPr>
              <a:t>Pick warp-group with lowest runtime</a:t>
            </a:r>
          </a:p>
        </p:txBody>
      </p:sp>
      <p:sp>
        <p:nvSpPr>
          <p:cNvPr id="47" name="Down Arrow 46"/>
          <p:cNvSpPr/>
          <p:nvPr/>
        </p:nvSpPr>
        <p:spPr>
          <a:xfrm flipV="1">
            <a:off x="2173624" y="4362831"/>
            <a:ext cx="198395" cy="37207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1" name="TextBox 50"/>
          <p:cNvSpPr txBox="1"/>
          <p:nvPr/>
        </p:nvSpPr>
        <p:spPr>
          <a:xfrm>
            <a:off x="1757485" y="4782550"/>
            <a:ext cx="957696" cy="830997"/>
          </a:xfrm>
          <a:prstGeom prst="rect">
            <a:avLst/>
          </a:prstGeom>
          <a:noFill/>
          <a:ln w="28575">
            <a:solidFill>
              <a:srgbClr val="C00000"/>
            </a:solidFill>
          </a:ln>
        </p:spPr>
        <p:txBody>
          <a:bodyPr wrap="square" rtlCol="0">
            <a:spAutoFit/>
          </a:bodyPr>
          <a:lstStyle/>
          <a:p>
            <a:pPr algn="ctr"/>
            <a:r>
              <a:rPr lang="en-US" sz="1200" dirty="0">
                <a:solidFill>
                  <a:prstClr val="black"/>
                </a:solidFill>
              </a:rPr>
              <a:t>Status of Warp-group in other channels</a:t>
            </a:r>
          </a:p>
        </p:txBody>
      </p:sp>
      <p:sp>
        <p:nvSpPr>
          <p:cNvPr id="3" name="Right Arrow 2"/>
          <p:cNvSpPr/>
          <p:nvPr/>
        </p:nvSpPr>
        <p:spPr>
          <a:xfrm>
            <a:off x="5570334" y="3817344"/>
            <a:ext cx="608498" cy="26329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2" name="TextBox 51"/>
          <p:cNvSpPr txBox="1"/>
          <p:nvPr/>
        </p:nvSpPr>
        <p:spPr>
          <a:xfrm>
            <a:off x="6123822" y="3498870"/>
            <a:ext cx="1551517" cy="923330"/>
          </a:xfrm>
          <a:prstGeom prst="rect">
            <a:avLst/>
          </a:prstGeom>
          <a:noFill/>
        </p:spPr>
        <p:txBody>
          <a:bodyPr wrap="square" rtlCol="0">
            <a:spAutoFit/>
          </a:bodyPr>
          <a:lstStyle/>
          <a:p>
            <a:pPr algn="ctr"/>
            <a:r>
              <a:rPr lang="en-US" sz="1350" b="1" dirty="0">
                <a:solidFill>
                  <a:prstClr val="black"/>
                </a:solidFill>
              </a:rPr>
              <a:t>Periodic messages to other channels about completed warp-groups</a:t>
            </a:r>
          </a:p>
        </p:txBody>
      </p:sp>
    </p:spTree>
    <p:extLst>
      <p:ext uri="{BB962C8B-B14F-4D97-AF65-F5344CB8AC3E}">
        <p14:creationId xmlns:p14="http://schemas.microsoft.com/office/powerpoint/2010/main" val="279247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animBg="1"/>
      <p:bldP spid="3" grpId="0" animBg="1"/>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Contemporary </a:t>
            </a:r>
            <a:r>
              <a:rPr lang="en-CA" dirty="0" smtClean="0"/>
              <a:t>GPU Software</a:t>
            </a:r>
            <a:endParaRPr lang="en-CA" dirty="0"/>
          </a:p>
        </p:txBody>
      </p:sp>
      <p:sp>
        <p:nvSpPr>
          <p:cNvPr id="3" name="Content Placeholder 2"/>
          <p:cNvSpPr>
            <a:spLocks noGrp="1"/>
          </p:cNvSpPr>
          <p:nvPr>
            <p:ph sz="quarter" idx="1"/>
          </p:nvPr>
        </p:nvSpPr>
        <p:spPr/>
        <p:txBody>
          <a:bodyPr/>
          <a:lstStyle/>
          <a:p>
            <a:r>
              <a:rPr lang="en-CA" dirty="0" smtClean="0"/>
              <a:t>Regular structured computation</a:t>
            </a:r>
          </a:p>
          <a:p>
            <a:r>
              <a:rPr lang="en-CA" dirty="0" smtClean="0"/>
              <a:t>Predictable access and control flow patterns</a:t>
            </a:r>
          </a:p>
          <a:p>
            <a:r>
              <a:rPr lang="en-CA" dirty="0" smtClean="0"/>
              <a:t>Can take advantage of HW amortization for increased performance and energy efficiency</a:t>
            </a:r>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Oval 4"/>
          <p:cNvSpPr/>
          <p:nvPr/>
        </p:nvSpPr>
        <p:spPr>
          <a:xfrm>
            <a:off x="3441700" y="3810000"/>
            <a:ext cx="2667000" cy="2450068"/>
          </a:xfrm>
          <a:prstGeom prst="ellipse">
            <a:avLst/>
          </a:prstGeom>
          <a:solidFill>
            <a:srgbClr val="92D050"/>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4000" dirty="0">
              <a:solidFill>
                <a:schemeClr val="tx1"/>
              </a:solidFill>
            </a:endParaRPr>
          </a:p>
        </p:txBody>
      </p:sp>
      <p:sp>
        <p:nvSpPr>
          <p:cNvPr id="6" name="TextBox 5"/>
          <p:cNvSpPr txBox="1"/>
          <p:nvPr/>
        </p:nvSpPr>
        <p:spPr>
          <a:xfrm>
            <a:off x="3810000" y="4065537"/>
            <a:ext cx="1981200" cy="646331"/>
          </a:xfrm>
          <a:prstGeom prst="rect">
            <a:avLst/>
          </a:prstGeom>
          <a:noFill/>
        </p:spPr>
        <p:txBody>
          <a:bodyPr wrap="square" rtlCol="0">
            <a:spAutoFit/>
          </a:bodyPr>
          <a:lstStyle/>
          <a:p>
            <a:pPr algn="ctr"/>
            <a:r>
              <a:rPr lang="en-CA" dirty="0" smtClean="0"/>
              <a:t>Execute Efficiently on a GPU Today</a:t>
            </a:r>
            <a:endParaRPr lang="en-CA" dirty="0"/>
          </a:p>
        </p:txBody>
      </p:sp>
      <p:sp>
        <p:nvSpPr>
          <p:cNvPr id="7" name="TextBox 6"/>
          <p:cNvSpPr txBox="1"/>
          <p:nvPr/>
        </p:nvSpPr>
        <p:spPr>
          <a:xfrm>
            <a:off x="3441700" y="4758348"/>
            <a:ext cx="1587500" cy="646331"/>
          </a:xfrm>
          <a:prstGeom prst="rect">
            <a:avLst/>
          </a:prstGeom>
          <a:noFill/>
        </p:spPr>
        <p:txBody>
          <a:bodyPr wrap="square" rtlCol="0">
            <a:spAutoFit/>
          </a:bodyPr>
          <a:lstStyle/>
          <a:p>
            <a:pPr algn="ctr"/>
            <a:r>
              <a:rPr lang="en-US" b="1" dirty="0" smtClean="0"/>
              <a:t>Graphics </a:t>
            </a:r>
            <a:r>
              <a:rPr lang="en-US" b="1" dirty="0" err="1" smtClean="0"/>
              <a:t>Shaders</a:t>
            </a:r>
            <a:endParaRPr lang="en-CA" b="1" dirty="0"/>
          </a:p>
        </p:txBody>
      </p:sp>
      <p:sp>
        <p:nvSpPr>
          <p:cNvPr id="8" name="TextBox 7"/>
          <p:cNvSpPr txBox="1"/>
          <p:nvPr/>
        </p:nvSpPr>
        <p:spPr>
          <a:xfrm>
            <a:off x="4133850" y="5404679"/>
            <a:ext cx="1587500" cy="646331"/>
          </a:xfrm>
          <a:prstGeom prst="rect">
            <a:avLst/>
          </a:prstGeom>
          <a:noFill/>
        </p:spPr>
        <p:txBody>
          <a:bodyPr wrap="square" rtlCol="0">
            <a:spAutoFit/>
          </a:bodyPr>
          <a:lstStyle/>
          <a:p>
            <a:pPr algn="ctr"/>
            <a:r>
              <a:rPr lang="en-US" b="1" dirty="0" smtClean="0"/>
              <a:t>Matrix Multiply</a:t>
            </a:r>
            <a:endParaRPr lang="en-CA" b="1" dirty="0"/>
          </a:p>
        </p:txBody>
      </p:sp>
      <p:sp>
        <p:nvSpPr>
          <p:cNvPr id="9" name="TextBox 8"/>
          <p:cNvSpPr txBox="1"/>
          <p:nvPr/>
        </p:nvSpPr>
        <p:spPr>
          <a:xfrm>
            <a:off x="4824083" y="4943014"/>
            <a:ext cx="1092200" cy="369332"/>
          </a:xfrm>
          <a:prstGeom prst="rect">
            <a:avLst/>
          </a:prstGeom>
          <a:noFill/>
        </p:spPr>
        <p:txBody>
          <a:bodyPr wrap="square" rtlCol="0">
            <a:spAutoFit/>
          </a:bodyPr>
          <a:lstStyle/>
          <a:p>
            <a:pPr algn="ctr"/>
            <a:r>
              <a:rPr lang="en-US" b="1" dirty="0" smtClean="0"/>
              <a:t>…</a:t>
            </a:r>
            <a:endParaRPr lang="en-CA" b="1" dirty="0"/>
          </a:p>
        </p:txBody>
      </p:sp>
      <p:sp>
        <p:nvSpPr>
          <p:cNvPr id="10" name="Date Placeholder 9"/>
          <p:cNvSpPr>
            <a:spLocks noGrp="1"/>
          </p:cNvSpPr>
          <p:nvPr>
            <p:ph type="dt" sz="half" idx="10"/>
          </p:nvPr>
        </p:nvSpPr>
        <p:spPr/>
        <p:txBody>
          <a:bodyPr/>
          <a:lstStyle/>
          <a:p>
            <a:r>
              <a:rPr lang="en-US" smtClean="0"/>
              <a:t>Tim Rogers</a:t>
            </a:r>
            <a:endParaRPr lang="en-US" dirty="0"/>
          </a:p>
        </p:txBody>
      </p:sp>
      <p:sp>
        <p:nvSpPr>
          <p:cNvPr id="11" name="Footer Placeholder 10"/>
          <p:cNvSpPr>
            <a:spLocks noGrp="1"/>
          </p:cNvSpPr>
          <p:nvPr>
            <p:ph type="ftr" sz="quarter" idx="11"/>
          </p:nvPr>
        </p:nvSpPr>
        <p:spPr/>
        <p:txBody>
          <a:bodyPr/>
          <a:lstStyle/>
          <a:p>
            <a:r>
              <a:rPr lang="en-US" smtClean="0"/>
              <a:t>A Variable Warp-Size Architecture</a:t>
            </a:r>
            <a:endParaRPr lang="en-US" dirty="0"/>
          </a:p>
        </p:txBody>
      </p:sp>
    </p:spTree>
    <p:extLst>
      <p:ext uri="{BB962C8B-B14F-4D97-AF65-F5344CB8AC3E}">
        <p14:creationId xmlns:p14="http://schemas.microsoft.com/office/powerpoint/2010/main" val="3883560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WG-M Scheduling</a:t>
            </a:r>
            <a:endParaRPr lang="en-US" b="1" dirty="0">
              <a:solidFill>
                <a:srgbClr val="C00000"/>
              </a:solidFill>
              <a:latin typeface="Calibri" panose="020F0502020204030204" pitchFamily="34" charset="0"/>
            </a:endParaRPr>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40</a:t>
            </a:fld>
            <a:endParaRPr lang="en-US">
              <a:solidFill>
                <a:prstClr val="black">
                  <a:tint val="75000"/>
                </a:prstClr>
              </a:solidFill>
            </a:endParaRPr>
          </a:p>
        </p:txBody>
      </p:sp>
      <p:cxnSp>
        <p:nvCxnSpPr>
          <p:cNvPr id="8" name="Straight Arrow Connector 7"/>
          <p:cNvCxnSpPr/>
          <p:nvPr/>
        </p:nvCxnSpPr>
        <p:spPr>
          <a:xfrm flipV="1">
            <a:off x="1367554" y="1802294"/>
            <a:ext cx="0" cy="36950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367554" y="5465898"/>
            <a:ext cx="5890496" cy="71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84998" y="3451634"/>
            <a:ext cx="2015780" cy="357790"/>
          </a:xfrm>
          <a:prstGeom prst="rect">
            <a:avLst/>
          </a:prstGeom>
          <a:noFill/>
        </p:spPr>
        <p:txBody>
          <a:bodyPr wrap="square" rtlCol="0">
            <a:spAutoFit/>
          </a:bodyPr>
          <a:lstStyle/>
          <a:p>
            <a:pPr algn="ctr"/>
            <a:r>
              <a:rPr lang="en-US" sz="1725" b="1" dirty="0">
                <a:solidFill>
                  <a:prstClr val="black"/>
                </a:solidFill>
              </a:rPr>
              <a:t>Latency Divergence</a:t>
            </a:r>
          </a:p>
        </p:txBody>
      </p:sp>
      <p:sp>
        <p:nvSpPr>
          <p:cNvPr id="14" name="TextBox 13"/>
          <p:cNvSpPr txBox="1"/>
          <p:nvPr/>
        </p:nvSpPr>
        <p:spPr>
          <a:xfrm>
            <a:off x="6496161" y="5151110"/>
            <a:ext cx="945931" cy="369332"/>
          </a:xfrm>
          <a:prstGeom prst="rect">
            <a:avLst/>
          </a:prstGeom>
          <a:noFill/>
        </p:spPr>
        <p:txBody>
          <a:bodyPr wrap="square" rtlCol="0">
            <a:spAutoFit/>
          </a:bodyPr>
          <a:lstStyle/>
          <a:p>
            <a:r>
              <a:rPr lang="en-US" b="1" dirty="0">
                <a:solidFill>
                  <a:prstClr val="black"/>
                </a:solidFill>
              </a:rPr>
              <a:t>Ideal</a:t>
            </a:r>
          </a:p>
        </p:txBody>
      </p:sp>
      <p:sp>
        <p:nvSpPr>
          <p:cNvPr id="29" name="TextBox 28"/>
          <p:cNvSpPr txBox="1"/>
          <p:nvPr/>
        </p:nvSpPr>
        <p:spPr>
          <a:xfrm>
            <a:off x="3384494" y="5441655"/>
            <a:ext cx="2345352" cy="357790"/>
          </a:xfrm>
          <a:prstGeom prst="rect">
            <a:avLst/>
          </a:prstGeom>
          <a:noFill/>
        </p:spPr>
        <p:txBody>
          <a:bodyPr wrap="square" rtlCol="0">
            <a:spAutoFit/>
          </a:bodyPr>
          <a:lstStyle/>
          <a:p>
            <a:pPr algn="ctr"/>
            <a:r>
              <a:rPr lang="en-US" sz="1725" b="1" dirty="0">
                <a:solidFill>
                  <a:prstClr val="black"/>
                </a:solidFill>
              </a:rPr>
              <a:t>Bandwidth Utilization</a:t>
            </a:r>
          </a:p>
        </p:txBody>
      </p:sp>
      <p:sp>
        <p:nvSpPr>
          <p:cNvPr id="30" name="Right Arrow 29"/>
          <p:cNvSpPr/>
          <p:nvPr/>
        </p:nvSpPr>
        <p:spPr>
          <a:xfrm rot="2244410">
            <a:off x="6306050" y="4984664"/>
            <a:ext cx="267038" cy="41269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Oval 30"/>
          <p:cNvSpPr/>
          <p:nvPr/>
        </p:nvSpPr>
        <p:spPr>
          <a:xfrm>
            <a:off x="5189017" y="2295609"/>
            <a:ext cx="260969" cy="26703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TextBox 31"/>
          <p:cNvSpPr txBox="1"/>
          <p:nvPr/>
        </p:nvSpPr>
        <p:spPr>
          <a:xfrm>
            <a:off x="4846536" y="1781032"/>
            <a:ext cx="945931" cy="553998"/>
          </a:xfrm>
          <a:prstGeom prst="rect">
            <a:avLst/>
          </a:prstGeom>
          <a:noFill/>
        </p:spPr>
        <p:txBody>
          <a:bodyPr wrap="square" rtlCol="0">
            <a:spAutoFit/>
          </a:bodyPr>
          <a:lstStyle/>
          <a:p>
            <a:pPr algn="ctr"/>
            <a:r>
              <a:rPr lang="en-US" sz="1500" b="1" dirty="0">
                <a:solidFill>
                  <a:prstClr val="black"/>
                </a:solidFill>
              </a:rPr>
              <a:t>GMC Baseline</a:t>
            </a:r>
          </a:p>
        </p:txBody>
      </p:sp>
      <p:sp>
        <p:nvSpPr>
          <p:cNvPr id="33" name="5-Point Star 32"/>
          <p:cNvSpPr/>
          <p:nvPr/>
        </p:nvSpPr>
        <p:spPr>
          <a:xfrm>
            <a:off x="3172078" y="2960529"/>
            <a:ext cx="212416" cy="19420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solidFill>
                <a:prstClr val="white"/>
              </a:solidFill>
            </a:endParaRPr>
          </a:p>
        </p:txBody>
      </p:sp>
      <p:sp>
        <p:nvSpPr>
          <p:cNvPr id="34" name="TextBox 33"/>
          <p:cNvSpPr txBox="1"/>
          <p:nvPr/>
        </p:nvSpPr>
        <p:spPr>
          <a:xfrm>
            <a:off x="2805320" y="2660446"/>
            <a:ext cx="945931" cy="323165"/>
          </a:xfrm>
          <a:prstGeom prst="rect">
            <a:avLst/>
          </a:prstGeom>
          <a:noFill/>
        </p:spPr>
        <p:txBody>
          <a:bodyPr wrap="square" rtlCol="0">
            <a:spAutoFit/>
          </a:bodyPr>
          <a:lstStyle/>
          <a:p>
            <a:pPr algn="ctr"/>
            <a:r>
              <a:rPr lang="en-US" sz="1500" b="1" dirty="0">
                <a:solidFill>
                  <a:prstClr val="black"/>
                </a:solidFill>
              </a:rPr>
              <a:t>WG</a:t>
            </a:r>
          </a:p>
        </p:txBody>
      </p:sp>
      <p:sp>
        <p:nvSpPr>
          <p:cNvPr id="36" name="TextBox 35"/>
          <p:cNvSpPr txBox="1"/>
          <p:nvPr/>
        </p:nvSpPr>
        <p:spPr>
          <a:xfrm>
            <a:off x="1984989" y="4112579"/>
            <a:ext cx="945931" cy="323165"/>
          </a:xfrm>
          <a:prstGeom prst="rect">
            <a:avLst/>
          </a:prstGeom>
          <a:noFill/>
        </p:spPr>
        <p:txBody>
          <a:bodyPr wrap="square" rtlCol="0">
            <a:spAutoFit/>
          </a:bodyPr>
          <a:lstStyle/>
          <a:p>
            <a:pPr algn="ctr"/>
            <a:r>
              <a:rPr lang="en-US" sz="1500" b="1" dirty="0">
                <a:solidFill>
                  <a:prstClr val="black"/>
                </a:solidFill>
              </a:rPr>
              <a:t>WG-M</a:t>
            </a:r>
          </a:p>
        </p:txBody>
      </p:sp>
      <p:sp>
        <p:nvSpPr>
          <p:cNvPr id="37" name="Regular Pentagon 36"/>
          <p:cNvSpPr/>
          <p:nvPr/>
        </p:nvSpPr>
        <p:spPr>
          <a:xfrm>
            <a:off x="2360849" y="4370843"/>
            <a:ext cx="194209" cy="193478"/>
          </a:xfrm>
          <a:prstGeom prst="pentag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cxnSp>
        <p:nvCxnSpPr>
          <p:cNvPr id="44" name="Straight Arrow Connector 43"/>
          <p:cNvCxnSpPr/>
          <p:nvPr/>
        </p:nvCxnSpPr>
        <p:spPr>
          <a:xfrm flipH="1">
            <a:off x="3641416" y="2499298"/>
            <a:ext cx="1403549" cy="448730"/>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528309" y="3248111"/>
            <a:ext cx="643769" cy="883434"/>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01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Bandwidth-Aware Warp-Group Scheduling</a:t>
            </a:r>
            <a:endParaRPr lang="en-US" b="1" dirty="0">
              <a:solidFill>
                <a:srgbClr val="C00000"/>
              </a:solidFill>
              <a:latin typeface="Calibri" panose="020F0502020204030204" pitchFamily="34" charset="0"/>
            </a:endParaRPr>
          </a:p>
        </p:txBody>
      </p:sp>
      <p:sp>
        <p:nvSpPr>
          <p:cNvPr id="3" name="Content Placeholder 2"/>
          <p:cNvSpPr>
            <a:spLocks noGrp="1"/>
          </p:cNvSpPr>
          <p:nvPr>
            <p:ph idx="1"/>
          </p:nvPr>
        </p:nvSpPr>
        <p:spPr>
          <a:xfrm>
            <a:off x="628650" y="1802294"/>
            <a:ext cx="7886700" cy="3795398"/>
          </a:xfrm>
        </p:spPr>
        <p:txBody>
          <a:bodyPr>
            <a:normAutofit lnSpcReduction="10000"/>
          </a:bodyPr>
          <a:lstStyle/>
          <a:p>
            <a:r>
              <a:rPr lang="en-US" dirty="0" smtClean="0"/>
              <a:t>Warp-group scheduling negatively affects bandwidth utilization</a:t>
            </a:r>
          </a:p>
          <a:p>
            <a:pPr lvl="1"/>
            <a:r>
              <a:rPr lang="en-US" dirty="0" smtClean="0"/>
              <a:t>Reduced row-hit rate</a:t>
            </a:r>
            <a:endParaRPr lang="en-US" dirty="0"/>
          </a:p>
          <a:p>
            <a:endParaRPr lang="en-US" dirty="0" smtClean="0"/>
          </a:p>
          <a:p>
            <a:r>
              <a:rPr lang="en-US" dirty="0" smtClean="0"/>
              <a:t>Conflicting objectives</a:t>
            </a:r>
          </a:p>
          <a:p>
            <a:pPr lvl="1"/>
            <a:r>
              <a:rPr lang="en-US" dirty="0" smtClean="0"/>
              <a:t>Issue row-miss request from current warp-group </a:t>
            </a:r>
          </a:p>
          <a:p>
            <a:pPr lvl="1"/>
            <a:r>
              <a:rPr lang="en-US" dirty="0" smtClean="0"/>
              <a:t>Issue row-hit requests to maintain bus utilization</a:t>
            </a:r>
          </a:p>
          <a:p>
            <a:endParaRPr lang="en-US" dirty="0" smtClean="0"/>
          </a:p>
          <a:p>
            <a:r>
              <a:rPr lang="en-US" dirty="0" smtClean="0"/>
              <a:t>Activate and </a:t>
            </a:r>
            <a:r>
              <a:rPr lang="en-US" dirty="0" err="1" smtClean="0"/>
              <a:t>Precharge</a:t>
            </a:r>
            <a:r>
              <a:rPr lang="en-US" dirty="0" smtClean="0"/>
              <a:t> idle cycles </a:t>
            </a:r>
          </a:p>
          <a:p>
            <a:pPr lvl="1"/>
            <a:r>
              <a:rPr lang="en-US" dirty="0" smtClean="0"/>
              <a:t>Hidden by row-hits in other banks</a:t>
            </a:r>
            <a:endParaRPr lang="en-US" dirty="0"/>
          </a:p>
          <a:p>
            <a:endParaRPr lang="en-US" dirty="0" smtClean="0"/>
          </a:p>
          <a:p>
            <a:r>
              <a:rPr lang="en-US" b="1" dirty="0" smtClean="0">
                <a:solidFill>
                  <a:schemeClr val="accent6">
                    <a:lumMod val="50000"/>
                  </a:schemeClr>
                </a:solidFill>
              </a:rPr>
              <a:t>Delay row-miss request to find the right slot</a:t>
            </a:r>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pPr lvl="1"/>
            <a:endParaRPr lang="en-US" dirty="0" smtClean="0"/>
          </a:p>
          <a:p>
            <a:endParaRPr lang="en-US" dirty="0"/>
          </a:p>
          <a:p>
            <a:endParaRPr lang="en-US" dirty="0" smtClean="0"/>
          </a:p>
          <a:p>
            <a:endParaRPr lang="en-US" dirty="0"/>
          </a:p>
          <a:p>
            <a:endParaRPr lang="en-US" dirty="0" smtClean="0"/>
          </a:p>
          <a:p>
            <a:pPr lvl="1"/>
            <a:endParaRPr lang="en-US" dirty="0"/>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6899549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Bandwidth-Aware Warp-Group Scheduling</a:t>
            </a:r>
            <a:endParaRPr lang="en-US" b="1" dirty="0">
              <a:solidFill>
                <a:srgbClr val="C00000"/>
              </a:solidFill>
              <a:latin typeface="Calibri" panose="020F0502020204030204" pitchFamily="34" charset="0"/>
            </a:endParaRPr>
          </a:p>
        </p:txBody>
      </p:sp>
      <p:sp>
        <p:nvSpPr>
          <p:cNvPr id="3" name="Content Placeholder 2"/>
          <p:cNvSpPr>
            <a:spLocks noGrp="1"/>
          </p:cNvSpPr>
          <p:nvPr>
            <p:ph idx="1"/>
          </p:nvPr>
        </p:nvSpPr>
        <p:spPr>
          <a:xfrm>
            <a:off x="628650" y="1802294"/>
            <a:ext cx="7886700" cy="3795398"/>
          </a:xfrm>
        </p:spPr>
        <p:txBody>
          <a:bodyPr>
            <a:normAutofit/>
          </a:bodyPr>
          <a:lstStyle/>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pPr lvl="1"/>
            <a:endParaRPr lang="en-US" dirty="0" smtClean="0"/>
          </a:p>
          <a:p>
            <a:endParaRPr lang="en-US" dirty="0"/>
          </a:p>
          <a:p>
            <a:endParaRPr lang="en-US" dirty="0" smtClean="0"/>
          </a:p>
          <a:p>
            <a:endParaRPr lang="en-US" dirty="0"/>
          </a:p>
          <a:p>
            <a:endParaRPr lang="en-US" dirty="0" smtClean="0"/>
          </a:p>
          <a:p>
            <a:pPr lvl="1"/>
            <a:endParaRPr lang="en-US" dirty="0"/>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42</a:t>
            </a:fld>
            <a:endParaRPr lang="en-US">
              <a:solidFill>
                <a:prstClr val="black">
                  <a:tint val="75000"/>
                </a:prstClr>
              </a:solidFill>
            </a:endParaRPr>
          </a:p>
        </p:txBody>
      </p:sp>
      <p:sp>
        <p:nvSpPr>
          <p:cNvPr id="9" name="Content Placeholder 2"/>
          <p:cNvSpPr txBox="1">
            <a:spLocks/>
          </p:cNvSpPr>
          <p:nvPr/>
        </p:nvSpPr>
        <p:spPr>
          <a:xfrm>
            <a:off x="693605" y="1829114"/>
            <a:ext cx="7886700" cy="3795398"/>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prstClr val="black"/>
                </a:solidFill>
              </a:rPr>
              <a:t>The minimum number of row-hits needed in other banks to overlap (</a:t>
            </a:r>
            <a:r>
              <a:rPr lang="en-US" sz="2100" i="1" dirty="0" err="1">
                <a:solidFill>
                  <a:prstClr val="black"/>
                </a:solidFill>
              </a:rPr>
              <a:t>tRTP+tRP+tRCD</a:t>
            </a:r>
            <a:r>
              <a:rPr lang="en-US" sz="2100" dirty="0">
                <a:solidFill>
                  <a:prstClr val="black"/>
                </a:solidFill>
              </a:rPr>
              <a:t>)</a:t>
            </a:r>
          </a:p>
          <a:p>
            <a:pPr lvl="1"/>
            <a:r>
              <a:rPr lang="en-US" sz="1800" dirty="0">
                <a:solidFill>
                  <a:prstClr val="black"/>
                </a:solidFill>
              </a:rPr>
              <a:t>Determined by GDDR timing parameters</a:t>
            </a:r>
          </a:p>
          <a:p>
            <a:pPr lvl="1"/>
            <a:r>
              <a:rPr lang="en-US" sz="1800" i="1" dirty="0">
                <a:solidFill>
                  <a:prstClr val="black"/>
                </a:solidFill>
              </a:rPr>
              <a:t>Minimum efficient row burst (MERB)</a:t>
            </a:r>
          </a:p>
          <a:p>
            <a:pPr marL="342900" lvl="1" indent="0">
              <a:buNone/>
            </a:pPr>
            <a:endParaRPr lang="en-US" sz="1800" dirty="0">
              <a:solidFill>
                <a:prstClr val="black"/>
              </a:solidFill>
            </a:endParaRPr>
          </a:p>
          <a:p>
            <a:r>
              <a:rPr lang="en-US" sz="2100" dirty="0">
                <a:solidFill>
                  <a:prstClr val="black"/>
                </a:solidFill>
              </a:rPr>
              <a:t>Stored in a ROM looked up by Transaction Scheduler</a:t>
            </a:r>
          </a:p>
          <a:p>
            <a:endParaRPr lang="en-US" sz="2100" dirty="0">
              <a:solidFill>
                <a:prstClr val="black"/>
              </a:solidFill>
            </a:endParaRPr>
          </a:p>
          <a:p>
            <a:r>
              <a:rPr lang="en-US" sz="2100" dirty="0">
                <a:solidFill>
                  <a:prstClr val="black"/>
                </a:solidFill>
              </a:rPr>
              <a:t>More banks with pending row-hits </a:t>
            </a:r>
          </a:p>
          <a:p>
            <a:pPr lvl="1"/>
            <a:r>
              <a:rPr lang="en-US" sz="1800" dirty="0">
                <a:solidFill>
                  <a:prstClr val="black"/>
                </a:solidFill>
              </a:rPr>
              <a:t>smaller MERB</a:t>
            </a:r>
          </a:p>
          <a:p>
            <a:endParaRPr lang="en-US" sz="2100" dirty="0">
              <a:solidFill>
                <a:prstClr val="black"/>
              </a:solidFill>
            </a:endParaRPr>
          </a:p>
          <a:p>
            <a:r>
              <a:rPr lang="en-US" sz="2100" dirty="0">
                <a:solidFill>
                  <a:prstClr val="black"/>
                </a:solidFill>
              </a:rPr>
              <a:t>Schedule row-miss after MERB row-hits have been issued to bank</a:t>
            </a:r>
          </a:p>
          <a:p>
            <a:endParaRPr lang="en-US" sz="2100" dirty="0">
              <a:solidFill>
                <a:prstClr val="black"/>
              </a:solidFill>
            </a:endParaRPr>
          </a:p>
          <a:p>
            <a:endParaRPr lang="en-US" sz="2100" dirty="0">
              <a:solidFill>
                <a:prstClr val="black"/>
              </a:solidFill>
            </a:endParaRPr>
          </a:p>
          <a:p>
            <a:endParaRPr lang="en-US" sz="2100" dirty="0">
              <a:solidFill>
                <a:prstClr val="black"/>
              </a:solidFill>
            </a:endParaRPr>
          </a:p>
          <a:p>
            <a:pPr lvl="1"/>
            <a:endParaRPr lang="en-US" sz="1800" dirty="0">
              <a:solidFill>
                <a:prstClr val="black"/>
              </a:solidFill>
            </a:endParaRPr>
          </a:p>
          <a:p>
            <a:endParaRPr lang="en-US" sz="2100" dirty="0">
              <a:solidFill>
                <a:prstClr val="black"/>
              </a:solidFill>
            </a:endParaRPr>
          </a:p>
          <a:p>
            <a:endParaRPr lang="en-US" sz="2100" dirty="0">
              <a:solidFill>
                <a:prstClr val="black"/>
              </a:solidFill>
            </a:endParaRPr>
          </a:p>
          <a:p>
            <a:endParaRPr lang="en-US" sz="2100" dirty="0">
              <a:solidFill>
                <a:prstClr val="black"/>
              </a:solidFill>
            </a:endParaRPr>
          </a:p>
          <a:p>
            <a:endParaRPr lang="en-US" sz="2100" dirty="0">
              <a:solidFill>
                <a:prstClr val="black"/>
              </a:solidFill>
            </a:endParaRPr>
          </a:p>
          <a:p>
            <a:endParaRPr lang="en-US" sz="2100" dirty="0">
              <a:solidFill>
                <a:prstClr val="black"/>
              </a:solidFill>
            </a:endParaRPr>
          </a:p>
          <a:p>
            <a:endParaRPr lang="en-US" sz="2100" dirty="0">
              <a:solidFill>
                <a:prstClr val="black"/>
              </a:solidFill>
            </a:endParaRPr>
          </a:p>
          <a:p>
            <a:pPr lvl="1"/>
            <a:endParaRPr lang="en-US" sz="1800" dirty="0">
              <a:solidFill>
                <a:prstClr val="black"/>
              </a:solidFill>
            </a:endParaRPr>
          </a:p>
          <a:p>
            <a:endParaRPr lang="en-US" sz="2100" dirty="0">
              <a:solidFill>
                <a:prstClr val="black"/>
              </a:solidFill>
            </a:endParaRPr>
          </a:p>
          <a:p>
            <a:endParaRPr lang="en-US" sz="2100" dirty="0">
              <a:solidFill>
                <a:prstClr val="black"/>
              </a:solidFill>
            </a:endParaRPr>
          </a:p>
          <a:p>
            <a:endParaRPr lang="en-US" sz="2100" dirty="0">
              <a:solidFill>
                <a:prstClr val="black"/>
              </a:solidFill>
            </a:endParaRPr>
          </a:p>
          <a:p>
            <a:endParaRPr lang="en-US" sz="2100" dirty="0">
              <a:solidFill>
                <a:prstClr val="black"/>
              </a:solidFill>
            </a:endParaRPr>
          </a:p>
          <a:p>
            <a:pPr lvl="1"/>
            <a:endParaRPr lang="en-US" sz="1800" dirty="0">
              <a:solidFill>
                <a:prstClr val="black"/>
              </a:solidFill>
            </a:endParaRPr>
          </a:p>
        </p:txBody>
      </p:sp>
    </p:spTree>
    <p:extLst>
      <p:ext uri="{BB962C8B-B14F-4D97-AF65-F5344CB8AC3E}">
        <p14:creationId xmlns:p14="http://schemas.microsoft.com/office/powerpoint/2010/main" val="38955164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WG-</a:t>
            </a:r>
            <a:r>
              <a:rPr lang="en-US" b="1" dirty="0" err="1" smtClean="0">
                <a:solidFill>
                  <a:srgbClr val="C00000"/>
                </a:solidFill>
                <a:latin typeface="Calibri" panose="020F0502020204030204" pitchFamily="34" charset="0"/>
              </a:rPr>
              <a:t>Bw</a:t>
            </a:r>
            <a:r>
              <a:rPr lang="en-US" b="1" dirty="0" smtClean="0">
                <a:solidFill>
                  <a:srgbClr val="C00000"/>
                </a:solidFill>
                <a:latin typeface="Calibri" panose="020F0502020204030204" pitchFamily="34" charset="0"/>
              </a:rPr>
              <a:t> Scheduling</a:t>
            </a:r>
            <a:endParaRPr lang="en-US" b="1" dirty="0">
              <a:solidFill>
                <a:srgbClr val="C00000"/>
              </a:solidFill>
              <a:latin typeface="Calibri" panose="020F0502020204030204" pitchFamily="34" charset="0"/>
            </a:endParaRPr>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43</a:t>
            </a:fld>
            <a:endParaRPr lang="en-US">
              <a:solidFill>
                <a:prstClr val="black">
                  <a:tint val="75000"/>
                </a:prstClr>
              </a:solidFill>
            </a:endParaRPr>
          </a:p>
        </p:txBody>
      </p:sp>
      <p:cxnSp>
        <p:nvCxnSpPr>
          <p:cNvPr id="8" name="Straight Arrow Connector 7"/>
          <p:cNvCxnSpPr/>
          <p:nvPr/>
        </p:nvCxnSpPr>
        <p:spPr>
          <a:xfrm flipV="1">
            <a:off x="1367554" y="1802294"/>
            <a:ext cx="0" cy="36950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367554" y="5465898"/>
            <a:ext cx="5890496" cy="71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84998" y="3451634"/>
            <a:ext cx="2015780" cy="357790"/>
          </a:xfrm>
          <a:prstGeom prst="rect">
            <a:avLst/>
          </a:prstGeom>
          <a:noFill/>
        </p:spPr>
        <p:txBody>
          <a:bodyPr wrap="square" rtlCol="0">
            <a:spAutoFit/>
          </a:bodyPr>
          <a:lstStyle/>
          <a:p>
            <a:pPr algn="ctr"/>
            <a:r>
              <a:rPr lang="en-US" sz="1725" b="1" dirty="0">
                <a:solidFill>
                  <a:prstClr val="black"/>
                </a:solidFill>
              </a:rPr>
              <a:t>Latency Divergence</a:t>
            </a:r>
          </a:p>
        </p:txBody>
      </p:sp>
      <p:sp>
        <p:nvSpPr>
          <p:cNvPr id="14" name="TextBox 13"/>
          <p:cNvSpPr txBox="1"/>
          <p:nvPr/>
        </p:nvSpPr>
        <p:spPr>
          <a:xfrm>
            <a:off x="6496161" y="5151110"/>
            <a:ext cx="945931" cy="369332"/>
          </a:xfrm>
          <a:prstGeom prst="rect">
            <a:avLst/>
          </a:prstGeom>
          <a:noFill/>
        </p:spPr>
        <p:txBody>
          <a:bodyPr wrap="square" rtlCol="0">
            <a:spAutoFit/>
          </a:bodyPr>
          <a:lstStyle/>
          <a:p>
            <a:r>
              <a:rPr lang="en-US" b="1" dirty="0">
                <a:solidFill>
                  <a:prstClr val="black"/>
                </a:solidFill>
              </a:rPr>
              <a:t>Ideal</a:t>
            </a:r>
          </a:p>
        </p:txBody>
      </p:sp>
      <p:sp>
        <p:nvSpPr>
          <p:cNvPr id="29" name="TextBox 28"/>
          <p:cNvSpPr txBox="1"/>
          <p:nvPr/>
        </p:nvSpPr>
        <p:spPr>
          <a:xfrm>
            <a:off x="3384494" y="5441655"/>
            <a:ext cx="2345352" cy="357790"/>
          </a:xfrm>
          <a:prstGeom prst="rect">
            <a:avLst/>
          </a:prstGeom>
          <a:noFill/>
        </p:spPr>
        <p:txBody>
          <a:bodyPr wrap="square" rtlCol="0">
            <a:spAutoFit/>
          </a:bodyPr>
          <a:lstStyle/>
          <a:p>
            <a:pPr algn="ctr"/>
            <a:r>
              <a:rPr lang="en-US" sz="1725" b="1" dirty="0">
                <a:solidFill>
                  <a:prstClr val="black"/>
                </a:solidFill>
              </a:rPr>
              <a:t>Bandwidth Utilization</a:t>
            </a:r>
          </a:p>
        </p:txBody>
      </p:sp>
      <p:sp>
        <p:nvSpPr>
          <p:cNvPr id="30" name="Right Arrow 29"/>
          <p:cNvSpPr/>
          <p:nvPr/>
        </p:nvSpPr>
        <p:spPr>
          <a:xfrm rot="2244410">
            <a:off x="6306050" y="4984664"/>
            <a:ext cx="267038" cy="41269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Oval 30"/>
          <p:cNvSpPr/>
          <p:nvPr/>
        </p:nvSpPr>
        <p:spPr>
          <a:xfrm>
            <a:off x="5189017" y="2295609"/>
            <a:ext cx="260969" cy="26703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TextBox 31"/>
          <p:cNvSpPr txBox="1"/>
          <p:nvPr/>
        </p:nvSpPr>
        <p:spPr>
          <a:xfrm>
            <a:off x="4846536" y="1781032"/>
            <a:ext cx="945931" cy="553998"/>
          </a:xfrm>
          <a:prstGeom prst="rect">
            <a:avLst/>
          </a:prstGeom>
          <a:noFill/>
        </p:spPr>
        <p:txBody>
          <a:bodyPr wrap="square" rtlCol="0">
            <a:spAutoFit/>
          </a:bodyPr>
          <a:lstStyle/>
          <a:p>
            <a:pPr algn="ctr"/>
            <a:r>
              <a:rPr lang="en-US" sz="1500" b="1" dirty="0">
                <a:solidFill>
                  <a:prstClr val="black"/>
                </a:solidFill>
              </a:rPr>
              <a:t>GMC Baseline</a:t>
            </a:r>
          </a:p>
        </p:txBody>
      </p:sp>
      <p:sp>
        <p:nvSpPr>
          <p:cNvPr id="33" name="5-Point Star 32"/>
          <p:cNvSpPr/>
          <p:nvPr/>
        </p:nvSpPr>
        <p:spPr>
          <a:xfrm>
            <a:off x="3172078" y="2960529"/>
            <a:ext cx="212416" cy="19420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solidFill>
                <a:prstClr val="white"/>
              </a:solidFill>
            </a:endParaRPr>
          </a:p>
        </p:txBody>
      </p:sp>
      <p:sp>
        <p:nvSpPr>
          <p:cNvPr id="34" name="TextBox 33"/>
          <p:cNvSpPr txBox="1"/>
          <p:nvPr/>
        </p:nvSpPr>
        <p:spPr>
          <a:xfrm>
            <a:off x="2805320" y="2660446"/>
            <a:ext cx="945931" cy="323165"/>
          </a:xfrm>
          <a:prstGeom prst="rect">
            <a:avLst/>
          </a:prstGeom>
          <a:noFill/>
        </p:spPr>
        <p:txBody>
          <a:bodyPr wrap="square" rtlCol="0">
            <a:spAutoFit/>
          </a:bodyPr>
          <a:lstStyle/>
          <a:p>
            <a:pPr algn="ctr"/>
            <a:r>
              <a:rPr lang="en-US" sz="1500" b="1" dirty="0">
                <a:solidFill>
                  <a:prstClr val="black"/>
                </a:solidFill>
              </a:rPr>
              <a:t>WG</a:t>
            </a:r>
          </a:p>
        </p:txBody>
      </p:sp>
      <p:sp>
        <p:nvSpPr>
          <p:cNvPr id="36" name="TextBox 35"/>
          <p:cNvSpPr txBox="1"/>
          <p:nvPr/>
        </p:nvSpPr>
        <p:spPr>
          <a:xfrm>
            <a:off x="1984989" y="4112579"/>
            <a:ext cx="945931" cy="323165"/>
          </a:xfrm>
          <a:prstGeom prst="rect">
            <a:avLst/>
          </a:prstGeom>
          <a:noFill/>
        </p:spPr>
        <p:txBody>
          <a:bodyPr wrap="square" rtlCol="0">
            <a:spAutoFit/>
          </a:bodyPr>
          <a:lstStyle/>
          <a:p>
            <a:pPr algn="ctr"/>
            <a:r>
              <a:rPr lang="en-US" sz="1500" b="1" dirty="0">
                <a:solidFill>
                  <a:prstClr val="black"/>
                </a:solidFill>
              </a:rPr>
              <a:t>WG-M</a:t>
            </a:r>
          </a:p>
        </p:txBody>
      </p:sp>
      <p:sp>
        <p:nvSpPr>
          <p:cNvPr id="37" name="Regular Pentagon 36"/>
          <p:cNvSpPr/>
          <p:nvPr/>
        </p:nvSpPr>
        <p:spPr>
          <a:xfrm>
            <a:off x="2360849" y="4370843"/>
            <a:ext cx="194209" cy="193478"/>
          </a:xfrm>
          <a:prstGeom prst="pentag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cxnSp>
        <p:nvCxnSpPr>
          <p:cNvPr id="44" name="Straight Arrow Connector 43"/>
          <p:cNvCxnSpPr/>
          <p:nvPr/>
        </p:nvCxnSpPr>
        <p:spPr>
          <a:xfrm flipH="1">
            <a:off x="3641416" y="2499298"/>
            <a:ext cx="1403549" cy="448730"/>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528309" y="3248111"/>
            <a:ext cx="643769" cy="883434"/>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Isosceles Triangle 20"/>
          <p:cNvSpPr/>
          <p:nvPr/>
        </p:nvSpPr>
        <p:spPr>
          <a:xfrm>
            <a:off x="4964464" y="3967829"/>
            <a:ext cx="224554" cy="20634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TextBox 21"/>
          <p:cNvSpPr txBox="1"/>
          <p:nvPr/>
        </p:nvSpPr>
        <p:spPr>
          <a:xfrm>
            <a:off x="4594212" y="3763764"/>
            <a:ext cx="945931" cy="323165"/>
          </a:xfrm>
          <a:prstGeom prst="rect">
            <a:avLst/>
          </a:prstGeom>
          <a:noFill/>
        </p:spPr>
        <p:txBody>
          <a:bodyPr wrap="square" rtlCol="0">
            <a:spAutoFit/>
          </a:bodyPr>
          <a:lstStyle/>
          <a:p>
            <a:pPr algn="ctr"/>
            <a:r>
              <a:rPr lang="en-US" sz="1500" b="1" dirty="0">
                <a:solidFill>
                  <a:prstClr val="black"/>
                </a:solidFill>
              </a:rPr>
              <a:t>WG-</a:t>
            </a:r>
            <a:r>
              <a:rPr lang="en-US" sz="1500" b="1" dirty="0" err="1">
                <a:solidFill>
                  <a:prstClr val="black"/>
                </a:solidFill>
              </a:rPr>
              <a:t>Bw</a:t>
            </a:r>
            <a:endParaRPr lang="en-US" sz="1500" b="1" dirty="0">
              <a:solidFill>
                <a:prstClr val="black"/>
              </a:solidFill>
            </a:endParaRPr>
          </a:p>
        </p:txBody>
      </p:sp>
      <p:cxnSp>
        <p:nvCxnSpPr>
          <p:cNvPr id="23" name="Straight Arrow Connector 22"/>
          <p:cNvCxnSpPr/>
          <p:nvPr/>
        </p:nvCxnSpPr>
        <p:spPr>
          <a:xfrm flipV="1">
            <a:off x="2609997" y="4143800"/>
            <a:ext cx="2222249" cy="403212"/>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88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Warp-Aware Write Draining</a:t>
            </a:r>
            <a:endParaRPr lang="en-US" b="1" dirty="0">
              <a:solidFill>
                <a:srgbClr val="C00000"/>
              </a:solidFill>
              <a:latin typeface="Calibri" panose="020F0502020204030204" pitchFamily="34" charset="0"/>
            </a:endParaRPr>
          </a:p>
        </p:txBody>
      </p:sp>
      <p:sp>
        <p:nvSpPr>
          <p:cNvPr id="3" name="Content Placeholder 2"/>
          <p:cNvSpPr>
            <a:spLocks noGrp="1"/>
          </p:cNvSpPr>
          <p:nvPr>
            <p:ph idx="1"/>
          </p:nvPr>
        </p:nvSpPr>
        <p:spPr>
          <a:xfrm>
            <a:off x="628650" y="1802294"/>
            <a:ext cx="7886700" cy="3795398"/>
          </a:xfrm>
        </p:spPr>
        <p:txBody>
          <a:bodyPr/>
          <a:lstStyle/>
          <a:p>
            <a:r>
              <a:rPr lang="en-US" dirty="0" smtClean="0"/>
              <a:t>Writes drained in batches</a:t>
            </a:r>
          </a:p>
          <a:p>
            <a:pPr lvl="1"/>
            <a:r>
              <a:rPr lang="en-US" dirty="0" smtClean="0"/>
              <a:t>starts at </a:t>
            </a:r>
            <a:r>
              <a:rPr lang="en-US" dirty="0" err="1" smtClean="0"/>
              <a:t>High_Watermark</a:t>
            </a:r>
            <a:r>
              <a:rPr lang="en-US" dirty="0" smtClean="0"/>
              <a:t> </a:t>
            </a:r>
          </a:p>
          <a:p>
            <a:endParaRPr lang="en-US" dirty="0"/>
          </a:p>
          <a:p>
            <a:r>
              <a:rPr lang="en-US" dirty="0" smtClean="0"/>
              <a:t>Can stall small warp-groups</a:t>
            </a:r>
          </a:p>
          <a:p>
            <a:endParaRPr lang="en-US" dirty="0"/>
          </a:p>
          <a:p>
            <a:r>
              <a:rPr lang="en-US" dirty="0" smtClean="0"/>
              <a:t>When WQ reaches a threshold (lower than </a:t>
            </a:r>
            <a:r>
              <a:rPr lang="en-US" dirty="0" err="1" smtClean="0"/>
              <a:t>High_Watermark</a:t>
            </a:r>
            <a:r>
              <a:rPr lang="en-US" dirty="0" smtClean="0"/>
              <a:t>)</a:t>
            </a:r>
          </a:p>
          <a:p>
            <a:pPr lvl="1"/>
            <a:r>
              <a:rPr lang="en-US" dirty="0" smtClean="0"/>
              <a:t>Drain singleton warp-groups only</a:t>
            </a:r>
          </a:p>
          <a:p>
            <a:pPr lvl="1"/>
            <a:endParaRPr lang="en-US" dirty="0"/>
          </a:p>
          <a:p>
            <a:r>
              <a:rPr lang="en-US" dirty="0" smtClean="0"/>
              <a:t>Reduce write-induced latency</a:t>
            </a:r>
          </a:p>
          <a:p>
            <a:endParaRPr lang="en-US" dirty="0"/>
          </a:p>
          <a:p>
            <a:endParaRPr lang="en-US" dirty="0" smtClean="0"/>
          </a:p>
          <a:p>
            <a:pPr lvl="1"/>
            <a:endParaRPr lang="en-US" dirty="0" smtClean="0"/>
          </a:p>
          <a:p>
            <a:endParaRPr lang="en-US" dirty="0"/>
          </a:p>
          <a:p>
            <a:endParaRPr lang="en-US" dirty="0" smtClean="0"/>
          </a:p>
          <a:p>
            <a:endParaRPr lang="en-US" dirty="0"/>
          </a:p>
          <a:p>
            <a:endParaRPr lang="en-US" dirty="0" smtClean="0"/>
          </a:p>
          <a:p>
            <a:pPr lvl="1"/>
            <a:endParaRPr lang="en-US" dirty="0"/>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1879800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WG-scheduling</a:t>
            </a:r>
            <a:endParaRPr lang="en-US" b="1" dirty="0">
              <a:solidFill>
                <a:srgbClr val="C00000"/>
              </a:solidFill>
              <a:latin typeface="Calibri" panose="020F0502020204030204" pitchFamily="34" charset="0"/>
            </a:endParaRPr>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45</a:t>
            </a:fld>
            <a:endParaRPr lang="en-US">
              <a:solidFill>
                <a:prstClr val="black">
                  <a:tint val="75000"/>
                </a:prstClr>
              </a:solidFill>
            </a:endParaRPr>
          </a:p>
        </p:txBody>
      </p:sp>
      <p:cxnSp>
        <p:nvCxnSpPr>
          <p:cNvPr id="8" name="Straight Arrow Connector 7"/>
          <p:cNvCxnSpPr/>
          <p:nvPr/>
        </p:nvCxnSpPr>
        <p:spPr>
          <a:xfrm flipV="1">
            <a:off x="1367554" y="1802294"/>
            <a:ext cx="0" cy="36950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367554" y="5465898"/>
            <a:ext cx="5890496" cy="71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84998" y="3451634"/>
            <a:ext cx="2015780" cy="357790"/>
          </a:xfrm>
          <a:prstGeom prst="rect">
            <a:avLst/>
          </a:prstGeom>
          <a:noFill/>
        </p:spPr>
        <p:txBody>
          <a:bodyPr wrap="square" rtlCol="0">
            <a:spAutoFit/>
          </a:bodyPr>
          <a:lstStyle/>
          <a:p>
            <a:pPr algn="ctr"/>
            <a:r>
              <a:rPr lang="en-US" sz="1725" b="1" dirty="0">
                <a:solidFill>
                  <a:prstClr val="black"/>
                </a:solidFill>
              </a:rPr>
              <a:t>Latency Divergence</a:t>
            </a:r>
          </a:p>
        </p:txBody>
      </p:sp>
      <p:sp>
        <p:nvSpPr>
          <p:cNvPr id="14" name="TextBox 13"/>
          <p:cNvSpPr txBox="1"/>
          <p:nvPr/>
        </p:nvSpPr>
        <p:spPr>
          <a:xfrm>
            <a:off x="6496161" y="5151110"/>
            <a:ext cx="945931" cy="369332"/>
          </a:xfrm>
          <a:prstGeom prst="rect">
            <a:avLst/>
          </a:prstGeom>
          <a:noFill/>
        </p:spPr>
        <p:txBody>
          <a:bodyPr wrap="square" rtlCol="0">
            <a:spAutoFit/>
          </a:bodyPr>
          <a:lstStyle/>
          <a:p>
            <a:r>
              <a:rPr lang="en-US" b="1" dirty="0">
                <a:solidFill>
                  <a:prstClr val="black"/>
                </a:solidFill>
              </a:rPr>
              <a:t>Ideal</a:t>
            </a:r>
          </a:p>
        </p:txBody>
      </p:sp>
      <p:sp>
        <p:nvSpPr>
          <p:cNvPr id="29" name="TextBox 28"/>
          <p:cNvSpPr txBox="1"/>
          <p:nvPr/>
        </p:nvSpPr>
        <p:spPr>
          <a:xfrm>
            <a:off x="3384494" y="5441655"/>
            <a:ext cx="2345352" cy="357790"/>
          </a:xfrm>
          <a:prstGeom prst="rect">
            <a:avLst/>
          </a:prstGeom>
          <a:noFill/>
        </p:spPr>
        <p:txBody>
          <a:bodyPr wrap="square" rtlCol="0">
            <a:spAutoFit/>
          </a:bodyPr>
          <a:lstStyle/>
          <a:p>
            <a:pPr algn="ctr"/>
            <a:r>
              <a:rPr lang="en-US" sz="1725" b="1" dirty="0">
                <a:solidFill>
                  <a:prstClr val="black"/>
                </a:solidFill>
              </a:rPr>
              <a:t>Bandwidth Utilization</a:t>
            </a:r>
          </a:p>
        </p:txBody>
      </p:sp>
      <p:sp>
        <p:nvSpPr>
          <p:cNvPr id="30" name="Right Arrow 29"/>
          <p:cNvSpPr/>
          <p:nvPr/>
        </p:nvSpPr>
        <p:spPr>
          <a:xfrm rot="2244410">
            <a:off x="6306050" y="4984664"/>
            <a:ext cx="267038" cy="41269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Oval 30"/>
          <p:cNvSpPr/>
          <p:nvPr/>
        </p:nvSpPr>
        <p:spPr>
          <a:xfrm>
            <a:off x="5189017" y="2295609"/>
            <a:ext cx="260969" cy="26703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TextBox 31"/>
          <p:cNvSpPr txBox="1"/>
          <p:nvPr/>
        </p:nvSpPr>
        <p:spPr>
          <a:xfrm>
            <a:off x="4846536" y="1781032"/>
            <a:ext cx="945931" cy="553998"/>
          </a:xfrm>
          <a:prstGeom prst="rect">
            <a:avLst/>
          </a:prstGeom>
          <a:noFill/>
        </p:spPr>
        <p:txBody>
          <a:bodyPr wrap="square" rtlCol="0">
            <a:spAutoFit/>
          </a:bodyPr>
          <a:lstStyle/>
          <a:p>
            <a:pPr algn="ctr"/>
            <a:r>
              <a:rPr lang="en-US" sz="1500" b="1" dirty="0">
                <a:solidFill>
                  <a:prstClr val="black"/>
                </a:solidFill>
              </a:rPr>
              <a:t>GMC Baseline</a:t>
            </a:r>
          </a:p>
        </p:txBody>
      </p:sp>
      <p:sp>
        <p:nvSpPr>
          <p:cNvPr id="33" name="5-Point Star 32"/>
          <p:cNvSpPr/>
          <p:nvPr/>
        </p:nvSpPr>
        <p:spPr>
          <a:xfrm>
            <a:off x="3172078" y="2960529"/>
            <a:ext cx="212416" cy="19420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solidFill>
                <a:prstClr val="white"/>
              </a:solidFill>
            </a:endParaRPr>
          </a:p>
        </p:txBody>
      </p:sp>
      <p:sp>
        <p:nvSpPr>
          <p:cNvPr id="34" name="TextBox 33"/>
          <p:cNvSpPr txBox="1"/>
          <p:nvPr/>
        </p:nvSpPr>
        <p:spPr>
          <a:xfrm>
            <a:off x="2805320" y="2660446"/>
            <a:ext cx="945931" cy="323165"/>
          </a:xfrm>
          <a:prstGeom prst="rect">
            <a:avLst/>
          </a:prstGeom>
          <a:noFill/>
        </p:spPr>
        <p:txBody>
          <a:bodyPr wrap="square" rtlCol="0">
            <a:spAutoFit/>
          </a:bodyPr>
          <a:lstStyle/>
          <a:p>
            <a:pPr algn="ctr"/>
            <a:r>
              <a:rPr lang="en-US" sz="1500" b="1" dirty="0">
                <a:solidFill>
                  <a:prstClr val="black"/>
                </a:solidFill>
              </a:rPr>
              <a:t>WG</a:t>
            </a:r>
          </a:p>
        </p:txBody>
      </p:sp>
      <p:sp>
        <p:nvSpPr>
          <p:cNvPr id="36" name="TextBox 35"/>
          <p:cNvSpPr txBox="1"/>
          <p:nvPr/>
        </p:nvSpPr>
        <p:spPr>
          <a:xfrm>
            <a:off x="1984989" y="4112579"/>
            <a:ext cx="945931" cy="323165"/>
          </a:xfrm>
          <a:prstGeom prst="rect">
            <a:avLst/>
          </a:prstGeom>
          <a:noFill/>
        </p:spPr>
        <p:txBody>
          <a:bodyPr wrap="square" rtlCol="0">
            <a:spAutoFit/>
          </a:bodyPr>
          <a:lstStyle/>
          <a:p>
            <a:pPr algn="ctr"/>
            <a:r>
              <a:rPr lang="en-US" sz="1500" b="1" dirty="0">
                <a:solidFill>
                  <a:prstClr val="black"/>
                </a:solidFill>
              </a:rPr>
              <a:t>WG-M</a:t>
            </a:r>
          </a:p>
        </p:txBody>
      </p:sp>
      <p:sp>
        <p:nvSpPr>
          <p:cNvPr id="37" name="Regular Pentagon 36"/>
          <p:cNvSpPr/>
          <p:nvPr/>
        </p:nvSpPr>
        <p:spPr>
          <a:xfrm>
            <a:off x="2360849" y="4370843"/>
            <a:ext cx="194209" cy="193478"/>
          </a:xfrm>
          <a:prstGeom prst="pentagon">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Isosceles Triangle 37"/>
          <p:cNvSpPr/>
          <p:nvPr/>
        </p:nvSpPr>
        <p:spPr>
          <a:xfrm>
            <a:off x="4964464" y="3967829"/>
            <a:ext cx="224554" cy="20634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TextBox 38"/>
          <p:cNvSpPr txBox="1"/>
          <p:nvPr/>
        </p:nvSpPr>
        <p:spPr>
          <a:xfrm>
            <a:off x="4594212" y="3763764"/>
            <a:ext cx="945931" cy="323165"/>
          </a:xfrm>
          <a:prstGeom prst="rect">
            <a:avLst/>
          </a:prstGeom>
          <a:noFill/>
        </p:spPr>
        <p:txBody>
          <a:bodyPr wrap="square" rtlCol="0">
            <a:spAutoFit/>
          </a:bodyPr>
          <a:lstStyle/>
          <a:p>
            <a:pPr algn="ctr"/>
            <a:r>
              <a:rPr lang="en-US" sz="1500" b="1" dirty="0">
                <a:solidFill>
                  <a:prstClr val="black"/>
                </a:solidFill>
              </a:rPr>
              <a:t>WG-</a:t>
            </a:r>
            <a:r>
              <a:rPr lang="en-US" sz="1500" b="1" dirty="0" err="1">
                <a:solidFill>
                  <a:prstClr val="black"/>
                </a:solidFill>
              </a:rPr>
              <a:t>Bw</a:t>
            </a:r>
            <a:endParaRPr lang="en-US" sz="1500" b="1" dirty="0">
              <a:solidFill>
                <a:prstClr val="black"/>
              </a:solidFill>
            </a:endParaRPr>
          </a:p>
        </p:txBody>
      </p:sp>
      <p:sp>
        <p:nvSpPr>
          <p:cNvPr id="40" name="Hexagon 39"/>
          <p:cNvSpPr/>
          <p:nvPr/>
        </p:nvSpPr>
        <p:spPr>
          <a:xfrm>
            <a:off x="4964464" y="4544349"/>
            <a:ext cx="210813" cy="188140"/>
          </a:xfrm>
          <a:prstGeom prst="hex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TextBox 40"/>
          <p:cNvSpPr txBox="1"/>
          <p:nvPr/>
        </p:nvSpPr>
        <p:spPr>
          <a:xfrm>
            <a:off x="4603775" y="4698429"/>
            <a:ext cx="945931" cy="323165"/>
          </a:xfrm>
          <a:prstGeom prst="rect">
            <a:avLst/>
          </a:prstGeom>
          <a:noFill/>
        </p:spPr>
        <p:txBody>
          <a:bodyPr wrap="square" rtlCol="0">
            <a:spAutoFit/>
          </a:bodyPr>
          <a:lstStyle/>
          <a:p>
            <a:pPr algn="ctr"/>
            <a:r>
              <a:rPr lang="en-US" sz="1500" b="1" dirty="0">
                <a:solidFill>
                  <a:prstClr val="black"/>
                </a:solidFill>
              </a:rPr>
              <a:t>WG-W</a:t>
            </a:r>
          </a:p>
        </p:txBody>
      </p:sp>
      <p:cxnSp>
        <p:nvCxnSpPr>
          <p:cNvPr id="44" name="Straight Arrow Connector 43"/>
          <p:cNvCxnSpPr/>
          <p:nvPr/>
        </p:nvCxnSpPr>
        <p:spPr>
          <a:xfrm flipH="1">
            <a:off x="3641416" y="2499298"/>
            <a:ext cx="1403549" cy="448730"/>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470303" y="3260611"/>
            <a:ext cx="615779" cy="830876"/>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609997" y="4143800"/>
            <a:ext cx="2222249" cy="403212"/>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067176" y="4267911"/>
            <a:ext cx="0" cy="224704"/>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07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2" grpId="0"/>
      <p:bldP spid="34" grpId="0"/>
      <p:bldP spid="36" grpId="0"/>
      <p:bldP spid="39" grpId="0"/>
      <p:bldP spid="4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Methodology</a:t>
            </a:r>
            <a:endParaRPr lang="en-US" b="1" dirty="0">
              <a:solidFill>
                <a:srgbClr val="C00000"/>
              </a:solidFill>
              <a:latin typeface="Calibri" panose="020F0502020204030204" pitchFamily="34" charset="0"/>
            </a:endParaRPr>
          </a:p>
        </p:txBody>
      </p:sp>
      <p:sp>
        <p:nvSpPr>
          <p:cNvPr id="3" name="Content Placeholder 2"/>
          <p:cNvSpPr>
            <a:spLocks noGrp="1"/>
          </p:cNvSpPr>
          <p:nvPr>
            <p:ph idx="1"/>
          </p:nvPr>
        </p:nvSpPr>
        <p:spPr>
          <a:xfrm>
            <a:off x="628650" y="1802294"/>
            <a:ext cx="7886700" cy="3795398"/>
          </a:xfrm>
        </p:spPr>
        <p:txBody>
          <a:bodyPr>
            <a:normAutofit fontScale="92500"/>
          </a:bodyPr>
          <a:lstStyle/>
          <a:p>
            <a:r>
              <a:rPr lang="en-US" dirty="0" err="1" smtClean="0"/>
              <a:t>GPGPUSim</a:t>
            </a:r>
            <a:r>
              <a:rPr lang="en-US" dirty="0" smtClean="0"/>
              <a:t> v3.1 : Cycle Accurate GPGPU simulator </a:t>
            </a:r>
          </a:p>
          <a:p>
            <a:pPr lvl="1"/>
            <a:endParaRPr lang="en-US" dirty="0"/>
          </a:p>
          <a:p>
            <a:endParaRPr lang="en-US" dirty="0" smtClean="0"/>
          </a:p>
          <a:p>
            <a:endParaRPr lang="en-US" dirty="0"/>
          </a:p>
          <a:p>
            <a:endParaRPr lang="en-US" dirty="0" smtClean="0"/>
          </a:p>
          <a:p>
            <a:endParaRPr lang="en-US" dirty="0" smtClean="0"/>
          </a:p>
          <a:p>
            <a:endParaRPr lang="en-US" dirty="0"/>
          </a:p>
          <a:p>
            <a:r>
              <a:rPr lang="en-US" dirty="0" smtClean="0"/>
              <a:t>USIMM v1.3 : Cycle Accurate DRAM Simulator</a:t>
            </a:r>
          </a:p>
          <a:p>
            <a:pPr lvl="1"/>
            <a:r>
              <a:rPr lang="en-US" dirty="0" smtClean="0"/>
              <a:t>modified to model GMC-baseline &amp; GDDR5 timings</a:t>
            </a:r>
          </a:p>
          <a:p>
            <a:pPr marL="342900" lvl="1" indent="0">
              <a:buNone/>
            </a:pPr>
            <a:endParaRPr lang="en-US" dirty="0" smtClean="0"/>
          </a:p>
          <a:p>
            <a:r>
              <a:rPr lang="en-US" dirty="0" smtClean="0"/>
              <a:t>Irregular and Regular workloads from Parboil, </a:t>
            </a:r>
            <a:r>
              <a:rPr lang="en-US" dirty="0" err="1" smtClean="0"/>
              <a:t>Rodinia</a:t>
            </a:r>
            <a:r>
              <a:rPr lang="en-US" dirty="0" smtClean="0"/>
              <a:t>, </a:t>
            </a:r>
            <a:r>
              <a:rPr lang="en-US" dirty="0" err="1" smtClean="0"/>
              <a:t>Lonestar</a:t>
            </a:r>
            <a:r>
              <a:rPr lang="en-US" dirty="0" smtClean="0"/>
              <a:t>, and MARS.</a:t>
            </a:r>
          </a:p>
          <a:p>
            <a:endParaRPr lang="en-US" dirty="0" smtClean="0"/>
          </a:p>
          <a:p>
            <a:pPr marL="0" indent="0">
              <a:buNone/>
            </a:pPr>
            <a:endParaRPr lang="en-US" dirty="0"/>
          </a:p>
          <a:p>
            <a:endParaRPr lang="en-US" dirty="0" smtClean="0"/>
          </a:p>
          <a:p>
            <a:endParaRPr lang="en-US" dirty="0"/>
          </a:p>
          <a:p>
            <a:endParaRPr lang="en-US" dirty="0" smtClean="0"/>
          </a:p>
          <a:p>
            <a:pPr lvl="1"/>
            <a:endParaRPr lang="en-US" dirty="0"/>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46</a:t>
            </a:fld>
            <a:endParaRPr lang="en-US">
              <a:solidFill>
                <a:prstClr val="black">
                  <a:tint val="75000"/>
                </a:prstClr>
              </a:solidFill>
            </a:endParaRPr>
          </a:p>
        </p:txBody>
      </p:sp>
      <p:graphicFrame>
        <p:nvGraphicFramePr>
          <p:cNvPr id="8" name="Table 7"/>
          <p:cNvGraphicFramePr>
            <a:graphicFrameLocks noGrp="1"/>
          </p:cNvGraphicFramePr>
          <p:nvPr>
            <p:extLst/>
          </p:nvPr>
        </p:nvGraphicFramePr>
        <p:xfrm>
          <a:off x="905417" y="2277023"/>
          <a:ext cx="5566820" cy="1855161"/>
        </p:xfrm>
        <a:graphic>
          <a:graphicData uri="http://schemas.openxmlformats.org/drawingml/2006/table">
            <a:tbl>
              <a:tblPr firstRow="1" bandRow="1">
                <a:tableStyleId>{3B4B98B0-60AC-42C2-AFA5-B58CD77FA1E5}</a:tableStyleId>
              </a:tblPr>
              <a:tblGrid>
                <a:gridCol w="2783410"/>
                <a:gridCol w="2783410"/>
              </a:tblGrid>
              <a:tr h="232318">
                <a:tc>
                  <a:txBody>
                    <a:bodyPr/>
                    <a:lstStyle/>
                    <a:p>
                      <a:r>
                        <a:rPr lang="en-US" sz="1000" b="0" dirty="0" smtClean="0"/>
                        <a:t>SM Cores</a:t>
                      </a:r>
                      <a:endParaRPr lang="en-US" sz="1000" b="0" dirty="0"/>
                    </a:p>
                  </a:txBody>
                  <a:tcPr marL="68580" marR="68580" marT="34290" marB="34290"/>
                </a:tc>
                <a:tc>
                  <a:txBody>
                    <a:bodyPr/>
                    <a:lstStyle/>
                    <a:p>
                      <a:r>
                        <a:rPr lang="en-US" sz="1000" b="0" dirty="0" smtClean="0"/>
                        <a:t>30</a:t>
                      </a:r>
                      <a:endParaRPr lang="en-US" sz="1000" b="0" dirty="0"/>
                    </a:p>
                  </a:txBody>
                  <a:tcPr marL="68580" marR="68580" marT="34290" marB="34290"/>
                </a:tc>
              </a:tr>
              <a:tr h="275195">
                <a:tc>
                  <a:txBody>
                    <a:bodyPr/>
                    <a:lstStyle/>
                    <a:p>
                      <a:r>
                        <a:rPr lang="en-US" sz="1000" dirty="0" smtClean="0"/>
                        <a:t>Max</a:t>
                      </a:r>
                      <a:r>
                        <a:rPr lang="en-US" sz="1000" baseline="0" dirty="0" smtClean="0"/>
                        <a:t> Threads/Core</a:t>
                      </a:r>
                      <a:endParaRPr lang="en-US" sz="1000" dirty="0"/>
                    </a:p>
                  </a:txBody>
                  <a:tcPr marL="68580" marR="68580" marT="34290" marB="34290"/>
                </a:tc>
                <a:tc>
                  <a:txBody>
                    <a:bodyPr/>
                    <a:lstStyle/>
                    <a:p>
                      <a:r>
                        <a:rPr lang="en-US" sz="1000" dirty="0" smtClean="0"/>
                        <a:t>1024</a:t>
                      </a:r>
                    </a:p>
                  </a:txBody>
                  <a:tcPr marL="68580" marR="68580" marT="34290" marB="34290"/>
                </a:tc>
              </a:tr>
              <a:tr h="275195">
                <a:tc>
                  <a:txBody>
                    <a:bodyPr/>
                    <a:lstStyle/>
                    <a:p>
                      <a:r>
                        <a:rPr lang="en-US" sz="1000" dirty="0" smtClean="0"/>
                        <a:t>Warp Size</a:t>
                      </a:r>
                      <a:endParaRPr lang="en-US" sz="1000" dirty="0"/>
                    </a:p>
                  </a:txBody>
                  <a:tcPr marL="68580" marR="68580" marT="34290" marB="34290"/>
                </a:tc>
                <a:tc>
                  <a:txBody>
                    <a:bodyPr/>
                    <a:lstStyle/>
                    <a:p>
                      <a:r>
                        <a:rPr lang="en-US" sz="1000" dirty="0" smtClean="0"/>
                        <a:t>32 Threads/warp</a:t>
                      </a:r>
                    </a:p>
                  </a:txBody>
                  <a:tcPr marL="68580" marR="68580" marT="34290" marB="34290"/>
                </a:tc>
              </a:tr>
              <a:tr h="275195">
                <a:tc>
                  <a:txBody>
                    <a:bodyPr/>
                    <a:lstStyle/>
                    <a:p>
                      <a:r>
                        <a:rPr lang="en-US" sz="1000" dirty="0" smtClean="0"/>
                        <a:t>L1</a:t>
                      </a:r>
                      <a:r>
                        <a:rPr lang="en-US" sz="1000" baseline="0" dirty="0" smtClean="0"/>
                        <a:t> / L2</a:t>
                      </a:r>
                      <a:endParaRPr lang="en-US" sz="1000" dirty="0"/>
                    </a:p>
                  </a:txBody>
                  <a:tcPr marL="68580" marR="68580" marT="34290" marB="34290"/>
                </a:tc>
                <a:tc>
                  <a:txBody>
                    <a:bodyPr/>
                    <a:lstStyle/>
                    <a:p>
                      <a:r>
                        <a:rPr lang="en-US" sz="1000" dirty="0" smtClean="0"/>
                        <a:t>32KB / 128 KB </a:t>
                      </a:r>
                    </a:p>
                  </a:txBody>
                  <a:tcPr marL="68580" marR="68580" marT="34290" marB="34290"/>
                </a:tc>
              </a:tr>
              <a:tr h="275195">
                <a:tc>
                  <a:txBody>
                    <a:bodyPr/>
                    <a:lstStyle/>
                    <a:p>
                      <a:r>
                        <a:rPr lang="en-US" sz="1000" dirty="0" smtClean="0"/>
                        <a:t>DRAM</a:t>
                      </a:r>
                      <a:endParaRPr lang="en-US" sz="1000" dirty="0"/>
                    </a:p>
                  </a:txBody>
                  <a:tcPr marL="68580" marR="68580" marT="34290" marB="34290"/>
                </a:tc>
                <a:tc>
                  <a:txBody>
                    <a:bodyPr/>
                    <a:lstStyle/>
                    <a:p>
                      <a:r>
                        <a:rPr lang="en-US" sz="1000" dirty="0" smtClean="0"/>
                        <a:t>6Gbps GDDR5</a:t>
                      </a:r>
                    </a:p>
                  </a:txBody>
                  <a:tcPr marL="68580" marR="68580" marT="34290" marB="34290"/>
                </a:tc>
              </a:tr>
              <a:tr h="377190">
                <a:tc>
                  <a:txBody>
                    <a:bodyPr/>
                    <a:lstStyle/>
                    <a:p>
                      <a:r>
                        <a:rPr lang="en-US" sz="1000" dirty="0" smtClean="0"/>
                        <a:t>DRAM</a:t>
                      </a:r>
                      <a:r>
                        <a:rPr lang="en-US" sz="1000" baseline="0" dirty="0" smtClean="0"/>
                        <a:t> Channels Banks</a:t>
                      </a:r>
                      <a:endParaRPr lang="en-US" sz="1000" dirty="0"/>
                    </a:p>
                  </a:txBody>
                  <a:tcPr marL="68580" marR="68580" marT="34290" marB="34290"/>
                </a:tc>
                <a:tc>
                  <a:txBody>
                    <a:bodyPr/>
                    <a:lstStyle/>
                    <a:p>
                      <a:r>
                        <a:rPr lang="en-US" sz="1000" dirty="0" smtClean="0"/>
                        <a:t>6 Channels</a:t>
                      </a:r>
                    </a:p>
                    <a:p>
                      <a:r>
                        <a:rPr lang="en-US" sz="1000" dirty="0" smtClean="0"/>
                        <a:t>16 Banks/channel</a:t>
                      </a:r>
                    </a:p>
                  </a:txBody>
                  <a:tcPr marL="68580" marR="68580" marT="34290" marB="34290"/>
                </a:tc>
              </a:tr>
            </a:tbl>
          </a:graphicData>
        </a:graphic>
      </p:graphicFrame>
    </p:spTree>
    <p:extLst>
      <p:ext uri="{BB962C8B-B14F-4D97-AF65-F5344CB8AC3E}">
        <p14:creationId xmlns:p14="http://schemas.microsoft.com/office/powerpoint/2010/main" val="4454188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nvPr>
        </p:nvGraphicFramePr>
        <p:xfrm>
          <a:off x="628650" y="1802293"/>
          <a:ext cx="7886700" cy="35926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Performance Improvement</a:t>
            </a:r>
            <a:endParaRPr lang="en-US" b="1" dirty="0">
              <a:solidFill>
                <a:srgbClr val="C00000"/>
              </a:solidFill>
              <a:latin typeface="Calibri" panose="020F0502020204030204" pitchFamily="34" charset="0"/>
            </a:endParaRPr>
          </a:p>
        </p:txBody>
      </p:sp>
      <p:sp>
        <p:nvSpPr>
          <p:cNvPr id="3" name="Content Placeholder 2"/>
          <p:cNvSpPr>
            <a:spLocks noGrp="1"/>
          </p:cNvSpPr>
          <p:nvPr>
            <p:ph idx="1"/>
          </p:nvPr>
        </p:nvSpPr>
        <p:spPr>
          <a:xfrm>
            <a:off x="628650" y="1802294"/>
            <a:ext cx="7886700" cy="3795398"/>
          </a:xfrm>
        </p:spPr>
        <p:txBody>
          <a:bodyPr/>
          <a:lstStyle/>
          <a:p>
            <a:pPr marL="0" indent="0">
              <a:buNone/>
            </a:pPr>
            <a:endParaRPr lang="en-US" dirty="0"/>
          </a:p>
          <a:p>
            <a:endParaRPr lang="en-US" dirty="0" smtClean="0"/>
          </a:p>
          <a:p>
            <a:endParaRPr lang="en-US" dirty="0"/>
          </a:p>
          <a:p>
            <a:endParaRPr lang="en-US" dirty="0" smtClean="0"/>
          </a:p>
          <a:p>
            <a:pPr lvl="1"/>
            <a:endParaRPr lang="en-US" dirty="0"/>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47</a:t>
            </a:fld>
            <a:endParaRPr lang="en-US">
              <a:solidFill>
                <a:prstClr val="black">
                  <a:tint val="75000"/>
                </a:prstClr>
              </a:solidFill>
            </a:endParaRPr>
          </a:p>
        </p:txBody>
      </p:sp>
      <p:sp>
        <p:nvSpPr>
          <p:cNvPr id="8" name="TextBox 7"/>
          <p:cNvSpPr txBox="1"/>
          <p:nvPr/>
        </p:nvSpPr>
        <p:spPr>
          <a:xfrm>
            <a:off x="1702943" y="1920626"/>
            <a:ext cx="1387011" cy="507831"/>
          </a:xfrm>
          <a:prstGeom prst="rect">
            <a:avLst/>
          </a:prstGeom>
          <a:noFill/>
          <a:ln w="19050">
            <a:solidFill>
              <a:schemeClr val="accent6">
                <a:lumMod val="50000"/>
              </a:schemeClr>
            </a:solidFill>
          </a:ln>
        </p:spPr>
        <p:txBody>
          <a:bodyPr wrap="square" rtlCol="0">
            <a:spAutoFit/>
          </a:bodyPr>
          <a:lstStyle/>
          <a:p>
            <a:pPr algn="ctr"/>
            <a:r>
              <a:rPr lang="en-US" sz="1350" b="1" dirty="0">
                <a:solidFill>
                  <a:srgbClr val="70AD47">
                    <a:lumMod val="50000"/>
                  </a:srgbClr>
                </a:solidFill>
              </a:rPr>
              <a:t>Reduced Latency Divergence</a:t>
            </a:r>
          </a:p>
        </p:txBody>
      </p:sp>
      <p:sp>
        <p:nvSpPr>
          <p:cNvPr id="11" name="TextBox 10"/>
          <p:cNvSpPr txBox="1"/>
          <p:nvPr/>
        </p:nvSpPr>
        <p:spPr>
          <a:xfrm>
            <a:off x="6062549" y="1741145"/>
            <a:ext cx="1624936" cy="715581"/>
          </a:xfrm>
          <a:prstGeom prst="rect">
            <a:avLst/>
          </a:prstGeom>
          <a:noFill/>
          <a:ln w="19050">
            <a:solidFill>
              <a:srgbClr val="C00000"/>
            </a:solidFill>
          </a:ln>
        </p:spPr>
        <p:txBody>
          <a:bodyPr wrap="square" rtlCol="0">
            <a:spAutoFit/>
          </a:bodyPr>
          <a:lstStyle/>
          <a:p>
            <a:pPr algn="ctr"/>
            <a:r>
              <a:rPr lang="en-US" sz="1350" b="1" dirty="0">
                <a:solidFill>
                  <a:srgbClr val="C00000"/>
                </a:solidFill>
              </a:rPr>
              <a:t>Restored Bandwidth Utilization</a:t>
            </a:r>
          </a:p>
        </p:txBody>
      </p:sp>
      <p:cxnSp>
        <p:nvCxnSpPr>
          <p:cNvPr id="12" name="Straight Arrow Connector 11"/>
          <p:cNvCxnSpPr/>
          <p:nvPr/>
        </p:nvCxnSpPr>
        <p:spPr>
          <a:xfrm>
            <a:off x="6942445" y="2224159"/>
            <a:ext cx="397334" cy="18121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867400" y="2224159"/>
            <a:ext cx="1074727" cy="58261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090272" y="2162999"/>
            <a:ext cx="4174129" cy="360707"/>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456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Impact on Regular Workloads</a:t>
            </a:r>
            <a:endParaRPr lang="en-US" b="1" dirty="0">
              <a:solidFill>
                <a:srgbClr val="C00000"/>
              </a:solidFill>
              <a:latin typeface="Calibri" panose="020F0502020204030204" pitchFamily="34" charset="0"/>
            </a:endParaRPr>
          </a:p>
        </p:txBody>
      </p:sp>
      <p:sp>
        <p:nvSpPr>
          <p:cNvPr id="3" name="Content Placeholder 2"/>
          <p:cNvSpPr>
            <a:spLocks noGrp="1"/>
          </p:cNvSpPr>
          <p:nvPr>
            <p:ph idx="1"/>
          </p:nvPr>
        </p:nvSpPr>
        <p:spPr>
          <a:xfrm>
            <a:off x="628650" y="1802294"/>
            <a:ext cx="7886700" cy="3795398"/>
          </a:xfrm>
        </p:spPr>
        <p:txBody>
          <a:bodyPr/>
          <a:lstStyle/>
          <a:p>
            <a:pPr marL="0" indent="0">
              <a:buNone/>
            </a:pPr>
            <a:endParaRPr lang="en-US" dirty="0"/>
          </a:p>
          <a:p>
            <a:endParaRPr lang="en-US" dirty="0" smtClean="0"/>
          </a:p>
          <a:p>
            <a:endParaRPr lang="en-US" dirty="0"/>
          </a:p>
          <a:p>
            <a:endParaRPr lang="en-US" dirty="0" smtClean="0"/>
          </a:p>
          <a:p>
            <a:pPr lvl="1"/>
            <a:endParaRPr lang="en-US" dirty="0"/>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48</a:t>
            </a:fld>
            <a:endParaRPr lang="en-US">
              <a:solidFill>
                <a:prstClr val="black">
                  <a:tint val="75000"/>
                </a:prstClr>
              </a:solidFill>
            </a:endParaRPr>
          </a:p>
        </p:txBody>
      </p:sp>
      <p:sp>
        <p:nvSpPr>
          <p:cNvPr id="8" name="Content Placeholder 2"/>
          <p:cNvSpPr txBox="1">
            <a:spLocks/>
          </p:cNvSpPr>
          <p:nvPr/>
        </p:nvSpPr>
        <p:spPr>
          <a:xfrm>
            <a:off x="628650" y="1870952"/>
            <a:ext cx="7886700" cy="384705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prstClr val="black"/>
                </a:solidFill>
              </a:rPr>
              <a:t>Effective coalescing</a:t>
            </a:r>
          </a:p>
          <a:p>
            <a:endParaRPr lang="en-US" sz="2100" dirty="0">
              <a:solidFill>
                <a:prstClr val="black"/>
              </a:solidFill>
            </a:endParaRPr>
          </a:p>
          <a:p>
            <a:r>
              <a:rPr lang="en-US" sz="2100" dirty="0">
                <a:solidFill>
                  <a:prstClr val="black"/>
                </a:solidFill>
              </a:rPr>
              <a:t>High spatial locality in warp-group</a:t>
            </a:r>
          </a:p>
          <a:p>
            <a:endParaRPr lang="en-US" sz="2100" dirty="0">
              <a:solidFill>
                <a:prstClr val="black"/>
              </a:solidFill>
            </a:endParaRPr>
          </a:p>
          <a:p>
            <a:r>
              <a:rPr lang="en-US" sz="2100" dirty="0">
                <a:solidFill>
                  <a:prstClr val="black"/>
                </a:solidFill>
              </a:rPr>
              <a:t>WG scheduling works similar to GMC-baseline</a:t>
            </a:r>
          </a:p>
          <a:p>
            <a:pPr lvl="1"/>
            <a:r>
              <a:rPr lang="en-US" sz="1800" dirty="0">
                <a:solidFill>
                  <a:srgbClr val="70AD47">
                    <a:lumMod val="50000"/>
                  </a:srgbClr>
                </a:solidFill>
              </a:rPr>
              <a:t>No performance loss</a:t>
            </a:r>
          </a:p>
          <a:p>
            <a:endParaRPr lang="en-US" sz="2100" dirty="0">
              <a:solidFill>
                <a:prstClr val="black"/>
              </a:solidFill>
            </a:endParaRPr>
          </a:p>
          <a:p>
            <a:r>
              <a:rPr lang="en-US" sz="2100" dirty="0">
                <a:solidFill>
                  <a:prstClr val="black"/>
                </a:solidFill>
              </a:rPr>
              <a:t>WG-</a:t>
            </a:r>
            <a:r>
              <a:rPr lang="en-US" sz="2100" dirty="0" err="1">
                <a:solidFill>
                  <a:prstClr val="black"/>
                </a:solidFill>
              </a:rPr>
              <a:t>Bw</a:t>
            </a:r>
            <a:r>
              <a:rPr lang="en-US" sz="2100" dirty="0">
                <a:solidFill>
                  <a:prstClr val="black"/>
                </a:solidFill>
              </a:rPr>
              <a:t> and WG-W provide</a:t>
            </a:r>
          </a:p>
          <a:p>
            <a:pPr lvl="1"/>
            <a:r>
              <a:rPr lang="en-US" sz="1800" dirty="0">
                <a:solidFill>
                  <a:srgbClr val="70AD47">
                    <a:lumMod val="50000"/>
                  </a:srgbClr>
                </a:solidFill>
              </a:rPr>
              <a:t>Minor benefits</a:t>
            </a:r>
          </a:p>
          <a:p>
            <a:pPr marL="0" indent="0">
              <a:buNone/>
            </a:pPr>
            <a:endParaRPr lang="en-US" sz="2100" dirty="0">
              <a:solidFill>
                <a:prstClr val="black"/>
              </a:solidFill>
            </a:endParaRPr>
          </a:p>
          <a:p>
            <a:endParaRPr lang="en-US" sz="2100" dirty="0">
              <a:solidFill>
                <a:prstClr val="black"/>
              </a:solidFill>
            </a:endParaRPr>
          </a:p>
          <a:p>
            <a:endParaRPr lang="en-US" sz="2100" dirty="0">
              <a:solidFill>
                <a:prstClr val="black"/>
              </a:solidFill>
            </a:endParaRPr>
          </a:p>
          <a:p>
            <a:endParaRPr lang="en-US" sz="2100" dirty="0">
              <a:solidFill>
                <a:prstClr val="black"/>
              </a:solidFill>
            </a:endParaRPr>
          </a:p>
          <a:p>
            <a:endParaRPr lang="en-US" sz="2100" dirty="0">
              <a:solidFill>
                <a:prstClr val="black"/>
              </a:solidFill>
            </a:endParaRPr>
          </a:p>
          <a:p>
            <a:pPr marL="0" indent="0">
              <a:buNone/>
            </a:pPr>
            <a:endParaRPr lang="en-US" sz="2100" dirty="0">
              <a:solidFill>
                <a:prstClr val="black"/>
              </a:solidFill>
            </a:endParaRPr>
          </a:p>
          <a:p>
            <a:pPr marL="342900" lvl="1" indent="0">
              <a:buNone/>
            </a:pPr>
            <a:endParaRPr lang="en-US" sz="1800" dirty="0">
              <a:solidFill>
                <a:prstClr val="black"/>
              </a:solidFill>
            </a:endParaRPr>
          </a:p>
        </p:txBody>
      </p:sp>
    </p:spTree>
    <p:extLst>
      <p:ext uri="{BB962C8B-B14F-4D97-AF65-F5344CB8AC3E}">
        <p14:creationId xmlns:p14="http://schemas.microsoft.com/office/powerpoint/2010/main" val="37992895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Energy Impact of Reduced Row Hit-Rate</a:t>
            </a:r>
            <a:endParaRPr lang="en-US" b="1" dirty="0">
              <a:solidFill>
                <a:srgbClr val="C00000"/>
              </a:solidFill>
              <a:latin typeface="Calibri" panose="020F0502020204030204" pitchFamily="34" charset="0"/>
            </a:endParaRPr>
          </a:p>
        </p:txBody>
      </p:sp>
      <p:sp>
        <p:nvSpPr>
          <p:cNvPr id="3" name="Content Placeholder 2"/>
          <p:cNvSpPr>
            <a:spLocks noGrp="1"/>
          </p:cNvSpPr>
          <p:nvPr>
            <p:ph idx="1"/>
          </p:nvPr>
        </p:nvSpPr>
        <p:spPr>
          <a:xfrm>
            <a:off x="628650" y="1802294"/>
            <a:ext cx="4269055" cy="3795398"/>
          </a:xfrm>
        </p:spPr>
        <p:txBody>
          <a:bodyPr/>
          <a:lstStyle/>
          <a:p>
            <a:r>
              <a:rPr lang="en-US" dirty="0" smtClean="0"/>
              <a:t>Scheduling Row-misses over Row-hits</a:t>
            </a:r>
          </a:p>
          <a:p>
            <a:pPr lvl="1"/>
            <a:r>
              <a:rPr lang="en-US" dirty="0" smtClean="0"/>
              <a:t>Reduces the row-buffer hit rate 16%</a:t>
            </a:r>
          </a:p>
          <a:p>
            <a:endParaRPr lang="en-US" dirty="0" smtClean="0"/>
          </a:p>
          <a:p>
            <a:r>
              <a:rPr lang="en-US" dirty="0" smtClean="0"/>
              <a:t>In GDDR5, power consumption dominated by I/O. </a:t>
            </a:r>
            <a:endParaRPr lang="en-US" dirty="0"/>
          </a:p>
          <a:p>
            <a:endParaRPr lang="en-US" dirty="0" smtClean="0"/>
          </a:p>
          <a:p>
            <a:r>
              <a:rPr lang="en-US" dirty="0" smtClean="0"/>
              <a:t>Increase in DRAM power negligible compared to execution speed-up</a:t>
            </a:r>
          </a:p>
          <a:p>
            <a:pPr lvl="1"/>
            <a:r>
              <a:rPr lang="en-US" b="1" dirty="0" smtClean="0">
                <a:solidFill>
                  <a:schemeClr val="accent6">
                    <a:lumMod val="50000"/>
                  </a:schemeClr>
                </a:solidFill>
              </a:rPr>
              <a:t>Net improvement in system energy</a:t>
            </a:r>
            <a:r>
              <a:rPr lang="en-US" b="1" dirty="0" smtClean="0"/>
              <a:t> </a:t>
            </a:r>
            <a:endParaRPr lang="en-US" b="1" dirty="0"/>
          </a:p>
          <a:p>
            <a:endParaRPr lang="en-US" dirty="0"/>
          </a:p>
          <a:p>
            <a:endParaRPr lang="en-US" dirty="0" smtClean="0"/>
          </a:p>
          <a:p>
            <a:endParaRPr lang="en-US" dirty="0"/>
          </a:p>
          <a:p>
            <a:endParaRPr lang="en-US" dirty="0" smtClean="0"/>
          </a:p>
          <a:p>
            <a:pPr lvl="1"/>
            <a:endParaRPr lang="en-US" dirty="0"/>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49</a:t>
            </a:fld>
            <a:endParaRPr lang="en-US">
              <a:solidFill>
                <a:prstClr val="black">
                  <a:tint val="75000"/>
                </a:prstClr>
              </a:solidFill>
            </a:endParaRPr>
          </a:p>
        </p:txBody>
      </p:sp>
      <p:graphicFrame>
        <p:nvGraphicFramePr>
          <p:cNvPr id="10" name="Chart 9"/>
          <p:cNvGraphicFramePr/>
          <p:nvPr>
            <p:extLst/>
          </p:nvPr>
        </p:nvGraphicFramePr>
        <p:xfrm>
          <a:off x="5432417" y="2098115"/>
          <a:ext cx="2889032" cy="3057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412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254250" y="2590800"/>
            <a:ext cx="4603750" cy="3841402"/>
          </a:xfrm>
          <a:prstGeom prst="ellipse">
            <a:avLst/>
          </a:prstGeom>
          <a:solidFill>
            <a:srgbClr val="FFFF00"/>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4000" dirty="0">
              <a:solidFill>
                <a:schemeClr val="tx1"/>
              </a:solidFill>
            </a:endParaRPr>
          </a:p>
        </p:txBody>
      </p:sp>
      <p:sp>
        <p:nvSpPr>
          <p:cNvPr id="2" name="Title 1"/>
          <p:cNvSpPr>
            <a:spLocks noGrp="1"/>
          </p:cNvSpPr>
          <p:nvPr>
            <p:ph type="title"/>
          </p:nvPr>
        </p:nvSpPr>
        <p:spPr/>
        <p:txBody>
          <a:bodyPr/>
          <a:lstStyle/>
          <a:p>
            <a:r>
              <a:rPr lang="en-CA" dirty="0" smtClean="0"/>
              <a:t>Forward-Looking GPU Software</a:t>
            </a:r>
            <a:endParaRPr lang="en-CA" dirty="0"/>
          </a:p>
        </p:txBody>
      </p:sp>
      <p:sp>
        <p:nvSpPr>
          <p:cNvPr id="3" name="Content Placeholder 2"/>
          <p:cNvSpPr>
            <a:spLocks noGrp="1"/>
          </p:cNvSpPr>
          <p:nvPr>
            <p:ph sz="quarter" idx="1"/>
          </p:nvPr>
        </p:nvSpPr>
        <p:spPr/>
        <p:txBody>
          <a:bodyPr/>
          <a:lstStyle/>
          <a:p>
            <a:r>
              <a:rPr lang="en-CA" dirty="0" smtClean="0"/>
              <a:t>Still Massively Parallel</a:t>
            </a:r>
          </a:p>
          <a:p>
            <a:r>
              <a:rPr lang="en-CA" dirty="0" smtClean="0"/>
              <a:t>Less Structured</a:t>
            </a:r>
          </a:p>
          <a:p>
            <a:pPr lvl="1"/>
            <a:r>
              <a:rPr lang="en-CA" dirty="0" smtClean="0"/>
              <a:t>Memory access and control flow patterns are less predictable</a:t>
            </a:r>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Oval 4"/>
          <p:cNvSpPr/>
          <p:nvPr/>
        </p:nvSpPr>
        <p:spPr>
          <a:xfrm>
            <a:off x="2724150" y="3960582"/>
            <a:ext cx="2667000" cy="2450068"/>
          </a:xfrm>
          <a:prstGeom prst="ellipse">
            <a:avLst/>
          </a:prstGeom>
          <a:solidFill>
            <a:srgbClr val="92D050"/>
          </a:solidFill>
          <a:ln w="444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sz="4000" dirty="0">
              <a:solidFill>
                <a:schemeClr val="tx1"/>
              </a:solidFill>
            </a:endParaRPr>
          </a:p>
        </p:txBody>
      </p:sp>
      <p:sp>
        <p:nvSpPr>
          <p:cNvPr id="6" name="TextBox 5"/>
          <p:cNvSpPr txBox="1"/>
          <p:nvPr/>
        </p:nvSpPr>
        <p:spPr>
          <a:xfrm>
            <a:off x="3092450" y="4216119"/>
            <a:ext cx="1981200" cy="646331"/>
          </a:xfrm>
          <a:prstGeom prst="rect">
            <a:avLst/>
          </a:prstGeom>
          <a:noFill/>
        </p:spPr>
        <p:txBody>
          <a:bodyPr wrap="square" rtlCol="0">
            <a:spAutoFit/>
          </a:bodyPr>
          <a:lstStyle/>
          <a:p>
            <a:pPr algn="ctr"/>
            <a:r>
              <a:rPr lang="en-CA" dirty="0" smtClean="0"/>
              <a:t>Execute efficiently on a GPU today</a:t>
            </a:r>
            <a:endParaRPr lang="en-CA" dirty="0"/>
          </a:p>
        </p:txBody>
      </p:sp>
      <p:sp>
        <p:nvSpPr>
          <p:cNvPr id="7" name="TextBox 6"/>
          <p:cNvSpPr txBox="1"/>
          <p:nvPr/>
        </p:nvSpPr>
        <p:spPr>
          <a:xfrm>
            <a:off x="2724150" y="4908930"/>
            <a:ext cx="1587500" cy="646331"/>
          </a:xfrm>
          <a:prstGeom prst="rect">
            <a:avLst/>
          </a:prstGeom>
          <a:noFill/>
        </p:spPr>
        <p:txBody>
          <a:bodyPr wrap="square" rtlCol="0">
            <a:spAutoFit/>
          </a:bodyPr>
          <a:lstStyle/>
          <a:p>
            <a:pPr algn="ctr"/>
            <a:r>
              <a:rPr lang="en-US" b="1" dirty="0" smtClean="0"/>
              <a:t>Graphics </a:t>
            </a:r>
            <a:r>
              <a:rPr lang="en-US" b="1" dirty="0" err="1" smtClean="0"/>
              <a:t>Shaders</a:t>
            </a:r>
            <a:endParaRPr lang="en-CA" b="1" dirty="0"/>
          </a:p>
        </p:txBody>
      </p:sp>
      <p:sp>
        <p:nvSpPr>
          <p:cNvPr id="8" name="TextBox 7"/>
          <p:cNvSpPr txBox="1"/>
          <p:nvPr/>
        </p:nvSpPr>
        <p:spPr>
          <a:xfrm>
            <a:off x="3416300" y="5555261"/>
            <a:ext cx="1587500" cy="646331"/>
          </a:xfrm>
          <a:prstGeom prst="rect">
            <a:avLst/>
          </a:prstGeom>
          <a:noFill/>
        </p:spPr>
        <p:txBody>
          <a:bodyPr wrap="square" rtlCol="0">
            <a:spAutoFit/>
          </a:bodyPr>
          <a:lstStyle/>
          <a:p>
            <a:pPr algn="ctr"/>
            <a:r>
              <a:rPr lang="en-US" b="1" dirty="0" smtClean="0"/>
              <a:t>Matrix Multiply</a:t>
            </a:r>
            <a:endParaRPr lang="en-CA" b="1" dirty="0"/>
          </a:p>
        </p:txBody>
      </p:sp>
      <p:sp>
        <p:nvSpPr>
          <p:cNvPr id="9" name="TextBox 8"/>
          <p:cNvSpPr txBox="1"/>
          <p:nvPr/>
        </p:nvSpPr>
        <p:spPr>
          <a:xfrm>
            <a:off x="4106533" y="5093596"/>
            <a:ext cx="1092200" cy="369332"/>
          </a:xfrm>
          <a:prstGeom prst="rect">
            <a:avLst/>
          </a:prstGeom>
          <a:noFill/>
        </p:spPr>
        <p:txBody>
          <a:bodyPr wrap="square" rtlCol="0">
            <a:spAutoFit/>
          </a:bodyPr>
          <a:lstStyle/>
          <a:p>
            <a:pPr algn="ctr"/>
            <a:r>
              <a:rPr lang="en-US" b="1" dirty="0" smtClean="0"/>
              <a:t>…</a:t>
            </a:r>
            <a:endParaRPr lang="en-CA" b="1" dirty="0"/>
          </a:p>
        </p:txBody>
      </p:sp>
      <p:sp>
        <p:nvSpPr>
          <p:cNvPr id="11" name="TextBox 10"/>
          <p:cNvSpPr txBox="1"/>
          <p:nvPr/>
        </p:nvSpPr>
        <p:spPr>
          <a:xfrm>
            <a:off x="3551447" y="2743200"/>
            <a:ext cx="1981200" cy="646331"/>
          </a:xfrm>
          <a:prstGeom prst="rect">
            <a:avLst/>
          </a:prstGeom>
          <a:noFill/>
        </p:spPr>
        <p:txBody>
          <a:bodyPr wrap="square" rtlCol="0">
            <a:spAutoFit/>
          </a:bodyPr>
          <a:lstStyle/>
          <a:p>
            <a:pPr algn="ctr"/>
            <a:r>
              <a:rPr lang="en-CA" dirty="0" smtClean="0"/>
              <a:t>Less efficient on today’s GPU</a:t>
            </a:r>
            <a:endParaRPr lang="en-CA" dirty="0"/>
          </a:p>
        </p:txBody>
      </p:sp>
      <p:sp>
        <p:nvSpPr>
          <p:cNvPr id="12" name="TextBox 11"/>
          <p:cNvSpPr txBox="1"/>
          <p:nvPr/>
        </p:nvSpPr>
        <p:spPr>
          <a:xfrm>
            <a:off x="4208612" y="3640380"/>
            <a:ext cx="1587500" cy="369332"/>
          </a:xfrm>
          <a:prstGeom prst="rect">
            <a:avLst/>
          </a:prstGeom>
          <a:noFill/>
        </p:spPr>
        <p:txBody>
          <a:bodyPr wrap="square" rtlCol="0">
            <a:spAutoFit/>
          </a:bodyPr>
          <a:lstStyle/>
          <a:p>
            <a:pPr algn="ctr"/>
            <a:r>
              <a:rPr lang="en-US" b="1" dirty="0" err="1" smtClean="0"/>
              <a:t>Raytracing</a:t>
            </a:r>
            <a:endParaRPr lang="en-CA" b="1" dirty="0"/>
          </a:p>
        </p:txBody>
      </p:sp>
      <p:sp>
        <p:nvSpPr>
          <p:cNvPr id="13" name="TextBox 12"/>
          <p:cNvSpPr txBox="1"/>
          <p:nvPr/>
        </p:nvSpPr>
        <p:spPr>
          <a:xfrm>
            <a:off x="2519033" y="3314251"/>
            <a:ext cx="1587500" cy="646331"/>
          </a:xfrm>
          <a:prstGeom prst="rect">
            <a:avLst/>
          </a:prstGeom>
          <a:noFill/>
        </p:spPr>
        <p:txBody>
          <a:bodyPr wrap="square" rtlCol="0">
            <a:spAutoFit/>
          </a:bodyPr>
          <a:lstStyle/>
          <a:p>
            <a:pPr algn="ctr"/>
            <a:r>
              <a:rPr lang="en-US" b="1" dirty="0" smtClean="0"/>
              <a:t>Molecular Dynamics</a:t>
            </a:r>
            <a:endParaRPr lang="en-CA" b="1" dirty="0"/>
          </a:p>
        </p:txBody>
      </p:sp>
      <p:sp>
        <p:nvSpPr>
          <p:cNvPr id="14" name="TextBox 13"/>
          <p:cNvSpPr txBox="1"/>
          <p:nvPr/>
        </p:nvSpPr>
        <p:spPr>
          <a:xfrm>
            <a:off x="5220299" y="4262599"/>
            <a:ext cx="1587500" cy="646331"/>
          </a:xfrm>
          <a:prstGeom prst="rect">
            <a:avLst/>
          </a:prstGeom>
          <a:noFill/>
        </p:spPr>
        <p:txBody>
          <a:bodyPr wrap="square" rtlCol="0">
            <a:spAutoFit/>
          </a:bodyPr>
          <a:lstStyle/>
          <a:p>
            <a:pPr algn="ctr"/>
            <a:r>
              <a:rPr lang="en-US" b="1" dirty="0" smtClean="0"/>
              <a:t>Object Classification</a:t>
            </a:r>
            <a:endParaRPr lang="en-CA" b="1" dirty="0"/>
          </a:p>
        </p:txBody>
      </p:sp>
      <p:sp>
        <p:nvSpPr>
          <p:cNvPr id="15" name="TextBox 14"/>
          <p:cNvSpPr txBox="1"/>
          <p:nvPr/>
        </p:nvSpPr>
        <p:spPr>
          <a:xfrm>
            <a:off x="5391150" y="5000950"/>
            <a:ext cx="924225" cy="369332"/>
          </a:xfrm>
          <a:prstGeom prst="rect">
            <a:avLst/>
          </a:prstGeom>
          <a:noFill/>
        </p:spPr>
        <p:txBody>
          <a:bodyPr wrap="square" rtlCol="0">
            <a:spAutoFit/>
          </a:bodyPr>
          <a:lstStyle/>
          <a:p>
            <a:pPr algn="ctr"/>
            <a:r>
              <a:rPr lang="en-US" b="1" dirty="0" smtClean="0"/>
              <a:t>…</a:t>
            </a:r>
            <a:endParaRPr lang="en-CA" b="1" dirty="0"/>
          </a:p>
        </p:txBody>
      </p:sp>
      <p:sp>
        <p:nvSpPr>
          <p:cNvPr id="16" name="Date Placeholder 15"/>
          <p:cNvSpPr>
            <a:spLocks noGrp="1"/>
          </p:cNvSpPr>
          <p:nvPr>
            <p:ph type="dt" sz="half" idx="10"/>
          </p:nvPr>
        </p:nvSpPr>
        <p:spPr/>
        <p:txBody>
          <a:bodyPr/>
          <a:lstStyle/>
          <a:p>
            <a:r>
              <a:rPr lang="en-US" smtClean="0"/>
              <a:t>Tim Rogers</a:t>
            </a:r>
            <a:endParaRPr lang="en-US" dirty="0"/>
          </a:p>
        </p:txBody>
      </p:sp>
      <p:sp>
        <p:nvSpPr>
          <p:cNvPr id="17" name="Footer Placeholder 16"/>
          <p:cNvSpPr>
            <a:spLocks noGrp="1"/>
          </p:cNvSpPr>
          <p:nvPr>
            <p:ph type="ftr" sz="quarter" idx="11"/>
          </p:nvPr>
        </p:nvSpPr>
        <p:spPr/>
        <p:txBody>
          <a:bodyPr/>
          <a:lstStyle/>
          <a:p>
            <a:r>
              <a:rPr lang="en-US" smtClean="0"/>
              <a:t>A Variable Warp-Size Architecture</a:t>
            </a:r>
            <a:endParaRPr lang="en-US" dirty="0"/>
          </a:p>
        </p:txBody>
      </p:sp>
    </p:spTree>
    <p:extLst>
      <p:ext uri="{BB962C8B-B14F-4D97-AF65-F5344CB8AC3E}">
        <p14:creationId xmlns:p14="http://schemas.microsoft.com/office/powerpoint/2010/main" val="1575065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Conclusions</a:t>
            </a:r>
            <a:endParaRPr lang="en-US" b="1" dirty="0">
              <a:solidFill>
                <a:srgbClr val="C00000"/>
              </a:solidFill>
              <a:latin typeface="Calibri" panose="020F0502020204030204" pitchFamily="34" charset="0"/>
            </a:endParaRPr>
          </a:p>
        </p:txBody>
      </p:sp>
      <p:sp>
        <p:nvSpPr>
          <p:cNvPr id="3" name="Content Placeholder 2"/>
          <p:cNvSpPr>
            <a:spLocks noGrp="1"/>
          </p:cNvSpPr>
          <p:nvPr>
            <p:ph idx="1"/>
          </p:nvPr>
        </p:nvSpPr>
        <p:spPr>
          <a:xfrm>
            <a:off x="628650" y="1802294"/>
            <a:ext cx="7886700" cy="3795398"/>
          </a:xfrm>
        </p:spPr>
        <p:txBody>
          <a:bodyPr>
            <a:normAutofit lnSpcReduction="10000"/>
          </a:bodyPr>
          <a:lstStyle/>
          <a:p>
            <a:r>
              <a:rPr lang="en-US" dirty="0" smtClean="0"/>
              <a:t>Irregular applications place new demands on the GPU’s memory system</a:t>
            </a:r>
          </a:p>
          <a:p>
            <a:endParaRPr lang="en-US" dirty="0"/>
          </a:p>
          <a:p>
            <a:r>
              <a:rPr lang="en-US" dirty="0" smtClean="0"/>
              <a:t>Memory scheduling can alleviate the issues caused by latency divergence</a:t>
            </a:r>
          </a:p>
          <a:p>
            <a:endParaRPr lang="en-US" dirty="0"/>
          </a:p>
          <a:p>
            <a:r>
              <a:rPr lang="en-US" dirty="0" smtClean="0"/>
              <a:t>Carefully orchestrating the scheduling of commands can help regain the bandwidth lost by warp-aware scheduling</a:t>
            </a:r>
          </a:p>
          <a:p>
            <a:endParaRPr lang="en-US" dirty="0"/>
          </a:p>
          <a:p>
            <a:r>
              <a:rPr lang="en-US" dirty="0" smtClean="0"/>
              <a:t>Future techniques must also include the cache-hierarchy in reducing latency divergence</a:t>
            </a:r>
            <a:endParaRPr lang="en-US" dirty="0"/>
          </a:p>
          <a:p>
            <a:endParaRPr lang="en-US" dirty="0" smtClean="0"/>
          </a:p>
          <a:p>
            <a:endParaRPr lang="en-US" dirty="0"/>
          </a:p>
          <a:p>
            <a:endParaRPr lang="en-US" dirty="0" smtClean="0"/>
          </a:p>
          <a:p>
            <a:pPr lvl="1"/>
            <a:endParaRPr lang="en-US" dirty="0"/>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34784186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561" y="2758977"/>
            <a:ext cx="7886700" cy="568367"/>
          </a:xfrm>
        </p:spPr>
        <p:txBody>
          <a:bodyPr>
            <a:normAutofit/>
          </a:bodyPr>
          <a:lstStyle/>
          <a:p>
            <a:pPr algn="ctr"/>
            <a:r>
              <a:rPr lang="en-US" b="1" dirty="0" smtClean="0">
                <a:solidFill>
                  <a:srgbClr val="C00000"/>
                </a:solidFill>
                <a:latin typeface="Calibri" panose="020F0502020204030204" pitchFamily="34" charset="0"/>
              </a:rPr>
              <a:t>Thanks !</a:t>
            </a:r>
            <a:endParaRPr lang="en-US" b="1" dirty="0">
              <a:solidFill>
                <a:srgbClr val="C00000"/>
              </a:solidFill>
              <a:latin typeface="Calibri" panose="020F0502020204030204" pitchFamily="34" charset="0"/>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26895245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561" y="2758977"/>
            <a:ext cx="7886700" cy="568367"/>
          </a:xfrm>
        </p:spPr>
        <p:txBody>
          <a:bodyPr>
            <a:normAutofit/>
          </a:bodyPr>
          <a:lstStyle/>
          <a:p>
            <a:pPr algn="ctr"/>
            <a:r>
              <a:rPr lang="en-US" b="1" dirty="0" smtClean="0">
                <a:solidFill>
                  <a:srgbClr val="C00000"/>
                </a:solidFill>
                <a:latin typeface="Calibri" panose="020F0502020204030204" pitchFamily="34" charset="0"/>
              </a:rPr>
              <a:t>Backup Slides</a:t>
            </a:r>
            <a:endParaRPr lang="en-US" b="1" dirty="0">
              <a:solidFill>
                <a:srgbClr val="C00000"/>
              </a:solidFill>
              <a:latin typeface="Calibri" panose="020F0502020204030204" pitchFamily="34" charset="0"/>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26038110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Performance Improvement : IPC</a:t>
            </a:r>
            <a:endParaRPr lang="en-US" b="1" dirty="0">
              <a:solidFill>
                <a:srgbClr val="C00000"/>
              </a:solidFill>
              <a:latin typeface="Calibri" panose="020F0502020204030204" pitchFamily="34" charset="0"/>
            </a:endParaRPr>
          </a:p>
        </p:txBody>
      </p:sp>
      <p:sp>
        <p:nvSpPr>
          <p:cNvPr id="3" name="Content Placeholder 2"/>
          <p:cNvSpPr>
            <a:spLocks noGrp="1"/>
          </p:cNvSpPr>
          <p:nvPr>
            <p:ph idx="1"/>
          </p:nvPr>
        </p:nvSpPr>
        <p:spPr>
          <a:xfrm>
            <a:off x="628650" y="1802294"/>
            <a:ext cx="7886700" cy="3795398"/>
          </a:xfrm>
        </p:spPr>
        <p:txBody>
          <a:bodyPr/>
          <a:lstStyle/>
          <a:p>
            <a:pPr marL="0" indent="0">
              <a:buNone/>
            </a:pPr>
            <a:endParaRPr lang="en-US" dirty="0"/>
          </a:p>
          <a:p>
            <a:endParaRPr lang="en-US" dirty="0" smtClean="0"/>
          </a:p>
          <a:p>
            <a:endParaRPr lang="en-US" dirty="0"/>
          </a:p>
          <a:p>
            <a:endParaRPr lang="en-US" dirty="0" smtClean="0"/>
          </a:p>
          <a:p>
            <a:pPr lvl="1"/>
            <a:endParaRPr lang="en-US" dirty="0"/>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53</a:t>
            </a:fld>
            <a:endParaRPr lang="en-US">
              <a:solidFill>
                <a:prstClr val="black">
                  <a:tint val="75000"/>
                </a:prst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75473"/>
            <a:ext cx="9144000" cy="3477002"/>
          </a:xfrm>
          <a:prstGeom prst="rect">
            <a:avLst/>
          </a:prstGeom>
        </p:spPr>
      </p:pic>
    </p:spTree>
    <p:extLst>
      <p:ext uri="{BB962C8B-B14F-4D97-AF65-F5344CB8AC3E}">
        <p14:creationId xmlns:p14="http://schemas.microsoft.com/office/powerpoint/2010/main" val="9086782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Average Warp Stall Latency</a:t>
            </a:r>
            <a:endParaRPr lang="en-US" b="1" dirty="0">
              <a:solidFill>
                <a:srgbClr val="C00000"/>
              </a:solidFill>
              <a:latin typeface="Calibri" panose="020F0502020204030204" pitchFamily="34" charset="0"/>
            </a:endParaRPr>
          </a:p>
        </p:txBody>
      </p:sp>
      <p:sp>
        <p:nvSpPr>
          <p:cNvPr id="3" name="Content Placeholder 2"/>
          <p:cNvSpPr>
            <a:spLocks noGrp="1"/>
          </p:cNvSpPr>
          <p:nvPr>
            <p:ph idx="1"/>
          </p:nvPr>
        </p:nvSpPr>
        <p:spPr>
          <a:xfrm>
            <a:off x="628650" y="1802294"/>
            <a:ext cx="7886700" cy="3795398"/>
          </a:xfrm>
        </p:spPr>
        <p:txBody>
          <a:bodyPr/>
          <a:lstStyle/>
          <a:p>
            <a:pPr marL="0" indent="0">
              <a:buNone/>
            </a:pPr>
            <a:endParaRPr lang="en-US" dirty="0"/>
          </a:p>
          <a:p>
            <a:endParaRPr lang="en-US" dirty="0" smtClean="0"/>
          </a:p>
          <a:p>
            <a:endParaRPr lang="en-US" dirty="0"/>
          </a:p>
          <a:p>
            <a:endParaRPr lang="en-US" dirty="0" smtClean="0"/>
          </a:p>
          <a:p>
            <a:pPr lvl="1"/>
            <a:endParaRPr lang="en-US" dirty="0"/>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54</a:t>
            </a:fld>
            <a:endParaRPr lang="en-US">
              <a:solidFill>
                <a:prstClr val="black">
                  <a:tint val="75000"/>
                </a:prst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4099"/>
            <a:ext cx="9144000" cy="3810413"/>
          </a:xfrm>
          <a:prstGeom prst="rect">
            <a:avLst/>
          </a:prstGeom>
        </p:spPr>
      </p:pic>
    </p:spTree>
    <p:extLst>
      <p:ext uri="{BB962C8B-B14F-4D97-AF65-F5344CB8AC3E}">
        <p14:creationId xmlns:p14="http://schemas.microsoft.com/office/powerpoint/2010/main" val="37971867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DRAM Latency Divergence</a:t>
            </a:r>
            <a:endParaRPr lang="en-US" b="1" dirty="0">
              <a:solidFill>
                <a:srgbClr val="C00000"/>
              </a:solidFill>
              <a:latin typeface="Calibri" panose="020F0502020204030204" pitchFamily="34" charset="0"/>
            </a:endParaRPr>
          </a:p>
        </p:txBody>
      </p:sp>
      <p:sp>
        <p:nvSpPr>
          <p:cNvPr id="3" name="Content Placeholder 2"/>
          <p:cNvSpPr>
            <a:spLocks noGrp="1"/>
          </p:cNvSpPr>
          <p:nvPr>
            <p:ph idx="1"/>
          </p:nvPr>
        </p:nvSpPr>
        <p:spPr>
          <a:xfrm>
            <a:off x="628650" y="1802294"/>
            <a:ext cx="7886700" cy="3795398"/>
          </a:xfrm>
        </p:spPr>
        <p:txBody>
          <a:bodyPr/>
          <a:lstStyle/>
          <a:p>
            <a:pPr marL="0" indent="0">
              <a:buNone/>
            </a:pPr>
            <a:endParaRPr lang="en-US" dirty="0"/>
          </a:p>
          <a:p>
            <a:endParaRPr lang="en-US" dirty="0" smtClean="0"/>
          </a:p>
          <a:p>
            <a:endParaRPr lang="en-US" dirty="0"/>
          </a:p>
          <a:p>
            <a:endParaRPr lang="en-US" dirty="0" smtClean="0"/>
          </a:p>
          <a:p>
            <a:pPr lvl="1"/>
            <a:endParaRPr lang="en-US" dirty="0"/>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55</a:t>
            </a:fld>
            <a:endParaRPr lang="en-US">
              <a:solidFill>
                <a:prstClr val="black">
                  <a:tint val="75000"/>
                </a:prst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3869"/>
            <a:ext cx="9144000" cy="3810413"/>
          </a:xfrm>
          <a:prstGeom prst="rect">
            <a:avLst/>
          </a:prstGeom>
        </p:spPr>
      </p:pic>
    </p:spTree>
    <p:extLst>
      <p:ext uri="{BB962C8B-B14F-4D97-AF65-F5344CB8AC3E}">
        <p14:creationId xmlns:p14="http://schemas.microsoft.com/office/powerpoint/2010/main" val="9491883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Bandwidth Utilization</a:t>
            </a:r>
            <a:endParaRPr lang="en-US" b="1" dirty="0">
              <a:solidFill>
                <a:srgbClr val="C00000"/>
              </a:solidFill>
              <a:latin typeface="Calibri" panose="020F0502020204030204" pitchFamily="34" charset="0"/>
            </a:endParaRPr>
          </a:p>
        </p:txBody>
      </p:sp>
      <p:sp>
        <p:nvSpPr>
          <p:cNvPr id="3" name="Content Placeholder 2"/>
          <p:cNvSpPr>
            <a:spLocks noGrp="1"/>
          </p:cNvSpPr>
          <p:nvPr>
            <p:ph idx="1"/>
          </p:nvPr>
        </p:nvSpPr>
        <p:spPr>
          <a:xfrm>
            <a:off x="628650" y="1802294"/>
            <a:ext cx="7886700" cy="3795398"/>
          </a:xfrm>
        </p:spPr>
        <p:txBody>
          <a:bodyPr/>
          <a:lstStyle/>
          <a:p>
            <a:pPr marL="0" indent="0">
              <a:buNone/>
            </a:pPr>
            <a:endParaRPr lang="en-US" dirty="0"/>
          </a:p>
          <a:p>
            <a:endParaRPr lang="en-US" dirty="0" smtClean="0"/>
          </a:p>
          <a:p>
            <a:endParaRPr lang="en-US" dirty="0"/>
          </a:p>
          <a:p>
            <a:endParaRPr lang="en-US" dirty="0" smtClean="0"/>
          </a:p>
          <a:p>
            <a:pPr lvl="1"/>
            <a:endParaRPr lang="en-US" dirty="0"/>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56</a:t>
            </a:fld>
            <a:endParaRPr lang="en-US">
              <a:solidFill>
                <a:prstClr val="black">
                  <a:tint val="75000"/>
                </a:prst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7279"/>
            <a:ext cx="9144000" cy="3810413"/>
          </a:xfrm>
          <a:prstGeom prst="rect">
            <a:avLst/>
          </a:prstGeom>
        </p:spPr>
      </p:pic>
    </p:spTree>
    <p:extLst>
      <p:ext uri="{BB962C8B-B14F-4D97-AF65-F5344CB8AC3E}">
        <p14:creationId xmlns:p14="http://schemas.microsoft.com/office/powerpoint/2010/main" val="24165567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Memory Controller Microarchitecture</a:t>
            </a:r>
            <a:endParaRPr lang="en-US" b="1" dirty="0">
              <a:solidFill>
                <a:srgbClr val="C00000"/>
              </a:solidFill>
              <a:latin typeface="Calibri" panose="020F0502020204030204" pitchFamily="34" charset="0"/>
            </a:endParaRPr>
          </a:p>
        </p:txBody>
      </p:sp>
      <p:sp>
        <p:nvSpPr>
          <p:cNvPr id="3" name="Content Placeholder 2"/>
          <p:cNvSpPr>
            <a:spLocks noGrp="1"/>
          </p:cNvSpPr>
          <p:nvPr>
            <p:ph idx="1"/>
          </p:nvPr>
        </p:nvSpPr>
        <p:spPr>
          <a:xfrm>
            <a:off x="628650" y="1802294"/>
            <a:ext cx="7886700" cy="3795398"/>
          </a:xfrm>
        </p:spPr>
        <p:txBody>
          <a:bodyPr/>
          <a:lstStyle/>
          <a:p>
            <a:pPr marL="0" indent="0">
              <a:buNone/>
            </a:pPr>
            <a:endParaRPr lang="en-US" dirty="0"/>
          </a:p>
          <a:p>
            <a:endParaRPr lang="en-US" dirty="0" smtClean="0"/>
          </a:p>
          <a:p>
            <a:endParaRPr lang="en-US" dirty="0"/>
          </a:p>
          <a:p>
            <a:endParaRPr lang="en-US" dirty="0" smtClean="0"/>
          </a:p>
          <a:p>
            <a:pPr lvl="1"/>
            <a:endParaRPr lang="en-US" dirty="0"/>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57</a:t>
            </a:fld>
            <a:endParaRPr lang="en-US">
              <a:solidFill>
                <a:prstClr val="black">
                  <a:tint val="75000"/>
                </a:prst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2646"/>
            <a:ext cx="9144000" cy="3815767"/>
          </a:xfrm>
          <a:prstGeom prst="rect">
            <a:avLst/>
          </a:prstGeom>
        </p:spPr>
      </p:pic>
    </p:spTree>
    <p:extLst>
      <p:ext uri="{BB962C8B-B14F-4D97-AF65-F5344CB8AC3E}">
        <p14:creationId xmlns:p14="http://schemas.microsoft.com/office/powerpoint/2010/main" val="41054106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683"/>
            <a:ext cx="7886700" cy="568367"/>
          </a:xfrm>
        </p:spPr>
        <p:txBody>
          <a:bodyPr>
            <a:normAutofit/>
          </a:bodyPr>
          <a:lstStyle/>
          <a:p>
            <a:r>
              <a:rPr lang="en-US" b="1" dirty="0" smtClean="0">
                <a:solidFill>
                  <a:srgbClr val="C00000"/>
                </a:solidFill>
                <a:latin typeface="Calibri" panose="020F0502020204030204" pitchFamily="34" charset="0"/>
              </a:rPr>
              <a:t>Warp-Group Scheduling</a:t>
            </a:r>
            <a:endParaRPr lang="en-US" b="1" dirty="0">
              <a:solidFill>
                <a:srgbClr val="C00000"/>
              </a:solidFill>
              <a:latin typeface="Calibri" panose="020F0502020204030204" pitchFamily="34" charset="0"/>
            </a:endParaRPr>
          </a:p>
        </p:txBody>
      </p:sp>
      <p:sp>
        <p:nvSpPr>
          <p:cNvPr id="3" name="Content Placeholder 2"/>
          <p:cNvSpPr>
            <a:spLocks noGrp="1"/>
          </p:cNvSpPr>
          <p:nvPr>
            <p:ph idx="1"/>
          </p:nvPr>
        </p:nvSpPr>
        <p:spPr>
          <a:xfrm>
            <a:off x="628650" y="1802294"/>
            <a:ext cx="7886700" cy="3795398"/>
          </a:xfrm>
        </p:spPr>
        <p:txBody>
          <a:bodyPr>
            <a:normAutofit fontScale="92500" lnSpcReduction="10000"/>
          </a:bodyPr>
          <a:lstStyle/>
          <a:p>
            <a:r>
              <a:rPr lang="en-US" dirty="0" smtClean="0"/>
              <a:t>Every </a:t>
            </a:r>
            <a:r>
              <a:rPr lang="en-US" dirty="0"/>
              <a:t>batch assigned a </a:t>
            </a:r>
            <a:r>
              <a:rPr lang="en-US" dirty="0" smtClean="0"/>
              <a:t>priority-score</a:t>
            </a:r>
            <a:endParaRPr lang="en-US" dirty="0"/>
          </a:p>
          <a:p>
            <a:pPr lvl="1"/>
            <a:r>
              <a:rPr lang="en-US" dirty="0" smtClean="0"/>
              <a:t>completion </a:t>
            </a:r>
            <a:r>
              <a:rPr lang="en-US" dirty="0"/>
              <a:t>time of the </a:t>
            </a:r>
            <a:r>
              <a:rPr lang="en-US" dirty="0" smtClean="0"/>
              <a:t>longest request</a:t>
            </a:r>
          </a:p>
          <a:p>
            <a:endParaRPr lang="en-US" dirty="0" smtClean="0"/>
          </a:p>
          <a:p>
            <a:r>
              <a:rPr lang="en-US" dirty="0" smtClean="0"/>
              <a:t>Higher priority to warp groups with</a:t>
            </a:r>
          </a:p>
          <a:p>
            <a:pPr lvl="1"/>
            <a:r>
              <a:rPr lang="en-US" dirty="0" smtClean="0"/>
              <a:t>Few requests</a:t>
            </a:r>
          </a:p>
          <a:p>
            <a:pPr lvl="1"/>
            <a:r>
              <a:rPr lang="en-US" dirty="0" smtClean="0"/>
              <a:t>High spatial locality</a:t>
            </a:r>
          </a:p>
          <a:p>
            <a:pPr lvl="1"/>
            <a:r>
              <a:rPr lang="en-US" dirty="0" smtClean="0"/>
              <a:t>Lightly loaded banks</a:t>
            </a:r>
          </a:p>
          <a:p>
            <a:endParaRPr lang="en-US" dirty="0" smtClean="0"/>
          </a:p>
          <a:p>
            <a:r>
              <a:rPr lang="en-US" dirty="0" smtClean="0"/>
              <a:t>Priorities updated after each warp-group scheduling</a:t>
            </a:r>
          </a:p>
          <a:p>
            <a:endParaRPr lang="en-US" dirty="0" smtClean="0"/>
          </a:p>
          <a:p>
            <a:r>
              <a:rPr lang="en-US" dirty="0" smtClean="0"/>
              <a:t>Warp-group with lowest service time selected</a:t>
            </a:r>
          </a:p>
          <a:p>
            <a:pPr lvl="1"/>
            <a:r>
              <a:rPr lang="en-US" dirty="0" smtClean="0">
                <a:solidFill>
                  <a:srgbClr val="C00000"/>
                </a:solidFill>
              </a:rPr>
              <a:t>Shortest-job-first based on </a:t>
            </a:r>
            <a:r>
              <a:rPr lang="en-US" i="1" dirty="0" smtClean="0">
                <a:solidFill>
                  <a:srgbClr val="C00000"/>
                </a:solidFill>
              </a:rPr>
              <a:t>actual service time</a:t>
            </a:r>
            <a:r>
              <a:rPr lang="en-US" dirty="0" smtClean="0">
                <a:solidFill>
                  <a:srgbClr val="C00000"/>
                </a:solidFill>
              </a:rPr>
              <a:t>, not number of requests</a:t>
            </a:r>
          </a:p>
          <a:p>
            <a:endParaRPr lang="en-US" dirty="0"/>
          </a:p>
        </p:txBody>
      </p:sp>
      <p:sp>
        <p:nvSpPr>
          <p:cNvPr id="4" name="Line 3"/>
          <p:cNvSpPr>
            <a:spLocks noChangeShapeType="1"/>
          </p:cNvSpPr>
          <p:nvPr/>
        </p:nvSpPr>
        <p:spPr bwMode="auto">
          <a:xfrm>
            <a:off x="628650" y="1657914"/>
            <a:ext cx="7886700" cy="545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2700">
              <a:solidFill>
                <a:prstClr val="black"/>
              </a:solidFill>
            </a:endParaRPr>
          </a:p>
        </p:txBody>
      </p:sp>
      <p:pic>
        <p:nvPicPr>
          <p:cNvPr id="6" name="Picture 5" descr="utaharch-tightcro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57" y="5597692"/>
            <a:ext cx="649704" cy="37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solidFill>
                  <a:prstClr val="black">
                    <a:tint val="75000"/>
                  </a:prstClr>
                </a:solidFill>
              </a:rPr>
              <a:t>SC 2014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EFEF4C-5376-4D05-9E2A-FBCB02938BF9}"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18338011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43000" y="1586766"/>
            <a:ext cx="6858000" cy="1516312"/>
          </a:xfrm>
        </p:spPr>
        <p:txBody>
          <a:bodyPr>
            <a:normAutofit fontScale="90000"/>
          </a:bodyPr>
          <a:lstStyle/>
          <a:p>
            <a:r>
              <a:rPr lang="en-US" dirty="0"/>
              <a:t>Priority-Based Cache Allocation in Throughput Processors </a:t>
            </a:r>
          </a:p>
        </p:txBody>
      </p:sp>
      <p:sp>
        <p:nvSpPr>
          <p:cNvPr id="6" name="Subtitle 5"/>
          <p:cNvSpPr>
            <a:spLocks noGrp="1"/>
          </p:cNvSpPr>
          <p:nvPr>
            <p:ph type="subTitle" idx="1"/>
          </p:nvPr>
        </p:nvSpPr>
        <p:spPr>
          <a:xfrm>
            <a:off x="284871" y="3467006"/>
            <a:ext cx="8472268" cy="1199406"/>
          </a:xfrm>
        </p:spPr>
        <p:txBody>
          <a:bodyPr>
            <a:noAutofit/>
          </a:bodyPr>
          <a:lstStyle/>
          <a:p>
            <a:r>
              <a:rPr lang="en-US" sz="2100" b="1" dirty="0"/>
              <a:t>Dong Li</a:t>
            </a:r>
            <a:r>
              <a:rPr lang="en-US" sz="2100" baseline="30000" dirty="0"/>
              <a:t>*†</a:t>
            </a:r>
            <a:r>
              <a:rPr lang="en-US" sz="2100" dirty="0"/>
              <a:t>, Minsoo </a:t>
            </a:r>
            <a:r>
              <a:rPr lang="en-US" sz="2100" dirty="0"/>
              <a:t>Rhu</a:t>
            </a:r>
            <a:r>
              <a:rPr lang="en-US" sz="2100" baseline="30000" dirty="0"/>
              <a:t>*§</a:t>
            </a:r>
            <a:r>
              <a:rPr lang="en-US" sz="2100" baseline="30000" dirty="0"/>
              <a:t>†</a:t>
            </a:r>
            <a:r>
              <a:rPr lang="en-US" sz="2100" dirty="0"/>
              <a:t>, Daniel R. Johnson</a:t>
            </a:r>
            <a:r>
              <a:rPr lang="en-US" sz="2100" baseline="30000" dirty="0"/>
              <a:t>§</a:t>
            </a:r>
            <a:r>
              <a:rPr lang="en-US" sz="2100" dirty="0"/>
              <a:t>, Mike O’Connor</a:t>
            </a:r>
            <a:r>
              <a:rPr lang="en-US" sz="2100" baseline="30000" dirty="0"/>
              <a:t>§†</a:t>
            </a:r>
            <a:r>
              <a:rPr lang="en-US" sz="2100" dirty="0"/>
              <a:t>, </a:t>
            </a:r>
            <a:r>
              <a:rPr lang="en-US" sz="2100" dirty="0" err="1"/>
              <a:t>Mattan</a:t>
            </a:r>
            <a:r>
              <a:rPr lang="en-US" sz="2100" dirty="0"/>
              <a:t> </a:t>
            </a:r>
            <a:r>
              <a:rPr lang="en-US" sz="2100" dirty="0" err="1"/>
              <a:t>Erez</a:t>
            </a:r>
            <a:r>
              <a:rPr lang="en-US" sz="2100" baseline="30000" dirty="0"/>
              <a:t>†</a:t>
            </a:r>
            <a:r>
              <a:rPr lang="en-US" sz="2100" dirty="0"/>
              <a:t>, Doug Burger</a:t>
            </a:r>
            <a:r>
              <a:rPr lang="en-US" sz="2100" baseline="30000" dirty="0"/>
              <a:t>‡</a:t>
            </a:r>
            <a:r>
              <a:rPr lang="en-US" sz="2100" dirty="0"/>
              <a:t> , Donald S. </a:t>
            </a:r>
            <a:r>
              <a:rPr lang="en-US" sz="2100" dirty="0" err="1"/>
              <a:t>Fussell</a:t>
            </a:r>
            <a:r>
              <a:rPr lang="en-US" sz="2100" baseline="30000" dirty="0"/>
              <a:t>†</a:t>
            </a:r>
            <a:r>
              <a:rPr lang="en-US" sz="2100" dirty="0"/>
              <a:t> and Stephen W</a:t>
            </a:r>
            <a:r>
              <a:rPr lang="en-US" sz="2100" dirty="0"/>
              <a:t>. </a:t>
            </a:r>
            <a:r>
              <a:rPr lang="en-US" sz="2100" dirty="0"/>
              <a:t>Keckler</a:t>
            </a:r>
            <a:r>
              <a:rPr lang="en-US" sz="2100" baseline="30000" dirty="0"/>
              <a:t>§†</a:t>
            </a:r>
          </a:p>
        </p:txBody>
      </p:sp>
      <p:sp>
        <p:nvSpPr>
          <p:cNvPr id="7" name="Subtitle 5"/>
          <p:cNvSpPr txBox="1">
            <a:spLocks/>
          </p:cNvSpPr>
          <p:nvPr/>
        </p:nvSpPr>
        <p:spPr>
          <a:xfrm>
            <a:off x="799514" y="5599213"/>
            <a:ext cx="7550187" cy="29914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50" dirty="0">
                <a:solidFill>
                  <a:prstClr val="black"/>
                </a:solidFill>
              </a:rPr>
              <a:t>*First authors Li and </a:t>
            </a:r>
            <a:r>
              <a:rPr lang="en-US" sz="1350" dirty="0" err="1">
                <a:solidFill>
                  <a:prstClr val="black"/>
                </a:solidFill>
              </a:rPr>
              <a:t>Rhu</a:t>
            </a:r>
            <a:r>
              <a:rPr lang="en-US" sz="1350" dirty="0">
                <a:solidFill>
                  <a:prstClr val="black"/>
                </a:solidFill>
              </a:rPr>
              <a:t> have made equal contributions to this work and are listed alphabetically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377" y="4612198"/>
            <a:ext cx="2973695" cy="76523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778" y="4624258"/>
            <a:ext cx="1064156" cy="77984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656" y="4563305"/>
            <a:ext cx="2339789" cy="860030"/>
          </a:xfrm>
          <a:prstGeom prst="rect">
            <a:avLst/>
          </a:prstGeom>
        </p:spPr>
      </p:pic>
      <p:sp>
        <p:nvSpPr>
          <p:cNvPr id="2" name="TextBox 1"/>
          <p:cNvSpPr txBox="1"/>
          <p:nvPr/>
        </p:nvSpPr>
        <p:spPr>
          <a:xfrm>
            <a:off x="1256174" y="4643717"/>
            <a:ext cx="181433" cy="369332"/>
          </a:xfrm>
          <a:prstGeom prst="rect">
            <a:avLst/>
          </a:prstGeom>
          <a:noFill/>
        </p:spPr>
        <p:txBody>
          <a:bodyPr wrap="square" rtlCol="0">
            <a:spAutoFit/>
          </a:bodyPr>
          <a:lstStyle/>
          <a:p>
            <a:r>
              <a:rPr lang="en-US" b="1" dirty="0">
                <a:solidFill>
                  <a:prstClr val="black"/>
                </a:solidFill>
              </a:rPr>
              <a:t>†</a:t>
            </a:r>
            <a:endParaRPr lang="en-US" sz="1350" b="1" dirty="0">
              <a:solidFill>
                <a:prstClr val="black"/>
              </a:solidFill>
            </a:endParaRPr>
          </a:p>
        </p:txBody>
      </p:sp>
      <p:sp>
        <p:nvSpPr>
          <p:cNvPr id="11" name="TextBox 10"/>
          <p:cNvSpPr txBox="1"/>
          <p:nvPr/>
        </p:nvSpPr>
        <p:spPr>
          <a:xfrm>
            <a:off x="4049736" y="4601012"/>
            <a:ext cx="181433" cy="369332"/>
          </a:xfrm>
          <a:prstGeom prst="rect">
            <a:avLst/>
          </a:prstGeom>
          <a:noFill/>
        </p:spPr>
        <p:txBody>
          <a:bodyPr wrap="square" rtlCol="0">
            <a:spAutoFit/>
          </a:bodyPr>
          <a:lstStyle/>
          <a:p>
            <a:r>
              <a:rPr lang="en-US" b="1" dirty="0">
                <a:solidFill>
                  <a:prstClr val="black"/>
                </a:solidFill>
              </a:rPr>
              <a:t>§</a:t>
            </a:r>
            <a:endParaRPr lang="en-US" sz="1350" b="1" dirty="0">
              <a:solidFill>
                <a:prstClr val="black"/>
              </a:solidFill>
            </a:endParaRPr>
          </a:p>
        </p:txBody>
      </p:sp>
      <p:sp>
        <p:nvSpPr>
          <p:cNvPr id="13" name="TextBox 12"/>
          <p:cNvSpPr txBox="1"/>
          <p:nvPr/>
        </p:nvSpPr>
        <p:spPr>
          <a:xfrm>
            <a:off x="5620042" y="4599251"/>
            <a:ext cx="181433" cy="369332"/>
          </a:xfrm>
          <a:prstGeom prst="rect">
            <a:avLst/>
          </a:prstGeom>
          <a:noFill/>
        </p:spPr>
        <p:txBody>
          <a:bodyPr wrap="square" rtlCol="0">
            <a:spAutoFit/>
          </a:bodyPr>
          <a:lstStyle/>
          <a:p>
            <a:r>
              <a:rPr lang="en-US" b="1" dirty="0">
                <a:solidFill>
                  <a:prstClr val="black"/>
                </a:solidFill>
              </a:rPr>
              <a:t>‡</a:t>
            </a:r>
            <a:endParaRPr lang="en-US" sz="1350" b="1" dirty="0">
              <a:solidFill>
                <a:prstClr val="black"/>
              </a:solidFill>
            </a:endParaRPr>
          </a:p>
        </p:txBody>
      </p:sp>
    </p:spTree>
    <p:extLst>
      <p:ext uri="{BB962C8B-B14F-4D97-AF65-F5344CB8AC3E}">
        <p14:creationId xmlns:p14="http://schemas.microsoft.com/office/powerpoint/2010/main" val="152108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Divergence</a:t>
            </a:r>
            <a:r>
              <a:rPr lang="en-CA" dirty="0" smtClean="0"/>
              <a:t>: Source of Inefficiency</a:t>
            </a:r>
            <a:endParaRPr lang="en-CA" dirty="0"/>
          </a:p>
        </p:txBody>
      </p:sp>
      <p:sp>
        <p:nvSpPr>
          <p:cNvPr id="3" name="Content Placeholder 2"/>
          <p:cNvSpPr>
            <a:spLocks noGrp="1"/>
          </p:cNvSpPr>
          <p:nvPr>
            <p:ph sz="quarter" idx="1"/>
          </p:nvPr>
        </p:nvSpPr>
        <p:spPr>
          <a:xfrm>
            <a:off x="457200" y="1219200"/>
            <a:ext cx="8229600" cy="1600200"/>
          </a:xfrm>
        </p:spPr>
        <p:txBody>
          <a:bodyPr/>
          <a:lstStyle/>
          <a:p>
            <a:r>
              <a:rPr lang="en-CA" dirty="0" smtClean="0"/>
              <a:t>Regular hardware that amortizes front end and overhead</a:t>
            </a:r>
          </a:p>
          <a:p>
            <a:r>
              <a:rPr lang="en-CA" dirty="0" smtClean="0"/>
              <a:t>Irregular software with many different control flow paths and less predicable memory accesses.</a:t>
            </a:r>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Content Placeholder 2"/>
          <p:cNvSpPr txBox="1">
            <a:spLocks/>
          </p:cNvSpPr>
          <p:nvPr/>
        </p:nvSpPr>
        <p:spPr>
          <a:xfrm>
            <a:off x="533400" y="2590800"/>
            <a:ext cx="3962400" cy="6096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CA" dirty="0" smtClean="0"/>
              <a:t>Branch Divergence</a:t>
            </a:r>
            <a:endParaRPr lang="en-CA" dirty="0"/>
          </a:p>
        </p:txBody>
      </p:sp>
      <p:sp>
        <p:nvSpPr>
          <p:cNvPr id="6" name="Content Placeholder 2"/>
          <p:cNvSpPr txBox="1">
            <a:spLocks/>
          </p:cNvSpPr>
          <p:nvPr/>
        </p:nvSpPr>
        <p:spPr>
          <a:xfrm>
            <a:off x="4495800" y="2590800"/>
            <a:ext cx="3962400" cy="6096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CA" dirty="0" smtClean="0"/>
              <a:t>Memory Divergence</a:t>
            </a:r>
            <a:endParaRPr lang="en-CA" dirty="0"/>
          </a:p>
        </p:txBody>
      </p:sp>
      <p:cxnSp>
        <p:nvCxnSpPr>
          <p:cNvPr id="7" name="Straight Connector 6"/>
          <p:cNvCxnSpPr/>
          <p:nvPr/>
        </p:nvCxnSpPr>
        <p:spPr>
          <a:xfrm>
            <a:off x="4495800" y="2667000"/>
            <a:ext cx="0" cy="35814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1025" y="3290828"/>
            <a:ext cx="3581400" cy="2246769"/>
          </a:xfrm>
          <a:prstGeom prst="rect">
            <a:avLst/>
          </a:prstGeom>
          <a:noFill/>
        </p:spPr>
        <p:txBody>
          <a:bodyPr wrap="square" rtlCol="0">
            <a:spAutoFit/>
          </a:bodyPr>
          <a:lstStyle/>
          <a:p>
            <a:r>
              <a:rPr lang="en-CA" sz="2000" b="1" dirty="0" smtClean="0">
                <a:latin typeface="Courier New" panose="02070309020205020404" pitchFamily="49" charset="0"/>
                <a:cs typeface="Courier New" panose="02070309020205020404" pitchFamily="49" charset="0"/>
              </a:rPr>
              <a:t>…</a:t>
            </a:r>
          </a:p>
          <a:p>
            <a:endParaRPr lang="en-CA" sz="2000" b="1" dirty="0" smtClean="0">
              <a:latin typeface="Courier New" panose="02070309020205020404" pitchFamily="49" charset="0"/>
              <a:cs typeface="Courier New" panose="02070309020205020404" pitchFamily="49" charset="0"/>
            </a:endParaRPr>
          </a:p>
          <a:p>
            <a:r>
              <a:rPr lang="en-CA" sz="2000" b="1" dirty="0" smtClean="0">
                <a:latin typeface="Courier New" panose="02070309020205020404" pitchFamily="49" charset="0"/>
                <a:cs typeface="Courier New" panose="02070309020205020404" pitchFamily="49" charset="0"/>
              </a:rPr>
              <a:t>if (…) {</a:t>
            </a:r>
          </a:p>
          <a:p>
            <a:r>
              <a:rPr lang="en-CA" sz="2000" b="1" dirty="0" smtClean="0">
                <a:latin typeface="Courier New" panose="02070309020205020404" pitchFamily="49" charset="0"/>
                <a:cs typeface="Courier New" panose="02070309020205020404" pitchFamily="49" charset="0"/>
              </a:rPr>
              <a:t>  …</a:t>
            </a:r>
          </a:p>
          <a:p>
            <a:endParaRPr lang="en-CA" sz="2000" b="1" dirty="0" smtClean="0">
              <a:latin typeface="Courier New" panose="02070309020205020404" pitchFamily="49" charset="0"/>
              <a:cs typeface="Courier New" panose="02070309020205020404" pitchFamily="49" charset="0"/>
            </a:endParaRPr>
          </a:p>
          <a:p>
            <a:r>
              <a:rPr lang="en-CA" sz="2000" b="1" dirty="0" smtClean="0">
                <a:latin typeface="Courier New" panose="02070309020205020404" pitchFamily="49" charset="0"/>
                <a:cs typeface="Courier New" panose="02070309020205020404" pitchFamily="49" charset="0"/>
              </a:rPr>
              <a:t>}</a:t>
            </a:r>
          </a:p>
          <a:p>
            <a:r>
              <a:rPr lang="en-CA" sz="2000" b="1" dirty="0" smtClean="0">
                <a:latin typeface="Courier New" panose="02070309020205020404" pitchFamily="49" charset="0"/>
                <a:cs typeface="Courier New" panose="02070309020205020404" pitchFamily="49" charset="0"/>
              </a:rPr>
              <a:t>…</a:t>
            </a:r>
          </a:p>
        </p:txBody>
      </p:sp>
      <p:sp>
        <p:nvSpPr>
          <p:cNvPr id="180" name="Date Placeholder 179"/>
          <p:cNvSpPr>
            <a:spLocks noGrp="1"/>
          </p:cNvSpPr>
          <p:nvPr>
            <p:ph type="dt" sz="half" idx="10"/>
          </p:nvPr>
        </p:nvSpPr>
        <p:spPr/>
        <p:txBody>
          <a:bodyPr/>
          <a:lstStyle/>
          <a:p>
            <a:r>
              <a:rPr lang="en-US" smtClean="0"/>
              <a:t>Tim Rogers</a:t>
            </a:r>
            <a:endParaRPr lang="en-US" dirty="0"/>
          </a:p>
        </p:txBody>
      </p:sp>
      <p:sp>
        <p:nvSpPr>
          <p:cNvPr id="181" name="Footer Placeholder 180"/>
          <p:cNvSpPr>
            <a:spLocks noGrp="1"/>
          </p:cNvSpPr>
          <p:nvPr>
            <p:ph type="ftr" sz="quarter" idx="11"/>
          </p:nvPr>
        </p:nvSpPr>
        <p:spPr/>
        <p:txBody>
          <a:bodyPr/>
          <a:lstStyle/>
          <a:p>
            <a:r>
              <a:rPr lang="en-US" smtClean="0"/>
              <a:t>A Variable Warp-Size Architecture</a:t>
            </a:r>
            <a:endParaRPr lang="en-US" dirty="0"/>
          </a:p>
        </p:txBody>
      </p:sp>
      <p:sp>
        <p:nvSpPr>
          <p:cNvPr id="219" name="TextBox 218"/>
          <p:cNvSpPr txBox="1"/>
          <p:nvPr/>
        </p:nvSpPr>
        <p:spPr>
          <a:xfrm>
            <a:off x="4495800" y="3076545"/>
            <a:ext cx="3962400" cy="400110"/>
          </a:xfrm>
          <a:prstGeom prst="rect">
            <a:avLst/>
          </a:prstGeom>
          <a:noFill/>
        </p:spPr>
        <p:txBody>
          <a:bodyPr wrap="square" rtlCol="0">
            <a:spAutoFit/>
          </a:bodyPr>
          <a:lstStyle/>
          <a:p>
            <a:pPr algn="ctr"/>
            <a:r>
              <a:rPr lang="en-CA" sz="2000" dirty="0" smtClean="0">
                <a:latin typeface="Courier New" panose="02070309020205020404" pitchFamily="49" charset="0"/>
                <a:cs typeface="Courier New" panose="02070309020205020404" pitchFamily="49" charset="0"/>
              </a:rPr>
              <a:t>Load R1, 0(R2)</a:t>
            </a:r>
          </a:p>
        </p:txBody>
      </p:sp>
      <p:grpSp>
        <p:nvGrpSpPr>
          <p:cNvPr id="252" name="Group 251"/>
          <p:cNvGrpSpPr/>
          <p:nvPr/>
        </p:nvGrpSpPr>
        <p:grpSpPr>
          <a:xfrm>
            <a:off x="5248275" y="3436218"/>
            <a:ext cx="2435225" cy="533400"/>
            <a:chOff x="5248275" y="3436218"/>
            <a:chExt cx="2435225" cy="533400"/>
          </a:xfrm>
        </p:grpSpPr>
        <p:sp>
          <p:nvSpPr>
            <p:cNvPr id="220" name="Rectangle 219"/>
            <p:cNvSpPr/>
            <p:nvPr/>
          </p:nvSpPr>
          <p:spPr>
            <a:xfrm>
              <a:off x="5476875"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1" name="Rectangle 220"/>
            <p:cNvSpPr/>
            <p:nvPr/>
          </p:nvSpPr>
          <p:spPr>
            <a:xfrm>
              <a:off x="5553075"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2" name="Rectangle 221"/>
            <p:cNvSpPr/>
            <p:nvPr/>
          </p:nvSpPr>
          <p:spPr>
            <a:xfrm>
              <a:off x="5629275"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3" name="Rectangle 222"/>
            <p:cNvSpPr/>
            <p:nvPr/>
          </p:nvSpPr>
          <p:spPr>
            <a:xfrm>
              <a:off x="5705475"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4" name="Rectangle 223"/>
            <p:cNvSpPr/>
            <p:nvPr/>
          </p:nvSpPr>
          <p:spPr>
            <a:xfrm>
              <a:off x="5781675"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5" name="Rectangle 224"/>
            <p:cNvSpPr/>
            <p:nvPr/>
          </p:nvSpPr>
          <p:spPr>
            <a:xfrm>
              <a:off x="5867400"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6" name="Rectangle 225"/>
            <p:cNvSpPr/>
            <p:nvPr/>
          </p:nvSpPr>
          <p:spPr>
            <a:xfrm>
              <a:off x="5943600"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7" name="Rectangle 226"/>
            <p:cNvSpPr/>
            <p:nvPr/>
          </p:nvSpPr>
          <p:spPr>
            <a:xfrm>
              <a:off x="6019800"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8" name="Rectangle 227"/>
            <p:cNvSpPr/>
            <p:nvPr/>
          </p:nvSpPr>
          <p:spPr>
            <a:xfrm>
              <a:off x="6096000"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9" name="Rectangle 228"/>
            <p:cNvSpPr/>
            <p:nvPr/>
          </p:nvSpPr>
          <p:spPr>
            <a:xfrm>
              <a:off x="6172200"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0" name="Rectangle 229"/>
            <p:cNvSpPr/>
            <p:nvPr/>
          </p:nvSpPr>
          <p:spPr>
            <a:xfrm>
              <a:off x="6248400"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1" name="Rectangle 230"/>
            <p:cNvSpPr/>
            <p:nvPr/>
          </p:nvSpPr>
          <p:spPr>
            <a:xfrm>
              <a:off x="6467475"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2" name="Rectangle 231"/>
            <p:cNvSpPr/>
            <p:nvPr/>
          </p:nvSpPr>
          <p:spPr>
            <a:xfrm>
              <a:off x="6543675"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3" name="Rectangle 232"/>
            <p:cNvSpPr/>
            <p:nvPr/>
          </p:nvSpPr>
          <p:spPr>
            <a:xfrm>
              <a:off x="6619875"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4" name="Rectangle 233"/>
            <p:cNvSpPr/>
            <p:nvPr/>
          </p:nvSpPr>
          <p:spPr>
            <a:xfrm>
              <a:off x="6696075"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5" name="Rectangle 234"/>
            <p:cNvSpPr/>
            <p:nvPr/>
          </p:nvSpPr>
          <p:spPr>
            <a:xfrm>
              <a:off x="6772275"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6" name="Rectangle 235"/>
            <p:cNvSpPr/>
            <p:nvPr/>
          </p:nvSpPr>
          <p:spPr>
            <a:xfrm>
              <a:off x="6848475"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7" name="Rectangle 236"/>
            <p:cNvSpPr/>
            <p:nvPr/>
          </p:nvSpPr>
          <p:spPr>
            <a:xfrm>
              <a:off x="7000875"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8" name="Rectangle 237"/>
            <p:cNvSpPr/>
            <p:nvPr/>
          </p:nvSpPr>
          <p:spPr>
            <a:xfrm>
              <a:off x="7086600"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9" name="Rectangle 238"/>
            <p:cNvSpPr/>
            <p:nvPr/>
          </p:nvSpPr>
          <p:spPr>
            <a:xfrm>
              <a:off x="7162800"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0" name="Rectangle 239"/>
            <p:cNvSpPr/>
            <p:nvPr/>
          </p:nvSpPr>
          <p:spPr>
            <a:xfrm>
              <a:off x="7239000"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1" name="Rectangle 240"/>
            <p:cNvSpPr/>
            <p:nvPr/>
          </p:nvSpPr>
          <p:spPr>
            <a:xfrm>
              <a:off x="7315200"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2" name="Rectangle 241"/>
            <p:cNvSpPr/>
            <p:nvPr/>
          </p:nvSpPr>
          <p:spPr>
            <a:xfrm>
              <a:off x="6318250"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3" name="Rectangle 242"/>
            <p:cNvSpPr/>
            <p:nvPr/>
          </p:nvSpPr>
          <p:spPr>
            <a:xfrm>
              <a:off x="6394450"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4" name="Rectangle 243"/>
            <p:cNvSpPr/>
            <p:nvPr/>
          </p:nvSpPr>
          <p:spPr>
            <a:xfrm>
              <a:off x="6924675"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5" name="Rectangle 244"/>
            <p:cNvSpPr/>
            <p:nvPr/>
          </p:nvSpPr>
          <p:spPr>
            <a:xfrm>
              <a:off x="5248275"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6" name="Rectangle 245"/>
            <p:cNvSpPr/>
            <p:nvPr/>
          </p:nvSpPr>
          <p:spPr>
            <a:xfrm>
              <a:off x="5324475"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7" name="Rectangle 246"/>
            <p:cNvSpPr/>
            <p:nvPr/>
          </p:nvSpPr>
          <p:spPr>
            <a:xfrm>
              <a:off x="5400675"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8" name="Rectangle 247"/>
            <p:cNvSpPr/>
            <p:nvPr/>
          </p:nvSpPr>
          <p:spPr>
            <a:xfrm>
              <a:off x="7378700"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9" name="Rectangle 248"/>
            <p:cNvSpPr/>
            <p:nvPr/>
          </p:nvSpPr>
          <p:spPr>
            <a:xfrm>
              <a:off x="7454900"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0" name="Rectangle 249"/>
            <p:cNvSpPr/>
            <p:nvPr/>
          </p:nvSpPr>
          <p:spPr>
            <a:xfrm>
              <a:off x="7531100"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1" name="Rectangle 250"/>
            <p:cNvSpPr/>
            <p:nvPr/>
          </p:nvSpPr>
          <p:spPr>
            <a:xfrm>
              <a:off x="7607300" y="343621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74" name="Rounded Rectangle 273"/>
          <p:cNvSpPr/>
          <p:nvPr/>
        </p:nvSpPr>
        <p:spPr>
          <a:xfrm>
            <a:off x="1162410" y="5029200"/>
            <a:ext cx="3162300" cy="730910"/>
          </a:xfrm>
          <a:prstGeom prst="roundRect">
            <a:avLst/>
          </a:prstGeom>
          <a:solidFill>
            <a:schemeClr val="bg1"/>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Can cut </a:t>
            </a:r>
            <a:r>
              <a:rPr lang="en-CA" b="1" dirty="0" smtClean="0">
                <a:solidFill>
                  <a:schemeClr val="tx1"/>
                </a:solidFill>
              </a:rPr>
              <a:t>function unit utilization </a:t>
            </a:r>
            <a:r>
              <a:rPr lang="en-CA" b="1" dirty="0">
                <a:solidFill>
                  <a:schemeClr val="tx1"/>
                </a:solidFill>
              </a:rPr>
              <a:t>to 1/32.</a:t>
            </a:r>
          </a:p>
        </p:txBody>
      </p:sp>
      <p:grpSp>
        <p:nvGrpSpPr>
          <p:cNvPr id="29" name="Group 28"/>
          <p:cNvGrpSpPr/>
          <p:nvPr/>
        </p:nvGrpSpPr>
        <p:grpSpPr>
          <a:xfrm>
            <a:off x="1785489" y="4343400"/>
            <a:ext cx="2453136" cy="533400"/>
            <a:chOff x="1785489" y="4343400"/>
            <a:chExt cx="2453136" cy="533400"/>
          </a:xfrm>
        </p:grpSpPr>
        <p:sp>
          <p:nvSpPr>
            <p:cNvPr id="314" name="Rectangle 313"/>
            <p:cNvSpPr/>
            <p:nvPr/>
          </p:nvSpPr>
          <p:spPr>
            <a:xfrm>
              <a:off x="3631002"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5" name="Rectangle 314"/>
            <p:cNvSpPr/>
            <p:nvPr/>
          </p:nvSpPr>
          <p:spPr>
            <a:xfrm>
              <a:off x="3707202"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6" name="Rectangle 315"/>
            <p:cNvSpPr/>
            <p:nvPr/>
          </p:nvSpPr>
          <p:spPr>
            <a:xfrm>
              <a:off x="3783402"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7" name="Rectangle 316"/>
            <p:cNvSpPr/>
            <p:nvPr/>
          </p:nvSpPr>
          <p:spPr>
            <a:xfrm>
              <a:off x="3857625"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8" name="Rectangle 317"/>
            <p:cNvSpPr/>
            <p:nvPr/>
          </p:nvSpPr>
          <p:spPr>
            <a:xfrm>
              <a:off x="3935802"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9" name="Rectangle 318"/>
            <p:cNvSpPr/>
            <p:nvPr/>
          </p:nvSpPr>
          <p:spPr>
            <a:xfrm>
              <a:off x="4012002"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0" name="Rectangle 319"/>
            <p:cNvSpPr/>
            <p:nvPr/>
          </p:nvSpPr>
          <p:spPr>
            <a:xfrm>
              <a:off x="4088202"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1" name="Rectangle 320"/>
            <p:cNvSpPr/>
            <p:nvPr/>
          </p:nvSpPr>
          <p:spPr>
            <a:xfrm>
              <a:off x="4162425"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2" name="Rectangle 321"/>
            <p:cNvSpPr/>
            <p:nvPr/>
          </p:nvSpPr>
          <p:spPr>
            <a:xfrm>
              <a:off x="3015831"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3" name="Rectangle 322"/>
            <p:cNvSpPr/>
            <p:nvPr/>
          </p:nvSpPr>
          <p:spPr>
            <a:xfrm>
              <a:off x="3092031"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4" name="Rectangle 323"/>
            <p:cNvSpPr/>
            <p:nvPr/>
          </p:nvSpPr>
          <p:spPr>
            <a:xfrm>
              <a:off x="3168231"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5" name="Rectangle 324"/>
            <p:cNvSpPr/>
            <p:nvPr/>
          </p:nvSpPr>
          <p:spPr>
            <a:xfrm>
              <a:off x="3242454"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6" name="Rectangle 325"/>
            <p:cNvSpPr/>
            <p:nvPr/>
          </p:nvSpPr>
          <p:spPr>
            <a:xfrm>
              <a:off x="3320631"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7" name="Rectangle 326"/>
            <p:cNvSpPr/>
            <p:nvPr/>
          </p:nvSpPr>
          <p:spPr>
            <a:xfrm>
              <a:off x="3396831"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8" name="Rectangle 327"/>
            <p:cNvSpPr/>
            <p:nvPr/>
          </p:nvSpPr>
          <p:spPr>
            <a:xfrm>
              <a:off x="3473031"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9" name="Rectangle 328"/>
            <p:cNvSpPr/>
            <p:nvPr/>
          </p:nvSpPr>
          <p:spPr>
            <a:xfrm>
              <a:off x="3547254"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0" name="Rectangle 329"/>
            <p:cNvSpPr/>
            <p:nvPr/>
          </p:nvSpPr>
          <p:spPr>
            <a:xfrm>
              <a:off x="2400660"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1" name="Rectangle 330"/>
            <p:cNvSpPr/>
            <p:nvPr/>
          </p:nvSpPr>
          <p:spPr>
            <a:xfrm>
              <a:off x="2476860"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2" name="Rectangle 331"/>
            <p:cNvSpPr/>
            <p:nvPr/>
          </p:nvSpPr>
          <p:spPr>
            <a:xfrm>
              <a:off x="2553060"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3" name="Rectangle 332"/>
            <p:cNvSpPr/>
            <p:nvPr/>
          </p:nvSpPr>
          <p:spPr>
            <a:xfrm>
              <a:off x="2627283"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4" name="Rectangle 333"/>
            <p:cNvSpPr/>
            <p:nvPr/>
          </p:nvSpPr>
          <p:spPr>
            <a:xfrm>
              <a:off x="2705460"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5" name="Rectangle 334"/>
            <p:cNvSpPr/>
            <p:nvPr/>
          </p:nvSpPr>
          <p:spPr>
            <a:xfrm>
              <a:off x="2781660" y="43434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6" name="Rectangle 335"/>
            <p:cNvSpPr/>
            <p:nvPr/>
          </p:nvSpPr>
          <p:spPr>
            <a:xfrm>
              <a:off x="2857860"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7" name="Rectangle 336"/>
            <p:cNvSpPr/>
            <p:nvPr/>
          </p:nvSpPr>
          <p:spPr>
            <a:xfrm>
              <a:off x="2932083"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8" name="Rectangle 337"/>
            <p:cNvSpPr/>
            <p:nvPr/>
          </p:nvSpPr>
          <p:spPr>
            <a:xfrm>
              <a:off x="1785489"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9" name="Rectangle 338"/>
            <p:cNvSpPr/>
            <p:nvPr/>
          </p:nvSpPr>
          <p:spPr>
            <a:xfrm>
              <a:off x="1861689"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0" name="Rectangle 339"/>
            <p:cNvSpPr/>
            <p:nvPr/>
          </p:nvSpPr>
          <p:spPr>
            <a:xfrm>
              <a:off x="1937889"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1" name="Rectangle 340"/>
            <p:cNvSpPr/>
            <p:nvPr/>
          </p:nvSpPr>
          <p:spPr>
            <a:xfrm>
              <a:off x="2012112"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2" name="Rectangle 341"/>
            <p:cNvSpPr/>
            <p:nvPr/>
          </p:nvSpPr>
          <p:spPr>
            <a:xfrm>
              <a:off x="2090289"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3" name="Rectangle 342"/>
            <p:cNvSpPr/>
            <p:nvPr/>
          </p:nvSpPr>
          <p:spPr>
            <a:xfrm>
              <a:off x="2166489"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4" name="Rectangle 343"/>
            <p:cNvSpPr/>
            <p:nvPr/>
          </p:nvSpPr>
          <p:spPr>
            <a:xfrm>
              <a:off x="2242689"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5" name="Rectangle 344"/>
            <p:cNvSpPr/>
            <p:nvPr/>
          </p:nvSpPr>
          <p:spPr>
            <a:xfrm>
              <a:off x="2316912" y="4343400"/>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8" name="Group 27"/>
          <p:cNvGrpSpPr/>
          <p:nvPr/>
        </p:nvGrpSpPr>
        <p:grpSpPr>
          <a:xfrm>
            <a:off x="1785489" y="3267075"/>
            <a:ext cx="2458288" cy="533400"/>
            <a:chOff x="1785489" y="3267075"/>
            <a:chExt cx="2458288" cy="533400"/>
          </a:xfrm>
        </p:grpSpPr>
        <p:sp>
          <p:nvSpPr>
            <p:cNvPr id="282" name="Rectangle 281"/>
            <p:cNvSpPr/>
            <p:nvPr/>
          </p:nvSpPr>
          <p:spPr>
            <a:xfrm>
              <a:off x="3631002"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3" name="Rectangle 282"/>
            <p:cNvSpPr/>
            <p:nvPr/>
          </p:nvSpPr>
          <p:spPr>
            <a:xfrm>
              <a:off x="3707202"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4" name="Rectangle 283"/>
            <p:cNvSpPr/>
            <p:nvPr/>
          </p:nvSpPr>
          <p:spPr>
            <a:xfrm>
              <a:off x="3783402"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5" name="Rectangle 284"/>
            <p:cNvSpPr/>
            <p:nvPr/>
          </p:nvSpPr>
          <p:spPr>
            <a:xfrm>
              <a:off x="3857625"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6" name="Rectangle 285"/>
            <p:cNvSpPr/>
            <p:nvPr/>
          </p:nvSpPr>
          <p:spPr>
            <a:xfrm>
              <a:off x="3935802"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7" name="Rectangle 286"/>
            <p:cNvSpPr/>
            <p:nvPr/>
          </p:nvSpPr>
          <p:spPr>
            <a:xfrm>
              <a:off x="4012002"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8" name="Rectangle 287"/>
            <p:cNvSpPr/>
            <p:nvPr/>
          </p:nvSpPr>
          <p:spPr>
            <a:xfrm>
              <a:off x="4088202"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9" name="Rectangle 288"/>
            <p:cNvSpPr/>
            <p:nvPr/>
          </p:nvSpPr>
          <p:spPr>
            <a:xfrm>
              <a:off x="4162425"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0" name="Rectangle 289"/>
            <p:cNvSpPr/>
            <p:nvPr/>
          </p:nvSpPr>
          <p:spPr>
            <a:xfrm>
              <a:off x="3015831"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1" name="Rectangle 290"/>
            <p:cNvSpPr/>
            <p:nvPr/>
          </p:nvSpPr>
          <p:spPr>
            <a:xfrm>
              <a:off x="3092031"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2" name="Rectangle 291"/>
            <p:cNvSpPr/>
            <p:nvPr/>
          </p:nvSpPr>
          <p:spPr>
            <a:xfrm>
              <a:off x="3168231"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3" name="Rectangle 292"/>
            <p:cNvSpPr/>
            <p:nvPr/>
          </p:nvSpPr>
          <p:spPr>
            <a:xfrm>
              <a:off x="3242454"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4" name="Rectangle 293"/>
            <p:cNvSpPr/>
            <p:nvPr/>
          </p:nvSpPr>
          <p:spPr>
            <a:xfrm>
              <a:off x="3320631"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5" name="Rectangle 294"/>
            <p:cNvSpPr/>
            <p:nvPr/>
          </p:nvSpPr>
          <p:spPr>
            <a:xfrm>
              <a:off x="3396831"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6" name="Rectangle 295"/>
            <p:cNvSpPr/>
            <p:nvPr/>
          </p:nvSpPr>
          <p:spPr>
            <a:xfrm>
              <a:off x="3473031"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7" name="Rectangle 296"/>
            <p:cNvSpPr/>
            <p:nvPr/>
          </p:nvSpPr>
          <p:spPr>
            <a:xfrm>
              <a:off x="3547254"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8" name="Rectangle 297"/>
            <p:cNvSpPr/>
            <p:nvPr/>
          </p:nvSpPr>
          <p:spPr>
            <a:xfrm>
              <a:off x="2400660"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9" name="Rectangle 298"/>
            <p:cNvSpPr/>
            <p:nvPr/>
          </p:nvSpPr>
          <p:spPr>
            <a:xfrm>
              <a:off x="2476860"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0" name="Rectangle 299"/>
            <p:cNvSpPr/>
            <p:nvPr/>
          </p:nvSpPr>
          <p:spPr>
            <a:xfrm>
              <a:off x="2553060"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1" name="Rectangle 300"/>
            <p:cNvSpPr/>
            <p:nvPr/>
          </p:nvSpPr>
          <p:spPr>
            <a:xfrm>
              <a:off x="2627283"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2" name="Rectangle 301"/>
            <p:cNvSpPr/>
            <p:nvPr/>
          </p:nvSpPr>
          <p:spPr>
            <a:xfrm>
              <a:off x="2705460"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3" name="Rectangle 302"/>
            <p:cNvSpPr/>
            <p:nvPr/>
          </p:nvSpPr>
          <p:spPr>
            <a:xfrm>
              <a:off x="2781660"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4" name="Rectangle 303"/>
            <p:cNvSpPr/>
            <p:nvPr/>
          </p:nvSpPr>
          <p:spPr>
            <a:xfrm>
              <a:off x="2857860"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5" name="Rectangle 304"/>
            <p:cNvSpPr/>
            <p:nvPr/>
          </p:nvSpPr>
          <p:spPr>
            <a:xfrm>
              <a:off x="2932083"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6" name="Rectangle 305"/>
            <p:cNvSpPr/>
            <p:nvPr/>
          </p:nvSpPr>
          <p:spPr>
            <a:xfrm>
              <a:off x="1785489"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7" name="Rectangle 306"/>
            <p:cNvSpPr/>
            <p:nvPr/>
          </p:nvSpPr>
          <p:spPr>
            <a:xfrm>
              <a:off x="1861689"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8" name="Rectangle 307"/>
            <p:cNvSpPr/>
            <p:nvPr/>
          </p:nvSpPr>
          <p:spPr>
            <a:xfrm>
              <a:off x="1937889"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9" name="Rectangle 308"/>
            <p:cNvSpPr/>
            <p:nvPr/>
          </p:nvSpPr>
          <p:spPr>
            <a:xfrm>
              <a:off x="2012112"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0" name="Rectangle 309"/>
            <p:cNvSpPr/>
            <p:nvPr/>
          </p:nvSpPr>
          <p:spPr>
            <a:xfrm>
              <a:off x="2090289"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1" name="Rectangle 310"/>
            <p:cNvSpPr/>
            <p:nvPr/>
          </p:nvSpPr>
          <p:spPr>
            <a:xfrm>
              <a:off x="2166489"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2" name="Rectangle 311"/>
            <p:cNvSpPr/>
            <p:nvPr/>
          </p:nvSpPr>
          <p:spPr>
            <a:xfrm>
              <a:off x="2242689"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3" name="Rectangle 312"/>
            <p:cNvSpPr/>
            <p:nvPr/>
          </p:nvSpPr>
          <p:spPr>
            <a:xfrm>
              <a:off x="2316912"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Left-Right Arrow 10"/>
            <p:cNvSpPr/>
            <p:nvPr/>
          </p:nvSpPr>
          <p:spPr>
            <a:xfrm>
              <a:off x="1790641" y="3309103"/>
              <a:ext cx="2453136" cy="449344"/>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32- Wide</a:t>
              </a:r>
              <a:endParaRPr lang="en-CA" dirty="0">
                <a:solidFill>
                  <a:schemeClr val="tx1"/>
                </a:solidFill>
              </a:endParaRPr>
            </a:p>
          </p:txBody>
        </p:sp>
      </p:grpSp>
      <p:sp>
        <p:nvSpPr>
          <p:cNvPr id="346" name="Left-Right Arrow 345"/>
          <p:cNvSpPr/>
          <p:nvPr/>
        </p:nvSpPr>
        <p:spPr>
          <a:xfrm>
            <a:off x="5230364" y="3476655"/>
            <a:ext cx="2453136" cy="449344"/>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32- Wide</a:t>
            </a:r>
            <a:endParaRPr lang="en-CA" dirty="0">
              <a:solidFill>
                <a:schemeClr val="tx1"/>
              </a:solidFill>
            </a:endParaRPr>
          </a:p>
        </p:txBody>
      </p:sp>
      <p:grpSp>
        <p:nvGrpSpPr>
          <p:cNvPr id="126" name="Group 125"/>
          <p:cNvGrpSpPr/>
          <p:nvPr/>
        </p:nvGrpSpPr>
        <p:grpSpPr>
          <a:xfrm>
            <a:off x="4670529" y="3966042"/>
            <a:ext cx="3898691" cy="2238775"/>
            <a:chOff x="4635708" y="3373695"/>
            <a:chExt cx="3898691" cy="2238775"/>
          </a:xfrm>
        </p:grpSpPr>
        <p:grpSp>
          <p:nvGrpSpPr>
            <p:cNvPr id="127" name="Group 126"/>
            <p:cNvGrpSpPr/>
            <p:nvPr/>
          </p:nvGrpSpPr>
          <p:grpSpPr>
            <a:xfrm>
              <a:off x="4635708" y="3377271"/>
              <a:ext cx="3898691" cy="2231366"/>
              <a:chOff x="4724399" y="3982976"/>
              <a:chExt cx="3898691" cy="2231366"/>
            </a:xfrm>
          </p:grpSpPr>
          <p:cxnSp>
            <p:nvCxnSpPr>
              <p:cNvPr id="138" name="Straight Arrow Connector 137"/>
              <p:cNvCxnSpPr>
                <a:stCxn id="245" idx="2"/>
              </p:cNvCxnSpPr>
              <p:nvPr/>
            </p:nvCxnSpPr>
            <p:spPr>
              <a:xfrm flipH="1">
                <a:off x="4876801" y="3982976"/>
                <a:ext cx="463444" cy="188442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7555302" y="3988925"/>
                <a:ext cx="750498" cy="18784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4724399" y="5867400"/>
                <a:ext cx="3898691" cy="346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Main Memory</a:t>
                </a:r>
                <a:endParaRPr lang="en-CA" dirty="0">
                  <a:solidFill>
                    <a:schemeClr val="tx1"/>
                  </a:solidFill>
                </a:endParaRPr>
              </a:p>
            </p:txBody>
          </p:sp>
          <p:cxnSp>
            <p:nvCxnSpPr>
              <p:cNvPr id="141" name="Straight Arrow Connector 140"/>
              <p:cNvCxnSpPr>
                <a:stCxn id="230" idx="2"/>
                <a:endCxn id="143" idx="0"/>
              </p:cNvCxnSpPr>
              <p:nvPr/>
            </p:nvCxnSpPr>
            <p:spPr>
              <a:xfrm>
                <a:off x="6340370" y="3982976"/>
                <a:ext cx="1084367" cy="188442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4838700" y="5867400"/>
                <a:ext cx="114300" cy="34694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3" name="Rectangle 142"/>
              <p:cNvSpPr/>
              <p:nvPr/>
            </p:nvSpPr>
            <p:spPr>
              <a:xfrm>
                <a:off x="7367587" y="5867400"/>
                <a:ext cx="114300" cy="34694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4" name="Rectangle 143"/>
              <p:cNvSpPr/>
              <p:nvPr/>
            </p:nvSpPr>
            <p:spPr>
              <a:xfrm>
                <a:off x="8248650" y="5867400"/>
                <a:ext cx="114300" cy="34694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128" name="Straight Arrow Connector 127"/>
            <p:cNvCxnSpPr/>
            <p:nvPr/>
          </p:nvCxnSpPr>
          <p:spPr>
            <a:xfrm flipH="1">
              <a:off x="5229253" y="3383220"/>
              <a:ext cx="256158" cy="18784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5180040" y="5261695"/>
              <a:ext cx="114300" cy="34694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0" name="Straight Arrow Connector 129"/>
            <p:cNvCxnSpPr/>
            <p:nvPr/>
          </p:nvCxnSpPr>
          <p:spPr>
            <a:xfrm flipH="1">
              <a:off x="5723147" y="3373695"/>
              <a:ext cx="143264" cy="189243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a:xfrm>
              <a:off x="5673934" y="5266129"/>
              <a:ext cx="114300" cy="3425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2" name="Straight Arrow Connector 131"/>
            <p:cNvCxnSpPr/>
            <p:nvPr/>
          </p:nvCxnSpPr>
          <p:spPr>
            <a:xfrm>
              <a:off x="6656266" y="3373695"/>
              <a:ext cx="971881" cy="189243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7578934" y="5266129"/>
              <a:ext cx="114300" cy="3425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4" name="Straight Arrow Connector 133"/>
            <p:cNvCxnSpPr/>
            <p:nvPr/>
          </p:nvCxnSpPr>
          <p:spPr>
            <a:xfrm>
              <a:off x="7087588" y="3387654"/>
              <a:ext cx="847336" cy="187404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7885711" y="5261695"/>
              <a:ext cx="114300" cy="3425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6" name="Straight Arrow Connector 135"/>
            <p:cNvCxnSpPr>
              <a:stCxn id="251" idx="2"/>
            </p:cNvCxnSpPr>
            <p:nvPr/>
          </p:nvCxnSpPr>
          <p:spPr>
            <a:xfrm>
              <a:off x="7610579" y="3377271"/>
              <a:ext cx="792477" cy="189269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8353843" y="5269962"/>
              <a:ext cx="114300" cy="3425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75" name="Rounded Rectangle 274"/>
          <p:cNvSpPr/>
          <p:nvPr/>
        </p:nvSpPr>
        <p:spPr>
          <a:xfrm>
            <a:off x="5343525" y="5029200"/>
            <a:ext cx="2505075" cy="730910"/>
          </a:xfrm>
          <a:prstGeom prst="roundRect">
            <a:avLst/>
          </a:prstGeom>
          <a:solidFill>
            <a:schemeClr val="bg1"/>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Instruction may wait for 32 cache lines</a:t>
            </a:r>
            <a:endParaRPr lang="en-CA" b="1" dirty="0">
              <a:solidFill>
                <a:schemeClr val="tx1"/>
              </a:solidFill>
            </a:endParaRPr>
          </a:p>
        </p:txBody>
      </p:sp>
      <p:sp>
        <p:nvSpPr>
          <p:cNvPr id="125" name="Rounded Rectangle 124"/>
          <p:cNvSpPr/>
          <p:nvPr/>
        </p:nvSpPr>
        <p:spPr>
          <a:xfrm>
            <a:off x="5152666" y="3926000"/>
            <a:ext cx="2619734" cy="419262"/>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Tree>
    <p:extLst>
      <p:ext uri="{BB962C8B-B14F-4D97-AF65-F5344CB8AC3E}">
        <p14:creationId xmlns:p14="http://schemas.microsoft.com/office/powerpoint/2010/main" val="137071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219" grpId="0"/>
      <p:bldP spid="274" grpId="0" animBg="1"/>
      <p:bldP spid="346" grpId="0" animBg="1"/>
      <p:bldP spid="275" grpId="0" animBg="1"/>
      <p:bldP spid="12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712" y="1018615"/>
            <a:ext cx="7886700" cy="689842"/>
          </a:xfrm>
        </p:spPr>
        <p:txBody>
          <a:bodyPr/>
          <a:lstStyle/>
          <a:p>
            <a:pPr algn="ctr"/>
            <a:r>
              <a:rPr lang="en-US" dirty="0" smtClean="0"/>
              <a:t>Introduction</a:t>
            </a:r>
            <a:endParaRPr lang="en-US" dirty="0"/>
          </a:p>
        </p:txBody>
      </p:sp>
      <p:sp>
        <p:nvSpPr>
          <p:cNvPr id="4" name="Slide Number Placeholder 3"/>
          <p:cNvSpPr>
            <a:spLocks noGrp="1"/>
          </p:cNvSpPr>
          <p:nvPr>
            <p:ph type="sldNum" sz="quarter" idx="12"/>
          </p:nvPr>
        </p:nvSpPr>
        <p:spPr/>
        <p:txBody>
          <a:bodyPr/>
          <a:lstStyle/>
          <a:p>
            <a:fld id="{F3E2706B-57D8-4C3B-8B7D-A32463C36449}" type="slidenum">
              <a:rPr lang="en-US" smtClean="0">
                <a:solidFill>
                  <a:prstClr val="black">
                    <a:tint val="75000"/>
                  </a:prstClr>
                </a:solidFill>
              </a:rPr>
              <a:pPr/>
              <a:t>60</a:t>
            </a:fld>
            <a:endParaRPr lang="en-US">
              <a:solidFill>
                <a:prstClr val="black">
                  <a:tint val="75000"/>
                </a:prstClr>
              </a:solidFill>
            </a:endParaRPr>
          </a:p>
        </p:txBody>
      </p:sp>
      <p:sp>
        <p:nvSpPr>
          <p:cNvPr id="5" name="Content Placeholder 2"/>
          <p:cNvSpPr>
            <a:spLocks noGrp="1"/>
          </p:cNvSpPr>
          <p:nvPr>
            <p:ph idx="1"/>
          </p:nvPr>
        </p:nvSpPr>
        <p:spPr>
          <a:xfrm>
            <a:off x="517711" y="1708457"/>
            <a:ext cx="7997639" cy="4052978"/>
          </a:xfrm>
        </p:spPr>
        <p:txBody>
          <a:bodyPr>
            <a:noAutofit/>
          </a:bodyPr>
          <a:lstStyle/>
          <a:p>
            <a:r>
              <a:rPr lang="en-US" sz="2400" dirty="0"/>
              <a:t>Graphics Processing Units  (GPUs)</a:t>
            </a:r>
          </a:p>
          <a:p>
            <a:pPr lvl="1"/>
            <a:r>
              <a:rPr lang="en-US" sz="2100" dirty="0"/>
              <a:t>General purpose throughput processors</a:t>
            </a:r>
          </a:p>
          <a:p>
            <a:pPr lvl="1"/>
            <a:r>
              <a:rPr lang="en-US" sz="2100" dirty="0"/>
              <a:t>Massive thread hierarchy, warp=32 threads</a:t>
            </a:r>
          </a:p>
          <a:p>
            <a:pPr lvl="1"/>
            <a:endParaRPr lang="en-US" dirty="0" smtClean="0"/>
          </a:p>
          <a:p>
            <a:r>
              <a:rPr lang="en-US" sz="2400" b="1" dirty="0"/>
              <a:t>Challenge</a:t>
            </a:r>
            <a:r>
              <a:rPr lang="en-US" sz="2400" dirty="0"/>
              <a:t>: </a:t>
            </a:r>
            <a:endParaRPr lang="en-US" sz="2400" dirty="0"/>
          </a:p>
          <a:p>
            <a:pPr lvl="1"/>
            <a:r>
              <a:rPr lang="en-US" sz="2100" dirty="0"/>
              <a:t>Small caches + many threads </a:t>
            </a:r>
            <a:r>
              <a:rPr lang="en-US" sz="2100" dirty="0">
                <a:sym typeface="Wingdings" panose="05000000000000000000" pitchFamily="2" charset="2"/>
              </a:rPr>
              <a:t></a:t>
            </a:r>
            <a:r>
              <a:rPr lang="en-US" sz="2100" dirty="0"/>
              <a:t> contention + cache thrashing</a:t>
            </a:r>
          </a:p>
          <a:p>
            <a:pPr lvl="1"/>
            <a:endParaRPr lang="en-US" sz="2400" dirty="0"/>
          </a:p>
          <a:p>
            <a:r>
              <a:rPr lang="en-US" sz="2400" dirty="0"/>
              <a:t>Prior work: throttling thread level parallelism (TLP)</a:t>
            </a:r>
          </a:p>
          <a:p>
            <a:pPr lvl="1"/>
            <a:r>
              <a:rPr lang="en-US" sz="2100" b="1" dirty="0"/>
              <a:t>Problem 1: </a:t>
            </a:r>
            <a:r>
              <a:rPr lang="en-US" sz="2100" dirty="0"/>
              <a:t>under-utilized system </a:t>
            </a:r>
            <a:r>
              <a:rPr lang="en-US" sz="2100" dirty="0"/>
              <a:t>resources</a:t>
            </a:r>
            <a:endParaRPr lang="en-US" sz="2100" dirty="0"/>
          </a:p>
          <a:p>
            <a:pPr lvl="1"/>
            <a:r>
              <a:rPr lang="en-US" sz="2100" b="1" dirty="0"/>
              <a:t>Problem 2: </a:t>
            </a:r>
            <a:r>
              <a:rPr lang="en-US" sz="2100" dirty="0"/>
              <a:t>unexplored cache efficiency</a:t>
            </a:r>
            <a:endParaRPr lang="en-US" sz="2100" dirty="0"/>
          </a:p>
          <a:p>
            <a:pPr marL="685800" lvl="2" indent="0">
              <a:buNone/>
            </a:pPr>
            <a:endParaRPr lang="en-US" sz="2100" dirty="0"/>
          </a:p>
          <a:p>
            <a:pPr marL="685800" lvl="2" indent="0">
              <a:buNone/>
            </a:pPr>
            <a:endParaRPr lang="en-US" sz="2100" dirty="0"/>
          </a:p>
        </p:txBody>
      </p:sp>
    </p:spTree>
    <p:custDataLst>
      <p:tags r:id="rId1"/>
    </p:custDataLst>
    <p:extLst>
      <p:ext uri="{BB962C8B-B14F-4D97-AF65-F5344CB8AC3E}">
        <p14:creationId xmlns:p14="http://schemas.microsoft.com/office/powerpoint/2010/main" val="39482055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3183991" y="2810809"/>
            <a:ext cx="2679425" cy="3090940"/>
          </a:xfrm>
          <a:prstGeom prst="rect">
            <a:avLst/>
          </a:prstGeom>
        </p:spPr>
      </p:pic>
      <p:pic>
        <p:nvPicPr>
          <p:cNvPr id="5" name="Picture 4"/>
          <p:cNvPicPr>
            <a:picLocks noChangeAspect="1"/>
          </p:cNvPicPr>
          <p:nvPr/>
        </p:nvPicPr>
        <p:blipFill>
          <a:blip r:embed="rId5"/>
          <a:stretch>
            <a:fillRect/>
          </a:stretch>
        </p:blipFill>
        <p:spPr>
          <a:xfrm>
            <a:off x="6150601" y="2810980"/>
            <a:ext cx="2679425" cy="3086368"/>
          </a:xfrm>
          <a:prstGeom prst="rect">
            <a:avLst/>
          </a:prstGeom>
        </p:spPr>
      </p:pic>
      <p:pic>
        <p:nvPicPr>
          <p:cNvPr id="7" name="Picture 6"/>
          <p:cNvPicPr>
            <a:picLocks noChangeAspect="1"/>
          </p:cNvPicPr>
          <p:nvPr/>
        </p:nvPicPr>
        <p:blipFill>
          <a:blip r:embed="rId6"/>
          <a:stretch>
            <a:fillRect/>
          </a:stretch>
        </p:blipFill>
        <p:spPr>
          <a:xfrm>
            <a:off x="157919" y="2812181"/>
            <a:ext cx="2679425" cy="3090940"/>
          </a:xfrm>
          <a:prstGeom prst="rect">
            <a:avLst/>
          </a:prstGeom>
        </p:spPr>
      </p:pic>
      <p:sp>
        <p:nvSpPr>
          <p:cNvPr id="2" name="Title 1"/>
          <p:cNvSpPr>
            <a:spLocks noGrp="1"/>
          </p:cNvSpPr>
          <p:nvPr>
            <p:ph type="title"/>
          </p:nvPr>
        </p:nvSpPr>
        <p:spPr>
          <a:xfrm>
            <a:off x="415290" y="1171948"/>
            <a:ext cx="8313420" cy="466794"/>
          </a:xfrm>
        </p:spPr>
        <p:txBody>
          <a:bodyPr>
            <a:noAutofit/>
          </a:bodyPr>
          <a:lstStyle/>
          <a:p>
            <a:r>
              <a:rPr lang="en-US" dirty="0" smtClean="0"/>
              <a:t>Motivation: Case Study (</a:t>
            </a:r>
            <a:r>
              <a:rPr lang="en-US" dirty="0" err="1" smtClean="0"/>
              <a:t>CoMD</a:t>
            </a:r>
            <a:r>
              <a:rPr lang="en-US" dirty="0" smtClean="0"/>
              <a:t>)</a:t>
            </a:r>
            <a:endParaRPr lang="en-US" dirty="0"/>
          </a:p>
        </p:txBody>
      </p:sp>
      <p:grpSp>
        <p:nvGrpSpPr>
          <p:cNvPr id="39" name="Group 38"/>
          <p:cNvGrpSpPr/>
          <p:nvPr/>
        </p:nvGrpSpPr>
        <p:grpSpPr>
          <a:xfrm>
            <a:off x="3043911" y="5753122"/>
            <a:ext cx="1894116" cy="159659"/>
            <a:chOff x="3813847" y="6339143"/>
            <a:chExt cx="2525488" cy="212878"/>
          </a:xfrm>
        </p:grpSpPr>
        <p:sp>
          <p:nvSpPr>
            <p:cNvPr id="8" name="Rectangle 7"/>
            <p:cNvSpPr/>
            <p:nvPr/>
          </p:nvSpPr>
          <p:spPr>
            <a:xfrm>
              <a:off x="3813847" y="6339144"/>
              <a:ext cx="212877" cy="212877"/>
            </a:xfrm>
            <a:prstGeom prst="rect">
              <a:avLst/>
            </a:prstGeom>
            <a:solidFill>
              <a:schemeClr val="tx2"/>
            </a:solidFill>
            <a:ln>
              <a:solidFill>
                <a:schemeClr val="tx2">
                  <a:lumMod val="75000"/>
                </a:schemeClr>
              </a:solidFill>
            </a:ln>
          </p:spPr>
          <p:style>
            <a:lnRef idx="2">
              <a:schemeClr val="accent2">
                <a:shade val="50000"/>
              </a:schemeClr>
            </a:lnRef>
            <a:fillRef idx="1001">
              <a:schemeClr val="lt2"/>
            </a:fillRef>
            <a:effectRef idx="0">
              <a:schemeClr val="accent2"/>
            </a:effectRef>
            <a:fontRef idx="minor">
              <a:schemeClr val="lt1"/>
            </a:fontRef>
          </p:style>
          <p:txBody>
            <a:bodyPr wrap="none" rtlCol="0" anchor="ctr"/>
            <a:lstStyle/>
            <a:p>
              <a:r>
                <a:rPr lang="en-US" sz="1500" dirty="0">
                  <a:solidFill>
                    <a:srgbClr val="44546A"/>
                  </a:solidFill>
                </a:rPr>
                <a:t>   Best Throttled</a:t>
              </a:r>
            </a:p>
          </p:txBody>
        </p:sp>
        <p:sp>
          <p:nvSpPr>
            <p:cNvPr id="9" name="Rectangle 8"/>
            <p:cNvSpPr/>
            <p:nvPr/>
          </p:nvSpPr>
          <p:spPr>
            <a:xfrm>
              <a:off x="6126458" y="6339143"/>
              <a:ext cx="212877" cy="21287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r>
                <a:rPr lang="en-US" sz="1500" dirty="0">
                  <a:solidFill>
                    <a:prstClr val="black"/>
                  </a:solidFill>
                </a:rPr>
                <a:t>   max TLP (default)</a:t>
              </a:r>
            </a:p>
          </p:txBody>
        </p:sp>
      </p:grpSp>
      <p:sp>
        <p:nvSpPr>
          <p:cNvPr id="11" name="TextBox 10"/>
          <p:cNvSpPr txBox="1"/>
          <p:nvPr/>
        </p:nvSpPr>
        <p:spPr>
          <a:xfrm>
            <a:off x="165204" y="1986803"/>
            <a:ext cx="2860385" cy="692497"/>
          </a:xfrm>
          <a:prstGeom prst="rect">
            <a:avLst/>
          </a:prstGeom>
          <a:noFill/>
        </p:spPr>
        <p:txBody>
          <a:bodyPr wrap="square" rtlCol="0">
            <a:spAutoFit/>
          </a:bodyPr>
          <a:lstStyle/>
          <a:p>
            <a:r>
              <a:rPr lang="en-US" sz="1950" b="1" dirty="0">
                <a:solidFill>
                  <a:prstClr val="black"/>
                </a:solidFill>
              </a:rPr>
              <a:t>Throttling improves performance</a:t>
            </a:r>
          </a:p>
        </p:txBody>
      </p:sp>
      <p:sp>
        <p:nvSpPr>
          <p:cNvPr id="10" name="TextBox 9"/>
          <p:cNvSpPr txBox="1"/>
          <p:nvPr/>
        </p:nvSpPr>
        <p:spPr>
          <a:xfrm>
            <a:off x="6082986" y="1986803"/>
            <a:ext cx="3050130" cy="992579"/>
          </a:xfrm>
          <a:prstGeom prst="rect">
            <a:avLst/>
          </a:prstGeom>
          <a:noFill/>
        </p:spPr>
        <p:txBody>
          <a:bodyPr wrap="square" rtlCol="0">
            <a:spAutoFit/>
          </a:bodyPr>
          <a:lstStyle/>
          <a:p>
            <a:r>
              <a:rPr lang="en-US" sz="1950" b="1" dirty="0">
                <a:solidFill>
                  <a:prstClr val="black"/>
                </a:solidFill>
              </a:rPr>
              <a:t>Observation 2: </a:t>
            </a:r>
          </a:p>
          <a:p>
            <a:r>
              <a:rPr lang="en-US" sz="1950" b="1" dirty="0">
                <a:solidFill>
                  <a:prstClr val="black"/>
                </a:solidFill>
              </a:rPr>
              <a:t>Unexplored cache efficiency</a:t>
            </a:r>
          </a:p>
        </p:txBody>
      </p:sp>
      <p:grpSp>
        <p:nvGrpSpPr>
          <p:cNvPr id="20" name="Group 19"/>
          <p:cNvGrpSpPr/>
          <p:nvPr/>
        </p:nvGrpSpPr>
        <p:grpSpPr>
          <a:xfrm>
            <a:off x="6613241" y="4392801"/>
            <a:ext cx="1085160" cy="707837"/>
            <a:chOff x="8803341" y="3944471"/>
            <a:chExt cx="1446880" cy="1523998"/>
          </a:xfrm>
        </p:grpSpPr>
        <p:grpSp>
          <p:nvGrpSpPr>
            <p:cNvPr id="12" name="Group 11"/>
            <p:cNvGrpSpPr/>
            <p:nvPr/>
          </p:nvGrpSpPr>
          <p:grpSpPr>
            <a:xfrm>
              <a:off x="8803341" y="3944471"/>
              <a:ext cx="1446880" cy="1523998"/>
              <a:chOff x="3577316" y="2316995"/>
              <a:chExt cx="2442484" cy="1089505"/>
            </a:xfrm>
          </p:grpSpPr>
          <p:cxnSp>
            <p:nvCxnSpPr>
              <p:cNvPr id="13" name="Straight Connector 12"/>
              <p:cNvCxnSpPr/>
              <p:nvPr/>
            </p:nvCxnSpPr>
            <p:spPr>
              <a:xfrm flipV="1">
                <a:off x="3577316" y="2316995"/>
                <a:ext cx="2442484" cy="9005"/>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577316" y="3397495"/>
                <a:ext cx="2442484" cy="9005"/>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p:nvPr/>
          </p:nvCxnSpPr>
          <p:spPr>
            <a:xfrm>
              <a:off x="8910915" y="3957067"/>
              <a:ext cx="0" cy="1511402"/>
            </a:xfrm>
            <a:prstGeom prst="straightConnector1">
              <a:avLst/>
            </a:prstGeom>
            <a:ln w="28575">
              <a:solidFill>
                <a:srgbClr val="7030A0"/>
              </a:solidFill>
              <a:headEnd type="triangle"/>
              <a:tailEnd type="triangle"/>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3150147" y="1997689"/>
            <a:ext cx="2690039" cy="692497"/>
          </a:xfrm>
          <a:prstGeom prst="rect">
            <a:avLst/>
          </a:prstGeom>
          <a:noFill/>
        </p:spPr>
        <p:txBody>
          <a:bodyPr wrap="square" rtlCol="0">
            <a:spAutoFit/>
          </a:bodyPr>
          <a:lstStyle/>
          <a:p>
            <a:r>
              <a:rPr lang="en-US" sz="1950" b="1" dirty="0">
                <a:solidFill>
                  <a:prstClr val="black"/>
                </a:solidFill>
              </a:rPr>
              <a:t>Observation 1: </a:t>
            </a:r>
          </a:p>
          <a:p>
            <a:r>
              <a:rPr lang="en-US" sz="1950" b="1" dirty="0">
                <a:solidFill>
                  <a:prstClr val="black"/>
                </a:solidFill>
              </a:rPr>
              <a:t>Resource under-utilized</a:t>
            </a:r>
          </a:p>
        </p:txBody>
      </p:sp>
      <p:grpSp>
        <p:nvGrpSpPr>
          <p:cNvPr id="21" name="Group 20"/>
          <p:cNvGrpSpPr/>
          <p:nvPr/>
        </p:nvGrpSpPr>
        <p:grpSpPr>
          <a:xfrm>
            <a:off x="4461946" y="3600450"/>
            <a:ext cx="1201910" cy="547211"/>
            <a:chOff x="8803341" y="3944471"/>
            <a:chExt cx="1446880" cy="1523998"/>
          </a:xfrm>
        </p:grpSpPr>
        <p:grpSp>
          <p:nvGrpSpPr>
            <p:cNvPr id="22" name="Group 21"/>
            <p:cNvGrpSpPr/>
            <p:nvPr/>
          </p:nvGrpSpPr>
          <p:grpSpPr>
            <a:xfrm>
              <a:off x="8803341" y="3944471"/>
              <a:ext cx="1446880" cy="1523998"/>
              <a:chOff x="3577316" y="2316995"/>
              <a:chExt cx="2442484" cy="1089505"/>
            </a:xfrm>
          </p:grpSpPr>
          <p:cxnSp>
            <p:nvCxnSpPr>
              <p:cNvPr id="24" name="Straight Connector 23"/>
              <p:cNvCxnSpPr/>
              <p:nvPr/>
            </p:nvCxnSpPr>
            <p:spPr>
              <a:xfrm flipV="1">
                <a:off x="3577316" y="2316995"/>
                <a:ext cx="2442484" cy="9005"/>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577316" y="3397495"/>
                <a:ext cx="2442484" cy="9005"/>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a:off x="8910915" y="3957067"/>
              <a:ext cx="0" cy="1511402"/>
            </a:xfrm>
            <a:prstGeom prst="straightConnector1">
              <a:avLst/>
            </a:prstGeom>
            <a:ln w="28575">
              <a:solidFill>
                <a:srgbClr val="7030A0"/>
              </a:solidFill>
              <a:headEnd type="triangle"/>
              <a:tailEnd type="triangle"/>
            </a:ln>
          </p:spPr>
          <p:style>
            <a:lnRef idx="3">
              <a:schemeClr val="dk1"/>
            </a:lnRef>
            <a:fillRef idx="0">
              <a:schemeClr val="dk1"/>
            </a:fillRef>
            <a:effectRef idx="2">
              <a:schemeClr val="dk1"/>
            </a:effectRef>
            <a:fontRef idx="minor">
              <a:schemeClr val="tx1"/>
            </a:fontRef>
          </p:style>
        </p:cxnSp>
      </p:grpSp>
      <p:sp>
        <p:nvSpPr>
          <p:cNvPr id="19" name="Slide Number Placeholder 18"/>
          <p:cNvSpPr>
            <a:spLocks noGrp="1"/>
          </p:cNvSpPr>
          <p:nvPr>
            <p:ph type="sldNum" sz="quarter" idx="13"/>
          </p:nvPr>
        </p:nvSpPr>
        <p:spPr/>
        <p:txBody>
          <a:bodyPr/>
          <a:lstStyle/>
          <a:p>
            <a:fld id="{F3E2706B-57D8-4C3B-8B7D-A32463C36449}" type="slidenum">
              <a:rPr lang="en-US" smtClean="0">
                <a:solidFill>
                  <a:prstClr val="black">
                    <a:tint val="75000"/>
                  </a:prstClr>
                </a:solidFill>
              </a:rPr>
              <a:pPr/>
              <a:t>61</a:t>
            </a:fld>
            <a:endParaRPr lang="en-US">
              <a:solidFill>
                <a:prstClr val="black">
                  <a:tint val="75000"/>
                </a:prstClr>
              </a:solidFill>
            </a:endParaRPr>
          </a:p>
        </p:txBody>
      </p:sp>
      <p:sp>
        <p:nvSpPr>
          <p:cNvPr id="32" name="Right Arrow 31"/>
          <p:cNvSpPr/>
          <p:nvPr/>
        </p:nvSpPr>
        <p:spPr>
          <a:xfrm flipH="1">
            <a:off x="1502227" y="4564716"/>
            <a:ext cx="1124111" cy="59239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solidFill>
                  <a:prstClr val="black"/>
                </a:solidFill>
              </a:rPr>
              <a:t>Throttling </a:t>
            </a:r>
          </a:p>
        </p:txBody>
      </p:sp>
      <p:sp>
        <p:nvSpPr>
          <p:cNvPr id="42" name="Right Arrow 41"/>
          <p:cNvSpPr/>
          <p:nvPr/>
        </p:nvSpPr>
        <p:spPr>
          <a:xfrm flipH="1">
            <a:off x="4539745" y="4563715"/>
            <a:ext cx="1124111" cy="59239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solidFill>
                  <a:prstClr val="black"/>
                </a:solidFill>
              </a:rPr>
              <a:t>Throttling </a:t>
            </a:r>
          </a:p>
        </p:txBody>
      </p:sp>
      <p:sp>
        <p:nvSpPr>
          <p:cNvPr id="43" name="Right Arrow 42"/>
          <p:cNvSpPr/>
          <p:nvPr/>
        </p:nvSpPr>
        <p:spPr>
          <a:xfrm flipH="1">
            <a:off x="7486651" y="4563715"/>
            <a:ext cx="1124111" cy="59239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solidFill>
                  <a:prstClr val="black"/>
                </a:solidFill>
              </a:rPr>
              <a:t>Throttling </a:t>
            </a:r>
          </a:p>
        </p:txBody>
      </p:sp>
    </p:spTree>
    <p:custDataLst>
      <p:tags r:id="rId1"/>
    </p:custDataLst>
    <p:extLst>
      <p:ext uri="{BB962C8B-B14F-4D97-AF65-F5344CB8AC3E}">
        <p14:creationId xmlns:p14="http://schemas.microsoft.com/office/powerpoint/2010/main" val="1823551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3" grpId="0"/>
      <p:bldP spid="32" grpId="0" animBg="1"/>
      <p:bldP spid="42" grpId="0" animBg="1"/>
      <p:bldP spid="4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4943" y="957631"/>
            <a:ext cx="7886700" cy="994172"/>
          </a:xfrm>
        </p:spPr>
        <p:txBody>
          <a:bodyPr/>
          <a:lstStyle/>
          <a:p>
            <a:pPr algn="ctr"/>
            <a:r>
              <a:rPr lang="en-US" dirty="0" smtClean="0"/>
              <a:t>Motivation</a:t>
            </a:r>
            <a:endParaRPr lang="en-US" dirty="0"/>
          </a:p>
        </p:txBody>
      </p:sp>
      <p:sp>
        <p:nvSpPr>
          <p:cNvPr id="6" name="Content Placeholder 5"/>
          <p:cNvSpPr>
            <a:spLocks noGrp="1"/>
          </p:cNvSpPr>
          <p:nvPr>
            <p:ph idx="1"/>
          </p:nvPr>
        </p:nvSpPr>
        <p:spPr>
          <a:xfrm>
            <a:off x="183524" y="1942829"/>
            <a:ext cx="4001484" cy="3994322"/>
          </a:xfrm>
        </p:spPr>
        <p:txBody>
          <a:bodyPr>
            <a:normAutofit/>
          </a:bodyPr>
          <a:lstStyle/>
          <a:p>
            <a:pPr marL="171450" lvl="2">
              <a:spcBef>
                <a:spcPts val="750"/>
              </a:spcBef>
            </a:pPr>
            <a:r>
              <a:rPr lang="en-US" sz="2400" dirty="0"/>
              <a:t>Throttling</a:t>
            </a:r>
            <a:r>
              <a:rPr lang="en-US" sz="2100" dirty="0"/>
              <a:t> </a:t>
            </a:r>
          </a:p>
          <a:p>
            <a:pPr marL="514350" lvl="3">
              <a:spcBef>
                <a:spcPts val="750"/>
              </a:spcBef>
            </a:pPr>
            <a:r>
              <a:rPr lang="en-US" sz="2100" dirty="0"/>
              <a:t>Tradeoff between cache efficiency and parallelism.</a:t>
            </a:r>
          </a:p>
          <a:p>
            <a:pPr marL="514350" lvl="3">
              <a:spcBef>
                <a:spcPts val="750"/>
              </a:spcBef>
            </a:pPr>
            <a:r>
              <a:rPr lang="en-US" sz="2100" dirty="0"/>
              <a:t> # Active Warps = # Warps Allocating Cache</a:t>
            </a:r>
          </a:p>
          <a:p>
            <a:pPr marL="171450" lvl="2">
              <a:spcBef>
                <a:spcPts val="750"/>
              </a:spcBef>
            </a:pPr>
            <a:r>
              <a:rPr lang="en-US" sz="2400" dirty="0"/>
              <a:t>Idea</a:t>
            </a:r>
          </a:p>
          <a:p>
            <a:pPr lvl="1"/>
            <a:r>
              <a:rPr lang="en-US" sz="2100" dirty="0"/>
              <a:t>D</a:t>
            </a:r>
            <a:r>
              <a:rPr lang="en-US" sz="2100" dirty="0"/>
              <a:t>ecoupling cache efficiency from parallelism</a:t>
            </a:r>
            <a:endParaRPr lang="en-US" sz="5400" dirty="0"/>
          </a:p>
        </p:txBody>
      </p:sp>
      <p:sp>
        <p:nvSpPr>
          <p:cNvPr id="4" name="Slide Number Placeholder 3"/>
          <p:cNvSpPr>
            <a:spLocks noGrp="1"/>
          </p:cNvSpPr>
          <p:nvPr>
            <p:ph type="sldNum" sz="quarter" idx="12"/>
          </p:nvPr>
        </p:nvSpPr>
        <p:spPr>
          <a:xfrm>
            <a:off x="6456943" y="5637717"/>
            <a:ext cx="2057400" cy="273844"/>
          </a:xfrm>
        </p:spPr>
        <p:txBody>
          <a:bodyPr/>
          <a:lstStyle/>
          <a:p>
            <a:fld id="{F3E2706B-57D8-4C3B-8B7D-A32463C36449}" type="slidenum">
              <a:rPr lang="en-US" smtClean="0">
                <a:solidFill>
                  <a:prstClr val="black">
                    <a:tint val="75000"/>
                  </a:prstClr>
                </a:solidFill>
              </a:rPr>
              <a:pPr/>
              <a:t>62</a:t>
            </a:fld>
            <a:endParaRPr lang="en-US">
              <a:solidFill>
                <a:prstClr val="black">
                  <a:tint val="75000"/>
                </a:prstClr>
              </a:solidFill>
            </a:endParaRPr>
          </a:p>
        </p:txBody>
      </p:sp>
      <p:grpSp>
        <p:nvGrpSpPr>
          <p:cNvPr id="25" name="Group 24"/>
          <p:cNvGrpSpPr/>
          <p:nvPr/>
        </p:nvGrpSpPr>
        <p:grpSpPr>
          <a:xfrm>
            <a:off x="4317267" y="2035817"/>
            <a:ext cx="3819448" cy="3898827"/>
            <a:chOff x="6941926" y="1259378"/>
            <a:chExt cx="5092597" cy="5198436"/>
          </a:xfrm>
        </p:grpSpPr>
        <p:cxnSp>
          <p:nvCxnSpPr>
            <p:cNvPr id="7" name="Straight Arrow Connector 6"/>
            <p:cNvCxnSpPr/>
            <p:nvPr/>
          </p:nvCxnSpPr>
          <p:spPr>
            <a:xfrm>
              <a:off x="7462523" y="5936763"/>
              <a:ext cx="45720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rot="16200000">
              <a:off x="5205552" y="3650763"/>
              <a:ext cx="45720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7491551" y="5965371"/>
              <a:ext cx="4410166" cy="492443"/>
            </a:xfrm>
            <a:prstGeom prst="rect">
              <a:avLst/>
            </a:prstGeom>
            <a:noFill/>
          </p:spPr>
          <p:txBody>
            <a:bodyPr wrap="square" rtlCol="0">
              <a:spAutoFit/>
            </a:bodyPr>
            <a:lstStyle/>
            <a:p>
              <a:pPr algn="ctr"/>
              <a:r>
                <a:rPr lang="en-US" b="1" dirty="0">
                  <a:solidFill>
                    <a:prstClr val="black"/>
                  </a:solidFill>
                </a:rPr>
                <a:t># Active Warps</a:t>
              </a:r>
            </a:p>
          </p:txBody>
        </p:sp>
        <p:sp>
          <p:nvSpPr>
            <p:cNvPr id="10" name="TextBox 9"/>
            <p:cNvSpPr txBox="1"/>
            <p:nvPr/>
          </p:nvSpPr>
          <p:spPr>
            <a:xfrm rot="16200000">
              <a:off x="4796763" y="3404541"/>
              <a:ext cx="4782769" cy="492443"/>
            </a:xfrm>
            <a:prstGeom prst="rect">
              <a:avLst/>
            </a:prstGeom>
            <a:noFill/>
          </p:spPr>
          <p:txBody>
            <a:bodyPr wrap="square" rtlCol="0">
              <a:spAutoFit/>
            </a:bodyPr>
            <a:lstStyle/>
            <a:p>
              <a:pPr algn="ctr"/>
              <a:r>
                <a:rPr lang="en-US" b="1" dirty="0">
                  <a:solidFill>
                    <a:prstClr val="black"/>
                  </a:solidFill>
                </a:rPr>
                <a:t># Warps Allocating Cache</a:t>
              </a:r>
            </a:p>
          </p:txBody>
        </p:sp>
      </p:grpSp>
      <p:grpSp>
        <p:nvGrpSpPr>
          <p:cNvPr id="26" name="Group 25"/>
          <p:cNvGrpSpPr/>
          <p:nvPr/>
        </p:nvGrpSpPr>
        <p:grpSpPr>
          <a:xfrm>
            <a:off x="4355073" y="2430452"/>
            <a:ext cx="3793908" cy="2849805"/>
            <a:chOff x="6992334" y="1785558"/>
            <a:chExt cx="5058544" cy="3799740"/>
          </a:xfrm>
        </p:grpSpPr>
        <p:grpSp>
          <p:nvGrpSpPr>
            <p:cNvPr id="17" name="Group 16"/>
            <p:cNvGrpSpPr/>
            <p:nvPr/>
          </p:nvGrpSpPr>
          <p:grpSpPr>
            <a:xfrm>
              <a:off x="6992334" y="1785558"/>
              <a:ext cx="5058544" cy="3799740"/>
              <a:chOff x="112560" y="1495272"/>
              <a:chExt cx="5058544" cy="3799740"/>
            </a:xfrm>
          </p:grpSpPr>
          <p:cxnSp>
            <p:nvCxnSpPr>
              <p:cNvPr id="18" name="Straight Arrow Connector 17"/>
              <p:cNvCxnSpPr/>
              <p:nvPr/>
            </p:nvCxnSpPr>
            <p:spPr>
              <a:xfrm flipV="1">
                <a:off x="968206" y="1495272"/>
                <a:ext cx="3701143" cy="3799740"/>
              </a:xfrm>
              <a:prstGeom prst="straightConnector1">
                <a:avLst/>
              </a:prstGeom>
              <a:ln w="38100">
                <a:solidFill>
                  <a:schemeClr val="tx2"/>
                </a:solidFill>
                <a:prstDash val="sysDash"/>
                <a:headEnd type="arrow" w="lg" len="lg"/>
                <a:tailEnd type="arrow" w="lg" len="lg"/>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rot="18900000">
                <a:off x="112560" y="2821287"/>
                <a:ext cx="5058544" cy="553997"/>
              </a:xfrm>
              <a:prstGeom prst="rect">
                <a:avLst/>
              </a:prstGeom>
              <a:noFill/>
            </p:spPr>
            <p:txBody>
              <a:bodyPr wrap="square" rtlCol="0">
                <a:spAutoFit/>
              </a:bodyPr>
              <a:lstStyle/>
              <a:p>
                <a:pPr algn="ctr"/>
                <a:r>
                  <a:rPr lang="en-US" sz="2100" b="1" dirty="0">
                    <a:solidFill>
                      <a:prstClr val="black"/>
                    </a:solidFill>
                  </a:rPr>
                  <a:t>Throttling</a:t>
                </a:r>
              </a:p>
            </p:txBody>
          </p:sp>
        </p:grpSp>
        <p:sp>
          <p:nvSpPr>
            <p:cNvPr id="21" name="Flowchart: Connector 20"/>
            <p:cNvSpPr/>
            <p:nvPr/>
          </p:nvSpPr>
          <p:spPr>
            <a:xfrm>
              <a:off x="9602291" y="3611289"/>
              <a:ext cx="188685" cy="203200"/>
            </a:xfrm>
            <a:prstGeom prst="flowChartConnector">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prstClr val="white"/>
                </a:solidFill>
              </a:endParaRPr>
            </a:p>
          </p:txBody>
        </p:sp>
      </p:grpSp>
      <p:grpSp>
        <p:nvGrpSpPr>
          <p:cNvPr id="24" name="Group 23"/>
          <p:cNvGrpSpPr/>
          <p:nvPr/>
        </p:nvGrpSpPr>
        <p:grpSpPr>
          <a:xfrm>
            <a:off x="7176164" y="1918649"/>
            <a:ext cx="1124026" cy="511804"/>
            <a:chOff x="10753786" y="1103153"/>
            <a:chExt cx="1498700" cy="682405"/>
          </a:xfrm>
        </p:grpSpPr>
        <p:sp>
          <p:nvSpPr>
            <p:cNvPr id="20" name="Flowchart: Connector 19"/>
            <p:cNvSpPr/>
            <p:nvPr/>
          </p:nvSpPr>
          <p:spPr>
            <a:xfrm>
              <a:off x="11559388" y="1582358"/>
              <a:ext cx="188685" cy="203200"/>
            </a:xfrm>
            <a:prstGeom prst="flowChartConnector">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prstClr val="white"/>
                </a:solidFill>
              </a:endParaRPr>
            </a:p>
          </p:txBody>
        </p:sp>
        <p:sp>
          <p:nvSpPr>
            <p:cNvPr id="23" name="TextBox 22"/>
            <p:cNvSpPr txBox="1"/>
            <p:nvPr/>
          </p:nvSpPr>
          <p:spPr>
            <a:xfrm>
              <a:off x="10753786" y="1103153"/>
              <a:ext cx="1498700" cy="553997"/>
            </a:xfrm>
            <a:prstGeom prst="rect">
              <a:avLst/>
            </a:prstGeom>
            <a:noFill/>
          </p:spPr>
          <p:txBody>
            <a:bodyPr wrap="none" rtlCol="0">
              <a:spAutoFit/>
            </a:bodyPr>
            <a:lstStyle/>
            <a:p>
              <a:r>
                <a:rPr lang="en-US" sz="2100" b="1" dirty="0">
                  <a:solidFill>
                    <a:prstClr val="black"/>
                  </a:solidFill>
                </a:rPr>
                <a:t>Baseline</a:t>
              </a:r>
            </a:p>
          </p:txBody>
        </p:sp>
      </p:grpSp>
      <p:sp>
        <p:nvSpPr>
          <p:cNvPr id="2" name="Right Triangle 1"/>
          <p:cNvSpPr/>
          <p:nvPr/>
        </p:nvSpPr>
        <p:spPr>
          <a:xfrm flipH="1">
            <a:off x="5169913" y="2565893"/>
            <a:ext cx="2679148" cy="2748337"/>
          </a:xfrm>
          <a:prstGeom prst="rtTriangle">
            <a:avLst/>
          </a:prstGeom>
          <a:pattFill prst="wdUp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TextBox 21"/>
          <p:cNvSpPr txBox="1"/>
          <p:nvPr/>
        </p:nvSpPr>
        <p:spPr>
          <a:xfrm>
            <a:off x="6225608" y="4431502"/>
            <a:ext cx="1566983" cy="415498"/>
          </a:xfrm>
          <a:prstGeom prst="rect">
            <a:avLst/>
          </a:prstGeom>
          <a:noFill/>
        </p:spPr>
        <p:txBody>
          <a:bodyPr wrap="square" rtlCol="0">
            <a:spAutoFit/>
          </a:bodyPr>
          <a:lstStyle/>
          <a:p>
            <a:r>
              <a:rPr lang="en-US" sz="2100" b="1" dirty="0">
                <a:solidFill>
                  <a:prstClr val="black"/>
                </a:solidFill>
              </a:rPr>
              <a:t>Unexplored</a:t>
            </a:r>
          </a:p>
        </p:txBody>
      </p:sp>
    </p:spTree>
    <p:custDataLst>
      <p:tags r:id="rId1"/>
    </p:custDataLst>
    <p:extLst>
      <p:ext uri="{BB962C8B-B14F-4D97-AF65-F5344CB8AC3E}">
        <p14:creationId xmlns:p14="http://schemas.microsoft.com/office/powerpoint/2010/main" val="2700200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Proposal: Priority Based Cache Allocation (PCAL)</a:t>
            </a:r>
            <a:endParaRPr lang="en-US" dirty="0"/>
          </a:p>
        </p:txBody>
      </p:sp>
      <p:sp>
        <p:nvSpPr>
          <p:cNvPr id="3" name="Content Placeholder 2"/>
          <p:cNvSpPr>
            <a:spLocks noGrp="1"/>
          </p:cNvSpPr>
          <p:nvPr>
            <p:ph type="body" idx="1"/>
          </p:nvPr>
        </p:nvSpPr>
        <p:spPr/>
        <p:txBody>
          <a:bodyPr>
            <a:normAutofit/>
          </a:bodyPr>
          <a:lstStyle/>
          <a:p>
            <a:endParaRPr lang="en-US" sz="2400" dirty="0"/>
          </a:p>
        </p:txBody>
      </p:sp>
      <p:sp>
        <p:nvSpPr>
          <p:cNvPr id="4" name="Slide Number Placeholder 3"/>
          <p:cNvSpPr>
            <a:spLocks noGrp="1"/>
          </p:cNvSpPr>
          <p:nvPr>
            <p:ph type="sldNum" sz="quarter" idx="12"/>
          </p:nvPr>
        </p:nvSpPr>
        <p:spPr/>
        <p:txBody>
          <a:bodyPr/>
          <a:lstStyle/>
          <a:p>
            <a:fld id="{F3E2706B-57D8-4C3B-8B7D-A32463C36449}"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35916469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 y="1171948"/>
            <a:ext cx="8313420" cy="466794"/>
          </a:xfrm>
        </p:spPr>
        <p:txBody>
          <a:bodyPr>
            <a:normAutofit fontScale="90000"/>
          </a:bodyPr>
          <a:lstStyle/>
          <a:p>
            <a:r>
              <a:rPr lang="en-US" sz="3675" dirty="0"/>
              <a:t>Baseline</a:t>
            </a:r>
            <a:endParaRPr lang="en-US" dirty="0"/>
          </a:p>
        </p:txBody>
      </p:sp>
      <p:sp>
        <p:nvSpPr>
          <p:cNvPr id="4" name="Text Placeholder 3"/>
          <p:cNvSpPr>
            <a:spLocks noGrp="1"/>
          </p:cNvSpPr>
          <p:nvPr>
            <p:ph type="body" sz="quarter" idx="10"/>
          </p:nvPr>
        </p:nvSpPr>
        <p:spPr/>
        <p:txBody>
          <a:bodyPr/>
          <a:lstStyle/>
          <a:p>
            <a:r>
              <a:rPr lang="en-US" dirty="0" smtClean="0"/>
              <a:t>Standard operation</a:t>
            </a:r>
            <a:endParaRPr lang="en-US" dirty="0"/>
          </a:p>
        </p:txBody>
      </p:sp>
      <p:sp>
        <p:nvSpPr>
          <p:cNvPr id="51" name="Content Placeholder 2"/>
          <p:cNvSpPr>
            <a:spLocks noGrp="1"/>
          </p:cNvSpPr>
          <p:nvPr>
            <p:ph idx="1"/>
          </p:nvPr>
        </p:nvSpPr>
        <p:spPr>
          <a:xfrm>
            <a:off x="3085054" y="2414036"/>
            <a:ext cx="5636132" cy="3256707"/>
          </a:xfrm>
        </p:spPr>
        <p:txBody>
          <a:bodyPr/>
          <a:lstStyle/>
          <a:p>
            <a:r>
              <a:rPr lang="en-US" dirty="0" smtClean="0">
                <a:solidFill>
                  <a:schemeClr val="tx1"/>
                </a:solidFill>
              </a:rPr>
              <a:t>Regular threads: threads </a:t>
            </a:r>
            <a:r>
              <a:rPr lang="en-US" dirty="0">
                <a:solidFill>
                  <a:schemeClr val="tx1"/>
                </a:solidFill>
              </a:rPr>
              <a:t>have all </a:t>
            </a:r>
            <a:r>
              <a:rPr lang="en-US" dirty="0" smtClean="0">
                <a:solidFill>
                  <a:schemeClr val="tx1"/>
                </a:solidFill>
              </a:rPr>
              <a:t>capabilities, operate </a:t>
            </a:r>
            <a:r>
              <a:rPr lang="en-US" dirty="0">
                <a:solidFill>
                  <a:schemeClr val="tx1"/>
                </a:solidFill>
              </a:rPr>
              <a:t>as </a:t>
            </a:r>
            <a:r>
              <a:rPr lang="en-US" dirty="0" smtClean="0">
                <a:solidFill>
                  <a:schemeClr val="tx1"/>
                </a:solidFill>
              </a:rPr>
              <a:t>usual (full </a:t>
            </a:r>
            <a:r>
              <a:rPr lang="en-US" dirty="0">
                <a:solidFill>
                  <a:schemeClr val="tx1"/>
                </a:solidFill>
              </a:rPr>
              <a:t>access to the L1 </a:t>
            </a:r>
            <a:r>
              <a:rPr lang="en-US" dirty="0" smtClean="0">
                <a:solidFill>
                  <a:schemeClr val="tx1"/>
                </a:solidFill>
              </a:rPr>
              <a:t>cache)</a:t>
            </a:r>
            <a:endParaRPr lang="en-US" dirty="0">
              <a:solidFill>
                <a:schemeClr val="tx1"/>
              </a:solidFill>
            </a:endParaRPr>
          </a:p>
          <a:p>
            <a:endParaRPr lang="en-US" dirty="0" smtClean="0"/>
          </a:p>
          <a:p>
            <a:endParaRPr lang="en-US" dirty="0"/>
          </a:p>
        </p:txBody>
      </p:sp>
      <p:grpSp>
        <p:nvGrpSpPr>
          <p:cNvPr id="40" name="Group 39"/>
          <p:cNvGrpSpPr/>
          <p:nvPr/>
        </p:nvGrpSpPr>
        <p:grpSpPr>
          <a:xfrm>
            <a:off x="81705" y="2533383"/>
            <a:ext cx="2597740" cy="2091433"/>
            <a:chOff x="98045" y="2011358"/>
            <a:chExt cx="3117288" cy="2509719"/>
          </a:xfrm>
        </p:grpSpPr>
        <p:grpSp>
          <p:nvGrpSpPr>
            <p:cNvPr id="41" name="Group 40"/>
            <p:cNvGrpSpPr/>
            <p:nvPr/>
          </p:nvGrpSpPr>
          <p:grpSpPr>
            <a:xfrm>
              <a:off x="1232138" y="3580169"/>
              <a:ext cx="1186261" cy="627269"/>
              <a:chOff x="6103087" y="2347863"/>
              <a:chExt cx="909771" cy="292566"/>
            </a:xfrm>
            <a:noFill/>
          </p:grpSpPr>
          <p:sp>
            <p:nvSpPr>
              <p:cNvPr id="114" name="Rectangle 113"/>
              <p:cNvSpPr/>
              <p:nvPr/>
            </p:nvSpPr>
            <p:spPr>
              <a:xfrm>
                <a:off x="6103087" y="2347863"/>
                <a:ext cx="909771" cy="146283"/>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34">
                  <a:solidFill>
                    <a:prstClr val="black"/>
                  </a:solidFill>
                </a:endParaRPr>
              </a:p>
            </p:txBody>
          </p:sp>
          <p:sp>
            <p:nvSpPr>
              <p:cNvPr id="115" name="Rectangle 114"/>
              <p:cNvSpPr/>
              <p:nvPr/>
            </p:nvSpPr>
            <p:spPr>
              <a:xfrm>
                <a:off x="6103087" y="2494146"/>
                <a:ext cx="909771" cy="146283"/>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34">
                  <a:solidFill>
                    <a:prstClr val="black"/>
                  </a:solidFill>
                </a:endParaRPr>
              </a:p>
            </p:txBody>
          </p:sp>
        </p:grpSp>
        <p:grpSp>
          <p:nvGrpSpPr>
            <p:cNvPr id="42" name="Group 41"/>
            <p:cNvGrpSpPr/>
            <p:nvPr/>
          </p:nvGrpSpPr>
          <p:grpSpPr>
            <a:xfrm>
              <a:off x="98045" y="2102848"/>
              <a:ext cx="1338110" cy="2344106"/>
              <a:chOff x="1137201" y="2392646"/>
              <a:chExt cx="986208" cy="2354749"/>
            </a:xfrm>
            <a:noFill/>
          </p:grpSpPr>
          <p:sp>
            <p:nvSpPr>
              <p:cNvPr id="112" name="Rectangle 111"/>
              <p:cNvSpPr/>
              <p:nvPr/>
            </p:nvSpPr>
            <p:spPr>
              <a:xfrm>
                <a:off x="1137201" y="2427525"/>
                <a:ext cx="950329" cy="315059"/>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34" b="1" dirty="0">
                    <a:solidFill>
                      <a:prstClr val="black"/>
                    </a:solidFill>
                  </a:rPr>
                  <a:t>Regular</a:t>
                </a:r>
              </a:p>
              <a:p>
                <a:pPr algn="ctr"/>
                <a:r>
                  <a:rPr lang="en-US" sz="1334" b="1" dirty="0">
                    <a:solidFill>
                      <a:prstClr val="black"/>
                    </a:solidFill>
                  </a:rPr>
                  <a:t>Threads</a:t>
                </a:r>
              </a:p>
            </p:txBody>
          </p:sp>
          <p:sp>
            <p:nvSpPr>
              <p:cNvPr id="113" name="Left Brace 112"/>
              <p:cNvSpPr/>
              <p:nvPr/>
            </p:nvSpPr>
            <p:spPr>
              <a:xfrm>
                <a:off x="1936888" y="2392646"/>
                <a:ext cx="186521" cy="2354749"/>
              </a:xfrm>
              <a:prstGeom prst="leftBrace">
                <a:avLst>
                  <a:gd name="adj1" fmla="val 8333"/>
                  <a:gd name="adj2" fmla="val 13878"/>
                </a:avLst>
              </a:prstGeom>
              <a:grp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solidFill>
                    <a:prstClr val="black"/>
                  </a:solidFill>
                </a:endParaRPr>
              </a:p>
            </p:txBody>
          </p:sp>
        </p:grpSp>
        <p:sp>
          <p:nvSpPr>
            <p:cNvPr id="45" name="Rectangle 44"/>
            <p:cNvSpPr/>
            <p:nvPr/>
          </p:nvSpPr>
          <p:spPr>
            <a:xfrm>
              <a:off x="1922887" y="2011358"/>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dirty="0">
                  <a:solidFill>
                    <a:prstClr val="black"/>
                  </a:solidFill>
                </a:rPr>
                <a:t>Warp 0</a:t>
              </a:r>
            </a:p>
          </p:txBody>
        </p:sp>
        <p:sp>
          <p:nvSpPr>
            <p:cNvPr id="46" name="Rectangle 45"/>
            <p:cNvSpPr/>
            <p:nvPr/>
          </p:nvSpPr>
          <p:spPr>
            <a:xfrm>
              <a:off x="1922887" y="2324993"/>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dirty="0">
                  <a:solidFill>
                    <a:prstClr val="black"/>
                  </a:solidFill>
                </a:rPr>
                <a:t>Warp 1</a:t>
              </a:r>
            </a:p>
          </p:txBody>
        </p:sp>
        <p:sp>
          <p:nvSpPr>
            <p:cNvPr id="47" name="Rectangle 46"/>
            <p:cNvSpPr/>
            <p:nvPr/>
          </p:nvSpPr>
          <p:spPr>
            <a:xfrm>
              <a:off x="1922887" y="2638627"/>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dirty="0">
                  <a:solidFill>
                    <a:prstClr val="black"/>
                  </a:solidFill>
                </a:rPr>
                <a:t>Warp 2</a:t>
              </a:r>
            </a:p>
          </p:txBody>
        </p:sp>
        <p:sp>
          <p:nvSpPr>
            <p:cNvPr id="48" name="Rectangle 47"/>
            <p:cNvSpPr/>
            <p:nvPr/>
          </p:nvSpPr>
          <p:spPr>
            <a:xfrm>
              <a:off x="1922887" y="2952262"/>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dirty="0">
                  <a:solidFill>
                    <a:prstClr val="black"/>
                  </a:solidFill>
                </a:rPr>
                <a:t>Warp 3</a:t>
              </a:r>
            </a:p>
          </p:txBody>
        </p:sp>
        <p:sp>
          <p:nvSpPr>
            <p:cNvPr id="49" name="Rectangle 48"/>
            <p:cNvSpPr/>
            <p:nvPr/>
          </p:nvSpPr>
          <p:spPr>
            <a:xfrm>
              <a:off x="1922887" y="3266538"/>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dirty="0">
                  <a:solidFill>
                    <a:prstClr val="black"/>
                  </a:solidFill>
                </a:rPr>
                <a:t>Warp 4</a:t>
              </a:r>
            </a:p>
          </p:txBody>
        </p:sp>
        <p:sp>
          <p:nvSpPr>
            <p:cNvPr id="50" name="Rectangle 49"/>
            <p:cNvSpPr/>
            <p:nvPr/>
          </p:nvSpPr>
          <p:spPr>
            <a:xfrm>
              <a:off x="1922887" y="3580173"/>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34">
                <a:solidFill>
                  <a:prstClr val="black"/>
                </a:solidFill>
              </a:endParaRPr>
            </a:p>
          </p:txBody>
        </p:sp>
        <p:sp>
          <p:nvSpPr>
            <p:cNvPr id="52" name="Rectangle 51"/>
            <p:cNvSpPr/>
            <p:nvPr/>
          </p:nvSpPr>
          <p:spPr>
            <a:xfrm>
              <a:off x="1922887" y="3893808"/>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34">
                <a:solidFill>
                  <a:prstClr val="black"/>
                </a:solidFill>
              </a:endParaRPr>
            </a:p>
          </p:txBody>
        </p:sp>
        <p:sp>
          <p:nvSpPr>
            <p:cNvPr id="53" name="Rectangle 52"/>
            <p:cNvSpPr/>
            <p:nvPr/>
          </p:nvSpPr>
          <p:spPr>
            <a:xfrm>
              <a:off x="1922887" y="4207442"/>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dirty="0">
                  <a:solidFill>
                    <a:prstClr val="black"/>
                  </a:solidFill>
                </a:rPr>
                <a:t>Warp n-1</a:t>
              </a:r>
            </a:p>
          </p:txBody>
        </p:sp>
        <p:sp>
          <p:nvSpPr>
            <p:cNvPr id="81" name="Rectangle 80"/>
            <p:cNvSpPr/>
            <p:nvPr/>
          </p:nvSpPr>
          <p:spPr>
            <a:xfrm>
              <a:off x="1516015" y="2011358"/>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34" dirty="0">
                <a:solidFill>
                  <a:prstClr val="white"/>
                </a:solidFill>
              </a:endParaRPr>
            </a:p>
          </p:txBody>
        </p:sp>
        <p:sp>
          <p:nvSpPr>
            <p:cNvPr id="82" name="Rectangle 81"/>
            <p:cNvSpPr/>
            <p:nvPr/>
          </p:nvSpPr>
          <p:spPr>
            <a:xfrm>
              <a:off x="1516015" y="2324993"/>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34" dirty="0">
                <a:solidFill>
                  <a:prstClr val="white"/>
                </a:solidFill>
              </a:endParaRPr>
            </a:p>
          </p:txBody>
        </p:sp>
        <p:sp>
          <p:nvSpPr>
            <p:cNvPr id="83" name="Rectangle 82"/>
            <p:cNvSpPr/>
            <p:nvPr/>
          </p:nvSpPr>
          <p:spPr>
            <a:xfrm>
              <a:off x="1516015" y="2638627"/>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34" dirty="0">
                <a:solidFill>
                  <a:prstClr val="white"/>
                </a:solidFill>
              </a:endParaRPr>
            </a:p>
          </p:txBody>
        </p:sp>
        <p:sp>
          <p:nvSpPr>
            <p:cNvPr id="84" name="Rectangle 83"/>
            <p:cNvSpPr/>
            <p:nvPr/>
          </p:nvSpPr>
          <p:spPr>
            <a:xfrm>
              <a:off x="1516015" y="2952262"/>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34" dirty="0">
                <a:solidFill>
                  <a:prstClr val="white"/>
                </a:solidFill>
              </a:endParaRPr>
            </a:p>
          </p:txBody>
        </p:sp>
        <p:sp>
          <p:nvSpPr>
            <p:cNvPr id="93" name="Rectangle 92"/>
            <p:cNvSpPr/>
            <p:nvPr/>
          </p:nvSpPr>
          <p:spPr>
            <a:xfrm>
              <a:off x="1516015" y="3266538"/>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34" dirty="0">
                <a:solidFill>
                  <a:prstClr val="white"/>
                </a:solidFill>
              </a:endParaRPr>
            </a:p>
          </p:txBody>
        </p:sp>
        <p:sp>
          <p:nvSpPr>
            <p:cNvPr id="94" name="Rectangle 93"/>
            <p:cNvSpPr/>
            <p:nvPr/>
          </p:nvSpPr>
          <p:spPr>
            <a:xfrm>
              <a:off x="1514964" y="3579527"/>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34">
                <a:solidFill>
                  <a:prstClr val="white"/>
                </a:solidFill>
              </a:endParaRPr>
            </a:p>
          </p:txBody>
        </p:sp>
        <p:sp>
          <p:nvSpPr>
            <p:cNvPr id="95" name="Rectangle 94"/>
            <p:cNvSpPr/>
            <p:nvPr/>
          </p:nvSpPr>
          <p:spPr>
            <a:xfrm>
              <a:off x="1516015" y="3893808"/>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34">
                <a:solidFill>
                  <a:prstClr val="white"/>
                </a:solidFill>
              </a:endParaRPr>
            </a:p>
          </p:txBody>
        </p:sp>
        <p:sp>
          <p:nvSpPr>
            <p:cNvPr id="96" name="Rectangle 95"/>
            <p:cNvSpPr/>
            <p:nvPr/>
          </p:nvSpPr>
          <p:spPr>
            <a:xfrm>
              <a:off x="1516015" y="4207442"/>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34" dirty="0">
                <a:solidFill>
                  <a:prstClr val="white"/>
                </a:solidFill>
              </a:endParaRPr>
            </a:p>
          </p:txBody>
        </p:sp>
      </p:grpSp>
      <p:sp>
        <p:nvSpPr>
          <p:cNvPr id="3" name="Slide Number Placeholder 2"/>
          <p:cNvSpPr>
            <a:spLocks noGrp="1"/>
          </p:cNvSpPr>
          <p:nvPr>
            <p:ph type="sldNum" sz="quarter" idx="13"/>
          </p:nvPr>
        </p:nvSpPr>
        <p:spPr/>
        <p:txBody>
          <a:bodyPr/>
          <a:lstStyle/>
          <a:p>
            <a:fld id="{F3E2706B-57D8-4C3B-8B7D-A32463C36449}"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172779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 y="1171948"/>
            <a:ext cx="8313420" cy="466794"/>
          </a:xfrm>
        </p:spPr>
        <p:txBody>
          <a:bodyPr>
            <a:normAutofit fontScale="90000"/>
          </a:bodyPr>
          <a:lstStyle/>
          <a:p>
            <a:r>
              <a:rPr lang="en-US" sz="3675" dirty="0"/>
              <a:t>TLP Throttling</a:t>
            </a:r>
            <a:endParaRPr lang="en-US" dirty="0"/>
          </a:p>
        </p:txBody>
      </p:sp>
      <p:sp>
        <p:nvSpPr>
          <p:cNvPr id="4" name="Text Placeholder 3"/>
          <p:cNvSpPr>
            <a:spLocks noGrp="1"/>
          </p:cNvSpPr>
          <p:nvPr>
            <p:ph type="body" sz="quarter" idx="10"/>
          </p:nvPr>
        </p:nvSpPr>
        <p:spPr/>
        <p:txBody>
          <a:bodyPr/>
          <a:lstStyle/>
          <a:p>
            <a:r>
              <a:rPr lang="en-US" dirty="0" smtClean="0"/>
              <a:t>TLP reduced </a:t>
            </a:r>
            <a:r>
              <a:rPr lang="en-US" dirty="0"/>
              <a:t>t</a:t>
            </a:r>
            <a:r>
              <a:rPr lang="en-US" dirty="0" smtClean="0"/>
              <a:t>o </a:t>
            </a:r>
            <a:r>
              <a:rPr lang="en-US" dirty="0"/>
              <a:t>i</a:t>
            </a:r>
            <a:r>
              <a:rPr lang="en-US" dirty="0" smtClean="0"/>
              <a:t>mprove </a:t>
            </a:r>
            <a:r>
              <a:rPr lang="en-US" dirty="0"/>
              <a:t>p</a:t>
            </a:r>
            <a:r>
              <a:rPr lang="en-US" dirty="0" smtClean="0"/>
              <a:t>erformance</a:t>
            </a:r>
            <a:endParaRPr lang="en-US" dirty="0"/>
          </a:p>
        </p:txBody>
      </p:sp>
      <p:sp>
        <p:nvSpPr>
          <p:cNvPr id="51" name="Content Placeholder 2"/>
          <p:cNvSpPr>
            <a:spLocks noGrp="1"/>
          </p:cNvSpPr>
          <p:nvPr>
            <p:ph idx="1"/>
          </p:nvPr>
        </p:nvSpPr>
        <p:spPr>
          <a:xfrm>
            <a:off x="3085054" y="2414036"/>
            <a:ext cx="5636132" cy="3256707"/>
          </a:xfrm>
        </p:spPr>
        <p:txBody>
          <a:bodyPr/>
          <a:lstStyle/>
          <a:p>
            <a:r>
              <a:rPr lang="en-US" dirty="0" smtClean="0">
                <a:solidFill>
                  <a:schemeClr val="bg1">
                    <a:lumMod val="50000"/>
                  </a:schemeClr>
                </a:solidFill>
              </a:rPr>
              <a:t>Regular threads: threads </a:t>
            </a:r>
            <a:r>
              <a:rPr lang="en-US" dirty="0">
                <a:solidFill>
                  <a:schemeClr val="bg1">
                    <a:lumMod val="50000"/>
                  </a:schemeClr>
                </a:solidFill>
              </a:rPr>
              <a:t>have all capabilities, operate as </a:t>
            </a:r>
            <a:r>
              <a:rPr lang="en-US" dirty="0" smtClean="0">
                <a:solidFill>
                  <a:schemeClr val="bg1">
                    <a:lumMod val="50000"/>
                  </a:schemeClr>
                </a:solidFill>
              </a:rPr>
              <a:t>usual (full </a:t>
            </a:r>
            <a:r>
              <a:rPr lang="en-US" dirty="0">
                <a:solidFill>
                  <a:schemeClr val="bg1">
                    <a:lumMod val="50000"/>
                  </a:schemeClr>
                </a:solidFill>
              </a:rPr>
              <a:t>access to the L1 </a:t>
            </a:r>
            <a:r>
              <a:rPr lang="en-US" dirty="0" smtClean="0">
                <a:solidFill>
                  <a:schemeClr val="bg1">
                    <a:lumMod val="50000"/>
                  </a:schemeClr>
                </a:solidFill>
              </a:rPr>
              <a:t>cache)</a:t>
            </a:r>
            <a:endParaRPr lang="en-US" dirty="0">
              <a:solidFill>
                <a:schemeClr val="bg1">
                  <a:lumMod val="50000"/>
                </a:schemeClr>
              </a:solidFill>
            </a:endParaRPr>
          </a:p>
          <a:p>
            <a:pPr marL="0" indent="0">
              <a:buNone/>
            </a:pPr>
            <a:r>
              <a:rPr lang="en-US" dirty="0">
                <a:solidFill>
                  <a:schemeClr val="bg1"/>
                </a:solidFill>
              </a:rPr>
              <a:t>Second subset: prevented from </a:t>
            </a:r>
            <a:r>
              <a:rPr lang="en-US" i="1" dirty="0">
                <a:solidFill>
                  <a:schemeClr val="bg1"/>
                </a:solidFill>
              </a:rPr>
              <a:t>polluting</a:t>
            </a:r>
            <a:r>
              <a:rPr lang="en-US" dirty="0">
                <a:solidFill>
                  <a:schemeClr val="bg1"/>
                </a:solidFill>
              </a:rPr>
              <a:t> L1 cache (fills bypass)</a:t>
            </a:r>
          </a:p>
          <a:p>
            <a:r>
              <a:rPr lang="en-US" dirty="0" smtClean="0">
                <a:solidFill>
                  <a:schemeClr val="tx1"/>
                </a:solidFill>
              </a:rPr>
              <a:t>Throttled threads: throttled (not runnable)</a:t>
            </a:r>
          </a:p>
          <a:p>
            <a:endParaRPr lang="en-US" dirty="0"/>
          </a:p>
        </p:txBody>
      </p:sp>
      <p:grpSp>
        <p:nvGrpSpPr>
          <p:cNvPr id="40" name="Group 39"/>
          <p:cNvGrpSpPr/>
          <p:nvPr/>
        </p:nvGrpSpPr>
        <p:grpSpPr>
          <a:xfrm>
            <a:off x="81705" y="2533383"/>
            <a:ext cx="2597740" cy="2091433"/>
            <a:chOff x="98045" y="2011358"/>
            <a:chExt cx="3117288" cy="2509719"/>
          </a:xfrm>
        </p:grpSpPr>
        <p:grpSp>
          <p:nvGrpSpPr>
            <p:cNvPr id="41" name="Group 40"/>
            <p:cNvGrpSpPr/>
            <p:nvPr/>
          </p:nvGrpSpPr>
          <p:grpSpPr>
            <a:xfrm>
              <a:off x="1232138" y="3580169"/>
              <a:ext cx="1186261" cy="627269"/>
              <a:chOff x="6103087" y="2347863"/>
              <a:chExt cx="909771" cy="292566"/>
            </a:xfrm>
            <a:noFill/>
          </p:grpSpPr>
          <p:sp>
            <p:nvSpPr>
              <p:cNvPr id="114" name="Rectangle 113"/>
              <p:cNvSpPr/>
              <p:nvPr/>
            </p:nvSpPr>
            <p:spPr>
              <a:xfrm>
                <a:off x="6103087" y="2347863"/>
                <a:ext cx="909771" cy="146283"/>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34">
                  <a:solidFill>
                    <a:prstClr val="black"/>
                  </a:solidFill>
                </a:endParaRPr>
              </a:p>
            </p:txBody>
          </p:sp>
          <p:sp>
            <p:nvSpPr>
              <p:cNvPr id="115" name="Rectangle 114"/>
              <p:cNvSpPr/>
              <p:nvPr/>
            </p:nvSpPr>
            <p:spPr>
              <a:xfrm>
                <a:off x="6103087" y="2494146"/>
                <a:ext cx="909771" cy="146283"/>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34">
                  <a:solidFill>
                    <a:prstClr val="black"/>
                  </a:solidFill>
                </a:endParaRPr>
              </a:p>
            </p:txBody>
          </p:sp>
        </p:grpSp>
        <p:grpSp>
          <p:nvGrpSpPr>
            <p:cNvPr id="42" name="Group 41"/>
            <p:cNvGrpSpPr/>
            <p:nvPr/>
          </p:nvGrpSpPr>
          <p:grpSpPr>
            <a:xfrm>
              <a:off x="98045" y="2102847"/>
              <a:ext cx="1338110" cy="1367041"/>
              <a:chOff x="1137201" y="2392645"/>
              <a:chExt cx="986208" cy="1373248"/>
            </a:xfrm>
            <a:noFill/>
          </p:grpSpPr>
          <p:sp>
            <p:nvSpPr>
              <p:cNvPr id="112" name="Rectangle 111"/>
              <p:cNvSpPr/>
              <p:nvPr/>
            </p:nvSpPr>
            <p:spPr>
              <a:xfrm>
                <a:off x="1137201" y="2427525"/>
                <a:ext cx="950329" cy="315059"/>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34" dirty="0">
                    <a:solidFill>
                      <a:prstClr val="black">
                        <a:lumMod val="95000"/>
                        <a:lumOff val="5000"/>
                      </a:prstClr>
                    </a:solidFill>
                  </a:rPr>
                  <a:t>Regular</a:t>
                </a:r>
              </a:p>
              <a:p>
                <a:pPr algn="ctr"/>
                <a:r>
                  <a:rPr lang="en-US" sz="1334" dirty="0">
                    <a:solidFill>
                      <a:prstClr val="black">
                        <a:lumMod val="95000"/>
                        <a:lumOff val="5000"/>
                      </a:prstClr>
                    </a:solidFill>
                  </a:rPr>
                  <a:t>Threads</a:t>
                </a:r>
              </a:p>
            </p:txBody>
          </p:sp>
          <p:sp>
            <p:nvSpPr>
              <p:cNvPr id="113" name="Left Brace 112"/>
              <p:cNvSpPr/>
              <p:nvPr/>
            </p:nvSpPr>
            <p:spPr>
              <a:xfrm>
                <a:off x="1936888" y="2392645"/>
                <a:ext cx="186521" cy="1373248"/>
              </a:xfrm>
              <a:prstGeom prst="leftBrace">
                <a:avLst>
                  <a:gd name="adj1" fmla="val 8333"/>
                  <a:gd name="adj2" fmla="val 13965"/>
                </a:avLst>
              </a:prstGeom>
              <a:grp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solidFill>
                    <a:prstClr val="black"/>
                  </a:solidFill>
                </a:endParaRPr>
              </a:p>
            </p:txBody>
          </p:sp>
        </p:grpSp>
        <p:grpSp>
          <p:nvGrpSpPr>
            <p:cNvPr id="44" name="Group 43"/>
            <p:cNvGrpSpPr/>
            <p:nvPr/>
          </p:nvGrpSpPr>
          <p:grpSpPr>
            <a:xfrm>
              <a:off x="145545" y="3690452"/>
              <a:ext cx="1290609" cy="697222"/>
              <a:chOff x="1133661" y="2376113"/>
              <a:chExt cx="991072" cy="435327"/>
            </a:xfrm>
            <a:noFill/>
          </p:grpSpPr>
          <p:sp>
            <p:nvSpPr>
              <p:cNvPr id="108" name="Rectangle 107"/>
              <p:cNvSpPr/>
              <p:nvPr/>
            </p:nvSpPr>
            <p:spPr>
              <a:xfrm>
                <a:off x="1133661" y="2427525"/>
                <a:ext cx="953869" cy="315059"/>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34" b="1" dirty="0">
                    <a:solidFill>
                      <a:prstClr val="black"/>
                    </a:solidFill>
                  </a:rPr>
                  <a:t>Throttled Threads</a:t>
                </a:r>
              </a:p>
            </p:txBody>
          </p:sp>
          <p:sp>
            <p:nvSpPr>
              <p:cNvPr id="109" name="Left Brace 108"/>
              <p:cNvSpPr/>
              <p:nvPr/>
            </p:nvSpPr>
            <p:spPr>
              <a:xfrm>
                <a:off x="1936888" y="2376113"/>
                <a:ext cx="187845" cy="435327"/>
              </a:xfrm>
              <a:prstGeom prst="leftBrace">
                <a:avLst>
                  <a:gd name="adj1" fmla="val 8333"/>
                  <a:gd name="adj2" fmla="val 46552"/>
                </a:avLst>
              </a:prstGeom>
              <a:grp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solidFill>
                    <a:prstClr val="black"/>
                  </a:solidFill>
                </a:endParaRPr>
              </a:p>
            </p:txBody>
          </p:sp>
        </p:grpSp>
        <p:sp>
          <p:nvSpPr>
            <p:cNvPr id="45" name="Rectangle 44"/>
            <p:cNvSpPr/>
            <p:nvPr/>
          </p:nvSpPr>
          <p:spPr>
            <a:xfrm>
              <a:off x="1922887" y="2011358"/>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dirty="0">
                  <a:solidFill>
                    <a:prstClr val="black"/>
                  </a:solidFill>
                </a:rPr>
                <a:t>Warp 0</a:t>
              </a:r>
            </a:p>
          </p:txBody>
        </p:sp>
        <p:sp>
          <p:nvSpPr>
            <p:cNvPr id="46" name="Rectangle 45"/>
            <p:cNvSpPr/>
            <p:nvPr/>
          </p:nvSpPr>
          <p:spPr>
            <a:xfrm>
              <a:off x="1922887" y="2324993"/>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dirty="0">
                  <a:solidFill>
                    <a:prstClr val="black"/>
                  </a:solidFill>
                </a:rPr>
                <a:t>Warp 1</a:t>
              </a:r>
            </a:p>
          </p:txBody>
        </p:sp>
        <p:sp>
          <p:nvSpPr>
            <p:cNvPr id="47" name="Rectangle 46"/>
            <p:cNvSpPr/>
            <p:nvPr/>
          </p:nvSpPr>
          <p:spPr>
            <a:xfrm>
              <a:off x="1922887" y="2638627"/>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dirty="0">
                  <a:solidFill>
                    <a:prstClr val="black"/>
                  </a:solidFill>
                </a:rPr>
                <a:t>Warp 2</a:t>
              </a:r>
            </a:p>
          </p:txBody>
        </p:sp>
        <p:sp>
          <p:nvSpPr>
            <p:cNvPr id="48" name="Rectangle 47"/>
            <p:cNvSpPr/>
            <p:nvPr/>
          </p:nvSpPr>
          <p:spPr>
            <a:xfrm>
              <a:off x="1922887" y="2952262"/>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dirty="0">
                  <a:solidFill>
                    <a:prstClr val="black"/>
                  </a:solidFill>
                </a:rPr>
                <a:t>Warp 3</a:t>
              </a:r>
            </a:p>
          </p:txBody>
        </p:sp>
        <p:sp>
          <p:nvSpPr>
            <p:cNvPr id="49" name="Rectangle 48"/>
            <p:cNvSpPr/>
            <p:nvPr/>
          </p:nvSpPr>
          <p:spPr>
            <a:xfrm>
              <a:off x="1922887" y="3266538"/>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dirty="0">
                  <a:solidFill>
                    <a:prstClr val="black"/>
                  </a:solidFill>
                </a:rPr>
                <a:t>Warp 4</a:t>
              </a:r>
            </a:p>
          </p:txBody>
        </p:sp>
        <p:sp>
          <p:nvSpPr>
            <p:cNvPr id="50" name="Rectangle 49"/>
            <p:cNvSpPr/>
            <p:nvPr/>
          </p:nvSpPr>
          <p:spPr>
            <a:xfrm>
              <a:off x="1922887" y="3580173"/>
              <a:ext cx="1292446"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a:solidFill>
                  <a:prstClr val="black"/>
                </a:solidFill>
              </a:endParaRPr>
            </a:p>
          </p:txBody>
        </p:sp>
        <p:sp>
          <p:nvSpPr>
            <p:cNvPr id="52" name="Rectangle 51"/>
            <p:cNvSpPr/>
            <p:nvPr/>
          </p:nvSpPr>
          <p:spPr>
            <a:xfrm>
              <a:off x="1922887" y="3893808"/>
              <a:ext cx="1292446"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a:solidFill>
                  <a:prstClr val="black"/>
                </a:solidFill>
              </a:endParaRPr>
            </a:p>
          </p:txBody>
        </p:sp>
        <p:sp>
          <p:nvSpPr>
            <p:cNvPr id="53" name="Rectangle 52"/>
            <p:cNvSpPr/>
            <p:nvPr/>
          </p:nvSpPr>
          <p:spPr>
            <a:xfrm>
              <a:off x="1922887" y="4207442"/>
              <a:ext cx="1292446"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34" dirty="0">
                  <a:solidFill>
                    <a:prstClr val="black"/>
                  </a:solidFill>
                </a:rPr>
                <a:t>Warp n-1</a:t>
              </a:r>
            </a:p>
          </p:txBody>
        </p:sp>
        <p:sp>
          <p:nvSpPr>
            <p:cNvPr id="81" name="Rectangle 80"/>
            <p:cNvSpPr/>
            <p:nvPr/>
          </p:nvSpPr>
          <p:spPr>
            <a:xfrm>
              <a:off x="1516015" y="2011358"/>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34" dirty="0">
                <a:solidFill>
                  <a:prstClr val="white"/>
                </a:solidFill>
              </a:endParaRPr>
            </a:p>
          </p:txBody>
        </p:sp>
        <p:sp>
          <p:nvSpPr>
            <p:cNvPr id="82" name="Rectangle 81"/>
            <p:cNvSpPr/>
            <p:nvPr/>
          </p:nvSpPr>
          <p:spPr>
            <a:xfrm>
              <a:off x="1516015" y="2324993"/>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34" dirty="0">
                <a:solidFill>
                  <a:prstClr val="white"/>
                </a:solidFill>
              </a:endParaRPr>
            </a:p>
          </p:txBody>
        </p:sp>
        <p:sp>
          <p:nvSpPr>
            <p:cNvPr id="83" name="Rectangle 82"/>
            <p:cNvSpPr/>
            <p:nvPr/>
          </p:nvSpPr>
          <p:spPr>
            <a:xfrm>
              <a:off x="1516015" y="2638627"/>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34" dirty="0">
                <a:solidFill>
                  <a:prstClr val="white"/>
                </a:solidFill>
              </a:endParaRPr>
            </a:p>
          </p:txBody>
        </p:sp>
        <p:sp>
          <p:nvSpPr>
            <p:cNvPr id="84" name="Rectangle 83"/>
            <p:cNvSpPr/>
            <p:nvPr/>
          </p:nvSpPr>
          <p:spPr>
            <a:xfrm>
              <a:off x="1516015" y="2952262"/>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34" dirty="0">
                <a:solidFill>
                  <a:prstClr val="white"/>
                </a:solidFill>
              </a:endParaRPr>
            </a:p>
          </p:txBody>
        </p:sp>
        <p:sp>
          <p:nvSpPr>
            <p:cNvPr id="93" name="Rectangle 92"/>
            <p:cNvSpPr/>
            <p:nvPr/>
          </p:nvSpPr>
          <p:spPr>
            <a:xfrm>
              <a:off x="1516015" y="3266538"/>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34" dirty="0">
                <a:solidFill>
                  <a:prstClr val="white"/>
                </a:solidFill>
              </a:endParaRPr>
            </a:p>
          </p:txBody>
        </p:sp>
        <p:sp>
          <p:nvSpPr>
            <p:cNvPr id="94" name="Rectangle 93"/>
            <p:cNvSpPr/>
            <p:nvPr/>
          </p:nvSpPr>
          <p:spPr>
            <a:xfrm>
              <a:off x="1514964" y="3579527"/>
              <a:ext cx="466478"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a:solidFill>
                  <a:prstClr val="white"/>
                </a:solidFill>
              </a:endParaRPr>
            </a:p>
          </p:txBody>
        </p:sp>
        <p:sp>
          <p:nvSpPr>
            <p:cNvPr id="95" name="Rectangle 94"/>
            <p:cNvSpPr/>
            <p:nvPr/>
          </p:nvSpPr>
          <p:spPr>
            <a:xfrm>
              <a:off x="1516015" y="3893808"/>
              <a:ext cx="466478"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a:solidFill>
                  <a:prstClr val="white"/>
                </a:solidFill>
              </a:endParaRPr>
            </a:p>
          </p:txBody>
        </p:sp>
        <p:sp>
          <p:nvSpPr>
            <p:cNvPr id="96" name="Rectangle 95"/>
            <p:cNvSpPr/>
            <p:nvPr/>
          </p:nvSpPr>
          <p:spPr>
            <a:xfrm>
              <a:off x="1516015" y="4207442"/>
              <a:ext cx="466478"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dirty="0">
                <a:solidFill>
                  <a:prstClr val="white"/>
                </a:solidFill>
              </a:endParaRPr>
            </a:p>
          </p:txBody>
        </p:sp>
      </p:grpSp>
      <p:sp>
        <p:nvSpPr>
          <p:cNvPr id="3" name="Slide Number Placeholder 2"/>
          <p:cNvSpPr>
            <a:spLocks noGrp="1"/>
          </p:cNvSpPr>
          <p:nvPr>
            <p:ph type="sldNum" sz="quarter" idx="13"/>
          </p:nvPr>
        </p:nvSpPr>
        <p:spPr/>
        <p:txBody>
          <a:bodyPr/>
          <a:lstStyle/>
          <a:p>
            <a:fld id="{F3E2706B-57D8-4C3B-8B7D-A32463C36449}" type="slidenum">
              <a:rPr lang="en-US" smtClean="0">
                <a:solidFill>
                  <a:prstClr val="black">
                    <a:tint val="75000"/>
                  </a:prstClr>
                </a:solidFill>
              </a:rPr>
              <a:pPr/>
              <a:t>65</a:t>
            </a:fld>
            <a:endParaRPr lang="en-US">
              <a:solidFill>
                <a:prstClr val="black">
                  <a:tint val="75000"/>
                </a:prstClr>
              </a:solidFill>
            </a:endParaRPr>
          </a:p>
        </p:txBody>
      </p:sp>
    </p:spTree>
    <p:extLst>
      <p:ext uri="{BB962C8B-B14F-4D97-AF65-F5344CB8AC3E}">
        <p14:creationId xmlns:p14="http://schemas.microsoft.com/office/powerpoint/2010/main" val="2406790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 y="1171948"/>
            <a:ext cx="8313420" cy="466794"/>
          </a:xfrm>
        </p:spPr>
        <p:txBody>
          <a:bodyPr>
            <a:noAutofit/>
          </a:bodyPr>
          <a:lstStyle/>
          <a:p>
            <a:r>
              <a:rPr lang="en-US" dirty="0" smtClean="0"/>
              <a:t>Proposed Solution: PCAL</a:t>
            </a:r>
            <a:endParaRPr lang="en-US" dirty="0"/>
          </a:p>
        </p:txBody>
      </p:sp>
      <p:sp>
        <p:nvSpPr>
          <p:cNvPr id="4" name="Text Placeholder 3"/>
          <p:cNvSpPr>
            <a:spLocks noGrp="1"/>
          </p:cNvSpPr>
          <p:nvPr>
            <p:ph type="body" sz="quarter" idx="10"/>
          </p:nvPr>
        </p:nvSpPr>
        <p:spPr/>
        <p:txBody>
          <a:bodyPr/>
          <a:lstStyle/>
          <a:p>
            <a:r>
              <a:rPr lang="en-US" dirty="0" smtClean="0"/>
              <a:t>Three subsets of threads</a:t>
            </a:r>
            <a:endParaRPr lang="en-US" dirty="0"/>
          </a:p>
        </p:txBody>
      </p:sp>
      <p:sp>
        <p:nvSpPr>
          <p:cNvPr id="51" name="Content Placeholder 2"/>
          <p:cNvSpPr>
            <a:spLocks noGrp="1"/>
          </p:cNvSpPr>
          <p:nvPr>
            <p:ph idx="1"/>
          </p:nvPr>
        </p:nvSpPr>
        <p:spPr>
          <a:xfrm>
            <a:off x="3085054" y="2414036"/>
            <a:ext cx="5636132" cy="642071"/>
          </a:xfrm>
        </p:spPr>
        <p:txBody>
          <a:bodyPr>
            <a:normAutofit lnSpcReduction="10000"/>
          </a:bodyPr>
          <a:lstStyle/>
          <a:p>
            <a:r>
              <a:rPr lang="en-US" dirty="0" smtClean="0">
                <a:solidFill>
                  <a:schemeClr val="bg1">
                    <a:lumMod val="50000"/>
                  </a:schemeClr>
                </a:solidFill>
              </a:rPr>
              <a:t>Regular threads: threads </a:t>
            </a:r>
            <a:r>
              <a:rPr lang="en-US" dirty="0">
                <a:solidFill>
                  <a:schemeClr val="bg1">
                    <a:lumMod val="50000"/>
                  </a:schemeClr>
                </a:solidFill>
              </a:rPr>
              <a:t>have all </a:t>
            </a:r>
            <a:r>
              <a:rPr lang="en-US" dirty="0" smtClean="0">
                <a:solidFill>
                  <a:schemeClr val="bg1">
                    <a:lumMod val="50000"/>
                  </a:schemeClr>
                </a:solidFill>
              </a:rPr>
              <a:t>capabilities, </a:t>
            </a:r>
            <a:r>
              <a:rPr lang="en-US" dirty="0">
                <a:solidFill>
                  <a:schemeClr val="bg1">
                    <a:lumMod val="50000"/>
                  </a:schemeClr>
                </a:solidFill>
              </a:rPr>
              <a:t>operate </a:t>
            </a:r>
            <a:r>
              <a:rPr lang="en-US" dirty="0" smtClean="0">
                <a:solidFill>
                  <a:schemeClr val="bg1">
                    <a:lumMod val="50000"/>
                  </a:schemeClr>
                </a:solidFill>
              </a:rPr>
              <a:t>as usual (full access to the L1 cache)</a:t>
            </a:r>
          </a:p>
        </p:txBody>
      </p:sp>
      <p:grpSp>
        <p:nvGrpSpPr>
          <p:cNvPr id="40" name="Group 39"/>
          <p:cNvGrpSpPr/>
          <p:nvPr/>
        </p:nvGrpSpPr>
        <p:grpSpPr>
          <a:xfrm>
            <a:off x="81705" y="2533383"/>
            <a:ext cx="2597740" cy="2091433"/>
            <a:chOff x="98045" y="2011358"/>
            <a:chExt cx="3117288" cy="2509719"/>
          </a:xfrm>
        </p:grpSpPr>
        <p:grpSp>
          <p:nvGrpSpPr>
            <p:cNvPr id="41" name="Group 40"/>
            <p:cNvGrpSpPr/>
            <p:nvPr/>
          </p:nvGrpSpPr>
          <p:grpSpPr>
            <a:xfrm>
              <a:off x="1232138" y="3580169"/>
              <a:ext cx="1186261" cy="627269"/>
              <a:chOff x="6103087" y="2347863"/>
              <a:chExt cx="909771" cy="292566"/>
            </a:xfrm>
            <a:noFill/>
          </p:grpSpPr>
          <p:sp>
            <p:nvSpPr>
              <p:cNvPr id="114" name="Rectangle 113"/>
              <p:cNvSpPr/>
              <p:nvPr/>
            </p:nvSpPr>
            <p:spPr>
              <a:xfrm>
                <a:off x="6103087" y="2347863"/>
                <a:ext cx="909771" cy="146283"/>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34">
                  <a:solidFill>
                    <a:prstClr val="black"/>
                  </a:solidFill>
                </a:endParaRPr>
              </a:p>
            </p:txBody>
          </p:sp>
          <p:sp>
            <p:nvSpPr>
              <p:cNvPr id="115" name="Rectangle 114"/>
              <p:cNvSpPr/>
              <p:nvPr/>
            </p:nvSpPr>
            <p:spPr>
              <a:xfrm>
                <a:off x="6103087" y="2494146"/>
                <a:ext cx="909771" cy="146283"/>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34">
                  <a:solidFill>
                    <a:prstClr val="black"/>
                  </a:solidFill>
                </a:endParaRPr>
              </a:p>
            </p:txBody>
          </p:sp>
        </p:grpSp>
        <p:grpSp>
          <p:nvGrpSpPr>
            <p:cNvPr id="42" name="Group 41"/>
            <p:cNvGrpSpPr/>
            <p:nvPr/>
          </p:nvGrpSpPr>
          <p:grpSpPr>
            <a:xfrm>
              <a:off x="98045" y="2102848"/>
              <a:ext cx="1338110" cy="416900"/>
              <a:chOff x="1137201" y="2392646"/>
              <a:chExt cx="986208" cy="418793"/>
            </a:xfrm>
            <a:noFill/>
          </p:grpSpPr>
          <p:sp>
            <p:nvSpPr>
              <p:cNvPr id="112" name="Rectangle 111"/>
              <p:cNvSpPr/>
              <p:nvPr/>
            </p:nvSpPr>
            <p:spPr>
              <a:xfrm>
                <a:off x="1137201" y="2427525"/>
                <a:ext cx="950329" cy="315059"/>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34" dirty="0">
                    <a:solidFill>
                      <a:prstClr val="black"/>
                    </a:solidFill>
                  </a:rPr>
                  <a:t>Regular</a:t>
                </a:r>
              </a:p>
              <a:p>
                <a:pPr algn="ctr"/>
                <a:r>
                  <a:rPr lang="en-US" sz="1334" dirty="0">
                    <a:solidFill>
                      <a:prstClr val="black"/>
                    </a:solidFill>
                  </a:rPr>
                  <a:t>Threads</a:t>
                </a:r>
              </a:p>
            </p:txBody>
          </p:sp>
          <p:sp>
            <p:nvSpPr>
              <p:cNvPr id="113" name="Left Brace 112"/>
              <p:cNvSpPr/>
              <p:nvPr/>
            </p:nvSpPr>
            <p:spPr>
              <a:xfrm>
                <a:off x="1936888" y="2392646"/>
                <a:ext cx="186521" cy="418793"/>
              </a:xfrm>
              <a:prstGeom prst="leftBrace">
                <a:avLst>
                  <a:gd name="adj1" fmla="val 8333"/>
                  <a:gd name="adj2" fmla="val 46552"/>
                </a:avLst>
              </a:prstGeom>
              <a:grp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solidFill>
                    <a:prstClr val="black"/>
                  </a:solidFill>
                </a:endParaRPr>
              </a:p>
            </p:txBody>
          </p:sp>
        </p:grpSp>
        <p:grpSp>
          <p:nvGrpSpPr>
            <p:cNvPr id="43" name="Group 42"/>
            <p:cNvGrpSpPr/>
            <p:nvPr/>
          </p:nvGrpSpPr>
          <p:grpSpPr>
            <a:xfrm>
              <a:off x="145545" y="2766595"/>
              <a:ext cx="1290611" cy="677010"/>
              <a:chOff x="1137201" y="2388732"/>
              <a:chExt cx="1000133" cy="422707"/>
            </a:xfrm>
            <a:noFill/>
          </p:grpSpPr>
          <p:sp>
            <p:nvSpPr>
              <p:cNvPr id="110" name="Rectangle 109"/>
              <p:cNvSpPr/>
              <p:nvPr/>
            </p:nvSpPr>
            <p:spPr>
              <a:xfrm>
                <a:off x="1137201" y="2427525"/>
                <a:ext cx="950329" cy="315059"/>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34" b="1" dirty="0">
                    <a:solidFill>
                      <a:prstClr val="black"/>
                    </a:solidFill>
                  </a:rPr>
                  <a:t>Non-polluting Threads</a:t>
                </a:r>
              </a:p>
            </p:txBody>
          </p:sp>
          <p:sp>
            <p:nvSpPr>
              <p:cNvPr id="111" name="Left Brace 110"/>
              <p:cNvSpPr/>
              <p:nvPr/>
            </p:nvSpPr>
            <p:spPr>
              <a:xfrm>
                <a:off x="1936888" y="2388732"/>
                <a:ext cx="200446" cy="422707"/>
              </a:xfrm>
              <a:prstGeom prst="leftBrace">
                <a:avLst>
                  <a:gd name="adj1" fmla="val 8333"/>
                  <a:gd name="adj2" fmla="val 46552"/>
                </a:avLst>
              </a:prstGeom>
              <a:grp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solidFill>
                    <a:prstClr val="black"/>
                  </a:solidFill>
                </a:endParaRPr>
              </a:p>
            </p:txBody>
          </p:sp>
        </p:grpSp>
        <p:grpSp>
          <p:nvGrpSpPr>
            <p:cNvPr id="44" name="Group 43"/>
            <p:cNvGrpSpPr/>
            <p:nvPr/>
          </p:nvGrpSpPr>
          <p:grpSpPr>
            <a:xfrm>
              <a:off x="145545" y="3690452"/>
              <a:ext cx="1290609" cy="697222"/>
              <a:chOff x="1133661" y="2376113"/>
              <a:chExt cx="991072" cy="435327"/>
            </a:xfrm>
            <a:noFill/>
          </p:grpSpPr>
          <p:sp>
            <p:nvSpPr>
              <p:cNvPr id="108" name="Rectangle 107"/>
              <p:cNvSpPr/>
              <p:nvPr/>
            </p:nvSpPr>
            <p:spPr>
              <a:xfrm>
                <a:off x="1133661" y="2427525"/>
                <a:ext cx="953869" cy="315059"/>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34" dirty="0">
                    <a:solidFill>
                      <a:prstClr val="black"/>
                    </a:solidFill>
                  </a:rPr>
                  <a:t>Throttled Threads</a:t>
                </a:r>
              </a:p>
            </p:txBody>
          </p:sp>
          <p:sp>
            <p:nvSpPr>
              <p:cNvPr id="109" name="Left Brace 108"/>
              <p:cNvSpPr/>
              <p:nvPr/>
            </p:nvSpPr>
            <p:spPr>
              <a:xfrm>
                <a:off x="1936888" y="2376113"/>
                <a:ext cx="187845" cy="435327"/>
              </a:xfrm>
              <a:prstGeom prst="leftBrace">
                <a:avLst>
                  <a:gd name="adj1" fmla="val 8333"/>
                  <a:gd name="adj2" fmla="val 46552"/>
                </a:avLst>
              </a:prstGeom>
              <a:grp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solidFill>
                    <a:prstClr val="black"/>
                  </a:solidFill>
                </a:endParaRPr>
              </a:p>
            </p:txBody>
          </p:sp>
        </p:grpSp>
        <p:sp>
          <p:nvSpPr>
            <p:cNvPr id="45" name="Rectangle 44"/>
            <p:cNvSpPr/>
            <p:nvPr/>
          </p:nvSpPr>
          <p:spPr>
            <a:xfrm>
              <a:off x="1922887" y="2011358"/>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dirty="0">
                  <a:solidFill>
                    <a:prstClr val="black"/>
                  </a:solidFill>
                </a:rPr>
                <a:t>Warp 0</a:t>
              </a:r>
            </a:p>
          </p:txBody>
        </p:sp>
        <p:sp>
          <p:nvSpPr>
            <p:cNvPr id="46" name="Rectangle 45"/>
            <p:cNvSpPr/>
            <p:nvPr/>
          </p:nvSpPr>
          <p:spPr>
            <a:xfrm>
              <a:off x="1922887" y="2324993"/>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dirty="0">
                  <a:solidFill>
                    <a:prstClr val="black"/>
                  </a:solidFill>
                </a:rPr>
                <a:t>Warp 1</a:t>
              </a:r>
            </a:p>
          </p:txBody>
        </p:sp>
        <p:sp>
          <p:nvSpPr>
            <p:cNvPr id="47" name="Rectangle 46"/>
            <p:cNvSpPr/>
            <p:nvPr/>
          </p:nvSpPr>
          <p:spPr>
            <a:xfrm>
              <a:off x="1922887" y="2638627"/>
              <a:ext cx="1292446" cy="313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4" dirty="0">
                  <a:solidFill>
                    <a:prstClr val="black"/>
                  </a:solidFill>
                </a:rPr>
                <a:t>Warp 2</a:t>
              </a:r>
            </a:p>
          </p:txBody>
        </p:sp>
        <p:sp>
          <p:nvSpPr>
            <p:cNvPr id="48" name="Rectangle 47"/>
            <p:cNvSpPr/>
            <p:nvPr/>
          </p:nvSpPr>
          <p:spPr>
            <a:xfrm>
              <a:off x="1922887" y="2952262"/>
              <a:ext cx="1292446" cy="313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4" dirty="0">
                  <a:solidFill>
                    <a:prstClr val="black"/>
                  </a:solidFill>
                </a:rPr>
                <a:t>Warp 3</a:t>
              </a:r>
            </a:p>
          </p:txBody>
        </p:sp>
        <p:sp>
          <p:nvSpPr>
            <p:cNvPr id="49" name="Rectangle 48"/>
            <p:cNvSpPr/>
            <p:nvPr/>
          </p:nvSpPr>
          <p:spPr>
            <a:xfrm>
              <a:off x="1922887" y="3266538"/>
              <a:ext cx="1292446" cy="313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4" dirty="0">
                  <a:solidFill>
                    <a:prstClr val="black"/>
                  </a:solidFill>
                </a:rPr>
                <a:t>Warp 4</a:t>
              </a:r>
            </a:p>
          </p:txBody>
        </p:sp>
        <p:sp>
          <p:nvSpPr>
            <p:cNvPr id="50" name="Rectangle 49"/>
            <p:cNvSpPr/>
            <p:nvPr/>
          </p:nvSpPr>
          <p:spPr>
            <a:xfrm>
              <a:off x="1922887" y="3580173"/>
              <a:ext cx="1292446"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a:solidFill>
                  <a:prstClr val="black"/>
                </a:solidFill>
              </a:endParaRPr>
            </a:p>
          </p:txBody>
        </p:sp>
        <p:sp>
          <p:nvSpPr>
            <p:cNvPr id="52" name="Rectangle 51"/>
            <p:cNvSpPr/>
            <p:nvPr/>
          </p:nvSpPr>
          <p:spPr>
            <a:xfrm>
              <a:off x="1922887" y="3893808"/>
              <a:ext cx="1292446"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a:solidFill>
                  <a:prstClr val="black"/>
                </a:solidFill>
              </a:endParaRPr>
            </a:p>
          </p:txBody>
        </p:sp>
        <p:sp>
          <p:nvSpPr>
            <p:cNvPr id="53" name="Rectangle 52"/>
            <p:cNvSpPr/>
            <p:nvPr/>
          </p:nvSpPr>
          <p:spPr>
            <a:xfrm>
              <a:off x="1922887" y="4207442"/>
              <a:ext cx="1292446"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34" dirty="0">
                  <a:solidFill>
                    <a:prstClr val="black"/>
                  </a:solidFill>
                </a:rPr>
                <a:t>Warp n-1</a:t>
              </a:r>
            </a:p>
          </p:txBody>
        </p:sp>
        <p:sp>
          <p:nvSpPr>
            <p:cNvPr id="81" name="Rectangle 80"/>
            <p:cNvSpPr/>
            <p:nvPr/>
          </p:nvSpPr>
          <p:spPr>
            <a:xfrm>
              <a:off x="1516015" y="2011358"/>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34" dirty="0">
                <a:solidFill>
                  <a:prstClr val="white"/>
                </a:solidFill>
              </a:endParaRPr>
            </a:p>
          </p:txBody>
        </p:sp>
        <p:sp>
          <p:nvSpPr>
            <p:cNvPr id="82" name="Rectangle 81"/>
            <p:cNvSpPr/>
            <p:nvPr/>
          </p:nvSpPr>
          <p:spPr>
            <a:xfrm>
              <a:off x="1516015" y="2324993"/>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34" dirty="0">
                <a:solidFill>
                  <a:prstClr val="white"/>
                </a:solidFill>
              </a:endParaRPr>
            </a:p>
          </p:txBody>
        </p:sp>
        <p:sp>
          <p:nvSpPr>
            <p:cNvPr id="83" name="Rectangle 82"/>
            <p:cNvSpPr/>
            <p:nvPr/>
          </p:nvSpPr>
          <p:spPr>
            <a:xfrm>
              <a:off x="1516015" y="2638627"/>
              <a:ext cx="466478" cy="313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34" dirty="0">
                <a:solidFill>
                  <a:prstClr val="white"/>
                </a:solidFill>
              </a:endParaRPr>
            </a:p>
          </p:txBody>
        </p:sp>
        <p:sp>
          <p:nvSpPr>
            <p:cNvPr id="84" name="Rectangle 83"/>
            <p:cNvSpPr/>
            <p:nvPr/>
          </p:nvSpPr>
          <p:spPr>
            <a:xfrm>
              <a:off x="1516015" y="2952262"/>
              <a:ext cx="466478" cy="313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34" dirty="0">
                <a:solidFill>
                  <a:prstClr val="white"/>
                </a:solidFill>
              </a:endParaRPr>
            </a:p>
          </p:txBody>
        </p:sp>
        <p:sp>
          <p:nvSpPr>
            <p:cNvPr id="93" name="Rectangle 92"/>
            <p:cNvSpPr/>
            <p:nvPr/>
          </p:nvSpPr>
          <p:spPr>
            <a:xfrm>
              <a:off x="1516015" y="3266538"/>
              <a:ext cx="466478" cy="313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34" dirty="0">
                <a:solidFill>
                  <a:prstClr val="white"/>
                </a:solidFill>
              </a:endParaRPr>
            </a:p>
          </p:txBody>
        </p:sp>
        <p:sp>
          <p:nvSpPr>
            <p:cNvPr id="94" name="Rectangle 93"/>
            <p:cNvSpPr/>
            <p:nvPr/>
          </p:nvSpPr>
          <p:spPr>
            <a:xfrm>
              <a:off x="1514964" y="3579527"/>
              <a:ext cx="466478"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a:solidFill>
                  <a:prstClr val="white"/>
                </a:solidFill>
              </a:endParaRPr>
            </a:p>
          </p:txBody>
        </p:sp>
        <p:sp>
          <p:nvSpPr>
            <p:cNvPr id="95" name="Rectangle 94"/>
            <p:cNvSpPr/>
            <p:nvPr/>
          </p:nvSpPr>
          <p:spPr>
            <a:xfrm>
              <a:off x="1516015" y="3893808"/>
              <a:ext cx="466478"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a:solidFill>
                  <a:prstClr val="white"/>
                </a:solidFill>
              </a:endParaRPr>
            </a:p>
          </p:txBody>
        </p:sp>
        <p:sp>
          <p:nvSpPr>
            <p:cNvPr id="96" name="Rectangle 95"/>
            <p:cNvSpPr/>
            <p:nvPr/>
          </p:nvSpPr>
          <p:spPr>
            <a:xfrm>
              <a:off x="1516015" y="4207442"/>
              <a:ext cx="466478"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dirty="0">
                <a:solidFill>
                  <a:prstClr val="white"/>
                </a:solidFill>
              </a:endParaRPr>
            </a:p>
          </p:txBody>
        </p:sp>
      </p:grpSp>
      <p:sp>
        <p:nvSpPr>
          <p:cNvPr id="3" name="Slide Number Placeholder 2"/>
          <p:cNvSpPr>
            <a:spLocks noGrp="1"/>
          </p:cNvSpPr>
          <p:nvPr>
            <p:ph type="sldNum" sz="quarter" idx="13"/>
          </p:nvPr>
        </p:nvSpPr>
        <p:spPr/>
        <p:txBody>
          <a:bodyPr/>
          <a:lstStyle/>
          <a:p>
            <a:fld id="{F3E2706B-57D8-4C3B-8B7D-A32463C36449}" type="slidenum">
              <a:rPr lang="en-US" smtClean="0">
                <a:solidFill>
                  <a:prstClr val="black">
                    <a:tint val="75000"/>
                  </a:prstClr>
                </a:solidFill>
              </a:rPr>
              <a:pPr/>
              <a:t>66</a:t>
            </a:fld>
            <a:endParaRPr lang="en-US">
              <a:solidFill>
                <a:prstClr val="black">
                  <a:tint val="75000"/>
                </a:prstClr>
              </a:solidFill>
            </a:endParaRPr>
          </a:p>
        </p:txBody>
      </p:sp>
      <p:sp>
        <p:nvSpPr>
          <p:cNvPr id="35" name="Content Placeholder 2"/>
          <p:cNvSpPr txBox="1">
            <a:spLocks/>
          </p:cNvSpPr>
          <p:nvPr/>
        </p:nvSpPr>
        <p:spPr>
          <a:xfrm>
            <a:off x="3085053" y="3189043"/>
            <a:ext cx="5636132" cy="803599"/>
          </a:xfrm>
          <a:prstGeom prst="rect">
            <a:avLst/>
          </a:prstGeom>
        </p:spPr>
        <p:txBody>
          <a:bodyPr vert="horz" lIns="68580" tIns="34290" rIns="68580" bIns="34290" rtlCol="0">
            <a:normAutofit/>
          </a:bodyPr>
          <a:lstStyle>
            <a:lvl1pPr marL="257525" indent="-257525" algn="l" defTabSz="914400" rtl="0" eaLnBrk="1" latinLnBrk="0" hangingPunct="1">
              <a:lnSpc>
                <a:spcPct val="90000"/>
              </a:lnSpc>
              <a:spcBef>
                <a:spcPts val="1000"/>
              </a:spcBef>
              <a:buClr>
                <a:schemeClr val="bg2"/>
              </a:buClr>
              <a:buSzPct val="100000"/>
              <a:buFontTx/>
              <a:buBlip>
                <a:blip r:embed="rId3"/>
              </a:buBlip>
              <a:defRPr sz="2800" kern="1200">
                <a:solidFill>
                  <a:schemeClr val="bg2"/>
                </a:solidFill>
                <a:latin typeface="+mn-lt"/>
                <a:ea typeface="+mn-ea"/>
                <a:cs typeface="+mn-cs"/>
              </a:defRPr>
            </a:lvl1pPr>
            <a:lvl2pPr marL="892519" indent="-257525" algn="l" defTabSz="914400" rtl="0" eaLnBrk="1" latinLnBrk="0" hangingPunct="1">
              <a:lnSpc>
                <a:spcPct val="90000"/>
              </a:lnSpc>
              <a:spcBef>
                <a:spcPts val="500"/>
              </a:spcBef>
              <a:buClr>
                <a:schemeClr val="bg2"/>
              </a:buClr>
              <a:buSzPct val="100000"/>
              <a:buFontTx/>
              <a:buBlip>
                <a:blip r:embed="rId3"/>
              </a:buBlip>
              <a:defRPr sz="2400" kern="1200">
                <a:solidFill>
                  <a:schemeClr val="bg2"/>
                </a:solidFill>
                <a:latin typeface="+mn-lt"/>
                <a:ea typeface="+mn-ea"/>
                <a:cs typeface="+mn-cs"/>
              </a:defRPr>
            </a:lvl2pPr>
            <a:lvl3pPr marL="1395223" indent="-185207" algn="l" defTabSz="914400" rtl="0" eaLnBrk="1" latinLnBrk="0" hangingPunct="1">
              <a:lnSpc>
                <a:spcPct val="90000"/>
              </a:lnSpc>
              <a:spcBef>
                <a:spcPts val="500"/>
              </a:spcBef>
              <a:buClr>
                <a:schemeClr val="bg2"/>
              </a:buClr>
              <a:buSzPct val="100000"/>
              <a:buFontTx/>
              <a:buBlip>
                <a:blip r:embed="rId3"/>
              </a:buBlip>
              <a:defRPr sz="2000" kern="1200">
                <a:solidFill>
                  <a:schemeClr val="bg2"/>
                </a:solidFill>
                <a:latin typeface="+mn-lt"/>
                <a:ea typeface="+mn-ea"/>
                <a:cs typeface="+mn-cs"/>
              </a:defRPr>
            </a:lvl3pPr>
            <a:lvl4pPr marL="1972008" indent="-253997"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tx1"/>
                </a:solidFill>
                <a:latin typeface="+mn-lt"/>
                <a:ea typeface="+mn-ea"/>
                <a:cs typeface="+mn-cs"/>
              </a:defRPr>
            </a:lvl4pPr>
            <a:lvl5pPr marL="2353004" indent="-253997"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7E6E6"/>
              </a:buClr>
            </a:pPr>
            <a:r>
              <a:rPr lang="en-US" sz="2100" dirty="0">
                <a:solidFill>
                  <a:prstClr val="black"/>
                </a:solidFill>
              </a:rPr>
              <a:t>Non-polluting threads: runnable, but prevented from </a:t>
            </a:r>
            <a:r>
              <a:rPr lang="en-US" sz="2100" i="1" dirty="0">
                <a:solidFill>
                  <a:prstClr val="black"/>
                </a:solidFill>
              </a:rPr>
              <a:t>polluting</a:t>
            </a:r>
            <a:r>
              <a:rPr lang="en-US" sz="2100" dirty="0">
                <a:solidFill>
                  <a:prstClr val="black"/>
                </a:solidFill>
              </a:rPr>
              <a:t> L1 cache</a:t>
            </a:r>
          </a:p>
        </p:txBody>
      </p:sp>
      <p:sp>
        <p:nvSpPr>
          <p:cNvPr id="36" name="Content Placeholder 2"/>
          <p:cNvSpPr txBox="1">
            <a:spLocks/>
          </p:cNvSpPr>
          <p:nvPr/>
        </p:nvSpPr>
        <p:spPr>
          <a:xfrm>
            <a:off x="3085053" y="4036992"/>
            <a:ext cx="5636132" cy="439746"/>
          </a:xfrm>
          <a:prstGeom prst="rect">
            <a:avLst/>
          </a:prstGeom>
        </p:spPr>
        <p:txBody>
          <a:bodyPr vert="horz" lIns="68580" tIns="34290" rIns="68580" bIns="34290" rtlCol="0">
            <a:normAutofit/>
          </a:bodyPr>
          <a:lstStyle>
            <a:lvl1pPr marL="257525" indent="-257525" algn="l" defTabSz="914400" rtl="0" eaLnBrk="1" latinLnBrk="0" hangingPunct="1">
              <a:lnSpc>
                <a:spcPct val="90000"/>
              </a:lnSpc>
              <a:spcBef>
                <a:spcPts val="1000"/>
              </a:spcBef>
              <a:buClr>
                <a:schemeClr val="bg2"/>
              </a:buClr>
              <a:buSzPct val="100000"/>
              <a:buFontTx/>
              <a:buBlip>
                <a:blip r:embed="rId3"/>
              </a:buBlip>
              <a:defRPr sz="2800" kern="1200">
                <a:solidFill>
                  <a:schemeClr val="bg2"/>
                </a:solidFill>
                <a:latin typeface="+mn-lt"/>
                <a:ea typeface="+mn-ea"/>
                <a:cs typeface="+mn-cs"/>
              </a:defRPr>
            </a:lvl1pPr>
            <a:lvl2pPr marL="892519" indent="-257525" algn="l" defTabSz="914400" rtl="0" eaLnBrk="1" latinLnBrk="0" hangingPunct="1">
              <a:lnSpc>
                <a:spcPct val="90000"/>
              </a:lnSpc>
              <a:spcBef>
                <a:spcPts val="500"/>
              </a:spcBef>
              <a:buClr>
                <a:schemeClr val="bg2"/>
              </a:buClr>
              <a:buSzPct val="100000"/>
              <a:buFontTx/>
              <a:buBlip>
                <a:blip r:embed="rId3"/>
              </a:buBlip>
              <a:defRPr sz="2400" kern="1200">
                <a:solidFill>
                  <a:schemeClr val="bg2"/>
                </a:solidFill>
                <a:latin typeface="+mn-lt"/>
                <a:ea typeface="+mn-ea"/>
                <a:cs typeface="+mn-cs"/>
              </a:defRPr>
            </a:lvl2pPr>
            <a:lvl3pPr marL="1395223" indent="-185207" algn="l" defTabSz="914400" rtl="0" eaLnBrk="1" latinLnBrk="0" hangingPunct="1">
              <a:lnSpc>
                <a:spcPct val="90000"/>
              </a:lnSpc>
              <a:spcBef>
                <a:spcPts val="500"/>
              </a:spcBef>
              <a:buClr>
                <a:schemeClr val="bg2"/>
              </a:buClr>
              <a:buSzPct val="100000"/>
              <a:buFontTx/>
              <a:buBlip>
                <a:blip r:embed="rId3"/>
              </a:buBlip>
              <a:defRPr sz="2000" kern="1200">
                <a:solidFill>
                  <a:schemeClr val="bg2"/>
                </a:solidFill>
                <a:latin typeface="+mn-lt"/>
                <a:ea typeface="+mn-ea"/>
                <a:cs typeface="+mn-cs"/>
              </a:defRPr>
            </a:lvl3pPr>
            <a:lvl4pPr marL="1972008" indent="-253997"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tx1"/>
                </a:solidFill>
                <a:latin typeface="+mn-lt"/>
                <a:ea typeface="+mn-ea"/>
                <a:cs typeface="+mn-cs"/>
              </a:defRPr>
            </a:lvl4pPr>
            <a:lvl5pPr marL="2353004" indent="-253997"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7E6E6"/>
              </a:buClr>
            </a:pPr>
            <a:r>
              <a:rPr lang="en-US" sz="2100" dirty="0">
                <a:solidFill>
                  <a:prstClr val="white">
                    <a:lumMod val="50000"/>
                  </a:prstClr>
                </a:solidFill>
              </a:rPr>
              <a:t>Throttled threads: throttled (not runnable)</a:t>
            </a:r>
          </a:p>
          <a:p>
            <a:pPr>
              <a:buClr>
                <a:srgbClr val="E7E6E6"/>
              </a:buClr>
            </a:pPr>
            <a:endParaRPr lang="en-US" sz="2100" dirty="0">
              <a:solidFill>
                <a:srgbClr val="E7E6E6"/>
              </a:solidFill>
            </a:endParaRPr>
          </a:p>
        </p:txBody>
      </p:sp>
    </p:spTree>
    <p:extLst>
      <p:ext uri="{BB962C8B-B14F-4D97-AF65-F5344CB8AC3E}">
        <p14:creationId xmlns:p14="http://schemas.microsoft.com/office/powerpoint/2010/main" val="3668414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 y="1171948"/>
            <a:ext cx="8313420" cy="466794"/>
          </a:xfrm>
        </p:spPr>
        <p:txBody>
          <a:bodyPr>
            <a:noAutofit/>
          </a:bodyPr>
          <a:lstStyle/>
          <a:p>
            <a:r>
              <a:rPr lang="en-US" dirty="0" smtClean="0"/>
              <a:t>Proposed Solution: PCAL	</a:t>
            </a:r>
            <a:endParaRPr lang="en-US" dirty="0"/>
          </a:p>
        </p:txBody>
      </p:sp>
      <p:sp>
        <p:nvSpPr>
          <p:cNvPr id="4" name="Text Placeholder 3"/>
          <p:cNvSpPr>
            <a:spLocks noGrp="1"/>
          </p:cNvSpPr>
          <p:nvPr>
            <p:ph type="body" sz="quarter" idx="10"/>
          </p:nvPr>
        </p:nvSpPr>
        <p:spPr/>
        <p:txBody>
          <a:bodyPr/>
          <a:lstStyle/>
          <a:p>
            <a:r>
              <a:rPr lang="en-US" dirty="0" smtClean="0"/>
              <a:t>Tokens for privileged cache access</a:t>
            </a:r>
            <a:endParaRPr lang="en-US" dirty="0"/>
          </a:p>
        </p:txBody>
      </p:sp>
      <p:sp>
        <p:nvSpPr>
          <p:cNvPr id="51" name="Content Placeholder 2"/>
          <p:cNvSpPr>
            <a:spLocks noGrp="1"/>
          </p:cNvSpPr>
          <p:nvPr>
            <p:ph idx="1"/>
          </p:nvPr>
        </p:nvSpPr>
        <p:spPr>
          <a:xfrm>
            <a:off x="3085054" y="2414036"/>
            <a:ext cx="5636132" cy="3256707"/>
          </a:xfrm>
        </p:spPr>
        <p:txBody>
          <a:bodyPr/>
          <a:lstStyle/>
          <a:p>
            <a:r>
              <a:rPr lang="en-US" b="1" dirty="0" smtClean="0">
                <a:solidFill>
                  <a:schemeClr val="accent5"/>
                </a:solidFill>
              </a:rPr>
              <a:t>Tokens</a:t>
            </a:r>
            <a:r>
              <a:rPr lang="en-US" dirty="0" smtClean="0">
                <a:solidFill>
                  <a:schemeClr val="accent5"/>
                </a:solidFill>
              </a:rPr>
              <a:t> </a:t>
            </a:r>
            <a:r>
              <a:rPr lang="en-US" dirty="0">
                <a:solidFill>
                  <a:schemeClr val="bg2">
                    <a:lumMod val="25000"/>
                  </a:schemeClr>
                </a:solidFill>
              </a:rPr>
              <a:t>grant capabilities or privileges to some </a:t>
            </a:r>
            <a:r>
              <a:rPr lang="en-US" dirty="0" smtClean="0">
                <a:solidFill>
                  <a:schemeClr val="bg2">
                    <a:lumMod val="25000"/>
                  </a:schemeClr>
                </a:solidFill>
              </a:rPr>
              <a:t>threads</a:t>
            </a:r>
            <a:endParaRPr lang="en-US" dirty="0">
              <a:solidFill>
                <a:schemeClr val="bg2">
                  <a:lumMod val="25000"/>
                </a:schemeClr>
              </a:solidFill>
            </a:endParaRPr>
          </a:p>
          <a:p>
            <a:r>
              <a:rPr lang="en-US" dirty="0" smtClean="0">
                <a:solidFill>
                  <a:schemeClr val="bg2">
                    <a:lumMod val="25000"/>
                  </a:schemeClr>
                </a:solidFill>
              </a:rPr>
              <a:t>Threads with tokens </a:t>
            </a:r>
            <a:r>
              <a:rPr lang="en-US" dirty="0">
                <a:solidFill>
                  <a:schemeClr val="bg2">
                    <a:lumMod val="25000"/>
                  </a:schemeClr>
                </a:solidFill>
              </a:rPr>
              <a:t>are allowed to </a:t>
            </a:r>
            <a:r>
              <a:rPr lang="en-US" b="1" i="1" dirty="0">
                <a:solidFill>
                  <a:schemeClr val="accent5"/>
                </a:solidFill>
              </a:rPr>
              <a:t>allocate and evict</a:t>
            </a:r>
            <a:r>
              <a:rPr lang="en-US" b="1" dirty="0">
                <a:solidFill>
                  <a:schemeClr val="accent5"/>
                </a:solidFill>
              </a:rPr>
              <a:t> </a:t>
            </a:r>
            <a:r>
              <a:rPr lang="en-US" dirty="0">
                <a:solidFill>
                  <a:schemeClr val="bg2">
                    <a:lumMod val="25000"/>
                  </a:schemeClr>
                </a:solidFill>
              </a:rPr>
              <a:t>L1 cache lines</a:t>
            </a:r>
          </a:p>
          <a:p>
            <a:r>
              <a:rPr lang="en-US" dirty="0">
                <a:solidFill>
                  <a:schemeClr val="bg2">
                    <a:lumMod val="25000"/>
                  </a:schemeClr>
                </a:solidFill>
              </a:rPr>
              <a:t>Threads without tokens can </a:t>
            </a:r>
            <a:r>
              <a:rPr lang="en-US" dirty="0" smtClean="0">
                <a:solidFill>
                  <a:schemeClr val="bg2">
                    <a:lumMod val="25000"/>
                  </a:schemeClr>
                </a:solidFill>
              </a:rPr>
              <a:t>read and write</a:t>
            </a:r>
            <a:r>
              <a:rPr lang="en-US" dirty="0">
                <a:solidFill>
                  <a:schemeClr val="bg2">
                    <a:lumMod val="25000"/>
                  </a:schemeClr>
                </a:solidFill>
              </a:rPr>
              <a:t>, but </a:t>
            </a:r>
            <a:r>
              <a:rPr lang="en-US" b="1" i="1" dirty="0">
                <a:solidFill>
                  <a:schemeClr val="accent5"/>
                </a:solidFill>
              </a:rPr>
              <a:t>not</a:t>
            </a:r>
            <a:r>
              <a:rPr lang="en-US" b="1" dirty="0">
                <a:solidFill>
                  <a:schemeClr val="accent5"/>
                </a:solidFill>
              </a:rPr>
              <a:t> </a:t>
            </a:r>
            <a:r>
              <a:rPr lang="en-US" b="1" i="1" dirty="0">
                <a:solidFill>
                  <a:schemeClr val="accent5"/>
                </a:solidFill>
              </a:rPr>
              <a:t>allocate or evict</a:t>
            </a:r>
            <a:r>
              <a:rPr lang="en-US" dirty="0">
                <a:solidFill>
                  <a:schemeClr val="bg2">
                    <a:lumMod val="25000"/>
                  </a:schemeClr>
                </a:solidFill>
              </a:rPr>
              <a:t>, </a:t>
            </a:r>
            <a:r>
              <a:rPr lang="en-US" dirty="0" smtClean="0">
                <a:solidFill>
                  <a:schemeClr val="bg2">
                    <a:lumMod val="25000"/>
                  </a:schemeClr>
                </a:solidFill>
              </a:rPr>
              <a:t>L1 cache lines</a:t>
            </a:r>
          </a:p>
          <a:p>
            <a:endParaRPr lang="en-US" dirty="0"/>
          </a:p>
          <a:p>
            <a:endParaRPr lang="en-US" dirty="0"/>
          </a:p>
        </p:txBody>
      </p:sp>
      <p:grpSp>
        <p:nvGrpSpPr>
          <p:cNvPr id="44" name="Group 43"/>
          <p:cNvGrpSpPr/>
          <p:nvPr/>
        </p:nvGrpSpPr>
        <p:grpSpPr>
          <a:xfrm>
            <a:off x="81705" y="2533382"/>
            <a:ext cx="2597740" cy="2772937"/>
            <a:chOff x="98045" y="2011358"/>
            <a:chExt cx="3117288" cy="3327525"/>
          </a:xfrm>
        </p:grpSpPr>
        <p:grpSp>
          <p:nvGrpSpPr>
            <p:cNvPr id="45" name="Group 44"/>
            <p:cNvGrpSpPr/>
            <p:nvPr/>
          </p:nvGrpSpPr>
          <p:grpSpPr>
            <a:xfrm>
              <a:off x="1232138" y="3580169"/>
              <a:ext cx="1186261" cy="627269"/>
              <a:chOff x="6103087" y="2347863"/>
              <a:chExt cx="909771" cy="292566"/>
            </a:xfrm>
            <a:noFill/>
          </p:grpSpPr>
          <p:sp>
            <p:nvSpPr>
              <p:cNvPr id="122" name="Rectangle 121"/>
              <p:cNvSpPr/>
              <p:nvPr/>
            </p:nvSpPr>
            <p:spPr>
              <a:xfrm>
                <a:off x="6103087" y="2347863"/>
                <a:ext cx="909771" cy="146283"/>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34">
                  <a:solidFill>
                    <a:prstClr val="black"/>
                  </a:solidFill>
                </a:endParaRPr>
              </a:p>
            </p:txBody>
          </p:sp>
          <p:sp>
            <p:nvSpPr>
              <p:cNvPr id="123" name="Rectangle 122"/>
              <p:cNvSpPr/>
              <p:nvPr/>
            </p:nvSpPr>
            <p:spPr>
              <a:xfrm>
                <a:off x="6103087" y="2494146"/>
                <a:ext cx="909771" cy="146283"/>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34">
                  <a:solidFill>
                    <a:prstClr val="black"/>
                  </a:solidFill>
                </a:endParaRPr>
              </a:p>
            </p:txBody>
          </p:sp>
        </p:grpSp>
        <p:grpSp>
          <p:nvGrpSpPr>
            <p:cNvPr id="46" name="Group 45"/>
            <p:cNvGrpSpPr/>
            <p:nvPr/>
          </p:nvGrpSpPr>
          <p:grpSpPr>
            <a:xfrm>
              <a:off x="98045" y="2102848"/>
              <a:ext cx="1338110" cy="416900"/>
              <a:chOff x="1137201" y="2392646"/>
              <a:chExt cx="986208" cy="418793"/>
            </a:xfrm>
            <a:noFill/>
          </p:grpSpPr>
          <p:sp>
            <p:nvSpPr>
              <p:cNvPr id="120" name="Rectangle 119"/>
              <p:cNvSpPr/>
              <p:nvPr/>
            </p:nvSpPr>
            <p:spPr>
              <a:xfrm>
                <a:off x="1137201" y="2427525"/>
                <a:ext cx="950329" cy="315059"/>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34" dirty="0">
                    <a:solidFill>
                      <a:prstClr val="black"/>
                    </a:solidFill>
                  </a:rPr>
                  <a:t>Regular</a:t>
                </a:r>
              </a:p>
              <a:p>
                <a:pPr algn="ctr"/>
                <a:r>
                  <a:rPr lang="en-US" sz="1334" dirty="0">
                    <a:solidFill>
                      <a:prstClr val="black"/>
                    </a:solidFill>
                  </a:rPr>
                  <a:t>Threads</a:t>
                </a:r>
              </a:p>
            </p:txBody>
          </p:sp>
          <p:sp>
            <p:nvSpPr>
              <p:cNvPr id="121" name="Left Brace 120"/>
              <p:cNvSpPr/>
              <p:nvPr/>
            </p:nvSpPr>
            <p:spPr>
              <a:xfrm>
                <a:off x="1936888" y="2392646"/>
                <a:ext cx="186521" cy="418793"/>
              </a:xfrm>
              <a:prstGeom prst="leftBrace">
                <a:avLst>
                  <a:gd name="adj1" fmla="val 8333"/>
                  <a:gd name="adj2" fmla="val 46552"/>
                </a:avLst>
              </a:prstGeom>
              <a:grp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solidFill>
                    <a:prstClr val="black"/>
                  </a:solidFill>
                </a:endParaRPr>
              </a:p>
            </p:txBody>
          </p:sp>
        </p:grpSp>
        <p:grpSp>
          <p:nvGrpSpPr>
            <p:cNvPr id="47" name="Group 46"/>
            <p:cNvGrpSpPr/>
            <p:nvPr/>
          </p:nvGrpSpPr>
          <p:grpSpPr>
            <a:xfrm>
              <a:off x="145545" y="2766595"/>
              <a:ext cx="1290611" cy="677010"/>
              <a:chOff x="1137201" y="2388732"/>
              <a:chExt cx="1000133" cy="422707"/>
            </a:xfrm>
            <a:noFill/>
          </p:grpSpPr>
          <p:sp>
            <p:nvSpPr>
              <p:cNvPr id="118" name="Rectangle 117"/>
              <p:cNvSpPr/>
              <p:nvPr/>
            </p:nvSpPr>
            <p:spPr>
              <a:xfrm>
                <a:off x="1137201" y="2427525"/>
                <a:ext cx="950329" cy="315059"/>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34" dirty="0">
                    <a:solidFill>
                      <a:prstClr val="black"/>
                    </a:solidFill>
                  </a:rPr>
                  <a:t>Non-polluting Threads</a:t>
                </a:r>
              </a:p>
            </p:txBody>
          </p:sp>
          <p:sp>
            <p:nvSpPr>
              <p:cNvPr id="119" name="Left Brace 118"/>
              <p:cNvSpPr/>
              <p:nvPr/>
            </p:nvSpPr>
            <p:spPr>
              <a:xfrm>
                <a:off x="1936888" y="2388732"/>
                <a:ext cx="200446" cy="422707"/>
              </a:xfrm>
              <a:prstGeom prst="leftBrace">
                <a:avLst>
                  <a:gd name="adj1" fmla="val 8333"/>
                  <a:gd name="adj2" fmla="val 46552"/>
                </a:avLst>
              </a:prstGeom>
              <a:grp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solidFill>
                    <a:prstClr val="black"/>
                  </a:solidFill>
                </a:endParaRPr>
              </a:p>
            </p:txBody>
          </p:sp>
        </p:grpSp>
        <p:grpSp>
          <p:nvGrpSpPr>
            <p:cNvPr id="48" name="Group 47"/>
            <p:cNvGrpSpPr/>
            <p:nvPr/>
          </p:nvGrpSpPr>
          <p:grpSpPr>
            <a:xfrm>
              <a:off x="145545" y="3690452"/>
              <a:ext cx="1290609" cy="697222"/>
              <a:chOff x="1133661" y="2376113"/>
              <a:chExt cx="991072" cy="435327"/>
            </a:xfrm>
            <a:noFill/>
          </p:grpSpPr>
          <p:sp>
            <p:nvSpPr>
              <p:cNvPr id="116" name="Rectangle 115"/>
              <p:cNvSpPr/>
              <p:nvPr/>
            </p:nvSpPr>
            <p:spPr>
              <a:xfrm>
                <a:off x="1133661" y="2427525"/>
                <a:ext cx="953869" cy="315059"/>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34" dirty="0">
                    <a:solidFill>
                      <a:prstClr val="black"/>
                    </a:solidFill>
                  </a:rPr>
                  <a:t>Throttled Threads</a:t>
                </a:r>
              </a:p>
            </p:txBody>
          </p:sp>
          <p:sp>
            <p:nvSpPr>
              <p:cNvPr id="117" name="Left Brace 116"/>
              <p:cNvSpPr/>
              <p:nvPr/>
            </p:nvSpPr>
            <p:spPr>
              <a:xfrm>
                <a:off x="1936888" y="2376113"/>
                <a:ext cx="187845" cy="435327"/>
              </a:xfrm>
              <a:prstGeom prst="leftBrace">
                <a:avLst>
                  <a:gd name="adj1" fmla="val 8333"/>
                  <a:gd name="adj2" fmla="val 46552"/>
                </a:avLst>
              </a:prstGeom>
              <a:grp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solidFill>
                    <a:prstClr val="black"/>
                  </a:solidFill>
                </a:endParaRPr>
              </a:p>
            </p:txBody>
          </p:sp>
        </p:grpSp>
        <p:sp>
          <p:nvSpPr>
            <p:cNvPr id="49" name="Rectangle 48"/>
            <p:cNvSpPr/>
            <p:nvPr/>
          </p:nvSpPr>
          <p:spPr>
            <a:xfrm>
              <a:off x="1922887" y="2011358"/>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dirty="0">
                  <a:solidFill>
                    <a:prstClr val="black"/>
                  </a:solidFill>
                </a:rPr>
                <a:t>Warp 0</a:t>
              </a:r>
            </a:p>
          </p:txBody>
        </p:sp>
        <p:sp>
          <p:nvSpPr>
            <p:cNvPr id="50" name="Rectangle 49"/>
            <p:cNvSpPr/>
            <p:nvPr/>
          </p:nvSpPr>
          <p:spPr>
            <a:xfrm>
              <a:off x="1922887" y="2324993"/>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dirty="0">
                  <a:solidFill>
                    <a:prstClr val="black"/>
                  </a:solidFill>
                </a:rPr>
                <a:t>Warp 1</a:t>
              </a:r>
            </a:p>
          </p:txBody>
        </p:sp>
        <p:sp>
          <p:nvSpPr>
            <p:cNvPr id="52" name="Rectangle 51"/>
            <p:cNvSpPr/>
            <p:nvPr/>
          </p:nvSpPr>
          <p:spPr>
            <a:xfrm>
              <a:off x="1922887" y="2638627"/>
              <a:ext cx="1292446" cy="313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4" dirty="0">
                  <a:solidFill>
                    <a:prstClr val="black"/>
                  </a:solidFill>
                </a:rPr>
                <a:t>Warp 2</a:t>
              </a:r>
            </a:p>
          </p:txBody>
        </p:sp>
        <p:sp>
          <p:nvSpPr>
            <p:cNvPr id="53" name="Rectangle 52"/>
            <p:cNvSpPr/>
            <p:nvPr/>
          </p:nvSpPr>
          <p:spPr>
            <a:xfrm>
              <a:off x="1922887" y="2952262"/>
              <a:ext cx="1292446" cy="313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4" dirty="0">
                  <a:solidFill>
                    <a:prstClr val="black"/>
                  </a:solidFill>
                </a:rPr>
                <a:t>Warp 3</a:t>
              </a:r>
            </a:p>
          </p:txBody>
        </p:sp>
        <p:sp>
          <p:nvSpPr>
            <p:cNvPr id="80" name="Rectangle 79"/>
            <p:cNvSpPr/>
            <p:nvPr/>
          </p:nvSpPr>
          <p:spPr>
            <a:xfrm>
              <a:off x="1922887" y="3266538"/>
              <a:ext cx="1292446" cy="313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4" dirty="0">
                  <a:solidFill>
                    <a:prstClr val="black"/>
                  </a:solidFill>
                </a:rPr>
                <a:t>Warp 4</a:t>
              </a:r>
            </a:p>
          </p:txBody>
        </p:sp>
        <p:sp>
          <p:nvSpPr>
            <p:cNvPr id="81" name="Rectangle 80"/>
            <p:cNvSpPr/>
            <p:nvPr/>
          </p:nvSpPr>
          <p:spPr>
            <a:xfrm>
              <a:off x="1922887" y="3580173"/>
              <a:ext cx="1292446"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a:solidFill>
                  <a:prstClr val="black"/>
                </a:solidFill>
              </a:endParaRPr>
            </a:p>
          </p:txBody>
        </p:sp>
        <p:sp>
          <p:nvSpPr>
            <p:cNvPr id="82" name="Rectangle 81"/>
            <p:cNvSpPr/>
            <p:nvPr/>
          </p:nvSpPr>
          <p:spPr>
            <a:xfrm>
              <a:off x="1922887" y="3893808"/>
              <a:ext cx="1292446"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a:solidFill>
                  <a:prstClr val="black"/>
                </a:solidFill>
              </a:endParaRPr>
            </a:p>
          </p:txBody>
        </p:sp>
        <p:sp>
          <p:nvSpPr>
            <p:cNvPr id="83" name="Rectangle 82"/>
            <p:cNvSpPr/>
            <p:nvPr/>
          </p:nvSpPr>
          <p:spPr>
            <a:xfrm>
              <a:off x="1922887" y="4207442"/>
              <a:ext cx="1292446"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34" dirty="0">
                  <a:solidFill>
                    <a:prstClr val="black"/>
                  </a:solidFill>
                </a:rPr>
                <a:t>Warp n-1</a:t>
              </a:r>
            </a:p>
          </p:txBody>
        </p:sp>
        <p:sp>
          <p:nvSpPr>
            <p:cNvPr id="97" name="Rectangle 96"/>
            <p:cNvSpPr/>
            <p:nvPr/>
          </p:nvSpPr>
          <p:spPr>
            <a:xfrm>
              <a:off x="1516015" y="2011358"/>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b="1" dirty="0">
                  <a:solidFill>
                    <a:prstClr val="black"/>
                  </a:solidFill>
                </a:rPr>
                <a:t>1</a:t>
              </a:r>
            </a:p>
          </p:txBody>
        </p:sp>
        <p:sp>
          <p:nvSpPr>
            <p:cNvPr id="98" name="Rectangle 97"/>
            <p:cNvSpPr/>
            <p:nvPr/>
          </p:nvSpPr>
          <p:spPr>
            <a:xfrm>
              <a:off x="1516015" y="2324993"/>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b="1" dirty="0">
                  <a:solidFill>
                    <a:prstClr val="black"/>
                  </a:solidFill>
                </a:rPr>
                <a:t>1</a:t>
              </a:r>
            </a:p>
          </p:txBody>
        </p:sp>
        <p:sp>
          <p:nvSpPr>
            <p:cNvPr id="99" name="Rectangle 98"/>
            <p:cNvSpPr/>
            <p:nvPr/>
          </p:nvSpPr>
          <p:spPr>
            <a:xfrm>
              <a:off x="1516015" y="2638627"/>
              <a:ext cx="466478" cy="313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4" b="1" dirty="0">
                  <a:solidFill>
                    <a:prstClr val="black"/>
                  </a:solidFill>
                </a:rPr>
                <a:t>0</a:t>
              </a:r>
            </a:p>
          </p:txBody>
        </p:sp>
        <p:sp>
          <p:nvSpPr>
            <p:cNvPr id="100" name="Rectangle 99"/>
            <p:cNvSpPr/>
            <p:nvPr/>
          </p:nvSpPr>
          <p:spPr>
            <a:xfrm>
              <a:off x="1516015" y="2952262"/>
              <a:ext cx="466478" cy="313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4" b="1" dirty="0">
                  <a:solidFill>
                    <a:prstClr val="black"/>
                  </a:solidFill>
                </a:rPr>
                <a:t>0</a:t>
              </a:r>
            </a:p>
          </p:txBody>
        </p:sp>
        <p:sp>
          <p:nvSpPr>
            <p:cNvPr id="101" name="Rectangle 100"/>
            <p:cNvSpPr/>
            <p:nvPr/>
          </p:nvSpPr>
          <p:spPr>
            <a:xfrm>
              <a:off x="1516015" y="3266538"/>
              <a:ext cx="466478" cy="313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4" b="1" dirty="0">
                  <a:solidFill>
                    <a:prstClr val="black"/>
                  </a:solidFill>
                </a:rPr>
                <a:t>0</a:t>
              </a:r>
            </a:p>
          </p:txBody>
        </p:sp>
        <p:sp>
          <p:nvSpPr>
            <p:cNvPr id="102" name="Rectangle 101"/>
            <p:cNvSpPr/>
            <p:nvPr/>
          </p:nvSpPr>
          <p:spPr>
            <a:xfrm>
              <a:off x="1514964" y="3579527"/>
              <a:ext cx="466478"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a:solidFill>
                  <a:prstClr val="white"/>
                </a:solidFill>
              </a:endParaRPr>
            </a:p>
          </p:txBody>
        </p:sp>
        <p:sp>
          <p:nvSpPr>
            <p:cNvPr id="103" name="Rectangle 102"/>
            <p:cNvSpPr/>
            <p:nvPr/>
          </p:nvSpPr>
          <p:spPr>
            <a:xfrm>
              <a:off x="1516015" y="3893808"/>
              <a:ext cx="466478"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a:solidFill>
                  <a:prstClr val="white"/>
                </a:solidFill>
              </a:endParaRPr>
            </a:p>
          </p:txBody>
        </p:sp>
        <p:sp>
          <p:nvSpPr>
            <p:cNvPr id="104" name="Rectangle 103"/>
            <p:cNvSpPr/>
            <p:nvPr/>
          </p:nvSpPr>
          <p:spPr>
            <a:xfrm>
              <a:off x="1516015" y="4207442"/>
              <a:ext cx="466478"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dirty="0">
                <a:solidFill>
                  <a:prstClr val="white"/>
                </a:solidFill>
              </a:endParaRPr>
            </a:p>
          </p:txBody>
        </p:sp>
        <p:sp>
          <p:nvSpPr>
            <p:cNvPr id="106" name="Left Brace 105"/>
            <p:cNvSpPr/>
            <p:nvPr/>
          </p:nvSpPr>
          <p:spPr>
            <a:xfrm rot="16200000">
              <a:off x="1595101" y="4441989"/>
              <a:ext cx="308307" cy="466477"/>
            </a:xfrm>
            <a:prstGeom prst="leftBrace">
              <a:avLst>
                <a:gd name="adj1" fmla="val 8333"/>
                <a:gd name="adj2" fmla="val 46552"/>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solidFill>
                  <a:prstClr val="black"/>
                </a:solidFill>
              </a:endParaRPr>
            </a:p>
          </p:txBody>
        </p:sp>
        <p:sp>
          <p:nvSpPr>
            <p:cNvPr id="107" name="TextBox 106"/>
            <p:cNvSpPr txBox="1"/>
            <p:nvPr/>
          </p:nvSpPr>
          <p:spPr>
            <a:xfrm>
              <a:off x="1153043" y="4735333"/>
              <a:ext cx="1049244" cy="603550"/>
            </a:xfrm>
            <a:prstGeom prst="rect">
              <a:avLst/>
            </a:prstGeom>
            <a:noFill/>
          </p:spPr>
          <p:txBody>
            <a:bodyPr wrap="square" rtlCol="0">
              <a:spAutoFit/>
            </a:bodyPr>
            <a:lstStyle/>
            <a:p>
              <a:pPr algn="ctr"/>
              <a:r>
                <a:rPr lang="en-US" sz="1334" b="1" dirty="0">
                  <a:solidFill>
                    <a:prstClr val="black"/>
                  </a:solidFill>
                </a:rPr>
                <a:t>Priority Token Bit</a:t>
              </a:r>
            </a:p>
          </p:txBody>
        </p:sp>
      </p:grpSp>
      <p:sp>
        <p:nvSpPr>
          <p:cNvPr id="3" name="Slide Number Placeholder 2"/>
          <p:cNvSpPr>
            <a:spLocks noGrp="1"/>
          </p:cNvSpPr>
          <p:nvPr>
            <p:ph type="sldNum" sz="quarter" idx="13"/>
          </p:nvPr>
        </p:nvSpPr>
        <p:spPr/>
        <p:txBody>
          <a:bodyPr/>
          <a:lstStyle/>
          <a:p>
            <a:fld id="{F3E2706B-57D8-4C3B-8B7D-A32463C36449}" type="slidenum">
              <a:rPr lang="en-US" smtClean="0">
                <a:solidFill>
                  <a:prstClr val="black">
                    <a:tint val="75000"/>
                  </a:prstClr>
                </a:solidFill>
              </a:rPr>
              <a:pPr/>
              <a:t>67</a:t>
            </a:fld>
            <a:endParaRPr lang="en-US">
              <a:solidFill>
                <a:prstClr val="black">
                  <a:tint val="75000"/>
                </a:prstClr>
              </a:solidFill>
            </a:endParaRPr>
          </a:p>
        </p:txBody>
      </p:sp>
    </p:spTree>
    <p:extLst>
      <p:ext uri="{BB962C8B-B14F-4D97-AF65-F5344CB8AC3E}">
        <p14:creationId xmlns:p14="http://schemas.microsoft.com/office/powerpoint/2010/main" val="176247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 y="1171948"/>
            <a:ext cx="8313420" cy="466794"/>
          </a:xfrm>
        </p:spPr>
        <p:txBody>
          <a:bodyPr>
            <a:noAutofit/>
          </a:bodyPr>
          <a:lstStyle/>
          <a:p>
            <a:r>
              <a:rPr lang="en-US" dirty="0" smtClean="0"/>
              <a:t>Proposed solution: Static PCAL</a:t>
            </a:r>
            <a:endParaRPr lang="en-US" dirty="0"/>
          </a:p>
        </p:txBody>
      </p:sp>
      <p:sp>
        <p:nvSpPr>
          <p:cNvPr id="3" name="Content Placeholder 2"/>
          <p:cNvSpPr>
            <a:spLocks noGrp="1"/>
          </p:cNvSpPr>
          <p:nvPr>
            <p:ph idx="1"/>
          </p:nvPr>
        </p:nvSpPr>
        <p:spPr>
          <a:xfrm>
            <a:off x="4239913" y="2319961"/>
            <a:ext cx="4676139" cy="3447956"/>
          </a:xfrm>
        </p:spPr>
        <p:txBody>
          <a:bodyPr/>
          <a:lstStyle/>
          <a:p>
            <a:r>
              <a:rPr lang="en-US" dirty="0">
                <a:solidFill>
                  <a:schemeClr val="tx2">
                    <a:lumMod val="50000"/>
                  </a:schemeClr>
                </a:solidFill>
              </a:rPr>
              <a:t>HW implementation: simplicity</a:t>
            </a:r>
          </a:p>
          <a:p>
            <a:pPr lvl="1"/>
            <a:r>
              <a:rPr lang="en-US" dirty="0" smtClean="0">
                <a:solidFill>
                  <a:schemeClr val="tx2">
                    <a:lumMod val="50000"/>
                  </a:schemeClr>
                </a:solidFill>
              </a:rPr>
              <a:t>Scheduler manages per-warp token bits</a:t>
            </a:r>
          </a:p>
          <a:p>
            <a:pPr lvl="1"/>
            <a:r>
              <a:rPr lang="en-US" dirty="0" smtClean="0">
                <a:solidFill>
                  <a:schemeClr val="tx2">
                    <a:lumMod val="50000"/>
                  </a:schemeClr>
                </a:solidFill>
              </a:rPr>
              <a:t>Token bits sent with memory requests</a:t>
            </a:r>
          </a:p>
          <a:p>
            <a:r>
              <a:rPr lang="en-US" dirty="0" smtClean="0">
                <a:solidFill>
                  <a:schemeClr val="tx2">
                    <a:lumMod val="50000"/>
                  </a:schemeClr>
                </a:solidFill>
              </a:rPr>
              <a:t>Policies: token assignment</a:t>
            </a:r>
            <a:endParaRPr lang="en-US" sz="1334" dirty="0">
              <a:solidFill>
                <a:schemeClr val="tx2">
                  <a:lumMod val="50000"/>
                </a:schemeClr>
              </a:solidFill>
            </a:endParaRPr>
          </a:p>
          <a:p>
            <a:pPr lvl="1"/>
            <a:r>
              <a:rPr lang="en-US" dirty="0" smtClean="0">
                <a:solidFill>
                  <a:schemeClr val="tx2">
                    <a:lumMod val="50000"/>
                  </a:schemeClr>
                </a:solidFill>
              </a:rPr>
              <a:t>Assign at warp launch, release at termination</a:t>
            </a:r>
          </a:p>
          <a:p>
            <a:pPr lvl="1"/>
            <a:r>
              <a:rPr lang="en-US" dirty="0" smtClean="0">
                <a:solidFill>
                  <a:schemeClr val="tx2">
                    <a:lumMod val="50000"/>
                  </a:schemeClr>
                </a:solidFill>
              </a:rPr>
              <a:t>Re-assigned to oldest token-less warp</a:t>
            </a:r>
          </a:p>
          <a:p>
            <a:r>
              <a:rPr lang="en-US" dirty="0" smtClean="0">
                <a:solidFill>
                  <a:schemeClr val="tx2">
                    <a:lumMod val="50000"/>
                  </a:schemeClr>
                </a:solidFill>
              </a:rPr>
              <a:t>Parameters supplied by software prior to kernel launch</a:t>
            </a:r>
          </a:p>
        </p:txBody>
      </p:sp>
      <p:sp>
        <p:nvSpPr>
          <p:cNvPr id="4" name="Text Placeholder 3"/>
          <p:cNvSpPr>
            <a:spLocks noGrp="1"/>
          </p:cNvSpPr>
          <p:nvPr>
            <p:ph type="body" sz="quarter" idx="10"/>
          </p:nvPr>
        </p:nvSpPr>
        <p:spPr/>
        <p:txBody>
          <a:bodyPr/>
          <a:lstStyle/>
          <a:p>
            <a:r>
              <a:rPr lang="en-US" dirty="0"/>
              <a:t>Enhanced </a:t>
            </a:r>
            <a:r>
              <a:rPr lang="en-US" dirty="0" smtClean="0"/>
              <a:t>scheduler operation</a:t>
            </a:r>
            <a:endParaRPr lang="en-US" dirty="0"/>
          </a:p>
        </p:txBody>
      </p:sp>
      <p:grpSp>
        <p:nvGrpSpPr>
          <p:cNvPr id="30" name="Group 29"/>
          <p:cNvGrpSpPr/>
          <p:nvPr/>
        </p:nvGrpSpPr>
        <p:grpSpPr>
          <a:xfrm>
            <a:off x="81705" y="2533382"/>
            <a:ext cx="4090483" cy="2978249"/>
            <a:chOff x="98045" y="2011358"/>
            <a:chExt cx="4908579" cy="3573900"/>
          </a:xfrm>
        </p:grpSpPr>
        <p:grpSp>
          <p:nvGrpSpPr>
            <p:cNvPr id="6" name="Group 5"/>
            <p:cNvGrpSpPr/>
            <p:nvPr/>
          </p:nvGrpSpPr>
          <p:grpSpPr>
            <a:xfrm>
              <a:off x="1232138" y="3580169"/>
              <a:ext cx="1186261" cy="627269"/>
              <a:chOff x="6103087" y="2347863"/>
              <a:chExt cx="909771" cy="292566"/>
            </a:xfrm>
            <a:noFill/>
          </p:grpSpPr>
          <p:sp>
            <p:nvSpPr>
              <p:cNvPr id="49" name="Rectangle 48"/>
              <p:cNvSpPr/>
              <p:nvPr/>
            </p:nvSpPr>
            <p:spPr>
              <a:xfrm>
                <a:off x="6103087" y="2347863"/>
                <a:ext cx="909771" cy="146283"/>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34">
                  <a:solidFill>
                    <a:prstClr val="black"/>
                  </a:solidFill>
                </a:endParaRPr>
              </a:p>
            </p:txBody>
          </p:sp>
          <p:sp>
            <p:nvSpPr>
              <p:cNvPr id="50" name="Rectangle 49"/>
              <p:cNvSpPr/>
              <p:nvPr/>
            </p:nvSpPr>
            <p:spPr>
              <a:xfrm>
                <a:off x="6103087" y="2494146"/>
                <a:ext cx="909771" cy="146283"/>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34">
                  <a:solidFill>
                    <a:prstClr val="black"/>
                  </a:solidFill>
                </a:endParaRPr>
              </a:p>
            </p:txBody>
          </p:sp>
        </p:grpSp>
        <p:grpSp>
          <p:nvGrpSpPr>
            <p:cNvPr id="7" name="Group 6"/>
            <p:cNvGrpSpPr/>
            <p:nvPr/>
          </p:nvGrpSpPr>
          <p:grpSpPr>
            <a:xfrm>
              <a:off x="98045" y="2102848"/>
              <a:ext cx="1338110" cy="416900"/>
              <a:chOff x="1137201" y="2392646"/>
              <a:chExt cx="986208" cy="418793"/>
            </a:xfrm>
            <a:noFill/>
          </p:grpSpPr>
          <p:sp>
            <p:nvSpPr>
              <p:cNvPr id="42" name="Rectangle 41"/>
              <p:cNvSpPr/>
              <p:nvPr/>
            </p:nvSpPr>
            <p:spPr>
              <a:xfrm>
                <a:off x="1137201" y="2427525"/>
                <a:ext cx="950329" cy="315059"/>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34" dirty="0">
                    <a:solidFill>
                      <a:prstClr val="black"/>
                    </a:solidFill>
                  </a:rPr>
                  <a:t>Regular</a:t>
                </a:r>
              </a:p>
              <a:p>
                <a:pPr algn="ctr"/>
                <a:r>
                  <a:rPr lang="en-US" sz="1334" dirty="0">
                    <a:solidFill>
                      <a:prstClr val="black"/>
                    </a:solidFill>
                  </a:rPr>
                  <a:t>Threads</a:t>
                </a:r>
              </a:p>
            </p:txBody>
          </p:sp>
          <p:sp>
            <p:nvSpPr>
              <p:cNvPr id="43" name="Left Brace 42"/>
              <p:cNvSpPr/>
              <p:nvPr/>
            </p:nvSpPr>
            <p:spPr>
              <a:xfrm>
                <a:off x="1936888" y="2392646"/>
                <a:ext cx="186521" cy="418793"/>
              </a:xfrm>
              <a:prstGeom prst="leftBrace">
                <a:avLst>
                  <a:gd name="adj1" fmla="val 8333"/>
                  <a:gd name="adj2" fmla="val 46552"/>
                </a:avLst>
              </a:prstGeom>
              <a:grp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solidFill>
                    <a:prstClr val="black"/>
                  </a:solidFill>
                </a:endParaRPr>
              </a:p>
            </p:txBody>
          </p:sp>
        </p:grpSp>
        <p:grpSp>
          <p:nvGrpSpPr>
            <p:cNvPr id="8" name="Group 7"/>
            <p:cNvGrpSpPr/>
            <p:nvPr/>
          </p:nvGrpSpPr>
          <p:grpSpPr>
            <a:xfrm>
              <a:off x="145545" y="2766595"/>
              <a:ext cx="1290611" cy="677010"/>
              <a:chOff x="1137201" y="2388732"/>
              <a:chExt cx="1000133" cy="422707"/>
            </a:xfrm>
            <a:noFill/>
          </p:grpSpPr>
          <p:sp>
            <p:nvSpPr>
              <p:cNvPr id="40" name="Rectangle 39"/>
              <p:cNvSpPr/>
              <p:nvPr/>
            </p:nvSpPr>
            <p:spPr>
              <a:xfrm>
                <a:off x="1137201" y="2427525"/>
                <a:ext cx="950329" cy="315059"/>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34" dirty="0">
                    <a:solidFill>
                      <a:prstClr val="black"/>
                    </a:solidFill>
                  </a:rPr>
                  <a:t>Non-polluting Threads</a:t>
                </a:r>
              </a:p>
            </p:txBody>
          </p:sp>
          <p:sp>
            <p:nvSpPr>
              <p:cNvPr id="41" name="Left Brace 40"/>
              <p:cNvSpPr/>
              <p:nvPr/>
            </p:nvSpPr>
            <p:spPr>
              <a:xfrm>
                <a:off x="1936888" y="2388732"/>
                <a:ext cx="200446" cy="422707"/>
              </a:xfrm>
              <a:prstGeom prst="leftBrace">
                <a:avLst>
                  <a:gd name="adj1" fmla="val 8333"/>
                  <a:gd name="adj2" fmla="val 46552"/>
                </a:avLst>
              </a:prstGeom>
              <a:grp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solidFill>
                    <a:prstClr val="black"/>
                  </a:solidFill>
                </a:endParaRPr>
              </a:p>
            </p:txBody>
          </p:sp>
        </p:grpSp>
        <p:grpSp>
          <p:nvGrpSpPr>
            <p:cNvPr id="9" name="Group 8"/>
            <p:cNvGrpSpPr/>
            <p:nvPr/>
          </p:nvGrpSpPr>
          <p:grpSpPr>
            <a:xfrm>
              <a:off x="145545" y="3690452"/>
              <a:ext cx="1290609" cy="697222"/>
              <a:chOff x="1133661" y="2376113"/>
              <a:chExt cx="991072" cy="435327"/>
            </a:xfrm>
            <a:noFill/>
          </p:grpSpPr>
          <p:sp>
            <p:nvSpPr>
              <p:cNvPr id="38" name="Rectangle 37"/>
              <p:cNvSpPr/>
              <p:nvPr/>
            </p:nvSpPr>
            <p:spPr>
              <a:xfrm>
                <a:off x="1133661" y="2427525"/>
                <a:ext cx="953869" cy="315059"/>
              </a:xfrm>
              <a:prstGeom prst="rect">
                <a:avLst/>
              </a:prstGeom>
              <a:grp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334" dirty="0">
                    <a:solidFill>
                      <a:prstClr val="black"/>
                    </a:solidFill>
                  </a:rPr>
                  <a:t>Throttled Threads</a:t>
                </a:r>
              </a:p>
            </p:txBody>
          </p:sp>
          <p:sp>
            <p:nvSpPr>
              <p:cNvPr id="39" name="Left Brace 38"/>
              <p:cNvSpPr/>
              <p:nvPr/>
            </p:nvSpPr>
            <p:spPr>
              <a:xfrm>
                <a:off x="1936888" y="2376113"/>
                <a:ext cx="187845" cy="435327"/>
              </a:xfrm>
              <a:prstGeom prst="leftBrace">
                <a:avLst>
                  <a:gd name="adj1" fmla="val 8333"/>
                  <a:gd name="adj2" fmla="val 46552"/>
                </a:avLst>
              </a:prstGeom>
              <a:grp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solidFill>
                    <a:prstClr val="black"/>
                  </a:solidFill>
                </a:endParaRPr>
              </a:p>
            </p:txBody>
          </p:sp>
        </p:grpSp>
        <p:sp>
          <p:nvSpPr>
            <p:cNvPr id="10" name="Rectangle 9"/>
            <p:cNvSpPr/>
            <p:nvPr/>
          </p:nvSpPr>
          <p:spPr>
            <a:xfrm>
              <a:off x="1922887" y="2011358"/>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dirty="0">
                  <a:solidFill>
                    <a:prstClr val="black"/>
                  </a:solidFill>
                </a:rPr>
                <a:t>Warp 0</a:t>
              </a:r>
            </a:p>
          </p:txBody>
        </p:sp>
        <p:sp>
          <p:nvSpPr>
            <p:cNvPr id="11" name="Rectangle 10"/>
            <p:cNvSpPr/>
            <p:nvPr/>
          </p:nvSpPr>
          <p:spPr>
            <a:xfrm>
              <a:off x="1922887" y="2324993"/>
              <a:ext cx="1292446"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dirty="0">
                  <a:solidFill>
                    <a:prstClr val="black"/>
                  </a:solidFill>
                </a:rPr>
                <a:t>Warp 1</a:t>
              </a:r>
            </a:p>
          </p:txBody>
        </p:sp>
        <p:sp>
          <p:nvSpPr>
            <p:cNvPr id="12" name="Rectangle 11"/>
            <p:cNvSpPr/>
            <p:nvPr/>
          </p:nvSpPr>
          <p:spPr>
            <a:xfrm>
              <a:off x="1922887" y="2638627"/>
              <a:ext cx="1292446" cy="313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4" dirty="0">
                  <a:solidFill>
                    <a:prstClr val="black"/>
                  </a:solidFill>
                </a:rPr>
                <a:t>Warp 2</a:t>
              </a:r>
            </a:p>
          </p:txBody>
        </p:sp>
        <p:sp>
          <p:nvSpPr>
            <p:cNvPr id="13" name="Rectangle 12"/>
            <p:cNvSpPr/>
            <p:nvPr/>
          </p:nvSpPr>
          <p:spPr>
            <a:xfrm>
              <a:off x="1922887" y="2952262"/>
              <a:ext cx="1292446" cy="313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4" dirty="0">
                  <a:solidFill>
                    <a:prstClr val="black"/>
                  </a:solidFill>
                </a:rPr>
                <a:t>Warp 3</a:t>
              </a:r>
            </a:p>
          </p:txBody>
        </p:sp>
        <p:sp>
          <p:nvSpPr>
            <p:cNvPr id="14" name="Rectangle 13"/>
            <p:cNvSpPr/>
            <p:nvPr/>
          </p:nvSpPr>
          <p:spPr>
            <a:xfrm>
              <a:off x="1922887" y="3266538"/>
              <a:ext cx="1292446" cy="313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4" dirty="0">
                  <a:solidFill>
                    <a:prstClr val="black"/>
                  </a:solidFill>
                </a:rPr>
                <a:t>Warp 4</a:t>
              </a:r>
            </a:p>
          </p:txBody>
        </p:sp>
        <p:sp>
          <p:nvSpPr>
            <p:cNvPr id="15" name="Rectangle 14"/>
            <p:cNvSpPr/>
            <p:nvPr/>
          </p:nvSpPr>
          <p:spPr>
            <a:xfrm>
              <a:off x="1922887" y="3580173"/>
              <a:ext cx="1292446"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a:solidFill>
                  <a:prstClr val="black"/>
                </a:solidFill>
              </a:endParaRPr>
            </a:p>
          </p:txBody>
        </p:sp>
        <p:sp>
          <p:nvSpPr>
            <p:cNvPr id="16" name="Rectangle 15"/>
            <p:cNvSpPr/>
            <p:nvPr/>
          </p:nvSpPr>
          <p:spPr>
            <a:xfrm>
              <a:off x="1922887" y="3893808"/>
              <a:ext cx="1292446"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a:solidFill>
                  <a:prstClr val="black"/>
                </a:solidFill>
              </a:endParaRPr>
            </a:p>
          </p:txBody>
        </p:sp>
        <p:sp>
          <p:nvSpPr>
            <p:cNvPr id="17" name="Rectangle 16"/>
            <p:cNvSpPr/>
            <p:nvPr/>
          </p:nvSpPr>
          <p:spPr>
            <a:xfrm>
              <a:off x="1922887" y="4207442"/>
              <a:ext cx="1292446"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34" dirty="0">
                  <a:solidFill>
                    <a:prstClr val="black"/>
                  </a:solidFill>
                </a:rPr>
                <a:t>Warp n-1</a:t>
              </a:r>
            </a:p>
          </p:txBody>
        </p:sp>
        <p:grpSp>
          <p:nvGrpSpPr>
            <p:cNvPr id="18" name="Group 17"/>
            <p:cNvGrpSpPr/>
            <p:nvPr/>
          </p:nvGrpSpPr>
          <p:grpSpPr>
            <a:xfrm>
              <a:off x="3779357" y="2011358"/>
              <a:ext cx="1227267" cy="2509720"/>
              <a:chOff x="1781425" y="3458951"/>
              <a:chExt cx="1006344" cy="2521114"/>
            </a:xfrm>
          </p:grpSpPr>
          <p:grpSp>
            <p:nvGrpSpPr>
              <p:cNvPr id="34" name="Group 33"/>
              <p:cNvGrpSpPr/>
              <p:nvPr/>
            </p:nvGrpSpPr>
            <p:grpSpPr>
              <a:xfrm>
                <a:off x="2171750" y="3458951"/>
                <a:ext cx="616019" cy="2521114"/>
                <a:chOff x="1904227" y="458291"/>
                <a:chExt cx="616019" cy="2521114"/>
              </a:xfrm>
            </p:grpSpPr>
            <p:sp>
              <p:nvSpPr>
                <p:cNvPr id="36" name="Right Arrow Callout 35"/>
                <p:cNvSpPr/>
                <p:nvPr/>
              </p:nvSpPr>
              <p:spPr>
                <a:xfrm>
                  <a:off x="1904227" y="458293"/>
                  <a:ext cx="616019" cy="2521112"/>
                </a:xfrm>
                <a:prstGeom prst="rightArrowCallout">
                  <a:avLst>
                    <a:gd name="adj1" fmla="val 19276"/>
                    <a:gd name="adj2" fmla="val 27969"/>
                    <a:gd name="adj3" fmla="val 25000"/>
                    <a:gd name="adj4" fmla="val 54012"/>
                  </a:avLst>
                </a:prstGeom>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500">
                    <a:solidFill>
                      <a:prstClr val="white"/>
                    </a:solidFill>
                  </a:endParaRPr>
                </a:p>
              </p:txBody>
            </p:sp>
            <p:sp>
              <p:nvSpPr>
                <p:cNvPr id="37" name="Rectangle 36"/>
                <p:cNvSpPr/>
                <p:nvPr/>
              </p:nvSpPr>
              <p:spPr>
                <a:xfrm rot="16200000">
                  <a:off x="820086" y="1574578"/>
                  <a:ext cx="2521113" cy="288540"/>
                </a:xfrm>
                <a:prstGeom prst="rect">
                  <a:avLst/>
                </a:prstGeom>
                <a:solidFill>
                  <a:schemeClr val="bg1">
                    <a:lumMod val="65000"/>
                  </a:schemeClr>
                </a:solidFill>
                <a:ln w="127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500" b="1" dirty="0">
                      <a:solidFill>
                        <a:prstClr val="black"/>
                      </a:solidFill>
                    </a:rPr>
                    <a:t>Warp  Scheduler</a:t>
                  </a:r>
                </a:p>
              </p:txBody>
            </p:sp>
          </p:grpSp>
          <p:sp>
            <p:nvSpPr>
              <p:cNvPr id="35" name="Rectangle 34"/>
              <p:cNvSpPr/>
              <p:nvPr/>
            </p:nvSpPr>
            <p:spPr>
              <a:xfrm rot="16200000">
                <a:off x="682710" y="4557666"/>
                <a:ext cx="2521113" cy="32368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500" b="1" dirty="0">
                    <a:solidFill>
                      <a:prstClr val="white"/>
                    </a:solidFill>
                  </a:rPr>
                  <a:t>Token Assignment</a:t>
                </a:r>
              </a:p>
            </p:txBody>
          </p:sp>
        </p:grpSp>
        <p:sp>
          <p:nvSpPr>
            <p:cNvPr id="19" name="Rectangle 18"/>
            <p:cNvSpPr/>
            <p:nvPr/>
          </p:nvSpPr>
          <p:spPr>
            <a:xfrm>
              <a:off x="1516015" y="2011358"/>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b="1" dirty="0">
                  <a:solidFill>
                    <a:prstClr val="black"/>
                  </a:solidFill>
                </a:rPr>
                <a:t>1</a:t>
              </a:r>
            </a:p>
          </p:txBody>
        </p:sp>
        <p:sp>
          <p:nvSpPr>
            <p:cNvPr id="20" name="Rectangle 19"/>
            <p:cNvSpPr/>
            <p:nvPr/>
          </p:nvSpPr>
          <p:spPr>
            <a:xfrm>
              <a:off x="1516015" y="2324993"/>
              <a:ext cx="466478" cy="31363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34" b="1" dirty="0">
                  <a:solidFill>
                    <a:prstClr val="black"/>
                  </a:solidFill>
                </a:rPr>
                <a:t>1</a:t>
              </a:r>
            </a:p>
          </p:txBody>
        </p:sp>
        <p:sp>
          <p:nvSpPr>
            <p:cNvPr id="21" name="Rectangle 20"/>
            <p:cNvSpPr/>
            <p:nvPr/>
          </p:nvSpPr>
          <p:spPr>
            <a:xfrm>
              <a:off x="1516015" y="2638627"/>
              <a:ext cx="466478" cy="313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4" b="1" dirty="0">
                  <a:solidFill>
                    <a:prstClr val="black"/>
                  </a:solidFill>
                </a:rPr>
                <a:t>0</a:t>
              </a:r>
            </a:p>
          </p:txBody>
        </p:sp>
        <p:sp>
          <p:nvSpPr>
            <p:cNvPr id="22" name="Rectangle 21"/>
            <p:cNvSpPr/>
            <p:nvPr/>
          </p:nvSpPr>
          <p:spPr>
            <a:xfrm>
              <a:off x="1516015" y="2952262"/>
              <a:ext cx="466478" cy="313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4" b="1" dirty="0">
                  <a:solidFill>
                    <a:prstClr val="black"/>
                  </a:solidFill>
                </a:rPr>
                <a:t>0</a:t>
              </a:r>
            </a:p>
          </p:txBody>
        </p:sp>
        <p:sp>
          <p:nvSpPr>
            <p:cNvPr id="23" name="Rectangle 22"/>
            <p:cNvSpPr/>
            <p:nvPr/>
          </p:nvSpPr>
          <p:spPr>
            <a:xfrm>
              <a:off x="1516015" y="3266538"/>
              <a:ext cx="466478" cy="3136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34" b="1" dirty="0">
                  <a:solidFill>
                    <a:prstClr val="black"/>
                  </a:solidFill>
                </a:rPr>
                <a:t>0</a:t>
              </a:r>
            </a:p>
          </p:txBody>
        </p:sp>
        <p:sp>
          <p:nvSpPr>
            <p:cNvPr id="24" name="Rectangle 23"/>
            <p:cNvSpPr/>
            <p:nvPr/>
          </p:nvSpPr>
          <p:spPr>
            <a:xfrm>
              <a:off x="1514964" y="3579527"/>
              <a:ext cx="466478"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a:solidFill>
                  <a:prstClr val="white"/>
                </a:solidFill>
              </a:endParaRPr>
            </a:p>
          </p:txBody>
        </p:sp>
        <p:sp>
          <p:nvSpPr>
            <p:cNvPr id="25" name="Rectangle 24"/>
            <p:cNvSpPr/>
            <p:nvPr/>
          </p:nvSpPr>
          <p:spPr>
            <a:xfrm>
              <a:off x="1516015" y="3893808"/>
              <a:ext cx="466478"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a:solidFill>
                  <a:prstClr val="white"/>
                </a:solidFill>
              </a:endParaRPr>
            </a:p>
          </p:txBody>
        </p:sp>
        <p:sp>
          <p:nvSpPr>
            <p:cNvPr id="26" name="Rectangle 25"/>
            <p:cNvSpPr/>
            <p:nvPr/>
          </p:nvSpPr>
          <p:spPr>
            <a:xfrm>
              <a:off x="1516015" y="4207442"/>
              <a:ext cx="466478" cy="31363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34" dirty="0">
                <a:solidFill>
                  <a:prstClr val="white"/>
                </a:solidFill>
              </a:endParaRPr>
            </a:p>
          </p:txBody>
        </p:sp>
        <p:sp>
          <p:nvSpPr>
            <p:cNvPr id="27" name="Left Brace 26"/>
            <p:cNvSpPr/>
            <p:nvPr/>
          </p:nvSpPr>
          <p:spPr>
            <a:xfrm rot="16200000">
              <a:off x="2455913" y="4069962"/>
              <a:ext cx="308307" cy="1210535"/>
            </a:xfrm>
            <a:prstGeom prst="leftBrace">
              <a:avLst>
                <a:gd name="adj1" fmla="val 8333"/>
                <a:gd name="adj2" fmla="val 4781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solidFill>
                  <a:prstClr val="black"/>
                </a:solidFill>
              </a:endParaRPr>
            </a:p>
          </p:txBody>
        </p:sp>
        <p:sp>
          <p:nvSpPr>
            <p:cNvPr id="28" name="Left Brace 27"/>
            <p:cNvSpPr/>
            <p:nvPr/>
          </p:nvSpPr>
          <p:spPr>
            <a:xfrm rot="16200000">
              <a:off x="1595101" y="4441989"/>
              <a:ext cx="308307" cy="466477"/>
            </a:xfrm>
            <a:prstGeom prst="leftBrace">
              <a:avLst>
                <a:gd name="adj1" fmla="val 8333"/>
                <a:gd name="adj2" fmla="val 46552"/>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solidFill>
                  <a:prstClr val="black"/>
                </a:solidFill>
              </a:endParaRPr>
            </a:p>
          </p:txBody>
        </p:sp>
        <p:sp>
          <p:nvSpPr>
            <p:cNvPr id="29" name="TextBox 28"/>
            <p:cNvSpPr txBox="1"/>
            <p:nvPr/>
          </p:nvSpPr>
          <p:spPr>
            <a:xfrm>
              <a:off x="1153044" y="4735333"/>
              <a:ext cx="982377" cy="849925"/>
            </a:xfrm>
            <a:prstGeom prst="rect">
              <a:avLst/>
            </a:prstGeom>
            <a:noFill/>
          </p:spPr>
          <p:txBody>
            <a:bodyPr wrap="square" rtlCol="0">
              <a:spAutoFit/>
            </a:bodyPr>
            <a:lstStyle/>
            <a:p>
              <a:pPr algn="ctr"/>
              <a:r>
                <a:rPr lang="en-US" sz="1334" b="1" dirty="0">
                  <a:solidFill>
                    <a:prstClr val="black"/>
                  </a:solidFill>
                </a:rPr>
                <a:t>Priority Token Bit</a:t>
              </a:r>
            </a:p>
          </p:txBody>
        </p:sp>
        <p:grpSp>
          <p:nvGrpSpPr>
            <p:cNvPr id="31" name="Group 30"/>
            <p:cNvGrpSpPr/>
            <p:nvPr/>
          </p:nvGrpSpPr>
          <p:grpSpPr>
            <a:xfrm>
              <a:off x="3264014" y="2011358"/>
              <a:ext cx="462279" cy="1568815"/>
              <a:chOff x="-1778680" y="343463"/>
              <a:chExt cx="311287" cy="1290155"/>
            </a:xfrm>
          </p:grpSpPr>
          <p:sp>
            <p:nvSpPr>
              <p:cNvPr id="32" name="Circular Arrow 31"/>
              <p:cNvSpPr/>
              <p:nvPr/>
            </p:nvSpPr>
            <p:spPr>
              <a:xfrm>
                <a:off x="-1777878" y="343463"/>
                <a:ext cx="310485" cy="1214913"/>
              </a:xfrm>
              <a:prstGeom prst="circularArrow">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500">
                  <a:solidFill>
                    <a:prstClr val="black"/>
                  </a:solidFill>
                </a:endParaRPr>
              </a:p>
            </p:txBody>
          </p:sp>
          <p:sp>
            <p:nvSpPr>
              <p:cNvPr id="33" name="Circular Arrow 32"/>
              <p:cNvSpPr/>
              <p:nvPr/>
            </p:nvSpPr>
            <p:spPr>
              <a:xfrm rot="10800000">
                <a:off x="-1778680" y="418705"/>
                <a:ext cx="310485" cy="1214913"/>
              </a:xfrm>
              <a:prstGeom prst="circularArrow">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500">
                  <a:solidFill>
                    <a:prstClr val="black"/>
                  </a:solidFill>
                </a:endParaRPr>
              </a:p>
            </p:txBody>
          </p:sp>
        </p:grpSp>
        <p:sp>
          <p:nvSpPr>
            <p:cNvPr id="52" name="TextBox 51"/>
            <p:cNvSpPr txBox="1"/>
            <p:nvPr/>
          </p:nvSpPr>
          <p:spPr>
            <a:xfrm>
              <a:off x="2059391" y="4751251"/>
              <a:ext cx="1306353" cy="603550"/>
            </a:xfrm>
            <a:prstGeom prst="rect">
              <a:avLst/>
            </a:prstGeom>
            <a:noFill/>
          </p:spPr>
          <p:txBody>
            <a:bodyPr wrap="square" rtlCol="0">
              <a:spAutoFit/>
            </a:bodyPr>
            <a:lstStyle/>
            <a:p>
              <a:pPr algn="ctr"/>
              <a:r>
                <a:rPr lang="en-US" sz="1334" b="1" dirty="0">
                  <a:solidFill>
                    <a:prstClr val="black"/>
                  </a:solidFill>
                </a:rPr>
                <a:t>Scheduler Status Bits</a:t>
              </a:r>
            </a:p>
          </p:txBody>
        </p:sp>
      </p:grpSp>
      <p:sp>
        <p:nvSpPr>
          <p:cNvPr id="5" name="Slide Number Placeholder 4"/>
          <p:cNvSpPr>
            <a:spLocks noGrp="1"/>
          </p:cNvSpPr>
          <p:nvPr>
            <p:ph type="sldNum" sz="quarter" idx="13"/>
          </p:nvPr>
        </p:nvSpPr>
        <p:spPr/>
        <p:txBody>
          <a:bodyPr/>
          <a:lstStyle/>
          <a:p>
            <a:fld id="{F3E2706B-57D8-4C3B-8B7D-A32463C36449}" type="slidenum">
              <a:rPr lang="en-US" smtClean="0">
                <a:solidFill>
                  <a:prstClr val="black">
                    <a:tint val="75000"/>
                  </a:prstClr>
                </a:solidFill>
              </a:rPr>
              <a:pPr/>
              <a:t>68</a:t>
            </a:fld>
            <a:endParaRPr lang="en-US">
              <a:solidFill>
                <a:prstClr val="black">
                  <a:tint val="75000"/>
                </a:prstClr>
              </a:solidFill>
            </a:endParaRPr>
          </a:p>
        </p:txBody>
      </p:sp>
    </p:spTree>
    <p:extLst>
      <p:ext uri="{BB962C8B-B14F-4D97-AF65-F5344CB8AC3E}">
        <p14:creationId xmlns:p14="http://schemas.microsoft.com/office/powerpoint/2010/main" val="2915441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2" y="913775"/>
            <a:ext cx="8341178" cy="994172"/>
          </a:xfrm>
        </p:spPr>
        <p:txBody>
          <a:bodyPr/>
          <a:lstStyle/>
          <a:p>
            <a:pPr algn="ctr"/>
            <a:r>
              <a:rPr lang="en-US" dirty="0"/>
              <a:t>Two Optimization </a:t>
            </a:r>
            <a:r>
              <a:rPr lang="en-US" dirty="0" smtClean="0"/>
              <a:t>Strategies</a:t>
            </a:r>
            <a:br>
              <a:rPr lang="en-US" dirty="0" smtClean="0"/>
            </a:br>
            <a:r>
              <a:rPr lang="en-US" sz="2400" dirty="0"/>
              <a:t>to exploit the 2-D </a:t>
            </a:r>
            <a:r>
              <a:rPr lang="en-US" sz="2400" dirty="0"/>
              <a:t>(#Warps, #Tokens) </a:t>
            </a:r>
            <a:r>
              <a:rPr lang="en-US" sz="2400" dirty="0"/>
              <a:t>search space </a:t>
            </a:r>
            <a:endParaRPr lang="en-US" sz="3000" dirty="0"/>
          </a:p>
        </p:txBody>
      </p:sp>
      <p:grpSp>
        <p:nvGrpSpPr>
          <p:cNvPr id="17" name="Group 16"/>
          <p:cNvGrpSpPr/>
          <p:nvPr/>
        </p:nvGrpSpPr>
        <p:grpSpPr>
          <a:xfrm>
            <a:off x="212914" y="2008611"/>
            <a:ext cx="3957948" cy="3898827"/>
            <a:chOff x="6757260" y="1259378"/>
            <a:chExt cx="5277263" cy="5198436"/>
          </a:xfrm>
        </p:grpSpPr>
        <p:cxnSp>
          <p:nvCxnSpPr>
            <p:cNvPr id="18" name="Straight Arrow Connector 17"/>
            <p:cNvCxnSpPr/>
            <p:nvPr/>
          </p:nvCxnSpPr>
          <p:spPr>
            <a:xfrm>
              <a:off x="7462523" y="5936763"/>
              <a:ext cx="45720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rot="16200000">
              <a:off x="5205552" y="3650763"/>
              <a:ext cx="45720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7491551" y="5965371"/>
              <a:ext cx="4410166" cy="492443"/>
            </a:xfrm>
            <a:prstGeom prst="rect">
              <a:avLst/>
            </a:prstGeom>
            <a:noFill/>
          </p:spPr>
          <p:txBody>
            <a:bodyPr wrap="square" rtlCol="0">
              <a:spAutoFit/>
            </a:bodyPr>
            <a:lstStyle/>
            <a:p>
              <a:pPr algn="ctr"/>
              <a:r>
                <a:rPr lang="en-US" b="1" dirty="0">
                  <a:solidFill>
                    <a:prstClr val="black"/>
                  </a:solidFill>
                </a:rPr>
                <a:t># Active Warps (#Warps)</a:t>
              </a:r>
            </a:p>
          </p:txBody>
        </p:sp>
        <p:sp>
          <p:nvSpPr>
            <p:cNvPr id="21" name="TextBox 20"/>
            <p:cNvSpPr txBox="1"/>
            <p:nvPr/>
          </p:nvSpPr>
          <p:spPr>
            <a:xfrm rot="16200000">
              <a:off x="4796763" y="3219875"/>
              <a:ext cx="4782769" cy="861775"/>
            </a:xfrm>
            <a:prstGeom prst="rect">
              <a:avLst/>
            </a:prstGeom>
            <a:noFill/>
          </p:spPr>
          <p:txBody>
            <a:bodyPr wrap="square" rtlCol="0">
              <a:spAutoFit/>
            </a:bodyPr>
            <a:lstStyle/>
            <a:p>
              <a:pPr algn="ctr"/>
              <a:r>
                <a:rPr lang="en-US" b="1" dirty="0">
                  <a:solidFill>
                    <a:prstClr val="black"/>
                  </a:solidFill>
                </a:rPr>
                <a:t># Warps Allocating Cache </a:t>
              </a:r>
            </a:p>
            <a:p>
              <a:pPr algn="ctr"/>
              <a:r>
                <a:rPr lang="en-US" b="1" dirty="0">
                  <a:solidFill>
                    <a:prstClr val="black"/>
                  </a:solidFill>
                </a:rPr>
                <a:t>(#Tokens)</a:t>
              </a:r>
            </a:p>
          </p:txBody>
        </p:sp>
      </p:grpSp>
      <p:cxnSp>
        <p:nvCxnSpPr>
          <p:cNvPr id="25" name="Straight Arrow Connector 24"/>
          <p:cNvCxnSpPr/>
          <p:nvPr/>
        </p:nvCxnSpPr>
        <p:spPr>
          <a:xfrm flipV="1">
            <a:off x="1030954" y="2403245"/>
            <a:ext cx="2775857" cy="2849805"/>
          </a:xfrm>
          <a:prstGeom prst="straightConnector1">
            <a:avLst/>
          </a:prstGeom>
          <a:ln w="38100">
            <a:solidFill>
              <a:schemeClr val="tx1">
                <a:lumMod val="95000"/>
                <a:lumOff val="5000"/>
              </a:schemeClr>
            </a:solidFill>
            <a:prstDash val="sysDash"/>
            <a:headEnd type="arrow" w="lg" len="lg"/>
            <a:tailEnd type="arrow" w="lg" len="lg"/>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rot="18900000">
            <a:off x="908996" y="3182056"/>
            <a:ext cx="2628356" cy="646331"/>
          </a:xfrm>
          <a:prstGeom prst="rect">
            <a:avLst/>
          </a:prstGeom>
          <a:noFill/>
        </p:spPr>
        <p:txBody>
          <a:bodyPr wrap="square" rtlCol="0">
            <a:spAutoFit/>
          </a:bodyPr>
          <a:lstStyle/>
          <a:p>
            <a:pPr algn="ctr"/>
            <a:r>
              <a:rPr lang="en-US" sz="2100" b="1" dirty="0">
                <a:solidFill>
                  <a:prstClr val="black"/>
                </a:solidFill>
              </a:rPr>
              <a:t>Throttling</a:t>
            </a:r>
          </a:p>
          <a:p>
            <a:pPr algn="ctr"/>
            <a:r>
              <a:rPr lang="en-US" sz="1500" b="1" dirty="0">
                <a:solidFill>
                  <a:prstClr val="black"/>
                </a:solidFill>
              </a:rPr>
              <a:t>(#Warps = #Tokens )</a:t>
            </a:r>
            <a:endParaRPr lang="en-US" sz="2100" b="1" dirty="0">
              <a:solidFill>
                <a:prstClr val="black"/>
              </a:solidFill>
            </a:endParaRPr>
          </a:p>
        </p:txBody>
      </p:sp>
      <p:sp>
        <p:nvSpPr>
          <p:cNvPr id="24" name="Flowchart: Connector 23"/>
          <p:cNvSpPr/>
          <p:nvPr/>
        </p:nvSpPr>
        <p:spPr>
          <a:xfrm>
            <a:off x="2462742" y="3671653"/>
            <a:ext cx="141514" cy="152400"/>
          </a:xfrm>
          <a:prstGeom prst="flowChartConnector">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prstClr val="white"/>
              </a:solidFill>
            </a:endParaRPr>
          </a:p>
        </p:txBody>
      </p:sp>
      <p:grpSp>
        <p:nvGrpSpPr>
          <p:cNvPr id="27" name="Group 26"/>
          <p:cNvGrpSpPr/>
          <p:nvPr/>
        </p:nvGrpSpPr>
        <p:grpSpPr>
          <a:xfrm>
            <a:off x="3210309" y="1891442"/>
            <a:ext cx="1124026" cy="511804"/>
            <a:chOff x="10753786" y="1103153"/>
            <a:chExt cx="1498700" cy="682405"/>
          </a:xfrm>
        </p:grpSpPr>
        <p:sp>
          <p:nvSpPr>
            <p:cNvPr id="28" name="Flowchart: Connector 27"/>
            <p:cNvSpPr/>
            <p:nvPr/>
          </p:nvSpPr>
          <p:spPr>
            <a:xfrm>
              <a:off x="11559388" y="1582358"/>
              <a:ext cx="188685" cy="203200"/>
            </a:xfrm>
            <a:prstGeom prst="flowChartConnector">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prstClr val="white"/>
                </a:solidFill>
              </a:endParaRPr>
            </a:p>
          </p:txBody>
        </p:sp>
        <p:sp>
          <p:nvSpPr>
            <p:cNvPr id="29" name="TextBox 28"/>
            <p:cNvSpPr txBox="1"/>
            <p:nvPr/>
          </p:nvSpPr>
          <p:spPr>
            <a:xfrm>
              <a:off x="10753786" y="1103153"/>
              <a:ext cx="1498700" cy="553997"/>
            </a:xfrm>
            <a:prstGeom prst="rect">
              <a:avLst/>
            </a:prstGeom>
            <a:noFill/>
          </p:spPr>
          <p:txBody>
            <a:bodyPr wrap="none" rtlCol="0">
              <a:spAutoFit/>
            </a:bodyPr>
            <a:lstStyle/>
            <a:p>
              <a:r>
                <a:rPr lang="en-US" sz="2100" b="1" dirty="0">
                  <a:solidFill>
                    <a:prstClr val="black"/>
                  </a:solidFill>
                </a:rPr>
                <a:t>Baseline</a:t>
              </a:r>
            </a:p>
          </p:txBody>
        </p:sp>
      </p:grpSp>
      <p:sp>
        <p:nvSpPr>
          <p:cNvPr id="7" name="Slide Number Placeholder 6"/>
          <p:cNvSpPr>
            <a:spLocks noGrp="1"/>
          </p:cNvSpPr>
          <p:nvPr>
            <p:ph type="sldNum" sz="quarter" idx="12"/>
          </p:nvPr>
        </p:nvSpPr>
        <p:spPr/>
        <p:txBody>
          <a:bodyPr/>
          <a:lstStyle/>
          <a:p>
            <a:fld id="{F3E2706B-57D8-4C3B-8B7D-A32463C36449}" type="slidenum">
              <a:rPr lang="en-US" smtClean="0">
                <a:solidFill>
                  <a:prstClr val="black">
                    <a:tint val="75000"/>
                  </a:prstClr>
                </a:solidFill>
              </a:rPr>
              <a:pPr/>
              <a:t>69</a:t>
            </a:fld>
            <a:endParaRPr lang="en-US">
              <a:solidFill>
                <a:prstClr val="black">
                  <a:tint val="75000"/>
                </a:prstClr>
              </a:solidFill>
            </a:endParaRPr>
          </a:p>
        </p:txBody>
      </p:sp>
      <p:sp>
        <p:nvSpPr>
          <p:cNvPr id="33" name="Content Placeholder 2"/>
          <p:cNvSpPr>
            <a:spLocks noGrp="1"/>
          </p:cNvSpPr>
          <p:nvPr>
            <p:ph idx="1"/>
          </p:nvPr>
        </p:nvSpPr>
        <p:spPr>
          <a:xfrm>
            <a:off x="4597524" y="2447174"/>
            <a:ext cx="4382885" cy="1208001"/>
          </a:xfrm>
        </p:spPr>
        <p:txBody>
          <a:bodyPr>
            <a:normAutofit/>
          </a:bodyPr>
          <a:lstStyle/>
          <a:p>
            <a:r>
              <a:rPr lang="en-US" sz="2400" b="1" dirty="0"/>
              <a:t>1. Increasing TLP (ITLP)</a:t>
            </a:r>
          </a:p>
          <a:p>
            <a:pPr lvl="1"/>
            <a:r>
              <a:rPr lang="en-US" sz="2100" dirty="0"/>
              <a:t>Adding non-polluting warps</a:t>
            </a:r>
          </a:p>
          <a:p>
            <a:pPr lvl="1"/>
            <a:r>
              <a:rPr lang="en-US" sz="2100" dirty="0"/>
              <a:t>Without hurting regular warps  </a:t>
            </a:r>
            <a:endParaRPr lang="en-US" sz="2100" dirty="0"/>
          </a:p>
        </p:txBody>
      </p:sp>
      <p:grpSp>
        <p:nvGrpSpPr>
          <p:cNvPr id="40" name="Group 39"/>
          <p:cNvGrpSpPr/>
          <p:nvPr/>
        </p:nvGrpSpPr>
        <p:grpSpPr>
          <a:xfrm>
            <a:off x="2654030" y="3141807"/>
            <a:ext cx="2019840" cy="923330"/>
            <a:chOff x="3538706" y="3046076"/>
            <a:chExt cx="2693120" cy="1231106"/>
          </a:xfrm>
        </p:grpSpPr>
        <p:sp>
          <p:nvSpPr>
            <p:cNvPr id="31" name="Flowchart: Connector 30"/>
            <p:cNvSpPr/>
            <p:nvPr/>
          </p:nvSpPr>
          <p:spPr>
            <a:xfrm>
              <a:off x="4964073" y="3762962"/>
              <a:ext cx="188685" cy="203200"/>
            </a:xfrm>
            <a:prstGeom prst="flowChartConnector">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prstClr val="white"/>
                </a:solidFill>
              </a:endParaRPr>
            </a:p>
          </p:txBody>
        </p:sp>
        <p:sp>
          <p:nvSpPr>
            <p:cNvPr id="9" name="TextBox 8"/>
            <p:cNvSpPr txBox="1"/>
            <p:nvPr/>
          </p:nvSpPr>
          <p:spPr>
            <a:xfrm>
              <a:off x="3986035" y="3046076"/>
              <a:ext cx="2245791" cy="1231106"/>
            </a:xfrm>
            <a:prstGeom prst="rect">
              <a:avLst/>
            </a:prstGeom>
            <a:noFill/>
          </p:spPr>
          <p:txBody>
            <a:bodyPr wrap="square" rtlCol="0">
              <a:spAutoFit/>
            </a:bodyPr>
            <a:lstStyle/>
            <a:p>
              <a:r>
                <a:rPr lang="en-US" dirty="0">
                  <a:solidFill>
                    <a:prstClr val="black"/>
                  </a:solidFill>
                </a:rPr>
                <a:t>Resource under-utilized </a:t>
              </a:r>
            </a:p>
            <a:p>
              <a:r>
                <a:rPr lang="en-US" b="1" dirty="0">
                  <a:solidFill>
                    <a:prstClr val="black"/>
                  </a:solidFill>
                </a:rPr>
                <a:t>ITLP</a:t>
              </a:r>
            </a:p>
          </p:txBody>
        </p:sp>
        <p:cxnSp>
          <p:nvCxnSpPr>
            <p:cNvPr id="35" name="Straight Arrow Connector 34"/>
            <p:cNvCxnSpPr/>
            <p:nvPr/>
          </p:nvCxnSpPr>
          <p:spPr>
            <a:xfrm>
              <a:off x="3538706" y="3854137"/>
              <a:ext cx="1409376" cy="0"/>
            </a:xfrm>
            <a:prstGeom prst="straightConnector1">
              <a:avLst/>
            </a:prstGeom>
            <a:ln w="381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2455221" y="3900558"/>
            <a:ext cx="1889540" cy="1440736"/>
            <a:chOff x="3273628" y="4057743"/>
            <a:chExt cx="2519386" cy="1920980"/>
          </a:xfrm>
        </p:grpSpPr>
        <p:cxnSp>
          <p:nvCxnSpPr>
            <p:cNvPr id="38" name="Straight Arrow Connector 37"/>
            <p:cNvCxnSpPr/>
            <p:nvPr/>
          </p:nvCxnSpPr>
          <p:spPr>
            <a:xfrm flipH="1">
              <a:off x="3368714" y="4057743"/>
              <a:ext cx="8689" cy="1463642"/>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547223" y="4747617"/>
              <a:ext cx="2245791" cy="1231106"/>
            </a:xfrm>
            <a:prstGeom prst="rect">
              <a:avLst/>
            </a:prstGeom>
            <a:noFill/>
          </p:spPr>
          <p:txBody>
            <a:bodyPr wrap="square" rtlCol="0">
              <a:spAutoFit/>
            </a:bodyPr>
            <a:lstStyle/>
            <a:p>
              <a:r>
                <a:rPr lang="en-US" dirty="0">
                  <a:solidFill>
                    <a:prstClr val="black"/>
                  </a:solidFill>
                </a:rPr>
                <a:t>Unexplored cache efficiency </a:t>
              </a:r>
            </a:p>
            <a:p>
              <a:r>
                <a:rPr lang="en-US" b="1" dirty="0">
                  <a:solidFill>
                    <a:prstClr val="black"/>
                  </a:solidFill>
                </a:rPr>
                <a:t>MTLP</a:t>
              </a:r>
            </a:p>
          </p:txBody>
        </p:sp>
        <p:sp>
          <p:nvSpPr>
            <p:cNvPr id="42" name="Flowchart: Connector 41"/>
            <p:cNvSpPr/>
            <p:nvPr/>
          </p:nvSpPr>
          <p:spPr>
            <a:xfrm>
              <a:off x="3273628" y="5563133"/>
              <a:ext cx="188685" cy="203200"/>
            </a:xfrm>
            <a:prstGeom prst="flowChartConnector">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prstClr val="white"/>
                </a:solidFill>
              </a:endParaRPr>
            </a:p>
          </p:txBody>
        </p:sp>
      </p:grpSp>
      <p:sp>
        <p:nvSpPr>
          <p:cNvPr id="44" name="Content Placeholder 2"/>
          <p:cNvSpPr txBox="1">
            <a:spLocks/>
          </p:cNvSpPr>
          <p:nvPr/>
        </p:nvSpPr>
        <p:spPr>
          <a:xfrm>
            <a:off x="4597523" y="3973999"/>
            <a:ext cx="4582767" cy="120800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prstClr val="black"/>
                </a:solidFill>
              </a:rPr>
              <a:t>2. Maintaining TLP (MTLP)</a:t>
            </a:r>
          </a:p>
          <a:p>
            <a:pPr lvl="1"/>
            <a:r>
              <a:rPr lang="en-US" sz="2100" dirty="0">
                <a:solidFill>
                  <a:prstClr val="black"/>
                </a:solidFill>
              </a:rPr>
              <a:t>Reduce #Token to increase the efficiency</a:t>
            </a:r>
          </a:p>
          <a:p>
            <a:pPr lvl="1"/>
            <a:r>
              <a:rPr lang="en-US" sz="2100" dirty="0">
                <a:solidFill>
                  <a:prstClr val="black"/>
                </a:solidFill>
              </a:rPr>
              <a:t>Without decreasing TLP</a:t>
            </a:r>
          </a:p>
        </p:txBody>
      </p:sp>
    </p:spTree>
    <p:custDataLst>
      <p:tags r:id="rId1"/>
    </p:custDataLst>
    <p:extLst>
      <p:ext uri="{BB962C8B-B14F-4D97-AF65-F5344CB8AC3E}">
        <p14:creationId xmlns:p14="http://schemas.microsoft.com/office/powerpoint/2010/main" val="3366063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4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Irregular “Divergent” Applications:</a:t>
            </a:r>
            <a:br>
              <a:rPr lang="en-CA" dirty="0" smtClean="0"/>
            </a:br>
            <a:r>
              <a:rPr lang="en-CA" dirty="0" smtClean="0"/>
              <a:t>Perform better with a smaller warp size</a:t>
            </a:r>
            <a:endParaRPr lang="en-CA"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5" name="Date Placeholder 4"/>
          <p:cNvSpPr>
            <a:spLocks noGrp="1"/>
          </p:cNvSpPr>
          <p:nvPr>
            <p:ph type="dt" sz="half" idx="10"/>
          </p:nvPr>
        </p:nvSpPr>
        <p:spPr/>
        <p:txBody>
          <a:bodyPr/>
          <a:lstStyle/>
          <a:p>
            <a:r>
              <a:rPr lang="en-US" smtClean="0"/>
              <a:t>Tim Rogers</a:t>
            </a:r>
            <a:endParaRPr lang="en-US" dirty="0"/>
          </a:p>
        </p:txBody>
      </p:sp>
      <p:sp>
        <p:nvSpPr>
          <p:cNvPr id="6" name="Footer Placeholder 5"/>
          <p:cNvSpPr>
            <a:spLocks noGrp="1"/>
          </p:cNvSpPr>
          <p:nvPr>
            <p:ph type="ftr" sz="quarter" idx="11"/>
          </p:nvPr>
        </p:nvSpPr>
        <p:spPr/>
        <p:txBody>
          <a:bodyPr/>
          <a:lstStyle/>
          <a:p>
            <a:r>
              <a:rPr lang="en-US" smtClean="0"/>
              <a:t>A Variable Warp-Size Architecture</a:t>
            </a:r>
            <a:endParaRPr lang="en-US" dirty="0"/>
          </a:p>
        </p:txBody>
      </p:sp>
      <p:sp>
        <p:nvSpPr>
          <p:cNvPr id="7" name="TextBox 6"/>
          <p:cNvSpPr txBox="1"/>
          <p:nvPr/>
        </p:nvSpPr>
        <p:spPr>
          <a:xfrm>
            <a:off x="435364" y="2519362"/>
            <a:ext cx="3581400" cy="2554545"/>
          </a:xfrm>
          <a:prstGeom prst="rect">
            <a:avLst/>
          </a:prstGeom>
          <a:noFill/>
        </p:spPr>
        <p:txBody>
          <a:bodyPr wrap="square" rtlCol="0">
            <a:spAutoFit/>
          </a:bodyPr>
          <a:lstStyle/>
          <a:p>
            <a:r>
              <a:rPr lang="en-CA" sz="2000" b="1" dirty="0" smtClean="0">
                <a:latin typeface="Courier New" panose="02070309020205020404" pitchFamily="49" charset="0"/>
                <a:cs typeface="Courier New" panose="02070309020205020404" pitchFamily="49" charset="0"/>
              </a:rPr>
              <a:t>…</a:t>
            </a:r>
          </a:p>
          <a:p>
            <a:endParaRPr lang="en-CA" sz="2000" b="1" dirty="0" smtClean="0">
              <a:latin typeface="Courier New" panose="02070309020205020404" pitchFamily="49" charset="0"/>
              <a:cs typeface="Courier New" panose="02070309020205020404" pitchFamily="49" charset="0"/>
            </a:endParaRPr>
          </a:p>
          <a:p>
            <a:r>
              <a:rPr lang="en-CA" sz="2000" b="1" dirty="0" smtClean="0">
                <a:latin typeface="Courier New" panose="02070309020205020404" pitchFamily="49" charset="0"/>
                <a:cs typeface="Courier New" panose="02070309020205020404" pitchFamily="49" charset="0"/>
              </a:rPr>
              <a:t>if (…) {</a:t>
            </a:r>
          </a:p>
          <a:p>
            <a:r>
              <a:rPr lang="en-CA" sz="2000" b="1" dirty="0" smtClean="0">
                <a:latin typeface="Courier New" panose="02070309020205020404" pitchFamily="49" charset="0"/>
                <a:cs typeface="Courier New" panose="02070309020205020404" pitchFamily="49" charset="0"/>
              </a:rPr>
              <a:t>  …</a:t>
            </a:r>
          </a:p>
          <a:p>
            <a:endParaRPr lang="en-CA" sz="2000" b="1" dirty="0" smtClean="0">
              <a:latin typeface="Courier New" panose="02070309020205020404" pitchFamily="49" charset="0"/>
              <a:cs typeface="Courier New" panose="02070309020205020404" pitchFamily="49" charset="0"/>
            </a:endParaRPr>
          </a:p>
          <a:p>
            <a:r>
              <a:rPr lang="en-CA" sz="2000" b="1" dirty="0" smtClean="0">
                <a:latin typeface="Courier New" panose="02070309020205020404" pitchFamily="49" charset="0"/>
                <a:cs typeface="Courier New" panose="02070309020205020404" pitchFamily="49" charset="0"/>
              </a:rPr>
              <a:t>}</a:t>
            </a:r>
          </a:p>
          <a:p>
            <a:r>
              <a:rPr lang="en-CA" sz="2000" b="1" dirty="0" smtClean="0">
                <a:latin typeface="Courier New" panose="02070309020205020404" pitchFamily="49" charset="0"/>
                <a:cs typeface="Courier New" panose="02070309020205020404" pitchFamily="49" charset="0"/>
              </a:rPr>
              <a:t>…</a:t>
            </a:r>
          </a:p>
          <a:p>
            <a:endParaRPr lang="en-CA" sz="2000" b="1" dirty="0" smtClean="0">
              <a:latin typeface="Courier New" panose="02070309020205020404" pitchFamily="49" charset="0"/>
              <a:cs typeface="Courier New" panose="02070309020205020404" pitchFamily="49" charset="0"/>
            </a:endParaRPr>
          </a:p>
        </p:txBody>
      </p:sp>
      <p:cxnSp>
        <p:nvCxnSpPr>
          <p:cNvPr id="8" name="Straight Connector 7"/>
          <p:cNvCxnSpPr/>
          <p:nvPr/>
        </p:nvCxnSpPr>
        <p:spPr>
          <a:xfrm>
            <a:off x="4488611" y="2209800"/>
            <a:ext cx="0" cy="35814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290907" y="2509837"/>
            <a:ext cx="2982763" cy="542925"/>
            <a:chOff x="1290907" y="2509837"/>
            <a:chExt cx="2982763" cy="542925"/>
          </a:xfrm>
        </p:grpSpPr>
        <p:sp>
          <p:nvSpPr>
            <p:cNvPr id="11" name="Rectangle 10"/>
            <p:cNvSpPr/>
            <p:nvPr/>
          </p:nvSpPr>
          <p:spPr>
            <a:xfrm>
              <a:off x="12954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13716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14478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1522023"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16764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17526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18288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1903023"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20574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21336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22098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2284023"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24384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25146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25908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2665023"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2819400" y="2519362"/>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2895600" y="2519362"/>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2971800" y="2519362"/>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3046023" y="2519362"/>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3202377"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3278577"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3354777"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34290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3581400" y="2514599"/>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3657600" y="2514599"/>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3733800" y="2514599"/>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3808023" y="2514599"/>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3964377" y="2509837"/>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ectangle 39"/>
            <p:cNvSpPr/>
            <p:nvPr/>
          </p:nvSpPr>
          <p:spPr>
            <a:xfrm>
              <a:off x="4040577" y="2509837"/>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ectangle 40"/>
            <p:cNvSpPr/>
            <p:nvPr/>
          </p:nvSpPr>
          <p:spPr>
            <a:xfrm>
              <a:off x="4116777" y="2509837"/>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4191000" y="2509837"/>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Left-Right Arrow 71"/>
            <p:cNvSpPr/>
            <p:nvPr/>
          </p:nvSpPr>
          <p:spPr>
            <a:xfrm>
              <a:off x="1290907"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3" name="Left-Right Arrow 72"/>
            <p:cNvSpPr/>
            <p:nvPr/>
          </p:nvSpPr>
          <p:spPr>
            <a:xfrm>
              <a:off x="1673885"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4" name="Left-Right Arrow 73"/>
            <p:cNvSpPr/>
            <p:nvPr/>
          </p:nvSpPr>
          <p:spPr>
            <a:xfrm>
              <a:off x="2050930"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5" name="Left-Right Arrow 74"/>
            <p:cNvSpPr/>
            <p:nvPr/>
          </p:nvSpPr>
          <p:spPr>
            <a:xfrm>
              <a:off x="2433908"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6" name="Left-Right Arrow 75"/>
            <p:cNvSpPr/>
            <p:nvPr/>
          </p:nvSpPr>
          <p:spPr>
            <a:xfrm>
              <a:off x="2807898"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7" name="Left-Right Arrow 76"/>
            <p:cNvSpPr/>
            <p:nvPr/>
          </p:nvSpPr>
          <p:spPr>
            <a:xfrm>
              <a:off x="3190876"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8" name="Left-Right Arrow 77"/>
            <p:cNvSpPr/>
            <p:nvPr/>
          </p:nvSpPr>
          <p:spPr>
            <a:xfrm>
              <a:off x="3583377"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9" name="Left-Right Arrow 78"/>
            <p:cNvSpPr/>
            <p:nvPr/>
          </p:nvSpPr>
          <p:spPr>
            <a:xfrm>
              <a:off x="3966355"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92" name="Rectangle 91"/>
          <p:cNvSpPr/>
          <p:nvPr/>
        </p:nvSpPr>
        <p:spPr>
          <a:xfrm>
            <a:off x="2435165" y="3652838"/>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 name="Rectangle 92"/>
          <p:cNvSpPr/>
          <p:nvPr/>
        </p:nvSpPr>
        <p:spPr>
          <a:xfrm>
            <a:off x="2511365" y="365283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4" name="Rectangle 93"/>
          <p:cNvSpPr/>
          <p:nvPr/>
        </p:nvSpPr>
        <p:spPr>
          <a:xfrm>
            <a:off x="2587565" y="3652838"/>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5" name="Rectangle 94"/>
          <p:cNvSpPr/>
          <p:nvPr/>
        </p:nvSpPr>
        <p:spPr>
          <a:xfrm>
            <a:off x="2661788" y="3652838"/>
            <a:ext cx="76200" cy="533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0" name="Group 9"/>
          <p:cNvGrpSpPr/>
          <p:nvPr/>
        </p:nvGrpSpPr>
        <p:grpSpPr>
          <a:xfrm>
            <a:off x="1292165" y="4486275"/>
            <a:ext cx="2971800" cy="542925"/>
            <a:chOff x="1292165" y="4486275"/>
            <a:chExt cx="2971800" cy="542925"/>
          </a:xfrm>
        </p:grpSpPr>
        <p:sp>
          <p:nvSpPr>
            <p:cNvPr id="80" name="Rectangle 79"/>
            <p:cNvSpPr/>
            <p:nvPr/>
          </p:nvSpPr>
          <p:spPr>
            <a:xfrm>
              <a:off x="1292165" y="44958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Rectangle 80"/>
            <p:cNvSpPr/>
            <p:nvPr/>
          </p:nvSpPr>
          <p:spPr>
            <a:xfrm>
              <a:off x="1368365" y="44958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Rectangle 81"/>
            <p:cNvSpPr/>
            <p:nvPr/>
          </p:nvSpPr>
          <p:spPr>
            <a:xfrm>
              <a:off x="1444565" y="44958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Rectangle 82"/>
            <p:cNvSpPr/>
            <p:nvPr/>
          </p:nvSpPr>
          <p:spPr>
            <a:xfrm>
              <a:off x="1518788" y="44958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4" name="Rectangle 83"/>
            <p:cNvSpPr/>
            <p:nvPr/>
          </p:nvSpPr>
          <p:spPr>
            <a:xfrm>
              <a:off x="1673165" y="44958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5" name="Rectangle 84"/>
            <p:cNvSpPr/>
            <p:nvPr/>
          </p:nvSpPr>
          <p:spPr>
            <a:xfrm>
              <a:off x="1749365" y="44958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6" name="Rectangle 85"/>
            <p:cNvSpPr/>
            <p:nvPr/>
          </p:nvSpPr>
          <p:spPr>
            <a:xfrm>
              <a:off x="1825565" y="44958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7" name="Rectangle 86"/>
            <p:cNvSpPr/>
            <p:nvPr/>
          </p:nvSpPr>
          <p:spPr>
            <a:xfrm>
              <a:off x="1899788" y="44958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Rectangle 87"/>
            <p:cNvSpPr/>
            <p:nvPr/>
          </p:nvSpPr>
          <p:spPr>
            <a:xfrm>
              <a:off x="2054165" y="44958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Rectangle 88"/>
            <p:cNvSpPr/>
            <p:nvPr/>
          </p:nvSpPr>
          <p:spPr>
            <a:xfrm>
              <a:off x="2130365" y="44958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Rectangle 89"/>
            <p:cNvSpPr/>
            <p:nvPr/>
          </p:nvSpPr>
          <p:spPr>
            <a:xfrm>
              <a:off x="2206565" y="44958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Rectangle 90"/>
            <p:cNvSpPr/>
            <p:nvPr/>
          </p:nvSpPr>
          <p:spPr>
            <a:xfrm>
              <a:off x="2280788" y="44958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6" name="Rectangle 95"/>
            <p:cNvSpPr/>
            <p:nvPr/>
          </p:nvSpPr>
          <p:spPr>
            <a:xfrm>
              <a:off x="2816165" y="44958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7" name="Rectangle 96"/>
            <p:cNvSpPr/>
            <p:nvPr/>
          </p:nvSpPr>
          <p:spPr>
            <a:xfrm>
              <a:off x="2892365" y="44958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8" name="Rectangle 97"/>
            <p:cNvSpPr/>
            <p:nvPr/>
          </p:nvSpPr>
          <p:spPr>
            <a:xfrm>
              <a:off x="2968565" y="44958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9" name="Rectangle 98"/>
            <p:cNvSpPr/>
            <p:nvPr/>
          </p:nvSpPr>
          <p:spPr>
            <a:xfrm>
              <a:off x="3042788" y="44958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0" name="Rectangle 99"/>
            <p:cNvSpPr/>
            <p:nvPr/>
          </p:nvSpPr>
          <p:spPr>
            <a:xfrm>
              <a:off x="3199142" y="449103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Rectangle 100"/>
            <p:cNvSpPr/>
            <p:nvPr/>
          </p:nvSpPr>
          <p:spPr>
            <a:xfrm>
              <a:off x="3275342" y="449103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 name="Rectangle 101"/>
            <p:cNvSpPr/>
            <p:nvPr/>
          </p:nvSpPr>
          <p:spPr>
            <a:xfrm>
              <a:off x="3351542" y="449103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3" name="Rectangle 102"/>
            <p:cNvSpPr/>
            <p:nvPr/>
          </p:nvSpPr>
          <p:spPr>
            <a:xfrm>
              <a:off x="3425765" y="4491038"/>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 name="Rectangle 103"/>
            <p:cNvSpPr/>
            <p:nvPr/>
          </p:nvSpPr>
          <p:spPr>
            <a:xfrm>
              <a:off x="3578165" y="4491037"/>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5" name="Rectangle 104"/>
            <p:cNvSpPr/>
            <p:nvPr/>
          </p:nvSpPr>
          <p:spPr>
            <a:xfrm>
              <a:off x="3654365" y="4491037"/>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6" name="Rectangle 105"/>
            <p:cNvSpPr/>
            <p:nvPr/>
          </p:nvSpPr>
          <p:spPr>
            <a:xfrm>
              <a:off x="3730565" y="4491037"/>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7" name="Rectangle 106"/>
            <p:cNvSpPr/>
            <p:nvPr/>
          </p:nvSpPr>
          <p:spPr>
            <a:xfrm>
              <a:off x="3804788" y="4491037"/>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8" name="Rectangle 107"/>
            <p:cNvSpPr/>
            <p:nvPr/>
          </p:nvSpPr>
          <p:spPr>
            <a:xfrm>
              <a:off x="3961142" y="44862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 name="Rectangle 108"/>
            <p:cNvSpPr/>
            <p:nvPr/>
          </p:nvSpPr>
          <p:spPr>
            <a:xfrm>
              <a:off x="4037342" y="44862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Rectangle 109"/>
            <p:cNvSpPr/>
            <p:nvPr/>
          </p:nvSpPr>
          <p:spPr>
            <a:xfrm>
              <a:off x="4113542" y="44862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1" name="Rectangle 110"/>
            <p:cNvSpPr/>
            <p:nvPr/>
          </p:nvSpPr>
          <p:spPr>
            <a:xfrm>
              <a:off x="4187765" y="44862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0" name="Rounded Rectangle 119"/>
          <p:cNvSpPr/>
          <p:nvPr/>
        </p:nvSpPr>
        <p:spPr>
          <a:xfrm>
            <a:off x="2496867" y="5127955"/>
            <a:ext cx="1719352" cy="1066800"/>
          </a:xfrm>
          <a:prstGeom prst="roundRect">
            <a:avLst/>
          </a:prstGeom>
          <a:solidFill>
            <a:schemeClr val="bg1"/>
          </a:solid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Allows more threads to proceed concurrently</a:t>
            </a:r>
            <a:endParaRPr lang="en-CA" b="1" dirty="0">
              <a:solidFill>
                <a:schemeClr val="tx1"/>
              </a:solidFill>
            </a:endParaRPr>
          </a:p>
        </p:txBody>
      </p:sp>
      <p:sp>
        <p:nvSpPr>
          <p:cNvPr id="121" name="Content Placeholder 2"/>
          <p:cNvSpPr txBox="1">
            <a:spLocks/>
          </p:cNvSpPr>
          <p:nvPr/>
        </p:nvSpPr>
        <p:spPr>
          <a:xfrm>
            <a:off x="457200" y="1676400"/>
            <a:ext cx="3962400" cy="6096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CA" dirty="0" smtClean="0"/>
              <a:t>Branch Divergence</a:t>
            </a:r>
            <a:endParaRPr lang="en-CA" dirty="0"/>
          </a:p>
        </p:txBody>
      </p:sp>
      <p:sp>
        <p:nvSpPr>
          <p:cNvPr id="122" name="Content Placeholder 2"/>
          <p:cNvSpPr txBox="1">
            <a:spLocks/>
          </p:cNvSpPr>
          <p:nvPr/>
        </p:nvSpPr>
        <p:spPr>
          <a:xfrm>
            <a:off x="4495800" y="1676400"/>
            <a:ext cx="3962400" cy="6096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CA" dirty="0" smtClean="0"/>
              <a:t>Memory Divergence</a:t>
            </a:r>
            <a:endParaRPr lang="en-CA" dirty="0"/>
          </a:p>
        </p:txBody>
      </p:sp>
      <p:grpSp>
        <p:nvGrpSpPr>
          <p:cNvPr id="123" name="Group 122"/>
          <p:cNvGrpSpPr/>
          <p:nvPr/>
        </p:nvGrpSpPr>
        <p:grpSpPr>
          <a:xfrm>
            <a:off x="4985618" y="2840295"/>
            <a:ext cx="2982763" cy="542925"/>
            <a:chOff x="1290907" y="2509837"/>
            <a:chExt cx="2982763" cy="542925"/>
          </a:xfrm>
        </p:grpSpPr>
        <p:sp>
          <p:nvSpPr>
            <p:cNvPr id="124" name="Rectangle 123"/>
            <p:cNvSpPr/>
            <p:nvPr/>
          </p:nvSpPr>
          <p:spPr>
            <a:xfrm>
              <a:off x="12954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5" name="Rectangle 124"/>
            <p:cNvSpPr/>
            <p:nvPr/>
          </p:nvSpPr>
          <p:spPr>
            <a:xfrm>
              <a:off x="13716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6" name="Rectangle 125"/>
            <p:cNvSpPr/>
            <p:nvPr/>
          </p:nvSpPr>
          <p:spPr>
            <a:xfrm>
              <a:off x="14478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7" name="Rectangle 126"/>
            <p:cNvSpPr/>
            <p:nvPr/>
          </p:nvSpPr>
          <p:spPr>
            <a:xfrm>
              <a:off x="1522023"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8" name="Rectangle 127"/>
            <p:cNvSpPr/>
            <p:nvPr/>
          </p:nvSpPr>
          <p:spPr>
            <a:xfrm>
              <a:off x="16764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9" name="Rectangle 128"/>
            <p:cNvSpPr/>
            <p:nvPr/>
          </p:nvSpPr>
          <p:spPr>
            <a:xfrm>
              <a:off x="17526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0" name="Rectangle 129"/>
            <p:cNvSpPr/>
            <p:nvPr/>
          </p:nvSpPr>
          <p:spPr>
            <a:xfrm>
              <a:off x="18288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1" name="Rectangle 130"/>
            <p:cNvSpPr/>
            <p:nvPr/>
          </p:nvSpPr>
          <p:spPr>
            <a:xfrm>
              <a:off x="1903023"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2" name="Rectangle 131"/>
            <p:cNvSpPr/>
            <p:nvPr/>
          </p:nvSpPr>
          <p:spPr>
            <a:xfrm>
              <a:off x="20574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3" name="Rectangle 132"/>
            <p:cNvSpPr/>
            <p:nvPr/>
          </p:nvSpPr>
          <p:spPr>
            <a:xfrm>
              <a:off x="21336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4" name="Rectangle 133"/>
            <p:cNvSpPr/>
            <p:nvPr/>
          </p:nvSpPr>
          <p:spPr>
            <a:xfrm>
              <a:off x="22098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5" name="Rectangle 134"/>
            <p:cNvSpPr/>
            <p:nvPr/>
          </p:nvSpPr>
          <p:spPr>
            <a:xfrm>
              <a:off x="2284023"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6" name="Rectangle 135"/>
            <p:cNvSpPr/>
            <p:nvPr/>
          </p:nvSpPr>
          <p:spPr>
            <a:xfrm>
              <a:off x="24384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7" name="Rectangle 136"/>
            <p:cNvSpPr/>
            <p:nvPr/>
          </p:nvSpPr>
          <p:spPr>
            <a:xfrm>
              <a:off x="25146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Rectangle 137"/>
            <p:cNvSpPr/>
            <p:nvPr/>
          </p:nvSpPr>
          <p:spPr>
            <a:xfrm>
              <a:off x="25908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9" name="Rectangle 138"/>
            <p:cNvSpPr/>
            <p:nvPr/>
          </p:nvSpPr>
          <p:spPr>
            <a:xfrm>
              <a:off x="2665023"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0" name="Rectangle 139"/>
            <p:cNvSpPr/>
            <p:nvPr/>
          </p:nvSpPr>
          <p:spPr>
            <a:xfrm>
              <a:off x="2819400" y="2519362"/>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1" name="Rectangle 140"/>
            <p:cNvSpPr/>
            <p:nvPr/>
          </p:nvSpPr>
          <p:spPr>
            <a:xfrm>
              <a:off x="2895600" y="2519362"/>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2" name="Rectangle 141"/>
            <p:cNvSpPr/>
            <p:nvPr/>
          </p:nvSpPr>
          <p:spPr>
            <a:xfrm>
              <a:off x="2971800" y="2519362"/>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3" name="Rectangle 142"/>
            <p:cNvSpPr/>
            <p:nvPr/>
          </p:nvSpPr>
          <p:spPr>
            <a:xfrm>
              <a:off x="3046023" y="2519362"/>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4" name="Rectangle 143"/>
            <p:cNvSpPr/>
            <p:nvPr/>
          </p:nvSpPr>
          <p:spPr>
            <a:xfrm>
              <a:off x="3202377"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5" name="Rectangle 144"/>
            <p:cNvSpPr/>
            <p:nvPr/>
          </p:nvSpPr>
          <p:spPr>
            <a:xfrm>
              <a:off x="3278577"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6" name="Rectangle 145"/>
            <p:cNvSpPr/>
            <p:nvPr/>
          </p:nvSpPr>
          <p:spPr>
            <a:xfrm>
              <a:off x="3354777"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Rectangle 146"/>
            <p:cNvSpPr/>
            <p:nvPr/>
          </p:nvSpPr>
          <p:spPr>
            <a:xfrm>
              <a:off x="34290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8" name="Rectangle 147"/>
            <p:cNvSpPr/>
            <p:nvPr/>
          </p:nvSpPr>
          <p:spPr>
            <a:xfrm>
              <a:off x="3581400" y="2514599"/>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9" name="Rectangle 148"/>
            <p:cNvSpPr/>
            <p:nvPr/>
          </p:nvSpPr>
          <p:spPr>
            <a:xfrm>
              <a:off x="3657600" y="2514599"/>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0" name="Rectangle 149"/>
            <p:cNvSpPr/>
            <p:nvPr/>
          </p:nvSpPr>
          <p:spPr>
            <a:xfrm>
              <a:off x="3733800" y="2514599"/>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1" name="Rectangle 150"/>
            <p:cNvSpPr/>
            <p:nvPr/>
          </p:nvSpPr>
          <p:spPr>
            <a:xfrm>
              <a:off x="3808023" y="2514599"/>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2" name="Rectangle 151"/>
            <p:cNvSpPr/>
            <p:nvPr/>
          </p:nvSpPr>
          <p:spPr>
            <a:xfrm>
              <a:off x="3964377" y="2509837"/>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3" name="Rectangle 152"/>
            <p:cNvSpPr/>
            <p:nvPr/>
          </p:nvSpPr>
          <p:spPr>
            <a:xfrm>
              <a:off x="4040577" y="2509837"/>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4" name="Rectangle 153"/>
            <p:cNvSpPr/>
            <p:nvPr/>
          </p:nvSpPr>
          <p:spPr>
            <a:xfrm>
              <a:off x="4116777" y="2509837"/>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5" name="Rectangle 154"/>
            <p:cNvSpPr/>
            <p:nvPr/>
          </p:nvSpPr>
          <p:spPr>
            <a:xfrm>
              <a:off x="4191000" y="2509837"/>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6" name="Left-Right Arrow 155"/>
            <p:cNvSpPr/>
            <p:nvPr/>
          </p:nvSpPr>
          <p:spPr>
            <a:xfrm>
              <a:off x="1290907"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57" name="Left-Right Arrow 156"/>
            <p:cNvSpPr/>
            <p:nvPr/>
          </p:nvSpPr>
          <p:spPr>
            <a:xfrm>
              <a:off x="1673885"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58" name="Left-Right Arrow 157"/>
            <p:cNvSpPr/>
            <p:nvPr/>
          </p:nvSpPr>
          <p:spPr>
            <a:xfrm>
              <a:off x="2050930"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59" name="Left-Right Arrow 158"/>
            <p:cNvSpPr/>
            <p:nvPr/>
          </p:nvSpPr>
          <p:spPr>
            <a:xfrm>
              <a:off x="2433908"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0" name="Left-Right Arrow 159"/>
            <p:cNvSpPr/>
            <p:nvPr/>
          </p:nvSpPr>
          <p:spPr>
            <a:xfrm>
              <a:off x="2807898"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1" name="Left-Right Arrow 160"/>
            <p:cNvSpPr/>
            <p:nvPr/>
          </p:nvSpPr>
          <p:spPr>
            <a:xfrm>
              <a:off x="3190876"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2" name="Left-Right Arrow 161"/>
            <p:cNvSpPr/>
            <p:nvPr/>
          </p:nvSpPr>
          <p:spPr>
            <a:xfrm>
              <a:off x="3583377"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3" name="Left-Right Arrow 162"/>
            <p:cNvSpPr/>
            <p:nvPr/>
          </p:nvSpPr>
          <p:spPr>
            <a:xfrm>
              <a:off x="3966355"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164" name="TextBox 163"/>
          <p:cNvSpPr txBox="1"/>
          <p:nvPr/>
        </p:nvSpPr>
        <p:spPr>
          <a:xfrm>
            <a:off x="4495800" y="2309782"/>
            <a:ext cx="3962400" cy="400110"/>
          </a:xfrm>
          <a:prstGeom prst="rect">
            <a:avLst/>
          </a:prstGeom>
          <a:noFill/>
        </p:spPr>
        <p:txBody>
          <a:bodyPr wrap="square" rtlCol="0">
            <a:spAutoFit/>
          </a:bodyPr>
          <a:lstStyle/>
          <a:p>
            <a:pPr algn="ctr"/>
            <a:r>
              <a:rPr lang="en-CA" sz="2000" dirty="0" smtClean="0">
                <a:latin typeface="Courier New" panose="02070309020205020404" pitchFamily="49" charset="0"/>
                <a:cs typeface="Courier New" panose="02070309020205020404" pitchFamily="49" charset="0"/>
              </a:rPr>
              <a:t>Load R1, 0(R2)</a:t>
            </a:r>
          </a:p>
        </p:txBody>
      </p:sp>
      <p:sp>
        <p:nvSpPr>
          <p:cNvPr id="175" name="Rounded Rectangle 174"/>
          <p:cNvSpPr/>
          <p:nvPr/>
        </p:nvSpPr>
        <p:spPr>
          <a:xfrm>
            <a:off x="485235" y="5128325"/>
            <a:ext cx="1719352" cy="1066800"/>
          </a:xfrm>
          <a:prstGeom prst="roundRect">
            <a:avLst/>
          </a:prstGeom>
          <a:solidFill>
            <a:schemeClr val="bg1"/>
          </a:solid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Increased function unit utilization</a:t>
            </a:r>
            <a:endParaRPr lang="en-CA" b="1" dirty="0">
              <a:solidFill>
                <a:schemeClr val="tx1"/>
              </a:solidFill>
            </a:endParaRPr>
          </a:p>
        </p:txBody>
      </p:sp>
      <p:sp>
        <p:nvSpPr>
          <p:cNvPr id="177" name="Rounded Rectangle 176"/>
          <p:cNvSpPr/>
          <p:nvPr/>
        </p:nvSpPr>
        <p:spPr>
          <a:xfrm>
            <a:off x="4985618" y="3283309"/>
            <a:ext cx="307315" cy="511615"/>
          </a:xfrm>
          <a:prstGeom prst="roundRect">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81" name="Rounded Rectangle 180"/>
          <p:cNvSpPr/>
          <p:nvPr/>
        </p:nvSpPr>
        <p:spPr>
          <a:xfrm>
            <a:off x="5371111" y="3283308"/>
            <a:ext cx="307315" cy="511615"/>
          </a:xfrm>
          <a:prstGeom prst="roundRect">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82" name="Rounded Rectangle 181"/>
          <p:cNvSpPr/>
          <p:nvPr/>
        </p:nvSpPr>
        <p:spPr>
          <a:xfrm>
            <a:off x="5747619" y="3278579"/>
            <a:ext cx="307315" cy="511615"/>
          </a:xfrm>
          <a:prstGeom prst="roundRect">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83" name="Rounded Rectangle 182"/>
          <p:cNvSpPr/>
          <p:nvPr/>
        </p:nvSpPr>
        <p:spPr>
          <a:xfrm>
            <a:off x="6121429" y="3283307"/>
            <a:ext cx="307315" cy="511615"/>
          </a:xfrm>
          <a:prstGeom prst="roundRect">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84" name="Rounded Rectangle 183"/>
          <p:cNvSpPr/>
          <p:nvPr/>
        </p:nvSpPr>
        <p:spPr>
          <a:xfrm>
            <a:off x="6502609" y="3276248"/>
            <a:ext cx="307315" cy="511615"/>
          </a:xfrm>
          <a:prstGeom prst="roundRect">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85" name="Rounded Rectangle 184"/>
          <p:cNvSpPr/>
          <p:nvPr/>
        </p:nvSpPr>
        <p:spPr>
          <a:xfrm>
            <a:off x="6897895" y="3276247"/>
            <a:ext cx="307315" cy="511615"/>
          </a:xfrm>
          <a:prstGeom prst="roundRect">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86" name="Rounded Rectangle 185"/>
          <p:cNvSpPr/>
          <p:nvPr/>
        </p:nvSpPr>
        <p:spPr>
          <a:xfrm>
            <a:off x="7278896" y="3282429"/>
            <a:ext cx="307315" cy="511615"/>
          </a:xfrm>
          <a:prstGeom prst="roundRect">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sp>
        <p:nvSpPr>
          <p:cNvPr id="187" name="Rounded Rectangle 186"/>
          <p:cNvSpPr/>
          <p:nvPr/>
        </p:nvSpPr>
        <p:spPr>
          <a:xfrm>
            <a:off x="7659088" y="3285019"/>
            <a:ext cx="307315" cy="511615"/>
          </a:xfrm>
          <a:prstGeom prst="roundRect">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endParaRPr>
          </a:p>
        </p:txBody>
      </p:sp>
      <p:grpSp>
        <p:nvGrpSpPr>
          <p:cNvPr id="51" name="Group 50"/>
          <p:cNvGrpSpPr/>
          <p:nvPr/>
        </p:nvGrpSpPr>
        <p:grpSpPr>
          <a:xfrm>
            <a:off x="4635708" y="3363913"/>
            <a:ext cx="3898691" cy="2248557"/>
            <a:chOff x="4635708" y="3363913"/>
            <a:chExt cx="3898691" cy="2248557"/>
          </a:xfrm>
        </p:grpSpPr>
        <p:grpSp>
          <p:nvGrpSpPr>
            <p:cNvPr id="165" name="Group 164"/>
            <p:cNvGrpSpPr/>
            <p:nvPr/>
          </p:nvGrpSpPr>
          <p:grpSpPr>
            <a:xfrm>
              <a:off x="4635708" y="3363913"/>
              <a:ext cx="3898691" cy="2244724"/>
              <a:chOff x="4724399" y="3969618"/>
              <a:chExt cx="3898691" cy="2244724"/>
            </a:xfrm>
          </p:grpSpPr>
          <p:cxnSp>
            <p:nvCxnSpPr>
              <p:cNvPr id="166" name="Straight Arrow Connector 165"/>
              <p:cNvCxnSpPr/>
              <p:nvPr/>
            </p:nvCxnSpPr>
            <p:spPr>
              <a:xfrm flipH="1">
                <a:off x="4876800" y="3969618"/>
                <a:ext cx="409575" cy="189778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7555302" y="3988925"/>
                <a:ext cx="750498" cy="18784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8" name="Rectangle 167"/>
              <p:cNvSpPr/>
              <p:nvPr/>
            </p:nvSpPr>
            <p:spPr>
              <a:xfrm>
                <a:off x="4724399" y="5867400"/>
                <a:ext cx="3898691" cy="346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Main Memory</a:t>
                </a:r>
                <a:endParaRPr lang="en-CA" dirty="0">
                  <a:solidFill>
                    <a:schemeClr val="tx1"/>
                  </a:solidFill>
                </a:endParaRPr>
              </a:p>
            </p:txBody>
          </p:sp>
          <p:cxnSp>
            <p:nvCxnSpPr>
              <p:cNvPr id="169" name="Straight Arrow Connector 168"/>
              <p:cNvCxnSpPr>
                <a:endCxn id="171" idx="0"/>
              </p:cNvCxnSpPr>
              <p:nvPr/>
            </p:nvCxnSpPr>
            <p:spPr>
              <a:xfrm>
                <a:off x="6336102" y="3993359"/>
                <a:ext cx="1088635" cy="187404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4838700" y="5867400"/>
                <a:ext cx="114300" cy="34694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1" name="Rectangle 170"/>
              <p:cNvSpPr/>
              <p:nvPr/>
            </p:nvSpPr>
            <p:spPr>
              <a:xfrm>
                <a:off x="7367587" y="5867400"/>
                <a:ext cx="114300" cy="34694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2" name="Rectangle 171"/>
              <p:cNvSpPr/>
              <p:nvPr/>
            </p:nvSpPr>
            <p:spPr>
              <a:xfrm>
                <a:off x="8248650" y="5867400"/>
                <a:ext cx="114300" cy="34694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188" name="Straight Arrow Connector 187"/>
            <p:cNvCxnSpPr/>
            <p:nvPr/>
          </p:nvCxnSpPr>
          <p:spPr>
            <a:xfrm flipH="1">
              <a:off x="5229253" y="3383220"/>
              <a:ext cx="256158" cy="18784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5180040" y="5261695"/>
              <a:ext cx="114300" cy="34694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0" name="Straight Arrow Connector 189"/>
            <p:cNvCxnSpPr/>
            <p:nvPr/>
          </p:nvCxnSpPr>
          <p:spPr>
            <a:xfrm flipH="1">
              <a:off x="5723147" y="3373695"/>
              <a:ext cx="143264" cy="189243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5673934" y="5266129"/>
              <a:ext cx="114300" cy="3425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2" name="Straight Arrow Connector 191"/>
            <p:cNvCxnSpPr/>
            <p:nvPr/>
          </p:nvCxnSpPr>
          <p:spPr>
            <a:xfrm>
              <a:off x="6656266" y="3373695"/>
              <a:ext cx="971881" cy="189243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3" name="Rectangle 192"/>
            <p:cNvSpPr/>
            <p:nvPr/>
          </p:nvSpPr>
          <p:spPr>
            <a:xfrm>
              <a:off x="7578934" y="5266129"/>
              <a:ext cx="114300" cy="3425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4" name="Straight Arrow Connector 193"/>
            <p:cNvCxnSpPr/>
            <p:nvPr/>
          </p:nvCxnSpPr>
          <p:spPr>
            <a:xfrm>
              <a:off x="7087588" y="3387654"/>
              <a:ext cx="847336" cy="187404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7885711" y="5261695"/>
              <a:ext cx="114300" cy="3425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6" name="Straight Arrow Connector 195"/>
            <p:cNvCxnSpPr>
              <a:stCxn id="154" idx="2"/>
            </p:cNvCxnSpPr>
            <p:nvPr/>
          </p:nvCxnSpPr>
          <p:spPr>
            <a:xfrm>
              <a:off x="7849588" y="3373695"/>
              <a:ext cx="553468" cy="189626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8353843" y="5269962"/>
              <a:ext cx="114300" cy="34250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76" name="Rounded Rectangle 175"/>
          <p:cNvSpPr/>
          <p:nvPr/>
        </p:nvSpPr>
        <p:spPr>
          <a:xfrm>
            <a:off x="5297292" y="4268457"/>
            <a:ext cx="2662238" cy="730910"/>
          </a:xfrm>
          <a:prstGeom prst="roundRect">
            <a:avLst/>
          </a:prstGeom>
          <a:solidFill>
            <a:schemeClr val="bg1"/>
          </a:solid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Each instruction waits on fewer accesses</a:t>
            </a:r>
            <a:endParaRPr lang="en-CA" b="1" dirty="0">
              <a:solidFill>
                <a:schemeClr val="tx1"/>
              </a:solidFill>
            </a:endParaRPr>
          </a:p>
        </p:txBody>
      </p:sp>
    </p:spTree>
    <p:extLst>
      <p:ext uri="{BB962C8B-B14F-4D97-AF65-F5344CB8AC3E}">
        <p14:creationId xmlns:p14="http://schemas.microsoft.com/office/powerpoint/2010/main" val="23689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2" grpId="0" animBg="1"/>
      <p:bldP spid="93" grpId="0" animBg="1"/>
      <p:bldP spid="94" grpId="0" animBg="1"/>
      <p:bldP spid="95" grpId="0" animBg="1"/>
      <p:bldP spid="120" grpId="0" animBg="1"/>
      <p:bldP spid="121" grpId="0"/>
      <p:bldP spid="122" grpId="0"/>
      <p:bldP spid="164" grpId="0"/>
      <p:bldP spid="175" grpId="0" animBg="1"/>
      <p:bldP spid="177" grpId="0" animBg="1"/>
      <p:bldP spid="181" grpId="0" animBg="1"/>
      <p:bldP spid="182" grpId="0" animBg="1"/>
      <p:bldP spid="183" grpId="0" animBg="1"/>
      <p:bldP spid="184" grpId="0" animBg="1"/>
      <p:bldP spid="185" grpId="0" animBg="1"/>
      <p:bldP spid="186" grpId="0" animBg="1"/>
      <p:bldP spid="187" grpId="0" animBg="1"/>
      <p:bldP spid="17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78062"/>
            <a:ext cx="7886700" cy="994172"/>
          </a:xfrm>
        </p:spPr>
        <p:txBody>
          <a:bodyPr/>
          <a:lstStyle/>
          <a:p>
            <a:pPr algn="ctr"/>
            <a:r>
              <a:rPr lang="en-US" dirty="0" smtClean="0"/>
              <a:t>Proposed Solution: Dynamic PCAL</a:t>
            </a:r>
            <a:endParaRPr lang="en-US" dirty="0"/>
          </a:p>
        </p:txBody>
      </p:sp>
      <p:sp>
        <p:nvSpPr>
          <p:cNvPr id="3" name="Content Placeholder 2"/>
          <p:cNvSpPr>
            <a:spLocks noGrp="1"/>
          </p:cNvSpPr>
          <p:nvPr>
            <p:ph idx="1"/>
          </p:nvPr>
        </p:nvSpPr>
        <p:spPr>
          <a:xfrm>
            <a:off x="628650" y="1939504"/>
            <a:ext cx="7886700" cy="3617738"/>
          </a:xfrm>
        </p:spPr>
        <p:txBody>
          <a:bodyPr/>
          <a:lstStyle/>
          <a:p>
            <a:r>
              <a:rPr lang="en-US" sz="2400" dirty="0"/>
              <a:t>Decide parameters at run time</a:t>
            </a:r>
          </a:p>
          <a:p>
            <a:pPr lvl="1"/>
            <a:r>
              <a:rPr lang="en-US" sz="2100" dirty="0"/>
              <a:t>Choose MTLP/ITLP based on resource usage performance counter</a:t>
            </a:r>
          </a:p>
          <a:p>
            <a:pPr lvl="1"/>
            <a:r>
              <a:rPr lang="en-US" sz="2100" dirty="0"/>
              <a:t>For MTLP: search </a:t>
            </a:r>
            <a:r>
              <a:rPr lang="en-US" sz="2100" b="1" dirty="0"/>
              <a:t>#Tokens</a:t>
            </a:r>
            <a:r>
              <a:rPr lang="en-US" sz="2100" dirty="0"/>
              <a:t> in parallel</a:t>
            </a:r>
          </a:p>
          <a:p>
            <a:pPr lvl="1"/>
            <a:r>
              <a:rPr lang="en-US" sz="2100" dirty="0"/>
              <a:t>For ITLP: search </a:t>
            </a:r>
            <a:r>
              <a:rPr lang="en-US" sz="2100" b="1" dirty="0"/>
              <a:t>#Warps </a:t>
            </a:r>
            <a:r>
              <a:rPr lang="en-US" sz="2100" dirty="0"/>
              <a:t>in sequential</a:t>
            </a:r>
          </a:p>
          <a:p>
            <a:pPr lvl="1"/>
            <a:endParaRPr lang="en-US" sz="2100" dirty="0"/>
          </a:p>
          <a:p>
            <a:r>
              <a:rPr lang="en-US" sz="2400" dirty="0"/>
              <a:t>Please refer to our paper for more details</a:t>
            </a:r>
            <a:endParaRPr lang="en-US" sz="2400" dirty="0"/>
          </a:p>
        </p:txBody>
      </p:sp>
      <p:sp>
        <p:nvSpPr>
          <p:cNvPr id="4" name="Slide Number Placeholder 3"/>
          <p:cNvSpPr>
            <a:spLocks noGrp="1"/>
          </p:cNvSpPr>
          <p:nvPr>
            <p:ph type="sldNum" sz="quarter" idx="12"/>
          </p:nvPr>
        </p:nvSpPr>
        <p:spPr/>
        <p:txBody>
          <a:bodyPr/>
          <a:lstStyle/>
          <a:p>
            <a:fld id="{F3E2706B-57D8-4C3B-8B7D-A32463C36449}" type="slidenum">
              <a:rPr lang="en-US" smtClean="0">
                <a:solidFill>
                  <a:prstClr val="black">
                    <a:tint val="75000"/>
                  </a:prstClr>
                </a:solidFill>
              </a:rPr>
              <a:pPr/>
              <a:t>70</a:t>
            </a:fld>
            <a:endParaRPr lang="en-US">
              <a:solidFill>
                <a:prstClr val="black">
                  <a:tint val="75000"/>
                </a:prstClr>
              </a:solidFill>
            </a:endParaRPr>
          </a:p>
        </p:txBody>
      </p:sp>
    </p:spTree>
    <p:extLst>
      <p:ext uri="{BB962C8B-B14F-4D97-AF65-F5344CB8AC3E}">
        <p14:creationId xmlns:p14="http://schemas.microsoft.com/office/powerpoint/2010/main" val="13384702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 y="1171948"/>
            <a:ext cx="8313420" cy="466794"/>
          </a:xfrm>
        </p:spPr>
        <p:txBody>
          <a:bodyPr>
            <a:noAutofit/>
          </a:bodyPr>
          <a:lstStyle/>
          <a:p>
            <a:r>
              <a:rPr lang="en-US" dirty="0" smtClean="0"/>
              <a:t>Evaluation</a:t>
            </a:r>
            <a:endParaRPr lang="en-US" dirty="0"/>
          </a:p>
        </p:txBody>
      </p:sp>
      <p:sp>
        <p:nvSpPr>
          <p:cNvPr id="3" name="Content Placeholder 2"/>
          <p:cNvSpPr>
            <a:spLocks noGrp="1"/>
          </p:cNvSpPr>
          <p:nvPr>
            <p:ph idx="1"/>
          </p:nvPr>
        </p:nvSpPr>
        <p:spPr>
          <a:xfrm>
            <a:off x="430625" y="2121694"/>
            <a:ext cx="8290560" cy="3549049"/>
          </a:xfrm>
        </p:spPr>
        <p:txBody>
          <a:bodyPr>
            <a:normAutofit/>
          </a:bodyPr>
          <a:lstStyle/>
          <a:p>
            <a:r>
              <a:rPr lang="en-US" sz="2400" dirty="0">
                <a:solidFill>
                  <a:schemeClr val="tx1"/>
                </a:solidFill>
              </a:rPr>
              <a:t>Simulation: GPGPU-</a:t>
            </a:r>
            <a:r>
              <a:rPr lang="en-US" sz="2400" dirty="0" err="1">
                <a:solidFill>
                  <a:schemeClr val="tx1"/>
                </a:solidFill>
              </a:rPr>
              <a:t>Sim</a:t>
            </a:r>
            <a:endParaRPr lang="en-US" sz="2400" dirty="0">
              <a:solidFill>
                <a:schemeClr val="tx1"/>
              </a:solidFill>
            </a:endParaRPr>
          </a:p>
          <a:p>
            <a:pPr lvl="1"/>
            <a:r>
              <a:rPr lang="en-US" sz="2100" dirty="0">
                <a:solidFill>
                  <a:schemeClr val="tx1"/>
                </a:solidFill>
              </a:rPr>
              <a:t>Open source academic simulator, configured similar to Fermi (full-chip)</a:t>
            </a:r>
          </a:p>
          <a:p>
            <a:r>
              <a:rPr lang="en-US" sz="2400" dirty="0">
                <a:solidFill>
                  <a:schemeClr val="tx1"/>
                </a:solidFill>
              </a:rPr>
              <a:t>Benchmarks</a:t>
            </a:r>
          </a:p>
          <a:p>
            <a:pPr lvl="1"/>
            <a:r>
              <a:rPr lang="en-US" sz="2100" dirty="0">
                <a:solidFill>
                  <a:schemeClr val="tx1"/>
                </a:solidFill>
              </a:rPr>
              <a:t>Open source GPGPU suites: Parboil, </a:t>
            </a:r>
            <a:r>
              <a:rPr lang="en-US" sz="2100" dirty="0" err="1">
                <a:solidFill>
                  <a:schemeClr val="tx1"/>
                </a:solidFill>
              </a:rPr>
              <a:t>Rodinia</a:t>
            </a:r>
            <a:r>
              <a:rPr lang="en-US" sz="2100" dirty="0">
                <a:solidFill>
                  <a:schemeClr val="tx1"/>
                </a:solidFill>
              </a:rPr>
              <a:t>, </a:t>
            </a:r>
            <a:r>
              <a:rPr lang="en-US" sz="2100" dirty="0" err="1">
                <a:solidFill>
                  <a:schemeClr val="tx1"/>
                </a:solidFill>
              </a:rPr>
              <a:t>LonestarGPU</a:t>
            </a:r>
            <a:r>
              <a:rPr lang="en-US" sz="2100" dirty="0">
                <a:solidFill>
                  <a:schemeClr val="tx1"/>
                </a:solidFill>
              </a:rPr>
              <a:t>. </a:t>
            </a:r>
            <a:r>
              <a:rPr lang="en-US" sz="2100" dirty="0" err="1">
                <a:solidFill>
                  <a:schemeClr val="tx1"/>
                </a:solidFill>
              </a:rPr>
              <a:t>etc</a:t>
            </a:r>
            <a:endParaRPr lang="en-US" sz="2100" dirty="0">
              <a:solidFill>
                <a:schemeClr val="tx1"/>
              </a:solidFill>
            </a:endParaRPr>
          </a:p>
          <a:p>
            <a:pPr lvl="1"/>
            <a:r>
              <a:rPr lang="en-US" sz="2100" dirty="0">
                <a:solidFill>
                  <a:schemeClr val="tx1"/>
                </a:solidFill>
              </a:rPr>
              <a:t>Selected benchmark subset shows </a:t>
            </a:r>
            <a:r>
              <a:rPr lang="en-US" sz="2100" i="1" dirty="0">
                <a:solidFill>
                  <a:schemeClr val="tx1"/>
                </a:solidFill>
              </a:rPr>
              <a:t>sensitivity to cache size</a:t>
            </a:r>
          </a:p>
          <a:p>
            <a:pPr marL="907512" lvl="2" indent="0">
              <a:buNone/>
            </a:pPr>
            <a:endParaRPr lang="en-US" sz="1800" dirty="0">
              <a:solidFill>
                <a:schemeClr val="tx1"/>
              </a:solidFill>
            </a:endParaRPr>
          </a:p>
        </p:txBody>
      </p:sp>
      <p:sp>
        <p:nvSpPr>
          <p:cNvPr id="4" name="Slide Number Placeholder 3"/>
          <p:cNvSpPr>
            <a:spLocks noGrp="1"/>
          </p:cNvSpPr>
          <p:nvPr>
            <p:ph type="sldNum" sz="quarter" idx="13"/>
          </p:nvPr>
        </p:nvSpPr>
        <p:spPr/>
        <p:txBody>
          <a:bodyPr/>
          <a:lstStyle/>
          <a:p>
            <a:fld id="{F3E2706B-57D8-4C3B-8B7D-A32463C36449}" type="slidenum">
              <a:rPr lang="en-US" smtClean="0">
                <a:solidFill>
                  <a:prstClr val="black">
                    <a:tint val="75000"/>
                  </a:prstClr>
                </a:solidFill>
              </a:rPr>
              <a:pPr/>
              <a:t>71</a:t>
            </a:fld>
            <a:endParaRPr lang="en-US">
              <a:solidFill>
                <a:prstClr val="black">
                  <a:tint val="75000"/>
                </a:prstClr>
              </a:solidFill>
            </a:endParaRPr>
          </a:p>
        </p:txBody>
      </p:sp>
    </p:spTree>
    <p:extLst>
      <p:ext uri="{BB962C8B-B14F-4D97-AF65-F5344CB8AC3E}">
        <p14:creationId xmlns:p14="http://schemas.microsoft.com/office/powerpoint/2010/main" val="1101883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213193" y="2063484"/>
            <a:ext cx="2738866" cy="3438442"/>
          </a:xfrm>
          <a:prstGeom prst="rect">
            <a:avLst/>
          </a:prstGeom>
        </p:spPr>
      </p:pic>
      <p:pic>
        <p:nvPicPr>
          <p:cNvPr id="6" name="Picture 5"/>
          <p:cNvPicPr>
            <a:picLocks noChangeAspect="1"/>
          </p:cNvPicPr>
          <p:nvPr/>
        </p:nvPicPr>
        <p:blipFill>
          <a:blip r:embed="rId4"/>
          <a:stretch>
            <a:fillRect/>
          </a:stretch>
        </p:blipFill>
        <p:spPr>
          <a:xfrm>
            <a:off x="6103234" y="2063484"/>
            <a:ext cx="2729720" cy="3438442"/>
          </a:xfrm>
          <a:prstGeom prst="rect">
            <a:avLst/>
          </a:prstGeom>
        </p:spPr>
      </p:pic>
      <p:pic>
        <p:nvPicPr>
          <p:cNvPr id="3" name="Picture 2"/>
          <p:cNvPicPr>
            <a:picLocks noChangeAspect="1"/>
          </p:cNvPicPr>
          <p:nvPr/>
        </p:nvPicPr>
        <p:blipFill>
          <a:blip r:embed="rId5"/>
          <a:stretch>
            <a:fillRect/>
          </a:stretch>
        </p:blipFill>
        <p:spPr>
          <a:xfrm>
            <a:off x="215518" y="2063485"/>
            <a:ext cx="2752583" cy="3438442"/>
          </a:xfrm>
          <a:prstGeom prst="rect">
            <a:avLst/>
          </a:prstGeom>
        </p:spPr>
      </p:pic>
      <p:sp>
        <p:nvSpPr>
          <p:cNvPr id="2" name="Title 1"/>
          <p:cNvSpPr>
            <a:spLocks noGrp="1"/>
          </p:cNvSpPr>
          <p:nvPr>
            <p:ph type="title"/>
          </p:nvPr>
        </p:nvSpPr>
        <p:spPr>
          <a:xfrm>
            <a:off x="415290" y="1139980"/>
            <a:ext cx="8313420" cy="515526"/>
          </a:xfrm>
        </p:spPr>
        <p:txBody>
          <a:bodyPr>
            <a:noAutofit/>
          </a:bodyPr>
          <a:lstStyle/>
          <a:p>
            <a:r>
              <a:rPr lang="en-US" dirty="0" smtClean="0"/>
              <a:t>MTLP Example (</a:t>
            </a:r>
            <a:r>
              <a:rPr lang="en-US" dirty="0" err="1" smtClean="0"/>
              <a:t>CoMD</a:t>
            </a:r>
            <a:r>
              <a:rPr lang="en-US" dirty="0" smtClean="0"/>
              <a:t>)</a:t>
            </a:r>
            <a:endParaRPr lang="en-US" dirty="0"/>
          </a:p>
        </p:txBody>
      </p:sp>
      <p:sp>
        <p:nvSpPr>
          <p:cNvPr id="4" name="Text Placeholder 3"/>
          <p:cNvSpPr>
            <a:spLocks noGrp="1"/>
          </p:cNvSpPr>
          <p:nvPr>
            <p:ph type="body" sz="quarter" idx="10"/>
          </p:nvPr>
        </p:nvSpPr>
        <p:spPr>
          <a:xfrm>
            <a:off x="415290" y="1663822"/>
            <a:ext cx="8313420" cy="437886"/>
          </a:xfrm>
        </p:spPr>
        <p:txBody>
          <a:bodyPr/>
          <a:lstStyle/>
          <a:p>
            <a:r>
              <a:rPr lang="en-US" dirty="0" smtClean="0"/>
              <a:t>MTLP: reducing #Tokens, keeping #Warps =6</a:t>
            </a:r>
            <a:endParaRPr lang="en-US" dirty="0"/>
          </a:p>
        </p:txBody>
      </p:sp>
      <p:sp>
        <p:nvSpPr>
          <p:cNvPr id="5" name="Slide Number Placeholder 4"/>
          <p:cNvSpPr>
            <a:spLocks noGrp="1"/>
          </p:cNvSpPr>
          <p:nvPr>
            <p:ph type="sldNum" sz="quarter" idx="13"/>
          </p:nvPr>
        </p:nvSpPr>
        <p:spPr/>
        <p:txBody>
          <a:bodyPr/>
          <a:lstStyle/>
          <a:p>
            <a:fld id="{F3E2706B-57D8-4C3B-8B7D-A32463C36449}" type="slidenum">
              <a:rPr lang="en-US" smtClean="0">
                <a:solidFill>
                  <a:prstClr val="black">
                    <a:tint val="75000"/>
                  </a:prstClr>
                </a:solidFill>
              </a:rPr>
              <a:pPr/>
              <a:t>72</a:t>
            </a:fld>
            <a:endParaRPr lang="en-US" dirty="0">
              <a:solidFill>
                <a:prstClr val="black">
                  <a:tint val="75000"/>
                </a:prstClr>
              </a:solidFill>
            </a:endParaRPr>
          </a:p>
        </p:txBody>
      </p:sp>
      <p:sp>
        <p:nvSpPr>
          <p:cNvPr id="14" name="Rectangle 13"/>
          <p:cNvSpPr/>
          <p:nvPr/>
        </p:nvSpPr>
        <p:spPr>
          <a:xfrm>
            <a:off x="4740878" y="5681605"/>
            <a:ext cx="159658" cy="159658"/>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r>
              <a:rPr lang="en-US" sz="1500" dirty="0">
                <a:solidFill>
                  <a:prstClr val="black"/>
                </a:solidFill>
              </a:rPr>
              <a:t>    Best Throttled</a:t>
            </a:r>
          </a:p>
        </p:txBody>
      </p:sp>
      <p:sp>
        <p:nvSpPr>
          <p:cNvPr id="15" name="Rectangle 14"/>
          <p:cNvSpPr/>
          <p:nvPr/>
        </p:nvSpPr>
        <p:spPr>
          <a:xfrm>
            <a:off x="3006279" y="5681604"/>
            <a:ext cx="159658" cy="159658"/>
          </a:xfrm>
          <a:prstGeom prst="rect">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r>
              <a:rPr lang="en-US" sz="1500" dirty="0">
                <a:solidFill>
                  <a:prstClr val="black"/>
                </a:solidFill>
              </a:rPr>
              <a:t>    PCAL with MTLP</a:t>
            </a:r>
          </a:p>
        </p:txBody>
      </p:sp>
      <p:grpSp>
        <p:nvGrpSpPr>
          <p:cNvPr id="8" name="Group 7"/>
          <p:cNvGrpSpPr/>
          <p:nvPr/>
        </p:nvGrpSpPr>
        <p:grpSpPr>
          <a:xfrm>
            <a:off x="1230084" y="4177019"/>
            <a:ext cx="7285266" cy="592391"/>
            <a:chOff x="1640112" y="4145002"/>
            <a:chExt cx="9713688" cy="789854"/>
          </a:xfrm>
        </p:grpSpPr>
        <p:sp>
          <p:nvSpPr>
            <p:cNvPr id="18" name="Right Arrow 17"/>
            <p:cNvSpPr/>
            <p:nvPr/>
          </p:nvSpPr>
          <p:spPr>
            <a:xfrm flipH="1">
              <a:off x="1640112" y="4145002"/>
              <a:ext cx="1944916" cy="78985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solidFill>
                    <a:prstClr val="black"/>
                  </a:solidFill>
                </a:rPr>
                <a:t>MTLP</a:t>
              </a:r>
            </a:p>
          </p:txBody>
        </p:sp>
        <p:sp>
          <p:nvSpPr>
            <p:cNvPr id="19" name="Right Arrow 18"/>
            <p:cNvSpPr/>
            <p:nvPr/>
          </p:nvSpPr>
          <p:spPr>
            <a:xfrm flipH="1">
              <a:off x="5520876" y="4145002"/>
              <a:ext cx="1944916" cy="78985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solidFill>
                    <a:prstClr val="black"/>
                  </a:solidFill>
                </a:rPr>
                <a:t>MTLP</a:t>
              </a:r>
            </a:p>
          </p:txBody>
        </p:sp>
        <p:sp>
          <p:nvSpPr>
            <p:cNvPr id="20" name="Right Arrow 19"/>
            <p:cNvSpPr/>
            <p:nvPr/>
          </p:nvSpPr>
          <p:spPr>
            <a:xfrm flipH="1">
              <a:off x="9408884" y="4145002"/>
              <a:ext cx="1944916" cy="78985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solidFill>
                    <a:prstClr val="black"/>
                  </a:solidFill>
                </a:rPr>
                <a:t>MTLP</a:t>
              </a:r>
            </a:p>
          </p:txBody>
        </p:sp>
      </p:grpSp>
    </p:spTree>
    <p:extLst>
      <p:ext uri="{BB962C8B-B14F-4D97-AF65-F5344CB8AC3E}">
        <p14:creationId xmlns:p14="http://schemas.microsoft.com/office/powerpoint/2010/main" val="1941753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223545" y="2082595"/>
            <a:ext cx="2752583" cy="3438442"/>
          </a:xfrm>
          <a:prstGeom prst="rect">
            <a:avLst/>
          </a:prstGeom>
        </p:spPr>
      </p:pic>
      <p:pic>
        <p:nvPicPr>
          <p:cNvPr id="10" name="Picture 9"/>
          <p:cNvPicPr>
            <a:picLocks noChangeAspect="1"/>
          </p:cNvPicPr>
          <p:nvPr/>
        </p:nvPicPr>
        <p:blipFill>
          <a:blip r:embed="rId4"/>
          <a:stretch>
            <a:fillRect/>
          </a:stretch>
        </p:blipFill>
        <p:spPr>
          <a:xfrm>
            <a:off x="6163702" y="2063482"/>
            <a:ext cx="2752583" cy="3438442"/>
          </a:xfrm>
          <a:prstGeom prst="rect">
            <a:avLst/>
          </a:prstGeom>
        </p:spPr>
      </p:pic>
      <p:pic>
        <p:nvPicPr>
          <p:cNvPr id="8" name="Picture 7"/>
          <p:cNvPicPr>
            <a:picLocks noChangeAspect="1"/>
          </p:cNvPicPr>
          <p:nvPr/>
        </p:nvPicPr>
        <p:blipFill>
          <a:blip r:embed="rId5"/>
          <a:stretch>
            <a:fillRect/>
          </a:stretch>
        </p:blipFill>
        <p:spPr>
          <a:xfrm>
            <a:off x="227715" y="2063484"/>
            <a:ext cx="2752583" cy="3438442"/>
          </a:xfrm>
          <a:prstGeom prst="rect">
            <a:avLst/>
          </a:prstGeom>
        </p:spPr>
      </p:pic>
      <p:sp>
        <p:nvSpPr>
          <p:cNvPr id="2" name="Title 1"/>
          <p:cNvSpPr>
            <a:spLocks noGrp="1"/>
          </p:cNvSpPr>
          <p:nvPr>
            <p:ph type="title"/>
          </p:nvPr>
        </p:nvSpPr>
        <p:spPr/>
        <p:txBody>
          <a:bodyPr>
            <a:noAutofit/>
          </a:bodyPr>
          <a:lstStyle/>
          <a:p>
            <a:r>
              <a:rPr lang="en-US" dirty="0" smtClean="0"/>
              <a:t>ITLP Example (Similarity-Score)</a:t>
            </a:r>
            <a:endParaRPr lang="en-US" dirty="0"/>
          </a:p>
        </p:txBody>
      </p:sp>
      <p:sp>
        <p:nvSpPr>
          <p:cNvPr id="4" name="Text Placeholder 3"/>
          <p:cNvSpPr>
            <a:spLocks noGrp="1"/>
          </p:cNvSpPr>
          <p:nvPr>
            <p:ph type="body" sz="quarter" idx="10"/>
          </p:nvPr>
        </p:nvSpPr>
        <p:spPr>
          <a:xfrm>
            <a:off x="415290" y="1663822"/>
            <a:ext cx="8313420" cy="437886"/>
          </a:xfrm>
        </p:spPr>
        <p:txBody>
          <a:bodyPr/>
          <a:lstStyle/>
          <a:p>
            <a:r>
              <a:rPr lang="en-US" dirty="0"/>
              <a:t>I</a:t>
            </a:r>
            <a:r>
              <a:rPr lang="en-US" dirty="0" smtClean="0"/>
              <a:t>TLP: increasing #Warps, keeping #Tokens=2</a:t>
            </a:r>
            <a:endParaRPr lang="en-US" dirty="0"/>
          </a:p>
        </p:txBody>
      </p:sp>
      <p:sp>
        <p:nvSpPr>
          <p:cNvPr id="5" name="Slide Number Placeholder 4"/>
          <p:cNvSpPr>
            <a:spLocks noGrp="1"/>
          </p:cNvSpPr>
          <p:nvPr>
            <p:ph type="sldNum" sz="quarter" idx="13"/>
          </p:nvPr>
        </p:nvSpPr>
        <p:spPr/>
        <p:txBody>
          <a:bodyPr/>
          <a:lstStyle/>
          <a:p>
            <a:fld id="{F3E2706B-57D8-4C3B-8B7D-A32463C36449}" type="slidenum">
              <a:rPr lang="en-US" smtClean="0">
                <a:solidFill>
                  <a:prstClr val="black">
                    <a:tint val="75000"/>
                  </a:prstClr>
                </a:solidFill>
              </a:rPr>
              <a:pPr/>
              <a:t>73</a:t>
            </a:fld>
            <a:endParaRPr lang="en-US" dirty="0">
              <a:solidFill>
                <a:prstClr val="black">
                  <a:tint val="75000"/>
                </a:prstClr>
              </a:solidFill>
            </a:endParaRPr>
          </a:p>
        </p:txBody>
      </p:sp>
      <p:sp>
        <p:nvSpPr>
          <p:cNvPr id="14" name="Rectangle 13"/>
          <p:cNvSpPr/>
          <p:nvPr/>
        </p:nvSpPr>
        <p:spPr>
          <a:xfrm>
            <a:off x="4972997" y="5681605"/>
            <a:ext cx="159658" cy="159658"/>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r>
              <a:rPr lang="en-US" sz="1500" dirty="0">
                <a:solidFill>
                  <a:prstClr val="black"/>
                </a:solidFill>
              </a:rPr>
              <a:t>    Best Throttled</a:t>
            </a:r>
          </a:p>
        </p:txBody>
      </p:sp>
      <p:sp>
        <p:nvSpPr>
          <p:cNvPr id="15" name="Rectangle 14"/>
          <p:cNvSpPr/>
          <p:nvPr/>
        </p:nvSpPr>
        <p:spPr>
          <a:xfrm>
            <a:off x="3048480" y="5681604"/>
            <a:ext cx="159658" cy="159658"/>
          </a:xfrm>
          <a:prstGeom prst="rect">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r>
              <a:rPr lang="en-US" sz="1500" dirty="0">
                <a:solidFill>
                  <a:prstClr val="black"/>
                </a:solidFill>
              </a:rPr>
              <a:t>    PCAL with ITLP</a:t>
            </a:r>
          </a:p>
        </p:txBody>
      </p:sp>
      <p:sp>
        <p:nvSpPr>
          <p:cNvPr id="18" name="Right Arrow 17"/>
          <p:cNvSpPr/>
          <p:nvPr/>
        </p:nvSpPr>
        <p:spPr>
          <a:xfrm>
            <a:off x="922758" y="3966001"/>
            <a:ext cx="1736036" cy="59239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solidFill>
                  <a:prstClr val="black"/>
                </a:solidFill>
              </a:rPr>
              <a:t>ITLP</a:t>
            </a:r>
          </a:p>
        </p:txBody>
      </p:sp>
      <p:sp>
        <p:nvSpPr>
          <p:cNvPr id="23" name="Right Arrow 22"/>
          <p:cNvSpPr/>
          <p:nvPr/>
        </p:nvSpPr>
        <p:spPr>
          <a:xfrm>
            <a:off x="3905024" y="3966001"/>
            <a:ext cx="1686885" cy="59239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solidFill>
                  <a:prstClr val="black"/>
                </a:solidFill>
              </a:rPr>
              <a:t>ITLP</a:t>
            </a:r>
          </a:p>
        </p:txBody>
      </p:sp>
      <p:sp>
        <p:nvSpPr>
          <p:cNvPr id="26" name="Right Arrow 25"/>
          <p:cNvSpPr/>
          <p:nvPr/>
        </p:nvSpPr>
        <p:spPr>
          <a:xfrm>
            <a:off x="6889712" y="3966001"/>
            <a:ext cx="1719716" cy="59239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solidFill>
                  <a:prstClr val="black"/>
                </a:solidFill>
              </a:rPr>
              <a:t>ITLP</a:t>
            </a:r>
          </a:p>
        </p:txBody>
      </p:sp>
    </p:spTree>
    <p:extLst>
      <p:ext uri="{BB962C8B-B14F-4D97-AF65-F5344CB8AC3E}">
        <p14:creationId xmlns:p14="http://schemas.microsoft.com/office/powerpoint/2010/main" val="2441242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 y="1171948"/>
            <a:ext cx="8313420" cy="466794"/>
          </a:xfrm>
        </p:spPr>
        <p:txBody>
          <a:bodyPr>
            <a:noAutofit/>
          </a:bodyPr>
          <a:lstStyle/>
          <a:p>
            <a:r>
              <a:rPr lang="en-US" dirty="0" smtClean="0"/>
              <a:t>PCAL Results Summary</a:t>
            </a:r>
            <a:endParaRPr lang="en-US" dirty="0"/>
          </a:p>
        </p:txBody>
      </p:sp>
      <p:sp>
        <p:nvSpPr>
          <p:cNvPr id="3" name="Content Placeholder 2"/>
          <p:cNvSpPr>
            <a:spLocks noGrp="1"/>
          </p:cNvSpPr>
          <p:nvPr>
            <p:ph idx="1"/>
          </p:nvPr>
        </p:nvSpPr>
        <p:spPr>
          <a:xfrm>
            <a:off x="430625" y="4752417"/>
            <a:ext cx="8290560" cy="918325"/>
          </a:xfrm>
        </p:spPr>
        <p:txBody>
          <a:bodyPr>
            <a:normAutofit/>
          </a:bodyPr>
          <a:lstStyle/>
          <a:p>
            <a:r>
              <a:rPr lang="en-US" dirty="0" smtClean="0">
                <a:solidFill>
                  <a:schemeClr val="tx2"/>
                </a:solidFill>
              </a:rPr>
              <a:t>Baseline: best </a:t>
            </a:r>
            <a:r>
              <a:rPr lang="en-US" dirty="0">
                <a:solidFill>
                  <a:schemeClr val="tx2"/>
                </a:solidFill>
              </a:rPr>
              <a:t>throttled results</a:t>
            </a:r>
          </a:p>
          <a:p>
            <a:r>
              <a:rPr lang="en-US" dirty="0" smtClean="0">
                <a:solidFill>
                  <a:schemeClr val="tx2"/>
                </a:solidFill>
              </a:rPr>
              <a:t>Performance improvement: Static-PCAL: 17%,  Dynamic-PCAL: 11%</a:t>
            </a:r>
          </a:p>
        </p:txBody>
      </p:sp>
      <p:sp>
        <p:nvSpPr>
          <p:cNvPr id="4" name="Slide Number Placeholder 3"/>
          <p:cNvSpPr>
            <a:spLocks noGrp="1"/>
          </p:cNvSpPr>
          <p:nvPr>
            <p:ph type="sldNum" sz="quarter" idx="13"/>
          </p:nvPr>
        </p:nvSpPr>
        <p:spPr/>
        <p:txBody>
          <a:bodyPr/>
          <a:lstStyle/>
          <a:p>
            <a:fld id="{F3E2706B-57D8-4C3B-8B7D-A32463C36449}" type="slidenum">
              <a:rPr lang="en-US" smtClean="0">
                <a:solidFill>
                  <a:prstClr val="black">
                    <a:tint val="75000"/>
                  </a:prstClr>
                </a:solidFill>
              </a:rPr>
              <a:pPr/>
              <a:t>74</a:t>
            </a:fld>
            <a:endParaRPr lang="en-US">
              <a:solidFill>
                <a:prstClr val="black">
                  <a:tint val="75000"/>
                </a:prstClr>
              </a:solidFill>
            </a:endParaRPr>
          </a:p>
        </p:txBody>
      </p:sp>
      <p:pic>
        <p:nvPicPr>
          <p:cNvPr id="5" name="Picture 4"/>
          <p:cNvPicPr>
            <a:picLocks noChangeAspect="1"/>
          </p:cNvPicPr>
          <p:nvPr/>
        </p:nvPicPr>
        <p:blipFill>
          <a:blip r:embed="rId4"/>
          <a:stretch>
            <a:fillRect/>
          </a:stretch>
        </p:blipFill>
        <p:spPr>
          <a:xfrm>
            <a:off x="294523" y="1941335"/>
            <a:ext cx="8554954" cy="2446232"/>
          </a:xfrm>
          <a:prstGeom prst="rect">
            <a:avLst/>
          </a:prstGeom>
        </p:spPr>
      </p:pic>
      <p:sp>
        <p:nvSpPr>
          <p:cNvPr id="8" name="Rectangle 7"/>
          <p:cNvSpPr/>
          <p:nvPr/>
        </p:nvSpPr>
        <p:spPr>
          <a:xfrm>
            <a:off x="2090059" y="1750351"/>
            <a:ext cx="3590729" cy="2695078"/>
          </a:xfrm>
          <a:prstGeom prst="rect">
            <a:avLst/>
          </a:prstGeom>
          <a:no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Rectangle 8"/>
          <p:cNvSpPr/>
          <p:nvPr/>
        </p:nvSpPr>
        <p:spPr>
          <a:xfrm>
            <a:off x="5746271" y="1750351"/>
            <a:ext cx="2407130" cy="2695078"/>
          </a:xfrm>
          <a:prstGeom prst="rect">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custDataLst>
      <p:tags r:id="rId1"/>
    </p:custDataLst>
    <p:extLst>
      <p:ext uri="{BB962C8B-B14F-4D97-AF65-F5344CB8AC3E}">
        <p14:creationId xmlns:p14="http://schemas.microsoft.com/office/powerpoint/2010/main" val="1640282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 y="1171948"/>
            <a:ext cx="8313420" cy="466794"/>
          </a:xfrm>
        </p:spPr>
        <p:txBody>
          <a:bodyPr>
            <a:noAutofit/>
          </a:bodyPr>
          <a:lstStyle/>
          <a:p>
            <a:r>
              <a:rPr lang="en-US" dirty="0" smtClean="0"/>
              <a:t>Conclusion</a:t>
            </a:r>
            <a:endParaRPr lang="en-US" dirty="0"/>
          </a:p>
        </p:txBody>
      </p:sp>
      <p:sp>
        <p:nvSpPr>
          <p:cNvPr id="3" name="Content Placeholder 2"/>
          <p:cNvSpPr>
            <a:spLocks noGrp="1"/>
          </p:cNvSpPr>
          <p:nvPr>
            <p:ph idx="1"/>
          </p:nvPr>
        </p:nvSpPr>
        <p:spPr>
          <a:xfrm>
            <a:off x="430625" y="2000250"/>
            <a:ext cx="8290560" cy="3670493"/>
          </a:xfrm>
        </p:spPr>
        <p:txBody>
          <a:bodyPr>
            <a:normAutofit lnSpcReduction="10000"/>
          </a:bodyPr>
          <a:lstStyle/>
          <a:p>
            <a:r>
              <a:rPr lang="en-US" sz="2625" dirty="0">
                <a:solidFill>
                  <a:schemeClr val="tx1"/>
                </a:solidFill>
              </a:rPr>
              <a:t>Existing throttling approach may lead to two problems:</a:t>
            </a:r>
          </a:p>
          <a:p>
            <a:pPr lvl="1"/>
            <a:r>
              <a:rPr lang="en-US" sz="2100" dirty="0">
                <a:solidFill>
                  <a:schemeClr val="tx1"/>
                </a:solidFill>
              </a:rPr>
              <a:t>R</a:t>
            </a:r>
            <a:r>
              <a:rPr lang="en-US" sz="2100" dirty="0">
                <a:solidFill>
                  <a:schemeClr val="tx1"/>
                </a:solidFill>
              </a:rPr>
              <a:t>esources underutilization</a:t>
            </a:r>
          </a:p>
          <a:p>
            <a:pPr lvl="1"/>
            <a:r>
              <a:rPr lang="en-US" sz="2100" dirty="0">
                <a:solidFill>
                  <a:schemeClr val="tx1"/>
                </a:solidFill>
              </a:rPr>
              <a:t>Unexplored cache efficiency</a:t>
            </a:r>
            <a:endParaRPr lang="en-US" dirty="0">
              <a:solidFill>
                <a:schemeClr val="tx1"/>
              </a:solidFill>
            </a:endParaRPr>
          </a:p>
          <a:p>
            <a:r>
              <a:rPr lang="en-US" sz="2625" dirty="0">
                <a:solidFill>
                  <a:schemeClr val="tx1"/>
                </a:solidFill>
              </a:rPr>
              <a:t>We propose PCAL, a simple mechanism to rebalance cache efficiency and parallelism</a:t>
            </a:r>
          </a:p>
          <a:p>
            <a:pPr lvl="1"/>
            <a:r>
              <a:rPr lang="en-US" sz="2100" dirty="0">
                <a:solidFill>
                  <a:schemeClr val="tx1"/>
                </a:solidFill>
              </a:rPr>
              <a:t>ITLP:  increases parallelism without hurting regular warps</a:t>
            </a:r>
            <a:endParaRPr lang="en-US" sz="2100" dirty="0">
              <a:solidFill>
                <a:schemeClr val="tx1"/>
              </a:solidFill>
              <a:sym typeface="Wingdings" panose="05000000000000000000" pitchFamily="2" charset="2"/>
            </a:endParaRPr>
          </a:p>
          <a:p>
            <a:pPr lvl="1"/>
            <a:r>
              <a:rPr lang="en-US" sz="2100" dirty="0">
                <a:solidFill>
                  <a:schemeClr val="tx1"/>
                </a:solidFill>
              </a:rPr>
              <a:t>MTLP:  alleviates cache thrashing </a:t>
            </a:r>
            <a:r>
              <a:rPr lang="en-US" sz="2100" dirty="0">
                <a:solidFill>
                  <a:schemeClr val="tx1"/>
                </a:solidFill>
              </a:rPr>
              <a:t>while </a:t>
            </a:r>
            <a:r>
              <a:rPr lang="en-US" sz="2100" dirty="0">
                <a:solidFill>
                  <a:schemeClr val="tx1"/>
                </a:solidFill>
              </a:rPr>
              <a:t>maintaining parallelism </a:t>
            </a:r>
          </a:p>
          <a:p>
            <a:r>
              <a:rPr lang="en-US" sz="2625" dirty="0">
                <a:solidFill>
                  <a:schemeClr val="tx1"/>
                </a:solidFill>
                <a:sym typeface="Wingdings" panose="05000000000000000000" pitchFamily="2" charset="2"/>
              </a:rPr>
              <a:t>Throughput improvement over best throttled results</a:t>
            </a:r>
          </a:p>
          <a:p>
            <a:pPr lvl="1"/>
            <a:r>
              <a:rPr lang="en-US" dirty="0" smtClean="0">
                <a:solidFill>
                  <a:schemeClr val="tx1"/>
                </a:solidFill>
                <a:sym typeface="Wingdings" panose="05000000000000000000" pitchFamily="2" charset="2"/>
              </a:rPr>
              <a:t>Static PCAL: 17%</a:t>
            </a:r>
          </a:p>
          <a:p>
            <a:pPr lvl="1"/>
            <a:r>
              <a:rPr lang="en-US" dirty="0" smtClean="0">
                <a:solidFill>
                  <a:schemeClr val="tx1"/>
                </a:solidFill>
                <a:sym typeface="Wingdings" panose="05000000000000000000" pitchFamily="2" charset="2"/>
              </a:rPr>
              <a:t>Dynamic PCAL: 11%</a:t>
            </a:r>
          </a:p>
        </p:txBody>
      </p:sp>
      <p:sp>
        <p:nvSpPr>
          <p:cNvPr id="4" name="Slide Number Placeholder 3"/>
          <p:cNvSpPr>
            <a:spLocks noGrp="1"/>
          </p:cNvSpPr>
          <p:nvPr>
            <p:ph type="sldNum" sz="quarter" idx="13"/>
          </p:nvPr>
        </p:nvSpPr>
        <p:spPr/>
        <p:txBody>
          <a:bodyPr/>
          <a:lstStyle/>
          <a:p>
            <a:fld id="{F3E2706B-57D8-4C3B-8B7D-A32463C36449}" type="slidenum">
              <a:rPr lang="en-US" smtClean="0">
                <a:solidFill>
                  <a:prstClr val="black">
                    <a:tint val="75000"/>
                  </a:prstClr>
                </a:solidFill>
              </a:rPr>
              <a:pPr/>
              <a:t>75</a:t>
            </a:fld>
            <a:endParaRPr lang="en-US">
              <a:solidFill>
                <a:prstClr val="black">
                  <a:tint val="75000"/>
                </a:prstClr>
              </a:solidFill>
            </a:endParaRPr>
          </a:p>
        </p:txBody>
      </p:sp>
    </p:spTree>
    <p:extLst>
      <p:ext uri="{BB962C8B-B14F-4D97-AF65-F5344CB8AC3E}">
        <p14:creationId xmlns:p14="http://schemas.microsoft.com/office/powerpoint/2010/main" val="3638844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F3E2706B-57D8-4C3B-8B7D-A32463C36449}" type="slidenum">
              <a:rPr lang="en-US" smtClean="0">
                <a:solidFill>
                  <a:prstClr val="black">
                    <a:tint val="75000"/>
                  </a:prstClr>
                </a:solidFill>
              </a:rPr>
              <a:pPr/>
              <a:t>76</a:t>
            </a:fld>
            <a:endParaRPr lang="en-US">
              <a:solidFill>
                <a:prstClr val="black">
                  <a:tint val="75000"/>
                </a:prstClr>
              </a:solidFill>
            </a:endParaRPr>
          </a:p>
        </p:txBody>
      </p:sp>
    </p:spTree>
    <p:extLst>
      <p:ext uri="{BB962C8B-B14F-4D97-AF65-F5344CB8AC3E}">
        <p14:creationId xmlns:p14="http://schemas.microsoft.com/office/powerpoint/2010/main" val="2224512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771351" y="2793003"/>
            <a:ext cx="4840328" cy="3127203"/>
          </a:xfrm>
        </p:spPr>
        <p:txBody>
          <a:bodyPr/>
          <a:lstStyle/>
          <a:p>
            <a:endParaRPr lang="en-US" dirty="0" smtClean="0"/>
          </a:p>
          <a:p>
            <a:r>
              <a:rPr lang="en-US" dirty="0" smtClean="0"/>
              <a:t>Neha Agarwal*</a:t>
            </a:r>
          </a:p>
          <a:p>
            <a:r>
              <a:rPr lang="en-US" dirty="0" smtClean="0"/>
              <a:t>David </a:t>
            </a:r>
            <a:r>
              <a:rPr lang="en-US" dirty="0" err="1" smtClean="0"/>
              <a:t>Nellans</a:t>
            </a:r>
            <a:endParaRPr lang="en-US" dirty="0" smtClean="0"/>
          </a:p>
          <a:p>
            <a:r>
              <a:rPr lang="en-US" dirty="0" smtClean="0"/>
              <a:t>Mike O’Connor</a:t>
            </a:r>
          </a:p>
          <a:p>
            <a:r>
              <a:rPr lang="en-US" dirty="0" smtClean="0"/>
              <a:t>Stephen W. </a:t>
            </a:r>
            <a:r>
              <a:rPr lang="en-US" dirty="0" err="1" smtClean="0"/>
              <a:t>Keckler</a:t>
            </a:r>
            <a:endParaRPr lang="en-US" dirty="0" smtClean="0"/>
          </a:p>
          <a:p>
            <a:r>
              <a:rPr lang="en-US" dirty="0" smtClean="0"/>
              <a:t>Thomas F. </a:t>
            </a:r>
            <a:r>
              <a:rPr lang="en-US" dirty="0" err="1" smtClean="0"/>
              <a:t>Wenisch</a:t>
            </a:r>
            <a:r>
              <a:rPr lang="en-US" dirty="0" smtClean="0"/>
              <a:t>*</a:t>
            </a:r>
          </a:p>
          <a:p>
            <a:endParaRPr lang="en-US" dirty="0"/>
          </a:p>
          <a:p>
            <a:r>
              <a:rPr lang="en-US" dirty="0" smtClean="0"/>
              <a:t>NVIDIA</a:t>
            </a:r>
          </a:p>
          <a:p>
            <a:r>
              <a:rPr lang="en-US" dirty="0" smtClean="0"/>
              <a:t>University of Michigan*</a:t>
            </a:r>
          </a:p>
          <a:p>
            <a:r>
              <a:rPr lang="en-US" sz="1000" dirty="0"/>
              <a:t>(Major part of this work was done when Neha Agarwal was an intern at NVIDIA)</a:t>
            </a:r>
          </a:p>
        </p:txBody>
      </p:sp>
      <p:sp>
        <p:nvSpPr>
          <p:cNvPr id="11" name="Title 10"/>
          <p:cNvSpPr>
            <a:spLocks noGrp="1"/>
          </p:cNvSpPr>
          <p:nvPr>
            <p:ph type="title"/>
          </p:nvPr>
        </p:nvSpPr>
        <p:spPr>
          <a:xfrm>
            <a:off x="771352" y="1960433"/>
            <a:ext cx="6101215" cy="861774"/>
          </a:xfrm>
        </p:spPr>
        <p:txBody>
          <a:bodyPr/>
          <a:lstStyle/>
          <a:p>
            <a:r>
              <a:rPr lang="en-US" dirty="0" smtClean="0"/>
              <a:t>Unlocking bandwidth for GPUS </a:t>
            </a:r>
            <a:br>
              <a:rPr lang="en-US" dirty="0" smtClean="0"/>
            </a:br>
            <a:r>
              <a:rPr lang="en-US" dirty="0" smtClean="0"/>
              <a:t>in cc-</a:t>
            </a:r>
            <a:r>
              <a:rPr lang="en-US" dirty="0" err="1" smtClean="0"/>
              <a:t>numa</a:t>
            </a:r>
            <a:r>
              <a:rPr lang="en-US" dirty="0" smtClean="0"/>
              <a:t> systems</a:t>
            </a:r>
            <a:endParaRPr lang="en-US" dirty="0"/>
          </a:p>
        </p:txBody>
      </p:sp>
      <p:pic>
        <p:nvPicPr>
          <p:cNvPr id="5" name="Picture 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6" name="TextBox 5"/>
          <p:cNvSpPr txBox="1"/>
          <p:nvPr/>
        </p:nvSpPr>
        <p:spPr>
          <a:xfrm>
            <a:off x="3730827" y="5785751"/>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39762556"/>
      </p:ext>
    </p:extLst>
  </p:cSld>
  <p:clrMapOvr>
    <a:masterClrMapping/>
  </p:clrMapOvr>
  <mc:AlternateContent xmlns:mc="http://schemas.openxmlformats.org/markup-compatibility/2006">
    <mc:Choice xmlns:p14="http://schemas.microsoft.com/office/powerpoint/2010/main" Requires="p14">
      <p:transition spd="med" p14:dur="700" advTm="1735">
        <p:fade/>
      </p:transition>
    </mc:Choice>
    <mc:Fallback>
      <p:transition spd="med" advTm="1735">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 y="1163825"/>
            <a:ext cx="8313420" cy="483038"/>
          </a:xfrm>
        </p:spPr>
        <p:txBody>
          <a:bodyPr/>
          <a:lstStyle/>
          <a:p>
            <a:r>
              <a:rPr lang="en-US" dirty="0"/>
              <a:t>Evolving </a:t>
            </a:r>
            <a:r>
              <a:rPr lang="en-US" dirty="0" err="1"/>
              <a:t>gpu</a:t>
            </a:r>
            <a:r>
              <a:rPr lang="en-US" dirty="0"/>
              <a:t> memory system</a:t>
            </a:r>
          </a:p>
        </p:txBody>
      </p:sp>
      <p:cxnSp>
        <p:nvCxnSpPr>
          <p:cNvPr id="37" name="Straight Arrow Connector 36"/>
          <p:cNvCxnSpPr/>
          <p:nvPr/>
        </p:nvCxnSpPr>
        <p:spPr>
          <a:xfrm flipV="1">
            <a:off x="444385" y="3787774"/>
            <a:ext cx="8583228" cy="216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43171" y="3413296"/>
            <a:ext cx="2512057" cy="400110"/>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FFFFFF">
                    <a:lumMod val="75000"/>
                  </a:srgbClr>
                </a:solidFill>
                <a:ea typeface="MS PGothic" pitchFamily="34" charset="-128"/>
              </a:rPr>
              <a:t>CUDA 1.0-5.x</a:t>
            </a:r>
          </a:p>
        </p:txBody>
      </p:sp>
      <p:sp>
        <p:nvSpPr>
          <p:cNvPr id="40" name="TextBox 39"/>
          <p:cNvSpPr txBox="1"/>
          <p:nvPr/>
        </p:nvSpPr>
        <p:spPr>
          <a:xfrm>
            <a:off x="2951553" y="3407513"/>
            <a:ext cx="2785405" cy="400110"/>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FFFFFF">
                    <a:lumMod val="75000"/>
                  </a:srgbClr>
                </a:solidFill>
                <a:ea typeface="MS PGothic" pitchFamily="34" charset="-128"/>
              </a:rPr>
              <a:t>CUDA 6.0+: Current</a:t>
            </a:r>
          </a:p>
        </p:txBody>
      </p:sp>
      <p:sp>
        <p:nvSpPr>
          <p:cNvPr id="41" name="TextBox 40"/>
          <p:cNvSpPr txBox="1"/>
          <p:nvPr/>
        </p:nvSpPr>
        <p:spPr>
          <a:xfrm>
            <a:off x="5728925" y="3413296"/>
            <a:ext cx="3206156" cy="400110"/>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FFFFFF">
                    <a:lumMod val="75000"/>
                  </a:srgbClr>
                </a:solidFill>
                <a:ea typeface="MS PGothic" pitchFamily="34" charset="-128"/>
              </a:rPr>
              <a:t>Future</a:t>
            </a:r>
          </a:p>
        </p:txBody>
      </p:sp>
      <p:sp>
        <p:nvSpPr>
          <p:cNvPr id="43" name="TextBox 42"/>
          <p:cNvSpPr txBox="1"/>
          <p:nvPr/>
        </p:nvSpPr>
        <p:spPr>
          <a:xfrm>
            <a:off x="323605" y="3781990"/>
            <a:ext cx="2596924" cy="1784719"/>
          </a:xfrm>
          <a:prstGeom prst="rect">
            <a:avLst/>
          </a:prstGeom>
          <a:noFill/>
        </p:spPr>
        <p:txBody>
          <a:bodyPr wrap="square" rtlCol="0">
            <a:spAutoFit/>
          </a:bodyPr>
          <a:lstStyle/>
          <a:p>
            <a:pPr algn="ctr" defTabSz="380985" fontAlgn="base">
              <a:spcBef>
                <a:spcPct val="0"/>
              </a:spcBef>
              <a:spcAft>
                <a:spcPct val="0"/>
              </a:spcAft>
            </a:pPr>
            <a:r>
              <a:rPr lang="en-US" sz="1833" dirty="0" err="1">
                <a:solidFill>
                  <a:srgbClr val="FFFFFF">
                    <a:lumMod val="75000"/>
                  </a:srgbClr>
                </a:solidFill>
                <a:ea typeface="MS PGothic" pitchFamily="34" charset="-128"/>
              </a:rPr>
              <a:t>cudaMemcpy</a:t>
            </a:r>
            <a:endParaRPr lang="en-US" sz="1833" dirty="0">
              <a:solidFill>
                <a:srgbClr val="FFFFFF">
                  <a:lumMod val="75000"/>
                </a:srgbClr>
              </a:solidFill>
              <a:ea typeface="MS PGothic" pitchFamily="34" charset="-128"/>
            </a:endParaRPr>
          </a:p>
          <a:p>
            <a:pPr algn="ctr" defTabSz="380985" fontAlgn="base">
              <a:spcBef>
                <a:spcPct val="0"/>
              </a:spcBef>
              <a:spcAft>
                <a:spcPct val="0"/>
              </a:spcAft>
            </a:pPr>
            <a:endParaRPr lang="en-US" sz="1833" dirty="0">
              <a:solidFill>
                <a:srgbClr val="FFFFFF">
                  <a:lumMod val="75000"/>
                </a:srgbClr>
              </a:solidFill>
              <a:ea typeface="MS PGothic" pitchFamily="34" charset="-128"/>
            </a:endParaRPr>
          </a:p>
          <a:p>
            <a:pPr algn="ctr" defTabSz="380985" fontAlgn="base">
              <a:spcBef>
                <a:spcPct val="0"/>
              </a:spcBef>
              <a:spcAft>
                <a:spcPct val="0"/>
              </a:spcAft>
            </a:pPr>
            <a:endParaRPr lang="en-US" sz="1833" dirty="0">
              <a:solidFill>
                <a:srgbClr val="FFFFFF">
                  <a:lumMod val="75000"/>
                </a:srgbClr>
              </a:solidFill>
              <a:ea typeface="MS PGothic" pitchFamily="34" charset="-128"/>
            </a:endParaRPr>
          </a:p>
          <a:p>
            <a:pPr algn="ctr" defTabSz="380985" fontAlgn="base">
              <a:spcBef>
                <a:spcPct val="0"/>
              </a:spcBef>
              <a:spcAft>
                <a:spcPct val="0"/>
              </a:spcAft>
            </a:pPr>
            <a:r>
              <a:rPr lang="en-US" sz="1833" dirty="0">
                <a:solidFill>
                  <a:srgbClr val="FFFFFF">
                    <a:lumMod val="75000"/>
                  </a:srgbClr>
                </a:solidFill>
                <a:ea typeface="MS PGothic" pitchFamily="34" charset="-128"/>
              </a:rPr>
              <a:t>Programmer controlled copying to GPU memory</a:t>
            </a:r>
          </a:p>
        </p:txBody>
      </p:sp>
      <p:sp>
        <p:nvSpPr>
          <p:cNvPr id="44" name="TextBox 43"/>
          <p:cNvSpPr txBox="1"/>
          <p:nvPr/>
        </p:nvSpPr>
        <p:spPr>
          <a:xfrm>
            <a:off x="2955227" y="3781990"/>
            <a:ext cx="2694983" cy="1784719"/>
          </a:xfrm>
          <a:prstGeom prst="rect">
            <a:avLst/>
          </a:prstGeom>
          <a:noFill/>
        </p:spPr>
        <p:txBody>
          <a:bodyPr wrap="square" rtlCol="0">
            <a:spAutoFit/>
          </a:bodyPr>
          <a:lstStyle/>
          <a:p>
            <a:pPr algn="ctr" defTabSz="380985" fontAlgn="base">
              <a:spcBef>
                <a:spcPct val="0"/>
              </a:spcBef>
              <a:spcAft>
                <a:spcPct val="0"/>
              </a:spcAft>
            </a:pPr>
            <a:r>
              <a:rPr lang="en-US" sz="1833" dirty="0">
                <a:solidFill>
                  <a:srgbClr val="FFFFFF">
                    <a:lumMod val="75000"/>
                  </a:srgbClr>
                </a:solidFill>
                <a:ea typeface="MS PGothic" pitchFamily="34" charset="-128"/>
              </a:rPr>
              <a:t>Unified virtual memory</a:t>
            </a:r>
          </a:p>
          <a:p>
            <a:pPr algn="ctr" defTabSz="380985" fontAlgn="base">
              <a:spcBef>
                <a:spcPct val="0"/>
              </a:spcBef>
              <a:spcAft>
                <a:spcPct val="0"/>
              </a:spcAft>
            </a:pPr>
            <a:endParaRPr lang="en-US" sz="1833" dirty="0">
              <a:solidFill>
                <a:srgbClr val="FFFFFF">
                  <a:lumMod val="75000"/>
                </a:srgbClr>
              </a:solidFill>
              <a:ea typeface="MS PGothic" pitchFamily="34" charset="-128"/>
            </a:endParaRPr>
          </a:p>
          <a:p>
            <a:pPr algn="ctr" defTabSz="380985" fontAlgn="base">
              <a:spcBef>
                <a:spcPct val="0"/>
              </a:spcBef>
              <a:spcAft>
                <a:spcPct val="0"/>
              </a:spcAft>
            </a:pPr>
            <a:endParaRPr lang="en-US" sz="1833" dirty="0">
              <a:solidFill>
                <a:srgbClr val="FFFFFF">
                  <a:lumMod val="75000"/>
                </a:srgbClr>
              </a:solidFill>
              <a:ea typeface="MS PGothic" pitchFamily="34" charset="-128"/>
            </a:endParaRPr>
          </a:p>
          <a:p>
            <a:pPr algn="ctr" defTabSz="380985" fontAlgn="base">
              <a:spcBef>
                <a:spcPct val="0"/>
              </a:spcBef>
              <a:spcAft>
                <a:spcPct val="0"/>
              </a:spcAft>
            </a:pPr>
            <a:r>
              <a:rPr lang="en-US" sz="1833" dirty="0">
                <a:solidFill>
                  <a:srgbClr val="FFFFFF">
                    <a:lumMod val="75000"/>
                  </a:srgbClr>
                </a:solidFill>
                <a:ea typeface="MS PGothic" pitchFamily="34" charset="-128"/>
              </a:rPr>
              <a:t>Run-time controlled copying </a:t>
            </a:r>
            <a:r>
              <a:rPr lang="en-US" sz="1833" dirty="0">
                <a:solidFill>
                  <a:srgbClr val="FFFFFF">
                    <a:lumMod val="75000"/>
                  </a:srgbClr>
                </a:solidFill>
                <a:ea typeface="MS PGothic" pitchFamily="34" charset="-128"/>
                <a:sym typeface="Wingdings"/>
              </a:rPr>
              <a:t> </a:t>
            </a:r>
            <a:r>
              <a:rPr lang="en-US" sz="1833" dirty="0">
                <a:solidFill>
                  <a:srgbClr val="FFFFFF">
                    <a:lumMod val="75000"/>
                  </a:srgbClr>
                </a:solidFill>
                <a:ea typeface="MS PGothic" pitchFamily="34" charset="-128"/>
              </a:rPr>
              <a:t>Better productivity</a:t>
            </a:r>
          </a:p>
        </p:txBody>
      </p:sp>
      <p:sp>
        <p:nvSpPr>
          <p:cNvPr id="45" name="TextBox 44"/>
          <p:cNvSpPr txBox="1"/>
          <p:nvPr/>
        </p:nvSpPr>
        <p:spPr>
          <a:xfrm>
            <a:off x="5736958" y="3794049"/>
            <a:ext cx="3274480" cy="1784719"/>
          </a:xfrm>
          <a:prstGeom prst="rect">
            <a:avLst/>
          </a:prstGeom>
          <a:noFill/>
        </p:spPr>
        <p:txBody>
          <a:bodyPr wrap="square" rtlCol="0">
            <a:spAutoFit/>
          </a:bodyPr>
          <a:lstStyle/>
          <a:p>
            <a:pPr algn="ctr" defTabSz="380985" fontAlgn="base">
              <a:spcBef>
                <a:spcPct val="0"/>
              </a:spcBef>
              <a:spcAft>
                <a:spcPct val="0"/>
              </a:spcAft>
            </a:pPr>
            <a:r>
              <a:rPr lang="en-US" sz="1833" dirty="0">
                <a:solidFill>
                  <a:srgbClr val="FFFFFF">
                    <a:lumMod val="75000"/>
                  </a:srgbClr>
                </a:solidFill>
                <a:ea typeface="MS PGothic" pitchFamily="34" charset="-128"/>
              </a:rPr>
              <a:t>CPU-GPU cache-coherent</a:t>
            </a:r>
          </a:p>
          <a:p>
            <a:pPr algn="ctr" defTabSz="380985" fontAlgn="base">
              <a:spcBef>
                <a:spcPct val="0"/>
              </a:spcBef>
              <a:spcAft>
                <a:spcPct val="0"/>
              </a:spcAft>
            </a:pPr>
            <a:r>
              <a:rPr lang="en-US" sz="1833" dirty="0">
                <a:solidFill>
                  <a:srgbClr val="FFFFFF">
                    <a:lumMod val="75000"/>
                  </a:srgbClr>
                </a:solidFill>
                <a:latin typeface="Arial" charset="0"/>
                <a:ea typeface="MS PGothic" pitchFamily="34" charset="-128"/>
              </a:rPr>
              <a:t>high BW interconnect</a:t>
            </a:r>
          </a:p>
          <a:p>
            <a:pPr algn="ctr" defTabSz="380985" fontAlgn="base">
              <a:spcBef>
                <a:spcPct val="0"/>
              </a:spcBef>
              <a:spcAft>
                <a:spcPct val="0"/>
              </a:spcAft>
            </a:pPr>
            <a:endParaRPr lang="en-US" sz="1833" dirty="0">
              <a:solidFill>
                <a:srgbClr val="76B900"/>
              </a:solidFill>
              <a:ea typeface="MS PGothic" pitchFamily="34" charset="-128"/>
            </a:endParaRPr>
          </a:p>
          <a:p>
            <a:pPr algn="ctr" defTabSz="380985" fontAlgn="base">
              <a:spcBef>
                <a:spcPct val="0"/>
              </a:spcBef>
              <a:spcAft>
                <a:spcPct val="0"/>
              </a:spcAft>
            </a:pPr>
            <a:r>
              <a:rPr lang="en-US" sz="1833" dirty="0">
                <a:solidFill>
                  <a:srgbClr val="76B900"/>
                </a:solidFill>
                <a:ea typeface="MS PGothic" pitchFamily="34" charset="-128"/>
              </a:rPr>
              <a:t>How to best exploit full BW while maintaining programmability? </a:t>
            </a:r>
          </a:p>
        </p:txBody>
      </p:sp>
      <p:sp>
        <p:nvSpPr>
          <p:cNvPr id="46" name="Rounded Rectangle 45"/>
          <p:cNvSpPr/>
          <p:nvPr/>
        </p:nvSpPr>
        <p:spPr>
          <a:xfrm rot="16200000">
            <a:off x="-388650" y="3630629"/>
            <a:ext cx="1353288" cy="31429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r>
              <a:rPr lang="en-US" sz="2000" b="1" dirty="0">
                <a:solidFill>
                  <a:srgbClr val="FFFFFF"/>
                </a:solidFill>
              </a:rPr>
              <a:t>Roadmap</a:t>
            </a:r>
          </a:p>
        </p:txBody>
      </p:sp>
      <p:grpSp>
        <p:nvGrpSpPr>
          <p:cNvPr id="65" name="Group 64"/>
          <p:cNvGrpSpPr/>
          <p:nvPr/>
        </p:nvGrpSpPr>
        <p:grpSpPr>
          <a:xfrm>
            <a:off x="1101655" y="2238847"/>
            <a:ext cx="1019849" cy="541353"/>
            <a:chOff x="1346969" y="2321406"/>
            <a:chExt cx="1223819" cy="649624"/>
          </a:xfrm>
        </p:grpSpPr>
        <p:sp>
          <p:nvSpPr>
            <p:cNvPr id="78" name="Rounded Rectangle 77"/>
            <p:cNvSpPr/>
            <p:nvPr/>
          </p:nvSpPr>
          <p:spPr>
            <a:xfrm>
              <a:off x="1416242" y="2401455"/>
              <a:ext cx="1154546" cy="5695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380985" fontAlgn="base">
                <a:spcBef>
                  <a:spcPct val="0"/>
                </a:spcBef>
                <a:spcAft>
                  <a:spcPct val="0"/>
                </a:spcAft>
              </a:pPr>
              <a:endParaRPr lang="en-US" sz="1500" dirty="0">
                <a:solidFill>
                  <a:srgbClr val="B3B3B3"/>
                </a:solidFill>
              </a:endParaRPr>
            </a:p>
          </p:txBody>
        </p:sp>
        <p:sp>
          <p:nvSpPr>
            <p:cNvPr id="79" name="Rounded Rectangle 78"/>
            <p:cNvSpPr/>
            <p:nvPr/>
          </p:nvSpPr>
          <p:spPr>
            <a:xfrm>
              <a:off x="1346969" y="2321406"/>
              <a:ext cx="1154546" cy="5695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380985" fontAlgn="base">
                <a:spcBef>
                  <a:spcPct val="0"/>
                </a:spcBef>
                <a:spcAft>
                  <a:spcPct val="0"/>
                </a:spcAft>
              </a:pPr>
              <a:r>
                <a:rPr lang="en-US" sz="1500" dirty="0">
                  <a:solidFill>
                    <a:srgbClr val="000000"/>
                  </a:solidFill>
                </a:rPr>
                <a:t>GDDR5</a:t>
              </a:r>
            </a:p>
          </p:txBody>
        </p:sp>
      </p:grpSp>
      <p:sp>
        <p:nvSpPr>
          <p:cNvPr id="66" name="Rounded Rectangle 65"/>
          <p:cNvSpPr/>
          <p:nvPr/>
        </p:nvSpPr>
        <p:spPr>
          <a:xfrm>
            <a:off x="3013547" y="2183392"/>
            <a:ext cx="801768" cy="719667"/>
          </a:xfrm>
          <a:prstGeom prst="roundRect">
            <a:avLst/>
          </a:prstGeom>
          <a:solidFill>
            <a:schemeClr val="tx2"/>
          </a:solidFill>
          <a:ln>
            <a:solidFill>
              <a:schemeClr val="tx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80985" fontAlgn="base">
              <a:spcBef>
                <a:spcPct val="0"/>
              </a:spcBef>
              <a:spcAft>
                <a:spcPct val="0"/>
              </a:spcAft>
            </a:pPr>
            <a:r>
              <a:rPr lang="en-US" sz="1500" dirty="0">
                <a:solidFill>
                  <a:srgbClr val="000000"/>
                </a:solidFill>
              </a:rPr>
              <a:t>GPU</a:t>
            </a:r>
          </a:p>
        </p:txBody>
      </p:sp>
      <p:sp>
        <p:nvSpPr>
          <p:cNvPr id="67" name="Rounded Rectangle 66"/>
          <p:cNvSpPr/>
          <p:nvPr/>
        </p:nvSpPr>
        <p:spPr>
          <a:xfrm>
            <a:off x="5212999" y="2183392"/>
            <a:ext cx="801768" cy="71966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r>
              <a:rPr lang="en-US" sz="1500" dirty="0">
                <a:solidFill>
                  <a:srgbClr val="000000"/>
                </a:solidFill>
              </a:rPr>
              <a:t>CPU</a:t>
            </a:r>
          </a:p>
        </p:txBody>
      </p:sp>
      <p:cxnSp>
        <p:nvCxnSpPr>
          <p:cNvPr id="69" name="Straight Arrow Connector 68"/>
          <p:cNvCxnSpPr>
            <a:stCxn id="67" idx="3"/>
          </p:cNvCxnSpPr>
          <p:nvPr/>
        </p:nvCxnSpPr>
        <p:spPr>
          <a:xfrm flipV="1">
            <a:off x="6014767" y="2536760"/>
            <a:ext cx="798410" cy="6465"/>
          </a:xfrm>
          <a:prstGeom prst="straightConnector1">
            <a:avLst/>
          </a:prstGeom>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66" idx="3"/>
            <a:endCxn id="67" idx="1"/>
          </p:cNvCxnSpPr>
          <p:nvPr/>
        </p:nvCxnSpPr>
        <p:spPr>
          <a:xfrm>
            <a:off x="3815314" y="2543225"/>
            <a:ext cx="1397685" cy="0"/>
          </a:xfrm>
          <a:prstGeom prst="straightConnector1">
            <a:avLst/>
          </a:prstGeom>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2057861" y="2563729"/>
            <a:ext cx="1001658"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FFFFFF"/>
                </a:solidFill>
                <a:ea typeface="MS PGothic" pitchFamily="34" charset="-128"/>
              </a:rPr>
              <a:t>200 GB/s</a:t>
            </a:r>
          </a:p>
        </p:txBody>
      </p:sp>
      <p:sp>
        <p:nvSpPr>
          <p:cNvPr id="72" name="TextBox 71"/>
          <p:cNvSpPr txBox="1"/>
          <p:nvPr/>
        </p:nvSpPr>
        <p:spPr>
          <a:xfrm>
            <a:off x="3792977" y="2542205"/>
            <a:ext cx="1410926"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76B900"/>
                </a:solidFill>
                <a:ea typeface="MS PGothic" pitchFamily="34" charset="-128"/>
              </a:rPr>
              <a:t>80 GB/s</a:t>
            </a:r>
          </a:p>
        </p:txBody>
      </p:sp>
      <p:sp>
        <p:nvSpPr>
          <p:cNvPr id="73" name="TextBox 72"/>
          <p:cNvSpPr txBox="1"/>
          <p:nvPr/>
        </p:nvSpPr>
        <p:spPr>
          <a:xfrm>
            <a:off x="6029403" y="2554981"/>
            <a:ext cx="783774"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FFFFFF"/>
                </a:solidFill>
                <a:ea typeface="MS PGothic" pitchFamily="34" charset="-128"/>
              </a:rPr>
              <a:t>80 GB/s</a:t>
            </a:r>
          </a:p>
        </p:txBody>
      </p:sp>
      <p:sp>
        <p:nvSpPr>
          <p:cNvPr id="74" name="TextBox 73"/>
          <p:cNvSpPr txBox="1"/>
          <p:nvPr/>
        </p:nvSpPr>
        <p:spPr>
          <a:xfrm>
            <a:off x="3748747" y="2035448"/>
            <a:ext cx="1498887" cy="707694"/>
          </a:xfrm>
          <a:prstGeom prst="rect">
            <a:avLst/>
          </a:prstGeom>
          <a:noFill/>
        </p:spPr>
        <p:txBody>
          <a:bodyPr wrap="square" rtlCol="0">
            <a:spAutoFit/>
          </a:bodyPr>
          <a:lstStyle/>
          <a:p>
            <a:pPr algn="ctr" defTabSz="380985" fontAlgn="base">
              <a:spcBef>
                <a:spcPct val="0"/>
              </a:spcBef>
              <a:spcAft>
                <a:spcPct val="0"/>
              </a:spcAft>
            </a:pPr>
            <a:r>
              <a:rPr lang="en-US" sz="1333" dirty="0" err="1">
                <a:solidFill>
                  <a:srgbClr val="76B900"/>
                </a:solidFill>
                <a:ea typeface="MS PGothic" pitchFamily="34" charset="-128"/>
              </a:rPr>
              <a:t>NVLink</a:t>
            </a:r>
            <a:endParaRPr lang="en-US" sz="1333" dirty="0">
              <a:solidFill>
                <a:srgbClr val="76B900"/>
              </a:solidFill>
              <a:ea typeface="MS PGothic" pitchFamily="34" charset="-128"/>
            </a:endParaRPr>
          </a:p>
          <a:p>
            <a:pPr algn="ctr" defTabSz="380985" fontAlgn="base">
              <a:spcBef>
                <a:spcPct val="0"/>
              </a:spcBef>
              <a:spcAft>
                <a:spcPct val="0"/>
              </a:spcAft>
            </a:pPr>
            <a:r>
              <a:rPr lang="en-US" sz="1333" dirty="0">
                <a:solidFill>
                  <a:srgbClr val="76B900"/>
                </a:solidFill>
                <a:ea typeface="MS PGothic" pitchFamily="34" charset="-128"/>
              </a:rPr>
              <a:t>(Cache Coherent)</a:t>
            </a:r>
          </a:p>
        </p:txBody>
      </p:sp>
      <p:cxnSp>
        <p:nvCxnSpPr>
          <p:cNvPr id="75" name="Straight Arrow Connector 74"/>
          <p:cNvCxnSpPr>
            <a:stCxn id="66" idx="1"/>
            <a:endCxn id="78" idx="3"/>
          </p:cNvCxnSpPr>
          <p:nvPr/>
        </p:nvCxnSpPr>
        <p:spPr>
          <a:xfrm flipH="1" flipV="1">
            <a:off x="2121504" y="2542878"/>
            <a:ext cx="892043" cy="348"/>
          </a:xfrm>
          <a:prstGeom prst="straightConnector1">
            <a:avLst/>
          </a:prstGeom>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84" name="Picture 83" descr="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49" name="TextBox 48"/>
          <p:cNvSpPr txBox="1"/>
          <p:nvPr/>
        </p:nvSpPr>
        <p:spPr>
          <a:xfrm>
            <a:off x="3937966" y="2204564"/>
            <a:ext cx="1142735"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FFFFFF"/>
                </a:solidFill>
                <a:ea typeface="MS PGothic" pitchFamily="34" charset="-128"/>
              </a:rPr>
              <a:t>PCI-E</a:t>
            </a:r>
          </a:p>
        </p:txBody>
      </p:sp>
      <p:sp>
        <p:nvSpPr>
          <p:cNvPr id="50" name="TextBox 49"/>
          <p:cNvSpPr txBox="1"/>
          <p:nvPr/>
        </p:nvSpPr>
        <p:spPr>
          <a:xfrm>
            <a:off x="3810238" y="2544938"/>
            <a:ext cx="1411157"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FFFFFF"/>
                </a:solidFill>
                <a:ea typeface="MS PGothic" pitchFamily="34" charset="-128"/>
              </a:rPr>
              <a:t>15.8 GB/s</a:t>
            </a:r>
          </a:p>
        </p:txBody>
      </p:sp>
      <p:cxnSp>
        <p:nvCxnSpPr>
          <p:cNvPr id="52" name="Straight Connector 51"/>
          <p:cNvCxnSpPr/>
          <p:nvPr/>
        </p:nvCxnSpPr>
        <p:spPr>
          <a:xfrm flipH="1">
            <a:off x="2943661" y="3527660"/>
            <a:ext cx="3969" cy="2076063"/>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5725161" y="3527428"/>
            <a:ext cx="3969" cy="2076063"/>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grpSp>
        <p:nvGrpSpPr>
          <p:cNvPr id="47" name="Group 46"/>
          <p:cNvGrpSpPr/>
          <p:nvPr/>
        </p:nvGrpSpPr>
        <p:grpSpPr>
          <a:xfrm>
            <a:off x="6808638" y="2278372"/>
            <a:ext cx="1019849" cy="541353"/>
            <a:chOff x="1346969" y="2321406"/>
            <a:chExt cx="1223819" cy="649624"/>
          </a:xfrm>
        </p:grpSpPr>
        <p:sp>
          <p:nvSpPr>
            <p:cNvPr id="48" name="Rounded Rectangle 47"/>
            <p:cNvSpPr/>
            <p:nvPr/>
          </p:nvSpPr>
          <p:spPr>
            <a:xfrm>
              <a:off x="1416242" y="2401455"/>
              <a:ext cx="1154546" cy="5695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380985" fontAlgn="base">
                <a:spcBef>
                  <a:spcPct val="0"/>
                </a:spcBef>
                <a:spcAft>
                  <a:spcPct val="0"/>
                </a:spcAft>
              </a:pPr>
              <a:endParaRPr lang="en-US" sz="1500" dirty="0">
                <a:solidFill>
                  <a:srgbClr val="B3B3B3"/>
                </a:solidFill>
              </a:endParaRPr>
            </a:p>
          </p:txBody>
        </p:sp>
        <p:sp>
          <p:nvSpPr>
            <p:cNvPr id="51" name="Rounded Rectangle 50"/>
            <p:cNvSpPr/>
            <p:nvPr/>
          </p:nvSpPr>
          <p:spPr>
            <a:xfrm>
              <a:off x="1346969" y="2321406"/>
              <a:ext cx="1154546" cy="5695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380985" fontAlgn="base">
                <a:spcBef>
                  <a:spcPct val="0"/>
                </a:spcBef>
                <a:spcAft>
                  <a:spcPct val="0"/>
                </a:spcAft>
              </a:pPr>
              <a:r>
                <a:rPr lang="en-US" sz="1500" dirty="0">
                  <a:solidFill>
                    <a:srgbClr val="000000"/>
                  </a:solidFill>
                </a:rPr>
                <a:t>DDR4</a:t>
              </a:r>
            </a:p>
          </p:txBody>
        </p:sp>
      </p:grpSp>
      <p:sp>
        <p:nvSpPr>
          <p:cNvPr id="3" name="TextBox 2"/>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custDataLst>
      <p:tags r:id="rId1"/>
    </p:custDataLst>
    <p:extLst>
      <p:ext uri="{BB962C8B-B14F-4D97-AF65-F5344CB8AC3E}">
        <p14:creationId xmlns:p14="http://schemas.microsoft.com/office/powerpoint/2010/main" val="1544912404"/>
      </p:ext>
    </p:extLst>
  </p:cSld>
  <p:clrMapOvr>
    <a:masterClrMapping/>
  </p:clrMapOvr>
  <mc:AlternateContent xmlns:mc="http://schemas.openxmlformats.org/markup-compatibility/2006">
    <mc:Choice xmlns:p14="http://schemas.microsoft.com/office/powerpoint/2010/main" Requires="p14">
      <p:transition spd="med" p14:dur="700" advTm="4270">
        <p:fade/>
      </p:transition>
    </mc:Choice>
    <mc:Fallback>
      <p:transition spd="med" advTm="42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3" grpId="0"/>
      <p:bldP spid="44" grpId="0"/>
      <p:bldP spid="45" grpId="0"/>
      <p:bldP spid="66" grpId="0" animBg="1"/>
      <p:bldP spid="67" grpId="0" animBg="1"/>
      <p:bldP spid="71" grpId="0"/>
      <p:bldP spid="72" grpId="0"/>
      <p:bldP spid="73" grpId="0"/>
      <p:bldP spid="74" grpId="0"/>
      <p:bldP spid="49" grpId="0"/>
      <p:bldP spid="49" grpId="1"/>
      <p:bldP spid="50" grpId="0"/>
      <p:bldP spid="50" grpId="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3825"/>
            <a:ext cx="9144000" cy="483038"/>
          </a:xfrm>
        </p:spPr>
        <p:txBody>
          <a:bodyPr/>
          <a:lstStyle/>
          <a:p>
            <a:r>
              <a:rPr lang="en-US" dirty="0" smtClean="0"/>
              <a:t>Design goals &amp; Opportunities</a:t>
            </a:r>
            <a:endParaRPr lang="en-US" dirty="0"/>
          </a:p>
        </p:txBody>
      </p:sp>
      <p:sp>
        <p:nvSpPr>
          <p:cNvPr id="3" name="Content Placeholder 2"/>
          <p:cNvSpPr>
            <a:spLocks noGrp="1"/>
          </p:cNvSpPr>
          <p:nvPr>
            <p:ph idx="1"/>
          </p:nvPr>
        </p:nvSpPr>
        <p:spPr>
          <a:xfrm>
            <a:off x="400896" y="2100671"/>
            <a:ext cx="8290560" cy="3256707"/>
          </a:xfrm>
        </p:spPr>
        <p:txBody>
          <a:bodyPr/>
          <a:lstStyle/>
          <a:p>
            <a:r>
              <a:rPr lang="en-US" dirty="0" smtClean="0"/>
              <a:t>Simple programming model: </a:t>
            </a:r>
          </a:p>
          <a:p>
            <a:pPr lvl="1"/>
            <a:r>
              <a:rPr lang="en-US" dirty="0" smtClean="0"/>
              <a:t>No need for explicit data copying</a:t>
            </a:r>
          </a:p>
          <a:p>
            <a:endParaRPr lang="en-US" dirty="0"/>
          </a:p>
          <a:p>
            <a:r>
              <a:rPr lang="en-US" dirty="0" smtClean="0"/>
              <a:t>Exploit full DDR + GDDR BW</a:t>
            </a:r>
          </a:p>
          <a:p>
            <a:pPr lvl="1"/>
            <a:r>
              <a:rPr lang="en-US" dirty="0" smtClean="0"/>
              <a:t>Additional 30% BW via </a:t>
            </a:r>
            <a:r>
              <a:rPr lang="en-US" dirty="0" err="1" smtClean="0"/>
              <a:t>NVLink</a:t>
            </a:r>
            <a:endParaRPr lang="en-US" dirty="0" smtClean="0"/>
          </a:p>
          <a:p>
            <a:pPr lvl="1"/>
            <a:r>
              <a:rPr lang="en-US" dirty="0" smtClean="0"/>
              <a:t>Crucial to BW sensitive GPU apps</a:t>
            </a:r>
          </a:p>
          <a:p>
            <a:pPr marL="0" indent="0">
              <a:buNone/>
            </a:pPr>
            <a:endParaRPr lang="en-US" dirty="0" smtClean="0">
              <a:solidFill>
                <a:schemeClr val="tx2"/>
              </a:solidFill>
            </a:endParaRPr>
          </a:p>
          <a:p>
            <a:endParaRPr lang="en-US" dirty="0" smtClean="0"/>
          </a:p>
          <a:p>
            <a:pPr lvl="1"/>
            <a:endParaRPr lang="en-US" dirty="0"/>
          </a:p>
          <a:p>
            <a:pPr lvl="1"/>
            <a:endParaRPr lang="en-US" dirty="0" smtClean="0"/>
          </a:p>
          <a:p>
            <a:pPr lvl="1"/>
            <a:endParaRPr lang="en-US" dirty="0" smtClean="0"/>
          </a:p>
        </p:txBody>
      </p:sp>
      <p:pic>
        <p:nvPicPr>
          <p:cNvPr id="5" name="Picture 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25" name="Rectangle 24"/>
          <p:cNvSpPr/>
          <p:nvPr/>
        </p:nvSpPr>
        <p:spPr>
          <a:xfrm>
            <a:off x="4792787" y="2170954"/>
            <a:ext cx="3947422" cy="23964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cxnSp>
        <p:nvCxnSpPr>
          <p:cNvPr id="26" name="Straight Arrow Connector 25"/>
          <p:cNvCxnSpPr/>
          <p:nvPr/>
        </p:nvCxnSpPr>
        <p:spPr>
          <a:xfrm flipV="1">
            <a:off x="5477889" y="2310850"/>
            <a:ext cx="2198" cy="188765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5470977" y="4196420"/>
            <a:ext cx="3184078" cy="2490"/>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5409966" y="4257246"/>
            <a:ext cx="1060300" cy="23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r>
              <a:rPr lang="en-US" sz="1167" dirty="0">
                <a:solidFill>
                  <a:srgbClr val="000000"/>
                </a:solidFill>
              </a:rPr>
              <a:t>Legacy CUDA</a:t>
            </a:r>
          </a:p>
          <a:p>
            <a:pPr algn="ctr" defTabSz="380985" fontAlgn="base">
              <a:spcBef>
                <a:spcPct val="0"/>
              </a:spcBef>
              <a:spcAft>
                <a:spcPct val="0"/>
              </a:spcAft>
            </a:pPr>
            <a:r>
              <a:rPr lang="en-US" sz="1167" dirty="0">
                <a:solidFill>
                  <a:srgbClr val="000000"/>
                </a:solidFill>
              </a:rPr>
              <a:t>UVM</a:t>
            </a:r>
          </a:p>
        </p:txBody>
      </p:sp>
      <p:sp>
        <p:nvSpPr>
          <p:cNvPr id="29" name="Rectangle 28"/>
          <p:cNvSpPr/>
          <p:nvPr/>
        </p:nvSpPr>
        <p:spPr>
          <a:xfrm>
            <a:off x="6159056" y="4256513"/>
            <a:ext cx="1186780" cy="23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r>
              <a:rPr lang="en-US" sz="1167" dirty="0">
                <a:solidFill>
                  <a:srgbClr val="000000"/>
                </a:solidFill>
              </a:rPr>
              <a:t>PCI-E</a:t>
            </a:r>
          </a:p>
        </p:txBody>
      </p:sp>
      <p:sp>
        <p:nvSpPr>
          <p:cNvPr id="30" name="Rectangle 29"/>
          <p:cNvSpPr/>
          <p:nvPr/>
        </p:nvSpPr>
        <p:spPr>
          <a:xfrm>
            <a:off x="7735897" y="4256513"/>
            <a:ext cx="1003582" cy="23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r>
              <a:rPr lang="en-US" sz="1167" dirty="0">
                <a:solidFill>
                  <a:srgbClr val="000000"/>
                </a:solidFill>
              </a:rPr>
              <a:t>Target</a:t>
            </a:r>
          </a:p>
        </p:txBody>
      </p:sp>
      <p:sp>
        <p:nvSpPr>
          <p:cNvPr id="31" name="Rectangle 30"/>
          <p:cNvSpPr/>
          <p:nvPr/>
        </p:nvSpPr>
        <p:spPr>
          <a:xfrm>
            <a:off x="5744494" y="3217140"/>
            <a:ext cx="273704" cy="9731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32" name="Rectangle 31"/>
          <p:cNvSpPr/>
          <p:nvPr/>
        </p:nvSpPr>
        <p:spPr>
          <a:xfrm>
            <a:off x="6603065" y="4126384"/>
            <a:ext cx="273704" cy="6308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33" name="Rectangle 32"/>
          <p:cNvSpPr/>
          <p:nvPr/>
        </p:nvSpPr>
        <p:spPr>
          <a:xfrm>
            <a:off x="8094756" y="2821779"/>
            <a:ext cx="273704" cy="13617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cxnSp>
        <p:nvCxnSpPr>
          <p:cNvPr id="34" name="Straight Arrow Connector 33"/>
          <p:cNvCxnSpPr/>
          <p:nvPr/>
        </p:nvCxnSpPr>
        <p:spPr>
          <a:xfrm>
            <a:off x="5488565" y="3222177"/>
            <a:ext cx="3123915" cy="1046"/>
          </a:xfrm>
          <a:prstGeom prst="straightConnector1">
            <a:avLst/>
          </a:prstGeom>
          <a:ln>
            <a:solidFill>
              <a:schemeClr val="tx2"/>
            </a:solidFill>
            <a:prstDash val="dash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5480431" y="3788893"/>
            <a:ext cx="3156378" cy="4042"/>
          </a:xfrm>
          <a:prstGeom prst="straightConnector1">
            <a:avLst/>
          </a:prstGeom>
          <a:ln>
            <a:solidFill>
              <a:schemeClr val="accent6">
                <a:lumMod val="60000"/>
                <a:lumOff val="40000"/>
              </a:schemeClr>
            </a:solidFill>
            <a:prstDash val="dash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475672" y="2820001"/>
            <a:ext cx="3123915" cy="1046"/>
          </a:xfrm>
          <a:prstGeom prst="straightConnector1">
            <a:avLst/>
          </a:prstGeom>
          <a:ln>
            <a:solidFill>
              <a:srgbClr val="76B900"/>
            </a:solidFill>
            <a:prstDash val="dash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127313" y="3664946"/>
            <a:ext cx="419681" cy="25398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167" dirty="0">
                <a:solidFill>
                  <a:srgbClr val="000000"/>
                </a:solidFill>
                <a:ea typeface="MS PGothic" pitchFamily="34" charset="-128"/>
              </a:rPr>
              <a:t>80</a:t>
            </a:r>
            <a:endParaRPr lang="en-US" sz="1333" dirty="0">
              <a:solidFill>
                <a:srgbClr val="000000"/>
              </a:solidFill>
              <a:ea typeface="MS PGothic" pitchFamily="34" charset="-128"/>
            </a:endParaRPr>
          </a:p>
        </p:txBody>
      </p:sp>
      <p:sp>
        <p:nvSpPr>
          <p:cNvPr id="38" name="TextBox 37"/>
          <p:cNvSpPr txBox="1"/>
          <p:nvPr/>
        </p:nvSpPr>
        <p:spPr>
          <a:xfrm>
            <a:off x="5077926" y="3098543"/>
            <a:ext cx="419681" cy="25398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167" dirty="0">
                <a:solidFill>
                  <a:srgbClr val="000000"/>
                </a:solidFill>
                <a:ea typeface="MS PGothic" pitchFamily="34" charset="-128"/>
              </a:rPr>
              <a:t>200</a:t>
            </a:r>
            <a:endParaRPr lang="en-US" sz="1333" dirty="0">
              <a:solidFill>
                <a:srgbClr val="000000"/>
              </a:solidFill>
              <a:ea typeface="MS PGothic" pitchFamily="34" charset="-128"/>
            </a:endParaRPr>
          </a:p>
        </p:txBody>
      </p:sp>
      <p:sp>
        <p:nvSpPr>
          <p:cNvPr id="39" name="TextBox 38"/>
          <p:cNvSpPr txBox="1"/>
          <p:nvPr/>
        </p:nvSpPr>
        <p:spPr>
          <a:xfrm>
            <a:off x="5077927" y="2709264"/>
            <a:ext cx="419681" cy="25398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167" dirty="0">
                <a:solidFill>
                  <a:srgbClr val="000000"/>
                </a:solidFill>
                <a:ea typeface="MS PGothic" pitchFamily="34" charset="-128"/>
              </a:rPr>
              <a:t>280</a:t>
            </a:r>
            <a:endParaRPr lang="en-US" sz="1333" dirty="0">
              <a:solidFill>
                <a:srgbClr val="000000"/>
              </a:solidFill>
              <a:ea typeface="MS PGothic" pitchFamily="34" charset="-128"/>
            </a:endParaRPr>
          </a:p>
        </p:txBody>
      </p:sp>
      <p:cxnSp>
        <p:nvCxnSpPr>
          <p:cNvPr id="40" name="Straight Arrow Connector 39"/>
          <p:cNvCxnSpPr/>
          <p:nvPr/>
        </p:nvCxnSpPr>
        <p:spPr>
          <a:xfrm flipV="1">
            <a:off x="5558773" y="2815834"/>
            <a:ext cx="3053708" cy="3309"/>
          </a:xfrm>
          <a:prstGeom prst="straightConnector1">
            <a:avLst/>
          </a:prstGeom>
          <a:ln>
            <a:solidFill>
              <a:schemeClr val="accent6">
                <a:lumMod val="60000"/>
                <a:lumOff val="40000"/>
              </a:schemeClr>
            </a:solidFill>
            <a:prstDash val="dash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8094025" y="3781942"/>
            <a:ext cx="273704" cy="40679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42" name="TextBox 41"/>
          <p:cNvSpPr txBox="1"/>
          <p:nvPr/>
        </p:nvSpPr>
        <p:spPr>
          <a:xfrm rot="16200000">
            <a:off x="3783247" y="3215124"/>
            <a:ext cx="2305727" cy="297454"/>
          </a:xfrm>
          <a:prstGeom prst="rect">
            <a:avLst/>
          </a:prstGeom>
          <a:noFill/>
        </p:spPr>
        <p:txBody>
          <a:bodyPr wrap="square" rtlCol="0">
            <a:spAutoFit/>
          </a:bodyPr>
          <a:lstStyle/>
          <a:p>
            <a:pPr algn="ctr" defTabSz="380985" fontAlgn="base">
              <a:spcBef>
                <a:spcPct val="0"/>
              </a:spcBef>
              <a:spcAft>
                <a:spcPct val="0"/>
              </a:spcAft>
            </a:pPr>
            <a:r>
              <a:rPr lang="en-US" sz="1333" b="1" dirty="0">
                <a:solidFill>
                  <a:srgbClr val="000000"/>
                </a:solidFill>
                <a:ea typeface="MS PGothic" pitchFamily="34" charset="-128"/>
              </a:rPr>
              <a:t>Total Bandwidth (GB/s)</a:t>
            </a:r>
          </a:p>
        </p:txBody>
      </p:sp>
      <p:sp>
        <p:nvSpPr>
          <p:cNvPr id="43" name="Rectangle 42"/>
          <p:cNvSpPr/>
          <p:nvPr/>
        </p:nvSpPr>
        <p:spPr>
          <a:xfrm>
            <a:off x="6910373" y="4258659"/>
            <a:ext cx="1186780" cy="231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r>
              <a:rPr lang="en-US" sz="1167" dirty="0" err="1">
                <a:solidFill>
                  <a:srgbClr val="000000"/>
                </a:solidFill>
              </a:rPr>
              <a:t>NVLink</a:t>
            </a:r>
            <a:endParaRPr lang="en-US" sz="1167" dirty="0">
              <a:solidFill>
                <a:srgbClr val="000000"/>
              </a:solidFill>
            </a:endParaRPr>
          </a:p>
          <a:p>
            <a:pPr algn="ctr" defTabSz="380985" fontAlgn="base">
              <a:spcBef>
                <a:spcPct val="0"/>
              </a:spcBef>
              <a:spcAft>
                <a:spcPct val="0"/>
              </a:spcAft>
            </a:pPr>
            <a:r>
              <a:rPr lang="en-US" sz="1167" dirty="0">
                <a:solidFill>
                  <a:srgbClr val="000000"/>
                </a:solidFill>
              </a:rPr>
              <a:t>CC-NUMA BW</a:t>
            </a:r>
          </a:p>
        </p:txBody>
      </p:sp>
      <p:sp>
        <p:nvSpPr>
          <p:cNvPr id="44" name="Rectangle 43"/>
          <p:cNvSpPr/>
          <p:nvPr/>
        </p:nvSpPr>
        <p:spPr>
          <a:xfrm>
            <a:off x="7354381" y="3784820"/>
            <a:ext cx="273704" cy="40679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cxnSp>
        <p:nvCxnSpPr>
          <p:cNvPr id="46" name="Straight Arrow Connector 45"/>
          <p:cNvCxnSpPr/>
          <p:nvPr/>
        </p:nvCxnSpPr>
        <p:spPr>
          <a:xfrm flipV="1">
            <a:off x="5470676" y="4129927"/>
            <a:ext cx="3156378" cy="4042"/>
          </a:xfrm>
          <a:prstGeom prst="straightConnector1">
            <a:avLst/>
          </a:prstGeom>
          <a:ln>
            <a:solidFill>
              <a:schemeClr val="accent6">
                <a:lumMod val="60000"/>
                <a:lumOff val="40000"/>
              </a:schemeClr>
            </a:solidFill>
            <a:prstDash val="dash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046207" y="3958417"/>
            <a:ext cx="487718" cy="25398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167" dirty="0">
                <a:solidFill>
                  <a:srgbClr val="000000"/>
                </a:solidFill>
                <a:ea typeface="MS PGothic" pitchFamily="34" charset="-128"/>
              </a:rPr>
              <a:t>15.8</a:t>
            </a:r>
            <a:endParaRPr lang="en-US" sz="1333" dirty="0">
              <a:solidFill>
                <a:srgbClr val="000000"/>
              </a:solidFill>
              <a:ea typeface="MS PGothic" pitchFamily="34" charset="-128"/>
            </a:endParaRPr>
          </a:p>
        </p:txBody>
      </p:sp>
      <p:sp>
        <p:nvSpPr>
          <p:cNvPr id="45" name="TextBox 44"/>
          <p:cNvSpPr txBox="1"/>
          <p:nvPr/>
        </p:nvSpPr>
        <p:spPr>
          <a:xfrm>
            <a:off x="-7789" y="5008184"/>
            <a:ext cx="9144000" cy="707886"/>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latin typeface="Arial" charset="0"/>
                <a:ea typeface="MS PGothic" pitchFamily="34" charset="-128"/>
              </a:rPr>
              <a:t>Design intelligent dynamic page migration policies </a:t>
            </a:r>
          </a:p>
          <a:p>
            <a:pPr algn="ctr" defTabSz="380985" fontAlgn="base">
              <a:spcBef>
                <a:spcPct val="0"/>
              </a:spcBef>
              <a:spcAft>
                <a:spcPct val="0"/>
              </a:spcAft>
            </a:pPr>
            <a:r>
              <a:rPr lang="en-US" sz="2000" dirty="0">
                <a:solidFill>
                  <a:srgbClr val="76B900"/>
                </a:solidFill>
                <a:latin typeface="Arial" charset="0"/>
                <a:ea typeface="MS PGothic" pitchFamily="34" charset="-128"/>
              </a:rPr>
              <a:t>to achieve both these goals</a:t>
            </a:r>
          </a:p>
        </p:txBody>
      </p:sp>
      <p:sp>
        <p:nvSpPr>
          <p:cNvPr id="48" name="TextBox 47"/>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4292386017"/>
      </p:ext>
    </p:extLst>
  </p:cSld>
  <p:clrMapOvr>
    <a:masterClrMapping/>
  </p:clrMapOvr>
  <mc:AlternateContent xmlns:mc="http://schemas.openxmlformats.org/markup-compatibility/2006">
    <mc:Choice xmlns:p14="http://schemas.microsoft.com/office/powerpoint/2010/main" Requires="p14">
      <p:transition spd="med" p14:dur="700" advTm="96608">
        <p:fade/>
      </p:transition>
    </mc:Choice>
    <mc:Fallback>
      <p:transition spd="med" advTm="966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p:bldP spid="29" grpId="0"/>
      <p:bldP spid="30" grpId="0"/>
      <p:bldP spid="31" grpId="0" animBg="1"/>
      <p:bldP spid="32" grpId="0" animBg="1"/>
      <p:bldP spid="33" grpId="0" animBg="1"/>
      <p:bldP spid="37" grpId="0"/>
      <p:bldP spid="38" grpId="0"/>
      <p:bldP spid="39" grpId="0"/>
      <p:bldP spid="41" grpId="0" animBg="1"/>
      <p:bldP spid="42" grpId="0"/>
      <p:bldP spid="43" grpId="0"/>
      <p:bldP spid="44" grpId="0" animBg="1"/>
      <p:bldP spid="47"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Negative effects of smaller warp size</a:t>
            </a:r>
            <a:endParaRPr lang="en-CA" dirty="0"/>
          </a:p>
        </p:txBody>
      </p:sp>
      <p:sp>
        <p:nvSpPr>
          <p:cNvPr id="3" name="Date Placeholder 2"/>
          <p:cNvSpPr>
            <a:spLocks noGrp="1"/>
          </p:cNvSpPr>
          <p:nvPr>
            <p:ph type="dt" sz="half" idx="10"/>
          </p:nvPr>
        </p:nvSpPr>
        <p:spPr/>
        <p:txBody>
          <a:bodyPr/>
          <a:lstStyle/>
          <a:p>
            <a:r>
              <a:rPr lang="en-US" smtClean="0"/>
              <a:t>Tim Rogers</a:t>
            </a:r>
            <a:endParaRPr lang="en-US" dirty="0"/>
          </a:p>
        </p:txBody>
      </p:sp>
      <p:sp>
        <p:nvSpPr>
          <p:cNvPr id="4" name="Footer Placeholder 3"/>
          <p:cNvSpPr>
            <a:spLocks noGrp="1"/>
          </p:cNvSpPr>
          <p:nvPr>
            <p:ph type="ftr" sz="quarter" idx="11"/>
          </p:nvPr>
        </p:nvSpPr>
        <p:spPr/>
        <p:txBody>
          <a:bodyPr/>
          <a:lstStyle/>
          <a:p>
            <a:r>
              <a:rPr lang="en-US" smtClean="0"/>
              <a:t>A Variable Warp-Size Architecture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
        <p:nvSpPr>
          <p:cNvPr id="6" name="Content Placeholder 5"/>
          <p:cNvSpPr>
            <a:spLocks noGrp="1"/>
          </p:cNvSpPr>
          <p:nvPr>
            <p:ph sz="quarter" idx="1"/>
          </p:nvPr>
        </p:nvSpPr>
        <p:spPr/>
        <p:txBody>
          <a:bodyPr/>
          <a:lstStyle/>
          <a:p>
            <a:r>
              <a:rPr lang="en-CA" dirty="0" smtClean="0"/>
              <a:t>Less front end amortization</a:t>
            </a:r>
          </a:p>
          <a:p>
            <a:pPr lvl="1"/>
            <a:r>
              <a:rPr lang="en-CA" dirty="0" smtClean="0"/>
              <a:t>Increase in fetch/decode energy</a:t>
            </a:r>
          </a:p>
          <a:p>
            <a:endParaRPr lang="en-CA" dirty="0"/>
          </a:p>
          <a:p>
            <a:endParaRPr lang="en-CA" dirty="0" smtClean="0"/>
          </a:p>
          <a:p>
            <a:endParaRPr lang="en-CA" dirty="0" smtClean="0"/>
          </a:p>
          <a:p>
            <a:r>
              <a:rPr lang="en-CA" dirty="0" smtClean="0"/>
              <a:t>Negative performance effects</a:t>
            </a:r>
          </a:p>
          <a:p>
            <a:pPr lvl="1"/>
            <a:r>
              <a:rPr lang="en-CA" dirty="0" smtClean="0"/>
              <a:t>Scheduling skew increases pressure on the memory system</a:t>
            </a:r>
          </a:p>
        </p:txBody>
      </p:sp>
    </p:spTree>
    <p:extLst>
      <p:ext uri="{BB962C8B-B14F-4D97-AF65-F5344CB8AC3E}">
        <p14:creationId xmlns:p14="http://schemas.microsoft.com/office/powerpoint/2010/main" val="26545633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 name="Group 228"/>
          <p:cNvGrpSpPr/>
          <p:nvPr/>
        </p:nvGrpSpPr>
        <p:grpSpPr>
          <a:xfrm>
            <a:off x="2428743" y="4101743"/>
            <a:ext cx="1182678" cy="525429"/>
            <a:chOff x="2924987" y="3242581"/>
            <a:chExt cx="1419214" cy="630515"/>
          </a:xfrm>
        </p:grpSpPr>
        <p:sp>
          <p:nvSpPr>
            <p:cNvPr id="230" name="Rounded Rectangle 229"/>
            <p:cNvSpPr/>
            <p:nvPr/>
          </p:nvSpPr>
          <p:spPr>
            <a:xfrm>
              <a:off x="2998012" y="3306081"/>
              <a:ext cx="1346189" cy="5670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380985" fontAlgn="base">
                <a:spcBef>
                  <a:spcPct val="0"/>
                </a:spcBef>
                <a:spcAft>
                  <a:spcPct val="0"/>
                </a:spcAft>
              </a:pPr>
              <a:endParaRPr lang="en-US" sz="1500" dirty="0">
                <a:solidFill>
                  <a:srgbClr val="B3B3B3"/>
                </a:solidFill>
              </a:endParaRPr>
            </a:p>
          </p:txBody>
        </p:sp>
        <p:sp>
          <p:nvSpPr>
            <p:cNvPr id="231" name="Rounded Rectangle 230"/>
            <p:cNvSpPr/>
            <p:nvPr/>
          </p:nvSpPr>
          <p:spPr>
            <a:xfrm>
              <a:off x="2924987" y="3242581"/>
              <a:ext cx="1346189" cy="5670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380985" fontAlgn="base">
                <a:spcBef>
                  <a:spcPct val="0"/>
                </a:spcBef>
                <a:spcAft>
                  <a:spcPct val="0"/>
                </a:spcAft>
              </a:pPr>
              <a:r>
                <a:rPr lang="en-US" sz="1500" dirty="0">
                  <a:solidFill>
                    <a:srgbClr val="000000"/>
                  </a:solidFill>
                </a:rPr>
                <a:t>DDR4</a:t>
              </a:r>
              <a:endParaRPr lang="en-US" sz="1500" dirty="0">
                <a:solidFill>
                  <a:srgbClr val="B3B3B3"/>
                </a:solidFill>
              </a:endParaRPr>
            </a:p>
            <a:p>
              <a:pPr algn="ctr" defTabSz="380985" fontAlgn="base">
                <a:spcBef>
                  <a:spcPct val="0"/>
                </a:spcBef>
                <a:spcAft>
                  <a:spcPct val="0"/>
                </a:spcAft>
              </a:pPr>
              <a:endParaRPr lang="en-US" sz="1500" dirty="0">
                <a:solidFill>
                  <a:srgbClr val="000000"/>
                </a:solidFill>
              </a:endParaRPr>
            </a:p>
          </p:txBody>
        </p:sp>
      </p:grpSp>
      <p:pic>
        <p:nvPicPr>
          <p:cNvPr id="42" name="Picture 41"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44" name="Title 1"/>
          <p:cNvSpPr>
            <a:spLocks noGrp="1"/>
          </p:cNvSpPr>
          <p:nvPr>
            <p:ph type="title"/>
          </p:nvPr>
        </p:nvSpPr>
        <p:spPr>
          <a:xfrm>
            <a:off x="415290" y="1163825"/>
            <a:ext cx="8313420" cy="483038"/>
          </a:xfrm>
        </p:spPr>
        <p:txBody>
          <a:bodyPr/>
          <a:lstStyle/>
          <a:p>
            <a:r>
              <a:rPr lang="en-US" dirty="0" smtClean="0"/>
              <a:t>Bandwidth utilization</a:t>
            </a:r>
            <a:endParaRPr lang="en-US" dirty="0"/>
          </a:p>
        </p:txBody>
      </p:sp>
      <p:sp>
        <p:nvSpPr>
          <p:cNvPr id="66" name="Rectangle 65"/>
          <p:cNvSpPr/>
          <p:nvPr/>
        </p:nvSpPr>
        <p:spPr>
          <a:xfrm>
            <a:off x="2482337" y="4354148"/>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95" name="Rectangle 94"/>
          <p:cNvSpPr/>
          <p:nvPr/>
        </p:nvSpPr>
        <p:spPr>
          <a:xfrm>
            <a:off x="2586330" y="4354609"/>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96" name="Rectangle 95"/>
          <p:cNvSpPr/>
          <p:nvPr/>
        </p:nvSpPr>
        <p:spPr>
          <a:xfrm>
            <a:off x="2689863" y="4354609"/>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97" name="Rectangle 96"/>
          <p:cNvSpPr/>
          <p:nvPr/>
        </p:nvSpPr>
        <p:spPr>
          <a:xfrm>
            <a:off x="2793856" y="4355071"/>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98" name="Rectangle 97"/>
          <p:cNvSpPr/>
          <p:nvPr/>
        </p:nvSpPr>
        <p:spPr>
          <a:xfrm>
            <a:off x="2896930" y="4354609"/>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99" name="Rectangle 98"/>
          <p:cNvSpPr/>
          <p:nvPr/>
        </p:nvSpPr>
        <p:spPr>
          <a:xfrm>
            <a:off x="3000922" y="4355071"/>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00" name="Rectangle 99"/>
          <p:cNvSpPr/>
          <p:nvPr/>
        </p:nvSpPr>
        <p:spPr>
          <a:xfrm>
            <a:off x="3104456" y="4355071"/>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01" name="Rectangle 100"/>
          <p:cNvSpPr/>
          <p:nvPr/>
        </p:nvSpPr>
        <p:spPr>
          <a:xfrm>
            <a:off x="3208448" y="4355533"/>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02" name="Rectangle 101"/>
          <p:cNvSpPr/>
          <p:nvPr/>
        </p:nvSpPr>
        <p:spPr>
          <a:xfrm>
            <a:off x="3311062" y="4354609"/>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03" name="Rectangle 102"/>
          <p:cNvSpPr/>
          <p:nvPr/>
        </p:nvSpPr>
        <p:spPr>
          <a:xfrm>
            <a:off x="3415055" y="4355071"/>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43" name="Rectangle 42"/>
          <p:cNvSpPr/>
          <p:nvPr/>
        </p:nvSpPr>
        <p:spPr>
          <a:xfrm>
            <a:off x="2479751" y="4351548"/>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49" name="Rectangle 48"/>
          <p:cNvSpPr/>
          <p:nvPr/>
        </p:nvSpPr>
        <p:spPr>
          <a:xfrm>
            <a:off x="2583743" y="4352009"/>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62" name="Rectangle 61"/>
          <p:cNvSpPr/>
          <p:nvPr/>
        </p:nvSpPr>
        <p:spPr>
          <a:xfrm>
            <a:off x="2687276" y="4352009"/>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70" name="Rectangle 69"/>
          <p:cNvSpPr/>
          <p:nvPr/>
        </p:nvSpPr>
        <p:spPr>
          <a:xfrm>
            <a:off x="2791269" y="4352471"/>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71" name="Rectangle 70"/>
          <p:cNvSpPr/>
          <p:nvPr/>
        </p:nvSpPr>
        <p:spPr>
          <a:xfrm>
            <a:off x="2894343" y="4352009"/>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72" name="Rectangle 71"/>
          <p:cNvSpPr/>
          <p:nvPr/>
        </p:nvSpPr>
        <p:spPr>
          <a:xfrm>
            <a:off x="2998336" y="4352471"/>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73" name="Rectangle 72"/>
          <p:cNvSpPr/>
          <p:nvPr/>
        </p:nvSpPr>
        <p:spPr>
          <a:xfrm>
            <a:off x="3101869" y="4352471"/>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76" name="Rectangle 75"/>
          <p:cNvSpPr/>
          <p:nvPr/>
        </p:nvSpPr>
        <p:spPr>
          <a:xfrm>
            <a:off x="3205861" y="4352933"/>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77" name="Rectangle 76"/>
          <p:cNvSpPr/>
          <p:nvPr/>
        </p:nvSpPr>
        <p:spPr>
          <a:xfrm>
            <a:off x="3308476" y="4352009"/>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78" name="Rectangle 77"/>
          <p:cNvSpPr/>
          <p:nvPr/>
        </p:nvSpPr>
        <p:spPr>
          <a:xfrm>
            <a:off x="3412468" y="4352471"/>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97" name="Rounded Rectangle 196"/>
          <p:cNvSpPr/>
          <p:nvPr/>
        </p:nvSpPr>
        <p:spPr>
          <a:xfrm>
            <a:off x="587149" y="4150124"/>
            <a:ext cx="1121824" cy="4725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380985" fontAlgn="base">
              <a:spcBef>
                <a:spcPct val="0"/>
              </a:spcBef>
              <a:spcAft>
                <a:spcPct val="0"/>
              </a:spcAft>
            </a:pPr>
            <a:endParaRPr lang="en-US" sz="1500" dirty="0">
              <a:solidFill>
                <a:srgbClr val="B3B3B3"/>
              </a:solidFill>
            </a:endParaRPr>
          </a:p>
        </p:txBody>
      </p:sp>
      <p:sp>
        <p:nvSpPr>
          <p:cNvPr id="198" name="Rounded Rectangle 197"/>
          <p:cNvSpPr/>
          <p:nvPr/>
        </p:nvSpPr>
        <p:spPr>
          <a:xfrm>
            <a:off x="526295" y="4097207"/>
            <a:ext cx="1121824" cy="4725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380985" fontAlgn="base">
              <a:spcBef>
                <a:spcPct val="0"/>
              </a:spcBef>
              <a:spcAft>
                <a:spcPct val="0"/>
              </a:spcAft>
            </a:pPr>
            <a:r>
              <a:rPr lang="en-US" sz="1500" dirty="0">
                <a:solidFill>
                  <a:srgbClr val="000000"/>
                </a:solidFill>
              </a:rPr>
              <a:t>GDDR5</a:t>
            </a:r>
            <a:endParaRPr lang="en-US" sz="1500" dirty="0">
              <a:solidFill>
                <a:srgbClr val="B3B3B3"/>
              </a:solidFill>
            </a:endParaRPr>
          </a:p>
          <a:p>
            <a:pPr algn="ctr" defTabSz="380985" fontAlgn="base">
              <a:spcBef>
                <a:spcPct val="0"/>
              </a:spcBef>
              <a:spcAft>
                <a:spcPct val="0"/>
              </a:spcAft>
            </a:pPr>
            <a:endParaRPr lang="en-US" sz="1500" dirty="0">
              <a:solidFill>
                <a:srgbClr val="000000"/>
              </a:solidFill>
            </a:endParaRPr>
          </a:p>
        </p:txBody>
      </p:sp>
      <p:sp>
        <p:nvSpPr>
          <p:cNvPr id="199" name="Rounded Rectangle 198"/>
          <p:cNvSpPr/>
          <p:nvPr/>
        </p:nvSpPr>
        <p:spPr>
          <a:xfrm>
            <a:off x="688103" y="2432809"/>
            <a:ext cx="801768" cy="719667"/>
          </a:xfrm>
          <a:prstGeom prst="roundRect">
            <a:avLst/>
          </a:prstGeom>
          <a:solidFill>
            <a:schemeClr val="tx2"/>
          </a:solidFill>
          <a:ln>
            <a:solidFill>
              <a:schemeClr val="tx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80985" fontAlgn="base">
              <a:spcBef>
                <a:spcPct val="0"/>
              </a:spcBef>
              <a:spcAft>
                <a:spcPct val="0"/>
              </a:spcAft>
            </a:pPr>
            <a:r>
              <a:rPr lang="en-US" sz="1500" dirty="0">
                <a:solidFill>
                  <a:srgbClr val="000000"/>
                </a:solidFill>
              </a:rPr>
              <a:t>GPU</a:t>
            </a:r>
          </a:p>
        </p:txBody>
      </p:sp>
      <p:sp>
        <p:nvSpPr>
          <p:cNvPr id="200" name="Rounded Rectangle 199"/>
          <p:cNvSpPr/>
          <p:nvPr/>
        </p:nvSpPr>
        <p:spPr>
          <a:xfrm>
            <a:off x="2625174" y="2422729"/>
            <a:ext cx="801768" cy="71966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r>
              <a:rPr lang="en-US" sz="1500" dirty="0">
                <a:solidFill>
                  <a:srgbClr val="000000"/>
                </a:solidFill>
              </a:rPr>
              <a:t>CPU</a:t>
            </a:r>
          </a:p>
        </p:txBody>
      </p:sp>
      <p:sp>
        <p:nvSpPr>
          <p:cNvPr id="201" name="TextBox 200"/>
          <p:cNvSpPr txBox="1"/>
          <p:nvPr/>
        </p:nvSpPr>
        <p:spPr>
          <a:xfrm>
            <a:off x="1093949" y="3515855"/>
            <a:ext cx="1001658" cy="297454"/>
          </a:xfrm>
          <a:prstGeom prst="rect">
            <a:avLst/>
          </a:prstGeom>
          <a:noFill/>
        </p:spPr>
        <p:txBody>
          <a:bodyPr wrap="square" rtlCol="0">
            <a:spAutoFit/>
          </a:bodyPr>
          <a:lstStyle/>
          <a:p>
            <a:pPr defTabSz="380985" fontAlgn="base">
              <a:spcBef>
                <a:spcPct val="0"/>
              </a:spcBef>
              <a:spcAft>
                <a:spcPct val="0"/>
              </a:spcAft>
            </a:pPr>
            <a:r>
              <a:rPr lang="en-US" sz="1333" dirty="0">
                <a:solidFill>
                  <a:srgbClr val="FFFFFF"/>
                </a:solidFill>
                <a:ea typeface="MS PGothic" pitchFamily="34" charset="-128"/>
              </a:rPr>
              <a:t>200 GB/s</a:t>
            </a:r>
          </a:p>
        </p:txBody>
      </p:sp>
      <p:grpSp>
        <p:nvGrpSpPr>
          <p:cNvPr id="202" name="Group 201"/>
          <p:cNvGrpSpPr/>
          <p:nvPr/>
        </p:nvGrpSpPr>
        <p:grpSpPr>
          <a:xfrm>
            <a:off x="1487305" y="2404717"/>
            <a:ext cx="1143419" cy="666298"/>
            <a:chOff x="1522390" y="1615529"/>
            <a:chExt cx="1372103" cy="799557"/>
          </a:xfrm>
        </p:grpSpPr>
        <p:cxnSp>
          <p:nvCxnSpPr>
            <p:cNvPr id="203" name="Straight Arrow Connector 202"/>
            <p:cNvCxnSpPr/>
            <p:nvPr/>
          </p:nvCxnSpPr>
          <p:spPr>
            <a:xfrm>
              <a:off x="1522390" y="2054296"/>
              <a:ext cx="1362364" cy="3846"/>
            </a:xfrm>
            <a:prstGeom prst="straightConnector1">
              <a:avLst/>
            </a:prstGeom>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04" name="TextBox 203"/>
            <p:cNvSpPr txBox="1"/>
            <p:nvPr/>
          </p:nvSpPr>
          <p:spPr>
            <a:xfrm>
              <a:off x="1523210" y="2058141"/>
              <a:ext cx="1371283" cy="356945"/>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76B900"/>
                  </a:solidFill>
                  <a:ea typeface="MS PGothic" pitchFamily="34" charset="-128"/>
                </a:rPr>
                <a:t>80 GB/s</a:t>
              </a:r>
            </a:p>
          </p:txBody>
        </p:sp>
        <p:sp>
          <p:nvSpPr>
            <p:cNvPr id="205" name="TextBox 204"/>
            <p:cNvSpPr txBox="1"/>
            <p:nvPr/>
          </p:nvSpPr>
          <p:spPr>
            <a:xfrm>
              <a:off x="1600838" y="1615529"/>
              <a:ext cx="1237675" cy="356945"/>
            </a:xfrm>
            <a:prstGeom prst="rect">
              <a:avLst/>
            </a:prstGeom>
            <a:noFill/>
          </p:spPr>
          <p:txBody>
            <a:bodyPr wrap="square" rtlCol="0">
              <a:spAutoFit/>
            </a:bodyPr>
            <a:lstStyle/>
            <a:p>
              <a:pPr algn="ctr" defTabSz="380985" fontAlgn="base">
                <a:spcBef>
                  <a:spcPct val="0"/>
                </a:spcBef>
                <a:spcAft>
                  <a:spcPct val="0"/>
                </a:spcAft>
              </a:pPr>
              <a:r>
                <a:rPr lang="en-US" sz="1333" dirty="0" err="1">
                  <a:solidFill>
                    <a:srgbClr val="76B900"/>
                  </a:solidFill>
                  <a:ea typeface="MS PGothic" pitchFamily="34" charset="-128"/>
                </a:rPr>
                <a:t>NVLink</a:t>
              </a:r>
              <a:endParaRPr lang="en-US" sz="1333" dirty="0">
                <a:solidFill>
                  <a:srgbClr val="76B900"/>
                </a:solidFill>
                <a:ea typeface="MS PGothic" pitchFamily="34" charset="-128"/>
              </a:endParaRPr>
            </a:p>
          </p:txBody>
        </p:sp>
      </p:grpSp>
      <p:cxnSp>
        <p:nvCxnSpPr>
          <p:cNvPr id="207" name="Straight Arrow Connector 206"/>
          <p:cNvCxnSpPr>
            <a:stCxn id="199" idx="2"/>
            <a:endCxn id="198" idx="0"/>
          </p:cNvCxnSpPr>
          <p:nvPr/>
        </p:nvCxnSpPr>
        <p:spPr>
          <a:xfrm flipH="1">
            <a:off x="1087207" y="3152476"/>
            <a:ext cx="1780" cy="944731"/>
          </a:xfrm>
          <a:prstGeom prst="straightConnector1">
            <a:avLst/>
          </a:prstGeom>
          <a:ln w="38100" cmpd="sng">
            <a:solidFill>
              <a:schemeClr val="tx1"/>
            </a:solidFill>
            <a:headEnd type="arrow"/>
            <a:tailEnd type="arrow"/>
          </a:ln>
        </p:spPr>
        <p:style>
          <a:lnRef idx="2">
            <a:schemeClr val="dk1"/>
          </a:lnRef>
          <a:fillRef idx="0">
            <a:schemeClr val="dk1"/>
          </a:fillRef>
          <a:effectRef idx="1">
            <a:schemeClr val="dk1"/>
          </a:effectRef>
          <a:fontRef idx="minor">
            <a:schemeClr val="tx1"/>
          </a:fontRef>
        </p:style>
      </p:cxnSp>
      <p:sp>
        <p:nvSpPr>
          <p:cNvPr id="227" name="TextBox 226"/>
          <p:cNvSpPr txBox="1"/>
          <p:nvPr/>
        </p:nvSpPr>
        <p:spPr>
          <a:xfrm>
            <a:off x="2289040" y="3514033"/>
            <a:ext cx="746036" cy="502573"/>
          </a:xfrm>
          <a:prstGeom prst="rect">
            <a:avLst/>
          </a:prstGeom>
          <a:noFill/>
        </p:spPr>
        <p:txBody>
          <a:bodyPr wrap="square" rtlCol="0">
            <a:spAutoFit/>
          </a:bodyPr>
          <a:lstStyle/>
          <a:p>
            <a:pPr defTabSz="380985" fontAlgn="base">
              <a:spcBef>
                <a:spcPct val="0"/>
              </a:spcBef>
              <a:spcAft>
                <a:spcPct val="0"/>
              </a:spcAft>
            </a:pPr>
            <a:r>
              <a:rPr lang="en-US" sz="1333" dirty="0">
                <a:solidFill>
                  <a:srgbClr val="FFFFFF"/>
                </a:solidFill>
                <a:ea typeface="MS PGothic" pitchFamily="34" charset="-128"/>
              </a:rPr>
              <a:t>80 GB/s</a:t>
            </a:r>
          </a:p>
        </p:txBody>
      </p:sp>
      <p:cxnSp>
        <p:nvCxnSpPr>
          <p:cNvPr id="228" name="Straight Arrow Connector 227"/>
          <p:cNvCxnSpPr/>
          <p:nvPr/>
        </p:nvCxnSpPr>
        <p:spPr>
          <a:xfrm flipH="1">
            <a:off x="3024640" y="3148264"/>
            <a:ext cx="1780" cy="944731"/>
          </a:xfrm>
          <a:prstGeom prst="straightConnector1">
            <a:avLst/>
          </a:prstGeom>
          <a:ln w="38100" cmpd="sng">
            <a:solidFill>
              <a:schemeClr val="tx1"/>
            </a:solidFill>
            <a:headEnd type="arrow"/>
            <a:tailEnd type="arrow"/>
          </a:ln>
        </p:spPr>
        <p:style>
          <a:lnRef idx="2">
            <a:schemeClr val="dk1"/>
          </a:lnRef>
          <a:fillRef idx="0">
            <a:schemeClr val="dk1"/>
          </a:fillRef>
          <a:effectRef idx="1">
            <a:schemeClr val="dk1"/>
          </a:effectRef>
          <a:fontRef idx="minor">
            <a:schemeClr val="tx1"/>
          </a:fontRef>
        </p:style>
      </p:cxnSp>
      <p:sp>
        <p:nvSpPr>
          <p:cNvPr id="232" name="Content Placeholder 2"/>
          <p:cNvSpPr txBox="1">
            <a:spLocks/>
          </p:cNvSpPr>
          <p:nvPr/>
        </p:nvSpPr>
        <p:spPr bwMode="auto">
          <a:xfrm>
            <a:off x="436571" y="4909507"/>
            <a:ext cx="8290560" cy="458434"/>
          </a:xfrm>
          <a:prstGeom prst="rect">
            <a:avLst/>
          </a:prstGeom>
          <a:noFill/>
          <a:ln w="9525">
            <a:noFill/>
            <a:miter lim="800000"/>
            <a:headEnd/>
            <a:tailEnd/>
          </a:ln>
        </p:spPr>
        <p:txBody>
          <a:bodyPr vert="horz" wrap="square" lIns="76200" tIns="38100" rIns="76200" bIns="38100" numCol="1" anchor="t" anchorCtr="0" compatLnSpc="1">
            <a:prstTxWarp prst="textNoShape">
              <a:avLst/>
            </a:prstTxWarp>
          </a:bodyPr>
          <a:lstStyle>
            <a:lvl1pPr marL="231775" indent="-231775" algn="l" rtl="0" fontAlgn="base">
              <a:lnSpc>
                <a:spcPct val="90000"/>
              </a:lnSpc>
              <a:spcBef>
                <a:spcPts val="900"/>
              </a:spcBef>
              <a:spcAft>
                <a:spcPts val="900"/>
              </a:spcAft>
              <a:buClr>
                <a:schemeClr val="bg2"/>
              </a:buClr>
              <a:buSzPct val="100000"/>
              <a:buFontTx/>
              <a:buBlip>
                <a:blip r:embed="rId4"/>
              </a:buBlip>
              <a:defRPr sz="2400" b="0">
                <a:solidFill>
                  <a:schemeClr val="bg2"/>
                </a:solidFill>
                <a:latin typeface="Trebuchet MS" pitchFamily="34" charset="0"/>
                <a:ea typeface="+mn-ea"/>
                <a:cs typeface="+mn-cs"/>
              </a:defRPr>
            </a:lvl1pPr>
            <a:lvl2pPr marL="803275" indent="-231775" algn="l" rtl="0" fontAlgn="base">
              <a:lnSpc>
                <a:spcPct val="90000"/>
              </a:lnSpc>
              <a:spcBef>
                <a:spcPts val="900"/>
              </a:spcBef>
              <a:spcAft>
                <a:spcPts val="900"/>
              </a:spcAft>
              <a:buClr>
                <a:schemeClr val="bg2"/>
              </a:buClr>
              <a:buSzPct val="100000"/>
              <a:buFontTx/>
              <a:buBlip>
                <a:blip r:embed="rId4"/>
              </a:buBlip>
              <a:defRPr sz="2000" b="0">
                <a:solidFill>
                  <a:schemeClr val="bg2"/>
                </a:solidFill>
                <a:latin typeface="Trebuchet MS" pitchFamily="34" charset="0"/>
              </a:defRPr>
            </a:lvl2pPr>
            <a:lvl3pPr marL="1255713" indent="-166688" algn="l" rtl="0" fontAlgn="base">
              <a:lnSpc>
                <a:spcPct val="90000"/>
              </a:lnSpc>
              <a:spcBef>
                <a:spcPts val="900"/>
              </a:spcBef>
              <a:spcAft>
                <a:spcPts val="900"/>
              </a:spcAft>
              <a:buClr>
                <a:schemeClr val="bg2"/>
              </a:buClr>
              <a:buSzPct val="100000"/>
              <a:buFontTx/>
              <a:buBlip>
                <a:blip r:embed="rId4"/>
              </a:buBlip>
              <a:defRPr sz="1800" b="0">
                <a:solidFill>
                  <a:schemeClr val="bg2"/>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380985">
              <a:buClr>
                <a:srgbClr val="B3B3B3"/>
              </a:buClr>
            </a:pPr>
            <a:r>
              <a:rPr lang="en-US" sz="2000" dirty="0">
                <a:solidFill>
                  <a:srgbClr val="B3B3B3"/>
                </a:solidFill>
              </a:rPr>
              <a:t>Coherence-based accesses, no page migration</a:t>
            </a:r>
          </a:p>
          <a:p>
            <a:pPr defTabSz="380985">
              <a:buClr>
                <a:srgbClr val="B3B3B3"/>
              </a:buClr>
            </a:pPr>
            <a:r>
              <a:rPr lang="en-US" sz="2000" dirty="0">
                <a:solidFill>
                  <a:srgbClr val="B3B3B3"/>
                </a:solidFill>
              </a:rPr>
              <a:t>Wastes GPU memory BW</a:t>
            </a:r>
          </a:p>
        </p:txBody>
      </p:sp>
      <p:sp>
        <p:nvSpPr>
          <p:cNvPr id="55" name="Rectangle 54"/>
          <p:cNvSpPr/>
          <p:nvPr/>
        </p:nvSpPr>
        <p:spPr>
          <a:xfrm>
            <a:off x="4502487" y="1975808"/>
            <a:ext cx="4234671" cy="266953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cxnSp>
        <p:nvCxnSpPr>
          <p:cNvPr id="56" name="Straight Arrow Connector 55"/>
          <p:cNvCxnSpPr/>
          <p:nvPr/>
        </p:nvCxnSpPr>
        <p:spPr>
          <a:xfrm flipV="1">
            <a:off x="5078421" y="2045788"/>
            <a:ext cx="1309" cy="230948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5070981" y="4355114"/>
            <a:ext cx="3379452" cy="2633"/>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5080344" y="3751540"/>
            <a:ext cx="3296647" cy="13627"/>
          </a:xfrm>
          <a:prstGeom prst="straightConnector1">
            <a:avLst/>
          </a:prstGeom>
          <a:ln>
            <a:solidFill>
              <a:schemeClr val="accent6">
                <a:lumMod val="60000"/>
                <a:lumOff val="40000"/>
              </a:schemeClr>
            </a:solidFill>
            <a:prstDash val="dash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5089090" y="2876795"/>
            <a:ext cx="3305393" cy="9681"/>
          </a:xfrm>
          <a:prstGeom prst="straightConnector1">
            <a:avLst/>
          </a:prstGeom>
          <a:ln>
            <a:solidFill>
              <a:schemeClr val="tx2">
                <a:lumMod val="75000"/>
              </a:schemeClr>
            </a:solidFill>
            <a:prstDash val="dash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5079640" y="2243170"/>
            <a:ext cx="3308633" cy="10367"/>
          </a:xfrm>
          <a:prstGeom prst="straightConnector1">
            <a:avLst/>
          </a:prstGeom>
          <a:ln>
            <a:solidFill>
              <a:schemeClr val="tx2">
                <a:lumMod val="75000"/>
              </a:schemeClr>
            </a:solidFill>
            <a:prstDash val="dash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754832" y="3624103"/>
            <a:ext cx="377987"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80</a:t>
            </a:r>
          </a:p>
        </p:txBody>
      </p:sp>
      <p:sp>
        <p:nvSpPr>
          <p:cNvPr id="69" name="TextBox 68"/>
          <p:cNvSpPr txBox="1"/>
          <p:nvPr/>
        </p:nvSpPr>
        <p:spPr>
          <a:xfrm>
            <a:off x="4688684" y="2745412"/>
            <a:ext cx="444135" cy="502573"/>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200</a:t>
            </a:r>
          </a:p>
        </p:txBody>
      </p:sp>
      <p:sp>
        <p:nvSpPr>
          <p:cNvPr id="79" name="TextBox 78"/>
          <p:cNvSpPr txBox="1"/>
          <p:nvPr/>
        </p:nvSpPr>
        <p:spPr>
          <a:xfrm>
            <a:off x="4679234" y="2102106"/>
            <a:ext cx="444135" cy="502573"/>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280</a:t>
            </a:r>
          </a:p>
        </p:txBody>
      </p:sp>
      <p:sp>
        <p:nvSpPr>
          <p:cNvPr id="80" name="TextBox 79"/>
          <p:cNvSpPr txBox="1"/>
          <p:nvPr/>
        </p:nvSpPr>
        <p:spPr>
          <a:xfrm>
            <a:off x="6083958" y="3711447"/>
            <a:ext cx="2305727" cy="323165"/>
          </a:xfrm>
          <a:prstGeom prst="rect">
            <a:avLst/>
          </a:prstGeom>
          <a:noFill/>
        </p:spPr>
        <p:txBody>
          <a:bodyPr wrap="square" rtlCol="0">
            <a:spAutoFit/>
          </a:bodyPr>
          <a:lstStyle/>
          <a:p>
            <a:pPr algn="ctr" defTabSz="380985" fontAlgn="base">
              <a:spcBef>
                <a:spcPct val="0"/>
              </a:spcBef>
              <a:spcAft>
                <a:spcPct val="0"/>
              </a:spcAft>
            </a:pPr>
            <a:r>
              <a:rPr lang="en-US" sz="1500" dirty="0">
                <a:solidFill>
                  <a:srgbClr val="558ED5"/>
                </a:solidFill>
                <a:ea typeface="MS PGothic" pitchFamily="34" charset="-128"/>
              </a:rPr>
              <a:t>BW from CC</a:t>
            </a:r>
          </a:p>
        </p:txBody>
      </p:sp>
      <p:sp>
        <p:nvSpPr>
          <p:cNvPr id="81" name="TextBox 80"/>
          <p:cNvSpPr txBox="1"/>
          <p:nvPr/>
        </p:nvSpPr>
        <p:spPr>
          <a:xfrm>
            <a:off x="5650835" y="2827791"/>
            <a:ext cx="2168447" cy="323165"/>
          </a:xfrm>
          <a:prstGeom prst="rect">
            <a:avLst/>
          </a:prstGeom>
          <a:noFill/>
        </p:spPr>
        <p:txBody>
          <a:bodyPr wrap="square" rtlCol="0">
            <a:spAutoFit/>
          </a:bodyPr>
          <a:lstStyle/>
          <a:p>
            <a:pPr algn="r" defTabSz="380985" fontAlgn="base">
              <a:spcBef>
                <a:spcPct val="0"/>
              </a:spcBef>
              <a:spcAft>
                <a:spcPct val="0"/>
              </a:spcAft>
            </a:pPr>
            <a:r>
              <a:rPr lang="en-US" sz="1500" dirty="0">
                <a:solidFill>
                  <a:srgbClr val="598B00"/>
                </a:solidFill>
                <a:ea typeface="MS PGothic" pitchFamily="34" charset="-128"/>
              </a:rPr>
              <a:t>GPU Memory BW</a:t>
            </a:r>
          </a:p>
        </p:txBody>
      </p:sp>
      <p:sp>
        <p:nvSpPr>
          <p:cNvPr id="82" name="TextBox 81"/>
          <p:cNvSpPr txBox="1"/>
          <p:nvPr/>
        </p:nvSpPr>
        <p:spPr>
          <a:xfrm>
            <a:off x="5648831" y="1976972"/>
            <a:ext cx="2852668" cy="323165"/>
          </a:xfrm>
          <a:prstGeom prst="rect">
            <a:avLst/>
          </a:prstGeom>
          <a:noFill/>
        </p:spPr>
        <p:txBody>
          <a:bodyPr wrap="square" rtlCol="0">
            <a:spAutoFit/>
          </a:bodyPr>
          <a:lstStyle/>
          <a:p>
            <a:pPr algn="r" defTabSz="380985" fontAlgn="base">
              <a:spcBef>
                <a:spcPct val="0"/>
              </a:spcBef>
              <a:spcAft>
                <a:spcPct val="0"/>
              </a:spcAft>
            </a:pPr>
            <a:r>
              <a:rPr lang="en-US" sz="1500" dirty="0">
                <a:solidFill>
                  <a:srgbClr val="76B900">
                    <a:lumMod val="75000"/>
                  </a:srgbClr>
                </a:solidFill>
                <a:ea typeface="MS PGothic" pitchFamily="34" charset="-128"/>
              </a:rPr>
              <a:t>Total System Memory BW</a:t>
            </a:r>
          </a:p>
        </p:txBody>
      </p:sp>
      <p:sp>
        <p:nvSpPr>
          <p:cNvPr id="83" name="TextBox 82"/>
          <p:cNvSpPr txBox="1"/>
          <p:nvPr/>
        </p:nvSpPr>
        <p:spPr>
          <a:xfrm>
            <a:off x="4951300" y="4338150"/>
            <a:ext cx="3591303" cy="323165"/>
          </a:xfrm>
          <a:prstGeom prst="rect">
            <a:avLst/>
          </a:prstGeom>
          <a:noFill/>
        </p:spPr>
        <p:txBody>
          <a:bodyPr wrap="square" rtlCol="0">
            <a:spAutoFit/>
          </a:bodyPr>
          <a:lstStyle/>
          <a:p>
            <a:pPr algn="ctr" defTabSz="380985" fontAlgn="base">
              <a:spcBef>
                <a:spcPct val="0"/>
              </a:spcBef>
              <a:spcAft>
                <a:spcPct val="0"/>
              </a:spcAft>
            </a:pPr>
            <a:r>
              <a:rPr lang="en-US" sz="1500" b="1" dirty="0">
                <a:solidFill>
                  <a:srgbClr val="000000"/>
                </a:solidFill>
                <a:ea typeface="MS PGothic" pitchFamily="34" charset="-128"/>
              </a:rPr>
              <a:t>% of Migrated Pages to GPU Memory</a:t>
            </a:r>
          </a:p>
        </p:txBody>
      </p:sp>
      <p:sp>
        <p:nvSpPr>
          <p:cNvPr id="84" name="TextBox 83"/>
          <p:cNvSpPr txBox="1"/>
          <p:nvPr/>
        </p:nvSpPr>
        <p:spPr>
          <a:xfrm rot="16200000">
            <a:off x="3480520" y="3022911"/>
            <a:ext cx="2305727" cy="323165"/>
          </a:xfrm>
          <a:prstGeom prst="rect">
            <a:avLst/>
          </a:prstGeom>
          <a:noFill/>
        </p:spPr>
        <p:txBody>
          <a:bodyPr wrap="square" rtlCol="0">
            <a:spAutoFit/>
          </a:bodyPr>
          <a:lstStyle/>
          <a:p>
            <a:pPr algn="ctr" defTabSz="380985" fontAlgn="base">
              <a:spcBef>
                <a:spcPct val="0"/>
              </a:spcBef>
              <a:spcAft>
                <a:spcPct val="0"/>
              </a:spcAft>
            </a:pPr>
            <a:r>
              <a:rPr lang="en-US" sz="1500" b="1" dirty="0">
                <a:solidFill>
                  <a:srgbClr val="000000"/>
                </a:solidFill>
                <a:ea typeface="MS PGothic" pitchFamily="34" charset="-128"/>
              </a:rPr>
              <a:t>Total Bandwidth (GB/s)</a:t>
            </a:r>
          </a:p>
        </p:txBody>
      </p:sp>
      <p:sp>
        <p:nvSpPr>
          <p:cNvPr id="85" name="TextBox 84"/>
          <p:cNvSpPr txBox="1"/>
          <p:nvPr/>
        </p:nvSpPr>
        <p:spPr>
          <a:xfrm>
            <a:off x="4834655" y="4268349"/>
            <a:ext cx="377987"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0</a:t>
            </a:r>
          </a:p>
        </p:txBody>
      </p:sp>
      <p:sp>
        <p:nvSpPr>
          <p:cNvPr id="86" name="TextBox 85"/>
          <p:cNvSpPr txBox="1"/>
          <p:nvPr/>
        </p:nvSpPr>
        <p:spPr>
          <a:xfrm>
            <a:off x="8298276" y="4316994"/>
            <a:ext cx="524763"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100</a:t>
            </a:r>
          </a:p>
        </p:txBody>
      </p:sp>
      <p:sp>
        <p:nvSpPr>
          <p:cNvPr id="2" name="Oval 1"/>
          <p:cNvSpPr/>
          <p:nvPr/>
        </p:nvSpPr>
        <p:spPr>
          <a:xfrm>
            <a:off x="5065871" y="3662096"/>
            <a:ext cx="205513" cy="1952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61" name="TextBox 60"/>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1735247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decel="50000" fill="hold" grpId="0" nodeType="clickEffect">
                                  <p:stCondLst>
                                    <p:cond delay="0"/>
                                  </p:stCondLst>
                                  <p:childTnLst>
                                    <p:animMotion origin="layout" path="M 2.89889E-6 4.78004E-6 L 2.89889E-6 -0.1451 C 2.89889E-6 -0.21019 -0.03183 -0.2902 -0.05758 -0.2902 L -0.11515 -0.2902 " pathEditMode="relative" rAng="0" ptsTypes="FfFF">
                                      <p:cBhvr>
                                        <p:cTn id="6" dur="500" fill="hold"/>
                                        <p:tgtEl>
                                          <p:spTgt spid="66"/>
                                        </p:tgtEl>
                                        <p:attrNameLst>
                                          <p:attrName>ppt_x</p:attrName>
                                          <p:attrName>ppt_y</p:attrName>
                                        </p:attrNameLst>
                                      </p:cBhvr>
                                      <p:rCtr x="-5757" y="-14510"/>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66"/>
                                        </p:tgtEl>
                                        <p:attrNameLst>
                                          <p:attrName>style.visibility</p:attrName>
                                        </p:attrNameLst>
                                      </p:cBhvr>
                                      <p:to>
                                        <p:strVal val="hidden"/>
                                      </p:to>
                                    </p:set>
                                  </p:childTnLst>
                                </p:cTn>
                              </p:par>
                            </p:childTnLst>
                          </p:cTn>
                        </p:par>
                        <p:par>
                          <p:cTn id="10" fill="hold">
                            <p:stCondLst>
                              <p:cond delay="500"/>
                            </p:stCondLst>
                            <p:childTnLst>
                              <p:par>
                                <p:cTn id="11" presetID="57" presetClass="path" presetSubtype="0" accel="50000" decel="50000" fill="hold" grpId="0" nodeType="afterEffect">
                                  <p:stCondLst>
                                    <p:cond delay="0"/>
                                  </p:stCondLst>
                                  <p:childTnLst>
                                    <p:animMotion origin="layout" path="M -1.90945E-7 -2.48778E-6 L -1.90945E-7 -0.14587 C -1.90945E-7 -0.21147 -0.03501 -0.29174 -0.06321 -0.29174 L -0.12643 -0.29174 " pathEditMode="relative" rAng="0" ptsTypes="FfFF">
                                      <p:cBhvr>
                                        <p:cTn id="12" dur="500" fill="hold"/>
                                        <p:tgtEl>
                                          <p:spTgt spid="95"/>
                                        </p:tgtEl>
                                        <p:attrNameLst>
                                          <p:attrName>ppt_x</p:attrName>
                                          <p:attrName>ppt_y</p:attrName>
                                        </p:attrNameLst>
                                      </p:cBhvr>
                                      <p:rCtr x="-6321" y="-14587"/>
                                    </p:animMotion>
                                  </p:childTnLst>
                                </p:cTn>
                              </p:par>
                            </p:childTnLst>
                          </p:cTn>
                        </p:par>
                        <p:par>
                          <p:cTn id="13" fill="hold">
                            <p:stCondLst>
                              <p:cond delay="1000"/>
                            </p:stCondLst>
                            <p:childTnLst>
                              <p:par>
                                <p:cTn id="14" presetID="1" presetClass="exit" presetSubtype="0" fill="hold" grpId="1" nodeType="afterEffect">
                                  <p:stCondLst>
                                    <p:cond delay="0"/>
                                  </p:stCondLst>
                                  <p:childTnLst>
                                    <p:set>
                                      <p:cBhvr>
                                        <p:cTn id="15" dur="1" fill="hold">
                                          <p:stCondLst>
                                            <p:cond delay="0"/>
                                          </p:stCondLst>
                                        </p:cTn>
                                        <p:tgtEl>
                                          <p:spTgt spid="95"/>
                                        </p:tgtEl>
                                        <p:attrNameLst>
                                          <p:attrName>style.visibility</p:attrName>
                                        </p:attrNameLst>
                                      </p:cBhvr>
                                      <p:to>
                                        <p:strVal val="hidden"/>
                                      </p:to>
                                    </p:set>
                                  </p:childTnLst>
                                </p:cTn>
                              </p:par>
                            </p:childTnLst>
                          </p:cTn>
                        </p:par>
                        <p:par>
                          <p:cTn id="16" fill="hold">
                            <p:stCondLst>
                              <p:cond delay="1000"/>
                            </p:stCondLst>
                            <p:childTnLst>
                              <p:par>
                                <p:cTn id="17" presetID="57" presetClass="path" presetSubtype="0" accel="50000" decel="50000" fill="hold" grpId="0" nodeType="afterEffect">
                                  <p:stCondLst>
                                    <p:cond delay="0"/>
                                  </p:stCondLst>
                                  <p:childTnLst>
                                    <p:animMotion origin="layout" path="M -3.28078E-6 -2.48778E-6 L -3.28078E-6 -0.14587 C -3.28078E-6 -0.21147 -0.03804 -0.29174 -0.06871 -0.29174 L -0.13742 -0.29174 " pathEditMode="relative" rAng="0" ptsTypes="FfFF">
                                      <p:cBhvr>
                                        <p:cTn id="18" dur="500" fill="hold"/>
                                        <p:tgtEl>
                                          <p:spTgt spid="96"/>
                                        </p:tgtEl>
                                        <p:attrNameLst>
                                          <p:attrName>ppt_x</p:attrName>
                                          <p:attrName>ppt_y</p:attrName>
                                        </p:attrNameLst>
                                      </p:cBhvr>
                                      <p:rCtr x="-6871" y="-14587"/>
                                    </p:animMotion>
                                  </p:childTnLst>
                                </p:cTn>
                              </p:par>
                            </p:childTnLst>
                          </p:cTn>
                        </p:par>
                        <p:par>
                          <p:cTn id="19" fill="hold">
                            <p:stCondLst>
                              <p:cond delay="1500"/>
                            </p:stCondLst>
                            <p:childTnLst>
                              <p:par>
                                <p:cTn id="20" presetID="1" presetClass="exit" presetSubtype="0" fill="hold" grpId="1" nodeType="afterEffect">
                                  <p:stCondLst>
                                    <p:cond delay="0"/>
                                  </p:stCondLst>
                                  <p:childTnLst>
                                    <p:set>
                                      <p:cBhvr>
                                        <p:cTn id="21" dur="1" fill="hold">
                                          <p:stCondLst>
                                            <p:cond delay="0"/>
                                          </p:stCondLst>
                                        </p:cTn>
                                        <p:tgtEl>
                                          <p:spTgt spid="96"/>
                                        </p:tgtEl>
                                        <p:attrNameLst>
                                          <p:attrName>style.visibility</p:attrName>
                                        </p:attrNameLst>
                                      </p:cBhvr>
                                      <p:to>
                                        <p:strVal val="hidden"/>
                                      </p:to>
                                    </p:set>
                                  </p:childTnLst>
                                </p:cTn>
                              </p:par>
                            </p:childTnLst>
                          </p:cTn>
                        </p:par>
                        <p:par>
                          <p:cTn id="22" fill="hold">
                            <p:stCondLst>
                              <p:cond delay="1500"/>
                            </p:stCondLst>
                            <p:childTnLst>
                              <p:par>
                                <p:cTn id="23" presetID="57" presetClass="path" presetSubtype="0" accel="50000" decel="50000" fill="hold" grpId="0" nodeType="afterEffect">
                                  <p:stCondLst>
                                    <p:cond delay="0"/>
                                  </p:stCondLst>
                                  <p:childTnLst>
                                    <p:animMotion origin="layout" path="M -1.0256E-6 -2.48778E-6 L -1.0256E-6 -0.14561 C -1.0256E-6 -0.21096 -0.04166 -0.29097 -0.07522 -0.29097 L -0.1503 -0.29097 " pathEditMode="relative" rAng="0" ptsTypes="FfFF">
                                      <p:cBhvr>
                                        <p:cTn id="24" dur="500" fill="hold"/>
                                        <p:tgtEl>
                                          <p:spTgt spid="97"/>
                                        </p:tgtEl>
                                        <p:attrNameLst>
                                          <p:attrName>ppt_x</p:attrName>
                                          <p:attrName>ppt_y</p:attrName>
                                        </p:attrNameLst>
                                      </p:cBhvr>
                                      <p:rCtr x="-7522" y="-14561"/>
                                    </p:animMotion>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97"/>
                                        </p:tgtEl>
                                        <p:attrNameLst>
                                          <p:attrName>style.visibility</p:attrName>
                                        </p:attrNameLst>
                                      </p:cBhvr>
                                      <p:to>
                                        <p:strVal val="hidden"/>
                                      </p:to>
                                    </p:set>
                                  </p:childTnLst>
                                </p:cTn>
                              </p:par>
                            </p:childTnLst>
                          </p:cTn>
                        </p:par>
                        <p:par>
                          <p:cTn id="28" fill="hold">
                            <p:stCondLst>
                              <p:cond delay="2000"/>
                            </p:stCondLst>
                            <p:childTnLst>
                              <p:par>
                                <p:cTn id="29" presetID="57" presetClass="path" presetSubtype="0" accel="50000" decel="50000" fill="hold" grpId="0" nodeType="afterEffect">
                                  <p:stCondLst>
                                    <p:cond delay="0"/>
                                  </p:stCondLst>
                                  <p:childTnLst>
                                    <p:animMotion origin="layout" path="M -4.11543E-6 -2.48778E-6 L -4.11543E-6 -0.14561 C -4.11543E-6 -0.21096 -0.04426 -0.29097 -0.07999 -0.29097 L -0.15998 -0.29097 " pathEditMode="relative" rAng="0" ptsTypes="FfFF">
                                      <p:cBhvr>
                                        <p:cTn id="30" dur="500" fill="hold"/>
                                        <p:tgtEl>
                                          <p:spTgt spid="98"/>
                                        </p:tgtEl>
                                        <p:attrNameLst>
                                          <p:attrName>ppt_x</p:attrName>
                                          <p:attrName>ppt_y</p:attrName>
                                        </p:attrNameLst>
                                      </p:cBhvr>
                                      <p:rCtr x="-7999" y="-14561"/>
                                    </p:animMotion>
                                  </p:childTnLst>
                                </p:cTn>
                              </p:par>
                            </p:childTnLst>
                          </p:cTn>
                        </p:par>
                        <p:par>
                          <p:cTn id="31" fill="hold">
                            <p:stCondLst>
                              <p:cond delay="2500"/>
                            </p:stCondLst>
                            <p:childTnLst>
                              <p:par>
                                <p:cTn id="32" presetID="1" presetClass="exit" presetSubtype="0" fill="hold" grpId="1" nodeType="afterEffect">
                                  <p:stCondLst>
                                    <p:cond delay="0"/>
                                  </p:stCondLst>
                                  <p:childTnLst>
                                    <p:set>
                                      <p:cBhvr>
                                        <p:cTn id="33" dur="1" fill="hold">
                                          <p:stCondLst>
                                            <p:cond delay="0"/>
                                          </p:stCondLst>
                                        </p:cTn>
                                        <p:tgtEl>
                                          <p:spTgt spid="98"/>
                                        </p:tgtEl>
                                        <p:attrNameLst>
                                          <p:attrName>style.visibility</p:attrName>
                                        </p:attrNameLst>
                                      </p:cBhvr>
                                      <p:to>
                                        <p:strVal val="hidden"/>
                                      </p:to>
                                    </p:set>
                                  </p:childTnLst>
                                </p:cTn>
                              </p:par>
                            </p:childTnLst>
                          </p:cTn>
                        </p:par>
                        <p:par>
                          <p:cTn id="34" fill="hold">
                            <p:stCondLst>
                              <p:cond delay="2500"/>
                            </p:stCondLst>
                            <p:childTnLst>
                              <p:par>
                                <p:cTn id="35" presetID="57" presetClass="path" presetSubtype="0" accel="50000" decel="50000" fill="hold" grpId="0" nodeType="afterEffect">
                                  <p:stCondLst>
                                    <p:cond delay="0"/>
                                  </p:stCondLst>
                                  <p:childTnLst>
                                    <p:animMotion origin="layout" path="M -1.86026E-6 -2.48778E-6 L -1.86026E-6 -0.14587 C -1.86026E-6 -0.21147 -0.04759 -0.29174 -0.08592 -0.29174 L -0.1717 -0.29174 " pathEditMode="relative" rAng="0" ptsTypes="FfFF">
                                      <p:cBhvr>
                                        <p:cTn id="36" dur="500" fill="hold"/>
                                        <p:tgtEl>
                                          <p:spTgt spid="99"/>
                                        </p:tgtEl>
                                        <p:attrNameLst>
                                          <p:attrName>ppt_x</p:attrName>
                                          <p:attrName>ppt_y</p:attrName>
                                        </p:attrNameLst>
                                      </p:cBhvr>
                                      <p:rCtr x="-8593" y="-14587"/>
                                    </p:animMotion>
                                  </p:childTnLst>
                                </p:cTn>
                              </p:par>
                            </p:childTnLst>
                          </p:cTn>
                        </p:par>
                        <p:par>
                          <p:cTn id="37" fill="hold">
                            <p:stCondLst>
                              <p:cond delay="3000"/>
                            </p:stCondLst>
                            <p:childTnLst>
                              <p:par>
                                <p:cTn id="38" presetID="1" presetClass="exit" presetSubtype="0" fill="hold" grpId="1" nodeType="afterEffect">
                                  <p:stCondLst>
                                    <p:cond delay="0"/>
                                  </p:stCondLst>
                                  <p:childTnLst>
                                    <p:set>
                                      <p:cBhvr>
                                        <p:cTn id="39" dur="1" fill="hold">
                                          <p:stCondLst>
                                            <p:cond delay="0"/>
                                          </p:stCondLst>
                                        </p:cTn>
                                        <p:tgtEl>
                                          <p:spTgt spid="99"/>
                                        </p:tgtEl>
                                        <p:attrNameLst>
                                          <p:attrName>style.visibility</p:attrName>
                                        </p:attrNameLst>
                                      </p:cBhvr>
                                      <p:to>
                                        <p:strVal val="hidden"/>
                                      </p:to>
                                    </p:set>
                                  </p:childTnLst>
                                </p:cTn>
                              </p:par>
                            </p:childTnLst>
                          </p:cTn>
                        </p:par>
                        <p:par>
                          <p:cTn id="40" fill="hold">
                            <p:stCondLst>
                              <p:cond delay="3000"/>
                            </p:stCondLst>
                            <p:childTnLst>
                              <p:par>
                                <p:cTn id="41" presetID="57" presetClass="path" presetSubtype="0" accel="50000" decel="50000" fill="hold" grpId="0" nodeType="afterEffect">
                                  <p:stCondLst>
                                    <p:cond delay="0"/>
                                  </p:stCondLst>
                                  <p:childTnLst>
                                    <p:animMotion origin="layout" path="M -4.95009E-6 -2.48778E-6 L -4.95009E-6 -0.14587 C -4.95009E-6 -0.21147 -0.05106 -0.29174 -0.09214 -0.29174 L -0.18429 -0.29174 " pathEditMode="relative" rAng="0" ptsTypes="FfFF">
                                      <p:cBhvr>
                                        <p:cTn id="42" dur="500" fill="hold"/>
                                        <p:tgtEl>
                                          <p:spTgt spid="100"/>
                                        </p:tgtEl>
                                        <p:attrNameLst>
                                          <p:attrName>ppt_x</p:attrName>
                                          <p:attrName>ppt_y</p:attrName>
                                        </p:attrNameLst>
                                      </p:cBhvr>
                                      <p:rCtr x="-9215" y="-14587"/>
                                    </p:animMotion>
                                  </p:childTnLst>
                                </p:cTn>
                              </p:par>
                            </p:childTnLst>
                          </p:cTn>
                        </p:par>
                        <p:par>
                          <p:cTn id="43" fill="hold">
                            <p:stCondLst>
                              <p:cond delay="3500"/>
                            </p:stCondLst>
                            <p:childTnLst>
                              <p:par>
                                <p:cTn id="44" presetID="1" presetClass="exit" presetSubtype="0" fill="hold" grpId="1" nodeType="afterEffect">
                                  <p:stCondLst>
                                    <p:cond delay="0"/>
                                  </p:stCondLst>
                                  <p:childTnLst>
                                    <p:set>
                                      <p:cBhvr>
                                        <p:cTn id="45" dur="1" fill="hold">
                                          <p:stCondLst>
                                            <p:cond delay="0"/>
                                          </p:stCondLst>
                                        </p:cTn>
                                        <p:tgtEl>
                                          <p:spTgt spid="100"/>
                                        </p:tgtEl>
                                        <p:attrNameLst>
                                          <p:attrName>style.visibility</p:attrName>
                                        </p:attrNameLst>
                                      </p:cBhvr>
                                      <p:to>
                                        <p:strVal val="hidden"/>
                                      </p:to>
                                    </p:set>
                                  </p:childTnLst>
                                </p:cTn>
                              </p:par>
                            </p:childTnLst>
                          </p:cTn>
                        </p:par>
                        <p:par>
                          <p:cTn id="46" fill="hold">
                            <p:stCondLst>
                              <p:cond delay="3500"/>
                            </p:stCondLst>
                            <p:childTnLst>
                              <p:par>
                                <p:cTn id="47" presetID="57" presetClass="path" presetSubtype="0" accel="50000" decel="50000" fill="hold" grpId="0" nodeType="afterEffect">
                                  <p:stCondLst>
                                    <p:cond delay="0"/>
                                  </p:stCondLst>
                                  <p:childTnLst>
                                    <p:animMotion origin="layout" path="M 1.96008E-6 -2.48778E-6 L 1.96008E-6 -0.14587 C 1.96008E-6 -0.21147 -0.05425 -0.29174 -0.09808 -0.29174 L -0.19601 -0.29174 " pathEditMode="relative" rAng="0" ptsTypes="FfFF">
                                      <p:cBhvr>
                                        <p:cTn id="48" dur="500" fill="hold"/>
                                        <p:tgtEl>
                                          <p:spTgt spid="101"/>
                                        </p:tgtEl>
                                        <p:attrNameLst>
                                          <p:attrName>ppt_x</p:attrName>
                                          <p:attrName>ppt_y</p:attrName>
                                        </p:attrNameLst>
                                      </p:cBhvr>
                                      <p:rCtr x="-9808" y="-14587"/>
                                    </p:animMotion>
                                  </p:childTnLst>
                                </p:cTn>
                              </p:par>
                            </p:childTnLst>
                          </p:cTn>
                        </p:par>
                        <p:par>
                          <p:cTn id="49" fill="hold">
                            <p:stCondLst>
                              <p:cond delay="4000"/>
                            </p:stCondLst>
                            <p:childTnLst>
                              <p:par>
                                <p:cTn id="50" presetID="1" presetClass="exit" presetSubtype="0" fill="hold" grpId="1" nodeType="afterEffect">
                                  <p:stCondLst>
                                    <p:cond delay="0"/>
                                  </p:stCondLst>
                                  <p:childTnLst>
                                    <p:set>
                                      <p:cBhvr>
                                        <p:cTn id="51" dur="1" fill="hold">
                                          <p:stCondLst>
                                            <p:cond delay="0"/>
                                          </p:stCondLst>
                                        </p:cTn>
                                        <p:tgtEl>
                                          <p:spTgt spid="101"/>
                                        </p:tgtEl>
                                        <p:attrNameLst>
                                          <p:attrName>style.visibility</p:attrName>
                                        </p:attrNameLst>
                                      </p:cBhvr>
                                      <p:to>
                                        <p:strVal val="hidden"/>
                                      </p:to>
                                    </p:set>
                                  </p:childTnLst>
                                </p:cTn>
                              </p:par>
                            </p:childTnLst>
                          </p:cTn>
                        </p:par>
                        <p:par>
                          <p:cTn id="52" fill="hold">
                            <p:stCondLst>
                              <p:cond delay="4000"/>
                            </p:stCondLst>
                            <p:childTnLst>
                              <p:par>
                                <p:cTn id="53" presetID="57" presetClass="path" presetSubtype="0" accel="50000" decel="50000" fill="hold" grpId="0" nodeType="afterEffect">
                                  <p:stCondLst>
                                    <p:cond delay="0"/>
                                  </p:stCondLst>
                                  <p:childTnLst>
                                    <p:animMotion origin="layout" path="M -1.12976E-6 -2.48778E-6 L -1.12976E-6 -0.14587 C -1.12976E-6 -0.21147 -0.05699 -0.29174 -0.10314 -0.29174 L -0.20613 -0.29174 " pathEditMode="relative" rAng="0" ptsTypes="FfFF">
                                      <p:cBhvr>
                                        <p:cTn id="54" dur="500" fill="hold"/>
                                        <p:tgtEl>
                                          <p:spTgt spid="102"/>
                                        </p:tgtEl>
                                        <p:attrNameLst>
                                          <p:attrName>ppt_x</p:attrName>
                                          <p:attrName>ppt_y</p:attrName>
                                        </p:attrNameLst>
                                      </p:cBhvr>
                                      <p:rCtr x="-10314" y="-14587"/>
                                    </p:animMotion>
                                  </p:childTnLst>
                                </p:cTn>
                              </p:par>
                            </p:childTnLst>
                          </p:cTn>
                        </p:par>
                        <p:par>
                          <p:cTn id="55" fill="hold">
                            <p:stCondLst>
                              <p:cond delay="4500"/>
                            </p:stCondLst>
                            <p:childTnLst>
                              <p:par>
                                <p:cTn id="56" presetID="1" presetClass="exit" presetSubtype="0" fill="hold" grpId="1" nodeType="afterEffect">
                                  <p:stCondLst>
                                    <p:cond delay="0"/>
                                  </p:stCondLst>
                                  <p:childTnLst>
                                    <p:set>
                                      <p:cBhvr>
                                        <p:cTn id="57" dur="1" fill="hold">
                                          <p:stCondLst>
                                            <p:cond delay="0"/>
                                          </p:stCondLst>
                                        </p:cTn>
                                        <p:tgtEl>
                                          <p:spTgt spid="102"/>
                                        </p:tgtEl>
                                        <p:attrNameLst>
                                          <p:attrName>style.visibility</p:attrName>
                                        </p:attrNameLst>
                                      </p:cBhvr>
                                      <p:to>
                                        <p:strVal val="hidden"/>
                                      </p:to>
                                    </p:set>
                                  </p:childTnLst>
                                </p:cTn>
                              </p:par>
                            </p:childTnLst>
                          </p:cTn>
                        </p:par>
                        <p:par>
                          <p:cTn id="58" fill="hold">
                            <p:stCondLst>
                              <p:cond delay="4500"/>
                            </p:stCondLst>
                            <p:childTnLst>
                              <p:par>
                                <p:cTn id="59" presetID="57" presetClass="path" presetSubtype="0" accel="50000" decel="50000" fill="hold" grpId="0" nodeType="afterEffect">
                                  <p:stCondLst>
                                    <p:cond delay="0"/>
                                  </p:stCondLst>
                                  <p:childTnLst>
                                    <p:animMotion origin="layout" path="M 1.12542E-6 -2.48778E-6 L 1.12542E-6 -0.14587 C 1.12542E-6 -0.21147 -0.06032 -0.29174 -0.10893 -0.29174 L -0.21785 -0.29174 " pathEditMode="relative" rAng="0" ptsTypes="FfFF">
                                      <p:cBhvr>
                                        <p:cTn id="60" dur="500" fill="hold"/>
                                        <p:tgtEl>
                                          <p:spTgt spid="103"/>
                                        </p:tgtEl>
                                        <p:attrNameLst>
                                          <p:attrName>ppt_x</p:attrName>
                                          <p:attrName>ppt_y</p:attrName>
                                        </p:attrNameLst>
                                      </p:cBhvr>
                                      <p:rCtr x="-10893" y="-14587"/>
                                    </p:animMotion>
                                  </p:childTnLst>
                                </p:cTn>
                              </p:par>
                            </p:childTnLst>
                          </p:cTn>
                        </p:par>
                        <p:par>
                          <p:cTn id="61" fill="hold">
                            <p:stCondLst>
                              <p:cond delay="5000"/>
                            </p:stCondLst>
                            <p:childTnLst>
                              <p:par>
                                <p:cTn id="62" presetID="1" presetClass="exit" presetSubtype="0" fill="hold" grpId="1" nodeType="afterEffect">
                                  <p:stCondLst>
                                    <p:cond delay="0"/>
                                  </p:stCondLst>
                                  <p:childTnLst>
                                    <p:set>
                                      <p:cBhvr>
                                        <p:cTn id="63" dur="1" fill="hold">
                                          <p:stCondLst>
                                            <p:cond delay="0"/>
                                          </p:stCondLst>
                                        </p:cTn>
                                        <p:tgtEl>
                                          <p:spTgt spid="103"/>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7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72"/>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7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76"/>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77"/>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43" grpId="0" animBg="1"/>
      <p:bldP spid="49" grpId="0" animBg="1"/>
      <p:bldP spid="62" grpId="0" animBg="1"/>
      <p:bldP spid="70" grpId="0" animBg="1"/>
      <p:bldP spid="71" grpId="0" animBg="1"/>
      <p:bldP spid="72" grpId="0" animBg="1"/>
      <p:bldP spid="73" grpId="0" animBg="1"/>
      <p:bldP spid="76" grpId="0" animBg="1"/>
      <p:bldP spid="77" grpId="0" animBg="1"/>
      <p:bldP spid="7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2428743" y="4101743"/>
            <a:ext cx="1182678" cy="525429"/>
            <a:chOff x="2924987" y="3242581"/>
            <a:chExt cx="1419214" cy="630515"/>
          </a:xfrm>
        </p:grpSpPr>
        <p:sp>
          <p:nvSpPr>
            <p:cNvPr id="62" name="Rounded Rectangle 61"/>
            <p:cNvSpPr/>
            <p:nvPr/>
          </p:nvSpPr>
          <p:spPr>
            <a:xfrm>
              <a:off x="2998012" y="3306081"/>
              <a:ext cx="1346189" cy="5670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380985" fontAlgn="base">
                <a:spcBef>
                  <a:spcPct val="0"/>
                </a:spcBef>
                <a:spcAft>
                  <a:spcPct val="0"/>
                </a:spcAft>
              </a:pPr>
              <a:endParaRPr lang="en-US" sz="1500" dirty="0">
                <a:solidFill>
                  <a:srgbClr val="B3B3B3"/>
                </a:solidFill>
              </a:endParaRPr>
            </a:p>
          </p:txBody>
        </p:sp>
        <p:sp>
          <p:nvSpPr>
            <p:cNvPr id="65" name="Rounded Rectangle 64"/>
            <p:cNvSpPr/>
            <p:nvPr/>
          </p:nvSpPr>
          <p:spPr>
            <a:xfrm>
              <a:off x="2924987" y="3242581"/>
              <a:ext cx="1346189" cy="5670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380985" fontAlgn="base">
                <a:spcBef>
                  <a:spcPct val="0"/>
                </a:spcBef>
                <a:spcAft>
                  <a:spcPct val="0"/>
                </a:spcAft>
              </a:pPr>
              <a:r>
                <a:rPr lang="en-US" sz="1500" dirty="0">
                  <a:solidFill>
                    <a:srgbClr val="000000"/>
                  </a:solidFill>
                </a:rPr>
                <a:t>DDR4</a:t>
              </a:r>
              <a:endParaRPr lang="en-US" sz="1500" dirty="0">
                <a:solidFill>
                  <a:srgbClr val="B3B3B3"/>
                </a:solidFill>
              </a:endParaRPr>
            </a:p>
            <a:p>
              <a:pPr algn="ctr" defTabSz="380985" fontAlgn="base">
                <a:spcBef>
                  <a:spcPct val="0"/>
                </a:spcBef>
                <a:spcAft>
                  <a:spcPct val="0"/>
                </a:spcAft>
              </a:pPr>
              <a:endParaRPr lang="en-US" sz="1500" dirty="0">
                <a:solidFill>
                  <a:srgbClr val="000000"/>
                </a:solidFill>
              </a:endParaRPr>
            </a:p>
          </p:txBody>
        </p:sp>
      </p:grpSp>
      <p:sp>
        <p:nvSpPr>
          <p:cNvPr id="129" name="Rounded Rectangle 128"/>
          <p:cNvSpPr/>
          <p:nvPr/>
        </p:nvSpPr>
        <p:spPr>
          <a:xfrm>
            <a:off x="587149" y="4150124"/>
            <a:ext cx="1121824" cy="4725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380985" fontAlgn="base">
              <a:spcBef>
                <a:spcPct val="0"/>
              </a:spcBef>
              <a:spcAft>
                <a:spcPct val="0"/>
              </a:spcAft>
            </a:pPr>
            <a:endParaRPr lang="en-US" sz="1500" dirty="0">
              <a:solidFill>
                <a:srgbClr val="B3B3B3"/>
              </a:solidFill>
            </a:endParaRPr>
          </a:p>
        </p:txBody>
      </p:sp>
      <p:sp>
        <p:nvSpPr>
          <p:cNvPr id="130" name="Rounded Rectangle 129"/>
          <p:cNvSpPr/>
          <p:nvPr/>
        </p:nvSpPr>
        <p:spPr>
          <a:xfrm>
            <a:off x="526295" y="4097207"/>
            <a:ext cx="1121824" cy="4725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380985" fontAlgn="base">
              <a:spcBef>
                <a:spcPct val="0"/>
              </a:spcBef>
              <a:spcAft>
                <a:spcPct val="0"/>
              </a:spcAft>
            </a:pPr>
            <a:r>
              <a:rPr lang="en-US" sz="1500" dirty="0">
                <a:solidFill>
                  <a:srgbClr val="000000"/>
                </a:solidFill>
              </a:rPr>
              <a:t>GDDR5</a:t>
            </a:r>
            <a:endParaRPr lang="en-US" sz="1500" dirty="0">
              <a:solidFill>
                <a:srgbClr val="B3B3B3"/>
              </a:solidFill>
            </a:endParaRPr>
          </a:p>
          <a:p>
            <a:pPr algn="ctr" defTabSz="380985" fontAlgn="base">
              <a:spcBef>
                <a:spcPct val="0"/>
              </a:spcBef>
              <a:spcAft>
                <a:spcPct val="0"/>
              </a:spcAft>
            </a:pPr>
            <a:endParaRPr lang="en-US" sz="1500" dirty="0">
              <a:solidFill>
                <a:srgbClr val="000000"/>
              </a:solidFill>
            </a:endParaRPr>
          </a:p>
        </p:txBody>
      </p:sp>
      <p:pic>
        <p:nvPicPr>
          <p:cNvPr id="50" name="Picture 49"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53" name="Title 1"/>
          <p:cNvSpPr>
            <a:spLocks noGrp="1"/>
          </p:cNvSpPr>
          <p:nvPr>
            <p:ph type="title"/>
          </p:nvPr>
        </p:nvSpPr>
        <p:spPr>
          <a:xfrm>
            <a:off x="415290" y="1163825"/>
            <a:ext cx="8313420" cy="483038"/>
          </a:xfrm>
        </p:spPr>
        <p:txBody>
          <a:bodyPr/>
          <a:lstStyle/>
          <a:p>
            <a:r>
              <a:rPr lang="en-US" dirty="0" smtClean="0"/>
              <a:t>Bandwidth utilization</a:t>
            </a:r>
            <a:endParaRPr lang="en-US" dirty="0"/>
          </a:p>
        </p:txBody>
      </p:sp>
      <p:sp>
        <p:nvSpPr>
          <p:cNvPr id="55" name="TextBox 54"/>
          <p:cNvSpPr txBox="1"/>
          <p:nvPr/>
        </p:nvSpPr>
        <p:spPr>
          <a:xfrm>
            <a:off x="517291" y="5291436"/>
            <a:ext cx="8050704" cy="400110"/>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ea typeface="MS PGothic" pitchFamily="34" charset="-128"/>
              </a:rPr>
              <a:t>Dynamic migration can exploit the full system memory BW</a:t>
            </a:r>
          </a:p>
        </p:txBody>
      </p:sp>
      <p:sp>
        <p:nvSpPr>
          <p:cNvPr id="106" name="Rectangle 105"/>
          <p:cNvSpPr/>
          <p:nvPr/>
        </p:nvSpPr>
        <p:spPr>
          <a:xfrm>
            <a:off x="910605" y="4337633"/>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07" name="Rectangle 106"/>
          <p:cNvSpPr/>
          <p:nvPr/>
        </p:nvSpPr>
        <p:spPr>
          <a:xfrm>
            <a:off x="1009767" y="4338216"/>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08" name="Rectangle 107"/>
          <p:cNvSpPr/>
          <p:nvPr/>
        </p:nvSpPr>
        <p:spPr>
          <a:xfrm>
            <a:off x="1111251" y="4338215"/>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09" name="Rectangle 108"/>
          <p:cNvSpPr/>
          <p:nvPr/>
        </p:nvSpPr>
        <p:spPr>
          <a:xfrm>
            <a:off x="1212155" y="4337633"/>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10" name="Rectangle 109"/>
          <p:cNvSpPr/>
          <p:nvPr/>
        </p:nvSpPr>
        <p:spPr>
          <a:xfrm>
            <a:off x="1313638" y="4337633"/>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11" name="Rectangle 110"/>
          <p:cNvSpPr/>
          <p:nvPr/>
        </p:nvSpPr>
        <p:spPr>
          <a:xfrm>
            <a:off x="1414542" y="4337052"/>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12" name="Rectangle 111"/>
          <p:cNvSpPr/>
          <p:nvPr/>
        </p:nvSpPr>
        <p:spPr>
          <a:xfrm>
            <a:off x="1513705" y="4337634"/>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81" name="Rectangle 80"/>
          <p:cNvSpPr/>
          <p:nvPr/>
        </p:nvSpPr>
        <p:spPr>
          <a:xfrm>
            <a:off x="907059" y="4338755"/>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82" name="Rectangle 81"/>
          <p:cNvSpPr/>
          <p:nvPr/>
        </p:nvSpPr>
        <p:spPr>
          <a:xfrm>
            <a:off x="1006221" y="4339338"/>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83" name="Rectangle 82"/>
          <p:cNvSpPr/>
          <p:nvPr/>
        </p:nvSpPr>
        <p:spPr>
          <a:xfrm>
            <a:off x="1107705" y="4339337"/>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84" name="Rectangle 83"/>
          <p:cNvSpPr/>
          <p:nvPr/>
        </p:nvSpPr>
        <p:spPr>
          <a:xfrm>
            <a:off x="1208609" y="4338755"/>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85" name="Rectangle 84"/>
          <p:cNvSpPr/>
          <p:nvPr/>
        </p:nvSpPr>
        <p:spPr>
          <a:xfrm>
            <a:off x="1310092" y="4338755"/>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86" name="Rectangle 85"/>
          <p:cNvSpPr/>
          <p:nvPr/>
        </p:nvSpPr>
        <p:spPr>
          <a:xfrm>
            <a:off x="1410996" y="4338173"/>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87" name="Rectangle 86"/>
          <p:cNvSpPr/>
          <p:nvPr/>
        </p:nvSpPr>
        <p:spPr>
          <a:xfrm>
            <a:off x="1510159" y="4338756"/>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95" name="Rectangle 94"/>
          <p:cNvSpPr/>
          <p:nvPr/>
        </p:nvSpPr>
        <p:spPr>
          <a:xfrm>
            <a:off x="2508155" y="4333833"/>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97" name="Rectangle 96"/>
          <p:cNvSpPr/>
          <p:nvPr/>
        </p:nvSpPr>
        <p:spPr>
          <a:xfrm>
            <a:off x="2612147" y="4334295"/>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98" name="Rectangle 97"/>
          <p:cNvSpPr/>
          <p:nvPr/>
        </p:nvSpPr>
        <p:spPr>
          <a:xfrm>
            <a:off x="2715681" y="4334295"/>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78" name="Rectangle 77"/>
          <p:cNvSpPr/>
          <p:nvPr/>
        </p:nvSpPr>
        <p:spPr>
          <a:xfrm>
            <a:off x="2504609" y="4334955"/>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79" name="Rectangle 78"/>
          <p:cNvSpPr/>
          <p:nvPr/>
        </p:nvSpPr>
        <p:spPr>
          <a:xfrm>
            <a:off x="2608601" y="4335417"/>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80" name="Rectangle 79"/>
          <p:cNvSpPr/>
          <p:nvPr/>
        </p:nvSpPr>
        <p:spPr>
          <a:xfrm>
            <a:off x="2712135" y="4335417"/>
            <a:ext cx="81929" cy="18109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31" name="Rounded Rectangle 130"/>
          <p:cNvSpPr/>
          <p:nvPr/>
        </p:nvSpPr>
        <p:spPr>
          <a:xfrm>
            <a:off x="688103" y="2432809"/>
            <a:ext cx="801768" cy="719667"/>
          </a:xfrm>
          <a:prstGeom prst="roundRect">
            <a:avLst/>
          </a:prstGeom>
          <a:solidFill>
            <a:schemeClr val="tx2"/>
          </a:solidFill>
          <a:ln>
            <a:solidFill>
              <a:schemeClr val="tx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80985" fontAlgn="base">
              <a:spcBef>
                <a:spcPct val="0"/>
              </a:spcBef>
              <a:spcAft>
                <a:spcPct val="0"/>
              </a:spcAft>
            </a:pPr>
            <a:r>
              <a:rPr lang="en-US" sz="1500" dirty="0">
                <a:solidFill>
                  <a:srgbClr val="000000"/>
                </a:solidFill>
              </a:rPr>
              <a:t>GPU</a:t>
            </a:r>
          </a:p>
        </p:txBody>
      </p:sp>
      <p:sp>
        <p:nvSpPr>
          <p:cNvPr id="132" name="Rounded Rectangle 131"/>
          <p:cNvSpPr/>
          <p:nvPr/>
        </p:nvSpPr>
        <p:spPr>
          <a:xfrm>
            <a:off x="2625174" y="2422729"/>
            <a:ext cx="801768" cy="71966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r>
              <a:rPr lang="en-US" sz="1500" dirty="0">
                <a:solidFill>
                  <a:srgbClr val="000000"/>
                </a:solidFill>
              </a:rPr>
              <a:t>CPU</a:t>
            </a:r>
          </a:p>
        </p:txBody>
      </p:sp>
      <p:sp>
        <p:nvSpPr>
          <p:cNvPr id="133" name="TextBox 132"/>
          <p:cNvSpPr txBox="1"/>
          <p:nvPr/>
        </p:nvSpPr>
        <p:spPr>
          <a:xfrm>
            <a:off x="1093949" y="3515855"/>
            <a:ext cx="1001658" cy="297454"/>
          </a:xfrm>
          <a:prstGeom prst="rect">
            <a:avLst/>
          </a:prstGeom>
          <a:noFill/>
        </p:spPr>
        <p:txBody>
          <a:bodyPr wrap="square" rtlCol="0">
            <a:spAutoFit/>
          </a:bodyPr>
          <a:lstStyle/>
          <a:p>
            <a:pPr defTabSz="380985" fontAlgn="base">
              <a:spcBef>
                <a:spcPct val="0"/>
              </a:spcBef>
              <a:spcAft>
                <a:spcPct val="0"/>
              </a:spcAft>
            </a:pPr>
            <a:r>
              <a:rPr lang="en-US" sz="1333" dirty="0">
                <a:solidFill>
                  <a:srgbClr val="FFFFFF"/>
                </a:solidFill>
                <a:ea typeface="MS PGothic" pitchFamily="34" charset="-128"/>
              </a:rPr>
              <a:t>200 GB/s</a:t>
            </a:r>
          </a:p>
        </p:txBody>
      </p:sp>
      <p:grpSp>
        <p:nvGrpSpPr>
          <p:cNvPr id="134" name="Group 133"/>
          <p:cNvGrpSpPr/>
          <p:nvPr/>
        </p:nvGrpSpPr>
        <p:grpSpPr>
          <a:xfrm>
            <a:off x="1487305" y="2404717"/>
            <a:ext cx="1143419" cy="666298"/>
            <a:chOff x="1522390" y="1615529"/>
            <a:chExt cx="1372103" cy="799557"/>
          </a:xfrm>
        </p:grpSpPr>
        <p:cxnSp>
          <p:nvCxnSpPr>
            <p:cNvPr id="135" name="Straight Arrow Connector 134"/>
            <p:cNvCxnSpPr/>
            <p:nvPr/>
          </p:nvCxnSpPr>
          <p:spPr>
            <a:xfrm>
              <a:off x="1522390" y="2054296"/>
              <a:ext cx="1362364" cy="3846"/>
            </a:xfrm>
            <a:prstGeom prst="straightConnector1">
              <a:avLst/>
            </a:prstGeom>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36" name="TextBox 135"/>
            <p:cNvSpPr txBox="1"/>
            <p:nvPr/>
          </p:nvSpPr>
          <p:spPr>
            <a:xfrm>
              <a:off x="1523210" y="2058141"/>
              <a:ext cx="1371283" cy="356945"/>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76B900"/>
                  </a:solidFill>
                  <a:ea typeface="MS PGothic" pitchFamily="34" charset="-128"/>
                </a:rPr>
                <a:t>80 GB/s</a:t>
              </a:r>
            </a:p>
          </p:txBody>
        </p:sp>
        <p:sp>
          <p:nvSpPr>
            <p:cNvPr id="137" name="TextBox 136"/>
            <p:cNvSpPr txBox="1"/>
            <p:nvPr/>
          </p:nvSpPr>
          <p:spPr>
            <a:xfrm>
              <a:off x="1600838" y="1615529"/>
              <a:ext cx="1237675" cy="356945"/>
            </a:xfrm>
            <a:prstGeom prst="rect">
              <a:avLst/>
            </a:prstGeom>
            <a:noFill/>
          </p:spPr>
          <p:txBody>
            <a:bodyPr wrap="square" rtlCol="0">
              <a:spAutoFit/>
            </a:bodyPr>
            <a:lstStyle/>
            <a:p>
              <a:pPr algn="ctr" defTabSz="380985" fontAlgn="base">
                <a:spcBef>
                  <a:spcPct val="0"/>
                </a:spcBef>
                <a:spcAft>
                  <a:spcPct val="0"/>
                </a:spcAft>
              </a:pPr>
              <a:r>
                <a:rPr lang="en-US" sz="1333" dirty="0" err="1">
                  <a:solidFill>
                    <a:srgbClr val="76B900"/>
                  </a:solidFill>
                  <a:ea typeface="MS PGothic" pitchFamily="34" charset="-128"/>
                </a:rPr>
                <a:t>NVLink</a:t>
              </a:r>
              <a:endParaRPr lang="en-US" sz="1333" dirty="0">
                <a:solidFill>
                  <a:srgbClr val="76B900"/>
                </a:solidFill>
                <a:ea typeface="MS PGothic" pitchFamily="34" charset="-128"/>
              </a:endParaRPr>
            </a:p>
          </p:txBody>
        </p:sp>
      </p:grpSp>
      <p:cxnSp>
        <p:nvCxnSpPr>
          <p:cNvPr id="138" name="Straight Arrow Connector 137"/>
          <p:cNvCxnSpPr>
            <a:stCxn id="131" idx="2"/>
            <a:endCxn id="130" idx="0"/>
          </p:cNvCxnSpPr>
          <p:nvPr/>
        </p:nvCxnSpPr>
        <p:spPr>
          <a:xfrm flipH="1">
            <a:off x="1087207" y="3152476"/>
            <a:ext cx="1780" cy="944731"/>
          </a:xfrm>
          <a:prstGeom prst="straightConnector1">
            <a:avLst/>
          </a:prstGeom>
          <a:ln w="38100" cmpd="sng">
            <a:solidFill>
              <a:schemeClr val="tx1"/>
            </a:solidFill>
            <a:headEnd type="arrow"/>
            <a:tailEnd type="arrow"/>
          </a:ln>
        </p:spPr>
        <p:style>
          <a:lnRef idx="2">
            <a:schemeClr val="dk1"/>
          </a:lnRef>
          <a:fillRef idx="0">
            <a:schemeClr val="dk1"/>
          </a:fillRef>
          <a:effectRef idx="1">
            <a:schemeClr val="dk1"/>
          </a:effectRef>
          <a:fontRef idx="minor">
            <a:schemeClr val="tx1"/>
          </a:fontRef>
        </p:style>
      </p:cxnSp>
      <p:sp>
        <p:nvSpPr>
          <p:cNvPr id="139" name="TextBox 138"/>
          <p:cNvSpPr txBox="1"/>
          <p:nvPr/>
        </p:nvSpPr>
        <p:spPr>
          <a:xfrm>
            <a:off x="2289040" y="3514033"/>
            <a:ext cx="746036" cy="502573"/>
          </a:xfrm>
          <a:prstGeom prst="rect">
            <a:avLst/>
          </a:prstGeom>
          <a:noFill/>
        </p:spPr>
        <p:txBody>
          <a:bodyPr wrap="square" rtlCol="0">
            <a:spAutoFit/>
          </a:bodyPr>
          <a:lstStyle/>
          <a:p>
            <a:pPr defTabSz="380985" fontAlgn="base">
              <a:spcBef>
                <a:spcPct val="0"/>
              </a:spcBef>
              <a:spcAft>
                <a:spcPct val="0"/>
              </a:spcAft>
            </a:pPr>
            <a:r>
              <a:rPr lang="en-US" sz="1333" dirty="0">
                <a:solidFill>
                  <a:srgbClr val="FFFFFF"/>
                </a:solidFill>
                <a:ea typeface="MS PGothic" pitchFamily="34" charset="-128"/>
              </a:rPr>
              <a:t>80 GB/s</a:t>
            </a:r>
          </a:p>
        </p:txBody>
      </p:sp>
      <p:cxnSp>
        <p:nvCxnSpPr>
          <p:cNvPr id="140" name="Straight Arrow Connector 139"/>
          <p:cNvCxnSpPr/>
          <p:nvPr/>
        </p:nvCxnSpPr>
        <p:spPr>
          <a:xfrm flipH="1">
            <a:off x="3024640" y="3148264"/>
            <a:ext cx="1780" cy="944731"/>
          </a:xfrm>
          <a:prstGeom prst="straightConnector1">
            <a:avLst/>
          </a:prstGeom>
          <a:ln w="38100" cmpd="sng">
            <a:solidFill>
              <a:schemeClr val="tx1"/>
            </a:solidFill>
            <a:headEnd type="arrow"/>
            <a:tailEnd type="arrow"/>
          </a:ln>
        </p:spPr>
        <p:style>
          <a:lnRef idx="2">
            <a:schemeClr val="dk1"/>
          </a:lnRef>
          <a:fillRef idx="0">
            <a:schemeClr val="dk1"/>
          </a:fillRef>
          <a:effectRef idx="1">
            <a:schemeClr val="dk1"/>
          </a:effectRef>
          <a:fontRef idx="minor">
            <a:schemeClr val="tx1"/>
          </a:fontRef>
        </p:style>
      </p:cxnSp>
      <p:sp>
        <p:nvSpPr>
          <p:cNvPr id="141" name="Content Placeholder 2"/>
          <p:cNvSpPr txBox="1">
            <a:spLocks/>
          </p:cNvSpPr>
          <p:nvPr/>
        </p:nvSpPr>
        <p:spPr bwMode="auto">
          <a:xfrm>
            <a:off x="287888" y="4909507"/>
            <a:ext cx="8606850" cy="458434"/>
          </a:xfrm>
          <a:prstGeom prst="rect">
            <a:avLst/>
          </a:prstGeom>
          <a:noFill/>
          <a:ln w="9525">
            <a:noFill/>
            <a:miter lim="800000"/>
            <a:headEnd/>
            <a:tailEnd/>
          </a:ln>
        </p:spPr>
        <p:txBody>
          <a:bodyPr vert="horz" wrap="square" lIns="76200" tIns="38100" rIns="76200" bIns="38100" numCol="1" anchor="t" anchorCtr="0" compatLnSpc="1">
            <a:prstTxWarp prst="textNoShape">
              <a:avLst/>
            </a:prstTxWarp>
          </a:bodyPr>
          <a:lstStyle>
            <a:lvl1pPr marL="231775" indent="-231775" algn="l" rtl="0" fontAlgn="base">
              <a:lnSpc>
                <a:spcPct val="90000"/>
              </a:lnSpc>
              <a:spcBef>
                <a:spcPts val="900"/>
              </a:spcBef>
              <a:spcAft>
                <a:spcPts val="900"/>
              </a:spcAft>
              <a:buClr>
                <a:schemeClr val="bg2"/>
              </a:buClr>
              <a:buSzPct val="100000"/>
              <a:buFontTx/>
              <a:buBlip>
                <a:blip r:embed="rId4"/>
              </a:buBlip>
              <a:defRPr sz="2400" b="0">
                <a:solidFill>
                  <a:schemeClr val="bg2"/>
                </a:solidFill>
                <a:latin typeface="Trebuchet MS" pitchFamily="34" charset="0"/>
                <a:ea typeface="+mn-ea"/>
                <a:cs typeface="+mn-cs"/>
              </a:defRPr>
            </a:lvl1pPr>
            <a:lvl2pPr marL="803275" indent="-231775" algn="l" rtl="0" fontAlgn="base">
              <a:lnSpc>
                <a:spcPct val="90000"/>
              </a:lnSpc>
              <a:spcBef>
                <a:spcPts val="900"/>
              </a:spcBef>
              <a:spcAft>
                <a:spcPts val="900"/>
              </a:spcAft>
              <a:buClr>
                <a:schemeClr val="bg2"/>
              </a:buClr>
              <a:buSzPct val="100000"/>
              <a:buFontTx/>
              <a:buBlip>
                <a:blip r:embed="rId4"/>
              </a:buBlip>
              <a:defRPr sz="2000" b="0">
                <a:solidFill>
                  <a:schemeClr val="bg2"/>
                </a:solidFill>
                <a:latin typeface="Trebuchet MS" pitchFamily="34" charset="0"/>
              </a:defRPr>
            </a:lvl2pPr>
            <a:lvl3pPr marL="1255713" indent="-166688" algn="l" rtl="0" fontAlgn="base">
              <a:lnSpc>
                <a:spcPct val="90000"/>
              </a:lnSpc>
              <a:spcBef>
                <a:spcPts val="900"/>
              </a:spcBef>
              <a:spcAft>
                <a:spcPts val="900"/>
              </a:spcAft>
              <a:buClr>
                <a:schemeClr val="bg2"/>
              </a:buClr>
              <a:buSzPct val="100000"/>
              <a:buFontTx/>
              <a:buBlip>
                <a:blip r:embed="rId4"/>
              </a:buBlip>
              <a:defRPr sz="1800" b="0">
                <a:solidFill>
                  <a:schemeClr val="bg2"/>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380985">
              <a:buClr>
                <a:srgbClr val="B3B3B3"/>
              </a:buClr>
            </a:pPr>
            <a:r>
              <a:rPr lang="en-US" sz="2000" dirty="0">
                <a:solidFill>
                  <a:srgbClr val="B3B3B3"/>
                </a:solidFill>
              </a:rPr>
              <a:t>Static Oracle: Place data in the ratio of memory bandwidths </a:t>
            </a:r>
            <a:r>
              <a:rPr lang="en-US" sz="1500" dirty="0">
                <a:solidFill>
                  <a:srgbClr val="B3B3B3"/>
                </a:solidFill>
              </a:rPr>
              <a:t>[ASPLOS’15]</a:t>
            </a:r>
          </a:p>
        </p:txBody>
      </p:sp>
      <p:sp>
        <p:nvSpPr>
          <p:cNvPr id="69" name="Rectangle 68"/>
          <p:cNvSpPr/>
          <p:nvPr/>
        </p:nvSpPr>
        <p:spPr>
          <a:xfrm>
            <a:off x="4502487" y="1975808"/>
            <a:ext cx="4234671" cy="266953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cxnSp>
        <p:nvCxnSpPr>
          <p:cNvPr id="70" name="Straight Arrow Connector 69"/>
          <p:cNvCxnSpPr/>
          <p:nvPr/>
        </p:nvCxnSpPr>
        <p:spPr>
          <a:xfrm flipV="1">
            <a:off x="5078421" y="2045788"/>
            <a:ext cx="1309" cy="230948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5070981" y="4355114"/>
            <a:ext cx="3379452" cy="2633"/>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V="1">
            <a:off x="5080344" y="3751540"/>
            <a:ext cx="3296647" cy="13627"/>
          </a:xfrm>
          <a:prstGeom prst="straightConnector1">
            <a:avLst/>
          </a:prstGeom>
          <a:ln>
            <a:solidFill>
              <a:schemeClr val="accent6">
                <a:lumMod val="60000"/>
                <a:lumOff val="40000"/>
              </a:schemeClr>
            </a:solidFill>
            <a:prstDash val="dash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V="1">
            <a:off x="5089090" y="2876795"/>
            <a:ext cx="3305393" cy="9681"/>
          </a:xfrm>
          <a:prstGeom prst="straightConnector1">
            <a:avLst/>
          </a:prstGeom>
          <a:ln>
            <a:solidFill>
              <a:schemeClr val="tx2">
                <a:lumMod val="75000"/>
              </a:schemeClr>
            </a:solidFill>
            <a:prstDash val="dash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5079640" y="2243170"/>
            <a:ext cx="3308633" cy="10367"/>
          </a:xfrm>
          <a:prstGeom prst="straightConnector1">
            <a:avLst/>
          </a:prstGeom>
          <a:ln>
            <a:solidFill>
              <a:schemeClr val="tx2">
                <a:lumMod val="75000"/>
              </a:schemeClr>
            </a:solidFill>
            <a:prstDash val="dash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4754832" y="3624103"/>
            <a:ext cx="377987"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80</a:t>
            </a:r>
          </a:p>
        </p:txBody>
      </p:sp>
      <p:sp>
        <p:nvSpPr>
          <p:cNvPr id="96" name="TextBox 95"/>
          <p:cNvSpPr txBox="1"/>
          <p:nvPr/>
        </p:nvSpPr>
        <p:spPr>
          <a:xfrm>
            <a:off x="4688684" y="2745412"/>
            <a:ext cx="444135" cy="502573"/>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200</a:t>
            </a:r>
          </a:p>
        </p:txBody>
      </p:sp>
      <p:sp>
        <p:nvSpPr>
          <p:cNvPr id="99" name="TextBox 98"/>
          <p:cNvSpPr txBox="1"/>
          <p:nvPr/>
        </p:nvSpPr>
        <p:spPr>
          <a:xfrm>
            <a:off x="4679234" y="2102106"/>
            <a:ext cx="444135" cy="502573"/>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280</a:t>
            </a:r>
          </a:p>
        </p:txBody>
      </p:sp>
      <p:sp>
        <p:nvSpPr>
          <p:cNvPr id="100" name="TextBox 99"/>
          <p:cNvSpPr txBox="1"/>
          <p:nvPr/>
        </p:nvSpPr>
        <p:spPr>
          <a:xfrm>
            <a:off x="6083958" y="3711447"/>
            <a:ext cx="2305727" cy="323165"/>
          </a:xfrm>
          <a:prstGeom prst="rect">
            <a:avLst/>
          </a:prstGeom>
          <a:noFill/>
        </p:spPr>
        <p:txBody>
          <a:bodyPr wrap="square" rtlCol="0">
            <a:spAutoFit/>
          </a:bodyPr>
          <a:lstStyle/>
          <a:p>
            <a:pPr algn="r" defTabSz="380985" fontAlgn="base">
              <a:spcBef>
                <a:spcPct val="0"/>
              </a:spcBef>
              <a:spcAft>
                <a:spcPct val="0"/>
              </a:spcAft>
            </a:pPr>
            <a:r>
              <a:rPr lang="en-US" sz="1500" dirty="0">
                <a:solidFill>
                  <a:srgbClr val="558ED5"/>
                </a:solidFill>
                <a:ea typeface="MS PGothic" pitchFamily="34" charset="-128"/>
              </a:rPr>
              <a:t>Additional BW from CC</a:t>
            </a:r>
          </a:p>
        </p:txBody>
      </p:sp>
      <p:sp>
        <p:nvSpPr>
          <p:cNvPr id="101" name="TextBox 100"/>
          <p:cNvSpPr txBox="1"/>
          <p:nvPr/>
        </p:nvSpPr>
        <p:spPr>
          <a:xfrm>
            <a:off x="5650835" y="2827791"/>
            <a:ext cx="2168447" cy="323165"/>
          </a:xfrm>
          <a:prstGeom prst="rect">
            <a:avLst/>
          </a:prstGeom>
          <a:noFill/>
        </p:spPr>
        <p:txBody>
          <a:bodyPr wrap="square" rtlCol="0">
            <a:spAutoFit/>
          </a:bodyPr>
          <a:lstStyle/>
          <a:p>
            <a:pPr algn="r" defTabSz="380985" fontAlgn="base">
              <a:spcBef>
                <a:spcPct val="0"/>
              </a:spcBef>
              <a:spcAft>
                <a:spcPct val="0"/>
              </a:spcAft>
            </a:pPr>
            <a:r>
              <a:rPr lang="en-US" sz="1500" dirty="0">
                <a:solidFill>
                  <a:srgbClr val="598B00"/>
                </a:solidFill>
                <a:ea typeface="MS PGothic" pitchFamily="34" charset="-128"/>
              </a:rPr>
              <a:t>GPU Memory BW</a:t>
            </a:r>
          </a:p>
        </p:txBody>
      </p:sp>
      <p:sp>
        <p:nvSpPr>
          <p:cNvPr id="102" name="TextBox 101"/>
          <p:cNvSpPr txBox="1"/>
          <p:nvPr/>
        </p:nvSpPr>
        <p:spPr>
          <a:xfrm>
            <a:off x="5648831" y="1976972"/>
            <a:ext cx="2852668" cy="323165"/>
          </a:xfrm>
          <a:prstGeom prst="rect">
            <a:avLst/>
          </a:prstGeom>
          <a:noFill/>
        </p:spPr>
        <p:txBody>
          <a:bodyPr wrap="square" rtlCol="0">
            <a:spAutoFit/>
          </a:bodyPr>
          <a:lstStyle/>
          <a:p>
            <a:pPr algn="r" defTabSz="380985" fontAlgn="base">
              <a:spcBef>
                <a:spcPct val="0"/>
              </a:spcBef>
              <a:spcAft>
                <a:spcPct val="0"/>
              </a:spcAft>
            </a:pPr>
            <a:r>
              <a:rPr lang="en-US" sz="1500" dirty="0">
                <a:solidFill>
                  <a:srgbClr val="76B900">
                    <a:lumMod val="75000"/>
                  </a:srgbClr>
                </a:solidFill>
                <a:ea typeface="MS PGothic" pitchFamily="34" charset="-128"/>
              </a:rPr>
              <a:t>Total System Memory BW</a:t>
            </a:r>
          </a:p>
        </p:txBody>
      </p:sp>
      <p:sp>
        <p:nvSpPr>
          <p:cNvPr id="103" name="TextBox 102"/>
          <p:cNvSpPr txBox="1"/>
          <p:nvPr/>
        </p:nvSpPr>
        <p:spPr>
          <a:xfrm>
            <a:off x="4951300" y="4338150"/>
            <a:ext cx="3591303" cy="323165"/>
          </a:xfrm>
          <a:prstGeom prst="rect">
            <a:avLst/>
          </a:prstGeom>
          <a:noFill/>
        </p:spPr>
        <p:txBody>
          <a:bodyPr wrap="square" rtlCol="0">
            <a:spAutoFit/>
          </a:bodyPr>
          <a:lstStyle/>
          <a:p>
            <a:pPr algn="ctr" defTabSz="380985" fontAlgn="base">
              <a:spcBef>
                <a:spcPct val="0"/>
              </a:spcBef>
              <a:spcAft>
                <a:spcPct val="0"/>
              </a:spcAft>
            </a:pPr>
            <a:r>
              <a:rPr lang="en-US" sz="1500" b="1" dirty="0">
                <a:solidFill>
                  <a:srgbClr val="000000"/>
                </a:solidFill>
                <a:ea typeface="MS PGothic" pitchFamily="34" charset="-128"/>
              </a:rPr>
              <a:t>% of Migrated Pages to GPU Memory</a:t>
            </a:r>
          </a:p>
        </p:txBody>
      </p:sp>
      <p:sp>
        <p:nvSpPr>
          <p:cNvPr id="104" name="TextBox 103"/>
          <p:cNvSpPr txBox="1"/>
          <p:nvPr/>
        </p:nvSpPr>
        <p:spPr>
          <a:xfrm rot="16200000">
            <a:off x="3480520" y="3022911"/>
            <a:ext cx="2305727" cy="323165"/>
          </a:xfrm>
          <a:prstGeom prst="rect">
            <a:avLst/>
          </a:prstGeom>
          <a:noFill/>
        </p:spPr>
        <p:txBody>
          <a:bodyPr wrap="square" rtlCol="0">
            <a:spAutoFit/>
          </a:bodyPr>
          <a:lstStyle/>
          <a:p>
            <a:pPr algn="ctr" defTabSz="380985" fontAlgn="base">
              <a:spcBef>
                <a:spcPct val="0"/>
              </a:spcBef>
              <a:spcAft>
                <a:spcPct val="0"/>
              </a:spcAft>
            </a:pPr>
            <a:r>
              <a:rPr lang="en-US" sz="1500" b="1" dirty="0">
                <a:solidFill>
                  <a:srgbClr val="000000"/>
                </a:solidFill>
                <a:ea typeface="MS PGothic" pitchFamily="34" charset="-128"/>
              </a:rPr>
              <a:t>Total Bandwidth (GB/s)</a:t>
            </a:r>
          </a:p>
        </p:txBody>
      </p:sp>
      <p:sp>
        <p:nvSpPr>
          <p:cNvPr id="105" name="TextBox 104"/>
          <p:cNvSpPr txBox="1"/>
          <p:nvPr/>
        </p:nvSpPr>
        <p:spPr>
          <a:xfrm>
            <a:off x="4834655" y="4268349"/>
            <a:ext cx="377987"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0</a:t>
            </a:r>
          </a:p>
        </p:txBody>
      </p:sp>
      <p:sp>
        <p:nvSpPr>
          <p:cNvPr id="114" name="TextBox 113"/>
          <p:cNvSpPr txBox="1"/>
          <p:nvPr/>
        </p:nvSpPr>
        <p:spPr>
          <a:xfrm>
            <a:off x="8298276" y="4316994"/>
            <a:ext cx="524763"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100</a:t>
            </a:r>
          </a:p>
        </p:txBody>
      </p:sp>
      <p:sp>
        <p:nvSpPr>
          <p:cNvPr id="115" name="Freeform 114"/>
          <p:cNvSpPr/>
          <p:nvPr/>
        </p:nvSpPr>
        <p:spPr>
          <a:xfrm>
            <a:off x="5070981" y="2290717"/>
            <a:ext cx="3342888" cy="1473734"/>
          </a:xfrm>
          <a:custGeom>
            <a:avLst/>
            <a:gdLst>
              <a:gd name="connsiteX0" fmla="*/ 0 w 4273889"/>
              <a:gd name="connsiteY0" fmla="*/ 1758949 h 1758949"/>
              <a:gd name="connsiteX1" fmla="*/ 2682775 w 4273889"/>
              <a:gd name="connsiteY1" fmla="*/ 25275 h 1758949"/>
              <a:gd name="connsiteX2" fmla="*/ 4273889 w 4273889"/>
              <a:gd name="connsiteY2" fmla="*/ 681646 h 1758949"/>
            </a:gdLst>
            <a:ahLst/>
            <a:cxnLst>
              <a:cxn ang="0">
                <a:pos x="connsiteX0" y="connsiteY0"/>
              </a:cxn>
              <a:cxn ang="0">
                <a:pos x="connsiteX1" y="connsiteY1"/>
              </a:cxn>
              <a:cxn ang="0">
                <a:pos x="connsiteX2" y="connsiteY2"/>
              </a:cxn>
            </a:cxnLst>
            <a:rect l="l" t="t" r="r" b="b"/>
            <a:pathLst>
              <a:path w="4273889" h="1758949">
                <a:moveTo>
                  <a:pt x="0" y="1758949"/>
                </a:moveTo>
                <a:cubicBezTo>
                  <a:pt x="985230" y="981887"/>
                  <a:pt x="1970460" y="204825"/>
                  <a:pt x="2682775" y="25275"/>
                </a:cubicBezTo>
                <a:cubicBezTo>
                  <a:pt x="3395090" y="-154276"/>
                  <a:pt x="4273889" y="681646"/>
                  <a:pt x="4273889" y="681646"/>
                </a:cubicBezTo>
              </a:path>
            </a:pathLst>
          </a:custGeom>
          <a:ln w="3810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80985" fontAlgn="base">
              <a:spcBef>
                <a:spcPct val="0"/>
              </a:spcBef>
              <a:spcAft>
                <a:spcPct val="0"/>
              </a:spcAft>
            </a:pPr>
            <a:endParaRPr lang="en-US" sz="1500" dirty="0">
              <a:solidFill>
                <a:srgbClr val="FF0000"/>
              </a:solidFill>
            </a:endParaRPr>
          </a:p>
        </p:txBody>
      </p:sp>
      <p:sp>
        <p:nvSpPr>
          <p:cNvPr id="116" name="Oval 115"/>
          <p:cNvSpPr/>
          <p:nvPr/>
        </p:nvSpPr>
        <p:spPr>
          <a:xfrm>
            <a:off x="7264850" y="2192891"/>
            <a:ext cx="205513" cy="1952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6" name="Rectangle 5"/>
          <p:cNvSpPr/>
          <p:nvPr/>
        </p:nvSpPr>
        <p:spPr>
          <a:xfrm>
            <a:off x="7480639" y="2264809"/>
            <a:ext cx="1017283" cy="6061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61" name="TextBox 60"/>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3483496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decel="50000" fill="hold" grpId="0" nodeType="clickEffect">
                                  <p:stCondLst>
                                    <p:cond delay="0"/>
                                  </p:stCondLst>
                                  <p:childTnLst>
                                    <p:animMotion origin="layout" path="M 2.89889E-6 4.78004E-6 L 2.89889E-6 -0.1451 C 2.89889E-6 -0.21019 -0.03183 -0.2902 -0.05758 -0.2902 L -0.11515 -0.2902 " pathEditMode="relative" rAng="0" ptsTypes="FfFF">
                                      <p:cBhvr>
                                        <p:cTn id="6" dur="500" fill="hold"/>
                                        <p:tgtEl>
                                          <p:spTgt spid="95"/>
                                        </p:tgtEl>
                                        <p:attrNameLst>
                                          <p:attrName>ppt_x</p:attrName>
                                          <p:attrName>ppt_y</p:attrName>
                                        </p:attrNameLst>
                                      </p:cBhvr>
                                      <p:rCtr x="-5757" y="-14510"/>
                                    </p:animMotion>
                                  </p:childTnLst>
                                </p:cTn>
                              </p:par>
                              <p:par>
                                <p:cTn id="7" presetID="1" presetClass="exit" presetSubtype="0" fill="hold" grpId="1" nodeType="withEffect">
                                  <p:stCondLst>
                                    <p:cond delay="2000"/>
                                  </p:stCondLst>
                                  <p:childTnLst>
                                    <p:set>
                                      <p:cBhvr>
                                        <p:cTn id="8" dur="1" fill="hold">
                                          <p:stCondLst>
                                            <p:cond delay="0"/>
                                          </p:stCondLst>
                                        </p:cTn>
                                        <p:tgtEl>
                                          <p:spTgt spid="95"/>
                                        </p:tgtEl>
                                        <p:attrNameLst>
                                          <p:attrName>style.visibility</p:attrName>
                                        </p:attrNameLst>
                                      </p:cBhvr>
                                      <p:to>
                                        <p:strVal val="hidden"/>
                                      </p:to>
                                    </p:set>
                                  </p:childTnLst>
                                </p:cTn>
                              </p:par>
                              <p:par>
                                <p:cTn id="9" presetID="50" presetClass="path" presetSubtype="0" accel="50000" decel="50000" fill="hold" grpId="0" nodeType="withEffect">
                                  <p:stCondLst>
                                    <p:cond delay="0"/>
                                  </p:stCondLst>
                                  <p:childTnLst>
                                    <p:animMotion origin="layout" path="M 2.26852E-6 -3.33333E-6 L 0.00188 -3.33333E-6 C 0.00275 -3.33333E-6 0.0039 -0.06507 0.0039 -0.11754 L 0.0039 -0.23354 " pathEditMode="relative" rAng="0" ptsTypes="FfFF">
                                      <p:cBhvr>
                                        <p:cTn id="10" dur="500" fill="hold"/>
                                        <p:tgtEl>
                                          <p:spTgt spid="106"/>
                                        </p:tgtEl>
                                        <p:attrNameLst>
                                          <p:attrName>ppt_x</p:attrName>
                                          <p:attrName>ppt_y</p:attrName>
                                        </p:attrNameLst>
                                      </p:cBhvr>
                                      <p:rCtr x="188" y="-11677"/>
                                    </p:animMotion>
                                  </p:childTnLst>
                                </p:cTn>
                              </p:par>
                              <p:par>
                                <p:cTn id="11" presetID="1" presetClass="exit" presetSubtype="0" fill="hold" grpId="1" nodeType="withEffect">
                                  <p:stCondLst>
                                    <p:cond delay="1000"/>
                                  </p:stCondLst>
                                  <p:childTnLst>
                                    <p:set>
                                      <p:cBhvr>
                                        <p:cTn id="12" dur="1" fill="hold">
                                          <p:stCondLst>
                                            <p:cond delay="0"/>
                                          </p:stCondLst>
                                        </p:cTn>
                                        <p:tgtEl>
                                          <p:spTgt spid="106"/>
                                        </p:tgtEl>
                                        <p:attrNameLst>
                                          <p:attrName>style.visibility</p:attrName>
                                        </p:attrNameLst>
                                      </p:cBhvr>
                                      <p:to>
                                        <p:strVal val="hidden"/>
                                      </p:to>
                                    </p:set>
                                  </p:childTnLst>
                                </p:cTn>
                              </p:par>
                              <p:par>
                                <p:cTn id="13" presetID="50" presetClass="path" presetSubtype="0" accel="50000" decel="50000" fill="hold" grpId="0" nodeType="withEffect">
                                  <p:stCondLst>
                                    <p:cond delay="1000"/>
                                  </p:stCondLst>
                                  <p:childTnLst>
                                    <p:animMotion origin="layout" path="M 1.57407E-6 -3.33333E-6 L -0.00478 -3.33333E-6 C -0.00695 -3.33333E-6 -0.00941 -0.06455 -0.00941 -0.11677 L -0.00941 -0.23302 " pathEditMode="relative" rAng="0" ptsTypes="FfFF">
                                      <p:cBhvr>
                                        <p:cTn id="14" dur="500" fill="hold"/>
                                        <p:tgtEl>
                                          <p:spTgt spid="107"/>
                                        </p:tgtEl>
                                        <p:attrNameLst>
                                          <p:attrName>ppt_x</p:attrName>
                                          <p:attrName>ppt_y</p:attrName>
                                        </p:attrNameLst>
                                      </p:cBhvr>
                                      <p:rCtr x="-477" y="-11651"/>
                                    </p:animMotion>
                                  </p:childTnLst>
                                </p:cTn>
                              </p:par>
                              <p:par>
                                <p:cTn id="15" presetID="1" presetClass="exit" presetSubtype="0" fill="hold" grpId="1" nodeType="withEffect">
                                  <p:stCondLst>
                                    <p:cond delay="2000"/>
                                  </p:stCondLst>
                                  <p:childTnLst>
                                    <p:set>
                                      <p:cBhvr>
                                        <p:cTn id="16" dur="1" fill="hold">
                                          <p:stCondLst>
                                            <p:cond delay="0"/>
                                          </p:stCondLst>
                                        </p:cTn>
                                        <p:tgtEl>
                                          <p:spTgt spid="107"/>
                                        </p:tgtEl>
                                        <p:attrNameLst>
                                          <p:attrName>style.visibility</p:attrName>
                                        </p:attrNameLst>
                                      </p:cBhvr>
                                      <p:to>
                                        <p:strVal val="hidden"/>
                                      </p:to>
                                    </p:set>
                                  </p:childTnLst>
                                </p:cTn>
                              </p:par>
                            </p:childTnLst>
                          </p:cTn>
                        </p:par>
                        <p:par>
                          <p:cTn id="17" fill="hold">
                            <p:stCondLst>
                              <p:cond delay="2000"/>
                            </p:stCondLst>
                            <p:childTnLst>
                              <p:par>
                                <p:cTn id="18" presetID="57" presetClass="path" presetSubtype="0" accel="50000" decel="50000" fill="hold" grpId="0" nodeType="afterEffect">
                                  <p:stCondLst>
                                    <p:cond delay="0"/>
                                  </p:stCondLst>
                                  <p:childTnLst>
                                    <p:animMotion origin="layout" path="M -1.90945E-7 -2.48778E-6 L -1.90945E-7 -0.14587 C -1.90945E-7 -0.21147 -0.03501 -0.29174 -0.06321 -0.29174 L -0.12643 -0.29174 " pathEditMode="relative" rAng="0" ptsTypes="FfFF">
                                      <p:cBhvr>
                                        <p:cTn id="19" dur="1000" fill="hold"/>
                                        <p:tgtEl>
                                          <p:spTgt spid="97"/>
                                        </p:tgtEl>
                                        <p:attrNameLst>
                                          <p:attrName>ppt_x</p:attrName>
                                          <p:attrName>ppt_y</p:attrName>
                                        </p:attrNameLst>
                                      </p:cBhvr>
                                      <p:rCtr x="-6321" y="-14587"/>
                                    </p:animMotion>
                                  </p:childTnLst>
                                </p:cTn>
                              </p:par>
                              <p:par>
                                <p:cTn id="20" presetID="1" presetClass="exit" presetSubtype="0" fill="hold" grpId="1" nodeType="withEffect">
                                  <p:stCondLst>
                                    <p:cond delay="2000"/>
                                  </p:stCondLst>
                                  <p:childTnLst>
                                    <p:set>
                                      <p:cBhvr>
                                        <p:cTn id="21" dur="1" fill="hold">
                                          <p:stCondLst>
                                            <p:cond delay="0"/>
                                          </p:stCondLst>
                                        </p:cTn>
                                        <p:tgtEl>
                                          <p:spTgt spid="97"/>
                                        </p:tgtEl>
                                        <p:attrNameLst>
                                          <p:attrName>style.visibility</p:attrName>
                                        </p:attrNameLst>
                                      </p:cBhvr>
                                      <p:to>
                                        <p:strVal val="hidden"/>
                                      </p:to>
                                    </p:set>
                                  </p:childTnLst>
                                </p:cTn>
                              </p:par>
                              <p:par>
                                <p:cTn id="22" presetID="50" presetClass="path" presetSubtype="0" accel="50000" decel="50000" fill="hold" grpId="0" nodeType="withEffect">
                                  <p:stCondLst>
                                    <p:cond delay="0"/>
                                  </p:stCondLst>
                                  <p:childTnLst>
                                    <p:animMotion origin="layout" path="M 1.52778E-6 -3.33333E-6 L -0.01071 -3.33333E-6 C -0.01548 -3.33333E-6 -0.02127 -0.06481 -0.02127 -0.11754 L -0.02127 -0.23405 " pathEditMode="relative" rAng="0" ptsTypes="FfFF">
                                      <p:cBhvr>
                                        <p:cTn id="23" dur="500" fill="hold"/>
                                        <p:tgtEl>
                                          <p:spTgt spid="108"/>
                                        </p:tgtEl>
                                        <p:attrNameLst>
                                          <p:attrName>ppt_x</p:attrName>
                                          <p:attrName>ppt_y</p:attrName>
                                        </p:attrNameLst>
                                      </p:cBhvr>
                                      <p:rCtr x="-1071" y="-11703"/>
                                    </p:animMotion>
                                  </p:childTnLst>
                                </p:cTn>
                              </p:par>
                              <p:par>
                                <p:cTn id="24" presetID="1" presetClass="exit" presetSubtype="0" fill="hold" grpId="1" nodeType="withEffect">
                                  <p:stCondLst>
                                    <p:cond delay="1000"/>
                                  </p:stCondLst>
                                  <p:childTnLst>
                                    <p:set>
                                      <p:cBhvr>
                                        <p:cTn id="25" dur="1" fill="hold">
                                          <p:stCondLst>
                                            <p:cond delay="0"/>
                                          </p:stCondLst>
                                        </p:cTn>
                                        <p:tgtEl>
                                          <p:spTgt spid="108"/>
                                        </p:tgtEl>
                                        <p:attrNameLst>
                                          <p:attrName>style.visibility</p:attrName>
                                        </p:attrNameLst>
                                      </p:cBhvr>
                                      <p:to>
                                        <p:strVal val="hidden"/>
                                      </p:to>
                                    </p:set>
                                  </p:childTnLst>
                                </p:cTn>
                              </p:par>
                              <p:par>
                                <p:cTn id="26" presetID="50" presetClass="path" presetSubtype="0" accel="50000" decel="50000" fill="hold" grpId="0" nodeType="withEffect">
                                  <p:stCondLst>
                                    <p:cond delay="1000"/>
                                  </p:stCondLst>
                                  <p:childTnLst>
                                    <p:animMotion origin="layout" path="M -3.84259E-6 -3.33333E-6 L -0.0162 -3.33333E-6 C -0.02343 -3.33333E-6 -0.03226 -0.06481 -0.03226 -0.11754 L -0.03226 -0.23405 " pathEditMode="relative" rAng="0" ptsTypes="FfFF">
                                      <p:cBhvr>
                                        <p:cTn id="27" dur="500" fill="hold"/>
                                        <p:tgtEl>
                                          <p:spTgt spid="109"/>
                                        </p:tgtEl>
                                        <p:attrNameLst>
                                          <p:attrName>ppt_x</p:attrName>
                                          <p:attrName>ppt_y</p:attrName>
                                        </p:attrNameLst>
                                      </p:cBhvr>
                                      <p:rCtr x="-1620" y="-11703"/>
                                    </p:animMotion>
                                  </p:childTnLst>
                                </p:cTn>
                              </p:par>
                              <p:par>
                                <p:cTn id="28" presetID="1" presetClass="exit" presetSubtype="0" fill="hold" grpId="1" nodeType="withEffect">
                                  <p:stCondLst>
                                    <p:cond delay="2000"/>
                                  </p:stCondLst>
                                  <p:childTnLst>
                                    <p:set>
                                      <p:cBhvr>
                                        <p:cTn id="29" dur="1" fill="hold">
                                          <p:stCondLst>
                                            <p:cond delay="0"/>
                                          </p:stCondLst>
                                        </p:cTn>
                                        <p:tgtEl>
                                          <p:spTgt spid="109"/>
                                        </p:tgtEl>
                                        <p:attrNameLst>
                                          <p:attrName>style.visibility</p:attrName>
                                        </p:attrNameLst>
                                      </p:cBhvr>
                                      <p:to>
                                        <p:strVal val="hidden"/>
                                      </p:to>
                                    </p:set>
                                  </p:childTnLst>
                                </p:cTn>
                              </p:par>
                            </p:childTnLst>
                          </p:cTn>
                        </p:par>
                        <p:par>
                          <p:cTn id="30" fill="hold">
                            <p:stCondLst>
                              <p:cond delay="4000"/>
                            </p:stCondLst>
                            <p:childTnLst>
                              <p:par>
                                <p:cTn id="31" presetID="57" presetClass="path" presetSubtype="0" accel="50000" decel="50000" fill="hold" grpId="0" nodeType="afterEffect">
                                  <p:stCondLst>
                                    <p:cond delay="0"/>
                                  </p:stCondLst>
                                  <p:childTnLst>
                                    <p:animMotion origin="layout" path="M -3.28078E-6 -2.48778E-6 L -3.28078E-6 -0.14587 C -3.28078E-6 -0.21147 -0.03804 -0.29174 -0.06871 -0.29174 L -0.13742 -0.29174 " pathEditMode="relative" rAng="0" ptsTypes="FfFF">
                                      <p:cBhvr>
                                        <p:cTn id="32" dur="1000" fill="hold"/>
                                        <p:tgtEl>
                                          <p:spTgt spid="98"/>
                                        </p:tgtEl>
                                        <p:attrNameLst>
                                          <p:attrName>ppt_x</p:attrName>
                                          <p:attrName>ppt_y</p:attrName>
                                        </p:attrNameLst>
                                      </p:cBhvr>
                                      <p:rCtr x="-6871" y="-14587"/>
                                    </p:animMotion>
                                  </p:childTnLst>
                                </p:cTn>
                              </p:par>
                              <p:par>
                                <p:cTn id="33" presetID="1" presetClass="exit" presetSubtype="0" fill="hold" grpId="1" nodeType="withEffect">
                                  <p:stCondLst>
                                    <p:cond delay="2000"/>
                                  </p:stCondLst>
                                  <p:childTnLst>
                                    <p:set>
                                      <p:cBhvr>
                                        <p:cTn id="34" dur="1" fill="hold">
                                          <p:stCondLst>
                                            <p:cond delay="0"/>
                                          </p:stCondLst>
                                        </p:cTn>
                                        <p:tgtEl>
                                          <p:spTgt spid="98"/>
                                        </p:tgtEl>
                                        <p:attrNameLst>
                                          <p:attrName>style.visibility</p:attrName>
                                        </p:attrNameLst>
                                      </p:cBhvr>
                                      <p:to>
                                        <p:strVal val="hidden"/>
                                      </p:to>
                                    </p:set>
                                  </p:childTnLst>
                                </p:cTn>
                              </p:par>
                              <p:par>
                                <p:cTn id="35" presetID="50" presetClass="path" presetSubtype="0" accel="50000" decel="50000" fill="hold" grpId="0" nodeType="withEffect">
                                  <p:stCondLst>
                                    <p:cond delay="0"/>
                                  </p:stCondLst>
                                  <p:childTnLst>
                                    <p:animMotion origin="layout" path="M -3.88889E-6 -3.33333E-6 L -0.0217 -3.33333E-6 C -0.03154 -3.33333E-6 -0.04354 -0.06455 -0.04354 -0.11677 L -0.04354 -0.23302 " pathEditMode="relative" rAng="0" ptsTypes="FfFF">
                                      <p:cBhvr>
                                        <p:cTn id="36" dur="500" fill="hold"/>
                                        <p:tgtEl>
                                          <p:spTgt spid="110"/>
                                        </p:tgtEl>
                                        <p:attrNameLst>
                                          <p:attrName>ppt_x</p:attrName>
                                          <p:attrName>ppt_y</p:attrName>
                                        </p:attrNameLst>
                                      </p:cBhvr>
                                      <p:rCtr x="-2185" y="-11651"/>
                                    </p:animMotion>
                                  </p:childTnLst>
                                </p:cTn>
                              </p:par>
                              <p:par>
                                <p:cTn id="37" presetID="1" presetClass="exit" presetSubtype="0" fill="hold" grpId="1" nodeType="withEffect">
                                  <p:stCondLst>
                                    <p:cond delay="1000"/>
                                  </p:stCondLst>
                                  <p:childTnLst>
                                    <p:set>
                                      <p:cBhvr>
                                        <p:cTn id="38" dur="1" fill="hold">
                                          <p:stCondLst>
                                            <p:cond delay="0"/>
                                          </p:stCondLst>
                                        </p:cTn>
                                        <p:tgtEl>
                                          <p:spTgt spid="110"/>
                                        </p:tgtEl>
                                        <p:attrNameLst>
                                          <p:attrName>style.visibility</p:attrName>
                                        </p:attrNameLst>
                                      </p:cBhvr>
                                      <p:to>
                                        <p:strVal val="hidden"/>
                                      </p:to>
                                    </p:set>
                                  </p:childTnLst>
                                </p:cTn>
                              </p:par>
                              <p:par>
                                <p:cTn id="39" presetID="50" presetClass="path" presetSubtype="0" accel="50000" decel="50000" fill="hold" grpId="0" nodeType="withEffect">
                                  <p:stCondLst>
                                    <p:cond delay="1000"/>
                                  </p:stCondLst>
                                  <p:childTnLst>
                                    <p:animMotion origin="layout" path="M 7.40741E-7 3.86831E-6 L -0.0272 3.86831E-6 C -0.0395 3.86831E-6 -0.05454 -0.06456 -0.05454 -0.11703 L -0.05454 -0.23354 " pathEditMode="relative" rAng="0" ptsTypes="FfFF">
                                      <p:cBhvr>
                                        <p:cTn id="40" dur="500" fill="hold"/>
                                        <p:tgtEl>
                                          <p:spTgt spid="111"/>
                                        </p:tgtEl>
                                        <p:attrNameLst>
                                          <p:attrName>ppt_x</p:attrName>
                                          <p:attrName>ppt_y</p:attrName>
                                        </p:attrNameLst>
                                      </p:cBhvr>
                                      <p:rCtr x="-2734" y="-11677"/>
                                    </p:animMotion>
                                  </p:childTnLst>
                                </p:cTn>
                              </p:par>
                              <p:par>
                                <p:cTn id="41" presetID="1" presetClass="exit" presetSubtype="0" fill="hold" grpId="1" nodeType="withEffect">
                                  <p:stCondLst>
                                    <p:cond delay="2000"/>
                                  </p:stCondLst>
                                  <p:childTnLst>
                                    <p:set>
                                      <p:cBhvr>
                                        <p:cTn id="42" dur="1" fill="hold">
                                          <p:stCondLst>
                                            <p:cond delay="0"/>
                                          </p:stCondLst>
                                        </p:cTn>
                                        <p:tgtEl>
                                          <p:spTgt spid="111"/>
                                        </p:tgtEl>
                                        <p:attrNameLst>
                                          <p:attrName>style.visibility</p:attrName>
                                        </p:attrNameLst>
                                      </p:cBhvr>
                                      <p:to>
                                        <p:strVal val="hidden"/>
                                      </p:to>
                                    </p:set>
                                  </p:childTnLst>
                                </p:cTn>
                              </p:par>
                              <p:par>
                                <p:cTn id="43" presetID="50" presetClass="path" presetSubtype="0" accel="50000" decel="50000" fill="hold" grpId="0" nodeType="withEffect">
                                  <p:stCondLst>
                                    <p:cond delay="2000"/>
                                  </p:stCondLst>
                                  <p:childTnLst>
                                    <p:animMotion origin="layout" path="M 4.62963E-8 -3.33333E-6 L -0.03241 -3.33333E-6 C -0.04702 -3.33333E-6 -0.06496 -0.06455 -0.06496 -0.11677 L -0.06496 -0.23302 " pathEditMode="relative" rAng="0" ptsTypes="FfFF">
                                      <p:cBhvr>
                                        <p:cTn id="44" dur="500" fill="hold"/>
                                        <p:tgtEl>
                                          <p:spTgt spid="112"/>
                                        </p:tgtEl>
                                        <p:attrNameLst>
                                          <p:attrName>ppt_x</p:attrName>
                                          <p:attrName>ppt_y</p:attrName>
                                        </p:attrNameLst>
                                      </p:cBhvr>
                                      <p:rCtr x="-3255" y="-11651"/>
                                    </p:animMotion>
                                  </p:childTnLst>
                                </p:cTn>
                              </p:par>
                              <p:par>
                                <p:cTn id="45" presetID="1" presetClass="exit" presetSubtype="0" fill="hold" grpId="1" nodeType="withEffect">
                                  <p:stCondLst>
                                    <p:cond delay="3000"/>
                                  </p:stCondLst>
                                  <p:childTnLst>
                                    <p:set>
                                      <p:cBhvr>
                                        <p:cTn id="46" dur="1" fill="hold">
                                          <p:stCondLst>
                                            <p:cond delay="0"/>
                                          </p:stCondLst>
                                        </p:cTn>
                                        <p:tgtEl>
                                          <p:spTgt spid="112"/>
                                        </p:tgtEl>
                                        <p:attrNameLst>
                                          <p:attrName>style.visibility</p:attrName>
                                        </p:attrNameLst>
                                      </p:cBhvr>
                                      <p:to>
                                        <p:strVal val="hidden"/>
                                      </p:to>
                                    </p:set>
                                  </p:childTnLst>
                                </p:cTn>
                              </p:par>
                            </p:childTnLst>
                          </p:cTn>
                        </p:par>
                        <p:par>
                          <p:cTn id="47" fill="hold">
                            <p:stCondLst>
                              <p:cond delay="7000"/>
                            </p:stCondLst>
                            <p:childTnLst>
                              <p:par>
                                <p:cTn id="48" presetID="1" presetClass="entr" presetSubtype="0" fill="hold" grpId="0" nodeType="afterEffect">
                                  <p:stCondLst>
                                    <p:cond delay="0"/>
                                  </p:stCondLst>
                                  <p:childTnLst>
                                    <p:set>
                                      <p:cBhvr>
                                        <p:cTn id="49" dur="1" fill="hold">
                                          <p:stCondLst>
                                            <p:cond delay="0"/>
                                          </p:stCondLst>
                                        </p:cTn>
                                        <p:tgtEl>
                                          <p:spTgt spid="7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8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8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8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8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81" grpId="0" animBg="1"/>
      <p:bldP spid="82" grpId="0" animBg="1"/>
      <p:bldP spid="83" grpId="0" animBg="1"/>
      <p:bldP spid="84" grpId="0" animBg="1"/>
      <p:bldP spid="85" grpId="0" animBg="1"/>
      <p:bldP spid="86" grpId="0" animBg="1"/>
      <p:bldP spid="87" grpId="0" animBg="1"/>
      <p:bldP spid="95" grpId="0" animBg="1"/>
      <p:bldP spid="95" grpId="1" animBg="1"/>
      <p:bldP spid="97" grpId="0" animBg="1"/>
      <p:bldP spid="97" grpId="1" animBg="1"/>
      <p:bldP spid="98" grpId="0" animBg="1"/>
      <p:bldP spid="98" grpId="1" animBg="1"/>
      <p:bldP spid="78" grpId="0" animBg="1"/>
      <p:bldP spid="79" grpId="0" animBg="1"/>
      <p:bldP spid="8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ounded Rectangle 74"/>
          <p:cNvSpPr/>
          <p:nvPr/>
        </p:nvSpPr>
        <p:spPr>
          <a:xfrm>
            <a:off x="587149" y="4150124"/>
            <a:ext cx="1121824" cy="4725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380985" fontAlgn="base">
              <a:spcBef>
                <a:spcPct val="0"/>
              </a:spcBef>
              <a:spcAft>
                <a:spcPct val="0"/>
              </a:spcAft>
            </a:pPr>
            <a:endParaRPr lang="en-US" sz="1500" dirty="0">
              <a:solidFill>
                <a:srgbClr val="B3B3B3"/>
              </a:solidFill>
            </a:endParaRPr>
          </a:p>
        </p:txBody>
      </p:sp>
      <p:sp>
        <p:nvSpPr>
          <p:cNvPr id="3" name="Content Placeholder 2"/>
          <p:cNvSpPr>
            <a:spLocks noGrp="1"/>
          </p:cNvSpPr>
          <p:nvPr>
            <p:ph idx="1"/>
          </p:nvPr>
        </p:nvSpPr>
        <p:spPr>
          <a:xfrm>
            <a:off x="436571" y="4909507"/>
            <a:ext cx="8290560" cy="458434"/>
          </a:xfrm>
        </p:spPr>
        <p:txBody>
          <a:bodyPr/>
          <a:lstStyle/>
          <a:p>
            <a:r>
              <a:rPr lang="en-US" dirty="0" smtClean="0"/>
              <a:t>Excessive migration leads to under-utilization of DDR BW</a:t>
            </a:r>
          </a:p>
        </p:txBody>
      </p:sp>
      <p:sp>
        <p:nvSpPr>
          <p:cNvPr id="19" name="Rounded Rectangle 18"/>
          <p:cNvSpPr/>
          <p:nvPr/>
        </p:nvSpPr>
        <p:spPr>
          <a:xfrm>
            <a:off x="526295" y="4097207"/>
            <a:ext cx="1121824" cy="4725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380985" fontAlgn="base">
              <a:spcBef>
                <a:spcPct val="0"/>
              </a:spcBef>
              <a:spcAft>
                <a:spcPct val="0"/>
              </a:spcAft>
            </a:pPr>
            <a:r>
              <a:rPr lang="en-US" sz="1500" dirty="0">
                <a:solidFill>
                  <a:srgbClr val="000000"/>
                </a:solidFill>
              </a:rPr>
              <a:t>GDDR5</a:t>
            </a:r>
            <a:endParaRPr lang="en-US" sz="1500" dirty="0">
              <a:solidFill>
                <a:srgbClr val="B3B3B3"/>
              </a:solidFill>
            </a:endParaRPr>
          </a:p>
          <a:p>
            <a:pPr algn="ctr" defTabSz="380985" fontAlgn="base">
              <a:spcBef>
                <a:spcPct val="0"/>
              </a:spcBef>
              <a:spcAft>
                <a:spcPct val="0"/>
              </a:spcAft>
            </a:pPr>
            <a:endParaRPr lang="en-US" sz="1500" dirty="0">
              <a:solidFill>
                <a:srgbClr val="000000"/>
              </a:solidFill>
            </a:endParaRPr>
          </a:p>
        </p:txBody>
      </p:sp>
      <p:sp>
        <p:nvSpPr>
          <p:cNvPr id="7" name="Rounded Rectangle 6"/>
          <p:cNvSpPr/>
          <p:nvPr/>
        </p:nvSpPr>
        <p:spPr>
          <a:xfrm>
            <a:off x="688103" y="2432809"/>
            <a:ext cx="801768" cy="719667"/>
          </a:xfrm>
          <a:prstGeom prst="roundRect">
            <a:avLst/>
          </a:prstGeom>
          <a:solidFill>
            <a:schemeClr val="tx2"/>
          </a:solidFill>
          <a:ln>
            <a:solidFill>
              <a:schemeClr val="tx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80985" fontAlgn="base">
              <a:spcBef>
                <a:spcPct val="0"/>
              </a:spcBef>
              <a:spcAft>
                <a:spcPct val="0"/>
              </a:spcAft>
            </a:pPr>
            <a:r>
              <a:rPr lang="en-US" sz="1500" dirty="0">
                <a:solidFill>
                  <a:srgbClr val="000000"/>
                </a:solidFill>
              </a:rPr>
              <a:t>GPU</a:t>
            </a:r>
          </a:p>
        </p:txBody>
      </p:sp>
      <p:sp>
        <p:nvSpPr>
          <p:cNvPr id="8" name="Rounded Rectangle 7"/>
          <p:cNvSpPr/>
          <p:nvPr/>
        </p:nvSpPr>
        <p:spPr>
          <a:xfrm>
            <a:off x="2625174" y="2422729"/>
            <a:ext cx="801768" cy="71966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r>
              <a:rPr lang="en-US" sz="1500" dirty="0">
                <a:solidFill>
                  <a:srgbClr val="000000"/>
                </a:solidFill>
              </a:rPr>
              <a:t>CPU</a:t>
            </a:r>
          </a:p>
        </p:txBody>
      </p:sp>
      <p:sp>
        <p:nvSpPr>
          <p:cNvPr id="12" name="TextBox 11"/>
          <p:cNvSpPr txBox="1"/>
          <p:nvPr/>
        </p:nvSpPr>
        <p:spPr>
          <a:xfrm>
            <a:off x="1093949" y="3515855"/>
            <a:ext cx="1001658" cy="297454"/>
          </a:xfrm>
          <a:prstGeom prst="rect">
            <a:avLst/>
          </a:prstGeom>
          <a:noFill/>
        </p:spPr>
        <p:txBody>
          <a:bodyPr wrap="square" rtlCol="0">
            <a:spAutoFit/>
          </a:bodyPr>
          <a:lstStyle/>
          <a:p>
            <a:pPr defTabSz="380985" fontAlgn="base">
              <a:spcBef>
                <a:spcPct val="0"/>
              </a:spcBef>
              <a:spcAft>
                <a:spcPct val="0"/>
              </a:spcAft>
            </a:pPr>
            <a:r>
              <a:rPr lang="en-US" sz="1333" dirty="0">
                <a:solidFill>
                  <a:srgbClr val="FFFFFF"/>
                </a:solidFill>
                <a:ea typeface="MS PGothic" pitchFamily="34" charset="-128"/>
              </a:rPr>
              <a:t>200 GB/s</a:t>
            </a:r>
          </a:p>
        </p:txBody>
      </p:sp>
      <p:grpSp>
        <p:nvGrpSpPr>
          <p:cNvPr id="28" name="Group 27"/>
          <p:cNvGrpSpPr/>
          <p:nvPr/>
        </p:nvGrpSpPr>
        <p:grpSpPr>
          <a:xfrm>
            <a:off x="1487305" y="2404717"/>
            <a:ext cx="1143419" cy="666298"/>
            <a:chOff x="1522390" y="1615529"/>
            <a:chExt cx="1372103" cy="799557"/>
          </a:xfrm>
        </p:grpSpPr>
        <p:cxnSp>
          <p:nvCxnSpPr>
            <p:cNvPr id="11" name="Straight Arrow Connector 10"/>
            <p:cNvCxnSpPr/>
            <p:nvPr/>
          </p:nvCxnSpPr>
          <p:spPr>
            <a:xfrm>
              <a:off x="1522390" y="2054296"/>
              <a:ext cx="1362364" cy="3846"/>
            </a:xfrm>
            <a:prstGeom prst="straightConnector1">
              <a:avLst/>
            </a:prstGeom>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523210" y="2058141"/>
              <a:ext cx="1371283" cy="356945"/>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76B900"/>
                  </a:solidFill>
                  <a:ea typeface="MS PGothic" pitchFamily="34" charset="-128"/>
                </a:rPr>
                <a:t>80 GB/s</a:t>
              </a:r>
            </a:p>
          </p:txBody>
        </p:sp>
        <p:sp>
          <p:nvSpPr>
            <p:cNvPr id="15" name="TextBox 14"/>
            <p:cNvSpPr txBox="1"/>
            <p:nvPr/>
          </p:nvSpPr>
          <p:spPr>
            <a:xfrm>
              <a:off x="1600838" y="1615529"/>
              <a:ext cx="1237675" cy="356945"/>
            </a:xfrm>
            <a:prstGeom prst="rect">
              <a:avLst/>
            </a:prstGeom>
            <a:noFill/>
          </p:spPr>
          <p:txBody>
            <a:bodyPr wrap="square" rtlCol="0">
              <a:spAutoFit/>
            </a:bodyPr>
            <a:lstStyle/>
            <a:p>
              <a:pPr algn="ctr" defTabSz="380985" fontAlgn="base">
                <a:spcBef>
                  <a:spcPct val="0"/>
                </a:spcBef>
                <a:spcAft>
                  <a:spcPct val="0"/>
                </a:spcAft>
              </a:pPr>
              <a:r>
                <a:rPr lang="en-US" sz="1333" dirty="0" err="1">
                  <a:solidFill>
                    <a:srgbClr val="76B900"/>
                  </a:solidFill>
                  <a:ea typeface="MS PGothic" pitchFamily="34" charset="-128"/>
                </a:rPr>
                <a:t>NVLink</a:t>
              </a:r>
              <a:endParaRPr lang="en-US" sz="1333" dirty="0">
                <a:solidFill>
                  <a:srgbClr val="76B900"/>
                </a:solidFill>
                <a:ea typeface="MS PGothic" pitchFamily="34" charset="-128"/>
              </a:endParaRPr>
            </a:p>
          </p:txBody>
        </p:sp>
      </p:grpSp>
      <p:sp>
        <p:nvSpPr>
          <p:cNvPr id="79" name="Rectangle 78"/>
          <p:cNvSpPr/>
          <p:nvPr/>
        </p:nvSpPr>
        <p:spPr>
          <a:xfrm>
            <a:off x="598557" y="4365040"/>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pic>
        <p:nvPicPr>
          <p:cNvPr id="39" name="Picture 38"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40" name="Title 1"/>
          <p:cNvSpPr>
            <a:spLocks noGrp="1"/>
          </p:cNvSpPr>
          <p:nvPr>
            <p:ph type="title"/>
          </p:nvPr>
        </p:nvSpPr>
        <p:spPr>
          <a:xfrm>
            <a:off x="415290" y="1163825"/>
            <a:ext cx="8313420" cy="483038"/>
          </a:xfrm>
        </p:spPr>
        <p:txBody>
          <a:bodyPr/>
          <a:lstStyle/>
          <a:p>
            <a:r>
              <a:rPr lang="en-US" dirty="0" smtClean="0"/>
              <a:t>Bandwidth Utilization</a:t>
            </a:r>
            <a:endParaRPr lang="en-US" dirty="0"/>
          </a:p>
        </p:txBody>
      </p:sp>
      <p:cxnSp>
        <p:nvCxnSpPr>
          <p:cNvPr id="25" name="Straight Arrow Connector 24"/>
          <p:cNvCxnSpPr>
            <a:stCxn id="7" idx="2"/>
            <a:endCxn id="19" idx="0"/>
          </p:cNvCxnSpPr>
          <p:nvPr/>
        </p:nvCxnSpPr>
        <p:spPr>
          <a:xfrm flipH="1">
            <a:off x="1087207" y="3152476"/>
            <a:ext cx="1780" cy="944731"/>
          </a:xfrm>
          <a:prstGeom prst="straightConnector1">
            <a:avLst/>
          </a:prstGeom>
          <a:ln w="38100" cmpd="sng">
            <a:solidFill>
              <a:schemeClr val="tx1"/>
            </a:solidFill>
            <a:headEnd type="arrow"/>
            <a:tailEnd type="arrow"/>
          </a:ln>
        </p:spPr>
        <p:style>
          <a:lnRef idx="2">
            <a:schemeClr val="dk1"/>
          </a:lnRef>
          <a:fillRef idx="0">
            <a:schemeClr val="dk1"/>
          </a:fillRef>
          <a:effectRef idx="1">
            <a:schemeClr val="dk1"/>
          </a:effectRef>
          <a:fontRef idx="minor">
            <a:schemeClr val="tx1"/>
          </a:fontRef>
        </p:style>
      </p:cxnSp>
      <p:sp>
        <p:nvSpPr>
          <p:cNvPr id="64" name="Rectangle 63"/>
          <p:cNvSpPr/>
          <p:nvPr/>
        </p:nvSpPr>
        <p:spPr>
          <a:xfrm>
            <a:off x="699461" y="4364458"/>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65" name="Rectangle 64"/>
          <p:cNvSpPr/>
          <p:nvPr/>
        </p:nvSpPr>
        <p:spPr>
          <a:xfrm>
            <a:off x="800945" y="4364458"/>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66" name="Rectangle 65"/>
          <p:cNvSpPr/>
          <p:nvPr/>
        </p:nvSpPr>
        <p:spPr>
          <a:xfrm>
            <a:off x="901849" y="4363877"/>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68" name="Rectangle 67"/>
          <p:cNvSpPr/>
          <p:nvPr/>
        </p:nvSpPr>
        <p:spPr>
          <a:xfrm>
            <a:off x="1001011" y="4364459"/>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69" name="Rectangle 68"/>
          <p:cNvSpPr/>
          <p:nvPr/>
        </p:nvSpPr>
        <p:spPr>
          <a:xfrm>
            <a:off x="1102495" y="4364458"/>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70" name="Rectangle 69"/>
          <p:cNvSpPr/>
          <p:nvPr/>
        </p:nvSpPr>
        <p:spPr>
          <a:xfrm>
            <a:off x="1203399" y="4363877"/>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71" name="Rectangle 70"/>
          <p:cNvSpPr/>
          <p:nvPr/>
        </p:nvSpPr>
        <p:spPr>
          <a:xfrm>
            <a:off x="1304882" y="4363877"/>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72" name="Rectangle 71"/>
          <p:cNvSpPr/>
          <p:nvPr/>
        </p:nvSpPr>
        <p:spPr>
          <a:xfrm>
            <a:off x="1405786" y="4363295"/>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73" name="Rectangle 72"/>
          <p:cNvSpPr/>
          <p:nvPr/>
        </p:nvSpPr>
        <p:spPr>
          <a:xfrm>
            <a:off x="1504949" y="4363878"/>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41" name="Rectangle 40"/>
          <p:cNvSpPr/>
          <p:nvPr/>
        </p:nvSpPr>
        <p:spPr>
          <a:xfrm>
            <a:off x="601370" y="4362440"/>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42" name="Rectangle 41"/>
          <p:cNvSpPr/>
          <p:nvPr/>
        </p:nvSpPr>
        <p:spPr>
          <a:xfrm>
            <a:off x="702274" y="4361858"/>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43" name="Rectangle 42"/>
          <p:cNvSpPr/>
          <p:nvPr/>
        </p:nvSpPr>
        <p:spPr>
          <a:xfrm>
            <a:off x="803757" y="4361858"/>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44" name="Rectangle 43"/>
          <p:cNvSpPr/>
          <p:nvPr/>
        </p:nvSpPr>
        <p:spPr>
          <a:xfrm>
            <a:off x="904661" y="4361277"/>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45" name="Rectangle 44"/>
          <p:cNvSpPr/>
          <p:nvPr/>
        </p:nvSpPr>
        <p:spPr>
          <a:xfrm>
            <a:off x="1003824" y="4361859"/>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46" name="Rectangle 45"/>
          <p:cNvSpPr/>
          <p:nvPr/>
        </p:nvSpPr>
        <p:spPr>
          <a:xfrm>
            <a:off x="1105307" y="4361858"/>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47" name="Rectangle 46"/>
          <p:cNvSpPr/>
          <p:nvPr/>
        </p:nvSpPr>
        <p:spPr>
          <a:xfrm>
            <a:off x="1206211" y="4361277"/>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48" name="Rectangle 47"/>
          <p:cNvSpPr/>
          <p:nvPr/>
        </p:nvSpPr>
        <p:spPr>
          <a:xfrm>
            <a:off x="1307695" y="4361277"/>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49" name="Rectangle 48"/>
          <p:cNvSpPr/>
          <p:nvPr/>
        </p:nvSpPr>
        <p:spPr>
          <a:xfrm>
            <a:off x="1408599" y="4360695"/>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50" name="Rectangle 49"/>
          <p:cNvSpPr/>
          <p:nvPr/>
        </p:nvSpPr>
        <p:spPr>
          <a:xfrm>
            <a:off x="1507761" y="4361278"/>
            <a:ext cx="81929" cy="18109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18" name="TextBox 117"/>
          <p:cNvSpPr txBox="1"/>
          <p:nvPr/>
        </p:nvSpPr>
        <p:spPr>
          <a:xfrm>
            <a:off x="2289040" y="3514033"/>
            <a:ext cx="746036" cy="502573"/>
          </a:xfrm>
          <a:prstGeom prst="rect">
            <a:avLst/>
          </a:prstGeom>
          <a:noFill/>
        </p:spPr>
        <p:txBody>
          <a:bodyPr wrap="square" rtlCol="0">
            <a:spAutoFit/>
          </a:bodyPr>
          <a:lstStyle/>
          <a:p>
            <a:pPr defTabSz="380985" fontAlgn="base">
              <a:spcBef>
                <a:spcPct val="0"/>
              </a:spcBef>
              <a:spcAft>
                <a:spcPct val="0"/>
              </a:spcAft>
            </a:pPr>
            <a:r>
              <a:rPr lang="en-US" sz="1333" dirty="0">
                <a:solidFill>
                  <a:srgbClr val="FFFFFF"/>
                </a:solidFill>
                <a:ea typeface="MS PGothic" pitchFamily="34" charset="-128"/>
              </a:rPr>
              <a:t>80 GB/s</a:t>
            </a:r>
          </a:p>
        </p:txBody>
      </p:sp>
      <p:cxnSp>
        <p:nvCxnSpPr>
          <p:cNvPr id="57" name="Straight Arrow Connector 56"/>
          <p:cNvCxnSpPr/>
          <p:nvPr/>
        </p:nvCxnSpPr>
        <p:spPr>
          <a:xfrm flipH="1">
            <a:off x="3024640" y="3148264"/>
            <a:ext cx="1780" cy="944731"/>
          </a:xfrm>
          <a:prstGeom prst="straightConnector1">
            <a:avLst/>
          </a:prstGeom>
          <a:ln w="38100" cmpd="sng">
            <a:solidFill>
              <a:schemeClr val="tx1"/>
            </a:solidFill>
            <a:headEnd type="arrow"/>
            <a:tailEnd type="arrow"/>
          </a:ln>
        </p:spPr>
        <p:style>
          <a:lnRef idx="2">
            <a:schemeClr val="dk1"/>
          </a:lnRef>
          <a:fillRef idx="0">
            <a:schemeClr val="dk1"/>
          </a:fillRef>
          <a:effectRef idx="1">
            <a:schemeClr val="dk1"/>
          </a:effectRef>
          <a:fontRef idx="minor">
            <a:schemeClr val="tx1"/>
          </a:fontRef>
        </p:style>
      </p:cxnSp>
      <p:grpSp>
        <p:nvGrpSpPr>
          <p:cNvPr id="2" name="Group 1"/>
          <p:cNvGrpSpPr/>
          <p:nvPr/>
        </p:nvGrpSpPr>
        <p:grpSpPr>
          <a:xfrm>
            <a:off x="2428743" y="4101743"/>
            <a:ext cx="1182678" cy="525429"/>
            <a:chOff x="2924987" y="3242581"/>
            <a:chExt cx="1419214" cy="630515"/>
          </a:xfrm>
        </p:grpSpPr>
        <p:sp>
          <p:nvSpPr>
            <p:cNvPr id="58" name="Rounded Rectangle 57"/>
            <p:cNvSpPr/>
            <p:nvPr/>
          </p:nvSpPr>
          <p:spPr>
            <a:xfrm>
              <a:off x="2998012" y="3306081"/>
              <a:ext cx="1346189" cy="5670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380985" fontAlgn="base">
                <a:spcBef>
                  <a:spcPct val="0"/>
                </a:spcBef>
                <a:spcAft>
                  <a:spcPct val="0"/>
                </a:spcAft>
              </a:pPr>
              <a:endParaRPr lang="en-US" sz="1500" dirty="0">
                <a:solidFill>
                  <a:srgbClr val="B3B3B3"/>
                </a:solidFill>
              </a:endParaRPr>
            </a:p>
          </p:txBody>
        </p:sp>
        <p:sp>
          <p:nvSpPr>
            <p:cNvPr id="59" name="Rounded Rectangle 58"/>
            <p:cNvSpPr/>
            <p:nvPr/>
          </p:nvSpPr>
          <p:spPr>
            <a:xfrm>
              <a:off x="2924987" y="3242581"/>
              <a:ext cx="1346189" cy="5670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380985" fontAlgn="base">
                <a:spcBef>
                  <a:spcPct val="0"/>
                </a:spcBef>
                <a:spcAft>
                  <a:spcPct val="0"/>
                </a:spcAft>
              </a:pPr>
              <a:r>
                <a:rPr lang="en-US" sz="1500" dirty="0">
                  <a:solidFill>
                    <a:srgbClr val="000000"/>
                  </a:solidFill>
                </a:rPr>
                <a:t>DDR4</a:t>
              </a:r>
              <a:endParaRPr lang="en-US" sz="1500" dirty="0">
                <a:solidFill>
                  <a:srgbClr val="B3B3B3"/>
                </a:solidFill>
              </a:endParaRPr>
            </a:p>
            <a:p>
              <a:pPr algn="ctr" defTabSz="380985" fontAlgn="base">
                <a:spcBef>
                  <a:spcPct val="0"/>
                </a:spcBef>
                <a:spcAft>
                  <a:spcPct val="0"/>
                </a:spcAft>
              </a:pPr>
              <a:endParaRPr lang="en-US" sz="1500" dirty="0">
                <a:solidFill>
                  <a:srgbClr val="000000"/>
                </a:solidFill>
              </a:endParaRPr>
            </a:p>
          </p:txBody>
        </p:sp>
      </p:grpSp>
      <p:sp>
        <p:nvSpPr>
          <p:cNvPr id="53" name="Rectangle 52"/>
          <p:cNvSpPr/>
          <p:nvPr/>
        </p:nvSpPr>
        <p:spPr>
          <a:xfrm>
            <a:off x="4502487" y="1975808"/>
            <a:ext cx="4234671" cy="266953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cxnSp>
        <p:nvCxnSpPr>
          <p:cNvPr id="55" name="Straight Arrow Connector 54"/>
          <p:cNvCxnSpPr/>
          <p:nvPr/>
        </p:nvCxnSpPr>
        <p:spPr>
          <a:xfrm flipV="1">
            <a:off x="5078421" y="2045788"/>
            <a:ext cx="1309" cy="230948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5070981" y="4355114"/>
            <a:ext cx="3379452" cy="2633"/>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5080344" y="3751540"/>
            <a:ext cx="3296647" cy="13627"/>
          </a:xfrm>
          <a:prstGeom prst="straightConnector1">
            <a:avLst/>
          </a:prstGeom>
          <a:ln>
            <a:solidFill>
              <a:schemeClr val="accent6">
                <a:lumMod val="60000"/>
                <a:lumOff val="40000"/>
              </a:schemeClr>
            </a:solidFill>
            <a:prstDash val="dash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V="1">
            <a:off x="5089090" y="2876795"/>
            <a:ext cx="3305393" cy="9681"/>
          </a:xfrm>
          <a:prstGeom prst="straightConnector1">
            <a:avLst/>
          </a:prstGeom>
          <a:ln>
            <a:solidFill>
              <a:schemeClr val="tx2">
                <a:lumMod val="75000"/>
              </a:schemeClr>
            </a:solidFill>
            <a:prstDash val="dash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5079640" y="2243170"/>
            <a:ext cx="3308633" cy="10367"/>
          </a:xfrm>
          <a:prstGeom prst="straightConnector1">
            <a:avLst/>
          </a:prstGeom>
          <a:ln>
            <a:solidFill>
              <a:schemeClr val="tx2">
                <a:lumMod val="75000"/>
              </a:schemeClr>
            </a:solidFill>
            <a:prstDash val="dash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4754832" y="3624103"/>
            <a:ext cx="377987"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80</a:t>
            </a:r>
          </a:p>
        </p:txBody>
      </p:sp>
      <p:sp>
        <p:nvSpPr>
          <p:cNvPr id="78" name="TextBox 77"/>
          <p:cNvSpPr txBox="1"/>
          <p:nvPr/>
        </p:nvSpPr>
        <p:spPr>
          <a:xfrm>
            <a:off x="4688684" y="2745412"/>
            <a:ext cx="444135" cy="502573"/>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200</a:t>
            </a:r>
          </a:p>
        </p:txBody>
      </p:sp>
      <p:sp>
        <p:nvSpPr>
          <p:cNvPr id="80" name="TextBox 79"/>
          <p:cNvSpPr txBox="1"/>
          <p:nvPr/>
        </p:nvSpPr>
        <p:spPr>
          <a:xfrm>
            <a:off x="4679234" y="2102106"/>
            <a:ext cx="444135" cy="502573"/>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280</a:t>
            </a:r>
          </a:p>
        </p:txBody>
      </p:sp>
      <p:sp>
        <p:nvSpPr>
          <p:cNvPr id="81" name="TextBox 80"/>
          <p:cNvSpPr txBox="1"/>
          <p:nvPr/>
        </p:nvSpPr>
        <p:spPr>
          <a:xfrm>
            <a:off x="6083958" y="3711447"/>
            <a:ext cx="2305727" cy="323165"/>
          </a:xfrm>
          <a:prstGeom prst="rect">
            <a:avLst/>
          </a:prstGeom>
          <a:noFill/>
        </p:spPr>
        <p:txBody>
          <a:bodyPr wrap="square" rtlCol="0">
            <a:spAutoFit/>
          </a:bodyPr>
          <a:lstStyle/>
          <a:p>
            <a:pPr algn="r" defTabSz="380985" fontAlgn="base">
              <a:spcBef>
                <a:spcPct val="0"/>
              </a:spcBef>
              <a:spcAft>
                <a:spcPct val="0"/>
              </a:spcAft>
            </a:pPr>
            <a:r>
              <a:rPr lang="en-US" sz="1500" dirty="0">
                <a:solidFill>
                  <a:srgbClr val="558ED5"/>
                </a:solidFill>
                <a:ea typeface="MS PGothic" pitchFamily="34" charset="-128"/>
              </a:rPr>
              <a:t>Additional BW from CC</a:t>
            </a:r>
          </a:p>
        </p:txBody>
      </p:sp>
      <p:sp>
        <p:nvSpPr>
          <p:cNvPr id="82" name="TextBox 81"/>
          <p:cNvSpPr txBox="1"/>
          <p:nvPr/>
        </p:nvSpPr>
        <p:spPr>
          <a:xfrm>
            <a:off x="5650835" y="2827791"/>
            <a:ext cx="2168447" cy="323165"/>
          </a:xfrm>
          <a:prstGeom prst="rect">
            <a:avLst/>
          </a:prstGeom>
          <a:noFill/>
        </p:spPr>
        <p:txBody>
          <a:bodyPr wrap="square" rtlCol="0">
            <a:spAutoFit/>
          </a:bodyPr>
          <a:lstStyle/>
          <a:p>
            <a:pPr algn="r" defTabSz="380985" fontAlgn="base">
              <a:spcBef>
                <a:spcPct val="0"/>
              </a:spcBef>
              <a:spcAft>
                <a:spcPct val="0"/>
              </a:spcAft>
            </a:pPr>
            <a:r>
              <a:rPr lang="en-US" sz="1500" dirty="0">
                <a:solidFill>
                  <a:srgbClr val="598B00"/>
                </a:solidFill>
                <a:ea typeface="MS PGothic" pitchFamily="34" charset="-128"/>
              </a:rPr>
              <a:t>GPU Memory BW</a:t>
            </a:r>
          </a:p>
        </p:txBody>
      </p:sp>
      <p:sp>
        <p:nvSpPr>
          <p:cNvPr id="83" name="TextBox 82"/>
          <p:cNvSpPr txBox="1"/>
          <p:nvPr/>
        </p:nvSpPr>
        <p:spPr>
          <a:xfrm>
            <a:off x="5648831" y="1976972"/>
            <a:ext cx="2852668" cy="323165"/>
          </a:xfrm>
          <a:prstGeom prst="rect">
            <a:avLst/>
          </a:prstGeom>
          <a:noFill/>
        </p:spPr>
        <p:txBody>
          <a:bodyPr wrap="square" rtlCol="0">
            <a:spAutoFit/>
          </a:bodyPr>
          <a:lstStyle/>
          <a:p>
            <a:pPr algn="r" defTabSz="380985" fontAlgn="base">
              <a:spcBef>
                <a:spcPct val="0"/>
              </a:spcBef>
              <a:spcAft>
                <a:spcPct val="0"/>
              </a:spcAft>
            </a:pPr>
            <a:r>
              <a:rPr lang="en-US" sz="1500" dirty="0">
                <a:solidFill>
                  <a:srgbClr val="76B900">
                    <a:lumMod val="75000"/>
                  </a:srgbClr>
                </a:solidFill>
                <a:ea typeface="MS PGothic" pitchFamily="34" charset="-128"/>
              </a:rPr>
              <a:t>Total System Memory BW</a:t>
            </a:r>
          </a:p>
        </p:txBody>
      </p:sp>
      <p:sp>
        <p:nvSpPr>
          <p:cNvPr id="84" name="TextBox 83"/>
          <p:cNvSpPr txBox="1"/>
          <p:nvPr/>
        </p:nvSpPr>
        <p:spPr>
          <a:xfrm>
            <a:off x="4951300" y="4338150"/>
            <a:ext cx="3591303" cy="323165"/>
          </a:xfrm>
          <a:prstGeom prst="rect">
            <a:avLst/>
          </a:prstGeom>
          <a:noFill/>
        </p:spPr>
        <p:txBody>
          <a:bodyPr wrap="square" rtlCol="0">
            <a:spAutoFit/>
          </a:bodyPr>
          <a:lstStyle/>
          <a:p>
            <a:pPr algn="ctr" defTabSz="380985" fontAlgn="base">
              <a:spcBef>
                <a:spcPct val="0"/>
              </a:spcBef>
              <a:spcAft>
                <a:spcPct val="0"/>
              </a:spcAft>
            </a:pPr>
            <a:r>
              <a:rPr lang="en-US" sz="1500" b="1" dirty="0">
                <a:solidFill>
                  <a:srgbClr val="000000"/>
                </a:solidFill>
                <a:ea typeface="MS PGothic" pitchFamily="34" charset="-128"/>
              </a:rPr>
              <a:t>% of Migrated Pages to GPU Memory</a:t>
            </a:r>
          </a:p>
        </p:txBody>
      </p:sp>
      <p:sp>
        <p:nvSpPr>
          <p:cNvPr id="85" name="TextBox 84"/>
          <p:cNvSpPr txBox="1"/>
          <p:nvPr/>
        </p:nvSpPr>
        <p:spPr>
          <a:xfrm rot="16200000">
            <a:off x="3480520" y="3022911"/>
            <a:ext cx="2305727" cy="323165"/>
          </a:xfrm>
          <a:prstGeom prst="rect">
            <a:avLst/>
          </a:prstGeom>
          <a:noFill/>
        </p:spPr>
        <p:txBody>
          <a:bodyPr wrap="square" rtlCol="0">
            <a:spAutoFit/>
          </a:bodyPr>
          <a:lstStyle/>
          <a:p>
            <a:pPr algn="ctr" defTabSz="380985" fontAlgn="base">
              <a:spcBef>
                <a:spcPct val="0"/>
              </a:spcBef>
              <a:spcAft>
                <a:spcPct val="0"/>
              </a:spcAft>
            </a:pPr>
            <a:r>
              <a:rPr lang="en-US" sz="1500" b="1" dirty="0">
                <a:solidFill>
                  <a:srgbClr val="000000"/>
                </a:solidFill>
                <a:ea typeface="MS PGothic" pitchFamily="34" charset="-128"/>
              </a:rPr>
              <a:t>Total Bandwidth (GB/s)</a:t>
            </a:r>
          </a:p>
        </p:txBody>
      </p:sp>
      <p:sp>
        <p:nvSpPr>
          <p:cNvPr id="86" name="TextBox 85"/>
          <p:cNvSpPr txBox="1"/>
          <p:nvPr/>
        </p:nvSpPr>
        <p:spPr>
          <a:xfrm>
            <a:off x="4834655" y="4268349"/>
            <a:ext cx="377987"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0</a:t>
            </a:r>
          </a:p>
        </p:txBody>
      </p:sp>
      <p:sp>
        <p:nvSpPr>
          <p:cNvPr id="87" name="TextBox 86"/>
          <p:cNvSpPr txBox="1"/>
          <p:nvPr/>
        </p:nvSpPr>
        <p:spPr>
          <a:xfrm>
            <a:off x="8298276" y="4316994"/>
            <a:ext cx="524763"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100</a:t>
            </a:r>
          </a:p>
        </p:txBody>
      </p:sp>
      <p:sp>
        <p:nvSpPr>
          <p:cNvPr id="88" name="Freeform 87"/>
          <p:cNvSpPr/>
          <p:nvPr/>
        </p:nvSpPr>
        <p:spPr>
          <a:xfrm>
            <a:off x="5070981" y="2290717"/>
            <a:ext cx="3342888" cy="1473734"/>
          </a:xfrm>
          <a:custGeom>
            <a:avLst/>
            <a:gdLst>
              <a:gd name="connsiteX0" fmla="*/ 0 w 4273889"/>
              <a:gd name="connsiteY0" fmla="*/ 1758949 h 1758949"/>
              <a:gd name="connsiteX1" fmla="*/ 2682775 w 4273889"/>
              <a:gd name="connsiteY1" fmla="*/ 25275 h 1758949"/>
              <a:gd name="connsiteX2" fmla="*/ 4273889 w 4273889"/>
              <a:gd name="connsiteY2" fmla="*/ 681646 h 1758949"/>
            </a:gdLst>
            <a:ahLst/>
            <a:cxnLst>
              <a:cxn ang="0">
                <a:pos x="connsiteX0" y="connsiteY0"/>
              </a:cxn>
              <a:cxn ang="0">
                <a:pos x="connsiteX1" y="connsiteY1"/>
              </a:cxn>
              <a:cxn ang="0">
                <a:pos x="connsiteX2" y="connsiteY2"/>
              </a:cxn>
            </a:cxnLst>
            <a:rect l="l" t="t" r="r" b="b"/>
            <a:pathLst>
              <a:path w="4273889" h="1758949">
                <a:moveTo>
                  <a:pt x="0" y="1758949"/>
                </a:moveTo>
                <a:cubicBezTo>
                  <a:pt x="985230" y="981887"/>
                  <a:pt x="1970460" y="204825"/>
                  <a:pt x="2682775" y="25275"/>
                </a:cubicBezTo>
                <a:cubicBezTo>
                  <a:pt x="3395090" y="-154276"/>
                  <a:pt x="4273889" y="681646"/>
                  <a:pt x="4273889" y="681646"/>
                </a:cubicBezTo>
              </a:path>
            </a:pathLst>
          </a:custGeom>
          <a:ln w="3810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80985" fontAlgn="base">
              <a:spcBef>
                <a:spcPct val="0"/>
              </a:spcBef>
              <a:spcAft>
                <a:spcPct val="0"/>
              </a:spcAft>
            </a:pPr>
            <a:endParaRPr lang="en-US" sz="1500" dirty="0">
              <a:solidFill>
                <a:srgbClr val="FF0000"/>
              </a:solidFill>
            </a:endParaRPr>
          </a:p>
        </p:txBody>
      </p:sp>
      <p:sp>
        <p:nvSpPr>
          <p:cNvPr id="89" name="Oval 88"/>
          <p:cNvSpPr/>
          <p:nvPr/>
        </p:nvSpPr>
        <p:spPr>
          <a:xfrm>
            <a:off x="8302686" y="2737421"/>
            <a:ext cx="205513" cy="1952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90" name="TextBox 89"/>
          <p:cNvSpPr txBox="1"/>
          <p:nvPr/>
        </p:nvSpPr>
        <p:spPr>
          <a:xfrm>
            <a:off x="517291" y="5291436"/>
            <a:ext cx="8050704" cy="400110"/>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ea typeface="MS PGothic" pitchFamily="34" charset="-128"/>
              </a:rPr>
              <a:t>Migrate pages for optimal BW utilization</a:t>
            </a:r>
          </a:p>
        </p:txBody>
      </p:sp>
      <p:sp>
        <p:nvSpPr>
          <p:cNvPr id="61" name="TextBox 60"/>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2595777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5.78035E-8 -1.38268E-6 L 0.01691 -1.38268E-6 C 0.02457 -1.38268E-6 0.03396 -0.06451 0.03396 -0.11694 L 0.03396 -0.23361 " pathEditMode="relative" rAng="0" ptsTypes="FfFF">
                                      <p:cBhvr>
                                        <p:cTn id="6" dur="500" fill="hold"/>
                                        <p:tgtEl>
                                          <p:spTgt spid="79"/>
                                        </p:tgtEl>
                                        <p:attrNameLst>
                                          <p:attrName>ppt_x</p:attrName>
                                          <p:attrName>ppt_y</p:attrName>
                                        </p:attrNameLst>
                                      </p:cBhvr>
                                      <p:rCtr x="1691" y="-11694"/>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79"/>
                                        </p:tgtEl>
                                        <p:attrNameLst>
                                          <p:attrName>style.visibility</p:attrName>
                                        </p:attrNameLst>
                                      </p:cBhvr>
                                      <p:to>
                                        <p:strVal val="hidden"/>
                                      </p:to>
                                    </p:set>
                                  </p:childTnLst>
                                </p:cTn>
                              </p:par>
                            </p:childTnLst>
                          </p:cTn>
                        </p:par>
                        <p:par>
                          <p:cTn id="10" fill="hold">
                            <p:stCondLst>
                              <p:cond delay="500"/>
                            </p:stCondLst>
                            <p:childTnLst>
                              <p:par>
                                <p:cTn id="11" presetID="50" presetClass="path" presetSubtype="0" accel="50000" decel="50000" fill="hold" grpId="0" nodeType="afterEffect">
                                  <p:stCondLst>
                                    <p:cond delay="0"/>
                                  </p:stCondLst>
                                  <p:childTnLst>
                                    <p:animMotion origin="layout" path="M -4.06915E-6 -3.33333E-6 L 0.01114 -3.33333E-6 C 0.01635 -3.33333E-6 0.023 -0.06507 0.023 -0.11728 L 0.023 -0.23354 " pathEditMode="relative" rAng="0" ptsTypes="FfFF">
                                      <p:cBhvr>
                                        <p:cTn id="12" dur="500" fill="hold"/>
                                        <p:tgtEl>
                                          <p:spTgt spid="64"/>
                                        </p:tgtEl>
                                        <p:attrNameLst>
                                          <p:attrName>ppt_x</p:attrName>
                                          <p:attrName>ppt_y</p:attrName>
                                        </p:attrNameLst>
                                      </p:cBhvr>
                                      <p:rCtr x="1143" y="-11677"/>
                                    </p:animMotion>
                                  </p:childTnLst>
                                </p:cTn>
                              </p:par>
                            </p:childTnLst>
                          </p:cTn>
                        </p:par>
                        <p:par>
                          <p:cTn id="13" fill="hold">
                            <p:stCondLst>
                              <p:cond delay="1000"/>
                            </p:stCondLst>
                            <p:childTnLst>
                              <p:par>
                                <p:cTn id="14" presetID="1" presetClass="exit" presetSubtype="0" fill="hold" grpId="1" nodeType="afterEffect">
                                  <p:stCondLst>
                                    <p:cond delay="0"/>
                                  </p:stCondLst>
                                  <p:childTnLst>
                                    <p:set>
                                      <p:cBhvr>
                                        <p:cTn id="15" dur="1" fill="hold">
                                          <p:stCondLst>
                                            <p:cond delay="0"/>
                                          </p:stCondLst>
                                        </p:cTn>
                                        <p:tgtEl>
                                          <p:spTgt spid="64"/>
                                        </p:tgtEl>
                                        <p:attrNameLst>
                                          <p:attrName>style.visibility</p:attrName>
                                        </p:attrNameLst>
                                      </p:cBhvr>
                                      <p:to>
                                        <p:strVal val="hidden"/>
                                      </p:to>
                                    </p:set>
                                  </p:childTnLst>
                                </p:cTn>
                              </p:par>
                            </p:childTnLst>
                          </p:cTn>
                        </p:par>
                        <p:par>
                          <p:cTn id="16" fill="hold">
                            <p:stCondLst>
                              <p:cond delay="1000"/>
                            </p:stCondLst>
                            <p:childTnLst>
                              <p:par>
                                <p:cTn id="17" presetID="50" presetClass="path" presetSubtype="0" accel="50000" decel="50000" fill="hold" grpId="0" nodeType="afterEffect">
                                  <p:stCondLst>
                                    <p:cond delay="0"/>
                                  </p:stCondLst>
                                  <p:childTnLst>
                                    <p:animMotion origin="layout" path="M -2.50398E-6 -3.33333E-6 L 0.00579 -3.33333E-6 C 0.00839 -3.33333E-6 0.01186 -0.06455 0.01186 -0.11677 L 0.01186 -0.23225 " pathEditMode="relative" rAng="0" ptsTypes="FfFF">
                                      <p:cBhvr>
                                        <p:cTn id="18" dur="500" fill="hold"/>
                                        <p:tgtEl>
                                          <p:spTgt spid="65"/>
                                        </p:tgtEl>
                                        <p:attrNameLst>
                                          <p:attrName>ppt_x</p:attrName>
                                          <p:attrName>ppt_y</p:attrName>
                                        </p:attrNameLst>
                                      </p:cBhvr>
                                      <p:rCtr x="593" y="-11626"/>
                                    </p:animMotion>
                                  </p:childTnLst>
                                </p:cTn>
                              </p:par>
                            </p:childTnLst>
                          </p:cTn>
                        </p:par>
                        <p:par>
                          <p:cTn id="19" fill="hold">
                            <p:stCondLst>
                              <p:cond delay="1500"/>
                            </p:stCondLst>
                            <p:childTnLst>
                              <p:par>
                                <p:cTn id="20" presetID="1" presetClass="exit" presetSubtype="0" fill="hold" grpId="1" nodeType="afterEffect">
                                  <p:stCondLst>
                                    <p:cond delay="0"/>
                                  </p:stCondLst>
                                  <p:childTnLst>
                                    <p:set>
                                      <p:cBhvr>
                                        <p:cTn id="21" dur="1" fill="hold">
                                          <p:stCondLst>
                                            <p:cond delay="0"/>
                                          </p:stCondLst>
                                        </p:cTn>
                                        <p:tgtEl>
                                          <p:spTgt spid="65"/>
                                        </p:tgtEl>
                                        <p:attrNameLst>
                                          <p:attrName>style.visibility</p:attrName>
                                        </p:attrNameLst>
                                      </p:cBhvr>
                                      <p:to>
                                        <p:strVal val="hidden"/>
                                      </p:to>
                                    </p:set>
                                  </p:childTnLst>
                                </p:cTn>
                              </p:par>
                            </p:childTnLst>
                          </p:cTn>
                        </p:par>
                        <p:par>
                          <p:cTn id="22" fill="hold">
                            <p:stCondLst>
                              <p:cond delay="1500"/>
                            </p:stCondLst>
                            <p:childTnLst>
                              <p:par>
                                <p:cTn id="23" presetID="50" presetClass="path" presetSubtype="0" accel="50000" decel="50000" fill="hold" grpId="0" nodeType="afterEffect">
                                  <p:stCondLst>
                                    <p:cond delay="0"/>
                                  </p:stCondLst>
                                  <p:childTnLst>
                                    <p:animMotion origin="layout" path="M 2.26852E-6 -3.33333E-6 L 0.00188 -3.33333E-6 C 0.00275 -3.33333E-6 0.0039 -0.06507 0.0039 -0.11754 L 0.0039 -0.23354 " pathEditMode="relative" rAng="0" ptsTypes="FfFF">
                                      <p:cBhvr>
                                        <p:cTn id="24" dur="500" fill="hold"/>
                                        <p:tgtEl>
                                          <p:spTgt spid="66"/>
                                        </p:tgtEl>
                                        <p:attrNameLst>
                                          <p:attrName>ppt_x</p:attrName>
                                          <p:attrName>ppt_y</p:attrName>
                                        </p:attrNameLst>
                                      </p:cBhvr>
                                      <p:rCtr x="188" y="-11677"/>
                                    </p:animMotion>
                                  </p:childTnLst>
                                </p:cTn>
                              </p:par>
                            </p:childTnLst>
                          </p:cTn>
                        </p:par>
                        <p:par>
                          <p:cTn id="25" fill="hold">
                            <p:stCondLst>
                              <p:cond delay="2000"/>
                            </p:stCondLst>
                            <p:childTnLst>
                              <p:par>
                                <p:cTn id="26" presetID="1" presetClass="exit" presetSubtype="0" fill="hold" grpId="1" nodeType="afterEffect">
                                  <p:stCondLst>
                                    <p:cond delay="0"/>
                                  </p:stCondLst>
                                  <p:childTnLst>
                                    <p:set>
                                      <p:cBhvr>
                                        <p:cTn id="27" dur="1" fill="hold">
                                          <p:stCondLst>
                                            <p:cond delay="0"/>
                                          </p:stCondLst>
                                        </p:cTn>
                                        <p:tgtEl>
                                          <p:spTgt spid="66"/>
                                        </p:tgtEl>
                                        <p:attrNameLst>
                                          <p:attrName>style.visibility</p:attrName>
                                        </p:attrNameLst>
                                      </p:cBhvr>
                                      <p:to>
                                        <p:strVal val="hidden"/>
                                      </p:to>
                                    </p:set>
                                  </p:childTnLst>
                                </p:cTn>
                              </p:par>
                            </p:childTnLst>
                          </p:cTn>
                        </p:par>
                        <p:par>
                          <p:cTn id="28" fill="hold">
                            <p:stCondLst>
                              <p:cond delay="2000"/>
                            </p:stCondLst>
                            <p:childTnLst>
                              <p:par>
                                <p:cTn id="29" presetID="50" presetClass="path" presetSubtype="0" accel="50000" decel="50000" fill="hold" grpId="0" nodeType="afterEffect">
                                  <p:stCondLst>
                                    <p:cond delay="0"/>
                                  </p:stCondLst>
                                  <p:childTnLst>
                                    <p:animMotion origin="layout" path="M 1.57407E-6 -3.33333E-6 L -0.00478 -3.33333E-6 C -0.00695 -3.33333E-6 -0.00941 -0.06455 -0.00941 -0.11677 L -0.00941 -0.23302 " pathEditMode="relative" rAng="0" ptsTypes="FfFF">
                                      <p:cBhvr>
                                        <p:cTn id="30" dur="500" fill="hold"/>
                                        <p:tgtEl>
                                          <p:spTgt spid="68"/>
                                        </p:tgtEl>
                                        <p:attrNameLst>
                                          <p:attrName>ppt_x</p:attrName>
                                          <p:attrName>ppt_y</p:attrName>
                                        </p:attrNameLst>
                                      </p:cBhvr>
                                      <p:rCtr x="-477" y="-11651"/>
                                    </p:animMotion>
                                  </p:childTnLst>
                                </p:cTn>
                              </p:par>
                            </p:childTnLst>
                          </p:cTn>
                        </p:par>
                        <p:par>
                          <p:cTn id="31" fill="hold">
                            <p:stCondLst>
                              <p:cond delay="2500"/>
                            </p:stCondLst>
                            <p:childTnLst>
                              <p:par>
                                <p:cTn id="32" presetID="1" presetClass="exit" presetSubtype="0" fill="hold" grpId="1" nodeType="afterEffect">
                                  <p:stCondLst>
                                    <p:cond delay="0"/>
                                  </p:stCondLst>
                                  <p:childTnLst>
                                    <p:set>
                                      <p:cBhvr>
                                        <p:cTn id="33" dur="1" fill="hold">
                                          <p:stCondLst>
                                            <p:cond delay="0"/>
                                          </p:stCondLst>
                                        </p:cTn>
                                        <p:tgtEl>
                                          <p:spTgt spid="68"/>
                                        </p:tgtEl>
                                        <p:attrNameLst>
                                          <p:attrName>style.visibility</p:attrName>
                                        </p:attrNameLst>
                                      </p:cBhvr>
                                      <p:to>
                                        <p:strVal val="hidden"/>
                                      </p:to>
                                    </p:set>
                                  </p:childTnLst>
                                </p:cTn>
                              </p:par>
                            </p:childTnLst>
                          </p:cTn>
                        </p:par>
                        <p:par>
                          <p:cTn id="34" fill="hold">
                            <p:stCondLst>
                              <p:cond delay="2500"/>
                            </p:stCondLst>
                            <p:childTnLst>
                              <p:par>
                                <p:cTn id="35" presetID="50" presetClass="path" presetSubtype="0" accel="50000" decel="50000" fill="hold" grpId="0" nodeType="afterEffect">
                                  <p:stCondLst>
                                    <p:cond delay="0"/>
                                  </p:stCondLst>
                                  <p:childTnLst>
                                    <p:animMotion origin="layout" path="M 1.52778E-6 -3.33333E-6 L -0.01071 -3.33333E-6 C -0.01548 -3.33333E-6 -0.02127 -0.06481 -0.02127 -0.11754 L -0.02127 -0.23405 " pathEditMode="relative" rAng="0" ptsTypes="FfFF">
                                      <p:cBhvr>
                                        <p:cTn id="36" dur="500" fill="hold"/>
                                        <p:tgtEl>
                                          <p:spTgt spid="69"/>
                                        </p:tgtEl>
                                        <p:attrNameLst>
                                          <p:attrName>ppt_x</p:attrName>
                                          <p:attrName>ppt_y</p:attrName>
                                        </p:attrNameLst>
                                      </p:cBhvr>
                                      <p:rCtr x="-1071" y="-11703"/>
                                    </p:animMotion>
                                  </p:childTnLst>
                                </p:cTn>
                              </p:par>
                            </p:childTnLst>
                          </p:cTn>
                        </p:par>
                        <p:par>
                          <p:cTn id="37" fill="hold">
                            <p:stCondLst>
                              <p:cond delay="3000"/>
                            </p:stCondLst>
                            <p:childTnLst>
                              <p:par>
                                <p:cTn id="38" presetID="1" presetClass="exit" presetSubtype="0" fill="hold" grpId="1" nodeType="afterEffect">
                                  <p:stCondLst>
                                    <p:cond delay="0"/>
                                  </p:stCondLst>
                                  <p:childTnLst>
                                    <p:set>
                                      <p:cBhvr>
                                        <p:cTn id="39" dur="1" fill="hold">
                                          <p:stCondLst>
                                            <p:cond delay="0"/>
                                          </p:stCondLst>
                                        </p:cTn>
                                        <p:tgtEl>
                                          <p:spTgt spid="69"/>
                                        </p:tgtEl>
                                        <p:attrNameLst>
                                          <p:attrName>style.visibility</p:attrName>
                                        </p:attrNameLst>
                                      </p:cBhvr>
                                      <p:to>
                                        <p:strVal val="hidden"/>
                                      </p:to>
                                    </p:set>
                                  </p:childTnLst>
                                </p:cTn>
                              </p:par>
                            </p:childTnLst>
                          </p:cTn>
                        </p:par>
                        <p:par>
                          <p:cTn id="40" fill="hold">
                            <p:stCondLst>
                              <p:cond delay="3000"/>
                            </p:stCondLst>
                            <p:childTnLst>
                              <p:par>
                                <p:cTn id="41" presetID="50" presetClass="path" presetSubtype="0" accel="50000" decel="50000" fill="hold" grpId="0" nodeType="afterEffect">
                                  <p:stCondLst>
                                    <p:cond delay="0"/>
                                  </p:stCondLst>
                                  <p:childTnLst>
                                    <p:animMotion origin="layout" path="M -3.84259E-6 -3.33333E-6 L -0.0162 -3.33333E-6 C -0.02343 -3.33333E-6 -0.03226 -0.06481 -0.03226 -0.11754 L -0.03226 -0.23405 " pathEditMode="relative" rAng="0" ptsTypes="FfFF">
                                      <p:cBhvr>
                                        <p:cTn id="42" dur="500" fill="hold"/>
                                        <p:tgtEl>
                                          <p:spTgt spid="70"/>
                                        </p:tgtEl>
                                        <p:attrNameLst>
                                          <p:attrName>ppt_x</p:attrName>
                                          <p:attrName>ppt_y</p:attrName>
                                        </p:attrNameLst>
                                      </p:cBhvr>
                                      <p:rCtr x="-1620" y="-11703"/>
                                    </p:animMotion>
                                  </p:childTnLst>
                                </p:cTn>
                              </p:par>
                            </p:childTnLst>
                          </p:cTn>
                        </p:par>
                        <p:par>
                          <p:cTn id="43" fill="hold">
                            <p:stCondLst>
                              <p:cond delay="3500"/>
                            </p:stCondLst>
                            <p:childTnLst>
                              <p:par>
                                <p:cTn id="44" presetID="1" presetClass="exit" presetSubtype="0" fill="hold" grpId="1" nodeType="afterEffect">
                                  <p:stCondLst>
                                    <p:cond delay="0"/>
                                  </p:stCondLst>
                                  <p:childTnLst>
                                    <p:set>
                                      <p:cBhvr>
                                        <p:cTn id="45" dur="1" fill="hold">
                                          <p:stCondLst>
                                            <p:cond delay="0"/>
                                          </p:stCondLst>
                                        </p:cTn>
                                        <p:tgtEl>
                                          <p:spTgt spid="70"/>
                                        </p:tgtEl>
                                        <p:attrNameLst>
                                          <p:attrName>style.visibility</p:attrName>
                                        </p:attrNameLst>
                                      </p:cBhvr>
                                      <p:to>
                                        <p:strVal val="hidden"/>
                                      </p:to>
                                    </p:set>
                                  </p:childTnLst>
                                </p:cTn>
                              </p:par>
                            </p:childTnLst>
                          </p:cTn>
                        </p:par>
                        <p:par>
                          <p:cTn id="46" fill="hold">
                            <p:stCondLst>
                              <p:cond delay="3500"/>
                            </p:stCondLst>
                            <p:childTnLst>
                              <p:par>
                                <p:cTn id="47" presetID="50" presetClass="path" presetSubtype="0" accel="50000" decel="50000" fill="hold" grpId="0" nodeType="afterEffect">
                                  <p:stCondLst>
                                    <p:cond delay="0"/>
                                  </p:stCondLst>
                                  <p:childTnLst>
                                    <p:animMotion origin="layout" path="M -3.88889E-6 -3.33333E-6 L -0.0217 -3.33333E-6 C -0.03154 -3.33333E-6 -0.04354 -0.06455 -0.04354 -0.11677 L -0.04354 -0.23302 " pathEditMode="relative" rAng="0" ptsTypes="FfFF">
                                      <p:cBhvr>
                                        <p:cTn id="48" dur="500" fill="hold"/>
                                        <p:tgtEl>
                                          <p:spTgt spid="71"/>
                                        </p:tgtEl>
                                        <p:attrNameLst>
                                          <p:attrName>ppt_x</p:attrName>
                                          <p:attrName>ppt_y</p:attrName>
                                        </p:attrNameLst>
                                      </p:cBhvr>
                                      <p:rCtr x="-2185" y="-11651"/>
                                    </p:animMotion>
                                  </p:childTnLst>
                                </p:cTn>
                              </p:par>
                            </p:childTnLst>
                          </p:cTn>
                        </p:par>
                        <p:par>
                          <p:cTn id="49" fill="hold">
                            <p:stCondLst>
                              <p:cond delay="4000"/>
                            </p:stCondLst>
                            <p:childTnLst>
                              <p:par>
                                <p:cTn id="50" presetID="1" presetClass="exit" presetSubtype="0" fill="hold" grpId="1" nodeType="afterEffect">
                                  <p:stCondLst>
                                    <p:cond delay="0"/>
                                  </p:stCondLst>
                                  <p:childTnLst>
                                    <p:set>
                                      <p:cBhvr>
                                        <p:cTn id="51" dur="1" fill="hold">
                                          <p:stCondLst>
                                            <p:cond delay="0"/>
                                          </p:stCondLst>
                                        </p:cTn>
                                        <p:tgtEl>
                                          <p:spTgt spid="71"/>
                                        </p:tgtEl>
                                        <p:attrNameLst>
                                          <p:attrName>style.visibility</p:attrName>
                                        </p:attrNameLst>
                                      </p:cBhvr>
                                      <p:to>
                                        <p:strVal val="hidden"/>
                                      </p:to>
                                    </p:set>
                                  </p:childTnLst>
                                </p:cTn>
                              </p:par>
                            </p:childTnLst>
                          </p:cTn>
                        </p:par>
                        <p:par>
                          <p:cTn id="52" fill="hold">
                            <p:stCondLst>
                              <p:cond delay="4000"/>
                            </p:stCondLst>
                            <p:childTnLst>
                              <p:par>
                                <p:cTn id="53" presetID="50" presetClass="path" presetSubtype="0" accel="50000" decel="50000" fill="hold" grpId="0" nodeType="afterEffect">
                                  <p:stCondLst>
                                    <p:cond delay="0"/>
                                  </p:stCondLst>
                                  <p:childTnLst>
                                    <p:animMotion origin="layout" path="M 7.40741E-7 3.86831E-6 L -0.0272 3.86831E-6 C -0.0395 3.86831E-6 -0.05454 -0.06456 -0.05454 -0.11703 L -0.05454 -0.23354 " pathEditMode="relative" rAng="0" ptsTypes="FfFF">
                                      <p:cBhvr>
                                        <p:cTn id="54" dur="500" fill="hold"/>
                                        <p:tgtEl>
                                          <p:spTgt spid="72"/>
                                        </p:tgtEl>
                                        <p:attrNameLst>
                                          <p:attrName>ppt_x</p:attrName>
                                          <p:attrName>ppt_y</p:attrName>
                                        </p:attrNameLst>
                                      </p:cBhvr>
                                      <p:rCtr x="-2734" y="-11677"/>
                                    </p:animMotion>
                                  </p:childTnLst>
                                </p:cTn>
                              </p:par>
                            </p:childTnLst>
                          </p:cTn>
                        </p:par>
                        <p:par>
                          <p:cTn id="55" fill="hold">
                            <p:stCondLst>
                              <p:cond delay="4500"/>
                            </p:stCondLst>
                            <p:childTnLst>
                              <p:par>
                                <p:cTn id="56" presetID="1" presetClass="exit" presetSubtype="0" fill="hold" grpId="1" nodeType="afterEffect">
                                  <p:stCondLst>
                                    <p:cond delay="0"/>
                                  </p:stCondLst>
                                  <p:childTnLst>
                                    <p:set>
                                      <p:cBhvr>
                                        <p:cTn id="57" dur="1" fill="hold">
                                          <p:stCondLst>
                                            <p:cond delay="0"/>
                                          </p:stCondLst>
                                        </p:cTn>
                                        <p:tgtEl>
                                          <p:spTgt spid="72"/>
                                        </p:tgtEl>
                                        <p:attrNameLst>
                                          <p:attrName>style.visibility</p:attrName>
                                        </p:attrNameLst>
                                      </p:cBhvr>
                                      <p:to>
                                        <p:strVal val="hidden"/>
                                      </p:to>
                                    </p:set>
                                  </p:childTnLst>
                                </p:cTn>
                              </p:par>
                            </p:childTnLst>
                          </p:cTn>
                        </p:par>
                        <p:par>
                          <p:cTn id="58" fill="hold">
                            <p:stCondLst>
                              <p:cond delay="4500"/>
                            </p:stCondLst>
                            <p:childTnLst>
                              <p:par>
                                <p:cTn id="59" presetID="50" presetClass="path" presetSubtype="0" accel="50000" decel="50000" fill="hold" grpId="0" nodeType="afterEffect">
                                  <p:stCondLst>
                                    <p:cond delay="0"/>
                                  </p:stCondLst>
                                  <p:childTnLst>
                                    <p:animMotion origin="layout" path="M 4.62963E-8 -3.33333E-6 L -0.03241 -3.33333E-6 C -0.04702 -3.33333E-6 -0.06496 -0.06455 -0.06496 -0.11677 L -0.06496 -0.23302 " pathEditMode="relative" rAng="0" ptsTypes="FfFF">
                                      <p:cBhvr>
                                        <p:cTn id="60" dur="500" fill="hold"/>
                                        <p:tgtEl>
                                          <p:spTgt spid="73"/>
                                        </p:tgtEl>
                                        <p:attrNameLst>
                                          <p:attrName>ppt_x</p:attrName>
                                          <p:attrName>ppt_y</p:attrName>
                                        </p:attrNameLst>
                                      </p:cBhvr>
                                      <p:rCtr x="-3255" y="-11651"/>
                                    </p:animMotion>
                                  </p:childTnLst>
                                </p:cTn>
                              </p:par>
                            </p:childTnLst>
                          </p:cTn>
                        </p:par>
                        <p:par>
                          <p:cTn id="61" fill="hold">
                            <p:stCondLst>
                              <p:cond delay="5000"/>
                            </p:stCondLst>
                            <p:childTnLst>
                              <p:par>
                                <p:cTn id="62" presetID="1" presetClass="exit" presetSubtype="0" fill="hold" grpId="1" nodeType="afterEffect">
                                  <p:stCondLst>
                                    <p:cond delay="0"/>
                                  </p:stCondLst>
                                  <p:childTnLst>
                                    <p:set>
                                      <p:cBhvr>
                                        <p:cTn id="63" dur="1" fill="hold">
                                          <p:stCondLst>
                                            <p:cond delay="0"/>
                                          </p:stCondLst>
                                        </p:cTn>
                                        <p:tgtEl>
                                          <p:spTgt spid="73"/>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47"/>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9" grpId="1" animBg="1"/>
      <p:bldP spid="64" grpId="0" animBg="1"/>
      <p:bldP spid="64" grpId="1" animBg="1"/>
      <p:bldP spid="65" grpId="0" animBg="1"/>
      <p:bldP spid="65" grpId="1" animBg="1"/>
      <p:bldP spid="66" grpId="0" animBg="1"/>
      <p:bldP spid="66"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 y="1163825"/>
            <a:ext cx="8313420" cy="483038"/>
          </a:xfrm>
        </p:spPr>
        <p:txBody>
          <a:bodyPr/>
          <a:lstStyle/>
          <a:p>
            <a:r>
              <a:rPr lang="en-US" dirty="0" smtClean="0"/>
              <a:t>contributions</a:t>
            </a:r>
            <a:endParaRPr lang="en-US" dirty="0"/>
          </a:p>
        </p:txBody>
      </p:sp>
      <p:sp>
        <p:nvSpPr>
          <p:cNvPr id="3" name="Content Placeholder 2"/>
          <p:cNvSpPr>
            <a:spLocks noGrp="1"/>
          </p:cNvSpPr>
          <p:nvPr>
            <p:ph idx="1"/>
          </p:nvPr>
        </p:nvSpPr>
        <p:spPr/>
        <p:txBody>
          <a:bodyPr/>
          <a:lstStyle/>
          <a:p>
            <a:r>
              <a:rPr lang="en-US" dirty="0" smtClean="0"/>
              <a:t>Aggressively migrate pages upon First-Touch to GDDR memory</a:t>
            </a:r>
          </a:p>
          <a:p>
            <a:r>
              <a:rPr lang="en-US" dirty="0" smtClean="0"/>
              <a:t>Pre-fetch neighbors of touched pages to reduce TLB </a:t>
            </a:r>
            <a:r>
              <a:rPr lang="en-US" dirty="0" err="1" smtClean="0"/>
              <a:t>shootdowns</a:t>
            </a:r>
            <a:endParaRPr lang="en-US" dirty="0" smtClean="0"/>
          </a:p>
          <a:p>
            <a:r>
              <a:rPr lang="en-US" dirty="0" smtClean="0"/>
              <a:t>Throttle page migrations when nearing peak BW</a:t>
            </a:r>
            <a:endParaRPr lang="en-US" dirty="0"/>
          </a:p>
        </p:txBody>
      </p:sp>
      <p:sp>
        <p:nvSpPr>
          <p:cNvPr id="4" name="Text Placeholder 3"/>
          <p:cNvSpPr>
            <a:spLocks noGrp="1"/>
          </p:cNvSpPr>
          <p:nvPr>
            <p:ph type="body" sz="quarter" idx="10"/>
          </p:nvPr>
        </p:nvSpPr>
        <p:spPr/>
        <p:txBody>
          <a:bodyPr/>
          <a:lstStyle/>
          <a:p>
            <a:r>
              <a:rPr lang="en-US" dirty="0" smtClean="0"/>
              <a:t>Intelligent Dynamic Page Migration</a:t>
            </a:r>
            <a:endParaRPr lang="en-US" dirty="0"/>
          </a:p>
        </p:txBody>
      </p:sp>
      <p:sp>
        <p:nvSpPr>
          <p:cNvPr id="5" name="TextBox 4"/>
          <p:cNvSpPr txBox="1"/>
          <p:nvPr/>
        </p:nvSpPr>
        <p:spPr>
          <a:xfrm>
            <a:off x="0" y="4147558"/>
            <a:ext cx="9144000" cy="1015663"/>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ea typeface="MS PGothic" pitchFamily="34" charset="-128"/>
              </a:rPr>
              <a:t>Dynamic page migration performs 1.95x better than no migration</a:t>
            </a:r>
          </a:p>
          <a:p>
            <a:pPr algn="ctr" defTabSz="380985" fontAlgn="base">
              <a:spcBef>
                <a:spcPct val="0"/>
              </a:spcBef>
              <a:spcAft>
                <a:spcPct val="0"/>
              </a:spcAft>
            </a:pPr>
            <a:r>
              <a:rPr lang="en-US" sz="2000" dirty="0">
                <a:solidFill>
                  <a:srgbClr val="76B900"/>
                </a:solidFill>
                <a:ea typeface="MS PGothic" pitchFamily="34" charset="-128"/>
              </a:rPr>
              <a:t>Comes within 28% of the static oracle performance</a:t>
            </a:r>
          </a:p>
          <a:p>
            <a:pPr algn="ctr" defTabSz="380985" fontAlgn="base">
              <a:spcBef>
                <a:spcPct val="0"/>
              </a:spcBef>
              <a:spcAft>
                <a:spcPct val="0"/>
              </a:spcAft>
            </a:pPr>
            <a:r>
              <a:rPr lang="en-US" sz="2000" dirty="0">
                <a:solidFill>
                  <a:srgbClr val="76B900"/>
                </a:solidFill>
                <a:ea typeface="MS PGothic" pitchFamily="34" charset="-128"/>
              </a:rPr>
              <a:t>6% better than Legacy CUDA</a:t>
            </a:r>
          </a:p>
        </p:txBody>
      </p:sp>
      <p:pic>
        <p:nvPicPr>
          <p:cNvPr id="6" name="Picture 5"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7" name="TextBox 6"/>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674027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 y="1163825"/>
            <a:ext cx="8313420" cy="483038"/>
          </a:xfrm>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Page Migration Techniques</a:t>
            </a:r>
            <a:endParaRPr lang="en-US" dirty="0" smtClean="0">
              <a:ea typeface="+mn-ea"/>
              <a:cs typeface="+mn-cs"/>
            </a:endParaRPr>
          </a:p>
          <a:p>
            <a:pPr lvl="1"/>
            <a:r>
              <a:rPr lang="en-US" dirty="0" smtClean="0">
                <a:ea typeface="+mn-ea"/>
                <a:cs typeface="+mn-cs"/>
              </a:rPr>
              <a:t>First-Touch page migration</a:t>
            </a:r>
          </a:p>
          <a:p>
            <a:pPr lvl="1"/>
            <a:r>
              <a:rPr lang="en-US" dirty="0" smtClean="0">
                <a:ea typeface="+mn-ea"/>
                <a:cs typeface="+mn-cs"/>
              </a:rPr>
              <a:t>Range-Expansion to save TLB </a:t>
            </a:r>
            <a:r>
              <a:rPr lang="en-US" dirty="0" err="1" smtClean="0">
                <a:ea typeface="+mn-ea"/>
                <a:cs typeface="+mn-cs"/>
              </a:rPr>
              <a:t>shootdowns</a:t>
            </a:r>
            <a:endParaRPr lang="en-US" dirty="0" smtClean="0">
              <a:ea typeface="+mn-ea"/>
              <a:cs typeface="+mn-cs"/>
            </a:endParaRPr>
          </a:p>
          <a:p>
            <a:pPr lvl="1"/>
            <a:r>
              <a:rPr lang="en-US" dirty="0" smtClean="0">
                <a:ea typeface="+mn-ea"/>
                <a:cs typeface="+mn-cs"/>
              </a:rPr>
              <a:t>BW balancing to stop excessive migrations</a:t>
            </a:r>
            <a:endParaRPr lang="en-US" dirty="0" smtClean="0"/>
          </a:p>
          <a:p>
            <a:endParaRPr lang="en-US" dirty="0" smtClean="0"/>
          </a:p>
          <a:p>
            <a:r>
              <a:rPr lang="en-US" dirty="0" smtClean="0"/>
              <a:t>Results &amp; Conclusions</a:t>
            </a:r>
          </a:p>
          <a:p>
            <a:endParaRPr lang="en-US" dirty="0"/>
          </a:p>
        </p:txBody>
      </p:sp>
      <p:sp>
        <p:nvSpPr>
          <p:cNvPr id="4" name="Text Placeholder 3"/>
          <p:cNvSpPr>
            <a:spLocks noGrp="1"/>
          </p:cNvSpPr>
          <p:nvPr>
            <p:ph type="body" sz="quarter" idx="10"/>
          </p:nvPr>
        </p:nvSpPr>
        <p:spPr/>
        <p:txBody>
          <a:bodyPr/>
          <a:lstStyle/>
          <a:p>
            <a:endParaRPr lang="en-US"/>
          </a:p>
        </p:txBody>
      </p:sp>
      <p:pic>
        <p:nvPicPr>
          <p:cNvPr id="5" name="Picture 4"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6" name="TextBox 5"/>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3563660516"/>
      </p:ext>
    </p:extLst>
  </p:cSld>
  <p:clrMapOvr>
    <a:masterClrMapping/>
  </p:clrMapOvr>
  <mc:AlternateContent xmlns:mc="http://schemas.openxmlformats.org/markup-compatibility/2006">
    <mc:Choice xmlns:p14="http://schemas.microsoft.com/office/powerpoint/2010/main" Requires="p14">
      <p:transition spd="med" p14:dur="700" advTm="31535">
        <p:fade/>
      </p:transition>
    </mc:Choice>
    <mc:Fallback>
      <p:transition spd="med" advTm="31535">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a:graphicFrameLocks/>
          </p:cNvGraphicFramePr>
          <p:nvPr>
            <p:extLst/>
          </p:nvPr>
        </p:nvGraphicFramePr>
        <p:xfrm>
          <a:off x="5186410" y="1985670"/>
          <a:ext cx="3673343" cy="2545508"/>
        </p:xfrm>
        <a:graphic>
          <a:graphicData uri="http://schemas.openxmlformats.org/drawingml/2006/chart">
            <c:chart xmlns:c="http://schemas.openxmlformats.org/drawingml/2006/chart" xmlns:r="http://schemas.openxmlformats.org/officeDocument/2006/relationships" r:id="rId4"/>
          </a:graphicData>
        </a:graphic>
      </p:graphicFrame>
      <p:sp>
        <p:nvSpPr>
          <p:cNvPr id="3" name="Content Placeholder 2"/>
          <p:cNvSpPr>
            <a:spLocks noGrp="1"/>
          </p:cNvSpPr>
          <p:nvPr>
            <p:ph idx="1"/>
          </p:nvPr>
        </p:nvSpPr>
        <p:spPr>
          <a:xfrm>
            <a:off x="283311" y="1987961"/>
            <a:ext cx="8585188" cy="3901469"/>
          </a:xfrm>
        </p:spPr>
        <p:txBody>
          <a:bodyPr/>
          <a:lstStyle/>
          <a:p>
            <a:r>
              <a:rPr lang="en-US" dirty="0" smtClean="0"/>
              <a:t>Naive: Migrate pages that are touched</a:t>
            </a:r>
            <a:endParaRPr lang="en-US" dirty="0"/>
          </a:p>
          <a:p>
            <a:endParaRPr lang="en-US" dirty="0" smtClean="0"/>
          </a:p>
          <a:p>
            <a:endParaRPr lang="en-US" dirty="0"/>
          </a:p>
          <a:p>
            <a:endParaRPr lang="en-US" dirty="0" smtClean="0"/>
          </a:p>
          <a:p>
            <a:endParaRPr lang="en-US" dirty="0"/>
          </a:p>
          <a:p>
            <a:endParaRPr lang="en-US" dirty="0" smtClean="0"/>
          </a:p>
          <a:p>
            <a:r>
              <a:rPr lang="en-US" dirty="0" smtClean="0"/>
              <a:t>First-Touch migration approaches Legacy CUDA</a:t>
            </a:r>
          </a:p>
          <a:p>
            <a:pPr marL="0" indent="0">
              <a:buNone/>
            </a:pPr>
            <a:endParaRPr lang="en-US" dirty="0"/>
          </a:p>
        </p:txBody>
      </p:sp>
      <p:sp>
        <p:nvSpPr>
          <p:cNvPr id="5" name="Rectangle 4"/>
          <p:cNvSpPr/>
          <p:nvPr/>
        </p:nvSpPr>
        <p:spPr>
          <a:xfrm>
            <a:off x="1048214" y="2741415"/>
            <a:ext cx="1411111" cy="1417525"/>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2" name="Title 1"/>
          <p:cNvSpPr>
            <a:spLocks noGrp="1"/>
          </p:cNvSpPr>
          <p:nvPr>
            <p:ph type="title"/>
          </p:nvPr>
        </p:nvSpPr>
        <p:spPr>
          <a:xfrm>
            <a:off x="415290" y="1163825"/>
            <a:ext cx="8313420" cy="483038"/>
          </a:xfrm>
        </p:spPr>
        <p:txBody>
          <a:bodyPr/>
          <a:lstStyle/>
          <a:p>
            <a:r>
              <a:rPr lang="en-US" dirty="0" smtClean="0"/>
              <a:t>First-touch Page Migration</a:t>
            </a:r>
            <a:endParaRPr lang="en-US" dirty="0"/>
          </a:p>
        </p:txBody>
      </p:sp>
      <p:cxnSp>
        <p:nvCxnSpPr>
          <p:cNvPr id="6" name="Straight Connector 5"/>
          <p:cNvCxnSpPr/>
          <p:nvPr/>
        </p:nvCxnSpPr>
        <p:spPr>
          <a:xfrm>
            <a:off x="1400991" y="2741415"/>
            <a:ext cx="0" cy="1417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752486" y="2741415"/>
            <a:ext cx="0" cy="1417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116810" y="2741415"/>
            <a:ext cx="0" cy="1417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5" idx="1"/>
            <a:endCxn id="5" idx="3"/>
          </p:cNvCxnSpPr>
          <p:nvPr/>
        </p:nvCxnSpPr>
        <p:spPr>
          <a:xfrm>
            <a:off x="1048214" y="3450178"/>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48214" y="3108945"/>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048214" y="3806804"/>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823649" y="2741415"/>
            <a:ext cx="1411111" cy="1417525"/>
          </a:xfrm>
          <a:prstGeom prst="rect">
            <a:avLst/>
          </a:prstGeom>
          <a:solidFill>
            <a:schemeClr val="tx2"/>
          </a:solidFill>
          <a:ln>
            <a:solidFill>
              <a:srgbClr val="0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cxnSp>
        <p:nvCxnSpPr>
          <p:cNvPr id="13" name="Straight Connector 12"/>
          <p:cNvCxnSpPr/>
          <p:nvPr/>
        </p:nvCxnSpPr>
        <p:spPr>
          <a:xfrm>
            <a:off x="3176426" y="2741415"/>
            <a:ext cx="0" cy="1417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527921" y="2741415"/>
            <a:ext cx="0" cy="1417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892245" y="2741415"/>
            <a:ext cx="0" cy="1417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2" idx="1"/>
            <a:endCxn id="12" idx="3"/>
          </p:cNvCxnSpPr>
          <p:nvPr/>
        </p:nvCxnSpPr>
        <p:spPr>
          <a:xfrm>
            <a:off x="2823649" y="3450178"/>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2126611" y="2741415"/>
            <a:ext cx="342514" cy="3675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80985" fontAlgn="base">
              <a:spcBef>
                <a:spcPct val="0"/>
              </a:spcBef>
              <a:spcAft>
                <a:spcPct val="0"/>
              </a:spcAft>
            </a:pPr>
            <a:r>
              <a:rPr lang="en-US" sz="1500" dirty="0">
                <a:solidFill>
                  <a:srgbClr val="FFFFFF"/>
                </a:solidFill>
              </a:rPr>
              <a:t>1</a:t>
            </a:r>
          </a:p>
        </p:txBody>
      </p:sp>
      <p:cxnSp>
        <p:nvCxnSpPr>
          <p:cNvPr id="17" name="Straight Connector 16"/>
          <p:cNvCxnSpPr/>
          <p:nvPr/>
        </p:nvCxnSpPr>
        <p:spPr>
          <a:xfrm>
            <a:off x="2823649" y="3108945"/>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823649" y="3813218"/>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2833912" y="2741415"/>
            <a:ext cx="342514" cy="367530"/>
          </a:xfrm>
          <a:prstGeom prst="rect">
            <a:avLst/>
          </a:prstGeom>
          <a:solidFill>
            <a:srgbClr val="243A00"/>
          </a:solidFill>
          <a:ln>
            <a:solidFill>
              <a:srgbClr val="243A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r>
              <a:rPr lang="en-US" sz="1500" dirty="0">
                <a:solidFill>
                  <a:srgbClr val="FFFFFF"/>
                </a:solidFill>
              </a:rPr>
              <a:t>1</a:t>
            </a:r>
          </a:p>
        </p:txBody>
      </p:sp>
      <p:sp>
        <p:nvSpPr>
          <p:cNvPr id="23" name="TextBox 22"/>
          <p:cNvSpPr txBox="1"/>
          <p:nvPr/>
        </p:nvSpPr>
        <p:spPr>
          <a:xfrm>
            <a:off x="1046930" y="4155656"/>
            <a:ext cx="1411111"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B3B3B3"/>
                </a:solidFill>
                <a:ea typeface="MS PGothic" pitchFamily="34" charset="-128"/>
              </a:rPr>
              <a:t>CPU memory</a:t>
            </a:r>
          </a:p>
        </p:txBody>
      </p:sp>
      <p:sp>
        <p:nvSpPr>
          <p:cNvPr id="24" name="TextBox 23"/>
          <p:cNvSpPr txBox="1"/>
          <p:nvPr/>
        </p:nvSpPr>
        <p:spPr>
          <a:xfrm>
            <a:off x="2823649" y="4167201"/>
            <a:ext cx="1411111"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B3B3B3"/>
                </a:solidFill>
                <a:ea typeface="MS PGothic" pitchFamily="34" charset="-128"/>
              </a:rPr>
              <a:t>GPU memory</a:t>
            </a:r>
          </a:p>
        </p:txBody>
      </p:sp>
      <p:sp>
        <p:nvSpPr>
          <p:cNvPr id="26" name="TextBox 25"/>
          <p:cNvSpPr txBox="1"/>
          <p:nvPr/>
        </p:nvSpPr>
        <p:spPr>
          <a:xfrm>
            <a:off x="720727" y="5314878"/>
            <a:ext cx="7620000" cy="400110"/>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ea typeface="MS PGothic" pitchFamily="34" charset="-128"/>
              </a:rPr>
              <a:t>First-Touch migration is cheap, no hardware counters required</a:t>
            </a:r>
          </a:p>
        </p:txBody>
      </p:sp>
      <p:pic>
        <p:nvPicPr>
          <p:cNvPr id="27" name="Picture 26" descr="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33" name="Rectangle 32"/>
          <p:cNvSpPr/>
          <p:nvPr/>
        </p:nvSpPr>
        <p:spPr>
          <a:xfrm>
            <a:off x="1410868" y="3103602"/>
            <a:ext cx="342514" cy="35757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80985" fontAlgn="base">
              <a:spcBef>
                <a:spcPct val="0"/>
              </a:spcBef>
              <a:spcAft>
                <a:spcPct val="0"/>
              </a:spcAft>
            </a:pPr>
            <a:r>
              <a:rPr lang="en-US" sz="1500" dirty="0">
                <a:solidFill>
                  <a:srgbClr val="FFFFFF"/>
                </a:solidFill>
              </a:rPr>
              <a:t>1</a:t>
            </a:r>
          </a:p>
        </p:txBody>
      </p:sp>
      <p:sp>
        <p:nvSpPr>
          <p:cNvPr id="34" name="Rectangle 33"/>
          <p:cNvSpPr/>
          <p:nvPr/>
        </p:nvSpPr>
        <p:spPr>
          <a:xfrm>
            <a:off x="3182898" y="3111070"/>
            <a:ext cx="342514" cy="339784"/>
          </a:xfrm>
          <a:prstGeom prst="rect">
            <a:avLst/>
          </a:prstGeom>
          <a:solidFill>
            <a:srgbClr val="243A00"/>
          </a:solidFill>
          <a:ln>
            <a:solidFill>
              <a:srgbClr val="243A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r>
              <a:rPr lang="en-US" sz="1500" dirty="0">
                <a:solidFill>
                  <a:srgbClr val="FFFFFF"/>
                </a:solidFill>
              </a:rPr>
              <a:t>1</a:t>
            </a:r>
          </a:p>
        </p:txBody>
      </p:sp>
      <p:sp>
        <p:nvSpPr>
          <p:cNvPr id="35" name="Rectangle 34"/>
          <p:cNvSpPr/>
          <p:nvPr/>
        </p:nvSpPr>
        <p:spPr>
          <a:xfrm>
            <a:off x="1763178" y="3451819"/>
            <a:ext cx="342514" cy="35527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80985" fontAlgn="base">
              <a:spcBef>
                <a:spcPct val="0"/>
              </a:spcBef>
              <a:spcAft>
                <a:spcPct val="0"/>
              </a:spcAft>
            </a:pPr>
            <a:r>
              <a:rPr lang="en-US" sz="1500" dirty="0">
                <a:solidFill>
                  <a:srgbClr val="FFFFFF"/>
                </a:solidFill>
              </a:rPr>
              <a:t>1</a:t>
            </a:r>
          </a:p>
        </p:txBody>
      </p:sp>
      <p:sp>
        <p:nvSpPr>
          <p:cNvPr id="36" name="Rectangle 35"/>
          <p:cNvSpPr/>
          <p:nvPr/>
        </p:nvSpPr>
        <p:spPr>
          <a:xfrm>
            <a:off x="2826689" y="3456981"/>
            <a:ext cx="342514" cy="367530"/>
          </a:xfrm>
          <a:prstGeom prst="rect">
            <a:avLst/>
          </a:prstGeom>
          <a:solidFill>
            <a:srgbClr val="243A00"/>
          </a:solidFill>
          <a:ln>
            <a:solidFill>
              <a:srgbClr val="243A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r>
              <a:rPr lang="en-US" sz="1500" dirty="0">
                <a:solidFill>
                  <a:srgbClr val="FFFFFF"/>
                </a:solidFill>
              </a:rPr>
              <a:t>1</a:t>
            </a:r>
          </a:p>
        </p:txBody>
      </p:sp>
      <p:sp>
        <p:nvSpPr>
          <p:cNvPr id="4" name="Oval 3"/>
          <p:cNvSpPr/>
          <p:nvPr/>
        </p:nvSpPr>
        <p:spPr>
          <a:xfrm rot="18958034">
            <a:off x="6122235" y="3778901"/>
            <a:ext cx="1023288" cy="341150"/>
          </a:xfrm>
          <a:prstGeom prst="ellipse">
            <a:avLst/>
          </a:prstGeom>
          <a:solidFill>
            <a:schemeClr val="tx1">
              <a:lumMod val="50000"/>
              <a:alpha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30" name="Oval 29"/>
          <p:cNvSpPr/>
          <p:nvPr/>
        </p:nvSpPr>
        <p:spPr>
          <a:xfrm rot="18958034">
            <a:off x="6497586" y="3858320"/>
            <a:ext cx="1185372" cy="341150"/>
          </a:xfrm>
          <a:prstGeom prst="ellipse">
            <a:avLst/>
          </a:prstGeom>
          <a:solidFill>
            <a:schemeClr val="tx1">
              <a:lumMod val="50000"/>
              <a:alpha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31" name="TextBox 30"/>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custDataLst>
      <p:tags r:id="rId1"/>
    </p:custDataLst>
    <p:extLst>
      <p:ext uri="{BB962C8B-B14F-4D97-AF65-F5344CB8AC3E}">
        <p14:creationId xmlns:p14="http://schemas.microsoft.com/office/powerpoint/2010/main" val="3602283106"/>
      </p:ext>
    </p:extLst>
  </p:cSld>
  <p:clrMapOvr>
    <a:masterClrMapping/>
  </p:clrMapOvr>
  <mc:AlternateContent xmlns:mc="http://schemas.openxmlformats.org/markup-compatibility/2006">
    <mc:Choice xmlns:p14="http://schemas.microsoft.com/office/powerpoint/2010/main" Requires="p14">
      <p:transition spd="med" p14:dur="700" advTm="98820">
        <p:fade/>
      </p:transition>
    </mc:Choice>
    <mc:Fallback>
      <p:transition spd="med" advTm="988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 0 L 0.07611 0 " pathEditMode="relative" ptsTypes="AA">
                                      <p:cBhvr>
                                        <p:cTn id="10" dur="500" fill="hold"/>
                                        <p:tgtEl>
                                          <p:spTgt spid="19"/>
                                        </p:tgtEl>
                                        <p:attrNameLst>
                                          <p:attrName>ppt_x</p:attrName>
                                          <p:attrName>ppt_y</p:attrName>
                                        </p:attrNameLst>
                                      </p:cBhvr>
                                    </p:animMotion>
                                  </p:childTnLst>
                                </p:cTn>
                              </p:par>
                            </p:childTnLst>
                          </p:cTn>
                        </p:par>
                        <p:par>
                          <p:cTn id="11" fill="hold">
                            <p:stCondLst>
                              <p:cond delay="500"/>
                            </p:stCondLst>
                            <p:childTnLst>
                              <p:par>
                                <p:cTn id="12" presetID="1" presetClass="exit" presetSubtype="0" fill="hold" grpId="2" nodeType="afterEffect">
                                  <p:stCondLst>
                                    <p:cond delay="0"/>
                                  </p:stCondLst>
                                  <p:childTnLst>
                                    <p:set>
                                      <p:cBhvr>
                                        <p:cTn id="13" dur="1" fill="hold">
                                          <p:stCondLst>
                                            <p:cond delay="0"/>
                                          </p:stCondLst>
                                        </p:cTn>
                                        <p:tgtEl>
                                          <p:spTgt spid="19"/>
                                        </p:tgtEl>
                                        <p:attrNameLst>
                                          <p:attrName>style.visibility</p:attrName>
                                        </p:attrNameLst>
                                      </p:cBhvr>
                                      <p:to>
                                        <p:strVal val="hidden"/>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par>
                          <p:cTn id="20" fill="hold">
                            <p:stCondLst>
                              <p:cond delay="500"/>
                            </p:stCondLst>
                            <p:childTnLst>
                              <p:par>
                                <p:cTn id="21" presetID="0" presetClass="path" presetSubtype="0" accel="50000" decel="50000" fill="hold" grpId="1" nodeType="afterEffect">
                                  <p:stCondLst>
                                    <p:cond delay="1000"/>
                                  </p:stCondLst>
                                  <p:childTnLst>
                                    <p:animMotion origin="layout" path="M -2.74779E-6 -2.71675E-6 L 0.19303 0.00077 " pathEditMode="relative" rAng="0" ptsTypes="AA">
                                      <p:cBhvr>
                                        <p:cTn id="22" dur="500" fill="hold"/>
                                        <p:tgtEl>
                                          <p:spTgt spid="33"/>
                                        </p:tgtEl>
                                        <p:attrNameLst>
                                          <p:attrName>ppt_x</p:attrName>
                                          <p:attrName>ppt_y</p:attrName>
                                        </p:attrNameLst>
                                      </p:cBhvr>
                                      <p:rCtr x="9651" y="26"/>
                                    </p:animMotion>
                                  </p:childTnLst>
                                </p:cTn>
                              </p:par>
                            </p:childTnLst>
                          </p:cTn>
                        </p:par>
                        <p:par>
                          <p:cTn id="23" fill="hold">
                            <p:stCondLst>
                              <p:cond delay="2000"/>
                            </p:stCondLst>
                            <p:childTnLst>
                              <p:par>
                                <p:cTn id="24" presetID="1" presetClass="exit" presetSubtype="0" fill="hold" grpId="2" nodeType="afterEffect">
                                  <p:stCondLst>
                                    <p:cond delay="0"/>
                                  </p:stCondLst>
                                  <p:childTnLst>
                                    <p:set>
                                      <p:cBhvr>
                                        <p:cTn id="25" dur="1" fill="hold">
                                          <p:stCondLst>
                                            <p:cond delay="0"/>
                                          </p:stCondLst>
                                        </p:cTn>
                                        <p:tgtEl>
                                          <p:spTgt spid="33"/>
                                        </p:tgtEl>
                                        <p:attrNameLst>
                                          <p:attrName>style.visibility</p:attrName>
                                        </p:attrNameLst>
                                      </p:cBhvr>
                                      <p:to>
                                        <p:strVal val="hidden"/>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par>
                          <p:cTn id="32" fill="hold">
                            <p:stCondLst>
                              <p:cond delay="2000"/>
                            </p:stCondLst>
                            <p:childTnLst>
                              <p:par>
                                <p:cTn id="33" presetID="0" presetClass="path" presetSubtype="0" accel="50000" decel="50000" fill="hold" grpId="1" nodeType="afterEffect">
                                  <p:stCondLst>
                                    <p:cond delay="1000"/>
                                  </p:stCondLst>
                                  <p:childTnLst>
                                    <p:animMotion origin="layout" path="M 3.19057E-6 3.11551E-6 L 0.11561 -0.00103 " pathEditMode="relative" rAng="0" ptsTypes="AA">
                                      <p:cBhvr>
                                        <p:cTn id="34" dur="500" fill="hold"/>
                                        <p:tgtEl>
                                          <p:spTgt spid="35"/>
                                        </p:tgtEl>
                                        <p:attrNameLst>
                                          <p:attrName>ppt_x</p:attrName>
                                          <p:attrName>ppt_y</p:attrName>
                                        </p:attrNameLst>
                                      </p:cBhvr>
                                      <p:rCtr x="5773" y="-51"/>
                                    </p:animMotion>
                                  </p:childTnLst>
                                </p:cTn>
                              </p:par>
                            </p:childTnLst>
                          </p:cTn>
                        </p:par>
                        <p:par>
                          <p:cTn id="35" fill="hold">
                            <p:stCondLst>
                              <p:cond delay="3500"/>
                            </p:stCondLst>
                            <p:childTnLst>
                              <p:par>
                                <p:cTn id="36" presetID="1" presetClass="exit" presetSubtype="0" fill="hold" grpId="2" nodeType="afterEffect">
                                  <p:stCondLst>
                                    <p:cond delay="0"/>
                                  </p:stCondLst>
                                  <p:childTnLst>
                                    <p:set>
                                      <p:cBhvr>
                                        <p:cTn id="37" dur="1" fill="hold">
                                          <p:stCondLst>
                                            <p:cond delay="0"/>
                                          </p:stCondLst>
                                        </p:cTn>
                                        <p:tgtEl>
                                          <p:spTgt spid="35"/>
                                        </p:tgtEl>
                                        <p:attrNameLst>
                                          <p:attrName>style.visibility</p:attrName>
                                        </p:attrNameLst>
                                      </p:cBhvr>
                                      <p:to>
                                        <p:strVal val="hidden"/>
                                      </p:to>
                                    </p:set>
                                  </p:childTnLst>
                                </p:cTn>
                              </p:par>
                            </p:childTnLst>
                          </p:cTn>
                        </p:par>
                        <p:par>
                          <p:cTn id="38" fill="hold">
                            <p:stCondLst>
                              <p:cond delay="3500"/>
                            </p:stCondLst>
                            <p:childTnLst>
                              <p:par>
                                <p:cTn id="39" presetID="1"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par>
                          <p:cTn id="45" fill="hold">
                            <p:stCondLst>
                              <p:cond delay="3500"/>
                            </p:stCondLst>
                            <p:childTnLst>
                              <p:par>
                                <p:cTn id="46" presetID="1"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P spid="19" grpId="0" animBg="1"/>
      <p:bldP spid="19" grpId="1" animBg="1"/>
      <p:bldP spid="19" grpId="2" animBg="1"/>
      <p:bldP spid="21" grpId="0" animBg="1"/>
      <p:bldP spid="26" grpId="0"/>
      <p:bldP spid="33" grpId="0" animBg="1"/>
      <p:bldP spid="33" grpId="1" animBg="1"/>
      <p:bldP spid="33" grpId="2" animBg="1"/>
      <p:bldP spid="34" grpId="0" animBg="1"/>
      <p:bldP spid="35" grpId="0" animBg="1"/>
      <p:bldP spid="35" grpId="1" animBg="1"/>
      <p:bldP spid="35" grpId="2" animBg="1"/>
      <p:bldP spid="36" grpId="0" animBg="1"/>
      <p:bldP spid="4" grpId="0" animBg="1"/>
      <p:bldP spid="3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 y="1163825"/>
            <a:ext cx="8313420" cy="483038"/>
          </a:xfrm>
        </p:spPr>
        <p:txBody>
          <a:bodyPr/>
          <a:lstStyle/>
          <a:p>
            <a:r>
              <a:rPr lang="en-US" dirty="0" smtClean="0"/>
              <a:t>Problems with first-touch migration</a:t>
            </a:r>
            <a:endParaRPr lang="en-US" dirty="0"/>
          </a:p>
        </p:txBody>
      </p:sp>
      <p:sp>
        <p:nvSpPr>
          <p:cNvPr id="3" name="Content Placeholder 2"/>
          <p:cNvSpPr>
            <a:spLocks noGrp="1"/>
          </p:cNvSpPr>
          <p:nvPr>
            <p:ph idx="1"/>
          </p:nvPr>
        </p:nvSpPr>
        <p:spPr>
          <a:xfrm>
            <a:off x="430625" y="4721494"/>
            <a:ext cx="8290560" cy="1071713"/>
          </a:xfrm>
        </p:spPr>
        <p:txBody>
          <a:bodyPr/>
          <a:lstStyle/>
          <a:p>
            <a:r>
              <a:rPr lang="en-US" dirty="0" smtClean="0"/>
              <a:t>TLB </a:t>
            </a:r>
            <a:r>
              <a:rPr lang="en-US" dirty="0" err="1" smtClean="0"/>
              <a:t>shootdowns</a:t>
            </a:r>
            <a:r>
              <a:rPr lang="en-US" dirty="0" smtClean="0"/>
              <a:t> may negate </a:t>
            </a:r>
            <a:r>
              <a:rPr lang="en-US" dirty="0"/>
              <a:t>benefits of page </a:t>
            </a:r>
            <a:r>
              <a:rPr lang="en-US" dirty="0" smtClean="0"/>
              <a:t>migration</a:t>
            </a:r>
          </a:p>
          <a:p>
            <a:pPr marL="0" indent="0">
              <a:buNone/>
            </a:pPr>
            <a:endParaRPr lang="en-US" dirty="0"/>
          </a:p>
          <a:p>
            <a:endParaRPr lang="en-US" dirty="0" smtClean="0"/>
          </a:p>
          <a:p>
            <a:pPr marL="0" indent="0">
              <a:buNone/>
            </a:pPr>
            <a:endParaRPr lang="en-US" dirty="0"/>
          </a:p>
        </p:txBody>
      </p:sp>
      <p:pic>
        <p:nvPicPr>
          <p:cNvPr id="6" name="Picture 5"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7" name="TextBox 6"/>
          <p:cNvSpPr txBox="1"/>
          <p:nvPr/>
        </p:nvSpPr>
        <p:spPr>
          <a:xfrm>
            <a:off x="720727" y="5218655"/>
            <a:ext cx="7620000" cy="400110"/>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ea typeface="MS PGothic" pitchFamily="34" charset="-128"/>
              </a:rPr>
              <a:t>How to migrate pages without incurring </a:t>
            </a:r>
            <a:r>
              <a:rPr lang="en-US" sz="2000" dirty="0" err="1">
                <a:solidFill>
                  <a:srgbClr val="76B900"/>
                </a:solidFill>
                <a:ea typeface="MS PGothic" pitchFamily="34" charset="-128"/>
              </a:rPr>
              <a:t>shootdown</a:t>
            </a:r>
            <a:r>
              <a:rPr lang="en-US" sz="2000" dirty="0">
                <a:solidFill>
                  <a:srgbClr val="76B900"/>
                </a:solidFill>
                <a:ea typeface="MS PGothic" pitchFamily="34" charset="-128"/>
              </a:rPr>
              <a:t> cost?</a:t>
            </a:r>
          </a:p>
        </p:txBody>
      </p:sp>
      <p:sp>
        <p:nvSpPr>
          <p:cNvPr id="10" name="Rectangle 9"/>
          <p:cNvSpPr/>
          <p:nvPr/>
        </p:nvSpPr>
        <p:spPr>
          <a:xfrm>
            <a:off x="1048214" y="2522728"/>
            <a:ext cx="1411111" cy="1054979"/>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cxnSp>
        <p:nvCxnSpPr>
          <p:cNvPr id="13" name="Straight Connector 12"/>
          <p:cNvCxnSpPr/>
          <p:nvPr/>
        </p:nvCxnSpPr>
        <p:spPr>
          <a:xfrm>
            <a:off x="1752486" y="2522727"/>
            <a:ext cx="5471" cy="106372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048214" y="3233913"/>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048214" y="2890258"/>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3645778" y="2522727"/>
            <a:ext cx="1411111" cy="1063728"/>
          </a:xfrm>
          <a:prstGeom prst="rect">
            <a:avLst/>
          </a:prstGeom>
          <a:solidFill>
            <a:schemeClr val="tx2">
              <a:lumMod val="75000"/>
            </a:schemeClr>
          </a:solidFill>
          <a:ln>
            <a:solidFill>
              <a:srgbClr val="0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cxnSp>
        <p:nvCxnSpPr>
          <p:cNvPr id="20" name="Straight Connector 19"/>
          <p:cNvCxnSpPr/>
          <p:nvPr/>
        </p:nvCxnSpPr>
        <p:spPr>
          <a:xfrm flipH="1">
            <a:off x="4346790" y="2522727"/>
            <a:ext cx="3261" cy="106372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645778" y="3238287"/>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645778" y="2890258"/>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046930" y="3569576"/>
            <a:ext cx="1411111"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B3B3B3"/>
                </a:solidFill>
                <a:ea typeface="MS PGothic" pitchFamily="34" charset="-128"/>
              </a:rPr>
              <a:t>CPU TLB</a:t>
            </a:r>
          </a:p>
        </p:txBody>
      </p:sp>
      <p:sp>
        <p:nvSpPr>
          <p:cNvPr id="28" name="TextBox 27"/>
          <p:cNvSpPr txBox="1"/>
          <p:nvPr/>
        </p:nvSpPr>
        <p:spPr>
          <a:xfrm>
            <a:off x="3645778" y="3581121"/>
            <a:ext cx="1411111"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B3B3B3"/>
                </a:solidFill>
                <a:ea typeface="MS PGothic" pitchFamily="34" charset="-128"/>
              </a:rPr>
              <a:t>GPU TLB</a:t>
            </a:r>
          </a:p>
        </p:txBody>
      </p:sp>
      <p:sp>
        <p:nvSpPr>
          <p:cNvPr id="4" name="TextBox 3"/>
          <p:cNvSpPr txBox="1"/>
          <p:nvPr/>
        </p:nvSpPr>
        <p:spPr>
          <a:xfrm>
            <a:off x="1049527" y="2583537"/>
            <a:ext cx="690938" cy="30008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FFFFFF"/>
                </a:solidFill>
                <a:ea typeface="MS PGothic" pitchFamily="34" charset="-128"/>
              </a:rPr>
              <a:t>VA</a:t>
            </a:r>
          </a:p>
        </p:txBody>
      </p:sp>
      <p:sp>
        <p:nvSpPr>
          <p:cNvPr id="33" name="TextBox 32"/>
          <p:cNvSpPr txBox="1"/>
          <p:nvPr/>
        </p:nvSpPr>
        <p:spPr>
          <a:xfrm>
            <a:off x="1771259" y="2579325"/>
            <a:ext cx="690938" cy="30008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FFFFFF"/>
                </a:solidFill>
                <a:ea typeface="MS PGothic" pitchFamily="34" charset="-128"/>
              </a:rPr>
              <a:t>PA</a:t>
            </a:r>
          </a:p>
        </p:txBody>
      </p:sp>
      <p:sp>
        <p:nvSpPr>
          <p:cNvPr id="34" name="TextBox 33"/>
          <p:cNvSpPr txBox="1"/>
          <p:nvPr/>
        </p:nvSpPr>
        <p:spPr>
          <a:xfrm>
            <a:off x="3660406" y="2579325"/>
            <a:ext cx="690938" cy="30008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FFFFFF"/>
                </a:solidFill>
                <a:ea typeface="MS PGothic" pitchFamily="34" charset="-128"/>
              </a:rPr>
              <a:t>VA</a:t>
            </a:r>
          </a:p>
        </p:txBody>
      </p:sp>
      <p:sp>
        <p:nvSpPr>
          <p:cNvPr id="35" name="TextBox 34"/>
          <p:cNvSpPr txBox="1"/>
          <p:nvPr/>
        </p:nvSpPr>
        <p:spPr>
          <a:xfrm>
            <a:off x="4382138" y="2575113"/>
            <a:ext cx="690938" cy="30008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FFFFFF"/>
                </a:solidFill>
                <a:ea typeface="MS PGothic" pitchFamily="34" charset="-128"/>
              </a:rPr>
              <a:t>PA</a:t>
            </a:r>
          </a:p>
        </p:txBody>
      </p:sp>
      <p:sp>
        <p:nvSpPr>
          <p:cNvPr id="36" name="TextBox 35"/>
          <p:cNvSpPr txBox="1"/>
          <p:nvPr/>
        </p:nvSpPr>
        <p:spPr>
          <a:xfrm>
            <a:off x="1045336" y="2902981"/>
            <a:ext cx="690938" cy="30008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FFFFFF"/>
                </a:solidFill>
                <a:ea typeface="MS PGothic" pitchFamily="34" charset="-128"/>
              </a:rPr>
              <a:t>V1</a:t>
            </a:r>
          </a:p>
        </p:txBody>
      </p:sp>
      <p:sp>
        <p:nvSpPr>
          <p:cNvPr id="38" name="TextBox 37"/>
          <p:cNvSpPr txBox="1"/>
          <p:nvPr/>
        </p:nvSpPr>
        <p:spPr>
          <a:xfrm>
            <a:off x="1775814" y="2907517"/>
            <a:ext cx="690938" cy="30008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FFFFFF"/>
                </a:solidFill>
                <a:ea typeface="MS PGothic" pitchFamily="34" charset="-128"/>
              </a:rPr>
              <a:t>P1</a:t>
            </a:r>
          </a:p>
        </p:txBody>
      </p:sp>
      <p:sp>
        <p:nvSpPr>
          <p:cNvPr id="39" name="TextBox 38"/>
          <p:cNvSpPr txBox="1"/>
          <p:nvPr/>
        </p:nvSpPr>
        <p:spPr>
          <a:xfrm>
            <a:off x="3638724" y="2898769"/>
            <a:ext cx="690938" cy="30008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FFFFFF"/>
                </a:solidFill>
                <a:ea typeface="MS PGothic" pitchFamily="34" charset="-128"/>
              </a:rPr>
              <a:t>V1</a:t>
            </a:r>
          </a:p>
        </p:txBody>
      </p:sp>
      <p:sp>
        <p:nvSpPr>
          <p:cNvPr id="40" name="TextBox 39"/>
          <p:cNvSpPr txBox="1"/>
          <p:nvPr/>
        </p:nvSpPr>
        <p:spPr>
          <a:xfrm>
            <a:off x="4369201" y="2903305"/>
            <a:ext cx="690938" cy="30008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FFFFFF"/>
                </a:solidFill>
                <a:ea typeface="MS PGothic" pitchFamily="34" charset="-128"/>
              </a:rPr>
              <a:t>P1</a:t>
            </a:r>
          </a:p>
        </p:txBody>
      </p:sp>
      <p:sp>
        <p:nvSpPr>
          <p:cNvPr id="42" name="TextBox 41"/>
          <p:cNvSpPr txBox="1"/>
          <p:nvPr/>
        </p:nvSpPr>
        <p:spPr>
          <a:xfrm>
            <a:off x="3660769" y="3244455"/>
            <a:ext cx="690938" cy="30008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FFFFFF"/>
                </a:solidFill>
                <a:ea typeface="MS PGothic" pitchFamily="34" charset="-128"/>
              </a:rPr>
              <a:t>…</a:t>
            </a:r>
          </a:p>
        </p:txBody>
      </p:sp>
      <p:sp>
        <p:nvSpPr>
          <p:cNvPr id="43" name="TextBox 42"/>
          <p:cNvSpPr txBox="1"/>
          <p:nvPr/>
        </p:nvSpPr>
        <p:spPr>
          <a:xfrm>
            <a:off x="4382501" y="3240243"/>
            <a:ext cx="690938" cy="30008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FFFFFF"/>
                </a:solidFill>
                <a:ea typeface="MS PGothic" pitchFamily="34" charset="-128"/>
              </a:rPr>
              <a:t>…</a:t>
            </a:r>
          </a:p>
        </p:txBody>
      </p:sp>
      <p:cxnSp>
        <p:nvCxnSpPr>
          <p:cNvPr id="52" name="Straight Arrow Connector 51"/>
          <p:cNvCxnSpPr/>
          <p:nvPr/>
        </p:nvCxnSpPr>
        <p:spPr>
          <a:xfrm>
            <a:off x="2623817" y="3122840"/>
            <a:ext cx="865860"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510117" y="2604214"/>
            <a:ext cx="1075764" cy="507831"/>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FFFFFF"/>
                </a:solidFill>
                <a:ea typeface="MS PGothic" pitchFamily="34" charset="-128"/>
              </a:rPr>
              <a:t>Send</a:t>
            </a:r>
          </a:p>
          <a:p>
            <a:pPr algn="ctr" defTabSz="380985" fontAlgn="base">
              <a:lnSpc>
                <a:spcPct val="90000"/>
              </a:lnSpc>
              <a:spcBef>
                <a:spcPct val="0"/>
              </a:spcBef>
              <a:spcAft>
                <a:spcPct val="0"/>
              </a:spcAft>
            </a:pPr>
            <a:r>
              <a:rPr lang="en-US" sz="1500" dirty="0">
                <a:solidFill>
                  <a:srgbClr val="FFFFFF"/>
                </a:solidFill>
                <a:ea typeface="MS PGothic" pitchFamily="34" charset="-128"/>
              </a:rPr>
              <a:t>Invalidate</a:t>
            </a:r>
          </a:p>
        </p:txBody>
      </p:sp>
      <p:sp>
        <p:nvSpPr>
          <p:cNvPr id="56" name="Rounded Rectangle 55"/>
          <p:cNvSpPr/>
          <p:nvPr/>
        </p:nvSpPr>
        <p:spPr>
          <a:xfrm>
            <a:off x="3979455" y="3936352"/>
            <a:ext cx="734668" cy="419878"/>
          </a:xfrm>
          <a:prstGeom prst="roundRect">
            <a:avLst/>
          </a:prstGeom>
          <a:solidFill>
            <a:srgbClr val="598B00"/>
          </a:solidFill>
          <a:ln>
            <a:solidFill>
              <a:schemeClr val="tx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380985" fontAlgn="base">
              <a:spcBef>
                <a:spcPct val="0"/>
              </a:spcBef>
              <a:spcAft>
                <a:spcPct val="0"/>
              </a:spcAft>
            </a:pPr>
            <a:r>
              <a:rPr lang="en-US" sz="1500" dirty="0">
                <a:solidFill>
                  <a:srgbClr val="FFFFFF"/>
                </a:solidFill>
              </a:rPr>
              <a:t>GPU</a:t>
            </a:r>
          </a:p>
        </p:txBody>
      </p:sp>
      <p:sp>
        <p:nvSpPr>
          <p:cNvPr id="66" name="TextBox 65"/>
          <p:cNvSpPr txBox="1"/>
          <p:nvPr/>
        </p:nvSpPr>
        <p:spPr>
          <a:xfrm>
            <a:off x="1053756" y="3234262"/>
            <a:ext cx="690938" cy="30008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FFFFFF"/>
                </a:solidFill>
                <a:ea typeface="MS PGothic" pitchFamily="34" charset="-128"/>
              </a:rPr>
              <a:t>…</a:t>
            </a:r>
          </a:p>
        </p:txBody>
      </p:sp>
      <p:sp>
        <p:nvSpPr>
          <p:cNvPr id="67" name="TextBox 66"/>
          <p:cNvSpPr txBox="1"/>
          <p:nvPr/>
        </p:nvSpPr>
        <p:spPr>
          <a:xfrm>
            <a:off x="1775488" y="3230051"/>
            <a:ext cx="690938" cy="30008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FFFFFF"/>
                </a:solidFill>
                <a:ea typeface="MS PGothic" pitchFamily="34" charset="-128"/>
              </a:rPr>
              <a:t>…</a:t>
            </a:r>
          </a:p>
        </p:txBody>
      </p:sp>
      <p:pic>
        <p:nvPicPr>
          <p:cNvPr id="68" name="Picture 67" descr="1194986470515304974smiley115.svg.m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0256" y="3787293"/>
            <a:ext cx="342423" cy="382180"/>
          </a:xfrm>
          <a:prstGeom prst="rect">
            <a:avLst/>
          </a:prstGeom>
        </p:spPr>
      </p:pic>
      <p:cxnSp>
        <p:nvCxnSpPr>
          <p:cNvPr id="70" name="Straight Connector 69"/>
          <p:cNvCxnSpPr/>
          <p:nvPr/>
        </p:nvCxnSpPr>
        <p:spPr>
          <a:xfrm>
            <a:off x="3862915" y="3048665"/>
            <a:ext cx="1005796" cy="8748"/>
          </a:xfrm>
          <a:prstGeom prst="line">
            <a:avLst/>
          </a:prstGeom>
          <a:ln w="317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1386498" y="3964439"/>
            <a:ext cx="734668" cy="41987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r>
              <a:rPr lang="en-US" sz="1500" dirty="0">
                <a:solidFill>
                  <a:srgbClr val="FFFFFF"/>
                </a:solidFill>
              </a:rPr>
              <a:t>CPU</a:t>
            </a:r>
          </a:p>
        </p:txBody>
      </p:sp>
      <p:sp>
        <p:nvSpPr>
          <p:cNvPr id="74" name="TextBox 73"/>
          <p:cNvSpPr txBox="1"/>
          <p:nvPr/>
        </p:nvSpPr>
        <p:spPr>
          <a:xfrm>
            <a:off x="357293" y="3893447"/>
            <a:ext cx="1075764" cy="507831"/>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FFFFFF"/>
                </a:solidFill>
                <a:ea typeface="MS PGothic" pitchFamily="34" charset="-128"/>
              </a:rPr>
              <a:t>Migrate V1</a:t>
            </a:r>
          </a:p>
        </p:txBody>
      </p:sp>
      <p:cxnSp>
        <p:nvCxnSpPr>
          <p:cNvPr id="75" name="Straight Arrow Connector 74"/>
          <p:cNvCxnSpPr/>
          <p:nvPr/>
        </p:nvCxnSpPr>
        <p:spPr>
          <a:xfrm flipH="1">
            <a:off x="2621051" y="3122368"/>
            <a:ext cx="860494" cy="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513482" y="2602625"/>
            <a:ext cx="1075764" cy="507831"/>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err="1">
                <a:solidFill>
                  <a:srgbClr val="FFFFFF"/>
                </a:solidFill>
                <a:ea typeface="MS PGothic" pitchFamily="34" charset="-128"/>
              </a:rPr>
              <a:t>Ack</a:t>
            </a:r>
            <a:endParaRPr lang="en-US" sz="1500" dirty="0">
              <a:solidFill>
                <a:srgbClr val="FFFFFF"/>
              </a:solidFill>
              <a:ea typeface="MS PGothic" pitchFamily="34" charset="-128"/>
            </a:endParaRPr>
          </a:p>
          <a:p>
            <a:pPr algn="ctr" defTabSz="380985" fontAlgn="base">
              <a:lnSpc>
                <a:spcPct val="90000"/>
              </a:lnSpc>
              <a:spcBef>
                <a:spcPct val="0"/>
              </a:spcBef>
              <a:spcAft>
                <a:spcPct val="0"/>
              </a:spcAft>
            </a:pPr>
            <a:r>
              <a:rPr lang="en-US" sz="1500" dirty="0">
                <a:solidFill>
                  <a:srgbClr val="FFFFFF"/>
                </a:solidFill>
                <a:ea typeface="MS PGothic" pitchFamily="34" charset="-128"/>
              </a:rPr>
              <a:t>Invalidate</a:t>
            </a:r>
          </a:p>
        </p:txBody>
      </p:sp>
      <p:sp>
        <p:nvSpPr>
          <p:cNvPr id="79" name="TextBox 78"/>
          <p:cNvSpPr txBox="1"/>
          <p:nvPr/>
        </p:nvSpPr>
        <p:spPr>
          <a:xfrm>
            <a:off x="1774234" y="2905929"/>
            <a:ext cx="690938" cy="30008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FFFFFF"/>
                </a:solidFill>
                <a:ea typeface="MS PGothic" pitchFamily="34" charset="-128"/>
              </a:rPr>
              <a:t>P2</a:t>
            </a:r>
          </a:p>
        </p:txBody>
      </p:sp>
      <p:sp>
        <p:nvSpPr>
          <p:cNvPr id="80" name="TextBox 79"/>
          <p:cNvSpPr txBox="1"/>
          <p:nvPr/>
        </p:nvSpPr>
        <p:spPr>
          <a:xfrm>
            <a:off x="4368977" y="2909287"/>
            <a:ext cx="690938" cy="30008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FFFFFF"/>
                </a:solidFill>
                <a:ea typeface="MS PGothic" pitchFamily="34" charset="-128"/>
              </a:rPr>
              <a:t>P2</a:t>
            </a:r>
          </a:p>
        </p:txBody>
      </p:sp>
      <p:graphicFrame>
        <p:nvGraphicFramePr>
          <p:cNvPr id="44" name="Chart 43"/>
          <p:cNvGraphicFramePr>
            <a:graphicFrameLocks/>
          </p:cNvGraphicFramePr>
          <p:nvPr>
            <p:extLst/>
          </p:nvPr>
        </p:nvGraphicFramePr>
        <p:xfrm>
          <a:off x="5294084" y="2191516"/>
          <a:ext cx="3588861" cy="2286000"/>
        </p:xfrm>
        <a:graphic>
          <a:graphicData uri="http://schemas.openxmlformats.org/drawingml/2006/chart">
            <c:chart xmlns:c="http://schemas.openxmlformats.org/drawingml/2006/chart" xmlns:r="http://schemas.openxmlformats.org/officeDocument/2006/relationships" r:id="rId5"/>
          </a:graphicData>
        </a:graphic>
      </p:graphicFrame>
      <p:sp>
        <p:nvSpPr>
          <p:cNvPr id="41" name="TextBox 40"/>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184335819"/>
      </p:ext>
    </p:extLst>
  </p:cSld>
  <p:clrMapOvr>
    <a:masterClrMapping/>
  </p:clrMapOvr>
  <mc:AlternateContent xmlns:mc="http://schemas.openxmlformats.org/markup-compatibility/2006">
    <mc:Choice xmlns:p14="http://schemas.microsoft.com/office/powerpoint/2010/main" Requires="p14">
      <p:transition spd="med" p14:dur="700" advTm="73207">
        <p:fade/>
      </p:transition>
    </mc:Choice>
    <mc:Fallback>
      <p:transition spd="med" advTm="732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5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5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childTnLst>
                                </p:cTn>
                              </p:par>
                              <p:par>
                                <p:cTn id="53" presetID="1" presetClass="exit" presetSubtype="0" fill="hold" grpId="2" nodeType="withEffect">
                                  <p:stCondLst>
                                    <p:cond delay="0"/>
                                  </p:stCondLst>
                                  <p:childTnLst>
                                    <p:set>
                                      <p:cBhvr>
                                        <p:cTn id="54" dur="1" fill="hold">
                                          <p:stCondLst>
                                            <p:cond delay="0"/>
                                          </p:stCondLst>
                                        </p:cTn>
                                        <p:tgtEl>
                                          <p:spTgt spid="7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75"/>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52"/>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74">
                                            <p:txEl>
                                              <p:pRg st="0" end="0"/>
                                            </p:txEl>
                                          </p:spTgt>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6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70"/>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40"/>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68"/>
                                        </p:tgtEl>
                                        <p:attrNameLst>
                                          <p:attrName>style.visibility</p:attrName>
                                        </p:attrNameLst>
                                      </p:cBhvr>
                                      <p:to>
                                        <p:strVal val="hidden"/>
                                      </p:to>
                                    </p:set>
                                  </p:childTnLst>
                                </p:cTn>
                              </p:par>
                            </p:childTnLst>
                          </p:cTn>
                        </p:par>
                        <p:par>
                          <p:cTn id="79" fill="hold">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3">
                                            <p:txEl>
                                              <p:pRg st="0" end="0"/>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36" grpId="0"/>
      <p:bldP spid="38" grpId="0"/>
      <p:bldP spid="38" grpId="1"/>
      <p:bldP spid="39" grpId="0"/>
      <p:bldP spid="40" grpId="0"/>
      <p:bldP spid="40" grpId="1"/>
      <p:bldP spid="53" grpId="0"/>
      <p:bldP spid="53" grpId="1"/>
      <p:bldP spid="74" grpId="0" build="allAtOnce"/>
      <p:bldP spid="76" grpId="0"/>
      <p:bldP spid="76" grpId="1"/>
      <p:bldP spid="76" grpId="2"/>
      <p:bldP spid="79" grpId="0"/>
      <p:bldP spid="80" grpId="0"/>
      <p:bldGraphic spid="44" grpId="0">
        <p:bldAsOne/>
      </p:bldGraphic>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fsannotated-gradien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2342" y="2120678"/>
            <a:ext cx="3636222" cy="3144405"/>
          </a:xfrm>
          <a:prstGeom prst="rect">
            <a:avLst/>
          </a:prstGeom>
        </p:spPr>
      </p:pic>
      <p:sp>
        <p:nvSpPr>
          <p:cNvPr id="9" name="TextBox 8"/>
          <p:cNvSpPr txBox="1"/>
          <p:nvPr/>
        </p:nvSpPr>
        <p:spPr>
          <a:xfrm>
            <a:off x="720727" y="5411100"/>
            <a:ext cx="7620000" cy="400110"/>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ea typeface="MS PGothic" pitchFamily="34" charset="-128"/>
              </a:rPr>
              <a:t>No </a:t>
            </a:r>
            <a:r>
              <a:rPr lang="en-US" sz="2000" dirty="0" err="1">
                <a:solidFill>
                  <a:srgbClr val="76B900"/>
                </a:solidFill>
                <a:ea typeface="MS PGothic" pitchFamily="34" charset="-128"/>
              </a:rPr>
              <a:t>shootdown</a:t>
            </a:r>
            <a:r>
              <a:rPr lang="en-US" sz="2000" dirty="0">
                <a:solidFill>
                  <a:srgbClr val="76B900"/>
                </a:solidFill>
                <a:ea typeface="MS PGothic" pitchFamily="34" charset="-128"/>
              </a:rPr>
              <a:t> cost for pre-fetched pages</a:t>
            </a:r>
          </a:p>
        </p:txBody>
      </p:sp>
      <p:sp>
        <p:nvSpPr>
          <p:cNvPr id="2" name="Title 1"/>
          <p:cNvSpPr>
            <a:spLocks noGrp="1"/>
          </p:cNvSpPr>
          <p:nvPr>
            <p:ph type="title"/>
          </p:nvPr>
        </p:nvSpPr>
        <p:spPr>
          <a:xfrm>
            <a:off x="415290" y="1163825"/>
            <a:ext cx="8313420" cy="483038"/>
          </a:xfrm>
        </p:spPr>
        <p:txBody>
          <a:bodyPr/>
          <a:lstStyle/>
          <a:p>
            <a:r>
              <a:rPr lang="en-US" dirty="0" smtClean="0"/>
              <a:t>Pre-fetch to avoid </a:t>
            </a:r>
            <a:r>
              <a:rPr lang="en-US" dirty="0" err="1" smtClean="0"/>
              <a:t>tlb</a:t>
            </a:r>
            <a:r>
              <a:rPr lang="en-US" dirty="0" smtClean="0"/>
              <a:t> </a:t>
            </a:r>
            <a:r>
              <a:rPr lang="en-US" dirty="0" err="1" smtClean="0"/>
              <a:t>shootdowns</a:t>
            </a:r>
            <a:endParaRPr lang="en-US" dirty="0"/>
          </a:p>
        </p:txBody>
      </p:sp>
      <p:sp>
        <p:nvSpPr>
          <p:cNvPr id="12" name="Text Placeholder 3"/>
          <p:cNvSpPr>
            <a:spLocks noGrp="1"/>
          </p:cNvSpPr>
          <p:nvPr>
            <p:ph type="body" sz="quarter" idx="10"/>
          </p:nvPr>
        </p:nvSpPr>
        <p:spPr>
          <a:xfrm>
            <a:off x="415290" y="1778000"/>
            <a:ext cx="8313420" cy="437886"/>
          </a:xfrm>
        </p:spPr>
        <p:txBody>
          <a:bodyPr/>
          <a:lstStyle/>
          <a:p>
            <a:endParaRPr lang="en-US" dirty="0"/>
          </a:p>
        </p:txBody>
      </p:sp>
      <p:sp>
        <p:nvSpPr>
          <p:cNvPr id="11" name="Content Placeholder 2"/>
          <p:cNvSpPr txBox="1">
            <a:spLocks/>
          </p:cNvSpPr>
          <p:nvPr/>
        </p:nvSpPr>
        <p:spPr bwMode="auto">
          <a:xfrm>
            <a:off x="430625" y="2414036"/>
            <a:ext cx="4204785" cy="3256707"/>
          </a:xfrm>
          <a:prstGeom prst="rect">
            <a:avLst/>
          </a:prstGeom>
          <a:noFill/>
          <a:ln w="9525">
            <a:noFill/>
            <a:miter lim="800000"/>
            <a:headEnd/>
            <a:tailEnd/>
          </a:ln>
        </p:spPr>
        <p:txBody>
          <a:bodyPr vert="horz" wrap="square" lIns="76200" tIns="38100" rIns="76200" bIns="38100" numCol="1" anchor="t" anchorCtr="0" compatLnSpc="1">
            <a:prstTxWarp prst="textNoShape">
              <a:avLst/>
            </a:prstTxWarp>
          </a:bodyPr>
          <a:lstStyle>
            <a:lvl1pPr marL="231775" indent="-231775" algn="l" rtl="0" fontAlgn="base">
              <a:lnSpc>
                <a:spcPct val="90000"/>
              </a:lnSpc>
              <a:spcBef>
                <a:spcPts val="900"/>
              </a:spcBef>
              <a:spcAft>
                <a:spcPts val="900"/>
              </a:spcAft>
              <a:buClr>
                <a:schemeClr val="bg2"/>
              </a:buClr>
              <a:buSzPct val="100000"/>
              <a:buFontTx/>
              <a:buBlip>
                <a:blip r:embed="rId5"/>
              </a:buBlip>
              <a:defRPr sz="2400" b="0">
                <a:solidFill>
                  <a:schemeClr val="bg2"/>
                </a:solidFill>
                <a:latin typeface="Trebuchet MS" pitchFamily="34" charset="0"/>
                <a:ea typeface="+mn-ea"/>
                <a:cs typeface="+mn-cs"/>
              </a:defRPr>
            </a:lvl1pPr>
            <a:lvl2pPr marL="803275" indent="-231775" algn="l" rtl="0" fontAlgn="base">
              <a:lnSpc>
                <a:spcPct val="90000"/>
              </a:lnSpc>
              <a:spcBef>
                <a:spcPts val="900"/>
              </a:spcBef>
              <a:spcAft>
                <a:spcPts val="900"/>
              </a:spcAft>
              <a:buClr>
                <a:schemeClr val="bg2"/>
              </a:buClr>
              <a:buSzPct val="100000"/>
              <a:buFontTx/>
              <a:buBlip>
                <a:blip r:embed="rId5"/>
              </a:buBlip>
              <a:defRPr sz="2000" b="0">
                <a:solidFill>
                  <a:schemeClr val="bg2"/>
                </a:solidFill>
                <a:latin typeface="Trebuchet MS" pitchFamily="34" charset="0"/>
              </a:defRPr>
            </a:lvl2pPr>
            <a:lvl3pPr marL="1255713" indent="-166688" algn="l" rtl="0" fontAlgn="base">
              <a:lnSpc>
                <a:spcPct val="90000"/>
              </a:lnSpc>
              <a:spcBef>
                <a:spcPts val="900"/>
              </a:spcBef>
              <a:spcAft>
                <a:spcPts val="900"/>
              </a:spcAft>
              <a:buClr>
                <a:schemeClr val="bg2"/>
              </a:buClr>
              <a:buSzPct val="100000"/>
              <a:buFontTx/>
              <a:buBlip>
                <a:blip r:embed="rId5"/>
              </a:buBlip>
              <a:defRPr sz="1800" b="0">
                <a:solidFill>
                  <a:schemeClr val="bg2"/>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380985">
              <a:buClr>
                <a:srgbClr val="B3B3B3"/>
              </a:buClr>
            </a:pPr>
            <a:endParaRPr lang="en-US" sz="2000" dirty="0">
              <a:solidFill>
                <a:srgbClr val="B3B3B3"/>
              </a:solidFill>
            </a:endParaRPr>
          </a:p>
          <a:p>
            <a:pPr defTabSz="380985">
              <a:buClr>
                <a:srgbClr val="B3B3B3"/>
              </a:buClr>
            </a:pPr>
            <a:r>
              <a:rPr lang="en-US" sz="2000" dirty="0">
                <a:solidFill>
                  <a:srgbClr val="B3B3B3"/>
                </a:solidFill>
              </a:rPr>
              <a:t>Intuition: Hot virtual addresses are clustered</a:t>
            </a:r>
          </a:p>
          <a:p>
            <a:pPr defTabSz="380985">
              <a:buClr>
                <a:srgbClr val="B3B3B3"/>
              </a:buClr>
            </a:pPr>
            <a:endParaRPr lang="en-US" sz="2000" dirty="0">
              <a:solidFill>
                <a:srgbClr val="B3B3B3"/>
              </a:solidFill>
            </a:endParaRPr>
          </a:p>
          <a:p>
            <a:pPr defTabSz="380985">
              <a:buClr>
                <a:srgbClr val="B3B3B3"/>
              </a:buClr>
            </a:pPr>
            <a:r>
              <a:rPr lang="en-US" sz="2000" dirty="0">
                <a:solidFill>
                  <a:srgbClr val="B3B3B3"/>
                </a:solidFill>
              </a:rPr>
              <a:t>Pre-fetch pages </a:t>
            </a:r>
            <a:r>
              <a:rPr lang="en-US" sz="2000" dirty="0">
                <a:solidFill>
                  <a:srgbClr val="76B900"/>
                </a:solidFill>
              </a:rPr>
              <a:t>before</a:t>
            </a:r>
            <a:r>
              <a:rPr lang="en-US" sz="2000" dirty="0">
                <a:solidFill>
                  <a:srgbClr val="B3B3B3"/>
                </a:solidFill>
              </a:rPr>
              <a:t> access by the GPU</a:t>
            </a:r>
          </a:p>
          <a:p>
            <a:pPr defTabSz="380985">
              <a:buClr>
                <a:srgbClr val="B3B3B3"/>
              </a:buClr>
            </a:pPr>
            <a:endParaRPr lang="en-US" sz="2000" dirty="0">
              <a:solidFill>
                <a:srgbClr val="B3B3B3"/>
              </a:solidFill>
            </a:endParaRPr>
          </a:p>
          <a:p>
            <a:pPr defTabSz="380985">
              <a:buClr>
                <a:srgbClr val="B3B3B3"/>
              </a:buClr>
            </a:pPr>
            <a:endParaRPr lang="en-US" sz="2000" dirty="0">
              <a:solidFill>
                <a:srgbClr val="B3B3B3"/>
              </a:solidFill>
            </a:endParaRPr>
          </a:p>
          <a:p>
            <a:pPr defTabSz="380985">
              <a:buClr>
                <a:srgbClr val="B3B3B3"/>
              </a:buClr>
            </a:pPr>
            <a:endParaRPr lang="en-US" sz="2000" dirty="0">
              <a:solidFill>
                <a:srgbClr val="B3B3B3"/>
              </a:solidFill>
            </a:endParaRPr>
          </a:p>
          <a:p>
            <a:pPr defTabSz="380985">
              <a:buClr>
                <a:srgbClr val="B3B3B3"/>
              </a:buClr>
            </a:pPr>
            <a:endParaRPr lang="en-US" sz="2000" dirty="0">
              <a:solidFill>
                <a:srgbClr val="76B900"/>
              </a:solidFill>
            </a:endParaRPr>
          </a:p>
          <a:p>
            <a:pPr lvl="3" defTabSz="380985">
              <a:buClr>
                <a:srgbClr val="B3B3B3"/>
              </a:buClr>
            </a:pPr>
            <a:endParaRPr lang="en-US" sz="1500" dirty="0">
              <a:solidFill>
                <a:srgbClr val="FFFFFF"/>
              </a:solidFill>
              <a:ea typeface="MS PGothic" pitchFamily="34" charset="-128"/>
            </a:endParaRPr>
          </a:p>
        </p:txBody>
      </p:sp>
      <p:sp>
        <p:nvSpPr>
          <p:cNvPr id="14" name="TextBox 13"/>
          <p:cNvSpPr txBox="1"/>
          <p:nvPr/>
        </p:nvSpPr>
        <p:spPr>
          <a:xfrm>
            <a:off x="5569384" y="4819297"/>
            <a:ext cx="392427" cy="36933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000" dirty="0">
                <a:solidFill>
                  <a:srgbClr val="000000"/>
                </a:solidFill>
                <a:ea typeface="MS PGothic" pitchFamily="34" charset="-128"/>
              </a:rPr>
              <a:t>Max</a:t>
            </a:r>
          </a:p>
        </p:txBody>
      </p:sp>
      <p:sp>
        <p:nvSpPr>
          <p:cNvPr id="15" name="TextBox 14"/>
          <p:cNvSpPr txBox="1"/>
          <p:nvPr/>
        </p:nvSpPr>
        <p:spPr>
          <a:xfrm>
            <a:off x="8651398" y="4728024"/>
            <a:ext cx="350807" cy="36933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000" dirty="0">
                <a:solidFill>
                  <a:srgbClr val="000000"/>
                </a:solidFill>
                <a:ea typeface="MS PGothic" pitchFamily="34" charset="-128"/>
              </a:rPr>
              <a:t>Min</a:t>
            </a:r>
          </a:p>
        </p:txBody>
      </p:sp>
      <p:sp>
        <p:nvSpPr>
          <p:cNvPr id="16" name="Oval 15"/>
          <p:cNvSpPr/>
          <p:nvPr/>
        </p:nvSpPr>
        <p:spPr>
          <a:xfrm>
            <a:off x="5619245" y="2259035"/>
            <a:ext cx="737321" cy="71868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a:p>
            <a:pPr algn="ctr" defTabSz="380985" fontAlgn="base">
              <a:spcBef>
                <a:spcPct val="0"/>
              </a:spcBef>
              <a:spcAft>
                <a:spcPct val="0"/>
              </a:spcAft>
            </a:pPr>
            <a:endParaRPr lang="en-US" sz="1500" dirty="0">
              <a:solidFill>
                <a:srgbClr val="FFFFFF"/>
              </a:solidFill>
            </a:endParaRPr>
          </a:p>
          <a:p>
            <a:pPr algn="ctr" defTabSz="380985" fontAlgn="base">
              <a:spcBef>
                <a:spcPct val="0"/>
              </a:spcBef>
              <a:spcAft>
                <a:spcPct val="0"/>
              </a:spcAft>
            </a:pPr>
            <a:endParaRPr lang="en-US" sz="1500" dirty="0">
              <a:solidFill>
                <a:srgbClr val="FFFFFF"/>
              </a:solidFill>
            </a:endParaRPr>
          </a:p>
          <a:p>
            <a:pPr algn="ctr" defTabSz="380985" fontAlgn="base">
              <a:spcBef>
                <a:spcPct val="0"/>
              </a:spcBef>
              <a:spcAft>
                <a:spcPct val="0"/>
              </a:spcAft>
            </a:pPr>
            <a:endParaRPr lang="en-US" sz="1500" dirty="0">
              <a:solidFill>
                <a:srgbClr val="FFFFFF"/>
              </a:solidFill>
            </a:endParaRPr>
          </a:p>
          <a:p>
            <a:pPr algn="ctr" defTabSz="380985" fontAlgn="base">
              <a:spcBef>
                <a:spcPct val="0"/>
              </a:spcBef>
              <a:spcAft>
                <a:spcPct val="0"/>
              </a:spcAft>
            </a:pPr>
            <a:endParaRPr lang="en-US" sz="1500" dirty="0">
              <a:solidFill>
                <a:srgbClr val="FFFFFF"/>
              </a:solidFill>
            </a:endParaRPr>
          </a:p>
          <a:p>
            <a:pPr algn="ctr" defTabSz="380985" fontAlgn="base">
              <a:spcBef>
                <a:spcPct val="0"/>
              </a:spcBef>
              <a:spcAft>
                <a:spcPct val="0"/>
              </a:spcAft>
            </a:pPr>
            <a:endParaRPr lang="en-US" sz="1500" dirty="0">
              <a:solidFill>
                <a:srgbClr val="FFFFFF"/>
              </a:solidFill>
            </a:endParaRPr>
          </a:p>
          <a:p>
            <a:pPr algn="ctr" defTabSz="380985" fontAlgn="base">
              <a:spcBef>
                <a:spcPct val="0"/>
              </a:spcBef>
              <a:spcAft>
                <a:spcPct val="0"/>
              </a:spcAft>
            </a:pPr>
            <a:endParaRPr lang="en-US" sz="1500" dirty="0">
              <a:solidFill>
                <a:srgbClr val="FFFFFF"/>
              </a:solidFill>
            </a:endParaRPr>
          </a:p>
          <a:p>
            <a:pPr algn="ctr" defTabSz="380985" fontAlgn="base">
              <a:spcBef>
                <a:spcPct val="0"/>
              </a:spcBef>
              <a:spcAft>
                <a:spcPct val="0"/>
              </a:spcAft>
            </a:pPr>
            <a:endParaRPr lang="en-US" sz="1500" dirty="0">
              <a:solidFill>
                <a:srgbClr val="FFFFFF"/>
              </a:solidFill>
            </a:endParaRPr>
          </a:p>
          <a:p>
            <a:pPr algn="ctr" defTabSz="380985" fontAlgn="base">
              <a:spcBef>
                <a:spcPct val="0"/>
              </a:spcBef>
              <a:spcAft>
                <a:spcPct val="0"/>
              </a:spcAft>
            </a:pPr>
            <a:endParaRPr lang="en-US" sz="1500" dirty="0">
              <a:solidFill>
                <a:srgbClr val="FFFFFF"/>
              </a:solidFill>
            </a:endParaRPr>
          </a:p>
          <a:p>
            <a:pPr algn="ctr" defTabSz="380985" fontAlgn="base">
              <a:spcBef>
                <a:spcPct val="0"/>
              </a:spcBef>
              <a:spcAft>
                <a:spcPct val="0"/>
              </a:spcAft>
            </a:pPr>
            <a:endParaRPr lang="en-US" sz="1500" dirty="0">
              <a:solidFill>
                <a:srgbClr val="FFFFFF"/>
              </a:solidFill>
            </a:endParaRPr>
          </a:p>
          <a:p>
            <a:pPr algn="ctr" defTabSz="380985" fontAlgn="base">
              <a:spcBef>
                <a:spcPct val="0"/>
              </a:spcBef>
              <a:spcAft>
                <a:spcPct val="0"/>
              </a:spcAft>
            </a:pPr>
            <a:endParaRPr lang="en-US" sz="1500" dirty="0">
              <a:solidFill>
                <a:srgbClr val="FFFFFF"/>
              </a:solidFill>
            </a:endParaRPr>
          </a:p>
          <a:p>
            <a:pPr algn="ctr" defTabSz="380985" fontAlgn="base">
              <a:spcBef>
                <a:spcPct val="0"/>
              </a:spcBef>
              <a:spcAft>
                <a:spcPct val="0"/>
              </a:spcAft>
            </a:pPr>
            <a:endParaRPr lang="en-US" sz="1500" dirty="0">
              <a:solidFill>
                <a:srgbClr val="FFFFFF"/>
              </a:solidFill>
            </a:endParaRPr>
          </a:p>
          <a:p>
            <a:pPr algn="ctr" defTabSz="380985" fontAlgn="base">
              <a:spcBef>
                <a:spcPct val="0"/>
              </a:spcBef>
              <a:spcAft>
                <a:spcPct val="0"/>
              </a:spcAft>
            </a:pPr>
            <a:endParaRPr lang="en-US" sz="1500" dirty="0">
              <a:solidFill>
                <a:srgbClr val="FFFFFF"/>
              </a:solidFill>
            </a:endParaRPr>
          </a:p>
          <a:p>
            <a:pPr algn="ctr" defTabSz="380985" fontAlgn="base">
              <a:spcBef>
                <a:spcPct val="0"/>
              </a:spcBef>
              <a:spcAft>
                <a:spcPct val="0"/>
              </a:spcAft>
            </a:pPr>
            <a:endParaRPr lang="en-US" sz="1500" dirty="0">
              <a:solidFill>
                <a:srgbClr val="FFFFFF"/>
              </a:solidFill>
            </a:endParaRPr>
          </a:p>
          <a:p>
            <a:pPr algn="ctr" defTabSz="380985" fontAlgn="base">
              <a:spcBef>
                <a:spcPct val="0"/>
              </a:spcBef>
              <a:spcAft>
                <a:spcPct val="0"/>
              </a:spcAft>
            </a:pPr>
            <a:endParaRPr lang="en-US" sz="1500" dirty="0">
              <a:solidFill>
                <a:srgbClr val="FFFFFF"/>
              </a:solidFill>
            </a:endParaRPr>
          </a:p>
          <a:p>
            <a:pPr algn="ctr" defTabSz="380985" fontAlgn="base">
              <a:spcBef>
                <a:spcPct val="0"/>
              </a:spcBef>
              <a:spcAft>
                <a:spcPct val="0"/>
              </a:spcAft>
            </a:pPr>
            <a:endParaRPr lang="en-US" sz="1500" dirty="0">
              <a:solidFill>
                <a:srgbClr val="FFFFFF"/>
              </a:solidFill>
            </a:endParaRPr>
          </a:p>
        </p:txBody>
      </p:sp>
      <p:sp>
        <p:nvSpPr>
          <p:cNvPr id="17" name="TextBox 16"/>
          <p:cNvSpPr txBox="1"/>
          <p:nvPr/>
        </p:nvSpPr>
        <p:spPr>
          <a:xfrm>
            <a:off x="6249506" y="2296428"/>
            <a:ext cx="2268199" cy="25398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167" dirty="0">
                <a:solidFill>
                  <a:srgbClr val="000000"/>
                </a:solidFill>
                <a:ea typeface="MS PGothic" pitchFamily="34" charset="-128"/>
              </a:rPr>
              <a:t>Hot pages, consume 80% BW</a:t>
            </a:r>
          </a:p>
        </p:txBody>
      </p:sp>
      <p:pic>
        <p:nvPicPr>
          <p:cNvPr id="18" name="Picture 17" descr="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13" name="TextBox 12"/>
          <p:cNvSpPr txBox="1"/>
          <p:nvPr/>
        </p:nvSpPr>
        <p:spPr>
          <a:xfrm>
            <a:off x="8285216" y="4893082"/>
            <a:ext cx="392427" cy="23083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000" dirty="0">
                <a:solidFill>
                  <a:srgbClr val="000000"/>
                </a:solidFill>
                <a:ea typeface="MS PGothic" pitchFamily="34" charset="-128"/>
              </a:rPr>
              <a:t>Min</a:t>
            </a:r>
          </a:p>
        </p:txBody>
      </p:sp>
      <p:sp>
        <p:nvSpPr>
          <p:cNvPr id="19" name="TextBox 18"/>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custDataLst>
      <p:tags r:id="rId1"/>
    </p:custDataLst>
    <p:extLst>
      <p:ext uri="{BB962C8B-B14F-4D97-AF65-F5344CB8AC3E}">
        <p14:creationId xmlns:p14="http://schemas.microsoft.com/office/powerpoint/2010/main" val="2613868544"/>
      </p:ext>
    </p:extLst>
  </p:cSld>
  <p:clrMapOvr>
    <a:masterClrMapping/>
  </p:clrMapOvr>
  <mc:AlternateContent xmlns:mc="http://schemas.openxmlformats.org/markup-compatibility/2006">
    <mc:Choice xmlns:p14="http://schemas.microsoft.com/office/powerpoint/2010/main" Requires="p14">
      <p:transition spd="med" p14:dur="700" advTm="93551">
        <p:fade/>
      </p:transition>
    </mc:Choice>
    <mc:Fallback>
      <p:transition spd="med" advTm="935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1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Migration using Range-Expansion</a:t>
            </a:r>
            <a:endParaRPr lang="en-US" dirty="0"/>
          </a:p>
        </p:txBody>
      </p:sp>
      <p:sp>
        <p:nvSpPr>
          <p:cNvPr id="6" name="Content Placeholder 2"/>
          <p:cNvSpPr txBox="1">
            <a:spLocks/>
          </p:cNvSpPr>
          <p:nvPr/>
        </p:nvSpPr>
        <p:spPr>
          <a:xfrm>
            <a:off x="457200" y="4546023"/>
            <a:ext cx="8229600" cy="1154546"/>
          </a:xfrm>
          <a:prstGeom prst="rect">
            <a:avLst/>
          </a:prstGeom>
        </p:spPr>
        <p:txBody>
          <a:bodyPr vert="horz" lIns="76200" tIns="38100" rIns="76200" bIns="3810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spcAft>
                <a:spcPct val="0"/>
              </a:spcAft>
            </a:pPr>
            <a:endParaRPr lang="en-US" sz="2667" dirty="0">
              <a:solidFill>
                <a:srgbClr val="FFFFFF"/>
              </a:solidFill>
            </a:endParaRPr>
          </a:p>
        </p:txBody>
      </p:sp>
      <p:sp>
        <p:nvSpPr>
          <p:cNvPr id="3" name="Content Placeholder 2"/>
          <p:cNvSpPr>
            <a:spLocks noGrp="1"/>
          </p:cNvSpPr>
          <p:nvPr>
            <p:ph idx="1"/>
          </p:nvPr>
        </p:nvSpPr>
        <p:spPr>
          <a:xfrm>
            <a:off x="421720" y="4766637"/>
            <a:ext cx="8343680" cy="916147"/>
          </a:xfrm>
        </p:spPr>
        <p:txBody>
          <a:bodyPr>
            <a:normAutofit/>
          </a:bodyPr>
          <a:lstStyle/>
          <a:p>
            <a:r>
              <a:rPr lang="en-US" dirty="0"/>
              <a:t>Pre</a:t>
            </a:r>
            <a:r>
              <a:rPr lang="en-US" dirty="0" smtClean="0"/>
              <a:t>-fetch </a:t>
            </a:r>
            <a:r>
              <a:rPr lang="en-US" dirty="0"/>
              <a:t>pages </a:t>
            </a:r>
            <a:r>
              <a:rPr lang="en-US" dirty="0" smtClean="0"/>
              <a:t>in spatially contiguous range</a:t>
            </a:r>
            <a:endParaRPr lang="en-US" dirty="0"/>
          </a:p>
          <a:p>
            <a:pPr marL="0" indent="0">
              <a:buNone/>
            </a:pPr>
            <a:endParaRPr lang="en-US" dirty="0"/>
          </a:p>
          <a:p>
            <a:endParaRPr lang="en-US" dirty="0"/>
          </a:p>
          <a:p>
            <a:endParaRPr lang="en-US" dirty="0"/>
          </a:p>
        </p:txBody>
      </p:sp>
      <p:pic>
        <p:nvPicPr>
          <p:cNvPr id="35" name="Picture 34" descr="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graphicFrame>
        <p:nvGraphicFramePr>
          <p:cNvPr id="69" name="Chart 68"/>
          <p:cNvGraphicFramePr>
            <a:graphicFrameLocks/>
          </p:cNvGraphicFramePr>
          <p:nvPr>
            <p:extLst/>
          </p:nvPr>
        </p:nvGraphicFramePr>
        <p:xfrm>
          <a:off x="4365623" y="1814309"/>
          <a:ext cx="4487782" cy="2666090"/>
        </p:xfrm>
        <a:graphic>
          <a:graphicData uri="http://schemas.openxmlformats.org/drawingml/2006/chart">
            <c:chart xmlns:c="http://schemas.openxmlformats.org/drawingml/2006/chart" xmlns:r="http://schemas.openxmlformats.org/officeDocument/2006/relationships" r:id="rId5"/>
          </a:graphicData>
        </a:graphic>
      </p:graphicFrame>
      <p:sp>
        <p:nvSpPr>
          <p:cNvPr id="32" name="Rectangle 31"/>
          <p:cNvSpPr/>
          <p:nvPr/>
        </p:nvSpPr>
        <p:spPr>
          <a:xfrm>
            <a:off x="561482" y="2223500"/>
            <a:ext cx="1411111" cy="1417525"/>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cxnSp>
        <p:nvCxnSpPr>
          <p:cNvPr id="33" name="Straight Connector 32"/>
          <p:cNvCxnSpPr/>
          <p:nvPr/>
        </p:nvCxnSpPr>
        <p:spPr>
          <a:xfrm>
            <a:off x="914259" y="2223500"/>
            <a:ext cx="0" cy="1417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1265754" y="2223500"/>
            <a:ext cx="0" cy="1417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630078" y="2223500"/>
            <a:ext cx="0" cy="1417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32" idx="1"/>
            <a:endCxn id="32" idx="3"/>
          </p:cNvCxnSpPr>
          <p:nvPr/>
        </p:nvCxnSpPr>
        <p:spPr>
          <a:xfrm>
            <a:off x="561482" y="2932263"/>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61482" y="2591030"/>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61482" y="3288889"/>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2336917" y="2223500"/>
            <a:ext cx="1411111" cy="1417525"/>
          </a:xfrm>
          <a:prstGeom prst="rect">
            <a:avLst/>
          </a:prstGeom>
          <a:solidFill>
            <a:schemeClr val="tx2"/>
          </a:solidFill>
          <a:ln>
            <a:solidFill>
              <a:srgbClr val="0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cxnSp>
        <p:nvCxnSpPr>
          <p:cNvPr id="65" name="Straight Connector 64"/>
          <p:cNvCxnSpPr/>
          <p:nvPr/>
        </p:nvCxnSpPr>
        <p:spPr>
          <a:xfrm>
            <a:off x="2689694" y="2223500"/>
            <a:ext cx="0" cy="1417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3041189" y="2223500"/>
            <a:ext cx="0" cy="1417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405513" y="2223500"/>
            <a:ext cx="0" cy="1417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63" idx="1"/>
            <a:endCxn id="63" idx="3"/>
          </p:cNvCxnSpPr>
          <p:nvPr/>
        </p:nvCxnSpPr>
        <p:spPr>
          <a:xfrm>
            <a:off x="2336917" y="2932263"/>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2336917" y="2591030"/>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336917" y="3295303"/>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2" name="Rectangle 71"/>
          <p:cNvSpPr/>
          <p:nvPr/>
        </p:nvSpPr>
        <p:spPr>
          <a:xfrm>
            <a:off x="1630079" y="2223500"/>
            <a:ext cx="342514" cy="3675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80985" fontAlgn="base">
              <a:spcBef>
                <a:spcPct val="0"/>
              </a:spcBef>
              <a:spcAft>
                <a:spcPct val="0"/>
              </a:spcAft>
            </a:pPr>
            <a:r>
              <a:rPr lang="en-US" sz="1500" dirty="0">
                <a:solidFill>
                  <a:srgbClr val="FFFFFF"/>
                </a:solidFill>
              </a:rPr>
              <a:t>X</a:t>
            </a:r>
          </a:p>
        </p:txBody>
      </p:sp>
      <p:sp>
        <p:nvSpPr>
          <p:cNvPr id="73" name="Rectangle 72"/>
          <p:cNvSpPr/>
          <p:nvPr/>
        </p:nvSpPr>
        <p:spPr>
          <a:xfrm>
            <a:off x="1265755" y="2937326"/>
            <a:ext cx="364324" cy="343798"/>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80985" fontAlgn="base">
              <a:spcBef>
                <a:spcPct val="0"/>
              </a:spcBef>
              <a:spcAft>
                <a:spcPct val="0"/>
              </a:spcAft>
            </a:pPr>
            <a:r>
              <a:rPr lang="en-US" sz="1500" dirty="0">
                <a:solidFill>
                  <a:srgbClr val="FFFFFF"/>
                </a:solidFill>
              </a:rPr>
              <a:t>X</a:t>
            </a:r>
          </a:p>
        </p:txBody>
      </p:sp>
      <p:sp>
        <p:nvSpPr>
          <p:cNvPr id="74" name="Rectangle 73"/>
          <p:cNvSpPr/>
          <p:nvPr/>
        </p:nvSpPr>
        <p:spPr>
          <a:xfrm>
            <a:off x="2347181" y="2223500"/>
            <a:ext cx="342514" cy="367530"/>
          </a:xfrm>
          <a:prstGeom prst="rect">
            <a:avLst/>
          </a:prstGeom>
          <a:pattFill prst="wdUpDiag">
            <a:fgClr>
              <a:schemeClr val="tx1"/>
            </a:fgClr>
            <a:bgClr>
              <a:srgbClr val="243A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75" name="Rectangle 74"/>
          <p:cNvSpPr/>
          <p:nvPr/>
        </p:nvSpPr>
        <p:spPr>
          <a:xfrm>
            <a:off x="2336917" y="2928415"/>
            <a:ext cx="342514" cy="367530"/>
          </a:xfrm>
          <a:prstGeom prst="rect">
            <a:avLst/>
          </a:prstGeom>
          <a:pattFill prst="wdUpDiag">
            <a:fgClr>
              <a:schemeClr val="tx1"/>
            </a:fgClr>
            <a:bgClr>
              <a:srgbClr val="243A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78" name="Rectangle 77"/>
          <p:cNvSpPr/>
          <p:nvPr/>
        </p:nvSpPr>
        <p:spPr>
          <a:xfrm>
            <a:off x="569309" y="2221015"/>
            <a:ext cx="342514" cy="367530"/>
          </a:xfrm>
          <a:prstGeom prst="rect">
            <a:avLst/>
          </a:prstGeom>
          <a:pattFill prst="wdUpDiag">
            <a:fgClr>
              <a:schemeClr val="accent6"/>
            </a:fgClr>
            <a:bgClr>
              <a:prstClr val="white"/>
            </a:bgClr>
          </a:patt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79" name="Rectangle 78"/>
          <p:cNvSpPr/>
          <p:nvPr/>
        </p:nvSpPr>
        <p:spPr>
          <a:xfrm>
            <a:off x="918321" y="2221016"/>
            <a:ext cx="342514" cy="367530"/>
          </a:xfrm>
          <a:prstGeom prst="rect">
            <a:avLst/>
          </a:prstGeom>
          <a:pattFill prst="wdDnDiag">
            <a:fgClr>
              <a:schemeClr val="accent6"/>
            </a:fgClr>
            <a:bgClr>
              <a:prstClr val="white"/>
            </a:bgClr>
          </a:patt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80" name="Rectangle 79"/>
          <p:cNvSpPr/>
          <p:nvPr/>
        </p:nvSpPr>
        <p:spPr>
          <a:xfrm>
            <a:off x="1272964" y="2221016"/>
            <a:ext cx="342514" cy="367530"/>
          </a:xfrm>
          <a:prstGeom prst="rect">
            <a:avLst/>
          </a:prstGeom>
          <a:pattFill prst="wdUpDiag">
            <a:fgClr>
              <a:schemeClr val="accent6"/>
            </a:fgClr>
            <a:bgClr>
              <a:prstClr val="white"/>
            </a:bgClr>
          </a:patt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81" name="Rectangle 80"/>
          <p:cNvSpPr/>
          <p:nvPr/>
        </p:nvSpPr>
        <p:spPr>
          <a:xfrm>
            <a:off x="566836" y="2922252"/>
            <a:ext cx="342514" cy="367530"/>
          </a:xfrm>
          <a:prstGeom prst="rect">
            <a:avLst/>
          </a:prstGeom>
          <a:pattFill prst="wdUpDiag">
            <a:fgClr>
              <a:schemeClr val="accent6"/>
            </a:fgClr>
            <a:bgClr>
              <a:prstClr val="white"/>
            </a:bgClr>
          </a:patt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82" name="Rectangle 81"/>
          <p:cNvSpPr/>
          <p:nvPr/>
        </p:nvSpPr>
        <p:spPr>
          <a:xfrm>
            <a:off x="915849" y="2927882"/>
            <a:ext cx="342514" cy="367530"/>
          </a:xfrm>
          <a:prstGeom prst="rect">
            <a:avLst/>
          </a:prstGeom>
          <a:pattFill prst="wdDnDiag">
            <a:fgClr>
              <a:schemeClr val="accent6"/>
            </a:fgClr>
            <a:bgClr>
              <a:prstClr val="white"/>
            </a:bgClr>
          </a:patt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83" name="Rectangle 82"/>
          <p:cNvSpPr/>
          <p:nvPr/>
        </p:nvSpPr>
        <p:spPr>
          <a:xfrm>
            <a:off x="1636392" y="2922252"/>
            <a:ext cx="342514" cy="367530"/>
          </a:xfrm>
          <a:prstGeom prst="rect">
            <a:avLst/>
          </a:prstGeom>
          <a:pattFill prst="wdUpDiag">
            <a:fgClr>
              <a:schemeClr val="accent6"/>
            </a:fgClr>
            <a:bgClr>
              <a:prstClr val="white"/>
            </a:bgClr>
          </a:patt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85" name="Rectangle 84"/>
          <p:cNvSpPr/>
          <p:nvPr/>
        </p:nvSpPr>
        <p:spPr>
          <a:xfrm>
            <a:off x="2700345" y="2222209"/>
            <a:ext cx="342514" cy="367530"/>
          </a:xfrm>
          <a:prstGeom prst="rect">
            <a:avLst/>
          </a:prstGeom>
          <a:pattFill prst="wdDnDiag">
            <a:fgClr>
              <a:schemeClr val="tx1"/>
            </a:fgClr>
            <a:bgClr>
              <a:srgbClr val="243A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86" name="Rectangle 85"/>
          <p:cNvSpPr/>
          <p:nvPr/>
        </p:nvSpPr>
        <p:spPr>
          <a:xfrm>
            <a:off x="3060375" y="2222988"/>
            <a:ext cx="342514" cy="367530"/>
          </a:xfrm>
          <a:prstGeom prst="rect">
            <a:avLst/>
          </a:prstGeom>
          <a:pattFill prst="wdUpDiag">
            <a:fgClr>
              <a:schemeClr val="tx1"/>
            </a:fgClr>
            <a:bgClr>
              <a:srgbClr val="243A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87" name="Rectangle 86"/>
          <p:cNvSpPr/>
          <p:nvPr/>
        </p:nvSpPr>
        <p:spPr>
          <a:xfrm>
            <a:off x="2691410" y="2922058"/>
            <a:ext cx="342514" cy="367530"/>
          </a:xfrm>
          <a:prstGeom prst="rect">
            <a:avLst/>
          </a:prstGeom>
          <a:pattFill prst="wdDnDiag">
            <a:fgClr>
              <a:schemeClr val="tx1"/>
            </a:fgClr>
            <a:bgClr>
              <a:srgbClr val="243A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88" name="Rectangle 87"/>
          <p:cNvSpPr/>
          <p:nvPr/>
        </p:nvSpPr>
        <p:spPr>
          <a:xfrm>
            <a:off x="3405746" y="2929194"/>
            <a:ext cx="342514" cy="367530"/>
          </a:xfrm>
          <a:prstGeom prst="rect">
            <a:avLst/>
          </a:prstGeom>
          <a:pattFill prst="wdUpDiag">
            <a:fgClr>
              <a:schemeClr val="tx1"/>
            </a:fgClr>
            <a:bgClr>
              <a:srgbClr val="243A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89" name="Rectangle 88"/>
          <p:cNvSpPr/>
          <p:nvPr/>
        </p:nvSpPr>
        <p:spPr>
          <a:xfrm>
            <a:off x="3415456" y="2230125"/>
            <a:ext cx="342514" cy="367530"/>
          </a:xfrm>
          <a:prstGeom prst="rect">
            <a:avLst/>
          </a:prstGeom>
          <a:solidFill>
            <a:srgbClr val="243A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r>
              <a:rPr lang="en-US" sz="1500" dirty="0">
                <a:solidFill>
                  <a:srgbClr val="FFFFFF"/>
                </a:solidFill>
              </a:rPr>
              <a:t>X</a:t>
            </a:r>
          </a:p>
        </p:txBody>
      </p:sp>
      <p:sp>
        <p:nvSpPr>
          <p:cNvPr id="90" name="Rectangle 89"/>
          <p:cNvSpPr/>
          <p:nvPr/>
        </p:nvSpPr>
        <p:spPr>
          <a:xfrm>
            <a:off x="3047268" y="2920264"/>
            <a:ext cx="342514" cy="367530"/>
          </a:xfrm>
          <a:prstGeom prst="rect">
            <a:avLst/>
          </a:prstGeom>
          <a:solidFill>
            <a:srgbClr val="243A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r>
              <a:rPr lang="en-US" sz="1500" dirty="0">
                <a:solidFill>
                  <a:srgbClr val="FFFFFF"/>
                </a:solidFill>
              </a:rPr>
              <a:t>X</a:t>
            </a:r>
          </a:p>
        </p:txBody>
      </p:sp>
      <p:sp>
        <p:nvSpPr>
          <p:cNvPr id="95" name="TextBox 94"/>
          <p:cNvSpPr txBox="1"/>
          <p:nvPr/>
        </p:nvSpPr>
        <p:spPr>
          <a:xfrm>
            <a:off x="560199" y="1872906"/>
            <a:ext cx="1411111" cy="348878"/>
          </a:xfrm>
          <a:prstGeom prst="rect">
            <a:avLst/>
          </a:prstGeom>
          <a:noFill/>
        </p:spPr>
        <p:txBody>
          <a:bodyPr wrap="square" rtlCol="0">
            <a:spAutoFit/>
          </a:bodyPr>
          <a:lstStyle/>
          <a:p>
            <a:pPr algn="ctr" defTabSz="380985" fontAlgn="base">
              <a:spcBef>
                <a:spcPct val="0"/>
              </a:spcBef>
              <a:spcAft>
                <a:spcPct val="0"/>
              </a:spcAft>
            </a:pPr>
            <a:r>
              <a:rPr lang="en-US" sz="1667" dirty="0">
                <a:solidFill>
                  <a:srgbClr val="B3B3B3"/>
                </a:solidFill>
                <a:ea typeface="MS PGothic" pitchFamily="34" charset="-128"/>
              </a:rPr>
              <a:t>CPU memory</a:t>
            </a:r>
          </a:p>
        </p:txBody>
      </p:sp>
      <p:sp>
        <p:nvSpPr>
          <p:cNvPr id="96" name="TextBox 95"/>
          <p:cNvSpPr txBox="1"/>
          <p:nvPr/>
        </p:nvSpPr>
        <p:spPr>
          <a:xfrm>
            <a:off x="2336917" y="1884451"/>
            <a:ext cx="1411111" cy="605422"/>
          </a:xfrm>
          <a:prstGeom prst="rect">
            <a:avLst/>
          </a:prstGeom>
          <a:noFill/>
        </p:spPr>
        <p:txBody>
          <a:bodyPr wrap="square" rtlCol="0">
            <a:spAutoFit/>
          </a:bodyPr>
          <a:lstStyle/>
          <a:p>
            <a:pPr algn="ctr" defTabSz="380985" fontAlgn="base">
              <a:spcBef>
                <a:spcPct val="0"/>
              </a:spcBef>
              <a:spcAft>
                <a:spcPct val="0"/>
              </a:spcAft>
            </a:pPr>
            <a:r>
              <a:rPr lang="en-US" sz="1667" dirty="0">
                <a:solidFill>
                  <a:srgbClr val="B3B3B3"/>
                </a:solidFill>
                <a:ea typeface="MS PGothic" pitchFamily="34" charset="-128"/>
              </a:rPr>
              <a:t>GPU memory</a:t>
            </a:r>
          </a:p>
        </p:txBody>
      </p:sp>
      <p:sp>
        <p:nvSpPr>
          <p:cNvPr id="97" name="Rectangle 96"/>
          <p:cNvSpPr/>
          <p:nvPr/>
        </p:nvSpPr>
        <p:spPr>
          <a:xfrm>
            <a:off x="560225" y="3740269"/>
            <a:ext cx="267252" cy="286771"/>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80985" fontAlgn="base">
              <a:spcBef>
                <a:spcPct val="0"/>
              </a:spcBef>
              <a:spcAft>
                <a:spcPct val="0"/>
              </a:spcAft>
            </a:pPr>
            <a:r>
              <a:rPr lang="en-US" sz="1500" dirty="0">
                <a:solidFill>
                  <a:srgbClr val="FFFFFF"/>
                </a:solidFill>
              </a:rPr>
              <a:t>X</a:t>
            </a:r>
          </a:p>
        </p:txBody>
      </p:sp>
      <p:sp>
        <p:nvSpPr>
          <p:cNvPr id="98" name="Rectangle 97"/>
          <p:cNvSpPr/>
          <p:nvPr/>
        </p:nvSpPr>
        <p:spPr>
          <a:xfrm>
            <a:off x="555882" y="4229553"/>
            <a:ext cx="267252" cy="286771"/>
          </a:xfrm>
          <a:prstGeom prst="rect">
            <a:avLst/>
          </a:prstGeom>
          <a:pattFill prst="wdUpDiag">
            <a:fgClr>
              <a:schemeClr val="accent6"/>
            </a:fgClr>
            <a:bgClr>
              <a:prstClr val="white"/>
            </a:bgClr>
          </a:patt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99" name="TextBox 98"/>
          <p:cNvSpPr txBox="1"/>
          <p:nvPr/>
        </p:nvSpPr>
        <p:spPr>
          <a:xfrm>
            <a:off x="791064" y="3737976"/>
            <a:ext cx="3164254" cy="300082"/>
          </a:xfrm>
          <a:prstGeom prst="rect">
            <a:avLst/>
          </a:prstGeom>
          <a:noFill/>
        </p:spPr>
        <p:txBody>
          <a:bodyPr wrap="square" rtlCol="0" anchor="ctr">
            <a:spAutoFit/>
          </a:bodyPr>
          <a:lstStyle/>
          <a:p>
            <a:pPr defTabSz="380985" fontAlgn="base">
              <a:lnSpc>
                <a:spcPct val="90000"/>
              </a:lnSpc>
              <a:spcBef>
                <a:spcPct val="0"/>
              </a:spcBef>
              <a:spcAft>
                <a:spcPct val="0"/>
              </a:spcAft>
            </a:pPr>
            <a:r>
              <a:rPr lang="en-US" sz="1500" dirty="0">
                <a:solidFill>
                  <a:srgbClr val="B3B3B3"/>
                </a:solidFill>
                <a:ea typeface="MS PGothic" pitchFamily="34" charset="-128"/>
              </a:rPr>
              <a:t>Accessed, </a:t>
            </a:r>
            <a:r>
              <a:rPr lang="en-US" sz="1500" dirty="0" err="1">
                <a:solidFill>
                  <a:srgbClr val="B3B3B3"/>
                </a:solidFill>
                <a:ea typeface="MS PGothic" pitchFamily="34" charset="-128"/>
              </a:rPr>
              <a:t>shootdown</a:t>
            </a:r>
            <a:r>
              <a:rPr lang="en-US" sz="1500" dirty="0">
                <a:solidFill>
                  <a:srgbClr val="B3B3B3"/>
                </a:solidFill>
                <a:ea typeface="MS PGothic" pitchFamily="34" charset="-128"/>
              </a:rPr>
              <a:t> required</a:t>
            </a:r>
          </a:p>
        </p:txBody>
      </p:sp>
      <p:sp>
        <p:nvSpPr>
          <p:cNvPr id="100" name="TextBox 99"/>
          <p:cNvSpPr txBox="1"/>
          <p:nvPr/>
        </p:nvSpPr>
        <p:spPr>
          <a:xfrm>
            <a:off x="769684" y="4239147"/>
            <a:ext cx="3859108" cy="300082"/>
          </a:xfrm>
          <a:prstGeom prst="rect">
            <a:avLst/>
          </a:prstGeom>
          <a:noFill/>
        </p:spPr>
        <p:txBody>
          <a:bodyPr wrap="square" rtlCol="0" anchor="ctr">
            <a:spAutoFit/>
          </a:bodyPr>
          <a:lstStyle/>
          <a:p>
            <a:pPr defTabSz="380985" fontAlgn="base">
              <a:lnSpc>
                <a:spcPct val="90000"/>
              </a:lnSpc>
              <a:spcBef>
                <a:spcPct val="0"/>
              </a:spcBef>
              <a:spcAft>
                <a:spcPct val="0"/>
              </a:spcAft>
            </a:pPr>
            <a:r>
              <a:rPr lang="en-US" sz="1500" dirty="0">
                <a:solidFill>
                  <a:srgbClr val="B3B3B3"/>
                </a:solidFill>
                <a:ea typeface="MS PGothic" pitchFamily="34" charset="-128"/>
              </a:rPr>
              <a:t>Pre-fetched, </a:t>
            </a:r>
            <a:r>
              <a:rPr lang="en-US" sz="1500" dirty="0" err="1">
                <a:solidFill>
                  <a:srgbClr val="B3B3B3"/>
                </a:solidFill>
                <a:ea typeface="MS PGothic" pitchFamily="34" charset="-128"/>
              </a:rPr>
              <a:t>shootdown</a:t>
            </a:r>
            <a:r>
              <a:rPr lang="en-US" sz="1500" dirty="0">
                <a:solidFill>
                  <a:srgbClr val="B3B3B3"/>
                </a:solidFill>
                <a:ea typeface="MS PGothic" pitchFamily="34" charset="-128"/>
              </a:rPr>
              <a:t> not required</a:t>
            </a:r>
          </a:p>
        </p:txBody>
      </p:sp>
      <p:sp>
        <p:nvSpPr>
          <p:cNvPr id="46" name="TextBox 45"/>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custDataLst>
      <p:tags r:id="rId1"/>
    </p:custDataLst>
    <p:extLst>
      <p:ext uri="{BB962C8B-B14F-4D97-AF65-F5344CB8AC3E}">
        <p14:creationId xmlns:p14="http://schemas.microsoft.com/office/powerpoint/2010/main" val="2251279527"/>
      </p:ext>
    </p:extLst>
  </p:cSld>
  <p:clrMapOvr>
    <a:masterClrMapping/>
  </p:clrMapOvr>
  <mc:AlternateContent xmlns:mc="http://schemas.openxmlformats.org/markup-compatibility/2006">
    <mc:Choice xmlns:p14="http://schemas.microsoft.com/office/powerpoint/2010/main" Requires="p14">
      <p:transition spd="med" p14:dur="700" advTm="71125">
        <p:fade/>
      </p:transition>
    </mc:Choice>
    <mc:Fallback>
      <p:transition spd="med" advTm="711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0 0 L 0.19335 0 " pathEditMode="relative" ptsTypes="AA">
                                      <p:cBhvr>
                                        <p:cTn id="26" dur="500" fill="hold"/>
                                        <p:tgtEl>
                                          <p:spTgt spid="78"/>
                                        </p:tgtEl>
                                        <p:attrNameLst>
                                          <p:attrName>ppt_x</p:attrName>
                                          <p:attrName>ppt_y</p:attrName>
                                        </p:attrNameLst>
                                      </p:cBhvr>
                                    </p:animMotion>
                                  </p:childTnLst>
                                </p:cTn>
                              </p:par>
                            </p:childTnLst>
                          </p:cTn>
                        </p:par>
                        <p:par>
                          <p:cTn id="27" fill="hold">
                            <p:stCondLst>
                              <p:cond delay="500"/>
                            </p:stCondLst>
                            <p:childTnLst>
                              <p:par>
                                <p:cTn id="28" presetID="1" presetClass="exit" presetSubtype="0" fill="hold" grpId="2" nodeType="afterEffect">
                                  <p:stCondLst>
                                    <p:cond delay="0"/>
                                  </p:stCondLst>
                                  <p:childTnLst>
                                    <p:set>
                                      <p:cBhvr>
                                        <p:cTn id="29" dur="1" fill="hold">
                                          <p:stCondLst>
                                            <p:cond delay="0"/>
                                          </p:stCondLst>
                                        </p:cTn>
                                        <p:tgtEl>
                                          <p:spTgt spid="78"/>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74"/>
                                        </p:tgtEl>
                                        <p:attrNameLst>
                                          <p:attrName>style.visibility</p:attrName>
                                        </p:attrNameLst>
                                      </p:cBhvr>
                                      <p:to>
                                        <p:strVal val="visible"/>
                                      </p:to>
                                    </p:set>
                                  </p:childTnLst>
                                </p:cTn>
                              </p:par>
                            </p:childTnLst>
                          </p:cTn>
                        </p:par>
                        <p:par>
                          <p:cTn id="32" fill="hold">
                            <p:stCondLst>
                              <p:cond delay="500"/>
                            </p:stCondLst>
                            <p:childTnLst>
                              <p:par>
                                <p:cTn id="33" presetID="0" presetClass="path" presetSubtype="0" accel="50000" decel="50000" fill="hold" grpId="1" nodeType="afterEffect">
                                  <p:stCondLst>
                                    <p:cond delay="0"/>
                                  </p:stCondLst>
                                  <p:childTnLst>
                                    <p:animMotion origin="layout" path="M 0 0 L 0.19581 0.00231 " pathEditMode="relative" ptsTypes="AA">
                                      <p:cBhvr>
                                        <p:cTn id="34" dur="500" fill="hold"/>
                                        <p:tgtEl>
                                          <p:spTgt spid="79"/>
                                        </p:tgtEl>
                                        <p:attrNameLst>
                                          <p:attrName>ppt_x</p:attrName>
                                          <p:attrName>ppt_y</p:attrName>
                                        </p:attrNameLst>
                                      </p:cBhvr>
                                    </p:animMotion>
                                  </p:childTnLst>
                                </p:cTn>
                              </p:par>
                            </p:childTnLst>
                          </p:cTn>
                        </p:par>
                        <p:par>
                          <p:cTn id="35" fill="hold">
                            <p:stCondLst>
                              <p:cond delay="1000"/>
                            </p:stCondLst>
                            <p:childTnLst>
                              <p:par>
                                <p:cTn id="36" presetID="1" presetClass="exit" presetSubtype="0" fill="hold" grpId="2" nodeType="afterEffect">
                                  <p:stCondLst>
                                    <p:cond delay="0"/>
                                  </p:stCondLst>
                                  <p:childTnLst>
                                    <p:set>
                                      <p:cBhvr>
                                        <p:cTn id="37" dur="1" fill="hold">
                                          <p:stCondLst>
                                            <p:cond delay="0"/>
                                          </p:stCondLst>
                                        </p:cTn>
                                        <p:tgtEl>
                                          <p:spTgt spid="79"/>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85"/>
                                        </p:tgtEl>
                                        <p:attrNameLst>
                                          <p:attrName>style.visibility</p:attrName>
                                        </p:attrNameLst>
                                      </p:cBhvr>
                                      <p:to>
                                        <p:strVal val="visible"/>
                                      </p:to>
                                    </p:set>
                                  </p:childTnLst>
                                </p:cTn>
                              </p:par>
                            </p:childTnLst>
                          </p:cTn>
                        </p:par>
                        <p:par>
                          <p:cTn id="40" fill="hold">
                            <p:stCondLst>
                              <p:cond delay="1000"/>
                            </p:stCondLst>
                            <p:childTnLst>
                              <p:par>
                                <p:cTn id="41" presetID="0" presetClass="path" presetSubtype="0" accel="50000" decel="50000" fill="hold" grpId="1" nodeType="afterEffect">
                                  <p:stCondLst>
                                    <p:cond delay="0"/>
                                  </p:stCondLst>
                                  <p:childTnLst>
                                    <p:animMotion origin="layout" path="M 0 0 L 0.1954 0.00386 " pathEditMode="relative" ptsTypes="AA">
                                      <p:cBhvr>
                                        <p:cTn id="42" dur="500" fill="hold"/>
                                        <p:tgtEl>
                                          <p:spTgt spid="80"/>
                                        </p:tgtEl>
                                        <p:attrNameLst>
                                          <p:attrName>ppt_x</p:attrName>
                                          <p:attrName>ppt_y</p:attrName>
                                        </p:attrNameLst>
                                      </p:cBhvr>
                                    </p:animMotion>
                                  </p:childTnLst>
                                </p:cTn>
                              </p:par>
                            </p:childTnLst>
                          </p:cTn>
                        </p:par>
                        <p:par>
                          <p:cTn id="43" fill="hold">
                            <p:stCondLst>
                              <p:cond delay="1500"/>
                            </p:stCondLst>
                            <p:childTnLst>
                              <p:par>
                                <p:cTn id="44" presetID="1" presetClass="exit" presetSubtype="0" fill="hold" grpId="2" nodeType="afterEffect">
                                  <p:stCondLst>
                                    <p:cond delay="0"/>
                                  </p:stCondLst>
                                  <p:childTnLst>
                                    <p:set>
                                      <p:cBhvr>
                                        <p:cTn id="45" dur="1" fill="hold">
                                          <p:stCondLst>
                                            <p:cond delay="0"/>
                                          </p:stCondLst>
                                        </p:cTn>
                                        <p:tgtEl>
                                          <p:spTgt spid="80"/>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86"/>
                                        </p:tgtEl>
                                        <p:attrNameLst>
                                          <p:attrName>style.visibility</p:attrName>
                                        </p:attrNameLst>
                                      </p:cBhvr>
                                      <p:to>
                                        <p:strVal val="visible"/>
                                      </p:to>
                                    </p:set>
                                  </p:childTnLst>
                                </p:cTn>
                              </p:par>
                            </p:childTnLst>
                          </p:cTn>
                        </p:par>
                        <p:par>
                          <p:cTn id="48" fill="hold">
                            <p:stCondLst>
                              <p:cond delay="1500"/>
                            </p:stCondLst>
                            <p:childTnLst>
                              <p:par>
                                <p:cTn id="49" presetID="1" presetClass="entr" presetSubtype="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par>
                          <p:cTn id="51" fill="hold">
                            <p:stCondLst>
                              <p:cond delay="1500"/>
                            </p:stCondLst>
                            <p:childTnLst>
                              <p:par>
                                <p:cTn id="52" presetID="1" presetClass="entr" presetSubtype="0" fill="hold" grpId="0" nodeType="afterEffect">
                                  <p:stCondLst>
                                    <p:cond delay="0"/>
                                  </p:stCondLst>
                                  <p:childTnLst>
                                    <p:set>
                                      <p:cBhvr>
                                        <p:cTn id="53" dur="1" fill="hold">
                                          <p:stCondLst>
                                            <p:cond delay="0"/>
                                          </p:stCondLst>
                                        </p:cTn>
                                        <p:tgtEl>
                                          <p:spTgt spid="8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3"/>
                                        </p:tgtEl>
                                        <p:attrNameLst>
                                          <p:attrName>style.visibility</p:attrName>
                                        </p:attrNameLst>
                                      </p:cBhvr>
                                      <p:to>
                                        <p:strVal val="visible"/>
                                      </p:to>
                                    </p:set>
                                  </p:childTnLst>
                                </p:cTn>
                              </p:par>
                            </p:childTnLst>
                          </p:cTn>
                        </p:par>
                        <p:par>
                          <p:cTn id="58" fill="hold">
                            <p:stCondLst>
                              <p:cond delay="1500"/>
                            </p:stCondLst>
                            <p:childTnLst>
                              <p:par>
                                <p:cTn id="59" presetID="0" presetClass="path" presetSubtype="0" accel="50000" decel="50000" fill="hold" grpId="1" nodeType="afterEffect">
                                  <p:stCondLst>
                                    <p:cond delay="0"/>
                                  </p:stCondLst>
                                  <p:childTnLst>
                                    <p:animMotion origin="layout" path="M 4.74978E-6 4.65296E-6 L 0.19424 0.00179 " pathEditMode="relative" rAng="0" ptsTypes="AA">
                                      <p:cBhvr>
                                        <p:cTn id="60" dur="500" fill="hold"/>
                                        <p:tgtEl>
                                          <p:spTgt spid="72"/>
                                        </p:tgtEl>
                                        <p:attrNameLst>
                                          <p:attrName>ppt_x</p:attrName>
                                          <p:attrName>ppt_y</p:attrName>
                                        </p:attrNameLst>
                                      </p:cBhvr>
                                      <p:rCtr x="9705" y="77"/>
                                    </p:animMotion>
                                  </p:childTnLst>
                                </p:cTn>
                              </p:par>
                            </p:childTnLst>
                          </p:cTn>
                        </p:par>
                        <p:par>
                          <p:cTn id="61" fill="hold">
                            <p:stCondLst>
                              <p:cond delay="2000"/>
                            </p:stCondLst>
                            <p:childTnLst>
                              <p:par>
                                <p:cTn id="62" presetID="1" presetClass="exit" presetSubtype="0" fill="hold" grpId="2" nodeType="afterEffect">
                                  <p:stCondLst>
                                    <p:cond delay="0"/>
                                  </p:stCondLst>
                                  <p:childTnLst>
                                    <p:set>
                                      <p:cBhvr>
                                        <p:cTn id="63" dur="1" fill="hold">
                                          <p:stCondLst>
                                            <p:cond delay="0"/>
                                          </p:stCondLst>
                                        </p:cTn>
                                        <p:tgtEl>
                                          <p:spTgt spid="72"/>
                                        </p:tgtEl>
                                        <p:attrNameLst>
                                          <p:attrName>style.visibility</p:attrName>
                                        </p:attrNameLst>
                                      </p:cBhvr>
                                      <p:to>
                                        <p:strVal val="hidden"/>
                                      </p:to>
                                    </p:set>
                                  </p:childTnLst>
                                </p:cTn>
                              </p:par>
                            </p:childTnLst>
                          </p:cTn>
                        </p:par>
                        <p:par>
                          <p:cTn id="64" fill="hold">
                            <p:stCondLst>
                              <p:cond delay="2000"/>
                            </p:stCondLst>
                            <p:childTnLst>
                              <p:par>
                                <p:cTn id="65" presetID="1" presetClass="entr" presetSubtype="0"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childTnLst>
                                </p:cTn>
                              </p:par>
                            </p:childTnLst>
                          </p:cTn>
                        </p:par>
                        <p:par>
                          <p:cTn id="67" fill="hold">
                            <p:stCondLst>
                              <p:cond delay="2000"/>
                            </p:stCondLst>
                            <p:childTnLst>
                              <p:par>
                                <p:cTn id="68" presetID="0" presetClass="path" presetSubtype="0" accel="50000" decel="50000" fill="hold" grpId="1" nodeType="afterEffect">
                                  <p:stCondLst>
                                    <p:cond delay="0"/>
                                  </p:stCondLst>
                                  <p:childTnLst>
                                    <p:animMotion origin="layout" path="M 1.78003E-6 2.72494E-6 L 0.19276 2.72494E-6 " pathEditMode="relative" rAng="0" ptsTypes="AA">
                                      <p:cBhvr>
                                        <p:cTn id="69" dur="500" fill="hold"/>
                                        <p:tgtEl>
                                          <p:spTgt spid="81"/>
                                        </p:tgtEl>
                                        <p:attrNameLst>
                                          <p:attrName>ppt_x</p:attrName>
                                          <p:attrName>ppt_y</p:attrName>
                                        </p:attrNameLst>
                                      </p:cBhvr>
                                      <p:rCtr x="9638" y="0"/>
                                    </p:animMotion>
                                  </p:childTnLst>
                                </p:cTn>
                              </p:par>
                            </p:childTnLst>
                          </p:cTn>
                        </p:par>
                        <p:par>
                          <p:cTn id="70" fill="hold">
                            <p:stCondLst>
                              <p:cond delay="2500"/>
                            </p:stCondLst>
                            <p:childTnLst>
                              <p:par>
                                <p:cTn id="71" presetID="1" presetClass="exit" presetSubtype="0" fill="hold" grpId="2" nodeType="afterEffect">
                                  <p:stCondLst>
                                    <p:cond delay="0"/>
                                  </p:stCondLst>
                                  <p:childTnLst>
                                    <p:set>
                                      <p:cBhvr>
                                        <p:cTn id="72" dur="1" fill="hold">
                                          <p:stCondLst>
                                            <p:cond delay="0"/>
                                          </p:stCondLst>
                                        </p:cTn>
                                        <p:tgtEl>
                                          <p:spTgt spid="81"/>
                                        </p:tgtEl>
                                        <p:attrNameLst>
                                          <p:attrName>style.visibility</p:attrName>
                                        </p:attrNameLst>
                                      </p:cBhvr>
                                      <p:to>
                                        <p:strVal val="hidden"/>
                                      </p:to>
                                    </p:set>
                                  </p:childTnLst>
                                </p:cTn>
                              </p:par>
                            </p:childTnLst>
                          </p:cTn>
                        </p:par>
                        <p:par>
                          <p:cTn id="73" fill="hold">
                            <p:stCondLst>
                              <p:cond delay="2500"/>
                            </p:stCondLst>
                            <p:childTnLst>
                              <p:par>
                                <p:cTn id="74" presetID="1" presetClass="entr" presetSubtype="0" fill="hold" grpId="0" nodeType="afterEffect">
                                  <p:stCondLst>
                                    <p:cond delay="0"/>
                                  </p:stCondLst>
                                  <p:childTnLst>
                                    <p:set>
                                      <p:cBhvr>
                                        <p:cTn id="75" dur="1" fill="hold">
                                          <p:stCondLst>
                                            <p:cond delay="0"/>
                                          </p:stCondLst>
                                        </p:cTn>
                                        <p:tgtEl>
                                          <p:spTgt spid="75"/>
                                        </p:tgtEl>
                                        <p:attrNameLst>
                                          <p:attrName>style.visibility</p:attrName>
                                        </p:attrNameLst>
                                      </p:cBhvr>
                                      <p:to>
                                        <p:strVal val="visible"/>
                                      </p:to>
                                    </p:set>
                                  </p:childTnLst>
                                </p:cTn>
                              </p:par>
                            </p:childTnLst>
                          </p:cTn>
                        </p:par>
                        <p:par>
                          <p:cTn id="76" fill="hold">
                            <p:stCondLst>
                              <p:cond delay="2500"/>
                            </p:stCondLst>
                            <p:childTnLst>
                              <p:par>
                                <p:cTn id="77" presetID="0" presetClass="path" presetSubtype="0" accel="50000" decel="50000" fill="hold" grpId="1" nodeType="afterEffect">
                                  <p:stCondLst>
                                    <p:cond delay="0"/>
                                  </p:stCondLst>
                                  <p:childTnLst>
                                    <p:animMotion origin="layout" path="M 4.15738E-6 1.09025E-6 L 0.19485 -0.00103 " pathEditMode="relative" rAng="0" ptsTypes="AA">
                                      <p:cBhvr>
                                        <p:cTn id="78" dur="500" fill="hold"/>
                                        <p:tgtEl>
                                          <p:spTgt spid="82"/>
                                        </p:tgtEl>
                                        <p:attrNameLst>
                                          <p:attrName>ppt_x</p:attrName>
                                          <p:attrName>ppt_y</p:attrName>
                                        </p:attrNameLst>
                                      </p:cBhvr>
                                      <p:rCtr x="9735" y="-51"/>
                                    </p:animMotion>
                                  </p:childTnLst>
                                </p:cTn>
                              </p:par>
                            </p:childTnLst>
                          </p:cTn>
                        </p:par>
                        <p:par>
                          <p:cTn id="79" fill="hold">
                            <p:stCondLst>
                              <p:cond delay="3000"/>
                            </p:stCondLst>
                            <p:childTnLst>
                              <p:par>
                                <p:cTn id="80" presetID="1" presetClass="exit" presetSubtype="0" fill="hold" grpId="2" nodeType="afterEffect">
                                  <p:stCondLst>
                                    <p:cond delay="0"/>
                                  </p:stCondLst>
                                  <p:childTnLst>
                                    <p:set>
                                      <p:cBhvr>
                                        <p:cTn id="81" dur="1" fill="hold">
                                          <p:stCondLst>
                                            <p:cond delay="0"/>
                                          </p:stCondLst>
                                        </p:cTn>
                                        <p:tgtEl>
                                          <p:spTgt spid="82"/>
                                        </p:tgtEl>
                                        <p:attrNameLst>
                                          <p:attrName>style.visibility</p:attrName>
                                        </p:attrNameLst>
                                      </p:cBhvr>
                                      <p:to>
                                        <p:strVal val="hidden"/>
                                      </p:to>
                                    </p:set>
                                  </p:childTnLst>
                                </p:cTn>
                              </p:par>
                            </p:childTnLst>
                          </p:cTn>
                        </p:par>
                        <p:par>
                          <p:cTn id="82" fill="hold">
                            <p:stCondLst>
                              <p:cond delay="3000"/>
                            </p:stCondLst>
                            <p:childTnLst>
                              <p:par>
                                <p:cTn id="83" presetID="1" presetClass="entr" presetSubtype="0" fill="hold" grpId="0" nodeType="afterEffect">
                                  <p:stCondLst>
                                    <p:cond delay="0"/>
                                  </p:stCondLst>
                                  <p:childTnLst>
                                    <p:set>
                                      <p:cBhvr>
                                        <p:cTn id="84" dur="1" fill="hold">
                                          <p:stCondLst>
                                            <p:cond delay="0"/>
                                          </p:stCondLst>
                                        </p:cTn>
                                        <p:tgtEl>
                                          <p:spTgt spid="87"/>
                                        </p:tgtEl>
                                        <p:attrNameLst>
                                          <p:attrName>style.visibility</p:attrName>
                                        </p:attrNameLst>
                                      </p:cBhvr>
                                      <p:to>
                                        <p:strVal val="visible"/>
                                      </p:to>
                                    </p:set>
                                  </p:childTnLst>
                                </p:cTn>
                              </p:par>
                            </p:childTnLst>
                          </p:cTn>
                        </p:par>
                        <p:par>
                          <p:cTn id="85" fill="hold">
                            <p:stCondLst>
                              <p:cond delay="3000"/>
                            </p:stCondLst>
                            <p:childTnLst>
                              <p:par>
                                <p:cTn id="86" presetID="0" presetClass="path" presetSubtype="0" accel="50000" decel="50000" fill="hold" grpId="1" nodeType="afterEffect">
                                  <p:stCondLst>
                                    <p:cond delay="0"/>
                                  </p:stCondLst>
                                  <p:childTnLst>
                                    <p:animMotion origin="layout" path="M 1.5794E-6 2.00514E-6 L 0.19236 2.00514E-6 " pathEditMode="relative" rAng="0" ptsTypes="AA">
                                      <p:cBhvr>
                                        <p:cTn id="87" dur="500" fill="hold"/>
                                        <p:tgtEl>
                                          <p:spTgt spid="83"/>
                                        </p:tgtEl>
                                        <p:attrNameLst>
                                          <p:attrName>ppt_x</p:attrName>
                                          <p:attrName>ppt_y</p:attrName>
                                        </p:attrNameLst>
                                      </p:cBhvr>
                                      <p:rCtr x="9618" y="0"/>
                                    </p:animMotion>
                                  </p:childTnLst>
                                </p:cTn>
                              </p:par>
                            </p:childTnLst>
                          </p:cTn>
                        </p:par>
                        <p:par>
                          <p:cTn id="88" fill="hold">
                            <p:stCondLst>
                              <p:cond delay="3500"/>
                            </p:stCondLst>
                            <p:childTnLst>
                              <p:par>
                                <p:cTn id="89" presetID="1" presetClass="exit" presetSubtype="0" fill="hold" grpId="2" nodeType="afterEffect">
                                  <p:stCondLst>
                                    <p:cond delay="0"/>
                                  </p:stCondLst>
                                  <p:childTnLst>
                                    <p:set>
                                      <p:cBhvr>
                                        <p:cTn id="90" dur="1" fill="hold">
                                          <p:stCondLst>
                                            <p:cond delay="0"/>
                                          </p:stCondLst>
                                        </p:cTn>
                                        <p:tgtEl>
                                          <p:spTgt spid="83"/>
                                        </p:tgtEl>
                                        <p:attrNameLst>
                                          <p:attrName>style.visibility</p:attrName>
                                        </p:attrNameLst>
                                      </p:cBhvr>
                                      <p:to>
                                        <p:strVal val="hidden"/>
                                      </p:to>
                                    </p:set>
                                  </p:childTnLst>
                                </p:cTn>
                              </p:par>
                            </p:childTnLst>
                          </p:cTn>
                        </p:par>
                        <p:par>
                          <p:cTn id="91" fill="hold">
                            <p:stCondLst>
                              <p:cond delay="3500"/>
                            </p:stCondLst>
                            <p:childTnLst>
                              <p:par>
                                <p:cTn id="92" presetID="1" presetClass="entr" presetSubtype="0" fill="hold" grpId="0" nodeType="afterEffect">
                                  <p:stCondLst>
                                    <p:cond delay="0"/>
                                  </p:stCondLst>
                                  <p:childTnLst>
                                    <p:set>
                                      <p:cBhvr>
                                        <p:cTn id="93" dur="1" fill="hold">
                                          <p:stCondLst>
                                            <p:cond delay="0"/>
                                          </p:stCondLst>
                                        </p:cTn>
                                        <p:tgtEl>
                                          <p:spTgt spid="88"/>
                                        </p:tgtEl>
                                        <p:attrNameLst>
                                          <p:attrName>style.visibility</p:attrName>
                                        </p:attrNameLst>
                                      </p:cBhvr>
                                      <p:to>
                                        <p:strVal val="visible"/>
                                      </p:to>
                                    </p:set>
                                  </p:childTnLst>
                                </p:cTn>
                              </p:par>
                            </p:childTnLst>
                          </p:cTn>
                        </p:par>
                        <p:par>
                          <p:cTn id="94" fill="hold">
                            <p:stCondLst>
                              <p:cond delay="3500"/>
                            </p:stCondLst>
                            <p:childTnLst>
                              <p:par>
                                <p:cTn id="95" presetID="0" presetClass="path" presetSubtype="0" accel="50000" decel="50000" fill="hold" grpId="1" nodeType="afterEffect">
                                  <p:stCondLst>
                                    <p:cond delay="0"/>
                                  </p:stCondLst>
                                  <p:childTnLst>
                                    <p:animMotion origin="layout" path="M 0 0 L 0.19384 -0.00077 " pathEditMode="relative" ptsTypes="AA">
                                      <p:cBhvr>
                                        <p:cTn id="96" dur="500" fill="hold"/>
                                        <p:tgtEl>
                                          <p:spTgt spid="73"/>
                                        </p:tgtEl>
                                        <p:attrNameLst>
                                          <p:attrName>ppt_x</p:attrName>
                                          <p:attrName>ppt_y</p:attrName>
                                        </p:attrNameLst>
                                      </p:cBhvr>
                                    </p:animMotion>
                                  </p:childTnLst>
                                </p:cTn>
                              </p:par>
                            </p:childTnLst>
                          </p:cTn>
                        </p:par>
                        <p:par>
                          <p:cTn id="97" fill="hold">
                            <p:stCondLst>
                              <p:cond delay="4000"/>
                            </p:stCondLst>
                            <p:childTnLst>
                              <p:par>
                                <p:cTn id="98" presetID="1" presetClass="exit" presetSubtype="0" fill="hold" grpId="2" nodeType="afterEffect">
                                  <p:stCondLst>
                                    <p:cond delay="0"/>
                                  </p:stCondLst>
                                  <p:childTnLst>
                                    <p:set>
                                      <p:cBhvr>
                                        <p:cTn id="99" dur="1" fill="hold">
                                          <p:stCondLst>
                                            <p:cond delay="0"/>
                                          </p:stCondLst>
                                        </p:cTn>
                                        <p:tgtEl>
                                          <p:spTgt spid="73"/>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90"/>
                                        </p:tgtEl>
                                        <p:attrNameLst>
                                          <p:attrName>style.visibility</p:attrName>
                                        </p:attrNameLst>
                                      </p:cBhvr>
                                      <p:to>
                                        <p:strVal val="visible"/>
                                      </p:to>
                                    </p:set>
                                  </p:childTnLst>
                                </p:cTn>
                              </p:par>
                            </p:childTnLst>
                          </p:cTn>
                        </p:par>
                        <p:par>
                          <p:cTn id="102" fill="hold">
                            <p:stCondLst>
                              <p:cond delay="4000"/>
                            </p:stCondLst>
                            <p:childTnLst>
                              <p:par>
                                <p:cTn id="103" presetID="1" presetClass="entr" presetSubtype="0"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9" grpId="0">
        <p:bldAsOne/>
      </p:bldGraphic>
      <p:bldP spid="72" grpId="0" animBg="1"/>
      <p:bldP spid="72" grpId="1" animBg="1"/>
      <p:bldP spid="72" grpId="2" animBg="1"/>
      <p:bldP spid="73" grpId="0" animBg="1"/>
      <p:bldP spid="73" grpId="1" animBg="1"/>
      <p:bldP spid="73" grpId="2" animBg="1"/>
      <p:bldP spid="74" grpId="0" animBg="1"/>
      <p:bldP spid="75" grpId="0" animBg="1"/>
      <p:bldP spid="78" grpId="0" animBg="1"/>
      <p:bldP spid="78" grpId="1" animBg="1"/>
      <p:bldP spid="78" grpId="2" animBg="1"/>
      <p:bldP spid="79" grpId="0" animBg="1"/>
      <p:bldP spid="79" grpId="1" animBg="1"/>
      <p:bldP spid="79" grpId="2" animBg="1"/>
      <p:bldP spid="80" grpId="0" animBg="1"/>
      <p:bldP spid="80" grpId="1" animBg="1"/>
      <p:bldP spid="80" grpId="2" animBg="1"/>
      <p:bldP spid="81" grpId="0" animBg="1"/>
      <p:bldP spid="81" grpId="1" animBg="1"/>
      <p:bldP spid="81" grpId="2" animBg="1"/>
      <p:bldP spid="82" grpId="0" animBg="1"/>
      <p:bldP spid="82" grpId="1" animBg="1"/>
      <p:bldP spid="82" grpId="2" animBg="1"/>
      <p:bldP spid="83" grpId="0" animBg="1"/>
      <p:bldP spid="83" grpId="1" animBg="1"/>
      <p:bldP spid="83" grpId="2" animBg="1"/>
      <p:bldP spid="85" grpId="0" animBg="1"/>
      <p:bldP spid="86" grpId="0" animBg="1"/>
      <p:bldP spid="87" grpId="0" animBg="1"/>
      <p:bldP spid="88" grpId="0" animBg="1"/>
      <p:bldP spid="89" grpId="0" animBg="1"/>
      <p:bldP spid="90" grpId="0" animBg="1"/>
      <p:bldP spid="97" grpId="0" animBg="1"/>
      <p:bldP spid="98" grpId="0" animBg="1"/>
      <p:bldP spid="99" grpId="0"/>
      <p:bldP spid="10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Migration using Range-Expansion</a:t>
            </a:r>
            <a:endParaRPr lang="en-US" dirty="0"/>
          </a:p>
        </p:txBody>
      </p:sp>
      <p:sp>
        <p:nvSpPr>
          <p:cNvPr id="6" name="Content Placeholder 2"/>
          <p:cNvSpPr txBox="1">
            <a:spLocks/>
          </p:cNvSpPr>
          <p:nvPr/>
        </p:nvSpPr>
        <p:spPr>
          <a:xfrm>
            <a:off x="457200" y="4546023"/>
            <a:ext cx="8229600" cy="1154546"/>
          </a:xfrm>
          <a:prstGeom prst="rect">
            <a:avLst/>
          </a:prstGeom>
        </p:spPr>
        <p:txBody>
          <a:bodyPr vert="horz" lIns="76200" tIns="38100" rIns="76200" bIns="3810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spcAft>
                <a:spcPct val="0"/>
              </a:spcAft>
            </a:pPr>
            <a:endParaRPr lang="en-US" sz="2667" dirty="0">
              <a:solidFill>
                <a:srgbClr val="FFFFFF"/>
              </a:solidFill>
            </a:endParaRPr>
          </a:p>
        </p:txBody>
      </p:sp>
      <p:pic>
        <p:nvPicPr>
          <p:cNvPr id="35" name="Picture 34" descr="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37" name="Rectangle 36"/>
          <p:cNvSpPr/>
          <p:nvPr/>
        </p:nvSpPr>
        <p:spPr>
          <a:xfrm>
            <a:off x="561482" y="2223500"/>
            <a:ext cx="1411111" cy="1417525"/>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cxnSp>
        <p:nvCxnSpPr>
          <p:cNvPr id="38" name="Straight Connector 37"/>
          <p:cNvCxnSpPr/>
          <p:nvPr/>
        </p:nvCxnSpPr>
        <p:spPr>
          <a:xfrm>
            <a:off x="914259" y="2223500"/>
            <a:ext cx="0" cy="1417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265754" y="2223500"/>
            <a:ext cx="0" cy="1417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630078" y="2223500"/>
            <a:ext cx="0" cy="1417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7" idx="1"/>
            <a:endCxn id="37" idx="3"/>
          </p:cNvCxnSpPr>
          <p:nvPr/>
        </p:nvCxnSpPr>
        <p:spPr>
          <a:xfrm>
            <a:off x="561482" y="2932263"/>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61482" y="2591030"/>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61482" y="3288889"/>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2336917" y="2223500"/>
            <a:ext cx="1411111" cy="1417525"/>
          </a:xfrm>
          <a:prstGeom prst="rect">
            <a:avLst/>
          </a:prstGeom>
          <a:solidFill>
            <a:schemeClr val="tx2"/>
          </a:solidFill>
          <a:ln>
            <a:solidFill>
              <a:srgbClr val="0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cxnSp>
        <p:nvCxnSpPr>
          <p:cNvPr id="45" name="Straight Connector 44"/>
          <p:cNvCxnSpPr/>
          <p:nvPr/>
        </p:nvCxnSpPr>
        <p:spPr>
          <a:xfrm>
            <a:off x="2689694" y="2223500"/>
            <a:ext cx="0" cy="1417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041189" y="2223500"/>
            <a:ext cx="0" cy="1417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405513" y="2223500"/>
            <a:ext cx="0" cy="14175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4" idx="1"/>
            <a:endCxn id="44" idx="3"/>
          </p:cNvCxnSpPr>
          <p:nvPr/>
        </p:nvCxnSpPr>
        <p:spPr>
          <a:xfrm>
            <a:off x="2336917" y="2932263"/>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336917" y="2591030"/>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336917" y="3295303"/>
            <a:ext cx="141111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2347181" y="2223500"/>
            <a:ext cx="342514" cy="367530"/>
          </a:xfrm>
          <a:prstGeom prst="rect">
            <a:avLst/>
          </a:prstGeom>
          <a:pattFill prst="wdUpDiag">
            <a:fgClr>
              <a:schemeClr val="tx1"/>
            </a:fgClr>
            <a:bgClr>
              <a:srgbClr val="243A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54" name="Rectangle 53"/>
          <p:cNvSpPr/>
          <p:nvPr/>
        </p:nvSpPr>
        <p:spPr>
          <a:xfrm>
            <a:off x="2336917" y="2928415"/>
            <a:ext cx="342514" cy="367530"/>
          </a:xfrm>
          <a:prstGeom prst="rect">
            <a:avLst/>
          </a:prstGeom>
          <a:pattFill prst="wdUpDiag">
            <a:fgClr>
              <a:schemeClr val="tx1"/>
            </a:fgClr>
            <a:bgClr>
              <a:srgbClr val="243A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55" name="TextBox 54"/>
          <p:cNvSpPr txBox="1"/>
          <p:nvPr/>
        </p:nvSpPr>
        <p:spPr>
          <a:xfrm>
            <a:off x="560199" y="1872906"/>
            <a:ext cx="1411111" cy="348878"/>
          </a:xfrm>
          <a:prstGeom prst="rect">
            <a:avLst/>
          </a:prstGeom>
          <a:noFill/>
        </p:spPr>
        <p:txBody>
          <a:bodyPr wrap="square" rtlCol="0">
            <a:spAutoFit/>
          </a:bodyPr>
          <a:lstStyle/>
          <a:p>
            <a:pPr algn="ctr" defTabSz="380985" fontAlgn="base">
              <a:spcBef>
                <a:spcPct val="0"/>
              </a:spcBef>
              <a:spcAft>
                <a:spcPct val="0"/>
              </a:spcAft>
            </a:pPr>
            <a:r>
              <a:rPr lang="en-US" sz="1667" dirty="0">
                <a:solidFill>
                  <a:srgbClr val="B3B3B3"/>
                </a:solidFill>
                <a:ea typeface="MS PGothic" pitchFamily="34" charset="-128"/>
              </a:rPr>
              <a:t>CPU memory</a:t>
            </a:r>
          </a:p>
        </p:txBody>
      </p:sp>
      <p:sp>
        <p:nvSpPr>
          <p:cNvPr id="56" name="TextBox 55"/>
          <p:cNvSpPr txBox="1"/>
          <p:nvPr/>
        </p:nvSpPr>
        <p:spPr>
          <a:xfrm>
            <a:off x="2336917" y="1884451"/>
            <a:ext cx="1411111" cy="605422"/>
          </a:xfrm>
          <a:prstGeom prst="rect">
            <a:avLst/>
          </a:prstGeom>
          <a:noFill/>
        </p:spPr>
        <p:txBody>
          <a:bodyPr wrap="square" rtlCol="0">
            <a:spAutoFit/>
          </a:bodyPr>
          <a:lstStyle/>
          <a:p>
            <a:pPr algn="ctr" defTabSz="380985" fontAlgn="base">
              <a:spcBef>
                <a:spcPct val="0"/>
              </a:spcBef>
              <a:spcAft>
                <a:spcPct val="0"/>
              </a:spcAft>
            </a:pPr>
            <a:r>
              <a:rPr lang="en-US" sz="1667" dirty="0">
                <a:solidFill>
                  <a:srgbClr val="B3B3B3"/>
                </a:solidFill>
                <a:ea typeface="MS PGothic" pitchFamily="34" charset="-128"/>
              </a:rPr>
              <a:t>GPU memory</a:t>
            </a:r>
          </a:p>
        </p:txBody>
      </p:sp>
      <p:sp>
        <p:nvSpPr>
          <p:cNvPr id="84" name="Rectangle 83"/>
          <p:cNvSpPr/>
          <p:nvPr/>
        </p:nvSpPr>
        <p:spPr>
          <a:xfrm>
            <a:off x="2700345" y="2222209"/>
            <a:ext cx="342514" cy="367530"/>
          </a:xfrm>
          <a:prstGeom prst="rect">
            <a:avLst/>
          </a:prstGeom>
          <a:pattFill prst="wdDnDiag">
            <a:fgClr>
              <a:schemeClr val="tx1"/>
            </a:fgClr>
            <a:bgClr>
              <a:srgbClr val="243A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34" name="Rectangle 33"/>
          <p:cNvSpPr/>
          <p:nvPr/>
        </p:nvSpPr>
        <p:spPr>
          <a:xfrm>
            <a:off x="3060375" y="2222988"/>
            <a:ext cx="342514" cy="367530"/>
          </a:xfrm>
          <a:prstGeom prst="rect">
            <a:avLst/>
          </a:prstGeom>
          <a:pattFill prst="wdUpDiag">
            <a:fgClr>
              <a:schemeClr val="tx1"/>
            </a:fgClr>
            <a:bgClr>
              <a:srgbClr val="243A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36" name="Rectangle 35"/>
          <p:cNvSpPr/>
          <p:nvPr/>
        </p:nvSpPr>
        <p:spPr>
          <a:xfrm>
            <a:off x="2691410" y="2922058"/>
            <a:ext cx="342514" cy="367530"/>
          </a:xfrm>
          <a:prstGeom prst="rect">
            <a:avLst/>
          </a:prstGeom>
          <a:pattFill prst="wdDnDiag">
            <a:fgClr>
              <a:schemeClr val="tx1"/>
            </a:fgClr>
            <a:bgClr>
              <a:srgbClr val="243A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57" name="Rectangle 56"/>
          <p:cNvSpPr/>
          <p:nvPr/>
        </p:nvSpPr>
        <p:spPr>
          <a:xfrm>
            <a:off x="3405746" y="2929194"/>
            <a:ext cx="342514" cy="367530"/>
          </a:xfrm>
          <a:prstGeom prst="rect">
            <a:avLst/>
          </a:prstGeom>
          <a:pattFill prst="wdUpDiag">
            <a:fgClr>
              <a:schemeClr val="tx1"/>
            </a:fgClr>
            <a:bgClr>
              <a:srgbClr val="243A00"/>
            </a:bgClr>
          </a:patt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58" name="Rectangle 57"/>
          <p:cNvSpPr/>
          <p:nvPr/>
        </p:nvSpPr>
        <p:spPr>
          <a:xfrm>
            <a:off x="3415456" y="2230125"/>
            <a:ext cx="342514" cy="367530"/>
          </a:xfrm>
          <a:prstGeom prst="rect">
            <a:avLst/>
          </a:prstGeom>
          <a:solidFill>
            <a:srgbClr val="243A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r>
              <a:rPr lang="en-US" sz="1500" dirty="0">
                <a:solidFill>
                  <a:srgbClr val="FFFFFF"/>
                </a:solidFill>
              </a:rPr>
              <a:t>X</a:t>
            </a:r>
          </a:p>
        </p:txBody>
      </p:sp>
      <p:sp>
        <p:nvSpPr>
          <p:cNvPr id="59" name="Rectangle 58"/>
          <p:cNvSpPr/>
          <p:nvPr/>
        </p:nvSpPr>
        <p:spPr>
          <a:xfrm>
            <a:off x="3047268" y="2920264"/>
            <a:ext cx="342514" cy="367530"/>
          </a:xfrm>
          <a:prstGeom prst="rect">
            <a:avLst/>
          </a:prstGeom>
          <a:solidFill>
            <a:srgbClr val="243A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80985" fontAlgn="base">
              <a:spcBef>
                <a:spcPct val="0"/>
              </a:spcBef>
              <a:spcAft>
                <a:spcPct val="0"/>
              </a:spcAft>
            </a:pPr>
            <a:r>
              <a:rPr lang="en-US" sz="1500" dirty="0">
                <a:solidFill>
                  <a:srgbClr val="FFFFFF"/>
                </a:solidFill>
              </a:rPr>
              <a:t>X</a:t>
            </a:r>
          </a:p>
        </p:txBody>
      </p:sp>
      <p:graphicFrame>
        <p:nvGraphicFramePr>
          <p:cNvPr id="69" name="Chart 68"/>
          <p:cNvGraphicFramePr>
            <a:graphicFrameLocks/>
          </p:cNvGraphicFramePr>
          <p:nvPr>
            <p:extLst/>
          </p:nvPr>
        </p:nvGraphicFramePr>
        <p:xfrm>
          <a:off x="4365623" y="1814309"/>
          <a:ext cx="4487782" cy="2666090"/>
        </p:xfrm>
        <a:graphic>
          <a:graphicData uri="http://schemas.openxmlformats.org/drawingml/2006/chart">
            <c:chart xmlns:c="http://schemas.openxmlformats.org/drawingml/2006/chart" xmlns:r="http://schemas.openxmlformats.org/officeDocument/2006/relationships" r:id="rId5"/>
          </a:graphicData>
        </a:graphic>
      </p:graphicFrame>
      <p:sp>
        <p:nvSpPr>
          <p:cNvPr id="51" name="Rectangle 50"/>
          <p:cNvSpPr/>
          <p:nvPr/>
        </p:nvSpPr>
        <p:spPr>
          <a:xfrm>
            <a:off x="560225" y="3740269"/>
            <a:ext cx="267252" cy="286771"/>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80985" fontAlgn="base">
              <a:spcBef>
                <a:spcPct val="0"/>
              </a:spcBef>
              <a:spcAft>
                <a:spcPct val="0"/>
              </a:spcAft>
            </a:pPr>
            <a:r>
              <a:rPr lang="en-US" sz="1500" dirty="0">
                <a:solidFill>
                  <a:srgbClr val="FFFFFF"/>
                </a:solidFill>
              </a:rPr>
              <a:t>X</a:t>
            </a:r>
          </a:p>
        </p:txBody>
      </p:sp>
      <p:sp>
        <p:nvSpPr>
          <p:cNvPr id="52" name="Rectangle 51"/>
          <p:cNvSpPr/>
          <p:nvPr/>
        </p:nvSpPr>
        <p:spPr>
          <a:xfrm>
            <a:off x="555882" y="4229553"/>
            <a:ext cx="267252" cy="286771"/>
          </a:xfrm>
          <a:prstGeom prst="rect">
            <a:avLst/>
          </a:prstGeom>
          <a:pattFill prst="wdUpDiag">
            <a:fgClr>
              <a:schemeClr val="accent6"/>
            </a:fgClr>
            <a:bgClr>
              <a:prstClr val="white"/>
            </a:bgClr>
          </a:patt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5" name="TextBox 4"/>
          <p:cNvSpPr txBox="1"/>
          <p:nvPr/>
        </p:nvSpPr>
        <p:spPr>
          <a:xfrm>
            <a:off x="791064" y="3737976"/>
            <a:ext cx="3164254" cy="300082"/>
          </a:xfrm>
          <a:prstGeom prst="rect">
            <a:avLst/>
          </a:prstGeom>
          <a:noFill/>
        </p:spPr>
        <p:txBody>
          <a:bodyPr wrap="square" rtlCol="0" anchor="ctr">
            <a:spAutoFit/>
          </a:bodyPr>
          <a:lstStyle/>
          <a:p>
            <a:pPr defTabSz="380985" fontAlgn="base">
              <a:lnSpc>
                <a:spcPct val="90000"/>
              </a:lnSpc>
              <a:spcBef>
                <a:spcPct val="0"/>
              </a:spcBef>
              <a:spcAft>
                <a:spcPct val="0"/>
              </a:spcAft>
            </a:pPr>
            <a:r>
              <a:rPr lang="en-US" sz="1500" dirty="0">
                <a:solidFill>
                  <a:srgbClr val="B3B3B3"/>
                </a:solidFill>
                <a:ea typeface="MS PGothic" pitchFamily="34" charset="-128"/>
              </a:rPr>
              <a:t>Accessed, </a:t>
            </a:r>
            <a:r>
              <a:rPr lang="en-US" sz="1500" dirty="0" err="1">
                <a:solidFill>
                  <a:srgbClr val="B3B3B3"/>
                </a:solidFill>
                <a:ea typeface="MS PGothic" pitchFamily="34" charset="-128"/>
              </a:rPr>
              <a:t>shootdown</a:t>
            </a:r>
            <a:r>
              <a:rPr lang="en-US" sz="1500" dirty="0">
                <a:solidFill>
                  <a:srgbClr val="B3B3B3"/>
                </a:solidFill>
                <a:ea typeface="MS PGothic" pitchFamily="34" charset="-128"/>
              </a:rPr>
              <a:t> required</a:t>
            </a:r>
          </a:p>
        </p:txBody>
      </p:sp>
      <p:sp>
        <p:nvSpPr>
          <p:cNvPr id="60" name="TextBox 59"/>
          <p:cNvSpPr txBox="1"/>
          <p:nvPr/>
        </p:nvSpPr>
        <p:spPr>
          <a:xfrm>
            <a:off x="769684" y="4239147"/>
            <a:ext cx="3859108" cy="300082"/>
          </a:xfrm>
          <a:prstGeom prst="rect">
            <a:avLst/>
          </a:prstGeom>
          <a:noFill/>
        </p:spPr>
        <p:txBody>
          <a:bodyPr wrap="square" rtlCol="0" anchor="ctr">
            <a:spAutoFit/>
          </a:bodyPr>
          <a:lstStyle/>
          <a:p>
            <a:pPr defTabSz="380985" fontAlgn="base">
              <a:lnSpc>
                <a:spcPct val="90000"/>
              </a:lnSpc>
              <a:spcBef>
                <a:spcPct val="0"/>
              </a:spcBef>
              <a:spcAft>
                <a:spcPct val="0"/>
              </a:spcAft>
            </a:pPr>
            <a:r>
              <a:rPr lang="en-US" sz="1500" dirty="0">
                <a:solidFill>
                  <a:srgbClr val="B3B3B3"/>
                </a:solidFill>
                <a:ea typeface="MS PGothic" pitchFamily="34" charset="-128"/>
              </a:rPr>
              <a:t>Pre-fetched, </a:t>
            </a:r>
            <a:r>
              <a:rPr lang="en-US" sz="1500" dirty="0" err="1">
                <a:solidFill>
                  <a:srgbClr val="B3B3B3"/>
                </a:solidFill>
                <a:ea typeface="MS PGothic" pitchFamily="34" charset="-128"/>
              </a:rPr>
              <a:t>shootdown</a:t>
            </a:r>
            <a:r>
              <a:rPr lang="en-US" sz="1500" dirty="0">
                <a:solidFill>
                  <a:srgbClr val="B3B3B3"/>
                </a:solidFill>
                <a:ea typeface="MS PGothic" pitchFamily="34" charset="-128"/>
              </a:rPr>
              <a:t> not required</a:t>
            </a:r>
          </a:p>
        </p:txBody>
      </p:sp>
      <p:sp>
        <p:nvSpPr>
          <p:cNvPr id="62" name="TextBox 61"/>
          <p:cNvSpPr txBox="1"/>
          <p:nvPr/>
        </p:nvSpPr>
        <p:spPr>
          <a:xfrm>
            <a:off x="705163" y="5204146"/>
            <a:ext cx="7620000" cy="400110"/>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ea typeface="MS PGothic" pitchFamily="34" charset="-128"/>
              </a:rPr>
              <a:t>Range-Expansion hides TLB </a:t>
            </a:r>
            <a:r>
              <a:rPr lang="en-US" sz="2000" dirty="0" err="1">
                <a:solidFill>
                  <a:srgbClr val="76B900"/>
                </a:solidFill>
                <a:ea typeface="MS PGothic" pitchFamily="34" charset="-128"/>
              </a:rPr>
              <a:t>shootdown</a:t>
            </a:r>
            <a:r>
              <a:rPr lang="en-US" sz="2000" dirty="0">
                <a:solidFill>
                  <a:srgbClr val="76B900"/>
                </a:solidFill>
                <a:ea typeface="MS PGothic" pitchFamily="34" charset="-128"/>
              </a:rPr>
              <a:t> overhead</a:t>
            </a:r>
          </a:p>
        </p:txBody>
      </p:sp>
      <p:sp>
        <p:nvSpPr>
          <p:cNvPr id="65" name="Content Placeholder 2"/>
          <p:cNvSpPr>
            <a:spLocks noGrp="1"/>
          </p:cNvSpPr>
          <p:nvPr>
            <p:ph idx="1"/>
          </p:nvPr>
        </p:nvSpPr>
        <p:spPr>
          <a:xfrm>
            <a:off x="421720" y="4766637"/>
            <a:ext cx="8343680" cy="916147"/>
          </a:xfrm>
        </p:spPr>
        <p:txBody>
          <a:bodyPr>
            <a:normAutofit/>
          </a:bodyPr>
          <a:lstStyle/>
          <a:p>
            <a:r>
              <a:rPr lang="en-US" dirty="0"/>
              <a:t>Pre</a:t>
            </a:r>
            <a:r>
              <a:rPr lang="en-US" dirty="0" smtClean="0"/>
              <a:t>-fetch </a:t>
            </a:r>
            <a:r>
              <a:rPr lang="en-US" dirty="0"/>
              <a:t>pages </a:t>
            </a:r>
            <a:r>
              <a:rPr lang="en-US" dirty="0" smtClean="0"/>
              <a:t>in spatially contiguous range</a:t>
            </a:r>
            <a:endParaRPr lang="en-US" dirty="0"/>
          </a:p>
          <a:p>
            <a:pPr marL="0" indent="0">
              <a:buNone/>
            </a:pPr>
            <a:endParaRPr lang="en-US" dirty="0"/>
          </a:p>
          <a:p>
            <a:endParaRPr lang="en-US" dirty="0"/>
          </a:p>
          <a:p>
            <a:endParaRPr lang="en-US" dirty="0"/>
          </a:p>
        </p:txBody>
      </p:sp>
      <p:sp>
        <p:nvSpPr>
          <p:cNvPr id="61" name="TextBox 60"/>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custDataLst>
      <p:tags r:id="rId1"/>
    </p:custDataLst>
    <p:extLst>
      <p:ext uri="{BB962C8B-B14F-4D97-AF65-F5344CB8AC3E}">
        <p14:creationId xmlns:p14="http://schemas.microsoft.com/office/powerpoint/2010/main" val="2039841502"/>
      </p:ext>
    </p:extLst>
  </p:cSld>
  <p:clrMapOvr>
    <a:masterClrMapping/>
  </p:clrMapOvr>
  <mc:AlternateContent xmlns:mc="http://schemas.openxmlformats.org/markup-compatibility/2006">
    <mc:Choice xmlns:p14="http://schemas.microsoft.com/office/powerpoint/2010/main" Requires="p14">
      <p:transition spd="med" p14:dur="700" advTm="71125">
        <p:fade/>
      </p:transition>
    </mc:Choice>
    <mc:Fallback>
      <p:transition spd="med" advTm="71125">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Regular “Convergent” Applications:</a:t>
            </a:r>
            <a:br>
              <a:rPr lang="en-CA" dirty="0"/>
            </a:br>
            <a:r>
              <a:rPr lang="en-CA" dirty="0"/>
              <a:t>Perform better with a wider warp</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Date Placeholder 4"/>
          <p:cNvSpPr>
            <a:spLocks noGrp="1"/>
          </p:cNvSpPr>
          <p:nvPr>
            <p:ph type="dt" sz="half" idx="10"/>
          </p:nvPr>
        </p:nvSpPr>
        <p:spPr/>
        <p:txBody>
          <a:bodyPr/>
          <a:lstStyle/>
          <a:p>
            <a:r>
              <a:rPr lang="en-US" smtClean="0"/>
              <a:t>Tim Rogers</a:t>
            </a:r>
            <a:endParaRPr lang="en-US" dirty="0"/>
          </a:p>
        </p:txBody>
      </p:sp>
      <p:sp>
        <p:nvSpPr>
          <p:cNvPr id="6" name="Footer Placeholder 5"/>
          <p:cNvSpPr>
            <a:spLocks noGrp="1"/>
          </p:cNvSpPr>
          <p:nvPr>
            <p:ph type="ftr" sz="quarter" idx="11"/>
          </p:nvPr>
        </p:nvSpPr>
        <p:spPr/>
        <p:txBody>
          <a:bodyPr/>
          <a:lstStyle/>
          <a:p>
            <a:r>
              <a:rPr lang="en-US" smtClean="0"/>
              <a:t>A Variable Warp-Size Architecture</a:t>
            </a:r>
            <a:endParaRPr lang="en-US" dirty="0"/>
          </a:p>
        </p:txBody>
      </p:sp>
      <p:grpSp>
        <p:nvGrpSpPr>
          <p:cNvPr id="7" name="Group 6"/>
          <p:cNvGrpSpPr/>
          <p:nvPr/>
        </p:nvGrpSpPr>
        <p:grpSpPr>
          <a:xfrm>
            <a:off x="1178828" y="3489932"/>
            <a:ext cx="2458288" cy="533400"/>
            <a:chOff x="1785489" y="3267075"/>
            <a:chExt cx="2458288" cy="533400"/>
          </a:xfrm>
        </p:grpSpPr>
        <p:sp>
          <p:nvSpPr>
            <p:cNvPr id="8" name="Rectangle 7"/>
            <p:cNvSpPr/>
            <p:nvPr/>
          </p:nvSpPr>
          <p:spPr>
            <a:xfrm>
              <a:off x="3631002"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707202"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3783402"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3857625"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3935802"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4012002"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4088202"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162425"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3015831"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3092031"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3168231"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3242454"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3320631"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3396831"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3473031"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3547254"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2400660"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2476860"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2553060"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2627283"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2705460"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2781660"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2857860"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2932083"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1785489"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1861689"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1937889"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2012112"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p:cNvSpPr/>
            <p:nvPr/>
          </p:nvSpPr>
          <p:spPr>
            <a:xfrm>
              <a:off x="2090289"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2166489"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ectangle 37"/>
            <p:cNvSpPr/>
            <p:nvPr/>
          </p:nvSpPr>
          <p:spPr>
            <a:xfrm>
              <a:off x="2242689"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ectangle 38"/>
            <p:cNvSpPr/>
            <p:nvPr/>
          </p:nvSpPr>
          <p:spPr>
            <a:xfrm>
              <a:off x="2316912" y="3267075"/>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Left-Right Arrow 39"/>
            <p:cNvSpPr/>
            <p:nvPr/>
          </p:nvSpPr>
          <p:spPr>
            <a:xfrm>
              <a:off x="1790641" y="3309103"/>
              <a:ext cx="2453136" cy="449344"/>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32- Wide</a:t>
              </a:r>
              <a:endParaRPr lang="en-CA" dirty="0">
                <a:solidFill>
                  <a:schemeClr val="tx1"/>
                </a:solidFill>
              </a:endParaRPr>
            </a:p>
          </p:txBody>
        </p:sp>
      </p:grpSp>
      <p:cxnSp>
        <p:nvCxnSpPr>
          <p:cNvPr id="41" name="Straight Connector 40"/>
          <p:cNvCxnSpPr/>
          <p:nvPr/>
        </p:nvCxnSpPr>
        <p:spPr>
          <a:xfrm>
            <a:off x="4488611" y="1524000"/>
            <a:ext cx="0" cy="44196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5214218" y="3509905"/>
            <a:ext cx="2982763" cy="542925"/>
            <a:chOff x="1290907" y="2509837"/>
            <a:chExt cx="2982763" cy="542925"/>
          </a:xfrm>
        </p:grpSpPr>
        <p:sp>
          <p:nvSpPr>
            <p:cNvPr id="44" name="Rectangle 43"/>
            <p:cNvSpPr/>
            <p:nvPr/>
          </p:nvSpPr>
          <p:spPr>
            <a:xfrm>
              <a:off x="12954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13716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14478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1522023"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16764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17526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18288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1903023"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20574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p:cNvSpPr/>
            <p:nvPr/>
          </p:nvSpPr>
          <p:spPr>
            <a:xfrm>
              <a:off x="21336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53"/>
            <p:cNvSpPr/>
            <p:nvPr/>
          </p:nvSpPr>
          <p:spPr>
            <a:xfrm>
              <a:off x="22098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54"/>
            <p:cNvSpPr/>
            <p:nvPr/>
          </p:nvSpPr>
          <p:spPr>
            <a:xfrm>
              <a:off x="2284023"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ectangle 55"/>
            <p:cNvSpPr/>
            <p:nvPr/>
          </p:nvSpPr>
          <p:spPr>
            <a:xfrm>
              <a:off x="24384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56"/>
            <p:cNvSpPr/>
            <p:nvPr/>
          </p:nvSpPr>
          <p:spPr>
            <a:xfrm>
              <a:off x="25146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57"/>
            <p:cNvSpPr/>
            <p:nvPr/>
          </p:nvSpPr>
          <p:spPr>
            <a:xfrm>
              <a:off x="25908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ectangle 58"/>
            <p:cNvSpPr/>
            <p:nvPr/>
          </p:nvSpPr>
          <p:spPr>
            <a:xfrm>
              <a:off x="2665023"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59"/>
            <p:cNvSpPr/>
            <p:nvPr/>
          </p:nvSpPr>
          <p:spPr>
            <a:xfrm>
              <a:off x="2819400" y="2519362"/>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ectangle 60"/>
            <p:cNvSpPr/>
            <p:nvPr/>
          </p:nvSpPr>
          <p:spPr>
            <a:xfrm>
              <a:off x="2895600" y="2519362"/>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61"/>
            <p:cNvSpPr/>
            <p:nvPr/>
          </p:nvSpPr>
          <p:spPr>
            <a:xfrm>
              <a:off x="2971800" y="2519362"/>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ectangle 62"/>
            <p:cNvSpPr/>
            <p:nvPr/>
          </p:nvSpPr>
          <p:spPr>
            <a:xfrm>
              <a:off x="3046023" y="2519362"/>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ectangle 63"/>
            <p:cNvSpPr/>
            <p:nvPr/>
          </p:nvSpPr>
          <p:spPr>
            <a:xfrm>
              <a:off x="3202377"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ectangle 64"/>
            <p:cNvSpPr/>
            <p:nvPr/>
          </p:nvSpPr>
          <p:spPr>
            <a:xfrm>
              <a:off x="3278577"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ectangle 65"/>
            <p:cNvSpPr/>
            <p:nvPr/>
          </p:nvSpPr>
          <p:spPr>
            <a:xfrm>
              <a:off x="3354777"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3429000" y="2514600"/>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ectangle 67"/>
            <p:cNvSpPr/>
            <p:nvPr/>
          </p:nvSpPr>
          <p:spPr>
            <a:xfrm>
              <a:off x="3581400" y="2514599"/>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Rectangle 68"/>
            <p:cNvSpPr/>
            <p:nvPr/>
          </p:nvSpPr>
          <p:spPr>
            <a:xfrm>
              <a:off x="3657600" y="2514599"/>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Rectangle 69"/>
            <p:cNvSpPr/>
            <p:nvPr/>
          </p:nvSpPr>
          <p:spPr>
            <a:xfrm>
              <a:off x="3733800" y="2514599"/>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Rectangle 70"/>
            <p:cNvSpPr/>
            <p:nvPr/>
          </p:nvSpPr>
          <p:spPr>
            <a:xfrm>
              <a:off x="3808023" y="2514599"/>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Rectangle 71"/>
            <p:cNvSpPr/>
            <p:nvPr/>
          </p:nvSpPr>
          <p:spPr>
            <a:xfrm>
              <a:off x="3964377" y="2509837"/>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Rectangle 72"/>
            <p:cNvSpPr/>
            <p:nvPr/>
          </p:nvSpPr>
          <p:spPr>
            <a:xfrm>
              <a:off x="4040577" y="2509837"/>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Rectangle 73"/>
            <p:cNvSpPr/>
            <p:nvPr/>
          </p:nvSpPr>
          <p:spPr>
            <a:xfrm>
              <a:off x="4116777" y="2509837"/>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Rectangle 74"/>
            <p:cNvSpPr/>
            <p:nvPr/>
          </p:nvSpPr>
          <p:spPr>
            <a:xfrm>
              <a:off x="4191000" y="2509837"/>
              <a:ext cx="76200" cy="533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Left-Right Arrow 75"/>
            <p:cNvSpPr/>
            <p:nvPr/>
          </p:nvSpPr>
          <p:spPr>
            <a:xfrm>
              <a:off x="1290907"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7" name="Left-Right Arrow 76"/>
            <p:cNvSpPr/>
            <p:nvPr/>
          </p:nvSpPr>
          <p:spPr>
            <a:xfrm>
              <a:off x="1673885"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8" name="Left-Right Arrow 77"/>
            <p:cNvSpPr/>
            <p:nvPr/>
          </p:nvSpPr>
          <p:spPr>
            <a:xfrm>
              <a:off x="2050930"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9" name="Left-Right Arrow 78"/>
            <p:cNvSpPr/>
            <p:nvPr/>
          </p:nvSpPr>
          <p:spPr>
            <a:xfrm>
              <a:off x="2433908"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0" name="Left-Right Arrow 79"/>
            <p:cNvSpPr/>
            <p:nvPr/>
          </p:nvSpPr>
          <p:spPr>
            <a:xfrm>
              <a:off x="2807898"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1" name="Left-Right Arrow 80"/>
            <p:cNvSpPr/>
            <p:nvPr/>
          </p:nvSpPr>
          <p:spPr>
            <a:xfrm>
              <a:off x="3190876"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2" name="Left-Right Arrow 81"/>
            <p:cNvSpPr/>
            <p:nvPr/>
          </p:nvSpPr>
          <p:spPr>
            <a:xfrm>
              <a:off x="3583377"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3" name="Left-Right Arrow 82"/>
            <p:cNvSpPr/>
            <p:nvPr/>
          </p:nvSpPr>
          <p:spPr>
            <a:xfrm>
              <a:off x="3966355" y="2664201"/>
              <a:ext cx="307315" cy="224672"/>
            </a:xfrm>
            <a:prstGeom prst="leftRightArrow">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84" name="TextBox 83"/>
          <p:cNvSpPr txBox="1"/>
          <p:nvPr/>
        </p:nvSpPr>
        <p:spPr>
          <a:xfrm>
            <a:off x="4724400" y="2979392"/>
            <a:ext cx="3962400" cy="400110"/>
          </a:xfrm>
          <a:prstGeom prst="rect">
            <a:avLst/>
          </a:prstGeom>
          <a:noFill/>
        </p:spPr>
        <p:txBody>
          <a:bodyPr wrap="square" rtlCol="0">
            <a:spAutoFit/>
          </a:bodyPr>
          <a:lstStyle/>
          <a:p>
            <a:pPr algn="ctr"/>
            <a:r>
              <a:rPr lang="en-CA" sz="2000" dirty="0" smtClean="0">
                <a:latin typeface="Courier New" panose="02070309020205020404" pitchFamily="49" charset="0"/>
                <a:cs typeface="Courier New" panose="02070309020205020404" pitchFamily="49" charset="0"/>
              </a:rPr>
              <a:t>Load R1, 0(R2)</a:t>
            </a:r>
          </a:p>
        </p:txBody>
      </p:sp>
      <p:sp>
        <p:nvSpPr>
          <p:cNvPr id="85" name="TextBox 84"/>
          <p:cNvSpPr txBox="1"/>
          <p:nvPr/>
        </p:nvSpPr>
        <p:spPr>
          <a:xfrm>
            <a:off x="403323" y="2971800"/>
            <a:ext cx="3962400" cy="400110"/>
          </a:xfrm>
          <a:prstGeom prst="rect">
            <a:avLst/>
          </a:prstGeom>
          <a:noFill/>
        </p:spPr>
        <p:txBody>
          <a:bodyPr wrap="square" rtlCol="0">
            <a:spAutoFit/>
          </a:bodyPr>
          <a:lstStyle/>
          <a:p>
            <a:pPr algn="ctr"/>
            <a:r>
              <a:rPr lang="en-CA" sz="2000" dirty="0" smtClean="0">
                <a:latin typeface="Courier New" panose="02070309020205020404" pitchFamily="49" charset="0"/>
                <a:cs typeface="Courier New" panose="02070309020205020404" pitchFamily="49" charset="0"/>
              </a:rPr>
              <a:t>Load R1, 0(R2)</a:t>
            </a:r>
          </a:p>
        </p:txBody>
      </p:sp>
      <p:sp>
        <p:nvSpPr>
          <p:cNvPr id="87" name="Rectangle 86"/>
          <p:cNvSpPr/>
          <p:nvPr/>
        </p:nvSpPr>
        <p:spPr>
          <a:xfrm>
            <a:off x="460499" y="5291858"/>
            <a:ext cx="3733800" cy="346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Main Memory</a:t>
            </a:r>
            <a:endParaRPr lang="en-CA" dirty="0">
              <a:solidFill>
                <a:schemeClr val="tx1"/>
              </a:solidFill>
            </a:endParaRPr>
          </a:p>
        </p:txBody>
      </p:sp>
      <p:sp>
        <p:nvSpPr>
          <p:cNvPr id="89" name="Rectangle 88"/>
          <p:cNvSpPr/>
          <p:nvPr/>
        </p:nvSpPr>
        <p:spPr>
          <a:xfrm>
            <a:off x="3103686" y="5291858"/>
            <a:ext cx="114300" cy="34694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Content Placeholder 5"/>
          <p:cNvSpPr>
            <a:spLocks noGrp="1"/>
          </p:cNvSpPr>
          <p:nvPr>
            <p:ph sz="quarter" idx="1"/>
          </p:nvPr>
        </p:nvSpPr>
        <p:spPr>
          <a:xfrm>
            <a:off x="504170" y="1539240"/>
            <a:ext cx="3810000" cy="632460"/>
          </a:xfrm>
        </p:spPr>
        <p:txBody>
          <a:bodyPr>
            <a:normAutofit/>
          </a:bodyPr>
          <a:lstStyle/>
          <a:p>
            <a:pPr marL="0" indent="0">
              <a:buNone/>
            </a:pPr>
            <a:r>
              <a:rPr lang="en-CA" dirty="0" smtClean="0"/>
              <a:t>GPU memory coalescing</a:t>
            </a:r>
          </a:p>
        </p:txBody>
      </p:sp>
      <p:cxnSp>
        <p:nvCxnSpPr>
          <p:cNvPr id="98" name="Straight Arrow Connector 97"/>
          <p:cNvCxnSpPr>
            <a:stCxn id="31" idx="2"/>
          </p:cNvCxnSpPr>
          <p:nvPr/>
        </p:nvCxnSpPr>
        <p:spPr>
          <a:xfrm>
            <a:off x="2363522" y="4023332"/>
            <a:ext cx="797314" cy="123836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645883" y="4344010"/>
            <a:ext cx="3477280" cy="730910"/>
          </a:xfrm>
          <a:prstGeom prst="roundRect">
            <a:avLst/>
          </a:prstGeom>
          <a:solidFill>
            <a:schemeClr val="bg1"/>
          </a:solid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One memory system request can service all 32 threads</a:t>
            </a:r>
            <a:endParaRPr lang="en-CA" b="1" dirty="0">
              <a:solidFill>
                <a:schemeClr val="tx1"/>
              </a:solidFill>
            </a:endParaRPr>
          </a:p>
        </p:txBody>
      </p:sp>
      <p:sp>
        <p:nvSpPr>
          <p:cNvPr id="101" name="Content Placeholder 5"/>
          <p:cNvSpPr txBox="1">
            <a:spLocks/>
          </p:cNvSpPr>
          <p:nvPr/>
        </p:nvSpPr>
        <p:spPr>
          <a:xfrm>
            <a:off x="4488611" y="1600200"/>
            <a:ext cx="4655389" cy="7620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CA" dirty="0" smtClean="0"/>
              <a:t>Smaller warps: Less coalescing</a:t>
            </a:r>
          </a:p>
        </p:txBody>
      </p:sp>
      <p:sp>
        <p:nvSpPr>
          <p:cNvPr id="102" name="Rectangle 101"/>
          <p:cNvSpPr/>
          <p:nvPr/>
        </p:nvSpPr>
        <p:spPr>
          <a:xfrm>
            <a:off x="4856787" y="5444258"/>
            <a:ext cx="3733800" cy="346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Main Memory</a:t>
            </a:r>
            <a:endParaRPr lang="en-CA" dirty="0">
              <a:solidFill>
                <a:schemeClr val="tx1"/>
              </a:solidFill>
            </a:endParaRPr>
          </a:p>
        </p:txBody>
      </p:sp>
      <p:sp>
        <p:nvSpPr>
          <p:cNvPr id="103" name="Rectangle 102"/>
          <p:cNvSpPr/>
          <p:nvPr/>
        </p:nvSpPr>
        <p:spPr>
          <a:xfrm>
            <a:off x="7499974" y="5444258"/>
            <a:ext cx="114300" cy="34694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4" name="Straight Arrow Connector 103"/>
          <p:cNvCxnSpPr>
            <a:stCxn id="61" idx="2"/>
          </p:cNvCxnSpPr>
          <p:nvPr/>
        </p:nvCxnSpPr>
        <p:spPr>
          <a:xfrm>
            <a:off x="6857011" y="4052830"/>
            <a:ext cx="700113" cy="136126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03" idx="0"/>
          </p:cNvCxnSpPr>
          <p:nvPr/>
        </p:nvCxnSpPr>
        <p:spPr>
          <a:xfrm>
            <a:off x="6483569" y="4052830"/>
            <a:ext cx="1073555" cy="139142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endCxn id="103" idx="0"/>
          </p:cNvCxnSpPr>
          <p:nvPr/>
        </p:nvCxnSpPr>
        <p:spPr>
          <a:xfrm>
            <a:off x="6089656" y="4043305"/>
            <a:ext cx="1467468" cy="140095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49" idx="2"/>
          </p:cNvCxnSpPr>
          <p:nvPr/>
        </p:nvCxnSpPr>
        <p:spPr>
          <a:xfrm>
            <a:off x="5714011" y="4048068"/>
            <a:ext cx="1792677" cy="136602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103" idx="0"/>
          </p:cNvCxnSpPr>
          <p:nvPr/>
        </p:nvCxnSpPr>
        <p:spPr>
          <a:xfrm>
            <a:off x="5349095" y="4056297"/>
            <a:ext cx="2208029" cy="138796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65" idx="2"/>
          </p:cNvCxnSpPr>
          <p:nvPr/>
        </p:nvCxnSpPr>
        <p:spPr>
          <a:xfrm>
            <a:off x="7239988" y="4048068"/>
            <a:ext cx="302823" cy="136602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7542811" y="4041667"/>
            <a:ext cx="76200" cy="137242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endCxn id="103" idx="0"/>
          </p:cNvCxnSpPr>
          <p:nvPr/>
        </p:nvCxnSpPr>
        <p:spPr>
          <a:xfrm flipH="1">
            <a:off x="7557124" y="4041667"/>
            <a:ext cx="444864" cy="140259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 name="Rounded Rectangle 104"/>
          <p:cNvSpPr/>
          <p:nvPr/>
        </p:nvSpPr>
        <p:spPr>
          <a:xfrm>
            <a:off x="4856788" y="4496410"/>
            <a:ext cx="3906212" cy="730910"/>
          </a:xfrm>
          <a:prstGeom prst="roundRect">
            <a:avLst/>
          </a:prstGeom>
          <a:solidFill>
            <a:schemeClr val="bg1"/>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8 redundant memory accesses – no longer occurring together</a:t>
            </a:r>
            <a:endParaRPr lang="en-CA" b="1" dirty="0">
              <a:solidFill>
                <a:schemeClr val="tx1"/>
              </a:solidFill>
            </a:endParaRPr>
          </a:p>
        </p:txBody>
      </p:sp>
    </p:spTree>
    <p:extLst>
      <p:ext uri="{BB962C8B-B14F-4D97-AF65-F5344CB8AC3E}">
        <p14:creationId xmlns:p14="http://schemas.microsoft.com/office/powerpoint/2010/main" val="12488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7" grpId="0" animBg="1"/>
      <p:bldP spid="89" grpId="0" animBg="1"/>
      <p:bldP spid="92" grpId="0" uiExpand="1" build="p"/>
      <p:bldP spid="95" grpId="0" animBg="1"/>
      <p:bldP spid="101" grpId="0" build="p"/>
      <p:bldP spid="102" grpId="0" animBg="1"/>
      <p:bldP spid="103" grpId="0" animBg="1"/>
      <p:bldP spid="10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457646" y="1924438"/>
            <a:ext cx="4234671" cy="2669530"/>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2" name="Title 1"/>
          <p:cNvSpPr>
            <a:spLocks noGrp="1"/>
          </p:cNvSpPr>
          <p:nvPr>
            <p:ph type="title"/>
          </p:nvPr>
        </p:nvSpPr>
        <p:spPr>
          <a:xfrm>
            <a:off x="0" y="1163826"/>
            <a:ext cx="9144000" cy="483038"/>
          </a:xfrm>
        </p:spPr>
        <p:txBody>
          <a:bodyPr/>
          <a:lstStyle/>
          <a:p>
            <a:r>
              <a:rPr lang="en-US" dirty="0" smtClean="0"/>
              <a:t>Revisiting Bandwidth utilization</a:t>
            </a:r>
            <a:endParaRPr lang="en-US" dirty="0"/>
          </a:p>
        </p:txBody>
      </p:sp>
      <p:sp>
        <p:nvSpPr>
          <p:cNvPr id="3" name="Content Placeholder 2"/>
          <p:cNvSpPr>
            <a:spLocks noGrp="1"/>
          </p:cNvSpPr>
          <p:nvPr>
            <p:ph idx="1"/>
          </p:nvPr>
        </p:nvSpPr>
        <p:spPr>
          <a:xfrm>
            <a:off x="430625" y="4928868"/>
            <a:ext cx="8290560" cy="772828"/>
          </a:xfrm>
          <a:noFill/>
          <a:ln>
            <a:solidFill>
              <a:schemeClr val="bg1"/>
            </a:solidFill>
          </a:ln>
        </p:spPr>
        <p:txBody>
          <a:bodyPr/>
          <a:lstStyle/>
          <a:p>
            <a:r>
              <a:rPr lang="en-US" dirty="0" smtClean="0"/>
              <a:t>First-Touch + Range-Expansion aggressively unlocks GDDR BW</a:t>
            </a:r>
          </a:p>
          <a:p>
            <a:pPr marL="0" indent="0">
              <a:buNone/>
            </a:pPr>
            <a:endParaRPr lang="en-US" dirty="0"/>
          </a:p>
        </p:txBody>
      </p:sp>
      <p:pic>
        <p:nvPicPr>
          <p:cNvPr id="5" name="Picture 4" descr="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cxnSp>
        <p:nvCxnSpPr>
          <p:cNvPr id="25" name="Straight Arrow Connector 24"/>
          <p:cNvCxnSpPr/>
          <p:nvPr/>
        </p:nvCxnSpPr>
        <p:spPr>
          <a:xfrm flipH="1" flipV="1">
            <a:off x="4041081" y="2937380"/>
            <a:ext cx="398374" cy="237816"/>
          </a:xfrm>
          <a:prstGeom prst="straightConnector1">
            <a:avLst/>
          </a:prstGeom>
          <a:ln>
            <a:tailEnd type="arrow"/>
          </a:ln>
          <a:effectLst/>
        </p:spPr>
        <p:style>
          <a:lnRef idx="2">
            <a:schemeClr val="accent6"/>
          </a:lnRef>
          <a:fillRef idx="0">
            <a:schemeClr val="accent6"/>
          </a:fillRef>
          <a:effectRef idx="1">
            <a:schemeClr val="accent6"/>
          </a:effectRef>
          <a:fontRef idx="minor">
            <a:schemeClr val="tx1"/>
          </a:fontRef>
        </p:style>
      </p:cxnSp>
      <p:sp>
        <p:nvSpPr>
          <p:cNvPr id="27" name="TextBox 26"/>
          <p:cNvSpPr txBox="1"/>
          <p:nvPr/>
        </p:nvSpPr>
        <p:spPr>
          <a:xfrm>
            <a:off x="3767570" y="3159095"/>
            <a:ext cx="1444846" cy="507831"/>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000000"/>
                </a:solidFill>
                <a:ea typeface="MS PGothic" pitchFamily="34" charset="-128"/>
              </a:rPr>
              <a:t>First-Touch migration</a:t>
            </a:r>
          </a:p>
        </p:txBody>
      </p:sp>
      <p:cxnSp>
        <p:nvCxnSpPr>
          <p:cNvPr id="32" name="Straight Arrow Connector 31"/>
          <p:cNvCxnSpPr/>
          <p:nvPr/>
        </p:nvCxnSpPr>
        <p:spPr>
          <a:xfrm flipH="1" flipV="1">
            <a:off x="5949704" y="2550930"/>
            <a:ext cx="5946" cy="653993"/>
          </a:xfrm>
          <a:prstGeom prst="straightConnector1">
            <a:avLst/>
          </a:prstGeom>
          <a:ln>
            <a:tailEnd type="arrow"/>
          </a:ln>
          <a:effectLst/>
        </p:spPr>
        <p:style>
          <a:lnRef idx="2">
            <a:schemeClr val="accent6"/>
          </a:lnRef>
          <a:fillRef idx="0">
            <a:schemeClr val="accent6"/>
          </a:fillRef>
          <a:effectRef idx="1">
            <a:schemeClr val="accent6"/>
          </a:effectRef>
          <a:fontRef idx="minor">
            <a:schemeClr val="tx1"/>
          </a:fontRef>
        </p:style>
      </p:cxnSp>
      <p:sp>
        <p:nvSpPr>
          <p:cNvPr id="34" name="TextBox 33"/>
          <p:cNvSpPr txBox="1"/>
          <p:nvPr/>
        </p:nvSpPr>
        <p:spPr>
          <a:xfrm>
            <a:off x="5279956" y="3167188"/>
            <a:ext cx="1444846" cy="507831"/>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000000"/>
                </a:solidFill>
                <a:ea typeface="MS PGothic" pitchFamily="34" charset="-128"/>
              </a:rPr>
              <a:t>Excessive</a:t>
            </a:r>
          </a:p>
          <a:p>
            <a:pPr algn="ctr" defTabSz="380985" fontAlgn="base">
              <a:lnSpc>
                <a:spcPct val="90000"/>
              </a:lnSpc>
              <a:spcBef>
                <a:spcPct val="0"/>
              </a:spcBef>
              <a:spcAft>
                <a:spcPct val="0"/>
              </a:spcAft>
            </a:pPr>
            <a:r>
              <a:rPr lang="en-US" sz="1500" dirty="0">
                <a:solidFill>
                  <a:srgbClr val="000000"/>
                </a:solidFill>
                <a:ea typeface="MS PGothic" pitchFamily="34" charset="-128"/>
              </a:rPr>
              <a:t>migration</a:t>
            </a:r>
          </a:p>
        </p:txBody>
      </p:sp>
      <p:sp>
        <p:nvSpPr>
          <p:cNvPr id="39" name="TextBox 38"/>
          <p:cNvSpPr txBox="1"/>
          <p:nvPr/>
        </p:nvSpPr>
        <p:spPr>
          <a:xfrm>
            <a:off x="720727" y="5348816"/>
            <a:ext cx="7620000" cy="400110"/>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ea typeface="MS PGothic" pitchFamily="34" charset="-128"/>
              </a:rPr>
              <a:t>How to avoid excessive page migrations?</a:t>
            </a:r>
          </a:p>
        </p:txBody>
      </p:sp>
      <p:cxnSp>
        <p:nvCxnSpPr>
          <p:cNvPr id="29" name="Straight Arrow Connector 28"/>
          <p:cNvCxnSpPr/>
          <p:nvPr/>
        </p:nvCxnSpPr>
        <p:spPr>
          <a:xfrm flipV="1">
            <a:off x="3033580" y="1994418"/>
            <a:ext cx="1309" cy="2309481"/>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3026140" y="4303744"/>
            <a:ext cx="3379452" cy="2633"/>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035503" y="3700170"/>
            <a:ext cx="3296647" cy="13627"/>
          </a:xfrm>
          <a:prstGeom prst="straightConnector1">
            <a:avLst/>
          </a:prstGeom>
          <a:ln>
            <a:solidFill>
              <a:schemeClr val="accent6">
                <a:lumMod val="60000"/>
                <a:lumOff val="40000"/>
              </a:schemeClr>
            </a:solidFill>
            <a:prstDash val="dash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3044249" y="2825425"/>
            <a:ext cx="3305393" cy="9681"/>
          </a:xfrm>
          <a:prstGeom prst="straightConnector1">
            <a:avLst/>
          </a:prstGeom>
          <a:ln>
            <a:solidFill>
              <a:schemeClr val="tx2">
                <a:lumMod val="75000"/>
              </a:schemeClr>
            </a:solidFill>
            <a:prstDash val="dashDot"/>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034799" y="2191800"/>
            <a:ext cx="3308633" cy="10367"/>
          </a:xfrm>
          <a:prstGeom prst="straightConnector1">
            <a:avLst/>
          </a:prstGeom>
          <a:ln>
            <a:solidFill>
              <a:schemeClr val="tx2">
                <a:lumMod val="75000"/>
              </a:schemeClr>
            </a:solidFill>
            <a:prstDash val="dash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709992" y="3572733"/>
            <a:ext cx="377987"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80</a:t>
            </a:r>
          </a:p>
        </p:txBody>
      </p:sp>
      <p:sp>
        <p:nvSpPr>
          <p:cNvPr id="37" name="TextBox 36"/>
          <p:cNvSpPr txBox="1"/>
          <p:nvPr/>
        </p:nvSpPr>
        <p:spPr>
          <a:xfrm>
            <a:off x="2643843" y="2694042"/>
            <a:ext cx="444135" cy="502573"/>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200</a:t>
            </a:r>
          </a:p>
        </p:txBody>
      </p:sp>
      <p:sp>
        <p:nvSpPr>
          <p:cNvPr id="38" name="TextBox 37"/>
          <p:cNvSpPr txBox="1"/>
          <p:nvPr/>
        </p:nvSpPr>
        <p:spPr>
          <a:xfrm>
            <a:off x="2634393" y="2050736"/>
            <a:ext cx="444135" cy="502573"/>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280</a:t>
            </a:r>
          </a:p>
        </p:txBody>
      </p:sp>
      <p:sp>
        <p:nvSpPr>
          <p:cNvPr id="40" name="TextBox 39"/>
          <p:cNvSpPr txBox="1"/>
          <p:nvPr/>
        </p:nvSpPr>
        <p:spPr>
          <a:xfrm>
            <a:off x="4039117" y="3660077"/>
            <a:ext cx="2305727" cy="323165"/>
          </a:xfrm>
          <a:prstGeom prst="rect">
            <a:avLst/>
          </a:prstGeom>
          <a:noFill/>
        </p:spPr>
        <p:txBody>
          <a:bodyPr wrap="square" rtlCol="0">
            <a:spAutoFit/>
          </a:bodyPr>
          <a:lstStyle/>
          <a:p>
            <a:pPr algn="ctr" defTabSz="380985" fontAlgn="base">
              <a:spcBef>
                <a:spcPct val="0"/>
              </a:spcBef>
              <a:spcAft>
                <a:spcPct val="0"/>
              </a:spcAft>
            </a:pPr>
            <a:r>
              <a:rPr lang="en-US" sz="1500" dirty="0">
                <a:solidFill>
                  <a:srgbClr val="558ED5"/>
                </a:solidFill>
                <a:ea typeface="MS PGothic" pitchFamily="34" charset="-128"/>
              </a:rPr>
              <a:t>BW from CC</a:t>
            </a:r>
          </a:p>
        </p:txBody>
      </p:sp>
      <p:sp>
        <p:nvSpPr>
          <p:cNvPr id="41" name="TextBox 40"/>
          <p:cNvSpPr txBox="1"/>
          <p:nvPr/>
        </p:nvSpPr>
        <p:spPr>
          <a:xfrm>
            <a:off x="3605994" y="2776421"/>
            <a:ext cx="2168447" cy="323165"/>
          </a:xfrm>
          <a:prstGeom prst="rect">
            <a:avLst/>
          </a:prstGeom>
          <a:noFill/>
        </p:spPr>
        <p:txBody>
          <a:bodyPr wrap="square" rtlCol="0">
            <a:spAutoFit/>
          </a:bodyPr>
          <a:lstStyle/>
          <a:p>
            <a:pPr algn="r" defTabSz="380985" fontAlgn="base">
              <a:spcBef>
                <a:spcPct val="0"/>
              </a:spcBef>
              <a:spcAft>
                <a:spcPct val="0"/>
              </a:spcAft>
            </a:pPr>
            <a:r>
              <a:rPr lang="en-US" sz="1500" dirty="0">
                <a:solidFill>
                  <a:srgbClr val="598B00"/>
                </a:solidFill>
                <a:ea typeface="MS PGothic" pitchFamily="34" charset="-128"/>
              </a:rPr>
              <a:t>GPU Memory BW</a:t>
            </a:r>
          </a:p>
        </p:txBody>
      </p:sp>
      <p:sp>
        <p:nvSpPr>
          <p:cNvPr id="42" name="TextBox 41"/>
          <p:cNvSpPr txBox="1"/>
          <p:nvPr/>
        </p:nvSpPr>
        <p:spPr>
          <a:xfrm>
            <a:off x="3603990" y="1925602"/>
            <a:ext cx="2852668" cy="323165"/>
          </a:xfrm>
          <a:prstGeom prst="rect">
            <a:avLst/>
          </a:prstGeom>
          <a:noFill/>
        </p:spPr>
        <p:txBody>
          <a:bodyPr wrap="square" rtlCol="0">
            <a:spAutoFit/>
          </a:bodyPr>
          <a:lstStyle/>
          <a:p>
            <a:pPr algn="r" defTabSz="380985" fontAlgn="base">
              <a:spcBef>
                <a:spcPct val="0"/>
              </a:spcBef>
              <a:spcAft>
                <a:spcPct val="0"/>
              </a:spcAft>
            </a:pPr>
            <a:r>
              <a:rPr lang="en-US" sz="1500" dirty="0">
                <a:solidFill>
                  <a:srgbClr val="76B900">
                    <a:lumMod val="75000"/>
                  </a:srgbClr>
                </a:solidFill>
                <a:ea typeface="MS PGothic" pitchFamily="34" charset="-128"/>
              </a:rPr>
              <a:t>Total System Memory BW</a:t>
            </a:r>
          </a:p>
        </p:txBody>
      </p:sp>
      <p:sp>
        <p:nvSpPr>
          <p:cNvPr id="43" name="TextBox 42"/>
          <p:cNvSpPr txBox="1"/>
          <p:nvPr/>
        </p:nvSpPr>
        <p:spPr>
          <a:xfrm>
            <a:off x="2906459" y="4286780"/>
            <a:ext cx="3591303" cy="323165"/>
          </a:xfrm>
          <a:prstGeom prst="rect">
            <a:avLst/>
          </a:prstGeom>
          <a:noFill/>
        </p:spPr>
        <p:txBody>
          <a:bodyPr wrap="square" rtlCol="0">
            <a:spAutoFit/>
          </a:bodyPr>
          <a:lstStyle/>
          <a:p>
            <a:pPr algn="ctr" defTabSz="380985" fontAlgn="base">
              <a:spcBef>
                <a:spcPct val="0"/>
              </a:spcBef>
              <a:spcAft>
                <a:spcPct val="0"/>
              </a:spcAft>
            </a:pPr>
            <a:r>
              <a:rPr lang="en-US" sz="1500" b="1" dirty="0">
                <a:solidFill>
                  <a:srgbClr val="000000"/>
                </a:solidFill>
                <a:ea typeface="MS PGothic" pitchFamily="34" charset="-128"/>
              </a:rPr>
              <a:t>% of Migrated Pages to GPU Memory</a:t>
            </a:r>
          </a:p>
        </p:txBody>
      </p:sp>
      <p:sp>
        <p:nvSpPr>
          <p:cNvPr id="44" name="TextBox 43"/>
          <p:cNvSpPr txBox="1"/>
          <p:nvPr/>
        </p:nvSpPr>
        <p:spPr>
          <a:xfrm rot="16200000">
            <a:off x="1435679" y="2971541"/>
            <a:ext cx="2305727" cy="323165"/>
          </a:xfrm>
          <a:prstGeom prst="rect">
            <a:avLst/>
          </a:prstGeom>
          <a:noFill/>
        </p:spPr>
        <p:txBody>
          <a:bodyPr wrap="square" rtlCol="0">
            <a:spAutoFit/>
          </a:bodyPr>
          <a:lstStyle/>
          <a:p>
            <a:pPr algn="ctr" defTabSz="380985" fontAlgn="base">
              <a:spcBef>
                <a:spcPct val="0"/>
              </a:spcBef>
              <a:spcAft>
                <a:spcPct val="0"/>
              </a:spcAft>
            </a:pPr>
            <a:r>
              <a:rPr lang="en-US" sz="1500" b="1" dirty="0">
                <a:solidFill>
                  <a:srgbClr val="000000"/>
                </a:solidFill>
                <a:ea typeface="MS PGothic" pitchFamily="34" charset="-128"/>
              </a:rPr>
              <a:t>Total Bandwidth (GB/s)</a:t>
            </a:r>
          </a:p>
        </p:txBody>
      </p:sp>
      <p:sp>
        <p:nvSpPr>
          <p:cNvPr id="45" name="TextBox 44"/>
          <p:cNvSpPr txBox="1"/>
          <p:nvPr/>
        </p:nvSpPr>
        <p:spPr>
          <a:xfrm>
            <a:off x="2789814" y="4216979"/>
            <a:ext cx="377987"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0</a:t>
            </a:r>
          </a:p>
        </p:txBody>
      </p:sp>
      <p:sp>
        <p:nvSpPr>
          <p:cNvPr id="46" name="TextBox 45"/>
          <p:cNvSpPr txBox="1"/>
          <p:nvPr/>
        </p:nvSpPr>
        <p:spPr>
          <a:xfrm>
            <a:off x="6253435" y="4265624"/>
            <a:ext cx="524763" cy="297454"/>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000000"/>
                </a:solidFill>
                <a:latin typeface="Arial" charset="0"/>
                <a:ea typeface="MS PGothic" pitchFamily="34" charset="-128"/>
              </a:rPr>
              <a:t>100</a:t>
            </a:r>
          </a:p>
        </p:txBody>
      </p:sp>
      <p:sp>
        <p:nvSpPr>
          <p:cNvPr id="47" name="Freeform 46"/>
          <p:cNvSpPr/>
          <p:nvPr/>
        </p:nvSpPr>
        <p:spPr>
          <a:xfrm>
            <a:off x="3026140" y="2239347"/>
            <a:ext cx="3342888" cy="1473734"/>
          </a:xfrm>
          <a:custGeom>
            <a:avLst/>
            <a:gdLst>
              <a:gd name="connsiteX0" fmla="*/ 0 w 4273889"/>
              <a:gd name="connsiteY0" fmla="*/ 1758949 h 1758949"/>
              <a:gd name="connsiteX1" fmla="*/ 2682775 w 4273889"/>
              <a:gd name="connsiteY1" fmla="*/ 25275 h 1758949"/>
              <a:gd name="connsiteX2" fmla="*/ 4273889 w 4273889"/>
              <a:gd name="connsiteY2" fmla="*/ 681646 h 1758949"/>
            </a:gdLst>
            <a:ahLst/>
            <a:cxnLst>
              <a:cxn ang="0">
                <a:pos x="connsiteX0" y="connsiteY0"/>
              </a:cxn>
              <a:cxn ang="0">
                <a:pos x="connsiteX1" y="connsiteY1"/>
              </a:cxn>
              <a:cxn ang="0">
                <a:pos x="connsiteX2" y="connsiteY2"/>
              </a:cxn>
            </a:cxnLst>
            <a:rect l="l" t="t" r="r" b="b"/>
            <a:pathLst>
              <a:path w="4273889" h="1758949">
                <a:moveTo>
                  <a:pt x="0" y="1758949"/>
                </a:moveTo>
                <a:cubicBezTo>
                  <a:pt x="985230" y="981887"/>
                  <a:pt x="1970460" y="204825"/>
                  <a:pt x="2682775" y="25275"/>
                </a:cubicBezTo>
                <a:cubicBezTo>
                  <a:pt x="3395090" y="-154276"/>
                  <a:pt x="4273889" y="681646"/>
                  <a:pt x="4273889" y="681646"/>
                </a:cubicBezTo>
              </a:path>
            </a:pathLst>
          </a:custGeom>
          <a:ln w="3810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80985" fontAlgn="base">
              <a:spcBef>
                <a:spcPct val="0"/>
              </a:spcBef>
              <a:spcAft>
                <a:spcPct val="0"/>
              </a:spcAft>
            </a:pPr>
            <a:endParaRPr lang="en-US" sz="1500" dirty="0">
              <a:solidFill>
                <a:srgbClr val="FF0000"/>
              </a:solidFill>
            </a:endParaRPr>
          </a:p>
        </p:txBody>
      </p:sp>
      <p:sp>
        <p:nvSpPr>
          <p:cNvPr id="48" name="TextBox 47"/>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custDataLst>
      <p:tags r:id="rId1"/>
    </p:custDataLst>
    <p:extLst>
      <p:ext uri="{BB962C8B-B14F-4D97-AF65-F5344CB8AC3E}">
        <p14:creationId xmlns:p14="http://schemas.microsoft.com/office/powerpoint/2010/main" val="1338251350"/>
      </p:ext>
    </p:extLst>
  </p:cSld>
  <p:clrMapOvr>
    <a:masterClrMapping/>
  </p:clrMapOvr>
  <mc:AlternateContent xmlns:mc="http://schemas.openxmlformats.org/markup-compatibility/2006">
    <mc:Choice xmlns:p14="http://schemas.microsoft.com/office/powerpoint/2010/main" Requires="p14">
      <p:transition spd="med" p14:dur="700" advTm="83680">
        <p:fade/>
      </p:transition>
    </mc:Choice>
    <mc:Fallback>
      <p:transition spd="med" advTm="8368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4" grpId="0"/>
      <p:bldP spid="3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 y="1163825"/>
            <a:ext cx="8313420" cy="483038"/>
          </a:xfrm>
        </p:spPr>
        <p:txBody>
          <a:bodyPr/>
          <a:lstStyle/>
          <a:p>
            <a:r>
              <a:rPr lang="en-US" dirty="0" smtClean="0"/>
              <a:t>Bandwidth balancing</a:t>
            </a:r>
            <a:endParaRPr lang="en-US" dirty="0"/>
          </a:p>
        </p:txBody>
      </p:sp>
      <p:cxnSp>
        <p:nvCxnSpPr>
          <p:cNvPr id="35" name="Straight Connector 34"/>
          <p:cNvCxnSpPr/>
          <p:nvPr/>
        </p:nvCxnSpPr>
        <p:spPr>
          <a:xfrm flipV="1">
            <a:off x="1639378" y="2959045"/>
            <a:ext cx="6427483" cy="5946"/>
          </a:xfrm>
          <a:prstGeom prst="line">
            <a:avLst/>
          </a:prstGeom>
          <a:ln>
            <a:solidFill>
              <a:schemeClr val="bg1"/>
            </a:solidFill>
            <a:prstDash val="sysDash"/>
          </a:ln>
          <a:effectLst/>
        </p:spPr>
        <p:style>
          <a:lnRef idx="2">
            <a:schemeClr val="accent6"/>
          </a:lnRef>
          <a:fillRef idx="0">
            <a:schemeClr val="accent6"/>
          </a:fillRef>
          <a:effectRef idx="1">
            <a:schemeClr val="accent6"/>
          </a:effectRef>
          <a:fontRef idx="minor">
            <a:schemeClr val="tx1"/>
          </a:fontRef>
        </p:style>
      </p:cxnSp>
      <p:sp>
        <p:nvSpPr>
          <p:cNvPr id="27" name="TextBox 26"/>
          <p:cNvSpPr txBox="1"/>
          <p:nvPr/>
        </p:nvSpPr>
        <p:spPr>
          <a:xfrm>
            <a:off x="720727" y="5375442"/>
            <a:ext cx="7620000" cy="400110"/>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ea typeface="MS PGothic" pitchFamily="34" charset="-128"/>
              </a:rPr>
              <a:t>Throttle migrations when nearing peak BW</a:t>
            </a:r>
          </a:p>
        </p:txBody>
      </p:sp>
      <p:pic>
        <p:nvPicPr>
          <p:cNvPr id="28" name="Picture 27"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graphicFrame>
        <p:nvGraphicFramePr>
          <p:cNvPr id="29" name="Chart 28"/>
          <p:cNvGraphicFramePr>
            <a:graphicFrameLocks/>
          </p:cNvGraphicFramePr>
          <p:nvPr>
            <p:extLst/>
          </p:nvPr>
        </p:nvGraphicFramePr>
        <p:xfrm>
          <a:off x="4213680" y="1799552"/>
          <a:ext cx="4415424" cy="3297788"/>
        </p:xfrm>
        <a:graphic>
          <a:graphicData uri="http://schemas.openxmlformats.org/drawingml/2006/chart">
            <c:chart xmlns:c="http://schemas.openxmlformats.org/drawingml/2006/chart" xmlns:r="http://schemas.openxmlformats.org/officeDocument/2006/relationships" r:id="rId4"/>
          </a:graphicData>
        </a:graphic>
      </p:graphicFrame>
      <p:grpSp>
        <p:nvGrpSpPr>
          <p:cNvPr id="60" name="Group 59"/>
          <p:cNvGrpSpPr/>
          <p:nvPr/>
        </p:nvGrpSpPr>
        <p:grpSpPr>
          <a:xfrm>
            <a:off x="822123" y="1811209"/>
            <a:ext cx="3623886" cy="3280403"/>
            <a:chOff x="5863619" y="1305113"/>
            <a:chExt cx="4348664" cy="3936484"/>
          </a:xfrm>
        </p:grpSpPr>
        <p:sp>
          <p:nvSpPr>
            <p:cNvPr id="6" name="Rectangle 5"/>
            <p:cNvSpPr/>
            <p:nvPr/>
          </p:nvSpPr>
          <p:spPr>
            <a:xfrm rot="5400000">
              <a:off x="5966461" y="1212139"/>
              <a:ext cx="3936484" cy="4122432"/>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cxnSp>
          <p:nvCxnSpPr>
            <p:cNvPr id="7" name="Straight Arrow Connector 6"/>
            <p:cNvCxnSpPr/>
            <p:nvPr/>
          </p:nvCxnSpPr>
          <p:spPr>
            <a:xfrm rot="5400000" flipH="1" flipV="1">
              <a:off x="7891861" y="3042575"/>
              <a:ext cx="11277" cy="2684906"/>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6559542" y="1679513"/>
              <a:ext cx="10494" cy="2718704"/>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932937" y="4412953"/>
              <a:ext cx="433783" cy="295465"/>
            </a:xfrm>
            <a:prstGeom prst="rect">
              <a:avLst/>
            </a:prstGeom>
            <a:noFill/>
          </p:spPr>
          <p:txBody>
            <a:bodyPr wrap="square" rtlCol="0">
              <a:spAutoFit/>
            </a:bodyPr>
            <a:lstStyle/>
            <a:p>
              <a:pPr algn="ctr" defTabSz="380985" fontAlgn="base">
                <a:spcBef>
                  <a:spcPct val="0"/>
                </a:spcBef>
                <a:spcAft>
                  <a:spcPct val="0"/>
                </a:spcAft>
              </a:pPr>
              <a:r>
                <a:rPr lang="en-US" sz="1000" dirty="0">
                  <a:solidFill>
                    <a:srgbClr val="000000"/>
                  </a:solidFill>
                  <a:latin typeface="Arial" charset="0"/>
                  <a:ea typeface="MS PGothic" pitchFamily="34" charset="-128"/>
                </a:rPr>
                <a:t>80</a:t>
              </a:r>
            </a:p>
          </p:txBody>
        </p:sp>
        <p:sp>
          <p:nvSpPr>
            <p:cNvPr id="13" name="TextBox 12"/>
            <p:cNvSpPr txBox="1"/>
            <p:nvPr/>
          </p:nvSpPr>
          <p:spPr>
            <a:xfrm>
              <a:off x="7824816" y="4414083"/>
              <a:ext cx="469267" cy="480132"/>
            </a:xfrm>
            <a:prstGeom prst="rect">
              <a:avLst/>
            </a:prstGeom>
            <a:noFill/>
          </p:spPr>
          <p:txBody>
            <a:bodyPr wrap="square" rtlCol="0">
              <a:spAutoFit/>
            </a:bodyPr>
            <a:lstStyle/>
            <a:p>
              <a:pPr algn="ctr" defTabSz="380985" fontAlgn="base">
                <a:spcBef>
                  <a:spcPct val="0"/>
                </a:spcBef>
                <a:spcAft>
                  <a:spcPct val="0"/>
                </a:spcAft>
              </a:pPr>
              <a:r>
                <a:rPr lang="en-US" sz="1000" dirty="0">
                  <a:solidFill>
                    <a:srgbClr val="000000"/>
                  </a:solidFill>
                  <a:latin typeface="Arial" charset="0"/>
                  <a:ea typeface="MS PGothic" pitchFamily="34" charset="-128"/>
                </a:rPr>
                <a:t>200</a:t>
              </a:r>
            </a:p>
          </p:txBody>
        </p:sp>
        <p:sp>
          <p:nvSpPr>
            <p:cNvPr id="14" name="TextBox 13"/>
            <p:cNvSpPr txBox="1"/>
            <p:nvPr/>
          </p:nvSpPr>
          <p:spPr>
            <a:xfrm>
              <a:off x="8461081" y="4408805"/>
              <a:ext cx="443942" cy="480132"/>
            </a:xfrm>
            <a:prstGeom prst="rect">
              <a:avLst/>
            </a:prstGeom>
            <a:noFill/>
          </p:spPr>
          <p:txBody>
            <a:bodyPr wrap="square" rtlCol="0">
              <a:spAutoFit/>
            </a:bodyPr>
            <a:lstStyle/>
            <a:p>
              <a:pPr algn="ctr" defTabSz="380985" fontAlgn="base">
                <a:spcBef>
                  <a:spcPct val="0"/>
                </a:spcBef>
                <a:spcAft>
                  <a:spcPct val="0"/>
                </a:spcAft>
              </a:pPr>
              <a:r>
                <a:rPr lang="en-US" sz="1000" dirty="0">
                  <a:solidFill>
                    <a:srgbClr val="000000"/>
                  </a:solidFill>
                  <a:latin typeface="Arial" charset="0"/>
                  <a:ea typeface="MS PGothic" pitchFamily="34" charset="-128"/>
                </a:rPr>
                <a:t>280</a:t>
              </a:r>
            </a:p>
          </p:txBody>
        </p:sp>
        <p:sp>
          <p:nvSpPr>
            <p:cNvPr id="19" name="TextBox 18"/>
            <p:cNvSpPr txBox="1"/>
            <p:nvPr/>
          </p:nvSpPr>
          <p:spPr>
            <a:xfrm>
              <a:off x="6410771" y="4721795"/>
              <a:ext cx="2969713" cy="326321"/>
            </a:xfrm>
            <a:prstGeom prst="rect">
              <a:avLst/>
            </a:prstGeom>
            <a:noFill/>
          </p:spPr>
          <p:txBody>
            <a:bodyPr wrap="square" rtlCol="0">
              <a:spAutoFit/>
            </a:bodyPr>
            <a:lstStyle/>
            <a:p>
              <a:pPr algn="ctr" defTabSz="380985" fontAlgn="base">
                <a:spcBef>
                  <a:spcPct val="0"/>
                </a:spcBef>
                <a:spcAft>
                  <a:spcPct val="0"/>
                </a:spcAft>
              </a:pPr>
              <a:r>
                <a:rPr lang="en-US" sz="1167" b="1" dirty="0">
                  <a:solidFill>
                    <a:srgbClr val="000000"/>
                  </a:solidFill>
                  <a:ea typeface="MS PGothic" pitchFamily="34" charset="-128"/>
                </a:rPr>
                <a:t>Total Bandwidth (GB/s)</a:t>
              </a:r>
            </a:p>
          </p:txBody>
        </p:sp>
        <p:sp>
          <p:nvSpPr>
            <p:cNvPr id="20" name="TextBox 19"/>
            <p:cNvSpPr txBox="1"/>
            <p:nvPr/>
          </p:nvSpPr>
          <p:spPr>
            <a:xfrm rot="5400000">
              <a:off x="6264751" y="1632585"/>
              <a:ext cx="323194" cy="356945"/>
            </a:xfrm>
            <a:prstGeom prst="rect">
              <a:avLst/>
            </a:prstGeom>
            <a:noFill/>
          </p:spPr>
          <p:txBody>
            <a:bodyPr wrap="square" rtlCol="0">
              <a:spAutoFit/>
            </a:bodyPr>
            <a:lstStyle/>
            <a:p>
              <a:pPr algn="ctr" defTabSz="380985" fontAlgn="base">
                <a:spcBef>
                  <a:spcPct val="0"/>
                </a:spcBef>
                <a:spcAft>
                  <a:spcPct val="0"/>
                </a:spcAft>
              </a:pPr>
              <a:endParaRPr lang="en-US" sz="1333" dirty="0">
                <a:solidFill>
                  <a:srgbClr val="000000"/>
                </a:solidFill>
                <a:latin typeface="Arial" charset="0"/>
                <a:ea typeface="MS PGothic" pitchFamily="34" charset="-128"/>
              </a:endParaRPr>
            </a:p>
          </p:txBody>
        </p:sp>
        <p:cxnSp>
          <p:nvCxnSpPr>
            <p:cNvPr id="23" name="Straight Arrow Connector 22"/>
            <p:cNvCxnSpPr/>
            <p:nvPr/>
          </p:nvCxnSpPr>
          <p:spPr>
            <a:xfrm>
              <a:off x="7735008" y="3096597"/>
              <a:ext cx="493280" cy="83975"/>
            </a:xfrm>
            <a:prstGeom prst="straightConnector1">
              <a:avLst/>
            </a:prstGeom>
            <a:ln>
              <a:tailEnd type="arrow"/>
            </a:ln>
            <a:effectLst/>
          </p:spPr>
          <p:style>
            <a:lnRef idx="2">
              <a:schemeClr val="accent6"/>
            </a:lnRef>
            <a:fillRef idx="0">
              <a:schemeClr val="accent6"/>
            </a:fillRef>
            <a:effectRef idx="1">
              <a:schemeClr val="accent6"/>
            </a:effectRef>
            <a:fontRef idx="minor">
              <a:schemeClr val="tx1"/>
            </a:fontRef>
          </p:style>
        </p:cxnSp>
        <p:sp>
          <p:nvSpPr>
            <p:cNvPr id="24" name="TextBox 23"/>
            <p:cNvSpPr txBox="1"/>
            <p:nvPr/>
          </p:nvSpPr>
          <p:spPr>
            <a:xfrm>
              <a:off x="6616439" y="2885872"/>
              <a:ext cx="1235403" cy="49875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167" dirty="0">
                  <a:solidFill>
                    <a:srgbClr val="000000"/>
                  </a:solidFill>
                  <a:ea typeface="MS PGothic" pitchFamily="34" charset="-128"/>
                </a:rPr>
                <a:t>First-Touch migrations</a:t>
              </a:r>
            </a:p>
          </p:txBody>
        </p:sp>
        <p:cxnSp>
          <p:nvCxnSpPr>
            <p:cNvPr id="25" name="Straight Arrow Connector 24"/>
            <p:cNvCxnSpPr/>
            <p:nvPr/>
          </p:nvCxnSpPr>
          <p:spPr>
            <a:xfrm rot="5400000" flipH="1" flipV="1">
              <a:off x="8084297" y="1845760"/>
              <a:ext cx="5084" cy="685104"/>
            </a:xfrm>
            <a:prstGeom prst="straightConnector1">
              <a:avLst/>
            </a:prstGeom>
            <a:ln>
              <a:tailEnd type="arrow"/>
            </a:ln>
            <a:effectLst/>
          </p:spPr>
          <p:style>
            <a:lnRef idx="2">
              <a:schemeClr val="accent6"/>
            </a:lnRef>
            <a:fillRef idx="0">
              <a:schemeClr val="accent6"/>
            </a:fillRef>
            <a:effectRef idx="1">
              <a:schemeClr val="accent6"/>
            </a:effectRef>
            <a:fontRef idx="minor">
              <a:schemeClr val="tx1"/>
            </a:fontRef>
          </p:style>
        </p:cxnSp>
        <p:sp>
          <p:nvSpPr>
            <p:cNvPr id="26" name="TextBox 25"/>
            <p:cNvSpPr txBox="1"/>
            <p:nvPr/>
          </p:nvSpPr>
          <p:spPr>
            <a:xfrm>
              <a:off x="6632702" y="2013273"/>
              <a:ext cx="1235403" cy="49875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167" dirty="0">
                  <a:solidFill>
                    <a:srgbClr val="000000"/>
                  </a:solidFill>
                  <a:ea typeface="MS PGothic" pitchFamily="34" charset="-128"/>
                </a:rPr>
                <a:t>Excessive</a:t>
              </a:r>
            </a:p>
            <a:p>
              <a:pPr algn="ctr" defTabSz="380985" fontAlgn="base">
                <a:lnSpc>
                  <a:spcPct val="90000"/>
                </a:lnSpc>
                <a:spcBef>
                  <a:spcPct val="0"/>
                </a:spcBef>
                <a:spcAft>
                  <a:spcPct val="0"/>
                </a:spcAft>
              </a:pPr>
              <a:r>
                <a:rPr lang="en-US" sz="1167" dirty="0">
                  <a:solidFill>
                    <a:srgbClr val="000000"/>
                  </a:solidFill>
                  <a:ea typeface="MS PGothic" pitchFamily="34" charset="-128"/>
                </a:rPr>
                <a:t>migrations</a:t>
              </a:r>
            </a:p>
          </p:txBody>
        </p:sp>
        <p:sp>
          <p:nvSpPr>
            <p:cNvPr id="39" name="TextBox 38"/>
            <p:cNvSpPr txBox="1"/>
            <p:nvPr/>
          </p:nvSpPr>
          <p:spPr>
            <a:xfrm>
              <a:off x="9213377" y="2221864"/>
              <a:ext cx="998906" cy="360098"/>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000000"/>
                  </a:solidFill>
                  <a:ea typeface="MS PGothic" pitchFamily="34" charset="-128"/>
                </a:rPr>
                <a:t>Target</a:t>
              </a:r>
            </a:p>
          </p:txBody>
        </p:sp>
        <p:sp>
          <p:nvSpPr>
            <p:cNvPr id="30" name="TextBox 29"/>
            <p:cNvSpPr txBox="1"/>
            <p:nvPr/>
          </p:nvSpPr>
          <p:spPr>
            <a:xfrm rot="16200000">
              <a:off x="4265991" y="2906474"/>
              <a:ext cx="3521577" cy="326321"/>
            </a:xfrm>
            <a:prstGeom prst="rect">
              <a:avLst/>
            </a:prstGeom>
            <a:noFill/>
          </p:spPr>
          <p:txBody>
            <a:bodyPr wrap="square" rtlCol="0">
              <a:spAutoFit/>
            </a:bodyPr>
            <a:lstStyle/>
            <a:p>
              <a:pPr algn="ctr" defTabSz="380985" fontAlgn="base">
                <a:spcBef>
                  <a:spcPct val="0"/>
                </a:spcBef>
                <a:spcAft>
                  <a:spcPct val="0"/>
                </a:spcAft>
              </a:pPr>
              <a:r>
                <a:rPr lang="en-US" sz="1167" b="1" dirty="0">
                  <a:solidFill>
                    <a:srgbClr val="000000"/>
                  </a:solidFill>
                  <a:ea typeface="MS PGothic" pitchFamily="34" charset="-128"/>
                </a:rPr>
                <a:t>% of Migrated Pages to GPU Memory</a:t>
              </a:r>
            </a:p>
          </p:txBody>
        </p:sp>
        <p:sp>
          <p:nvSpPr>
            <p:cNvPr id="57" name="Freeform 56"/>
            <p:cNvSpPr/>
            <p:nvPr/>
          </p:nvSpPr>
          <p:spPr>
            <a:xfrm>
              <a:off x="7168266" y="1815971"/>
              <a:ext cx="1473364" cy="2561253"/>
            </a:xfrm>
            <a:custGeom>
              <a:avLst/>
              <a:gdLst>
                <a:gd name="connsiteX0" fmla="*/ 0 w 1473364"/>
                <a:gd name="connsiteY0" fmla="*/ 2876161 h 2876161"/>
                <a:gd name="connsiteX1" fmla="*/ 1448346 w 1473364"/>
                <a:gd name="connsiteY1" fmla="*/ 976216 h 2876161"/>
                <a:gd name="connsiteX2" fmla="*/ 955069 w 1473364"/>
                <a:gd name="connsiteY2" fmla="*/ 0 h 2876161"/>
                <a:gd name="connsiteX3" fmla="*/ 955069 w 1473364"/>
                <a:gd name="connsiteY3" fmla="*/ 0 h 2876161"/>
              </a:gdLst>
              <a:ahLst/>
              <a:cxnLst>
                <a:cxn ang="0">
                  <a:pos x="connsiteX0" y="connsiteY0"/>
                </a:cxn>
                <a:cxn ang="0">
                  <a:pos x="connsiteX1" y="connsiteY1"/>
                </a:cxn>
                <a:cxn ang="0">
                  <a:pos x="connsiteX2" y="connsiteY2"/>
                </a:cxn>
                <a:cxn ang="0">
                  <a:pos x="connsiteX3" y="connsiteY3"/>
                </a:cxn>
              </a:cxnLst>
              <a:rect l="l" t="t" r="r" b="b"/>
              <a:pathLst>
                <a:path w="1473364" h="2876161">
                  <a:moveTo>
                    <a:pt x="0" y="2876161"/>
                  </a:moveTo>
                  <a:cubicBezTo>
                    <a:pt x="644584" y="2165868"/>
                    <a:pt x="1289168" y="1455576"/>
                    <a:pt x="1448346" y="976216"/>
                  </a:cubicBezTo>
                  <a:cubicBezTo>
                    <a:pt x="1607524" y="496856"/>
                    <a:pt x="955069" y="0"/>
                    <a:pt x="955069" y="0"/>
                  </a:cubicBezTo>
                  <a:lnTo>
                    <a:pt x="955069" y="0"/>
                  </a:lnTo>
                </a:path>
              </a:pathLst>
            </a:custGeom>
            <a:ln w="3810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80985" fontAlgn="base">
                <a:spcBef>
                  <a:spcPct val="0"/>
                </a:spcBef>
                <a:spcAft>
                  <a:spcPct val="0"/>
                </a:spcAft>
              </a:pPr>
              <a:endParaRPr lang="en-US" sz="1500" dirty="0">
                <a:solidFill>
                  <a:srgbClr val="FFFFFF"/>
                </a:solidFill>
              </a:endParaRPr>
            </a:p>
          </p:txBody>
        </p:sp>
      </p:grpSp>
      <p:sp>
        <p:nvSpPr>
          <p:cNvPr id="63" name="TextBox 62"/>
          <p:cNvSpPr txBox="1"/>
          <p:nvPr/>
        </p:nvSpPr>
        <p:spPr>
          <a:xfrm>
            <a:off x="1080102" y="4238375"/>
            <a:ext cx="377987" cy="246221"/>
          </a:xfrm>
          <a:prstGeom prst="rect">
            <a:avLst/>
          </a:prstGeom>
          <a:noFill/>
        </p:spPr>
        <p:txBody>
          <a:bodyPr wrap="square" rtlCol="0">
            <a:spAutoFit/>
          </a:bodyPr>
          <a:lstStyle/>
          <a:p>
            <a:pPr algn="ctr" defTabSz="380985" fontAlgn="base">
              <a:spcBef>
                <a:spcPct val="0"/>
              </a:spcBef>
              <a:spcAft>
                <a:spcPct val="0"/>
              </a:spcAft>
            </a:pPr>
            <a:r>
              <a:rPr lang="en-US" sz="1000" dirty="0">
                <a:solidFill>
                  <a:srgbClr val="000000"/>
                </a:solidFill>
                <a:latin typeface="Arial" charset="0"/>
                <a:ea typeface="MS PGothic" pitchFamily="34" charset="-128"/>
              </a:rPr>
              <a:t>0</a:t>
            </a:r>
            <a:endParaRPr lang="en-US" sz="1167" dirty="0">
              <a:solidFill>
                <a:srgbClr val="000000"/>
              </a:solidFill>
              <a:latin typeface="Arial" charset="0"/>
              <a:ea typeface="MS PGothic" pitchFamily="34" charset="-128"/>
            </a:endParaRPr>
          </a:p>
        </p:txBody>
      </p:sp>
      <p:sp>
        <p:nvSpPr>
          <p:cNvPr id="64" name="TextBox 63"/>
          <p:cNvSpPr txBox="1"/>
          <p:nvPr/>
        </p:nvSpPr>
        <p:spPr>
          <a:xfrm>
            <a:off x="985281" y="2098003"/>
            <a:ext cx="490291" cy="246221"/>
          </a:xfrm>
          <a:prstGeom prst="rect">
            <a:avLst/>
          </a:prstGeom>
          <a:noFill/>
        </p:spPr>
        <p:txBody>
          <a:bodyPr wrap="square" rtlCol="0">
            <a:spAutoFit/>
          </a:bodyPr>
          <a:lstStyle/>
          <a:p>
            <a:pPr algn="ctr" defTabSz="380985" fontAlgn="base">
              <a:spcBef>
                <a:spcPct val="0"/>
              </a:spcBef>
              <a:spcAft>
                <a:spcPct val="0"/>
              </a:spcAft>
            </a:pPr>
            <a:r>
              <a:rPr lang="en-US" sz="1000" dirty="0">
                <a:solidFill>
                  <a:srgbClr val="000000"/>
                </a:solidFill>
                <a:latin typeface="Arial" charset="0"/>
                <a:ea typeface="MS PGothic" pitchFamily="34" charset="-128"/>
              </a:rPr>
              <a:t>100</a:t>
            </a:r>
          </a:p>
        </p:txBody>
      </p:sp>
      <p:cxnSp>
        <p:nvCxnSpPr>
          <p:cNvPr id="66" name="Straight Connector 65"/>
          <p:cNvCxnSpPr/>
          <p:nvPr/>
        </p:nvCxnSpPr>
        <p:spPr>
          <a:xfrm flipH="1" flipV="1">
            <a:off x="1343211" y="2860101"/>
            <a:ext cx="6935849" cy="8142"/>
          </a:xfrm>
          <a:prstGeom prst="line">
            <a:avLst/>
          </a:prstGeom>
          <a:ln w="28575" cmpd="sng">
            <a:solidFill>
              <a:schemeClr val="bg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036148" y="2728899"/>
            <a:ext cx="377987" cy="246221"/>
          </a:xfrm>
          <a:prstGeom prst="rect">
            <a:avLst/>
          </a:prstGeom>
          <a:noFill/>
        </p:spPr>
        <p:txBody>
          <a:bodyPr wrap="square" rtlCol="0">
            <a:spAutoFit/>
          </a:bodyPr>
          <a:lstStyle/>
          <a:p>
            <a:pPr algn="ctr" defTabSz="380985" fontAlgn="base">
              <a:spcBef>
                <a:spcPct val="0"/>
              </a:spcBef>
              <a:spcAft>
                <a:spcPct val="0"/>
              </a:spcAft>
            </a:pPr>
            <a:r>
              <a:rPr lang="en-US" sz="1000" dirty="0">
                <a:solidFill>
                  <a:srgbClr val="000000"/>
                </a:solidFill>
                <a:latin typeface="Arial" charset="0"/>
                <a:ea typeface="MS PGothic" pitchFamily="34" charset="-128"/>
              </a:rPr>
              <a:t>70</a:t>
            </a:r>
            <a:endParaRPr lang="en-US" sz="1167" dirty="0">
              <a:solidFill>
                <a:srgbClr val="000000"/>
              </a:solidFill>
              <a:latin typeface="Arial" charset="0"/>
              <a:ea typeface="MS PGothic" pitchFamily="34" charset="-128"/>
            </a:endParaRPr>
          </a:p>
        </p:txBody>
      </p:sp>
      <p:sp>
        <p:nvSpPr>
          <p:cNvPr id="31" name="TextBox 30"/>
          <p:cNvSpPr txBox="1"/>
          <p:nvPr/>
        </p:nvSpPr>
        <p:spPr>
          <a:xfrm>
            <a:off x="4830994" y="4379441"/>
            <a:ext cx="431099" cy="400110"/>
          </a:xfrm>
          <a:prstGeom prst="rect">
            <a:avLst/>
          </a:prstGeom>
          <a:noFill/>
        </p:spPr>
        <p:txBody>
          <a:bodyPr wrap="square" rtlCol="0">
            <a:spAutoFit/>
          </a:bodyPr>
          <a:lstStyle/>
          <a:p>
            <a:pPr algn="ctr" defTabSz="380985" fontAlgn="base">
              <a:spcBef>
                <a:spcPct val="0"/>
              </a:spcBef>
              <a:spcAft>
                <a:spcPct val="0"/>
              </a:spcAft>
            </a:pPr>
            <a:r>
              <a:rPr lang="en-US" sz="1000" dirty="0">
                <a:solidFill>
                  <a:srgbClr val="000000"/>
                </a:solidFill>
                <a:latin typeface="Arial" charset="0"/>
                <a:ea typeface="MS PGothic" pitchFamily="34" charset="-128"/>
              </a:rPr>
              <a:t>Start</a:t>
            </a:r>
          </a:p>
        </p:txBody>
      </p:sp>
      <p:sp>
        <p:nvSpPr>
          <p:cNvPr id="32" name="TextBox 31"/>
          <p:cNvSpPr txBox="1"/>
          <p:nvPr/>
        </p:nvSpPr>
        <p:spPr>
          <a:xfrm>
            <a:off x="7870368" y="4364094"/>
            <a:ext cx="418169" cy="246221"/>
          </a:xfrm>
          <a:prstGeom prst="rect">
            <a:avLst/>
          </a:prstGeom>
          <a:noFill/>
        </p:spPr>
        <p:txBody>
          <a:bodyPr wrap="square" rtlCol="0">
            <a:spAutoFit/>
          </a:bodyPr>
          <a:lstStyle/>
          <a:p>
            <a:pPr algn="r" defTabSz="380985" fontAlgn="base">
              <a:spcBef>
                <a:spcPct val="0"/>
              </a:spcBef>
              <a:spcAft>
                <a:spcPct val="0"/>
              </a:spcAft>
            </a:pPr>
            <a:r>
              <a:rPr lang="en-US" sz="1000" dirty="0">
                <a:solidFill>
                  <a:srgbClr val="000000"/>
                </a:solidFill>
                <a:latin typeface="Arial" charset="0"/>
                <a:ea typeface="MS PGothic" pitchFamily="34" charset="-128"/>
              </a:rPr>
              <a:t>End</a:t>
            </a:r>
          </a:p>
        </p:txBody>
      </p:sp>
      <p:sp>
        <p:nvSpPr>
          <p:cNvPr id="33" name="TextBox 32"/>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1501306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 y="1163825"/>
            <a:ext cx="8313420" cy="483038"/>
          </a:xfrm>
        </p:spPr>
        <p:txBody>
          <a:bodyPr/>
          <a:lstStyle/>
          <a:p>
            <a:r>
              <a:rPr lang="en-US" dirty="0" smtClean="0"/>
              <a:t>Bandwidth balancing</a:t>
            </a:r>
            <a:endParaRPr lang="en-US" dirty="0"/>
          </a:p>
        </p:txBody>
      </p:sp>
      <p:cxnSp>
        <p:nvCxnSpPr>
          <p:cNvPr id="35" name="Straight Connector 34"/>
          <p:cNvCxnSpPr/>
          <p:nvPr/>
        </p:nvCxnSpPr>
        <p:spPr>
          <a:xfrm flipV="1">
            <a:off x="1639378" y="2959045"/>
            <a:ext cx="6427483" cy="5946"/>
          </a:xfrm>
          <a:prstGeom prst="line">
            <a:avLst/>
          </a:prstGeom>
          <a:ln>
            <a:solidFill>
              <a:schemeClr val="bg1"/>
            </a:solidFill>
            <a:prstDash val="sysDash"/>
          </a:ln>
          <a:effectLst/>
        </p:spPr>
        <p:style>
          <a:lnRef idx="2">
            <a:schemeClr val="accent6"/>
          </a:lnRef>
          <a:fillRef idx="0">
            <a:schemeClr val="accent6"/>
          </a:fillRef>
          <a:effectRef idx="1">
            <a:schemeClr val="accent6"/>
          </a:effectRef>
          <a:fontRef idx="minor">
            <a:schemeClr val="tx1"/>
          </a:fontRef>
        </p:style>
      </p:cxnSp>
      <p:sp>
        <p:nvSpPr>
          <p:cNvPr id="27" name="TextBox 26"/>
          <p:cNvSpPr txBox="1"/>
          <p:nvPr/>
        </p:nvSpPr>
        <p:spPr>
          <a:xfrm>
            <a:off x="720727" y="5375442"/>
            <a:ext cx="7620000" cy="400110"/>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ea typeface="MS PGothic" pitchFamily="34" charset="-128"/>
              </a:rPr>
              <a:t>Throttle migrations when nearing peak BW</a:t>
            </a:r>
          </a:p>
        </p:txBody>
      </p:sp>
      <p:pic>
        <p:nvPicPr>
          <p:cNvPr id="28" name="Picture 27"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graphicFrame>
        <p:nvGraphicFramePr>
          <p:cNvPr id="29" name="Chart 28"/>
          <p:cNvGraphicFramePr>
            <a:graphicFrameLocks/>
          </p:cNvGraphicFramePr>
          <p:nvPr>
            <p:extLst/>
          </p:nvPr>
        </p:nvGraphicFramePr>
        <p:xfrm>
          <a:off x="4213680" y="1799552"/>
          <a:ext cx="4415424" cy="3297788"/>
        </p:xfrm>
        <a:graphic>
          <a:graphicData uri="http://schemas.openxmlformats.org/drawingml/2006/chart">
            <c:chart xmlns:c="http://schemas.openxmlformats.org/drawingml/2006/chart" xmlns:r="http://schemas.openxmlformats.org/officeDocument/2006/relationships" r:id="rId4"/>
          </a:graphicData>
        </a:graphic>
      </p:graphicFrame>
      <p:grpSp>
        <p:nvGrpSpPr>
          <p:cNvPr id="60" name="Group 59"/>
          <p:cNvGrpSpPr/>
          <p:nvPr/>
        </p:nvGrpSpPr>
        <p:grpSpPr>
          <a:xfrm>
            <a:off x="822123" y="1811209"/>
            <a:ext cx="3623886" cy="3280403"/>
            <a:chOff x="5863619" y="1305113"/>
            <a:chExt cx="4348664" cy="3936484"/>
          </a:xfrm>
        </p:grpSpPr>
        <p:sp>
          <p:nvSpPr>
            <p:cNvPr id="6" name="Rectangle 5"/>
            <p:cNvSpPr/>
            <p:nvPr/>
          </p:nvSpPr>
          <p:spPr>
            <a:xfrm rot="5400000">
              <a:off x="5966461" y="1212139"/>
              <a:ext cx="3936484" cy="4122432"/>
            </a:xfrm>
            <a:prstGeom prst="rect">
              <a:avLst/>
            </a:prstGeom>
            <a:solidFill>
              <a:schemeClr val="tx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cxnSp>
          <p:nvCxnSpPr>
            <p:cNvPr id="7" name="Straight Arrow Connector 6"/>
            <p:cNvCxnSpPr/>
            <p:nvPr/>
          </p:nvCxnSpPr>
          <p:spPr>
            <a:xfrm rot="5400000" flipH="1" flipV="1">
              <a:off x="7891861" y="3042575"/>
              <a:ext cx="11277" cy="2684906"/>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6559542" y="1679513"/>
              <a:ext cx="10494" cy="2718704"/>
            </a:xfrm>
            <a:prstGeom prst="straightConnector1">
              <a:avLst/>
            </a:prstGeom>
            <a:ln>
              <a:solidFill>
                <a:schemeClr val="bg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932937" y="4412953"/>
              <a:ext cx="433783" cy="295465"/>
            </a:xfrm>
            <a:prstGeom prst="rect">
              <a:avLst/>
            </a:prstGeom>
            <a:noFill/>
          </p:spPr>
          <p:txBody>
            <a:bodyPr wrap="square" rtlCol="0">
              <a:spAutoFit/>
            </a:bodyPr>
            <a:lstStyle/>
            <a:p>
              <a:pPr algn="ctr" defTabSz="380985" fontAlgn="base">
                <a:spcBef>
                  <a:spcPct val="0"/>
                </a:spcBef>
                <a:spcAft>
                  <a:spcPct val="0"/>
                </a:spcAft>
              </a:pPr>
              <a:r>
                <a:rPr lang="en-US" sz="1000" dirty="0">
                  <a:solidFill>
                    <a:srgbClr val="000000"/>
                  </a:solidFill>
                  <a:latin typeface="Arial" charset="0"/>
                  <a:ea typeface="MS PGothic" pitchFamily="34" charset="-128"/>
                </a:rPr>
                <a:t>80</a:t>
              </a:r>
            </a:p>
          </p:txBody>
        </p:sp>
        <p:sp>
          <p:nvSpPr>
            <p:cNvPr id="13" name="TextBox 12"/>
            <p:cNvSpPr txBox="1"/>
            <p:nvPr/>
          </p:nvSpPr>
          <p:spPr>
            <a:xfrm>
              <a:off x="7824816" y="4414083"/>
              <a:ext cx="469267" cy="480132"/>
            </a:xfrm>
            <a:prstGeom prst="rect">
              <a:avLst/>
            </a:prstGeom>
            <a:noFill/>
          </p:spPr>
          <p:txBody>
            <a:bodyPr wrap="square" rtlCol="0">
              <a:spAutoFit/>
            </a:bodyPr>
            <a:lstStyle/>
            <a:p>
              <a:pPr algn="ctr" defTabSz="380985" fontAlgn="base">
                <a:spcBef>
                  <a:spcPct val="0"/>
                </a:spcBef>
                <a:spcAft>
                  <a:spcPct val="0"/>
                </a:spcAft>
              </a:pPr>
              <a:r>
                <a:rPr lang="en-US" sz="1000" dirty="0">
                  <a:solidFill>
                    <a:srgbClr val="000000"/>
                  </a:solidFill>
                  <a:latin typeface="Arial" charset="0"/>
                  <a:ea typeface="MS PGothic" pitchFamily="34" charset="-128"/>
                </a:rPr>
                <a:t>200</a:t>
              </a:r>
            </a:p>
          </p:txBody>
        </p:sp>
        <p:sp>
          <p:nvSpPr>
            <p:cNvPr id="14" name="TextBox 13"/>
            <p:cNvSpPr txBox="1"/>
            <p:nvPr/>
          </p:nvSpPr>
          <p:spPr>
            <a:xfrm>
              <a:off x="8461081" y="4408805"/>
              <a:ext cx="443942" cy="480132"/>
            </a:xfrm>
            <a:prstGeom prst="rect">
              <a:avLst/>
            </a:prstGeom>
            <a:noFill/>
          </p:spPr>
          <p:txBody>
            <a:bodyPr wrap="square" rtlCol="0">
              <a:spAutoFit/>
            </a:bodyPr>
            <a:lstStyle/>
            <a:p>
              <a:pPr algn="ctr" defTabSz="380985" fontAlgn="base">
                <a:spcBef>
                  <a:spcPct val="0"/>
                </a:spcBef>
                <a:spcAft>
                  <a:spcPct val="0"/>
                </a:spcAft>
              </a:pPr>
              <a:r>
                <a:rPr lang="en-US" sz="1000" dirty="0">
                  <a:solidFill>
                    <a:srgbClr val="000000"/>
                  </a:solidFill>
                  <a:latin typeface="Arial" charset="0"/>
                  <a:ea typeface="MS PGothic" pitchFamily="34" charset="-128"/>
                </a:rPr>
                <a:t>280</a:t>
              </a:r>
            </a:p>
          </p:txBody>
        </p:sp>
        <p:sp>
          <p:nvSpPr>
            <p:cNvPr id="19" name="TextBox 18"/>
            <p:cNvSpPr txBox="1"/>
            <p:nvPr/>
          </p:nvSpPr>
          <p:spPr>
            <a:xfrm>
              <a:off x="6410771" y="4721795"/>
              <a:ext cx="2969713" cy="326321"/>
            </a:xfrm>
            <a:prstGeom prst="rect">
              <a:avLst/>
            </a:prstGeom>
            <a:noFill/>
          </p:spPr>
          <p:txBody>
            <a:bodyPr wrap="square" rtlCol="0">
              <a:spAutoFit/>
            </a:bodyPr>
            <a:lstStyle/>
            <a:p>
              <a:pPr algn="ctr" defTabSz="380985" fontAlgn="base">
                <a:spcBef>
                  <a:spcPct val="0"/>
                </a:spcBef>
                <a:spcAft>
                  <a:spcPct val="0"/>
                </a:spcAft>
              </a:pPr>
              <a:r>
                <a:rPr lang="en-US" sz="1167" b="1" dirty="0">
                  <a:solidFill>
                    <a:srgbClr val="000000"/>
                  </a:solidFill>
                  <a:ea typeface="MS PGothic" pitchFamily="34" charset="-128"/>
                </a:rPr>
                <a:t>Total Bandwidth (GB/s)</a:t>
              </a:r>
            </a:p>
          </p:txBody>
        </p:sp>
        <p:sp>
          <p:nvSpPr>
            <p:cNvPr id="20" name="TextBox 19"/>
            <p:cNvSpPr txBox="1"/>
            <p:nvPr/>
          </p:nvSpPr>
          <p:spPr>
            <a:xfrm rot="5400000">
              <a:off x="6264751" y="1632585"/>
              <a:ext cx="323194" cy="356945"/>
            </a:xfrm>
            <a:prstGeom prst="rect">
              <a:avLst/>
            </a:prstGeom>
            <a:noFill/>
          </p:spPr>
          <p:txBody>
            <a:bodyPr wrap="square" rtlCol="0">
              <a:spAutoFit/>
            </a:bodyPr>
            <a:lstStyle/>
            <a:p>
              <a:pPr algn="ctr" defTabSz="380985" fontAlgn="base">
                <a:spcBef>
                  <a:spcPct val="0"/>
                </a:spcBef>
                <a:spcAft>
                  <a:spcPct val="0"/>
                </a:spcAft>
              </a:pPr>
              <a:endParaRPr lang="en-US" sz="1333" dirty="0">
                <a:solidFill>
                  <a:srgbClr val="000000"/>
                </a:solidFill>
                <a:latin typeface="Arial" charset="0"/>
                <a:ea typeface="MS PGothic" pitchFamily="34" charset="-128"/>
              </a:endParaRPr>
            </a:p>
          </p:txBody>
        </p:sp>
        <p:cxnSp>
          <p:nvCxnSpPr>
            <p:cNvPr id="23" name="Straight Arrow Connector 22"/>
            <p:cNvCxnSpPr/>
            <p:nvPr/>
          </p:nvCxnSpPr>
          <p:spPr>
            <a:xfrm>
              <a:off x="7735008" y="3096597"/>
              <a:ext cx="493280" cy="83975"/>
            </a:xfrm>
            <a:prstGeom prst="straightConnector1">
              <a:avLst/>
            </a:prstGeom>
            <a:ln>
              <a:tailEnd type="arrow"/>
            </a:ln>
            <a:effectLst/>
          </p:spPr>
          <p:style>
            <a:lnRef idx="2">
              <a:schemeClr val="accent6"/>
            </a:lnRef>
            <a:fillRef idx="0">
              <a:schemeClr val="accent6"/>
            </a:fillRef>
            <a:effectRef idx="1">
              <a:schemeClr val="accent6"/>
            </a:effectRef>
            <a:fontRef idx="minor">
              <a:schemeClr val="tx1"/>
            </a:fontRef>
          </p:style>
        </p:cxnSp>
        <p:sp>
          <p:nvSpPr>
            <p:cNvPr id="24" name="TextBox 23"/>
            <p:cNvSpPr txBox="1"/>
            <p:nvPr/>
          </p:nvSpPr>
          <p:spPr>
            <a:xfrm>
              <a:off x="6616439" y="2885872"/>
              <a:ext cx="1235403" cy="49875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167" dirty="0">
                  <a:solidFill>
                    <a:srgbClr val="000000"/>
                  </a:solidFill>
                  <a:ea typeface="MS PGothic" pitchFamily="34" charset="-128"/>
                </a:rPr>
                <a:t>First-Touch migrations</a:t>
              </a:r>
            </a:p>
          </p:txBody>
        </p:sp>
        <p:cxnSp>
          <p:nvCxnSpPr>
            <p:cNvPr id="25" name="Straight Arrow Connector 24"/>
            <p:cNvCxnSpPr/>
            <p:nvPr/>
          </p:nvCxnSpPr>
          <p:spPr>
            <a:xfrm rot="5400000" flipH="1" flipV="1">
              <a:off x="8084297" y="1845760"/>
              <a:ext cx="5084" cy="685104"/>
            </a:xfrm>
            <a:prstGeom prst="straightConnector1">
              <a:avLst/>
            </a:prstGeom>
            <a:ln>
              <a:tailEnd type="arrow"/>
            </a:ln>
            <a:effectLst/>
          </p:spPr>
          <p:style>
            <a:lnRef idx="2">
              <a:schemeClr val="accent6"/>
            </a:lnRef>
            <a:fillRef idx="0">
              <a:schemeClr val="accent6"/>
            </a:fillRef>
            <a:effectRef idx="1">
              <a:schemeClr val="accent6"/>
            </a:effectRef>
            <a:fontRef idx="minor">
              <a:schemeClr val="tx1"/>
            </a:fontRef>
          </p:style>
        </p:cxnSp>
        <p:sp>
          <p:nvSpPr>
            <p:cNvPr id="26" name="TextBox 25"/>
            <p:cNvSpPr txBox="1"/>
            <p:nvPr/>
          </p:nvSpPr>
          <p:spPr>
            <a:xfrm>
              <a:off x="6632702" y="2013273"/>
              <a:ext cx="1235403" cy="498752"/>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167" dirty="0">
                  <a:solidFill>
                    <a:srgbClr val="000000"/>
                  </a:solidFill>
                  <a:ea typeface="MS PGothic" pitchFamily="34" charset="-128"/>
                </a:rPr>
                <a:t>Excessive</a:t>
              </a:r>
            </a:p>
            <a:p>
              <a:pPr algn="ctr" defTabSz="380985" fontAlgn="base">
                <a:lnSpc>
                  <a:spcPct val="90000"/>
                </a:lnSpc>
                <a:spcBef>
                  <a:spcPct val="0"/>
                </a:spcBef>
                <a:spcAft>
                  <a:spcPct val="0"/>
                </a:spcAft>
              </a:pPr>
              <a:r>
                <a:rPr lang="en-US" sz="1167" dirty="0">
                  <a:solidFill>
                    <a:srgbClr val="000000"/>
                  </a:solidFill>
                  <a:ea typeface="MS PGothic" pitchFamily="34" charset="-128"/>
                </a:rPr>
                <a:t>migrations</a:t>
              </a:r>
            </a:p>
          </p:txBody>
        </p:sp>
        <p:sp>
          <p:nvSpPr>
            <p:cNvPr id="39" name="TextBox 38"/>
            <p:cNvSpPr txBox="1"/>
            <p:nvPr/>
          </p:nvSpPr>
          <p:spPr>
            <a:xfrm>
              <a:off x="9213377" y="2221864"/>
              <a:ext cx="998906" cy="360098"/>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500" dirty="0">
                  <a:solidFill>
                    <a:srgbClr val="000000"/>
                  </a:solidFill>
                  <a:ea typeface="MS PGothic" pitchFamily="34" charset="-128"/>
                </a:rPr>
                <a:t>Target</a:t>
              </a:r>
            </a:p>
          </p:txBody>
        </p:sp>
        <p:sp>
          <p:nvSpPr>
            <p:cNvPr id="30" name="TextBox 29"/>
            <p:cNvSpPr txBox="1"/>
            <p:nvPr/>
          </p:nvSpPr>
          <p:spPr>
            <a:xfrm rot="16200000">
              <a:off x="4265991" y="2906474"/>
              <a:ext cx="3521577" cy="326321"/>
            </a:xfrm>
            <a:prstGeom prst="rect">
              <a:avLst/>
            </a:prstGeom>
            <a:noFill/>
          </p:spPr>
          <p:txBody>
            <a:bodyPr wrap="square" rtlCol="0">
              <a:spAutoFit/>
            </a:bodyPr>
            <a:lstStyle/>
            <a:p>
              <a:pPr algn="ctr" defTabSz="380985" fontAlgn="base">
                <a:spcBef>
                  <a:spcPct val="0"/>
                </a:spcBef>
                <a:spcAft>
                  <a:spcPct val="0"/>
                </a:spcAft>
              </a:pPr>
              <a:r>
                <a:rPr lang="en-US" sz="1167" b="1" dirty="0">
                  <a:solidFill>
                    <a:srgbClr val="000000"/>
                  </a:solidFill>
                  <a:ea typeface="MS PGothic" pitchFamily="34" charset="-128"/>
                </a:rPr>
                <a:t>% of Migrated Pages to GPU Memory</a:t>
              </a:r>
            </a:p>
          </p:txBody>
        </p:sp>
        <p:sp>
          <p:nvSpPr>
            <p:cNvPr id="57" name="Freeform 56"/>
            <p:cNvSpPr/>
            <p:nvPr/>
          </p:nvSpPr>
          <p:spPr>
            <a:xfrm>
              <a:off x="7168266" y="1815971"/>
              <a:ext cx="1473364" cy="2561253"/>
            </a:xfrm>
            <a:custGeom>
              <a:avLst/>
              <a:gdLst>
                <a:gd name="connsiteX0" fmla="*/ 0 w 1473364"/>
                <a:gd name="connsiteY0" fmla="*/ 2876161 h 2876161"/>
                <a:gd name="connsiteX1" fmla="*/ 1448346 w 1473364"/>
                <a:gd name="connsiteY1" fmla="*/ 976216 h 2876161"/>
                <a:gd name="connsiteX2" fmla="*/ 955069 w 1473364"/>
                <a:gd name="connsiteY2" fmla="*/ 0 h 2876161"/>
                <a:gd name="connsiteX3" fmla="*/ 955069 w 1473364"/>
                <a:gd name="connsiteY3" fmla="*/ 0 h 2876161"/>
              </a:gdLst>
              <a:ahLst/>
              <a:cxnLst>
                <a:cxn ang="0">
                  <a:pos x="connsiteX0" y="connsiteY0"/>
                </a:cxn>
                <a:cxn ang="0">
                  <a:pos x="connsiteX1" y="connsiteY1"/>
                </a:cxn>
                <a:cxn ang="0">
                  <a:pos x="connsiteX2" y="connsiteY2"/>
                </a:cxn>
                <a:cxn ang="0">
                  <a:pos x="connsiteX3" y="connsiteY3"/>
                </a:cxn>
              </a:cxnLst>
              <a:rect l="l" t="t" r="r" b="b"/>
              <a:pathLst>
                <a:path w="1473364" h="2876161">
                  <a:moveTo>
                    <a:pt x="0" y="2876161"/>
                  </a:moveTo>
                  <a:cubicBezTo>
                    <a:pt x="644584" y="2165868"/>
                    <a:pt x="1289168" y="1455576"/>
                    <a:pt x="1448346" y="976216"/>
                  </a:cubicBezTo>
                  <a:cubicBezTo>
                    <a:pt x="1607524" y="496856"/>
                    <a:pt x="955069" y="0"/>
                    <a:pt x="955069" y="0"/>
                  </a:cubicBezTo>
                  <a:lnTo>
                    <a:pt x="955069" y="0"/>
                  </a:lnTo>
                </a:path>
              </a:pathLst>
            </a:custGeom>
            <a:ln w="3810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80985" fontAlgn="base">
                <a:spcBef>
                  <a:spcPct val="0"/>
                </a:spcBef>
                <a:spcAft>
                  <a:spcPct val="0"/>
                </a:spcAft>
              </a:pPr>
              <a:endParaRPr lang="en-US" sz="1500" dirty="0">
                <a:solidFill>
                  <a:srgbClr val="FFFFFF"/>
                </a:solidFill>
              </a:endParaRPr>
            </a:p>
          </p:txBody>
        </p:sp>
      </p:grpSp>
      <p:sp>
        <p:nvSpPr>
          <p:cNvPr id="63" name="TextBox 62"/>
          <p:cNvSpPr txBox="1"/>
          <p:nvPr/>
        </p:nvSpPr>
        <p:spPr>
          <a:xfrm>
            <a:off x="1080102" y="4238375"/>
            <a:ext cx="377987" cy="246221"/>
          </a:xfrm>
          <a:prstGeom prst="rect">
            <a:avLst/>
          </a:prstGeom>
          <a:noFill/>
        </p:spPr>
        <p:txBody>
          <a:bodyPr wrap="square" rtlCol="0">
            <a:spAutoFit/>
          </a:bodyPr>
          <a:lstStyle/>
          <a:p>
            <a:pPr algn="ctr" defTabSz="380985" fontAlgn="base">
              <a:spcBef>
                <a:spcPct val="0"/>
              </a:spcBef>
              <a:spcAft>
                <a:spcPct val="0"/>
              </a:spcAft>
            </a:pPr>
            <a:r>
              <a:rPr lang="en-US" sz="1000" dirty="0">
                <a:solidFill>
                  <a:srgbClr val="000000"/>
                </a:solidFill>
                <a:latin typeface="Arial" charset="0"/>
                <a:ea typeface="MS PGothic" pitchFamily="34" charset="-128"/>
              </a:rPr>
              <a:t>0</a:t>
            </a:r>
            <a:endParaRPr lang="en-US" sz="1167" dirty="0">
              <a:solidFill>
                <a:srgbClr val="000000"/>
              </a:solidFill>
              <a:latin typeface="Arial" charset="0"/>
              <a:ea typeface="MS PGothic" pitchFamily="34" charset="-128"/>
            </a:endParaRPr>
          </a:p>
        </p:txBody>
      </p:sp>
      <p:sp>
        <p:nvSpPr>
          <p:cNvPr id="64" name="TextBox 63"/>
          <p:cNvSpPr txBox="1"/>
          <p:nvPr/>
        </p:nvSpPr>
        <p:spPr>
          <a:xfrm>
            <a:off x="985281" y="2098003"/>
            <a:ext cx="490291" cy="246221"/>
          </a:xfrm>
          <a:prstGeom prst="rect">
            <a:avLst/>
          </a:prstGeom>
          <a:noFill/>
        </p:spPr>
        <p:txBody>
          <a:bodyPr wrap="square" rtlCol="0">
            <a:spAutoFit/>
          </a:bodyPr>
          <a:lstStyle/>
          <a:p>
            <a:pPr algn="ctr" defTabSz="380985" fontAlgn="base">
              <a:spcBef>
                <a:spcPct val="0"/>
              </a:spcBef>
              <a:spcAft>
                <a:spcPct val="0"/>
              </a:spcAft>
            </a:pPr>
            <a:r>
              <a:rPr lang="en-US" sz="1000" dirty="0">
                <a:solidFill>
                  <a:srgbClr val="000000"/>
                </a:solidFill>
                <a:latin typeface="Arial" charset="0"/>
                <a:ea typeface="MS PGothic" pitchFamily="34" charset="-128"/>
              </a:rPr>
              <a:t>100</a:t>
            </a:r>
          </a:p>
        </p:txBody>
      </p:sp>
      <p:cxnSp>
        <p:nvCxnSpPr>
          <p:cNvPr id="66" name="Straight Connector 65"/>
          <p:cNvCxnSpPr/>
          <p:nvPr/>
        </p:nvCxnSpPr>
        <p:spPr>
          <a:xfrm flipH="1" flipV="1">
            <a:off x="1343211" y="2860101"/>
            <a:ext cx="6935849" cy="8142"/>
          </a:xfrm>
          <a:prstGeom prst="line">
            <a:avLst/>
          </a:prstGeom>
          <a:ln w="28575" cmpd="sng">
            <a:solidFill>
              <a:schemeClr val="bg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036148" y="2728899"/>
            <a:ext cx="377987" cy="246221"/>
          </a:xfrm>
          <a:prstGeom prst="rect">
            <a:avLst/>
          </a:prstGeom>
          <a:noFill/>
        </p:spPr>
        <p:txBody>
          <a:bodyPr wrap="square" rtlCol="0">
            <a:spAutoFit/>
          </a:bodyPr>
          <a:lstStyle/>
          <a:p>
            <a:pPr algn="ctr" defTabSz="380985" fontAlgn="base">
              <a:spcBef>
                <a:spcPct val="0"/>
              </a:spcBef>
              <a:spcAft>
                <a:spcPct val="0"/>
              </a:spcAft>
            </a:pPr>
            <a:r>
              <a:rPr lang="en-US" sz="1000" dirty="0">
                <a:solidFill>
                  <a:srgbClr val="000000"/>
                </a:solidFill>
                <a:latin typeface="Arial" charset="0"/>
                <a:ea typeface="MS PGothic" pitchFamily="34" charset="-128"/>
              </a:rPr>
              <a:t>70</a:t>
            </a:r>
            <a:endParaRPr lang="en-US" sz="1167" dirty="0">
              <a:solidFill>
                <a:srgbClr val="000000"/>
              </a:solidFill>
              <a:latin typeface="Arial" charset="0"/>
              <a:ea typeface="MS PGothic" pitchFamily="34" charset="-128"/>
            </a:endParaRPr>
          </a:p>
        </p:txBody>
      </p:sp>
      <p:sp>
        <p:nvSpPr>
          <p:cNvPr id="31" name="TextBox 30"/>
          <p:cNvSpPr txBox="1"/>
          <p:nvPr/>
        </p:nvSpPr>
        <p:spPr>
          <a:xfrm>
            <a:off x="4830994" y="4379441"/>
            <a:ext cx="431099" cy="400110"/>
          </a:xfrm>
          <a:prstGeom prst="rect">
            <a:avLst/>
          </a:prstGeom>
          <a:noFill/>
        </p:spPr>
        <p:txBody>
          <a:bodyPr wrap="square" rtlCol="0">
            <a:spAutoFit/>
          </a:bodyPr>
          <a:lstStyle/>
          <a:p>
            <a:pPr algn="ctr" defTabSz="380985" fontAlgn="base">
              <a:spcBef>
                <a:spcPct val="0"/>
              </a:spcBef>
              <a:spcAft>
                <a:spcPct val="0"/>
              </a:spcAft>
            </a:pPr>
            <a:r>
              <a:rPr lang="en-US" sz="1000" dirty="0">
                <a:solidFill>
                  <a:srgbClr val="000000"/>
                </a:solidFill>
                <a:latin typeface="Arial" charset="0"/>
                <a:ea typeface="MS PGothic" pitchFamily="34" charset="-128"/>
              </a:rPr>
              <a:t>Start</a:t>
            </a:r>
          </a:p>
        </p:txBody>
      </p:sp>
      <p:sp>
        <p:nvSpPr>
          <p:cNvPr id="32" name="TextBox 31"/>
          <p:cNvSpPr txBox="1"/>
          <p:nvPr/>
        </p:nvSpPr>
        <p:spPr>
          <a:xfrm>
            <a:off x="7870368" y="4364094"/>
            <a:ext cx="418169" cy="246221"/>
          </a:xfrm>
          <a:prstGeom prst="rect">
            <a:avLst/>
          </a:prstGeom>
          <a:noFill/>
        </p:spPr>
        <p:txBody>
          <a:bodyPr wrap="square" rtlCol="0">
            <a:spAutoFit/>
          </a:bodyPr>
          <a:lstStyle/>
          <a:p>
            <a:pPr algn="r" defTabSz="380985" fontAlgn="base">
              <a:spcBef>
                <a:spcPct val="0"/>
              </a:spcBef>
              <a:spcAft>
                <a:spcPct val="0"/>
              </a:spcAft>
            </a:pPr>
            <a:r>
              <a:rPr lang="en-US" sz="1000" dirty="0">
                <a:solidFill>
                  <a:srgbClr val="000000"/>
                </a:solidFill>
                <a:latin typeface="Arial" charset="0"/>
                <a:ea typeface="MS PGothic" pitchFamily="34" charset="-128"/>
              </a:rPr>
              <a:t>End</a:t>
            </a:r>
          </a:p>
        </p:txBody>
      </p:sp>
      <p:sp>
        <p:nvSpPr>
          <p:cNvPr id="33" name="TextBox 32"/>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1227369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90" y="1163825"/>
            <a:ext cx="8313420" cy="483038"/>
          </a:xfrm>
        </p:spPr>
        <p:txBody>
          <a:bodyPr/>
          <a:lstStyle/>
          <a:p>
            <a:r>
              <a:rPr lang="en-US" dirty="0" smtClean="0"/>
              <a:t>Simulation Environment</a:t>
            </a:r>
            <a:endParaRPr lang="en-US" dirty="0"/>
          </a:p>
        </p:txBody>
      </p:sp>
      <p:sp>
        <p:nvSpPr>
          <p:cNvPr id="3" name="Content Placeholder 2"/>
          <p:cNvSpPr>
            <a:spLocks noGrp="1"/>
          </p:cNvSpPr>
          <p:nvPr>
            <p:ph idx="1"/>
          </p:nvPr>
        </p:nvSpPr>
        <p:spPr>
          <a:xfrm>
            <a:off x="430625" y="1769274"/>
            <a:ext cx="8290560" cy="3901469"/>
          </a:xfrm>
        </p:spPr>
        <p:txBody>
          <a:bodyPr/>
          <a:lstStyle/>
          <a:p>
            <a:r>
              <a:rPr lang="en-US" dirty="0"/>
              <a:t>Simulator: GPGPU-</a:t>
            </a:r>
            <a:r>
              <a:rPr lang="en-US" dirty="0" err="1"/>
              <a:t>Sim</a:t>
            </a:r>
            <a:r>
              <a:rPr lang="en-US" dirty="0"/>
              <a:t> 3.</a:t>
            </a:r>
            <a:r>
              <a:rPr lang="en-US" dirty="0" smtClean="0"/>
              <a:t>x</a:t>
            </a:r>
            <a:endParaRPr lang="en-US" dirty="0"/>
          </a:p>
          <a:p>
            <a:r>
              <a:rPr lang="en-US" dirty="0" smtClean="0"/>
              <a:t>Heterogeneous 2-level memory</a:t>
            </a:r>
            <a:endParaRPr lang="en-US" dirty="0"/>
          </a:p>
          <a:p>
            <a:pPr lvl="1"/>
            <a:r>
              <a:rPr lang="en-US" dirty="0"/>
              <a:t>GDDR5 (200GB/s, 8-channels)</a:t>
            </a:r>
          </a:p>
          <a:p>
            <a:pPr lvl="1"/>
            <a:r>
              <a:rPr lang="en-US" dirty="0"/>
              <a:t>DDR4 (80GB/s, 4-channels</a:t>
            </a:r>
            <a:r>
              <a:rPr lang="en-US" dirty="0" smtClean="0"/>
              <a:t>)</a:t>
            </a:r>
            <a:endParaRPr lang="en-US" dirty="0"/>
          </a:p>
          <a:p>
            <a:r>
              <a:rPr lang="en-US" dirty="0"/>
              <a:t>GPU-CPU </a:t>
            </a:r>
            <a:r>
              <a:rPr lang="en-US" dirty="0" smtClean="0"/>
              <a:t>interconnect </a:t>
            </a:r>
          </a:p>
          <a:p>
            <a:pPr lvl="1"/>
            <a:r>
              <a:rPr lang="en-US" dirty="0"/>
              <a:t>L</a:t>
            </a:r>
            <a:r>
              <a:rPr lang="en-US" dirty="0" smtClean="0"/>
              <a:t>atency: 100 GPU core cycles</a:t>
            </a:r>
          </a:p>
          <a:p>
            <a:r>
              <a:rPr lang="en-US" dirty="0" smtClean="0"/>
              <a:t>Workloads:</a:t>
            </a:r>
          </a:p>
          <a:p>
            <a:pPr lvl="1"/>
            <a:r>
              <a:rPr lang="en-US" dirty="0" err="1" smtClean="0"/>
              <a:t>Rodinia</a:t>
            </a:r>
            <a:r>
              <a:rPr lang="en-US" dirty="0" smtClean="0"/>
              <a:t> applications </a:t>
            </a:r>
            <a:r>
              <a:rPr lang="en-US" sz="1333" dirty="0"/>
              <a:t>[Che’IISWC2009]</a:t>
            </a:r>
          </a:p>
          <a:p>
            <a:pPr lvl="1"/>
            <a:r>
              <a:rPr lang="en-US" dirty="0" smtClean="0"/>
              <a:t>DoE mini apps </a:t>
            </a:r>
            <a:r>
              <a:rPr lang="en-US" sz="1333" dirty="0"/>
              <a:t>[Villa’SC2014]</a:t>
            </a:r>
            <a:endParaRPr lang="en-US" sz="1333" dirty="0"/>
          </a:p>
        </p:txBody>
      </p:sp>
      <p:pic>
        <p:nvPicPr>
          <p:cNvPr id="49" name="Picture 48"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50" name="Rounded Rectangle 49"/>
          <p:cNvSpPr/>
          <p:nvPr/>
        </p:nvSpPr>
        <p:spPr>
          <a:xfrm>
            <a:off x="5546167" y="4211357"/>
            <a:ext cx="1121824" cy="4725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380985" fontAlgn="base">
              <a:spcBef>
                <a:spcPct val="0"/>
              </a:spcBef>
              <a:spcAft>
                <a:spcPct val="0"/>
              </a:spcAft>
            </a:pPr>
            <a:endParaRPr lang="en-US" sz="1500" dirty="0">
              <a:solidFill>
                <a:srgbClr val="B3B3B3"/>
              </a:solidFill>
            </a:endParaRPr>
          </a:p>
        </p:txBody>
      </p:sp>
      <p:sp>
        <p:nvSpPr>
          <p:cNvPr id="51" name="Rounded Rectangle 50"/>
          <p:cNvSpPr/>
          <p:nvPr/>
        </p:nvSpPr>
        <p:spPr>
          <a:xfrm>
            <a:off x="5485313" y="4158440"/>
            <a:ext cx="1121824" cy="4725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380985" fontAlgn="base">
              <a:spcBef>
                <a:spcPct val="0"/>
              </a:spcBef>
              <a:spcAft>
                <a:spcPct val="0"/>
              </a:spcAft>
            </a:pPr>
            <a:endParaRPr lang="en-US" sz="1500" dirty="0">
              <a:solidFill>
                <a:srgbClr val="000000"/>
              </a:solidFill>
            </a:endParaRPr>
          </a:p>
          <a:p>
            <a:pPr algn="ctr" defTabSz="380985" fontAlgn="base">
              <a:spcBef>
                <a:spcPct val="0"/>
              </a:spcBef>
              <a:spcAft>
                <a:spcPct val="0"/>
              </a:spcAft>
            </a:pPr>
            <a:r>
              <a:rPr lang="en-US" sz="1500" dirty="0">
                <a:solidFill>
                  <a:srgbClr val="000000"/>
                </a:solidFill>
              </a:rPr>
              <a:t>GDDR5</a:t>
            </a:r>
            <a:endParaRPr lang="en-US" sz="1500" dirty="0">
              <a:solidFill>
                <a:srgbClr val="B3B3B3"/>
              </a:solidFill>
            </a:endParaRPr>
          </a:p>
          <a:p>
            <a:pPr algn="ctr" defTabSz="380985" fontAlgn="base">
              <a:spcBef>
                <a:spcPct val="0"/>
              </a:spcBef>
              <a:spcAft>
                <a:spcPct val="0"/>
              </a:spcAft>
            </a:pPr>
            <a:endParaRPr lang="en-US" sz="1500" dirty="0">
              <a:solidFill>
                <a:srgbClr val="000000"/>
              </a:solidFill>
            </a:endParaRPr>
          </a:p>
        </p:txBody>
      </p:sp>
      <p:sp>
        <p:nvSpPr>
          <p:cNvPr id="52" name="Rounded Rectangle 51"/>
          <p:cNvSpPr/>
          <p:nvPr/>
        </p:nvSpPr>
        <p:spPr>
          <a:xfrm>
            <a:off x="5647121" y="2494042"/>
            <a:ext cx="801768" cy="719667"/>
          </a:xfrm>
          <a:prstGeom prst="roundRect">
            <a:avLst/>
          </a:prstGeom>
          <a:solidFill>
            <a:schemeClr val="tx2"/>
          </a:solidFill>
          <a:ln>
            <a:solidFill>
              <a:schemeClr val="tx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380985" fontAlgn="base">
              <a:spcBef>
                <a:spcPct val="0"/>
              </a:spcBef>
              <a:spcAft>
                <a:spcPct val="0"/>
              </a:spcAft>
            </a:pPr>
            <a:r>
              <a:rPr lang="en-US" sz="1500" dirty="0">
                <a:solidFill>
                  <a:srgbClr val="000000"/>
                </a:solidFill>
              </a:rPr>
              <a:t>GPU</a:t>
            </a:r>
          </a:p>
        </p:txBody>
      </p:sp>
      <p:sp>
        <p:nvSpPr>
          <p:cNvPr id="53" name="Rounded Rectangle 52"/>
          <p:cNvSpPr/>
          <p:nvPr/>
        </p:nvSpPr>
        <p:spPr>
          <a:xfrm>
            <a:off x="7584192" y="2483962"/>
            <a:ext cx="801768" cy="71966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r>
              <a:rPr lang="en-US" sz="1500" dirty="0">
                <a:solidFill>
                  <a:srgbClr val="000000"/>
                </a:solidFill>
              </a:rPr>
              <a:t>CPU</a:t>
            </a:r>
          </a:p>
        </p:txBody>
      </p:sp>
      <p:sp>
        <p:nvSpPr>
          <p:cNvPr id="54" name="TextBox 53"/>
          <p:cNvSpPr txBox="1"/>
          <p:nvPr/>
        </p:nvSpPr>
        <p:spPr>
          <a:xfrm>
            <a:off x="6052967" y="3612079"/>
            <a:ext cx="1001658" cy="297454"/>
          </a:xfrm>
          <a:prstGeom prst="rect">
            <a:avLst/>
          </a:prstGeom>
          <a:noFill/>
        </p:spPr>
        <p:txBody>
          <a:bodyPr wrap="square" rtlCol="0">
            <a:spAutoFit/>
          </a:bodyPr>
          <a:lstStyle/>
          <a:p>
            <a:pPr defTabSz="380985" fontAlgn="base">
              <a:spcBef>
                <a:spcPct val="0"/>
              </a:spcBef>
              <a:spcAft>
                <a:spcPct val="0"/>
              </a:spcAft>
            </a:pPr>
            <a:r>
              <a:rPr lang="en-US" sz="1333" dirty="0">
                <a:solidFill>
                  <a:srgbClr val="FFFFFF"/>
                </a:solidFill>
                <a:ea typeface="MS PGothic" pitchFamily="34" charset="-128"/>
              </a:rPr>
              <a:t>200 GB/s</a:t>
            </a:r>
          </a:p>
        </p:txBody>
      </p:sp>
      <p:grpSp>
        <p:nvGrpSpPr>
          <p:cNvPr id="55" name="Group 54"/>
          <p:cNvGrpSpPr/>
          <p:nvPr/>
        </p:nvGrpSpPr>
        <p:grpSpPr>
          <a:xfrm>
            <a:off x="6446323" y="2116052"/>
            <a:ext cx="1143419" cy="1016197"/>
            <a:chOff x="1522390" y="1195651"/>
            <a:chExt cx="1372103" cy="1219436"/>
          </a:xfrm>
        </p:grpSpPr>
        <p:cxnSp>
          <p:nvCxnSpPr>
            <p:cNvPr id="56" name="Straight Arrow Connector 55"/>
            <p:cNvCxnSpPr/>
            <p:nvPr/>
          </p:nvCxnSpPr>
          <p:spPr>
            <a:xfrm>
              <a:off x="1522390" y="2054296"/>
              <a:ext cx="1362364" cy="3846"/>
            </a:xfrm>
            <a:prstGeom prst="straightConnector1">
              <a:avLst/>
            </a:prstGeom>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1523210" y="2058142"/>
              <a:ext cx="1371283" cy="356945"/>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FFFFFF"/>
                  </a:solidFill>
                  <a:ea typeface="MS PGothic" pitchFamily="34" charset="-128"/>
                </a:rPr>
                <a:t>80 GB/s</a:t>
              </a:r>
            </a:p>
          </p:txBody>
        </p:sp>
        <p:sp>
          <p:nvSpPr>
            <p:cNvPr id="58" name="TextBox 57"/>
            <p:cNvSpPr txBox="1"/>
            <p:nvPr/>
          </p:nvSpPr>
          <p:spPr>
            <a:xfrm>
              <a:off x="1590342" y="1195651"/>
              <a:ext cx="1237675" cy="849233"/>
            </a:xfrm>
            <a:prstGeom prst="rect">
              <a:avLst/>
            </a:prstGeom>
            <a:noFill/>
          </p:spPr>
          <p:txBody>
            <a:bodyPr wrap="square" rtlCol="0">
              <a:spAutoFit/>
            </a:bodyPr>
            <a:lstStyle/>
            <a:p>
              <a:pPr algn="ctr" defTabSz="380985" fontAlgn="base">
                <a:spcBef>
                  <a:spcPct val="0"/>
                </a:spcBef>
                <a:spcAft>
                  <a:spcPct val="0"/>
                </a:spcAft>
              </a:pPr>
              <a:r>
                <a:rPr lang="en-US" sz="1333" dirty="0">
                  <a:solidFill>
                    <a:srgbClr val="FFFFFF"/>
                  </a:solidFill>
                  <a:ea typeface="MS PGothic" pitchFamily="34" charset="-128"/>
                </a:rPr>
                <a:t>100 </a:t>
              </a:r>
              <a:r>
                <a:rPr lang="en-US" sz="1333" dirty="0" err="1">
                  <a:solidFill>
                    <a:srgbClr val="FFFFFF"/>
                  </a:solidFill>
                  <a:ea typeface="MS PGothic" pitchFamily="34" charset="-128"/>
                </a:rPr>
                <a:t>clks</a:t>
              </a:r>
              <a:r>
                <a:rPr lang="en-US" sz="1333" dirty="0">
                  <a:solidFill>
                    <a:srgbClr val="FFFFFF"/>
                  </a:solidFill>
                  <a:ea typeface="MS PGothic" pitchFamily="34" charset="-128"/>
                </a:rPr>
                <a:t> additional latency</a:t>
              </a:r>
            </a:p>
          </p:txBody>
        </p:sp>
      </p:grpSp>
      <p:cxnSp>
        <p:nvCxnSpPr>
          <p:cNvPr id="60" name="Straight Arrow Connector 59"/>
          <p:cNvCxnSpPr>
            <a:stCxn id="52" idx="2"/>
            <a:endCxn id="51" idx="0"/>
          </p:cNvCxnSpPr>
          <p:nvPr/>
        </p:nvCxnSpPr>
        <p:spPr>
          <a:xfrm flipH="1">
            <a:off x="6046225" y="3213710"/>
            <a:ext cx="1780" cy="944731"/>
          </a:xfrm>
          <a:prstGeom prst="straightConnector1">
            <a:avLst/>
          </a:prstGeom>
          <a:ln w="38100" cmpd="sng">
            <a:solidFill>
              <a:schemeClr val="tx1"/>
            </a:solidFill>
            <a:headEnd type="arrow"/>
            <a:tailEnd type="arrow"/>
          </a:ln>
        </p:spPr>
        <p:style>
          <a:lnRef idx="2">
            <a:schemeClr val="dk1"/>
          </a:lnRef>
          <a:fillRef idx="0">
            <a:schemeClr val="dk1"/>
          </a:fillRef>
          <a:effectRef idx="1">
            <a:schemeClr val="dk1"/>
          </a:effectRef>
          <a:fontRef idx="minor">
            <a:schemeClr val="tx1"/>
          </a:fontRef>
        </p:style>
      </p:cxnSp>
      <p:grpSp>
        <p:nvGrpSpPr>
          <p:cNvPr id="80" name="Group 79"/>
          <p:cNvGrpSpPr/>
          <p:nvPr/>
        </p:nvGrpSpPr>
        <p:grpSpPr>
          <a:xfrm>
            <a:off x="7511775" y="4175715"/>
            <a:ext cx="1019850" cy="541353"/>
            <a:chOff x="1383780" y="2321406"/>
            <a:chExt cx="1223820" cy="649624"/>
          </a:xfrm>
        </p:grpSpPr>
        <p:sp>
          <p:nvSpPr>
            <p:cNvPr id="81" name="Rounded Rectangle 80"/>
            <p:cNvSpPr/>
            <p:nvPr/>
          </p:nvSpPr>
          <p:spPr>
            <a:xfrm>
              <a:off x="1453054" y="2401455"/>
              <a:ext cx="1154546" cy="56957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82" name="Rounded Rectangle 81"/>
            <p:cNvSpPr/>
            <p:nvPr/>
          </p:nvSpPr>
          <p:spPr>
            <a:xfrm>
              <a:off x="1383780" y="2321406"/>
              <a:ext cx="1154546" cy="56957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80985" fontAlgn="base">
                <a:spcBef>
                  <a:spcPct val="0"/>
                </a:spcBef>
                <a:spcAft>
                  <a:spcPct val="0"/>
                </a:spcAft>
              </a:pPr>
              <a:endParaRPr lang="en-US" sz="1500" dirty="0">
                <a:solidFill>
                  <a:srgbClr val="000000"/>
                </a:solidFill>
              </a:endParaRPr>
            </a:p>
            <a:p>
              <a:pPr algn="ctr" defTabSz="380985" fontAlgn="base">
                <a:spcBef>
                  <a:spcPct val="0"/>
                </a:spcBef>
                <a:spcAft>
                  <a:spcPct val="0"/>
                </a:spcAft>
              </a:pPr>
              <a:r>
                <a:rPr lang="en-US" sz="1500" dirty="0">
                  <a:solidFill>
                    <a:srgbClr val="000000"/>
                  </a:solidFill>
                </a:rPr>
                <a:t>DDR4</a:t>
              </a:r>
            </a:p>
            <a:p>
              <a:pPr algn="ctr" defTabSz="380985" fontAlgn="base">
                <a:spcBef>
                  <a:spcPct val="0"/>
                </a:spcBef>
                <a:spcAft>
                  <a:spcPct val="0"/>
                </a:spcAft>
              </a:pPr>
              <a:endParaRPr lang="en-US" sz="1500" dirty="0">
                <a:solidFill>
                  <a:srgbClr val="000000"/>
                </a:solidFill>
              </a:endParaRPr>
            </a:p>
          </p:txBody>
        </p:sp>
      </p:grpSp>
      <p:cxnSp>
        <p:nvCxnSpPr>
          <p:cNvPr id="83" name="Straight Arrow Connector 82"/>
          <p:cNvCxnSpPr/>
          <p:nvPr/>
        </p:nvCxnSpPr>
        <p:spPr>
          <a:xfrm>
            <a:off x="7985076" y="3203630"/>
            <a:ext cx="7760" cy="972086"/>
          </a:xfrm>
          <a:prstGeom prst="straightConnector1">
            <a:avLst/>
          </a:prstGeom>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7248058" y="3610256"/>
            <a:ext cx="746036" cy="502573"/>
          </a:xfrm>
          <a:prstGeom prst="rect">
            <a:avLst/>
          </a:prstGeom>
          <a:noFill/>
        </p:spPr>
        <p:txBody>
          <a:bodyPr wrap="square" rtlCol="0">
            <a:spAutoFit/>
          </a:bodyPr>
          <a:lstStyle/>
          <a:p>
            <a:pPr defTabSz="380985" fontAlgn="base">
              <a:spcBef>
                <a:spcPct val="0"/>
              </a:spcBef>
              <a:spcAft>
                <a:spcPct val="0"/>
              </a:spcAft>
            </a:pPr>
            <a:r>
              <a:rPr lang="en-US" sz="1333" dirty="0">
                <a:solidFill>
                  <a:srgbClr val="FFFFFF"/>
                </a:solidFill>
                <a:ea typeface="MS PGothic" pitchFamily="34" charset="-128"/>
              </a:rPr>
              <a:t>80 GB/s</a:t>
            </a:r>
          </a:p>
        </p:txBody>
      </p:sp>
      <p:sp>
        <p:nvSpPr>
          <p:cNvPr id="20" name="TextBox 19"/>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2374735811"/>
      </p:ext>
    </p:extLst>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7" name="Picture 6"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graphicFrame>
        <p:nvGraphicFramePr>
          <p:cNvPr id="6" name="Chart 5"/>
          <p:cNvGraphicFramePr>
            <a:graphicFrameLocks/>
          </p:cNvGraphicFramePr>
          <p:nvPr>
            <p:extLst/>
          </p:nvPr>
        </p:nvGraphicFramePr>
        <p:xfrm>
          <a:off x="416863" y="1709366"/>
          <a:ext cx="8314883" cy="3016588"/>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7269233" y="1776639"/>
            <a:ext cx="598643" cy="1603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4" name="TextBox 3"/>
          <p:cNvSpPr txBox="1"/>
          <p:nvPr/>
        </p:nvSpPr>
        <p:spPr>
          <a:xfrm>
            <a:off x="7119572" y="1724089"/>
            <a:ext cx="1293496" cy="265457"/>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250" dirty="0">
                <a:solidFill>
                  <a:srgbClr val="000000"/>
                </a:solidFill>
                <a:ea typeface="MS PGothic" pitchFamily="34" charset="-128"/>
              </a:rPr>
              <a:t>Static Oracle</a:t>
            </a:r>
          </a:p>
        </p:txBody>
      </p:sp>
      <p:sp>
        <p:nvSpPr>
          <p:cNvPr id="10" name="TextBox 9"/>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3794399826"/>
      </p:ext>
    </p:extLst>
  </p:cSld>
  <p:clrMapOvr>
    <a:masterClrMapping/>
  </p:clrMapOvr>
  <mc:AlternateContent xmlns:mc="http://schemas.openxmlformats.org/markup-compatibility/2006">
    <mc:Choice xmlns:p14="http://schemas.microsoft.com/office/powerpoint/2010/main" Requires="p14">
      <p:transition spd="med" p14:dur="700" advTm="327">
        <p:fade/>
      </p:transition>
    </mc:Choice>
    <mc:Fallback>
      <p:transition spd="med" advTm="327">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nvPr>
        </p:nvGraphicFramePr>
        <p:xfrm>
          <a:off x="416863" y="1709366"/>
          <a:ext cx="8314883" cy="30165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Results</a:t>
            </a:r>
            <a:endParaRPr lang="en-US" dirty="0"/>
          </a:p>
        </p:txBody>
      </p:sp>
      <p:pic>
        <p:nvPicPr>
          <p:cNvPr id="7" name="Picture 6" descr="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6" name="TextBox 5"/>
          <p:cNvSpPr txBox="1"/>
          <p:nvPr/>
        </p:nvSpPr>
        <p:spPr>
          <a:xfrm>
            <a:off x="720727" y="5089964"/>
            <a:ext cx="7620000" cy="707886"/>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ea typeface="MS PGothic" pitchFamily="34" charset="-128"/>
              </a:rPr>
              <a:t>First-Touch + Range-Expansion + BW Balancing outperforms Legacy CUDA</a:t>
            </a:r>
          </a:p>
        </p:txBody>
      </p:sp>
      <p:sp>
        <p:nvSpPr>
          <p:cNvPr id="35" name="Oval 34"/>
          <p:cNvSpPr/>
          <p:nvPr/>
        </p:nvSpPr>
        <p:spPr>
          <a:xfrm rot="18958034">
            <a:off x="1813013" y="3920611"/>
            <a:ext cx="653880" cy="341150"/>
          </a:xfrm>
          <a:prstGeom prst="ellipse">
            <a:avLst/>
          </a:prstGeom>
          <a:solidFill>
            <a:schemeClr val="tx1">
              <a:lumMod val="50000"/>
              <a:alpha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38" name="Oval 37"/>
          <p:cNvSpPr/>
          <p:nvPr/>
        </p:nvSpPr>
        <p:spPr>
          <a:xfrm rot="18958034">
            <a:off x="2411954" y="3904508"/>
            <a:ext cx="653880" cy="341150"/>
          </a:xfrm>
          <a:prstGeom prst="ellipse">
            <a:avLst/>
          </a:prstGeom>
          <a:solidFill>
            <a:schemeClr val="tx1">
              <a:lumMod val="50000"/>
              <a:alpha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39" name="Oval 38"/>
          <p:cNvSpPr/>
          <p:nvPr/>
        </p:nvSpPr>
        <p:spPr>
          <a:xfrm rot="18958034">
            <a:off x="5310632" y="4029801"/>
            <a:ext cx="783603" cy="341150"/>
          </a:xfrm>
          <a:prstGeom prst="ellipse">
            <a:avLst/>
          </a:prstGeom>
          <a:solidFill>
            <a:schemeClr val="tx1">
              <a:lumMod val="50000"/>
              <a:alpha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41" name="Oval 40"/>
          <p:cNvSpPr/>
          <p:nvPr/>
        </p:nvSpPr>
        <p:spPr>
          <a:xfrm rot="18958034">
            <a:off x="7060090" y="4080785"/>
            <a:ext cx="794932" cy="341150"/>
          </a:xfrm>
          <a:prstGeom prst="ellipse">
            <a:avLst/>
          </a:prstGeom>
          <a:solidFill>
            <a:schemeClr val="tx1">
              <a:lumMod val="50000"/>
              <a:alpha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1" name="Oval 10"/>
          <p:cNvSpPr/>
          <p:nvPr/>
        </p:nvSpPr>
        <p:spPr>
          <a:xfrm rot="18958034">
            <a:off x="882748" y="4097467"/>
            <a:ext cx="955422" cy="341150"/>
          </a:xfrm>
          <a:prstGeom prst="ellipse">
            <a:avLst/>
          </a:prstGeom>
          <a:solidFill>
            <a:schemeClr val="tx1">
              <a:lumMod val="50000"/>
              <a:alpha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25" name="Oval 24"/>
          <p:cNvSpPr/>
          <p:nvPr/>
        </p:nvSpPr>
        <p:spPr>
          <a:xfrm rot="18958034">
            <a:off x="3440385" y="4039942"/>
            <a:ext cx="783603" cy="341150"/>
          </a:xfrm>
          <a:prstGeom prst="ellipse">
            <a:avLst/>
          </a:prstGeom>
          <a:solidFill>
            <a:schemeClr val="tx1">
              <a:lumMod val="50000"/>
              <a:alpha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26" name="Oval 25"/>
          <p:cNvSpPr/>
          <p:nvPr/>
        </p:nvSpPr>
        <p:spPr>
          <a:xfrm rot="18958034">
            <a:off x="6503604" y="4056368"/>
            <a:ext cx="783603" cy="341150"/>
          </a:xfrm>
          <a:prstGeom prst="ellipse">
            <a:avLst/>
          </a:prstGeom>
          <a:solidFill>
            <a:schemeClr val="tx1">
              <a:lumMod val="50000"/>
              <a:alpha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21" name="Oval 20"/>
          <p:cNvSpPr/>
          <p:nvPr/>
        </p:nvSpPr>
        <p:spPr>
          <a:xfrm rot="18958034">
            <a:off x="2961110" y="3972053"/>
            <a:ext cx="653880" cy="341150"/>
          </a:xfrm>
          <a:prstGeom prst="ellipse">
            <a:avLst/>
          </a:prstGeom>
          <a:solidFill>
            <a:schemeClr val="tx1">
              <a:lumMod val="50000"/>
              <a:alpha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22" name="Oval 21"/>
          <p:cNvSpPr/>
          <p:nvPr/>
        </p:nvSpPr>
        <p:spPr>
          <a:xfrm rot="18958034">
            <a:off x="5707571" y="4126594"/>
            <a:ext cx="996138" cy="341150"/>
          </a:xfrm>
          <a:prstGeom prst="ellipse">
            <a:avLst/>
          </a:prstGeom>
          <a:solidFill>
            <a:schemeClr val="tx1">
              <a:lumMod val="50000"/>
              <a:alpha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8" name="Rectangle 17"/>
          <p:cNvSpPr/>
          <p:nvPr/>
        </p:nvSpPr>
        <p:spPr>
          <a:xfrm>
            <a:off x="7269233" y="1776639"/>
            <a:ext cx="598643" cy="1603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9" name="TextBox 18"/>
          <p:cNvSpPr txBox="1"/>
          <p:nvPr/>
        </p:nvSpPr>
        <p:spPr>
          <a:xfrm>
            <a:off x="7119572" y="1724089"/>
            <a:ext cx="1293496" cy="265457"/>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250" dirty="0">
                <a:solidFill>
                  <a:srgbClr val="000000"/>
                </a:solidFill>
                <a:ea typeface="MS PGothic" pitchFamily="34" charset="-128"/>
              </a:rPr>
              <a:t>Static Oracle</a:t>
            </a:r>
          </a:p>
        </p:txBody>
      </p:sp>
      <p:sp>
        <p:nvSpPr>
          <p:cNvPr id="20" name="TextBox 19"/>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2860374605"/>
      </p:ext>
    </p:extLst>
  </p:cSld>
  <p:clrMapOvr>
    <a:masterClrMapping/>
  </p:clrMapOvr>
  <mc:AlternateContent xmlns:mc="http://schemas.openxmlformats.org/markup-compatibility/2006">
    <mc:Choice xmlns:p14="http://schemas.microsoft.com/office/powerpoint/2010/main" Requires="p14">
      <p:transition spd="med" p14:dur="700" advTm="327">
        <p:fade/>
      </p:transition>
    </mc:Choice>
    <mc:Fallback>
      <p:transition spd="med" advTm="327">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416863" y="1709366"/>
          <a:ext cx="8314883" cy="301658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Results</a:t>
            </a:r>
            <a:endParaRPr lang="en-US" dirty="0"/>
          </a:p>
        </p:txBody>
      </p:sp>
      <p:pic>
        <p:nvPicPr>
          <p:cNvPr id="7" name="Picture 6" descr="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38" name="Oval 37"/>
          <p:cNvSpPr/>
          <p:nvPr/>
        </p:nvSpPr>
        <p:spPr>
          <a:xfrm rot="18958034">
            <a:off x="4155149" y="4018393"/>
            <a:ext cx="654381" cy="341150"/>
          </a:xfrm>
          <a:prstGeom prst="ellipse">
            <a:avLst/>
          </a:prstGeom>
          <a:solidFill>
            <a:schemeClr val="tx1">
              <a:lumMod val="50000"/>
              <a:alpha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1" name="Oval 10"/>
          <p:cNvSpPr/>
          <p:nvPr/>
        </p:nvSpPr>
        <p:spPr>
          <a:xfrm rot="18958034">
            <a:off x="4547347" y="4094666"/>
            <a:ext cx="955422" cy="341150"/>
          </a:xfrm>
          <a:prstGeom prst="ellipse">
            <a:avLst/>
          </a:prstGeom>
          <a:solidFill>
            <a:schemeClr val="tx1">
              <a:lumMod val="50000"/>
              <a:alpha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0" name="TextBox 9"/>
          <p:cNvSpPr txBox="1"/>
          <p:nvPr/>
        </p:nvSpPr>
        <p:spPr>
          <a:xfrm>
            <a:off x="720727" y="5133702"/>
            <a:ext cx="7620000" cy="400110"/>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ea typeface="MS PGothic" pitchFamily="34" charset="-128"/>
              </a:rPr>
              <a:t>Streaming accesses, no-reuse after migration</a:t>
            </a:r>
          </a:p>
        </p:txBody>
      </p:sp>
      <p:sp>
        <p:nvSpPr>
          <p:cNvPr id="9" name="Rectangle 8"/>
          <p:cNvSpPr/>
          <p:nvPr/>
        </p:nvSpPr>
        <p:spPr>
          <a:xfrm>
            <a:off x="7269233" y="1776639"/>
            <a:ext cx="598643" cy="1603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2" name="TextBox 11"/>
          <p:cNvSpPr txBox="1"/>
          <p:nvPr/>
        </p:nvSpPr>
        <p:spPr>
          <a:xfrm>
            <a:off x="7119572" y="1724089"/>
            <a:ext cx="1293496" cy="265457"/>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250" dirty="0">
                <a:solidFill>
                  <a:srgbClr val="000000"/>
                </a:solidFill>
                <a:ea typeface="MS PGothic" pitchFamily="34" charset="-128"/>
              </a:rPr>
              <a:t>Static Oracle</a:t>
            </a:r>
          </a:p>
        </p:txBody>
      </p:sp>
      <p:sp>
        <p:nvSpPr>
          <p:cNvPr id="13" name="TextBox 12"/>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2653893264"/>
      </p:ext>
    </p:extLst>
  </p:cSld>
  <p:clrMapOvr>
    <a:masterClrMapping/>
  </p:clrMapOvr>
  <mc:AlternateContent xmlns:mc="http://schemas.openxmlformats.org/markup-compatibility/2006">
    <mc:Choice xmlns:p14="http://schemas.microsoft.com/office/powerpoint/2010/main" Requires="p14">
      <p:transition spd="med" p14:dur="700" advTm="327">
        <p:fade/>
      </p:transition>
    </mc:Choice>
    <mc:Fallback>
      <p:transition spd="med" advTm="327">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7" name="Picture 6"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graphicFrame>
        <p:nvGraphicFramePr>
          <p:cNvPr id="5" name="Chart 4"/>
          <p:cNvGraphicFramePr>
            <a:graphicFrameLocks/>
          </p:cNvGraphicFramePr>
          <p:nvPr>
            <p:extLst/>
          </p:nvPr>
        </p:nvGraphicFramePr>
        <p:xfrm>
          <a:off x="416863" y="1709366"/>
          <a:ext cx="8314883" cy="3016588"/>
        </p:xfrm>
        <a:graphic>
          <a:graphicData uri="http://schemas.openxmlformats.org/drawingml/2006/chart">
            <c:chart xmlns:c="http://schemas.openxmlformats.org/drawingml/2006/chart" xmlns:r="http://schemas.openxmlformats.org/officeDocument/2006/relationships" r:id="rId4"/>
          </a:graphicData>
        </a:graphic>
      </p:graphicFrame>
      <p:sp>
        <p:nvSpPr>
          <p:cNvPr id="11" name="Oval 10"/>
          <p:cNvSpPr/>
          <p:nvPr/>
        </p:nvSpPr>
        <p:spPr>
          <a:xfrm rot="18958034">
            <a:off x="7544444" y="4126517"/>
            <a:ext cx="955422" cy="341150"/>
          </a:xfrm>
          <a:prstGeom prst="ellipse">
            <a:avLst/>
          </a:prstGeom>
          <a:solidFill>
            <a:schemeClr val="tx1">
              <a:lumMod val="50000"/>
              <a:alpha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13" name="TextBox 12"/>
          <p:cNvSpPr txBox="1"/>
          <p:nvPr/>
        </p:nvSpPr>
        <p:spPr>
          <a:xfrm>
            <a:off x="0" y="4938669"/>
            <a:ext cx="9144000" cy="1323439"/>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ea typeface="MS PGothic" pitchFamily="34" charset="-128"/>
              </a:rPr>
              <a:t>Dynamic page migration performs 1.95x better than no migration</a:t>
            </a:r>
          </a:p>
          <a:p>
            <a:pPr algn="ctr" defTabSz="380985" fontAlgn="base">
              <a:spcBef>
                <a:spcPct val="0"/>
              </a:spcBef>
              <a:spcAft>
                <a:spcPct val="0"/>
              </a:spcAft>
            </a:pPr>
            <a:r>
              <a:rPr lang="en-US" sz="2000" dirty="0">
                <a:solidFill>
                  <a:srgbClr val="76B900"/>
                </a:solidFill>
                <a:ea typeface="MS PGothic" pitchFamily="34" charset="-128"/>
              </a:rPr>
              <a:t>Comes within 28% of the static oracle performance</a:t>
            </a:r>
          </a:p>
          <a:p>
            <a:pPr algn="ctr" defTabSz="380985" fontAlgn="base">
              <a:spcBef>
                <a:spcPct val="0"/>
              </a:spcBef>
              <a:spcAft>
                <a:spcPct val="0"/>
              </a:spcAft>
            </a:pPr>
            <a:r>
              <a:rPr lang="en-US" sz="2000" dirty="0">
                <a:solidFill>
                  <a:srgbClr val="76B900"/>
                </a:solidFill>
                <a:ea typeface="MS PGothic" pitchFamily="34" charset="-128"/>
              </a:rPr>
              <a:t>6% better than Legacy CUDA</a:t>
            </a:r>
          </a:p>
          <a:p>
            <a:pPr algn="ctr" defTabSz="380985" fontAlgn="base">
              <a:spcBef>
                <a:spcPct val="0"/>
              </a:spcBef>
              <a:spcAft>
                <a:spcPct val="0"/>
              </a:spcAft>
            </a:pPr>
            <a:endParaRPr lang="en-US" sz="2000" dirty="0">
              <a:solidFill>
                <a:srgbClr val="76B900"/>
              </a:solidFill>
              <a:ea typeface="MS PGothic" pitchFamily="34" charset="-128"/>
            </a:endParaRPr>
          </a:p>
        </p:txBody>
      </p:sp>
      <p:sp>
        <p:nvSpPr>
          <p:cNvPr id="8" name="Rectangle 7"/>
          <p:cNvSpPr/>
          <p:nvPr/>
        </p:nvSpPr>
        <p:spPr>
          <a:xfrm>
            <a:off x="7269233" y="1776639"/>
            <a:ext cx="598643" cy="1603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fontAlgn="base">
              <a:spcBef>
                <a:spcPct val="0"/>
              </a:spcBef>
              <a:spcAft>
                <a:spcPct val="0"/>
              </a:spcAft>
            </a:pPr>
            <a:endParaRPr lang="en-US" sz="1500" dirty="0">
              <a:solidFill>
                <a:srgbClr val="FFFFFF"/>
              </a:solidFill>
            </a:endParaRPr>
          </a:p>
        </p:txBody>
      </p:sp>
      <p:sp>
        <p:nvSpPr>
          <p:cNvPr id="9" name="TextBox 8"/>
          <p:cNvSpPr txBox="1"/>
          <p:nvPr/>
        </p:nvSpPr>
        <p:spPr>
          <a:xfrm>
            <a:off x="7119572" y="1724089"/>
            <a:ext cx="1293496" cy="265457"/>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1250" dirty="0">
                <a:solidFill>
                  <a:srgbClr val="000000"/>
                </a:solidFill>
                <a:ea typeface="MS PGothic" pitchFamily="34" charset="-128"/>
              </a:rPr>
              <a:t>Static Oracle</a:t>
            </a:r>
          </a:p>
        </p:txBody>
      </p:sp>
      <p:sp>
        <p:nvSpPr>
          <p:cNvPr id="12" name="TextBox 11"/>
          <p:cNvSpPr txBox="1"/>
          <p:nvPr/>
        </p:nvSpPr>
        <p:spPr>
          <a:xfrm>
            <a:off x="3730827" y="5828515"/>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3978933657"/>
      </p:ext>
    </p:extLst>
  </p:cSld>
  <p:clrMapOvr>
    <a:masterClrMapping/>
  </p:clrMapOvr>
  <mc:AlternateContent xmlns:mc="http://schemas.openxmlformats.org/markup-compatibility/2006">
    <mc:Choice xmlns:p14="http://schemas.microsoft.com/office/powerpoint/2010/main" Requires="p14">
      <p:transition spd="med" p14:dur="700" advTm="327">
        <p:fade/>
      </p:transition>
    </mc:Choice>
    <mc:Fallback>
      <p:transition spd="med" advTm="327">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02105" y="2414036"/>
            <a:ext cx="8548903" cy="3256706"/>
          </a:xfrm>
        </p:spPr>
        <p:txBody>
          <a:bodyPr>
            <a:normAutofit/>
          </a:bodyPr>
          <a:lstStyle/>
          <a:p>
            <a:r>
              <a:rPr lang="en-US" dirty="0" smtClean="0"/>
              <a:t>Developed migration policies without any programmer involvement</a:t>
            </a:r>
          </a:p>
          <a:p>
            <a:r>
              <a:rPr lang="en-US" dirty="0" smtClean="0"/>
              <a:t>First-Touch migration is cheap but has high TLB </a:t>
            </a:r>
            <a:r>
              <a:rPr lang="en-US" dirty="0" err="1" smtClean="0"/>
              <a:t>shootdowns</a:t>
            </a:r>
            <a:endParaRPr lang="en-US" dirty="0" smtClean="0"/>
          </a:p>
          <a:p>
            <a:r>
              <a:rPr lang="en-US" dirty="0" smtClean="0"/>
              <a:t>First-Touch + Range-Expansion technique unlocks GDDR memory BW </a:t>
            </a:r>
            <a:endParaRPr lang="en-US" dirty="0"/>
          </a:p>
          <a:p>
            <a:r>
              <a:rPr lang="en-US" dirty="0" smtClean="0"/>
              <a:t>BW balancing maximizes BW utilization, throttles excessive migrations</a:t>
            </a:r>
            <a:endParaRPr lang="en-US" dirty="0"/>
          </a:p>
          <a:p>
            <a:endParaRPr lang="en-US" dirty="0" smtClean="0"/>
          </a:p>
          <a:p>
            <a:pPr marL="0" indent="0">
              <a:buNone/>
            </a:pPr>
            <a:endParaRPr lang="en-US" dirty="0"/>
          </a:p>
        </p:txBody>
      </p:sp>
      <p:pic>
        <p:nvPicPr>
          <p:cNvPr id="4" name="Picture 3"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5" name="TextBox 4"/>
          <p:cNvSpPr txBox="1"/>
          <p:nvPr/>
        </p:nvSpPr>
        <p:spPr>
          <a:xfrm>
            <a:off x="0" y="4633974"/>
            <a:ext cx="9144000" cy="400110"/>
          </a:xfrm>
          <a:prstGeom prst="rect">
            <a:avLst/>
          </a:prstGeom>
          <a:noFill/>
        </p:spPr>
        <p:txBody>
          <a:bodyPr wrap="square" rtlCol="0">
            <a:spAutoFit/>
          </a:bodyPr>
          <a:lstStyle/>
          <a:p>
            <a:pPr algn="ctr" defTabSz="380985" fontAlgn="base">
              <a:spcBef>
                <a:spcPct val="0"/>
              </a:spcBef>
              <a:spcAft>
                <a:spcPct val="0"/>
              </a:spcAft>
            </a:pPr>
            <a:r>
              <a:rPr lang="en-US" sz="2000" dirty="0">
                <a:solidFill>
                  <a:srgbClr val="76B900"/>
                </a:solidFill>
                <a:ea typeface="MS PGothic" pitchFamily="34" charset="-128"/>
              </a:rPr>
              <a:t>These 3 complementary techniques effectively unlock full system BW </a:t>
            </a:r>
          </a:p>
        </p:txBody>
      </p:sp>
      <p:sp>
        <p:nvSpPr>
          <p:cNvPr id="9" name="TextBox 8"/>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2033837394"/>
      </p:ext>
    </p:extLst>
  </p:cSld>
  <p:clrMapOvr>
    <a:masterClrMapping/>
  </p:clrMapOvr>
  <mc:AlternateContent xmlns:mc="http://schemas.openxmlformats.org/markup-compatibility/2006">
    <mc:Choice xmlns:p14="http://schemas.microsoft.com/office/powerpoint/2010/main" Requires="p14">
      <p:transition spd="med" p14:dur="700" advTm="245">
        <p:fade/>
      </p:transition>
    </mc:Choice>
    <mc:Fallback>
      <p:transition spd="med" advTm="24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53" y="3132003"/>
            <a:ext cx="8311096" cy="483038"/>
          </a:xfrm>
        </p:spPr>
        <p:txBody>
          <a:bodyPr/>
          <a:lstStyle/>
          <a:p>
            <a:r>
              <a:rPr lang="en-US" dirty="0" smtClean="0"/>
              <a:t>Thank you</a:t>
            </a:r>
            <a:endParaRPr lang="en-US" dirty="0"/>
          </a:p>
        </p:txBody>
      </p:sp>
      <p:pic>
        <p:nvPicPr>
          <p:cNvPr id="5" name="Picture 4" descr="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40" y="5529954"/>
            <a:ext cx="365901" cy="386348"/>
          </a:xfrm>
          <a:prstGeom prst="rect">
            <a:avLst/>
          </a:prstGeom>
        </p:spPr>
      </p:pic>
      <p:sp>
        <p:nvSpPr>
          <p:cNvPr id="7" name="TextBox 6"/>
          <p:cNvSpPr txBox="1"/>
          <p:nvPr/>
        </p:nvSpPr>
        <p:spPr>
          <a:xfrm>
            <a:off x="3730827" y="5732297"/>
            <a:ext cx="1293496" cy="213520"/>
          </a:xfrm>
          <a:prstGeom prst="rect">
            <a:avLst/>
          </a:prstGeom>
          <a:noFill/>
        </p:spPr>
        <p:txBody>
          <a:bodyPr wrap="square" rtlCol="0" anchor="ctr">
            <a:spAutoFit/>
          </a:bodyPr>
          <a:lstStyle/>
          <a:p>
            <a:pPr algn="ctr" defTabSz="380985" fontAlgn="base">
              <a:lnSpc>
                <a:spcPct val="90000"/>
              </a:lnSpc>
              <a:spcBef>
                <a:spcPct val="0"/>
              </a:spcBef>
              <a:spcAft>
                <a:spcPct val="0"/>
              </a:spcAft>
            </a:pPr>
            <a:r>
              <a:rPr lang="en-US" sz="875" dirty="0">
                <a:solidFill>
                  <a:srgbClr val="FFFFFF">
                    <a:lumMod val="75000"/>
                  </a:srgbClr>
                </a:solidFill>
                <a:ea typeface="MS PGothic" pitchFamily="34" charset="-128"/>
              </a:rPr>
              <a:t>HPCA-2015</a:t>
            </a:r>
          </a:p>
        </p:txBody>
      </p:sp>
    </p:spTree>
    <p:extLst>
      <p:ext uri="{BB962C8B-B14F-4D97-AF65-F5344CB8AC3E}">
        <p14:creationId xmlns:p14="http://schemas.microsoft.com/office/powerpoint/2010/main" val="6152967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7.6"/>
</p:tagLst>
</file>

<file path=ppt/tags/tag10.xml><?xml version="1.0" encoding="utf-8"?>
<p:tagLst xmlns:a="http://schemas.openxmlformats.org/drawingml/2006/main" xmlns:r="http://schemas.openxmlformats.org/officeDocument/2006/relationships" xmlns:p="http://schemas.openxmlformats.org/presentationml/2006/main">
  <p:tag name="TIMING" val="|5.1|3.8|8.8|0.5|1.2|5.3|2|1.6|0.9|0.5|0.5|1|3.5"/>
</p:tagLst>
</file>

<file path=ppt/tags/tag11.xml><?xml version="1.0" encoding="utf-8"?>
<p:tagLst xmlns:a="http://schemas.openxmlformats.org/drawingml/2006/main" xmlns:r="http://schemas.openxmlformats.org/officeDocument/2006/relationships" xmlns:p="http://schemas.openxmlformats.org/presentationml/2006/main">
  <p:tag name="TIMING" val="|40"/>
</p:tagLst>
</file>

<file path=ppt/tags/tag2.xml><?xml version="1.0" encoding="utf-8"?>
<p:tagLst xmlns:a="http://schemas.openxmlformats.org/drawingml/2006/main" xmlns:r="http://schemas.openxmlformats.org/officeDocument/2006/relationships" xmlns:p="http://schemas.openxmlformats.org/presentationml/2006/main">
  <p:tag name="TIMING" val="|10.9|55.4|7|74.9|0.2"/>
</p:tagLst>
</file>

<file path=ppt/tags/tag3.xml><?xml version="1.0" encoding="utf-8"?>
<p:tagLst xmlns:a="http://schemas.openxmlformats.org/drawingml/2006/main" xmlns:r="http://schemas.openxmlformats.org/officeDocument/2006/relationships" xmlns:p="http://schemas.openxmlformats.org/presentationml/2006/main">
  <p:tag name="TIMING" val="|26.3|11.9|17.4|8.5"/>
</p:tagLst>
</file>

<file path=ppt/tags/tag4.xml><?xml version="1.0" encoding="utf-8"?>
<p:tagLst xmlns:a="http://schemas.openxmlformats.org/drawingml/2006/main" xmlns:r="http://schemas.openxmlformats.org/officeDocument/2006/relationships" xmlns:p="http://schemas.openxmlformats.org/presentationml/2006/main">
  <p:tag name="TIMING" val="|0.4|0.3|0.1|0.2"/>
</p:tagLst>
</file>

<file path=ppt/tags/tag5.xml><?xml version="1.0" encoding="utf-8"?>
<p:tagLst xmlns:a="http://schemas.openxmlformats.org/drawingml/2006/main" xmlns:r="http://schemas.openxmlformats.org/officeDocument/2006/relationships" xmlns:p="http://schemas.openxmlformats.org/presentationml/2006/main">
  <p:tag name="TIMING" val="|29.7|5.4"/>
</p:tagLst>
</file>

<file path=ppt/tags/tag6.xml><?xml version="1.0" encoding="utf-8"?>
<p:tagLst xmlns:a="http://schemas.openxmlformats.org/drawingml/2006/main" xmlns:r="http://schemas.openxmlformats.org/officeDocument/2006/relationships" xmlns:p="http://schemas.openxmlformats.org/presentationml/2006/main">
  <p:tag name="TIMING" val="|2.1|0|0.6|0.7"/>
</p:tagLst>
</file>

<file path=ppt/tags/tag7.xml><?xml version="1.0" encoding="utf-8"?>
<p:tagLst xmlns:a="http://schemas.openxmlformats.org/drawingml/2006/main" xmlns:r="http://schemas.openxmlformats.org/officeDocument/2006/relationships" xmlns:p="http://schemas.openxmlformats.org/presentationml/2006/main">
  <p:tag name="TIMING" val="|44.4|7.2|4.6|0.6|1.8|22.7"/>
</p:tagLst>
</file>

<file path=ppt/tags/tag8.xml><?xml version="1.0" encoding="utf-8"?>
<p:tagLst xmlns:a="http://schemas.openxmlformats.org/drawingml/2006/main" xmlns:r="http://schemas.openxmlformats.org/officeDocument/2006/relationships" xmlns:p="http://schemas.openxmlformats.org/presentationml/2006/main">
  <p:tag name="TIMING" val="|48.9"/>
</p:tagLst>
</file>

<file path=ppt/tags/tag9.xml><?xml version="1.0" encoding="utf-8"?>
<p:tagLst xmlns:a="http://schemas.openxmlformats.org/drawingml/2006/main" xmlns:r="http://schemas.openxmlformats.org/officeDocument/2006/relationships" xmlns:p="http://schemas.openxmlformats.org/presentationml/2006/main">
  <p:tag name="TIMING" val="|5.1|3.8|8.8|0.5|1.2|5.3|2|1.6|0.9|0.5|0.5|1|3.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amp; Bullet">
  <a:themeElements>
    <a:clrScheme name="2014 NVIDIA Color Palette">
      <a:dk1>
        <a:srgbClr val="B3B3B3"/>
      </a:dk1>
      <a:lt1>
        <a:srgbClr val="FFFFFF"/>
      </a:lt1>
      <a:dk2>
        <a:srgbClr val="000000"/>
      </a:dk2>
      <a:lt2>
        <a:srgbClr val="76B900"/>
      </a:lt2>
      <a:accent1>
        <a:srgbClr val="11669F"/>
      </a:accent1>
      <a:accent2>
        <a:srgbClr val="A0116A"/>
      </a:accent2>
      <a:accent3>
        <a:srgbClr val="D65D1E"/>
      </a:accent3>
      <a:accent4>
        <a:srgbClr val="505050"/>
      </a:accent4>
      <a:accent5>
        <a:srgbClr val="9E1212"/>
      </a:accent5>
      <a:accent6>
        <a:srgbClr val="0D3481"/>
      </a:accent6>
      <a:hlink>
        <a:srgbClr val="76B900"/>
      </a:hlink>
      <a:folHlink>
        <a:srgbClr val="00482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gradFill>
            <a:gsLst>
              <a:gs pos="0">
                <a:schemeClr val="bg2">
                  <a:alpha val="0"/>
                </a:schemeClr>
              </a:gs>
              <a:gs pos="50000">
                <a:schemeClr val="bg2"/>
              </a:gs>
              <a:gs pos="100000">
                <a:schemeClr val="bg2">
                  <a:alpha val="0"/>
                </a:schemeClr>
              </a:gs>
            </a:gsLst>
            <a:lin ang="0" scaled="0"/>
          </a:gra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spAutoFit/>
      </a:bodyPr>
      <a:lstStyle>
        <a:defPPr algn="ctr">
          <a:lnSpc>
            <a:spcPct val="90000"/>
          </a:lnSpc>
          <a:defRPr dirty="0" smtClean="0">
            <a:latin typeface="Trebuchet MS" panose="020B0603020202020204" pitchFamily="34" charset="0"/>
          </a:defRPr>
        </a:defPPr>
      </a:lst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Origin</Template>
  <TotalTime>1464</TotalTime>
  <Words>6022</Words>
  <Application>Microsoft Office PowerPoint</Application>
  <PresentationFormat>On-screen Show (4:3)</PresentationFormat>
  <Paragraphs>1499</Paragraphs>
  <Slides>103</Slides>
  <Notes>42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103</vt:i4>
      </vt:variant>
    </vt:vector>
  </HeadingPairs>
  <TitlesOfParts>
    <vt:vector size="118" baseType="lpstr">
      <vt:lpstr>MS PGothic</vt:lpstr>
      <vt:lpstr>Arial</vt:lpstr>
      <vt:lpstr>Bookman Old Style</vt:lpstr>
      <vt:lpstr>Calibri</vt:lpstr>
      <vt:lpstr>Calibri Light</vt:lpstr>
      <vt:lpstr>Century Gothic</vt:lpstr>
      <vt:lpstr>Courier New</vt:lpstr>
      <vt:lpstr>Gill Sans MT</vt:lpstr>
      <vt:lpstr>Trebuchet MS</vt:lpstr>
      <vt:lpstr>Wingdings</vt:lpstr>
      <vt:lpstr>Wingdings 3</vt:lpstr>
      <vt:lpstr>Origin</vt:lpstr>
      <vt:lpstr>Office Theme</vt:lpstr>
      <vt:lpstr>1_Office Theme</vt:lpstr>
      <vt:lpstr>Title &amp; Bullet</vt:lpstr>
      <vt:lpstr>PowerPoint Presentation</vt:lpstr>
      <vt:lpstr>Contemporary GPU</vt:lpstr>
      <vt:lpstr>Contemporary Streaming Multiprocessor (SM)</vt:lpstr>
      <vt:lpstr>Contemporary GPU Software</vt:lpstr>
      <vt:lpstr>Forward-Looking GPU Software</vt:lpstr>
      <vt:lpstr>Divergence: Source of Inefficiency</vt:lpstr>
      <vt:lpstr>Irregular “Divergent” Applications: Perform better with a smaller warp size</vt:lpstr>
      <vt:lpstr>Negative effects of smaller warp size</vt:lpstr>
      <vt:lpstr>Regular “Convergent” Applications: Perform better with a wider warp</vt:lpstr>
      <vt:lpstr>Performance vs. Warp Size</vt:lpstr>
      <vt:lpstr>Goals</vt:lpstr>
      <vt:lpstr>Sliced Datapath + Ganged Scheduling</vt:lpstr>
      <vt:lpstr>Initial operation</vt:lpstr>
      <vt:lpstr>Breaking Gangs on Control Flow Divergence</vt:lpstr>
      <vt:lpstr>Breaking Gangs on Memory Divergence</vt:lpstr>
      <vt:lpstr>Gang Reformation</vt:lpstr>
      <vt:lpstr>Methodology</vt:lpstr>
      <vt:lpstr>Configurations</vt:lpstr>
      <vt:lpstr>Divergent Application Performance</vt:lpstr>
      <vt:lpstr>Divergent Application Fetch Overhead</vt:lpstr>
      <vt:lpstr>Convergent Application Performance</vt:lpstr>
      <vt:lpstr>Convergent/Insensitive Application Fetch Overhead</vt:lpstr>
      <vt:lpstr>165 Application Performance</vt:lpstr>
      <vt:lpstr>Related Work</vt:lpstr>
      <vt:lpstr>Conclusion</vt:lpstr>
      <vt:lpstr>Managing DRAM Latency Divergence in Irregular GPGPU Applications</vt:lpstr>
      <vt:lpstr>Irregular GPGPU Applications</vt:lpstr>
      <vt:lpstr>SIMT Execution Overview</vt:lpstr>
      <vt:lpstr>Memory Latency Divergence</vt:lpstr>
      <vt:lpstr>GPU Memory Controller (GMC)</vt:lpstr>
      <vt:lpstr>Warp-Aware Scheduling</vt:lpstr>
      <vt:lpstr>Impact of DRAM Latency Divergence</vt:lpstr>
      <vt:lpstr>Key Idea</vt:lpstr>
      <vt:lpstr>Controller Design</vt:lpstr>
      <vt:lpstr>Controller Design</vt:lpstr>
      <vt:lpstr>Warp-Group Scheduling : Single Channel</vt:lpstr>
      <vt:lpstr>WG-scheduling</vt:lpstr>
      <vt:lpstr>Multiple Memory Controllers</vt:lpstr>
      <vt:lpstr>Warp-Group Scheduling : Multi-Channel</vt:lpstr>
      <vt:lpstr>WG-M Scheduling</vt:lpstr>
      <vt:lpstr>Bandwidth-Aware Warp-Group Scheduling</vt:lpstr>
      <vt:lpstr>Bandwidth-Aware Warp-Group Scheduling</vt:lpstr>
      <vt:lpstr>WG-Bw Scheduling</vt:lpstr>
      <vt:lpstr>Warp-Aware Write Draining</vt:lpstr>
      <vt:lpstr>WG-scheduling</vt:lpstr>
      <vt:lpstr>Methodology</vt:lpstr>
      <vt:lpstr>Performance Improvement</vt:lpstr>
      <vt:lpstr>Impact on Regular Workloads</vt:lpstr>
      <vt:lpstr>Energy Impact of Reduced Row Hit-Rate</vt:lpstr>
      <vt:lpstr>Conclusions</vt:lpstr>
      <vt:lpstr>Thanks !</vt:lpstr>
      <vt:lpstr>Backup Slides</vt:lpstr>
      <vt:lpstr>Performance Improvement : IPC</vt:lpstr>
      <vt:lpstr>Average Warp Stall Latency</vt:lpstr>
      <vt:lpstr>DRAM Latency Divergence</vt:lpstr>
      <vt:lpstr>Bandwidth Utilization</vt:lpstr>
      <vt:lpstr>Memory Controller Microarchitecture</vt:lpstr>
      <vt:lpstr>Warp-Group Scheduling</vt:lpstr>
      <vt:lpstr>Priority-Based Cache Allocation in Throughput Processors </vt:lpstr>
      <vt:lpstr>Introduction</vt:lpstr>
      <vt:lpstr>Motivation: Case Study (CoMD)</vt:lpstr>
      <vt:lpstr>Motivation</vt:lpstr>
      <vt:lpstr>Our Proposal: Priority Based Cache Allocation (PCAL)</vt:lpstr>
      <vt:lpstr>Baseline</vt:lpstr>
      <vt:lpstr>TLP Throttling</vt:lpstr>
      <vt:lpstr>Proposed Solution: PCAL</vt:lpstr>
      <vt:lpstr>Proposed Solution: PCAL </vt:lpstr>
      <vt:lpstr>Proposed solution: Static PCAL</vt:lpstr>
      <vt:lpstr>Two Optimization Strategies to exploit the 2-D (#Warps, #Tokens) search space </vt:lpstr>
      <vt:lpstr>Proposed Solution: Dynamic PCAL</vt:lpstr>
      <vt:lpstr>Evaluation</vt:lpstr>
      <vt:lpstr>MTLP Example (CoMD)</vt:lpstr>
      <vt:lpstr>ITLP Example (Similarity-Score)</vt:lpstr>
      <vt:lpstr>PCAL Results Summary</vt:lpstr>
      <vt:lpstr>Conclusion</vt:lpstr>
      <vt:lpstr>Questions</vt:lpstr>
      <vt:lpstr>Unlocking bandwidth for GPUS  in cc-numa systems</vt:lpstr>
      <vt:lpstr>Evolving gpu memory system</vt:lpstr>
      <vt:lpstr>Design goals &amp; Opportunities</vt:lpstr>
      <vt:lpstr>Bandwidth utilization</vt:lpstr>
      <vt:lpstr>Bandwidth utilization</vt:lpstr>
      <vt:lpstr>Bandwidth Utilization</vt:lpstr>
      <vt:lpstr>contributions</vt:lpstr>
      <vt:lpstr>Outline</vt:lpstr>
      <vt:lpstr>First-touch Page Migration</vt:lpstr>
      <vt:lpstr>Problems with first-touch migration</vt:lpstr>
      <vt:lpstr>Pre-fetch to avoid tlb shootdowns</vt:lpstr>
      <vt:lpstr>Migration using Range-Expansion</vt:lpstr>
      <vt:lpstr>Migration using Range-Expansion</vt:lpstr>
      <vt:lpstr>Revisiting Bandwidth utilization</vt:lpstr>
      <vt:lpstr>Bandwidth balancing</vt:lpstr>
      <vt:lpstr>Bandwidth balancing</vt:lpstr>
      <vt:lpstr>Simulation Environment</vt:lpstr>
      <vt:lpstr>Results</vt:lpstr>
      <vt:lpstr>Results</vt:lpstr>
      <vt:lpstr>Results</vt:lpstr>
      <vt:lpstr>Results</vt:lpstr>
      <vt:lpstr>Conclusions</vt:lpstr>
      <vt:lpstr>Thank you</vt:lpstr>
      <vt:lpstr>Effectiveness of Range-Expansion</vt:lpstr>
      <vt:lpstr>Data transfer ratio</vt:lpstr>
      <vt:lpstr>GPU workloads: BW Sensitivity</vt:lpstr>
      <vt:lpstr>Results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Variable Warp Size Architecture</dc:title>
  <dc:creator>tgrogers</dc:creator>
  <cp:lastModifiedBy>Nandita Vijaykumar</cp:lastModifiedBy>
  <cp:revision>321</cp:revision>
  <dcterms:created xsi:type="dcterms:W3CDTF">2006-08-16T00:00:00Z</dcterms:created>
  <dcterms:modified xsi:type="dcterms:W3CDTF">2015-11-10T18:22:50Z</dcterms:modified>
</cp:coreProperties>
</file>