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theme/theme45.xml" ContentType="application/vnd.openxmlformats-officedocument.theme+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theme/theme46.xml" ContentType="application/vnd.openxmlformats-officedocument.theme+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47.xml" ContentType="application/vnd.openxmlformats-officedocument.theme+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48.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theme/theme54.xml" ContentType="application/vnd.openxmlformats-officedocument.theme+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55.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56.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theme/theme57.xml" ContentType="application/vnd.openxmlformats-officedocument.theme+xml"/>
  <Override PartName="/ppt/theme/themeOverride1.xml" ContentType="application/vnd.openxmlformats-officedocument.themeOverride+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8.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theme/theme59.xml" ContentType="application/vnd.openxmlformats-officedocument.theme+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60.xml" ContentType="application/vnd.openxmlformats-officedocument.theme+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61.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theme/theme62.xml" ContentType="application/vnd.openxmlformats-officedocument.theme+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63.xml" ContentType="application/vnd.openxmlformats-officedocument.theme+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64.xml" ContentType="application/vnd.openxmlformats-officedocument.theme+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theme/theme65.xml" ContentType="application/vnd.openxmlformats-officedocument.theme+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theme/theme66.xml" ContentType="application/vnd.openxmlformats-officedocument.theme+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theme/theme67.xml" ContentType="application/vnd.openxmlformats-officedocument.theme+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theme/theme68.xml" ContentType="application/vnd.openxmlformats-officedocument.theme+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theme/theme69.xml" ContentType="application/vnd.openxmlformats-officedocument.theme+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theme/theme70.xml" ContentType="application/vnd.openxmlformats-officedocument.theme+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71.xml" ContentType="application/vnd.openxmlformats-officedocument.theme+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theme/theme72.xml" ContentType="application/vnd.openxmlformats-officedocument.theme+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73.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theme/theme74.xml" ContentType="application/vnd.openxmlformats-officedocument.theme+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theme/theme75.xml" ContentType="application/vnd.openxmlformats-officedocument.theme+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theme/theme76.xml" ContentType="application/vnd.openxmlformats-officedocument.theme+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theme/theme77.xml" ContentType="application/vnd.openxmlformats-officedocument.theme+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theme/theme78.xml" ContentType="application/vnd.openxmlformats-officedocument.theme+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theme/theme79.xml" ContentType="application/vnd.openxmlformats-officedocument.theme+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theme/theme80.xml" ContentType="application/vnd.openxmlformats-officedocument.theme+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theme/theme81.xml" ContentType="application/vnd.openxmlformats-officedocument.theme+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theme/theme82.xml" ContentType="application/vnd.openxmlformats-officedocument.theme+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charts/chart9.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4.xml" ContentType="application/vnd.openxmlformats-officedocument.themeOverride+xml"/>
  <Override PartName="/ppt/charts/chart14.xml" ContentType="application/vnd.openxmlformats-officedocument.drawingml.chart+xml"/>
  <Override PartName="/ppt/theme/themeOverride15.xml" ContentType="application/vnd.openxmlformats-officedocument.themeOverr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79" r:id="rId37"/>
    <p:sldMasterId id="2147484704" r:id="rId38"/>
    <p:sldMasterId id="2147484768" r:id="rId39"/>
    <p:sldMasterId id="2147484780" r:id="rId40"/>
    <p:sldMasterId id="2147484792" r:id="rId41"/>
    <p:sldMasterId id="2147484804" r:id="rId42"/>
    <p:sldMasterId id="2147484816" r:id="rId43"/>
    <p:sldMasterId id="2147484828" r:id="rId44"/>
    <p:sldMasterId id="2147484840" r:id="rId45"/>
    <p:sldMasterId id="2147484853" r:id="rId46"/>
    <p:sldMasterId id="2147484865" r:id="rId47"/>
    <p:sldMasterId id="2147484877" r:id="rId48"/>
    <p:sldMasterId id="2147484903" r:id="rId49"/>
    <p:sldMasterId id="2147484917" r:id="rId50"/>
    <p:sldMasterId id="2147484920" r:id="rId51"/>
    <p:sldMasterId id="2147484948" r:id="rId52"/>
    <p:sldMasterId id="2147484951" r:id="rId53"/>
    <p:sldMasterId id="2147484965" r:id="rId54"/>
    <p:sldMasterId id="2147484977" r:id="rId55"/>
    <p:sldMasterId id="2147485002" r:id="rId56"/>
    <p:sldMasterId id="2147485014" r:id="rId57"/>
    <p:sldMasterId id="2147485027" r:id="rId58"/>
    <p:sldMasterId id="2147485052" r:id="rId59"/>
    <p:sldMasterId id="2147485077" r:id="rId60"/>
    <p:sldMasterId id="2147485090" r:id="rId61"/>
    <p:sldMasterId id="2147485187" r:id="rId62"/>
    <p:sldMasterId id="2147485199" r:id="rId63"/>
    <p:sldMasterId id="2147485212" r:id="rId64"/>
    <p:sldMasterId id="2147485224" r:id="rId65"/>
    <p:sldMasterId id="2147485236" r:id="rId66"/>
    <p:sldMasterId id="2147485273" r:id="rId67"/>
    <p:sldMasterId id="2147485297" r:id="rId68"/>
    <p:sldMasterId id="2147485312" r:id="rId69"/>
    <p:sldMasterId id="2147485324" r:id="rId70"/>
    <p:sldMasterId id="2147485337" r:id="rId71"/>
    <p:sldMasterId id="2147485349" r:id="rId72"/>
    <p:sldMasterId id="2147485361" r:id="rId73"/>
    <p:sldMasterId id="2147485364" r:id="rId74"/>
    <p:sldMasterId id="2147485376" r:id="rId75"/>
    <p:sldMasterId id="2147485389" r:id="rId76"/>
    <p:sldMasterId id="2147485402" r:id="rId77"/>
    <p:sldMasterId id="2147485418" r:id="rId78"/>
    <p:sldMasterId id="2147485431" r:id="rId79"/>
    <p:sldMasterId id="2147485444" r:id="rId80"/>
    <p:sldMasterId id="2147485457" r:id="rId81"/>
    <p:sldMasterId id="2147485469" r:id="rId82"/>
    <p:sldMasterId id="2147485481" r:id="rId83"/>
  </p:sldMasterIdLst>
  <p:notesMasterIdLst>
    <p:notesMasterId r:id="rId195"/>
  </p:notesMasterIdLst>
  <p:handoutMasterIdLst>
    <p:handoutMasterId r:id="rId196"/>
  </p:handoutMasterIdLst>
  <p:sldIdLst>
    <p:sldId id="2025" r:id="rId84"/>
    <p:sldId id="2389" r:id="rId85"/>
    <p:sldId id="2390" r:id="rId86"/>
    <p:sldId id="2391" r:id="rId87"/>
    <p:sldId id="2392" r:id="rId88"/>
    <p:sldId id="2393" r:id="rId89"/>
    <p:sldId id="2394" r:id="rId90"/>
    <p:sldId id="2395" r:id="rId91"/>
    <p:sldId id="2396" r:id="rId92"/>
    <p:sldId id="2397" r:id="rId93"/>
    <p:sldId id="2398" r:id="rId94"/>
    <p:sldId id="2399" r:id="rId95"/>
    <p:sldId id="2496" r:id="rId96"/>
    <p:sldId id="2400" r:id="rId97"/>
    <p:sldId id="2498" r:id="rId98"/>
    <p:sldId id="2499" r:id="rId99"/>
    <p:sldId id="2500" r:id="rId100"/>
    <p:sldId id="2502" r:id="rId101"/>
    <p:sldId id="2401" r:id="rId102"/>
    <p:sldId id="2402" r:id="rId103"/>
    <p:sldId id="2403" r:id="rId104"/>
    <p:sldId id="2404" r:id="rId105"/>
    <p:sldId id="2405" r:id="rId106"/>
    <p:sldId id="2495" r:id="rId107"/>
    <p:sldId id="2497" r:id="rId108"/>
    <p:sldId id="2406" r:id="rId109"/>
    <p:sldId id="2407" r:id="rId110"/>
    <p:sldId id="2408" r:id="rId111"/>
    <p:sldId id="2409" r:id="rId112"/>
    <p:sldId id="2410" r:id="rId113"/>
    <p:sldId id="2411" r:id="rId114"/>
    <p:sldId id="2412" r:id="rId115"/>
    <p:sldId id="2413" r:id="rId116"/>
    <p:sldId id="2414" r:id="rId117"/>
    <p:sldId id="2415" r:id="rId118"/>
    <p:sldId id="2416" r:id="rId119"/>
    <p:sldId id="2417" r:id="rId120"/>
    <p:sldId id="2418" r:id="rId121"/>
    <p:sldId id="2419" r:id="rId122"/>
    <p:sldId id="2420" r:id="rId123"/>
    <p:sldId id="2421" r:id="rId124"/>
    <p:sldId id="2422" r:id="rId125"/>
    <p:sldId id="2423" r:id="rId126"/>
    <p:sldId id="2424" r:id="rId127"/>
    <p:sldId id="2425" r:id="rId128"/>
    <p:sldId id="2426" r:id="rId129"/>
    <p:sldId id="2427" r:id="rId130"/>
    <p:sldId id="2428" r:id="rId131"/>
    <p:sldId id="2429" r:id="rId132"/>
    <p:sldId id="2430" r:id="rId133"/>
    <p:sldId id="2431" r:id="rId134"/>
    <p:sldId id="2432" r:id="rId135"/>
    <p:sldId id="2433" r:id="rId136"/>
    <p:sldId id="2434" r:id="rId137"/>
    <p:sldId id="2435" r:id="rId138"/>
    <p:sldId id="2436" r:id="rId139"/>
    <p:sldId id="2437" r:id="rId140"/>
    <p:sldId id="2438" r:id="rId141"/>
    <p:sldId id="2439" r:id="rId142"/>
    <p:sldId id="2440" r:id="rId143"/>
    <p:sldId id="2441" r:id="rId144"/>
    <p:sldId id="2442" r:id="rId145"/>
    <p:sldId id="2443" r:id="rId146"/>
    <p:sldId id="2444" r:id="rId147"/>
    <p:sldId id="2445" r:id="rId148"/>
    <p:sldId id="2446" r:id="rId149"/>
    <p:sldId id="2447" r:id="rId150"/>
    <p:sldId id="2448" r:id="rId151"/>
    <p:sldId id="2449" r:id="rId152"/>
    <p:sldId id="2450" r:id="rId153"/>
    <p:sldId id="2451" r:id="rId154"/>
    <p:sldId id="2452" r:id="rId155"/>
    <p:sldId id="2453" r:id="rId156"/>
    <p:sldId id="2454" r:id="rId157"/>
    <p:sldId id="2455" r:id="rId158"/>
    <p:sldId id="2456" r:id="rId159"/>
    <p:sldId id="2457" r:id="rId160"/>
    <p:sldId id="2458" r:id="rId161"/>
    <p:sldId id="2459" r:id="rId162"/>
    <p:sldId id="2460" r:id="rId163"/>
    <p:sldId id="2461" r:id="rId164"/>
    <p:sldId id="2462" r:id="rId165"/>
    <p:sldId id="2463" r:id="rId166"/>
    <p:sldId id="2464" r:id="rId167"/>
    <p:sldId id="2465" r:id="rId168"/>
    <p:sldId id="2466" r:id="rId169"/>
    <p:sldId id="2467" r:id="rId170"/>
    <p:sldId id="2468" r:id="rId171"/>
    <p:sldId id="2469" r:id="rId172"/>
    <p:sldId id="2470" r:id="rId173"/>
    <p:sldId id="2471" r:id="rId174"/>
    <p:sldId id="2472" r:id="rId175"/>
    <p:sldId id="2473" r:id="rId176"/>
    <p:sldId id="2474" r:id="rId177"/>
    <p:sldId id="2501" r:id="rId178"/>
    <p:sldId id="2475" r:id="rId179"/>
    <p:sldId id="2480" r:id="rId180"/>
    <p:sldId id="2481" r:id="rId181"/>
    <p:sldId id="2482" r:id="rId182"/>
    <p:sldId id="2483" r:id="rId183"/>
    <p:sldId id="2484" r:id="rId184"/>
    <p:sldId id="2485" r:id="rId185"/>
    <p:sldId id="2486" r:id="rId186"/>
    <p:sldId id="2487" r:id="rId187"/>
    <p:sldId id="2488" r:id="rId188"/>
    <p:sldId id="2489" r:id="rId189"/>
    <p:sldId id="2490" r:id="rId190"/>
    <p:sldId id="2491" r:id="rId191"/>
    <p:sldId id="2492" r:id="rId192"/>
    <p:sldId id="2493" r:id="rId193"/>
    <p:sldId id="2494" r:id="rId1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9219" autoAdjust="0"/>
  </p:normalViewPr>
  <p:slideViewPr>
    <p:cSldViewPr>
      <p:cViewPr varScale="1">
        <p:scale>
          <a:sx n="89" d="100"/>
          <a:sy n="89" d="100"/>
        </p:scale>
        <p:origin x="749" y="77"/>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3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xml"/><Relationship Id="rId138" Type="http://schemas.openxmlformats.org/officeDocument/2006/relationships/slide" Target="slides/slide55.xml"/><Relationship Id="rId159" Type="http://schemas.openxmlformats.org/officeDocument/2006/relationships/slide" Target="slides/slide76.xml"/><Relationship Id="rId170" Type="http://schemas.openxmlformats.org/officeDocument/2006/relationships/slide" Target="slides/slide87.xml"/><Relationship Id="rId191" Type="http://schemas.openxmlformats.org/officeDocument/2006/relationships/slide" Target="slides/slide108.xml"/><Relationship Id="rId107" Type="http://schemas.openxmlformats.org/officeDocument/2006/relationships/slide" Target="slides/slide2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45.xml"/><Relationship Id="rId149" Type="http://schemas.openxmlformats.org/officeDocument/2006/relationships/slide" Target="slides/slide66.xml"/><Relationship Id="rId5" Type="http://schemas.openxmlformats.org/officeDocument/2006/relationships/slideMaster" Target="slideMasters/slideMaster5.xml"/><Relationship Id="rId95" Type="http://schemas.openxmlformats.org/officeDocument/2006/relationships/slide" Target="slides/slide12.xml"/><Relationship Id="rId160" Type="http://schemas.openxmlformats.org/officeDocument/2006/relationships/slide" Target="slides/slide77.xml"/><Relationship Id="rId181" Type="http://schemas.openxmlformats.org/officeDocument/2006/relationships/slide" Target="slides/slide9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35.xml"/><Relationship Id="rId139" Type="http://schemas.openxmlformats.org/officeDocument/2006/relationships/slide" Target="slides/slide56.xml"/><Relationship Id="rId85" Type="http://schemas.openxmlformats.org/officeDocument/2006/relationships/slide" Target="slides/slide2.xml"/><Relationship Id="rId150" Type="http://schemas.openxmlformats.org/officeDocument/2006/relationships/slide" Target="slides/slide67.xml"/><Relationship Id="rId171" Type="http://schemas.openxmlformats.org/officeDocument/2006/relationships/slide" Target="slides/slide88.xml"/><Relationship Id="rId192" Type="http://schemas.openxmlformats.org/officeDocument/2006/relationships/slide" Target="slides/slide109.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25.xml"/><Relationship Id="rId129" Type="http://schemas.openxmlformats.org/officeDocument/2006/relationships/slide" Target="slides/slide46.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 Target="slides/slide13.xml"/><Relationship Id="rId140" Type="http://schemas.openxmlformats.org/officeDocument/2006/relationships/slide" Target="slides/slide57.xml"/><Relationship Id="rId161" Type="http://schemas.openxmlformats.org/officeDocument/2006/relationships/slide" Target="slides/slide78.xml"/><Relationship Id="rId182" Type="http://schemas.openxmlformats.org/officeDocument/2006/relationships/slide" Target="slides/slide99.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36.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 Target="slides/slide3.xml"/><Relationship Id="rId130" Type="http://schemas.openxmlformats.org/officeDocument/2006/relationships/slide" Target="slides/slide47.xml"/><Relationship Id="rId151" Type="http://schemas.openxmlformats.org/officeDocument/2006/relationships/slide" Target="slides/slide68.xml"/><Relationship Id="rId172" Type="http://schemas.openxmlformats.org/officeDocument/2006/relationships/slide" Target="slides/slide89.xml"/><Relationship Id="rId193" Type="http://schemas.openxmlformats.org/officeDocument/2006/relationships/slide" Target="slides/slide110.xml"/><Relationship Id="rId13" Type="http://schemas.openxmlformats.org/officeDocument/2006/relationships/slideMaster" Target="slideMasters/slideMaster13.xml"/><Relationship Id="rId109" Type="http://schemas.openxmlformats.org/officeDocument/2006/relationships/slide" Target="slides/slide26.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4.xml"/><Relationship Id="rId120" Type="http://schemas.openxmlformats.org/officeDocument/2006/relationships/slide" Target="slides/slide37.xml"/><Relationship Id="rId141"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9.xml"/><Relationship Id="rId162" Type="http://schemas.openxmlformats.org/officeDocument/2006/relationships/slide" Target="slides/slide79.xml"/><Relationship Id="rId183" Type="http://schemas.openxmlformats.org/officeDocument/2006/relationships/slide" Target="slides/slide10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4.xml"/><Relationship Id="rId110" Type="http://schemas.openxmlformats.org/officeDocument/2006/relationships/slide" Target="slides/slide27.xml"/><Relationship Id="rId115" Type="http://schemas.openxmlformats.org/officeDocument/2006/relationships/slide" Target="slides/slide32.xml"/><Relationship Id="rId131" Type="http://schemas.openxmlformats.org/officeDocument/2006/relationships/slide" Target="slides/slide48.xml"/><Relationship Id="rId136" Type="http://schemas.openxmlformats.org/officeDocument/2006/relationships/slide" Target="slides/slide53.xml"/><Relationship Id="rId157" Type="http://schemas.openxmlformats.org/officeDocument/2006/relationships/slide" Target="slides/slide74.xml"/><Relationship Id="rId178" Type="http://schemas.openxmlformats.org/officeDocument/2006/relationships/slide" Target="slides/slide9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69.xml"/><Relationship Id="rId173" Type="http://schemas.openxmlformats.org/officeDocument/2006/relationships/slide" Target="slides/slide90.xml"/><Relationship Id="rId194" Type="http://schemas.openxmlformats.org/officeDocument/2006/relationships/slide" Target="slides/slide111.xml"/><Relationship Id="rId199"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7.xml"/><Relationship Id="rId105" Type="http://schemas.openxmlformats.org/officeDocument/2006/relationships/slide" Target="slides/slide22.xml"/><Relationship Id="rId126" Type="http://schemas.openxmlformats.org/officeDocument/2006/relationships/slide" Target="slides/slide43.xml"/><Relationship Id="rId147" Type="http://schemas.openxmlformats.org/officeDocument/2006/relationships/slide" Target="slides/slide64.xml"/><Relationship Id="rId168"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0.xml"/><Relationship Id="rId98" Type="http://schemas.openxmlformats.org/officeDocument/2006/relationships/slide" Target="slides/slide15.xml"/><Relationship Id="rId121" Type="http://schemas.openxmlformats.org/officeDocument/2006/relationships/slide" Target="slides/slide38.xml"/><Relationship Id="rId142" Type="http://schemas.openxmlformats.org/officeDocument/2006/relationships/slide" Target="slides/slide59.xml"/><Relationship Id="rId163" Type="http://schemas.openxmlformats.org/officeDocument/2006/relationships/slide" Target="slides/slide80.xml"/><Relationship Id="rId184" Type="http://schemas.openxmlformats.org/officeDocument/2006/relationships/slide" Target="slides/slide101.xml"/><Relationship Id="rId189" Type="http://schemas.openxmlformats.org/officeDocument/2006/relationships/slide" Target="slides/slide10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33.xml"/><Relationship Id="rId137" Type="http://schemas.openxmlformats.org/officeDocument/2006/relationships/slide" Target="slides/slide54.xml"/><Relationship Id="rId158" Type="http://schemas.openxmlformats.org/officeDocument/2006/relationships/slide" Target="slides/slide7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5.xml"/><Relationship Id="rId111" Type="http://schemas.openxmlformats.org/officeDocument/2006/relationships/slide" Target="slides/slide28.xml"/><Relationship Id="rId132" Type="http://schemas.openxmlformats.org/officeDocument/2006/relationships/slide" Target="slides/slide49.xml"/><Relationship Id="rId153" Type="http://schemas.openxmlformats.org/officeDocument/2006/relationships/slide" Target="slides/slide70.xml"/><Relationship Id="rId174" Type="http://schemas.openxmlformats.org/officeDocument/2006/relationships/slide" Target="slides/slide91.xml"/><Relationship Id="rId179" Type="http://schemas.openxmlformats.org/officeDocument/2006/relationships/slide" Target="slides/slide96.xml"/><Relationship Id="rId195" Type="http://schemas.openxmlformats.org/officeDocument/2006/relationships/notesMaster" Target="notesMasters/notesMaster1.xml"/><Relationship Id="rId190" Type="http://schemas.openxmlformats.org/officeDocument/2006/relationships/slide" Target="slides/slide10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23.xml"/><Relationship Id="rId12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 Target="slides/slide11.xml"/><Relationship Id="rId99" Type="http://schemas.openxmlformats.org/officeDocument/2006/relationships/slide" Target="slides/slide16.xml"/><Relationship Id="rId101" Type="http://schemas.openxmlformats.org/officeDocument/2006/relationships/slide" Target="slides/slide18.xml"/><Relationship Id="rId122" Type="http://schemas.openxmlformats.org/officeDocument/2006/relationships/slide" Target="slides/slide39.xml"/><Relationship Id="rId143" Type="http://schemas.openxmlformats.org/officeDocument/2006/relationships/slide" Target="slides/slide60.xml"/><Relationship Id="rId148" Type="http://schemas.openxmlformats.org/officeDocument/2006/relationships/slide" Target="slides/slide65.xml"/><Relationship Id="rId164" Type="http://schemas.openxmlformats.org/officeDocument/2006/relationships/slide" Target="slides/slide81.xml"/><Relationship Id="rId169" Type="http://schemas.openxmlformats.org/officeDocument/2006/relationships/slide" Target="slides/slide86.xml"/><Relationship Id="rId185" Type="http://schemas.openxmlformats.org/officeDocument/2006/relationships/slide" Target="slides/slide10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97.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6.xml"/><Relationship Id="rId112" Type="http://schemas.openxmlformats.org/officeDocument/2006/relationships/slide" Target="slides/slide29.xml"/><Relationship Id="rId133" Type="http://schemas.openxmlformats.org/officeDocument/2006/relationships/slide" Target="slides/slide50.xml"/><Relationship Id="rId154" Type="http://schemas.openxmlformats.org/officeDocument/2006/relationships/slide" Target="slides/slide71.xml"/><Relationship Id="rId175" Type="http://schemas.openxmlformats.org/officeDocument/2006/relationships/slide" Target="slides/slide92.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 Target="slides/slide19.xml"/><Relationship Id="rId123" Type="http://schemas.openxmlformats.org/officeDocument/2006/relationships/slide" Target="slides/slide40.xml"/><Relationship Id="rId144" Type="http://schemas.openxmlformats.org/officeDocument/2006/relationships/slide" Target="slides/slide61.xml"/><Relationship Id="rId90" Type="http://schemas.openxmlformats.org/officeDocument/2006/relationships/slide" Target="slides/slide7.xml"/><Relationship Id="rId165" Type="http://schemas.openxmlformats.org/officeDocument/2006/relationships/slide" Target="slides/slide82.xml"/><Relationship Id="rId186" Type="http://schemas.openxmlformats.org/officeDocument/2006/relationships/slide" Target="slides/slide103.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30.xml"/><Relationship Id="rId134" Type="http://schemas.openxmlformats.org/officeDocument/2006/relationships/slide" Target="slides/slide51.xml"/><Relationship Id="rId80" Type="http://schemas.openxmlformats.org/officeDocument/2006/relationships/slideMaster" Target="slideMasters/slideMaster80.xml"/><Relationship Id="rId155" Type="http://schemas.openxmlformats.org/officeDocument/2006/relationships/slide" Target="slides/slide72.xml"/><Relationship Id="rId176" Type="http://schemas.openxmlformats.org/officeDocument/2006/relationships/slide" Target="slides/slide93.xml"/><Relationship Id="rId197" Type="http://schemas.openxmlformats.org/officeDocument/2006/relationships/presProps" Target="presProps.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20.xml"/><Relationship Id="rId124" Type="http://schemas.openxmlformats.org/officeDocument/2006/relationships/slide" Target="slides/slide41.xml"/><Relationship Id="rId70" Type="http://schemas.openxmlformats.org/officeDocument/2006/relationships/slideMaster" Target="slideMasters/slideMaster70.xml"/><Relationship Id="rId91" Type="http://schemas.openxmlformats.org/officeDocument/2006/relationships/slide" Target="slides/slide8.xml"/><Relationship Id="rId145" Type="http://schemas.openxmlformats.org/officeDocument/2006/relationships/slide" Target="slides/slide62.xml"/><Relationship Id="rId166" Type="http://schemas.openxmlformats.org/officeDocument/2006/relationships/slide" Target="slides/slide83.xml"/><Relationship Id="rId187" Type="http://schemas.openxmlformats.org/officeDocument/2006/relationships/slide" Target="slides/slide104.xml"/><Relationship Id="rId1" Type="http://schemas.openxmlformats.org/officeDocument/2006/relationships/slideMaster" Target="slideMasters/slideMaster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31.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52.xml"/><Relationship Id="rId156" Type="http://schemas.openxmlformats.org/officeDocument/2006/relationships/slide" Target="slides/slide73.xml"/><Relationship Id="rId177" Type="http://schemas.openxmlformats.org/officeDocument/2006/relationships/slide" Target="slides/slide94.xml"/><Relationship Id="rId198" Type="http://schemas.openxmlformats.org/officeDocument/2006/relationships/viewProps" Target="viewProps.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104" Type="http://schemas.openxmlformats.org/officeDocument/2006/relationships/slide" Target="slides/slide21.xml"/><Relationship Id="rId125" Type="http://schemas.openxmlformats.org/officeDocument/2006/relationships/slide" Target="slides/slide42.xml"/><Relationship Id="rId146" Type="http://schemas.openxmlformats.org/officeDocument/2006/relationships/slide" Target="slides/slide63.xml"/><Relationship Id="rId167" Type="http://schemas.openxmlformats.org/officeDocument/2006/relationships/slide" Target="slides/slide84.xml"/><Relationship Id="rId188" Type="http://schemas.openxmlformats.org/officeDocument/2006/relationships/slide" Target="slides/slide10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Suleman\Desktop\Copy%20(7)%20of%20Copy%20of%20scale.xls" TargetMode="External"/><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Suleman\Desktop\Copy%20(8)%20of%20Copy%20of%20scale.xls" TargetMode="External"/><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oleObject" Target="file:///C:\Documents%20and%20Settings\Suleman\Desktop\Copy%20(11)%20of%20Copy%20of%20scale.xls" TargetMode="External"/><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2" Type="http://schemas.openxmlformats.org/officeDocument/2006/relationships/oleObject" Target="file:///C:\Documents%20and%20Settings\Suleman\Desktop\Copy%20(12)%20of%20Copy%20of%20scale.xls"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Suleman\Desktop\Copy%20of%20Copy%20of%20scale.xls"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Suleman\Desktop\Copy%20(2)%20of%20Copy%20of%20scale.xls"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Suleman\Desktop\Copy%20(3)%20of%20Copy%20of%20scale.xls"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Suleman\Desktop\Copy%20(4)%20of%20Copy%20of%20scale.xls" TargetMode="External"/><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dLbls>
          <c:showLegendKey val="0"/>
          <c:showVal val="0"/>
          <c:showCatName val="0"/>
          <c:showSerName val="0"/>
          <c:showPercent val="0"/>
          <c:showBubbleSize val="0"/>
        </c:dLbls>
        <c:axId val="1269868448"/>
        <c:axId val="1269874432"/>
      </c:scatterChart>
      <c:valAx>
        <c:axId val="126986844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269874432"/>
        <c:crosses val="autoZero"/>
        <c:crossBetween val="midCat"/>
        <c:majorUnit val="8"/>
      </c:valAx>
      <c:valAx>
        <c:axId val="1269874432"/>
        <c:scaling>
          <c:orientation val="minMax"/>
          <c:max val="8"/>
        </c:scaling>
        <c:delete val="0"/>
        <c:axPos val="l"/>
        <c:numFmt formatCode="General" sourceLinked="1"/>
        <c:majorTickMark val="out"/>
        <c:minorTickMark val="none"/>
        <c:tickLblPos val="nextTo"/>
        <c:crossAx val="126986844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3.4178000000000002</c:v>
                </c:pt>
                <c:pt idx="2">
                  <c:v>4.6398000000000001</c:v>
                </c:pt>
                <c:pt idx="3">
                  <c:v>5.3483000000000001</c:v>
                </c:pt>
                <c:pt idx="4">
                  <c:v>7.6793000000000013</c:v>
                </c:pt>
                <c:pt idx="5">
                  <c:v>8.0406000000000013</c:v>
                </c:pt>
                <c:pt idx="6">
                  <c:v>8.1883999999999997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1.9784999999999999</c:v>
                </c:pt>
                <c:pt idx="1">
                  <c:v>3.3580999999999972</c:v>
                </c:pt>
                <c:pt idx="2">
                  <c:v>4.1478999999999946</c:v>
                </c:pt>
                <c:pt idx="3">
                  <c:v>4.8229999999999746</c:v>
                </c:pt>
                <c:pt idx="4">
                  <c:v>7.0395000000000003</c:v>
                </c:pt>
                <c:pt idx="5">
                  <c:v>7.8384</c:v>
                </c:pt>
                <c:pt idx="6">
                  <c:v>9.1830000000000016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1.974100000000004</c:v>
                </c:pt>
                <c:pt idx="1">
                  <c:v>3.1078999999999999</c:v>
                </c:pt>
                <c:pt idx="2">
                  <c:v>4.5331000000000001</c:v>
                </c:pt>
                <c:pt idx="3">
                  <c:v>5.8124999999999956</c:v>
                </c:pt>
                <c:pt idx="4">
                  <c:v>8.9718</c:v>
                </c:pt>
                <c:pt idx="5">
                  <c:v>10.4681</c:v>
                </c:pt>
                <c:pt idx="6">
                  <c:v>12.398999999999999</c:v>
                </c:pt>
              </c:numCache>
            </c:numRef>
          </c:yVal>
          <c:smooth val="1"/>
        </c:ser>
        <c:dLbls>
          <c:showLegendKey val="0"/>
          <c:showVal val="0"/>
          <c:showCatName val="0"/>
          <c:showSerName val="0"/>
          <c:showPercent val="0"/>
          <c:showBubbleSize val="0"/>
        </c:dLbls>
        <c:axId val="1442742400"/>
        <c:axId val="1442742944"/>
      </c:scatterChart>
      <c:valAx>
        <c:axId val="1442742400"/>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42944"/>
        <c:crosses val="autoZero"/>
        <c:crossBetween val="midCat"/>
        <c:majorUnit val="8"/>
      </c:valAx>
      <c:valAx>
        <c:axId val="1442742944"/>
        <c:scaling>
          <c:orientation val="minMax"/>
        </c:scaling>
        <c:delete val="0"/>
        <c:axPos val="l"/>
        <c:numFmt formatCode="General" sourceLinked="1"/>
        <c:majorTickMark val="out"/>
        <c:minorTickMark val="none"/>
        <c:tickLblPos val="nextTo"/>
        <c:crossAx val="144274240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2.7475000000000098</c:v>
                </c:pt>
                <c:pt idx="2">
                  <c:v>2.7484999999999999</c:v>
                </c:pt>
                <c:pt idx="3">
                  <c:v>2.6791999999999998</c:v>
                </c:pt>
                <c:pt idx="4">
                  <c:v>2.6438999999999999</c:v>
                </c:pt>
                <c:pt idx="5">
                  <c:v>2.5397999999999992</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1.061899999999995</c:v>
                </c:pt>
                <c:pt idx="1">
                  <c:v>2.3660000000000001</c:v>
                </c:pt>
                <c:pt idx="2">
                  <c:v>2.8336999999999981</c:v>
                </c:pt>
                <c:pt idx="3">
                  <c:v>2.7351000000000001</c:v>
                </c:pt>
                <c:pt idx="4">
                  <c:v>2.6966999999999981</c:v>
                </c:pt>
                <c:pt idx="5">
                  <c:v>2.5573999999999999</c:v>
                </c:pt>
                <c:pt idx="6">
                  <c:v>2.4847000000000001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1.061899999999995</c:v>
                </c:pt>
                <c:pt idx="1">
                  <c:v>4.4602000000000004</c:v>
                </c:pt>
                <c:pt idx="2">
                  <c:v>5.1412000000000004</c:v>
                </c:pt>
                <c:pt idx="3">
                  <c:v>5.1327999999999996</c:v>
                </c:pt>
                <c:pt idx="4">
                  <c:v>5.1241999999999646</c:v>
                </c:pt>
                <c:pt idx="5">
                  <c:v>5.1407999999999996</c:v>
                </c:pt>
                <c:pt idx="6">
                  <c:v>5.1690999999999976</c:v>
                </c:pt>
              </c:numCache>
            </c:numRef>
          </c:yVal>
          <c:smooth val="1"/>
        </c:ser>
        <c:dLbls>
          <c:showLegendKey val="0"/>
          <c:showVal val="0"/>
          <c:showCatName val="0"/>
          <c:showSerName val="0"/>
          <c:showPercent val="0"/>
          <c:showBubbleSize val="0"/>
        </c:dLbls>
        <c:axId val="1442732608"/>
        <c:axId val="1442744032"/>
      </c:scatterChart>
      <c:valAx>
        <c:axId val="144273260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44032"/>
        <c:crosses val="autoZero"/>
        <c:crossBetween val="midCat"/>
        <c:majorUnit val="8"/>
      </c:valAx>
      <c:valAx>
        <c:axId val="1442744032"/>
        <c:scaling>
          <c:orientation val="minMax"/>
        </c:scaling>
        <c:delete val="0"/>
        <c:axPos val="l"/>
        <c:numFmt formatCode="General" sourceLinked="1"/>
        <c:majorTickMark val="out"/>
        <c:minorTickMark val="none"/>
        <c:tickLblPos val="nextTo"/>
        <c:crossAx val="14427326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3.2572999999999999</c:v>
                </c:pt>
                <c:pt idx="2">
                  <c:v>5.3075999999999937</c:v>
                </c:pt>
                <c:pt idx="3">
                  <c:v>6.0964</c:v>
                </c:pt>
                <c:pt idx="4">
                  <c:v>7.0564</c:v>
                </c:pt>
                <c:pt idx="5">
                  <c:v>7.1109999999999864</c:v>
                </c:pt>
                <c:pt idx="6">
                  <c:v>6.8936999999999999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1.1842999999999999</c:v>
                </c:pt>
                <c:pt idx="1">
                  <c:v>2.0748000000000002</c:v>
                </c:pt>
                <c:pt idx="2">
                  <c:v>3.8755999999999982</c:v>
                </c:pt>
                <c:pt idx="3">
                  <c:v>5.5327999999999999</c:v>
                </c:pt>
                <c:pt idx="4">
                  <c:v>6.6298999999999957</c:v>
                </c:pt>
                <c:pt idx="5">
                  <c:v>7.6429999999999847</c:v>
                </c:pt>
                <c:pt idx="6">
                  <c:v>7.5888999999999998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1.1839</c:v>
                </c:pt>
                <c:pt idx="1">
                  <c:v>3.3458999999999981</c:v>
                </c:pt>
                <c:pt idx="2">
                  <c:v>5.3486000000000002</c:v>
                </c:pt>
                <c:pt idx="3">
                  <c:v>7.3722000000000003</c:v>
                </c:pt>
                <c:pt idx="4">
                  <c:v>8.2556000000000047</c:v>
                </c:pt>
                <c:pt idx="5">
                  <c:v>8.7135000000000016</c:v>
                </c:pt>
                <c:pt idx="6">
                  <c:v>8.4629000000000048</c:v>
                </c:pt>
              </c:numCache>
            </c:numRef>
          </c:yVal>
          <c:smooth val="1"/>
        </c:ser>
        <c:dLbls>
          <c:showLegendKey val="0"/>
          <c:showVal val="0"/>
          <c:showCatName val="0"/>
          <c:showSerName val="0"/>
          <c:showPercent val="0"/>
          <c:showBubbleSize val="0"/>
        </c:dLbls>
        <c:axId val="1442735872"/>
        <c:axId val="1442736416"/>
      </c:scatterChart>
      <c:valAx>
        <c:axId val="144273587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36416"/>
        <c:crosses val="autoZero"/>
        <c:crossBetween val="midCat"/>
        <c:majorUnit val="8"/>
      </c:valAx>
      <c:valAx>
        <c:axId val="1442736416"/>
        <c:scaling>
          <c:orientation val="minMax"/>
        </c:scaling>
        <c:delete val="0"/>
        <c:axPos val="l"/>
        <c:numFmt formatCode="General" sourceLinked="1"/>
        <c:majorTickMark val="out"/>
        <c:minorTickMark val="none"/>
        <c:tickLblPos val="nextTo"/>
        <c:crossAx val="144273587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1.841</c:v>
                </c:pt>
                <c:pt idx="1">
                  <c:v>3.2843000000000102</c:v>
                </c:pt>
                <c:pt idx="2">
                  <c:v>4.4047000000000001</c:v>
                </c:pt>
                <c:pt idx="3">
                  <c:v>5.7197000000000013</c:v>
                </c:pt>
                <c:pt idx="4">
                  <c:v>6.2271999999999954</c:v>
                </c:pt>
                <c:pt idx="5">
                  <c:v>5.4377000000000004</c:v>
                </c:pt>
                <c:pt idx="6">
                  <c:v>4.6046999999999967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showLegendKey val="0"/>
          <c:showVal val="0"/>
          <c:showCatName val="0"/>
          <c:showSerName val="0"/>
          <c:showPercent val="0"/>
          <c:showBubbleSize val="0"/>
        </c:dLbls>
        <c:axId val="1436051680"/>
        <c:axId val="1436054400"/>
      </c:scatterChart>
      <c:valAx>
        <c:axId val="1436051680"/>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36054400"/>
        <c:crosses val="autoZero"/>
        <c:crossBetween val="midCat"/>
        <c:majorUnit val="8"/>
      </c:valAx>
      <c:valAx>
        <c:axId val="1436054400"/>
        <c:scaling>
          <c:orientation val="minMax"/>
        </c:scaling>
        <c:delete val="0"/>
        <c:axPos val="l"/>
        <c:numFmt formatCode="General" sourceLinked="1"/>
        <c:majorTickMark val="out"/>
        <c:minorTickMark val="none"/>
        <c:tickLblPos val="nextTo"/>
        <c:crossAx val="143605168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3.2330999999999999</c:v>
                </c:pt>
                <c:pt idx="2">
                  <c:v>5.5182000000000002</c:v>
                </c:pt>
                <c:pt idx="3">
                  <c:v>6.3487999999999998</c:v>
                </c:pt>
                <c:pt idx="4">
                  <c:v>7.4295</c:v>
                </c:pt>
                <c:pt idx="5">
                  <c:v>7.0683999999999996</c:v>
                </c:pt>
                <c:pt idx="6">
                  <c:v>5.0468999999999999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1.8573999999999951</c:v>
                </c:pt>
                <c:pt idx="1">
                  <c:v>3.3207</c:v>
                </c:pt>
                <c:pt idx="2">
                  <c:v>5.3037000000000001</c:v>
                </c:pt>
                <c:pt idx="3">
                  <c:v>6.2143999999999986</c:v>
                </c:pt>
                <c:pt idx="4">
                  <c:v>7.1436000000000002</c:v>
                </c:pt>
                <c:pt idx="5">
                  <c:v>6.8138999999999976</c:v>
                </c:pt>
                <c:pt idx="6">
                  <c:v>6.4970999999999997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1.8573999999999951</c:v>
                </c:pt>
                <c:pt idx="1">
                  <c:v>3.2783000000000002</c:v>
                </c:pt>
                <c:pt idx="2">
                  <c:v>5.7460000000000004</c:v>
                </c:pt>
                <c:pt idx="3">
                  <c:v>7.2077999999999998</c:v>
                </c:pt>
                <c:pt idx="4">
                  <c:v>9.2148999999999983</c:v>
                </c:pt>
                <c:pt idx="5">
                  <c:v>9.5317000000000007</c:v>
                </c:pt>
                <c:pt idx="6">
                  <c:v>7.9958999999999998</c:v>
                </c:pt>
              </c:numCache>
            </c:numRef>
          </c:yVal>
          <c:smooth val="1"/>
        </c:ser>
        <c:dLbls>
          <c:showLegendKey val="0"/>
          <c:showVal val="0"/>
          <c:showCatName val="0"/>
          <c:showSerName val="0"/>
          <c:showPercent val="0"/>
          <c:showBubbleSize val="0"/>
        </c:dLbls>
        <c:axId val="1436043520"/>
        <c:axId val="1436052768"/>
      </c:scatterChart>
      <c:valAx>
        <c:axId val="1436043520"/>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36052768"/>
        <c:crosses val="autoZero"/>
        <c:crossBetween val="midCat"/>
        <c:majorUnit val="8"/>
      </c:valAx>
      <c:valAx>
        <c:axId val="1436052768"/>
        <c:scaling>
          <c:orientation val="minMax"/>
        </c:scaling>
        <c:delete val="0"/>
        <c:axPos val="l"/>
        <c:numFmt formatCode="General" sourceLinked="1"/>
        <c:majorTickMark val="out"/>
        <c:minorTickMark val="none"/>
        <c:tickLblPos val="nextTo"/>
        <c:crossAx val="143604352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1.0162</c:v>
                </c:pt>
                <c:pt idx="2">
                  <c:v>1.1798</c:v>
                </c:pt>
                <c:pt idx="3">
                  <c:v>1.6524000000000001</c:v>
                </c:pt>
                <c:pt idx="4">
                  <c:v>1.9567000000000001</c:v>
                </c:pt>
                <c:pt idx="5">
                  <c:v>2.1513</c:v>
                </c:pt>
                <c:pt idx="6">
                  <c:v>2.4746999999999981</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1.0397999999999941</c:v>
                </c:pt>
                <c:pt idx="1">
                  <c:v>1.0484</c:v>
                </c:pt>
                <c:pt idx="2">
                  <c:v>1.208599999999995</c:v>
                </c:pt>
                <c:pt idx="3">
                  <c:v>1.5729</c:v>
                </c:pt>
                <c:pt idx="4">
                  <c:v>1.9212</c:v>
                </c:pt>
                <c:pt idx="5">
                  <c:v>2.1253000000000002</c:v>
                </c:pt>
                <c:pt idx="6">
                  <c:v>2.4373999999999998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1.0397999999999941</c:v>
                </c:pt>
                <c:pt idx="1">
                  <c:v>1.0084</c:v>
                </c:pt>
                <c:pt idx="2">
                  <c:v>1.2111999999999941</c:v>
                </c:pt>
                <c:pt idx="3">
                  <c:v>1.6315</c:v>
                </c:pt>
                <c:pt idx="4">
                  <c:v>2.1882000000000001</c:v>
                </c:pt>
                <c:pt idx="5">
                  <c:v>2.3860999999999981</c:v>
                </c:pt>
                <c:pt idx="6">
                  <c:v>2.8052999999999981</c:v>
                </c:pt>
              </c:numCache>
            </c:numRef>
          </c:yVal>
          <c:smooth val="1"/>
        </c:ser>
        <c:dLbls>
          <c:showLegendKey val="0"/>
          <c:showVal val="0"/>
          <c:showCatName val="0"/>
          <c:showSerName val="0"/>
          <c:showPercent val="0"/>
          <c:showBubbleSize val="0"/>
        </c:dLbls>
        <c:axId val="1436052224"/>
        <c:axId val="1436048416"/>
      </c:scatterChart>
      <c:valAx>
        <c:axId val="143605222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36048416"/>
        <c:crosses val="autoZero"/>
        <c:crossBetween val="midCat"/>
        <c:majorUnit val="8"/>
      </c:valAx>
      <c:valAx>
        <c:axId val="1436048416"/>
        <c:scaling>
          <c:orientation val="minMax"/>
        </c:scaling>
        <c:delete val="0"/>
        <c:axPos val="l"/>
        <c:numFmt formatCode="General" sourceLinked="1"/>
        <c:majorTickMark val="out"/>
        <c:minorTickMark val="none"/>
        <c:tickLblPos val="nextTo"/>
        <c:crossAx val="143605222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3.0115999999999992</c:v>
                </c:pt>
                <c:pt idx="2">
                  <c:v>4.3870999999999967</c:v>
                </c:pt>
                <c:pt idx="3">
                  <c:v>5.9207999999999998</c:v>
                </c:pt>
                <c:pt idx="4">
                  <c:v>6.6480999999999977</c:v>
                </c:pt>
                <c:pt idx="5">
                  <c:v>6.8959999999999946</c:v>
                </c:pt>
                <c:pt idx="6">
                  <c:v>6.9711000000000034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2.8502999999999972</c:v>
                </c:pt>
                <c:pt idx="1">
                  <c:v>3.0121999999999991</c:v>
                </c:pt>
                <c:pt idx="2">
                  <c:v>4.7865000000000002</c:v>
                </c:pt>
                <c:pt idx="3">
                  <c:v>6.8902999999999999</c:v>
                </c:pt>
                <c:pt idx="4">
                  <c:v>7.1032000000000002</c:v>
                </c:pt>
                <c:pt idx="5">
                  <c:v>8.2280999999999977</c:v>
                </c:pt>
                <c:pt idx="6">
                  <c:v>9.0470999999999986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2.8477000000000001</c:v>
                </c:pt>
                <c:pt idx="1">
                  <c:v>3.0444</c:v>
                </c:pt>
                <c:pt idx="2">
                  <c:v>5.4279999999999946</c:v>
                </c:pt>
                <c:pt idx="3">
                  <c:v>6.6921999999999837</c:v>
                </c:pt>
                <c:pt idx="4">
                  <c:v>7.0494000000000003</c:v>
                </c:pt>
                <c:pt idx="5">
                  <c:v>8.7541000000000011</c:v>
                </c:pt>
                <c:pt idx="6">
                  <c:v>9.5836000000000006</c:v>
                </c:pt>
              </c:numCache>
            </c:numRef>
          </c:yVal>
          <c:smooth val="1"/>
        </c:ser>
        <c:dLbls>
          <c:showLegendKey val="0"/>
          <c:showVal val="0"/>
          <c:showCatName val="0"/>
          <c:showSerName val="0"/>
          <c:showPercent val="0"/>
          <c:showBubbleSize val="0"/>
        </c:dLbls>
        <c:axId val="1436055488"/>
        <c:axId val="1436050048"/>
      </c:scatterChart>
      <c:valAx>
        <c:axId val="143605548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36050048"/>
        <c:crosses val="autoZero"/>
        <c:crossBetween val="midCat"/>
        <c:majorUnit val="8"/>
      </c:valAx>
      <c:valAx>
        <c:axId val="1436050048"/>
        <c:scaling>
          <c:orientation val="minMax"/>
        </c:scaling>
        <c:delete val="0"/>
        <c:axPos val="l"/>
        <c:numFmt formatCode="General" sourceLinked="1"/>
        <c:majorTickMark val="out"/>
        <c:minorTickMark val="none"/>
        <c:tickLblPos val="nextTo"/>
        <c:crossAx val="143605548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showLegendKey val="0"/>
          <c:showVal val="0"/>
          <c:showCatName val="0"/>
          <c:showSerName val="0"/>
          <c:showPercent val="0"/>
          <c:showBubbleSize val="0"/>
        </c:dLbls>
        <c:axId val="1269877696"/>
        <c:axId val="1269873344"/>
      </c:scatterChart>
      <c:valAx>
        <c:axId val="1269877696"/>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269873344"/>
        <c:crosses val="autoZero"/>
        <c:crossBetween val="midCat"/>
        <c:majorUnit val="8"/>
      </c:valAx>
      <c:valAx>
        <c:axId val="1269873344"/>
        <c:scaling>
          <c:orientation val="minMax"/>
        </c:scaling>
        <c:delete val="0"/>
        <c:axPos val="l"/>
        <c:numFmt formatCode="General" sourceLinked="1"/>
        <c:majorTickMark val="out"/>
        <c:minorTickMark val="none"/>
        <c:tickLblPos val="nextTo"/>
        <c:crossAx val="126987769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dLbls>
          <c:showLegendKey val="0"/>
          <c:showVal val="0"/>
          <c:showCatName val="0"/>
          <c:showSerName val="0"/>
          <c:showPercent val="0"/>
          <c:showBubbleSize val="0"/>
        </c:dLbls>
        <c:axId val="1269876608"/>
        <c:axId val="1269878784"/>
      </c:scatterChart>
      <c:valAx>
        <c:axId val="126987660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269878784"/>
        <c:crosses val="autoZero"/>
        <c:crossBetween val="midCat"/>
        <c:majorUnit val="8"/>
      </c:valAx>
      <c:valAx>
        <c:axId val="1269878784"/>
        <c:scaling>
          <c:orientation val="minMax"/>
          <c:max val="8"/>
        </c:scaling>
        <c:delete val="0"/>
        <c:axPos val="l"/>
        <c:numFmt formatCode="General" sourceLinked="1"/>
        <c:majorTickMark val="out"/>
        <c:minorTickMark val="none"/>
        <c:tickLblPos val="nextTo"/>
        <c:crossAx val="12698766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showLegendKey val="0"/>
          <c:showVal val="0"/>
          <c:showCatName val="0"/>
          <c:showSerName val="0"/>
          <c:showPercent val="0"/>
          <c:showBubbleSize val="0"/>
        </c:dLbls>
        <c:axId val="1269879872"/>
        <c:axId val="1269867360"/>
      </c:scatterChart>
      <c:valAx>
        <c:axId val="126987987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269867360"/>
        <c:crosses val="autoZero"/>
        <c:crossBetween val="midCat"/>
        <c:majorUnit val="8"/>
      </c:valAx>
      <c:valAx>
        <c:axId val="1269867360"/>
        <c:scaling>
          <c:orientation val="minMax"/>
        </c:scaling>
        <c:delete val="0"/>
        <c:axPos val="l"/>
        <c:numFmt formatCode="General" sourceLinked="1"/>
        <c:majorTickMark val="out"/>
        <c:minorTickMark val="none"/>
        <c:tickLblPos val="nextTo"/>
        <c:crossAx val="126987987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2.3690000000000002</c:v>
                </c:pt>
                <c:pt idx="3">
                  <c:v>2.0853000000000002</c:v>
                </c:pt>
                <c:pt idx="4">
                  <c:v>1.8461000000000001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1.609599999999995</c:v>
                </c:pt>
                <c:pt idx="1">
                  <c:v>2.7679999999999998</c:v>
                </c:pt>
                <c:pt idx="2">
                  <c:v>2.3456999999999981</c:v>
                </c:pt>
                <c:pt idx="3">
                  <c:v>2.0981999999999998</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2.8212999999999981</c:v>
                </c:pt>
                <c:pt idx="3">
                  <c:v>2.7063999999999999</c:v>
                </c:pt>
                <c:pt idx="4">
                  <c:v>2.5748000000000002</c:v>
                </c:pt>
                <c:pt idx="5">
                  <c:v>2.4525999999999981</c:v>
                </c:pt>
                <c:pt idx="6">
                  <c:v>2.1977000000000002</c:v>
                </c:pt>
              </c:numCache>
            </c:numRef>
          </c:yVal>
          <c:smooth val="1"/>
        </c:ser>
        <c:dLbls>
          <c:showLegendKey val="0"/>
          <c:showVal val="0"/>
          <c:showCatName val="0"/>
          <c:showSerName val="0"/>
          <c:showPercent val="0"/>
          <c:showBubbleSize val="0"/>
        </c:dLbls>
        <c:axId val="1269870080"/>
        <c:axId val="1239351760"/>
      </c:scatterChart>
      <c:valAx>
        <c:axId val="1269870080"/>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239351760"/>
        <c:crosses val="autoZero"/>
        <c:crossBetween val="midCat"/>
        <c:majorUnit val="8"/>
      </c:valAx>
      <c:valAx>
        <c:axId val="1239351760"/>
        <c:scaling>
          <c:orientation val="minMax"/>
        </c:scaling>
        <c:delete val="0"/>
        <c:axPos val="l"/>
        <c:numFmt formatCode="General" sourceLinked="1"/>
        <c:majorTickMark val="out"/>
        <c:minorTickMark val="none"/>
        <c:tickLblPos val="nextTo"/>
        <c:crossAx val="126987008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1.145799999999995</c:v>
                </c:pt>
                <c:pt idx="2">
                  <c:v>1.1471</c:v>
                </c:pt>
                <c:pt idx="3">
                  <c:v>1.1285000000000001</c:v>
                </c:pt>
                <c:pt idx="4">
                  <c:v>1.103899999999995</c:v>
                </c:pt>
                <c:pt idx="5">
                  <c:v>1.045099999999995</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2.2955999999999999</c:v>
                </c:pt>
                <c:pt idx="1">
                  <c:v>2.416299999999977</c:v>
                </c:pt>
                <c:pt idx="2">
                  <c:v>2.2090000000000001</c:v>
                </c:pt>
                <c:pt idx="3">
                  <c:v>2.1294</c:v>
                </c:pt>
                <c:pt idx="4">
                  <c:v>2.0335999999999999</c:v>
                </c:pt>
                <c:pt idx="5">
                  <c:v>1.909899999999995</c:v>
                </c:pt>
                <c:pt idx="6">
                  <c:v>1.746999999999995</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2.2925</c:v>
                </c:pt>
                <c:pt idx="1">
                  <c:v>2.5527999999999982</c:v>
                </c:pt>
                <c:pt idx="2">
                  <c:v>2.6598000000000002</c:v>
                </c:pt>
                <c:pt idx="3">
                  <c:v>2.6737000000000002</c:v>
                </c:pt>
                <c:pt idx="4">
                  <c:v>2.6425000000000001</c:v>
                </c:pt>
                <c:pt idx="5">
                  <c:v>2.6232000000000002</c:v>
                </c:pt>
                <c:pt idx="6">
                  <c:v>2.5347</c:v>
                </c:pt>
              </c:numCache>
            </c:numRef>
          </c:yVal>
          <c:smooth val="1"/>
        </c:ser>
        <c:dLbls>
          <c:showLegendKey val="0"/>
          <c:showVal val="0"/>
          <c:showCatName val="0"/>
          <c:showSerName val="0"/>
          <c:showPercent val="0"/>
          <c:showBubbleSize val="0"/>
        </c:dLbls>
        <c:axId val="1442740224"/>
        <c:axId val="1442734784"/>
      </c:scatterChart>
      <c:valAx>
        <c:axId val="144274022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34784"/>
        <c:crosses val="autoZero"/>
        <c:crossBetween val="midCat"/>
        <c:majorUnit val="8"/>
      </c:valAx>
      <c:valAx>
        <c:axId val="1442734784"/>
        <c:scaling>
          <c:orientation val="minMax"/>
        </c:scaling>
        <c:delete val="0"/>
        <c:axPos val="l"/>
        <c:numFmt formatCode="General" sourceLinked="1"/>
        <c:majorTickMark val="out"/>
        <c:minorTickMark val="none"/>
        <c:tickLblPos val="nextTo"/>
        <c:crossAx val="144274022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2.6017000000000001</c:v>
                </c:pt>
                <c:pt idx="2">
                  <c:v>2.8058999999999972</c:v>
                </c:pt>
                <c:pt idx="3">
                  <c:v>2.3994999999999771</c:v>
                </c:pt>
                <c:pt idx="4">
                  <c:v>2.0104000000000002</c:v>
                </c:pt>
                <c:pt idx="5">
                  <c:v>1.323499999999995</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2.2644000000000002</c:v>
                </c:pt>
                <c:pt idx="1">
                  <c:v>2.5701000000000001</c:v>
                </c:pt>
                <c:pt idx="2">
                  <c:v>2.7652000000000001</c:v>
                </c:pt>
                <c:pt idx="3">
                  <c:v>2.2258</c:v>
                </c:pt>
                <c:pt idx="4">
                  <c:v>1.709799999999992</c:v>
                </c:pt>
                <c:pt idx="5">
                  <c:v>1.205299999999994</c:v>
                </c:pt>
                <c:pt idx="6">
                  <c:v>0.90839999999999999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2.2612000000000001</c:v>
                </c:pt>
                <c:pt idx="1">
                  <c:v>2.9495</c:v>
                </c:pt>
                <c:pt idx="2">
                  <c:v>3.9681999999999999</c:v>
                </c:pt>
                <c:pt idx="3">
                  <c:v>3.9855</c:v>
                </c:pt>
                <c:pt idx="4">
                  <c:v>3.6549999999999998</c:v>
                </c:pt>
                <c:pt idx="5">
                  <c:v>2.9419</c:v>
                </c:pt>
                <c:pt idx="6">
                  <c:v>2.4096000000000002</c:v>
                </c:pt>
              </c:numCache>
            </c:numRef>
          </c:yVal>
          <c:smooth val="1"/>
        </c:ser>
        <c:dLbls>
          <c:showLegendKey val="0"/>
          <c:showVal val="0"/>
          <c:showCatName val="0"/>
          <c:showSerName val="0"/>
          <c:showPercent val="0"/>
          <c:showBubbleSize val="0"/>
        </c:dLbls>
        <c:axId val="1442732064"/>
        <c:axId val="1442733696"/>
      </c:scatterChart>
      <c:valAx>
        <c:axId val="144273206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33696"/>
        <c:crosses val="autoZero"/>
        <c:crossBetween val="midCat"/>
        <c:majorUnit val="8"/>
      </c:valAx>
      <c:valAx>
        <c:axId val="1442733696"/>
        <c:scaling>
          <c:orientation val="minMax"/>
        </c:scaling>
        <c:delete val="0"/>
        <c:axPos val="l"/>
        <c:numFmt formatCode="General" sourceLinked="1"/>
        <c:majorTickMark val="out"/>
        <c:minorTickMark val="none"/>
        <c:tickLblPos val="nextTo"/>
        <c:crossAx val="14427320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1.7434999999999941</c:v>
                </c:pt>
                <c:pt idx="2">
                  <c:v>2.1046999999999998</c:v>
                </c:pt>
                <c:pt idx="3">
                  <c:v>1.9538</c:v>
                </c:pt>
                <c:pt idx="4">
                  <c:v>1.783299999999995</c:v>
                </c:pt>
                <c:pt idx="5">
                  <c:v>1.823</c:v>
                </c:pt>
                <c:pt idx="6">
                  <c:v>1.8924000000000001</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1.722</c:v>
                </c:pt>
                <c:pt idx="1">
                  <c:v>2.1333000000000002</c:v>
                </c:pt>
                <c:pt idx="2">
                  <c:v>2.2717000000000001</c:v>
                </c:pt>
                <c:pt idx="3">
                  <c:v>2.1046999999999998</c:v>
                </c:pt>
                <c:pt idx="4">
                  <c:v>1.9538</c:v>
                </c:pt>
                <c:pt idx="5">
                  <c:v>1.7827999999999959</c:v>
                </c:pt>
                <c:pt idx="6">
                  <c:v>1.8620000000000001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1.719199999999995</c:v>
                </c:pt>
                <c:pt idx="1">
                  <c:v>3.0114999999999972</c:v>
                </c:pt>
                <c:pt idx="2">
                  <c:v>3.4064000000000001</c:v>
                </c:pt>
                <c:pt idx="3">
                  <c:v>4.1724999999999994</c:v>
                </c:pt>
                <c:pt idx="4">
                  <c:v>4.8090000000000002</c:v>
                </c:pt>
                <c:pt idx="5">
                  <c:v>5.5458999999999996</c:v>
                </c:pt>
                <c:pt idx="6">
                  <c:v>6.0382999999999996</c:v>
                </c:pt>
              </c:numCache>
            </c:numRef>
          </c:yVal>
          <c:smooth val="1"/>
        </c:ser>
        <c:dLbls>
          <c:showLegendKey val="0"/>
          <c:showVal val="0"/>
          <c:showCatName val="0"/>
          <c:showSerName val="0"/>
          <c:showPercent val="0"/>
          <c:showBubbleSize val="0"/>
        </c:dLbls>
        <c:axId val="1442745664"/>
        <c:axId val="1442738048"/>
      </c:scatterChart>
      <c:valAx>
        <c:axId val="144274566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38048"/>
        <c:crosses val="autoZero"/>
        <c:crossBetween val="midCat"/>
        <c:majorUnit val="8"/>
      </c:valAx>
      <c:valAx>
        <c:axId val="1442738048"/>
        <c:scaling>
          <c:orientation val="minMax"/>
        </c:scaling>
        <c:delete val="0"/>
        <c:axPos val="l"/>
        <c:numFmt formatCode="General" sourceLinked="1"/>
        <c:majorTickMark val="out"/>
        <c:minorTickMark val="none"/>
        <c:tickLblPos val="nextTo"/>
        <c:crossAx val="14427456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2.3690000000000002</c:v>
                </c:pt>
                <c:pt idx="3">
                  <c:v>2.0853000000000002</c:v>
                </c:pt>
                <c:pt idx="4">
                  <c:v>1.8461000000000001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1.609599999999995</c:v>
                </c:pt>
                <c:pt idx="1">
                  <c:v>2.7679999999999998</c:v>
                </c:pt>
                <c:pt idx="2">
                  <c:v>2.3456999999999981</c:v>
                </c:pt>
                <c:pt idx="3">
                  <c:v>2.0981999999999998</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2.8212999999999981</c:v>
                </c:pt>
                <c:pt idx="3">
                  <c:v>2.7063999999999999</c:v>
                </c:pt>
                <c:pt idx="4">
                  <c:v>2.5748000000000002</c:v>
                </c:pt>
                <c:pt idx="5">
                  <c:v>2.4525999999999981</c:v>
                </c:pt>
                <c:pt idx="6">
                  <c:v>2.1977000000000002</c:v>
                </c:pt>
              </c:numCache>
            </c:numRef>
          </c:yVal>
          <c:smooth val="1"/>
        </c:ser>
        <c:dLbls>
          <c:showLegendKey val="0"/>
          <c:showVal val="0"/>
          <c:showCatName val="0"/>
          <c:showSerName val="0"/>
          <c:showPercent val="0"/>
          <c:showBubbleSize val="0"/>
        </c:dLbls>
        <c:axId val="1442733152"/>
        <c:axId val="1442741856"/>
      </c:scatterChart>
      <c:valAx>
        <c:axId val="144273315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442741856"/>
        <c:crosses val="autoZero"/>
        <c:crossBetween val="midCat"/>
        <c:majorUnit val="8"/>
      </c:valAx>
      <c:valAx>
        <c:axId val="1442741856"/>
        <c:scaling>
          <c:orientation val="minMax"/>
        </c:scaling>
        <c:delete val="0"/>
        <c:axPos val="l"/>
        <c:numFmt formatCode="General" sourceLinked="1"/>
        <c:majorTickMark val="out"/>
        <c:minorTickMark val="none"/>
        <c:tickLblPos val="nextTo"/>
        <c:crossAx val="144273315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11/10/2015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11/10/2015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08553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a:latin typeface="Calibri" charset="0"/>
            </a:endParaRPr>
          </a:p>
          <a:p>
            <a:pPr eaLnBrk="1" hangingPunct="1"/>
            <a:r>
              <a:rPr lang="en-US">
                <a:latin typeface="Calibri" charset="0"/>
              </a:rPr>
              <a:t>Similarly execution time also reduces at 2, 3, and 4 cores. &gt;&gt;&gt;</a:t>
            </a:r>
          </a:p>
          <a:p>
            <a:pPr eaLnBrk="1" hangingPunct="1"/>
            <a:r>
              <a:rPr lang="en-US">
                <a:latin typeface="Calibri" charset="0"/>
              </a:rPr>
              <a:t>Most notably, due to the shorter critical sections, performance no longer saturates at 4 cores. Instead, execution time continues to reduce until 4 cores. </a:t>
            </a:r>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DEFA19-8B7D-8049-9711-53E60E7FB297}" type="slidenum">
              <a:rPr lang="en-US" sz="1200">
                <a:solidFill>
                  <a:srgbClr val="000000"/>
                </a:solidFill>
                <a:latin typeface="Calibri" charset="0"/>
                <a:cs typeface="Arial" charset="0"/>
              </a:rPr>
              <a:pPr eaLnBrk="1" hangingPunct="1"/>
              <a:t>55</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56244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0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SHOW a picture of ACMP and shipping…</a:t>
            </a:r>
          </a:p>
          <a:p>
            <a:r>
              <a:rPr lang="en-US">
                <a:latin typeface="Calibri" charset="0"/>
              </a:rPr>
              <a:t>Aater</a:t>
            </a:r>
            <a:r>
              <a:rPr lang="ja-JP" altLang="en-US">
                <a:latin typeface="Calibri" charset="0"/>
              </a:rPr>
              <a:t>’</a:t>
            </a:r>
            <a:r>
              <a:rPr lang="en-US" altLang="ja-JP">
                <a:latin typeface="Calibri" charset="0"/>
              </a:rPr>
              <a:t>s picture…</a:t>
            </a:r>
            <a:endParaRPr lang="en-US">
              <a:latin typeface="Calibri" charset="0"/>
            </a:endParaRPr>
          </a:p>
        </p:txBody>
      </p:sp>
      <p:sp>
        <p:nvSpPr>
          <p:cNvPr id="230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83737C-6D38-2348-BC23-A61D6099E4CA}" type="slidenum">
              <a:rPr lang="en-US" sz="1200">
                <a:solidFill>
                  <a:srgbClr val="000000"/>
                </a:solidFill>
                <a:latin typeface="Calibri" charset="0"/>
              </a:rPr>
              <a:pPr eaLnBrk="1" hangingPunct="1"/>
              <a:t>58</a:t>
            </a:fld>
            <a:endParaRPr lang="en-US" sz="1200">
              <a:solidFill>
                <a:srgbClr val="000000"/>
              </a:solidFill>
              <a:latin typeface="Calibri" charset="0"/>
            </a:endParaRPr>
          </a:p>
        </p:txBody>
      </p:sp>
    </p:spTree>
    <p:extLst>
      <p:ext uri="{BB962C8B-B14F-4D97-AF65-F5344CB8AC3E}">
        <p14:creationId xmlns:p14="http://schemas.microsoft.com/office/powerpoint/2010/main" val="176907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2450" name="Rectangle 3"/>
          <p:cNvSpPr>
            <a:spLocks noGrp="1" noChangeArrowheads="1"/>
          </p:cNvSpPr>
          <p:nvPr>
            <p:ph type="body" idx="1"/>
          </p:nvPr>
        </p:nvSpPr>
        <p:spPr bwMode="auto">
          <a:xfrm>
            <a:off x="701040" y="4415790"/>
            <a:ext cx="5609943" cy="41833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439" tIns="46720" rIns="93439" bIns="46720" numCol="1" anchor="t" anchorCtr="0" compatLnSpc="1">
            <a:prstTxWarp prst="textNoShape">
              <a:avLst/>
            </a:prstTxWarp>
          </a:bodyPr>
          <a:lstStyle/>
          <a:p>
            <a:pPr eaLnBrk="1" hangingPunct="1"/>
            <a:r>
              <a:rPr lang="en-US">
                <a:latin typeface="Calibri" charset="0"/>
              </a:rPr>
              <a:t>To accelerate critical sections, the large core is augmented with a critical section request buffer or CSRB. &gt;&gt;&gt;</a:t>
            </a:r>
          </a:p>
          <a:p>
            <a:pPr eaLnBrk="1" hangingPunct="1"/>
            <a:r>
              <a:rPr lang="en-US">
                <a:latin typeface="Calibri" charset="0"/>
              </a:rPr>
              <a:t>When a small core encounters a critical section, it ships to the large core. The large core completes the ciritcal section and notifies the requesting core. </a:t>
            </a:r>
          </a:p>
          <a:p>
            <a:pPr eaLnBrk="1" hangingPunct="1"/>
            <a:r>
              <a:rPr lang="en-US">
                <a:latin typeface="Calibri" charset="0"/>
              </a:rPr>
              <a:t>For example, When P2 encounters a critical sections,&gt;&gt;&gt;</a:t>
            </a:r>
          </a:p>
          <a:p>
            <a:pPr eaLnBrk="1" hangingPunct="1"/>
            <a:r>
              <a:rPr lang="en-US">
                <a:latin typeface="Calibri" charset="0"/>
              </a:rPr>
              <a:t>its sends a request to the large core and becomes idle.&gt;&gt;&gt;</a:t>
            </a:r>
          </a:p>
          <a:p>
            <a:pPr eaLnBrk="1" hangingPunct="1"/>
            <a:r>
              <a:rPr lang="en-US">
                <a:latin typeface="Calibri" charset="0"/>
              </a:rPr>
              <a:t>The request is buffered at the CSRB and&gt;&gt;&gt;</a:t>
            </a:r>
          </a:p>
          <a:p>
            <a:pPr eaLnBrk="1" hangingPunct="1"/>
            <a:r>
              <a:rPr lang="en-US">
                <a:latin typeface="Calibri" charset="0"/>
              </a:rPr>
              <a:t> is serviced by the large core at the first opportunity.&gt;&gt;&gt;</a:t>
            </a:r>
          </a:p>
          <a:p>
            <a:pPr eaLnBrk="1" hangingPunct="1"/>
            <a:r>
              <a:rPr lang="en-US">
                <a:latin typeface="Calibri" charset="0"/>
              </a:rPr>
              <a:t>The large core sends a CSDONE signal when it has completed the critical section. At this point, P2 resumes execution.</a:t>
            </a:r>
          </a:p>
        </p:txBody>
      </p:sp>
      <p:sp>
        <p:nvSpPr>
          <p:cNvPr id="232451" name="Rectangle 7"/>
          <p:cNvSpPr txBox="1">
            <a:spLocks noGrp="1" noChangeArrowheads="1"/>
          </p:cNvSpPr>
          <p:nvPr/>
        </p:nvSpPr>
        <p:spPr bwMode="auto">
          <a:xfrm>
            <a:off x="3969315" y="8829967"/>
            <a:ext cx="3039463"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39" tIns="46720" rIns="93439" bIns="46720" anchor="b"/>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9C17017C-5643-6B4F-8649-8778C7859B8F}" type="slidenum">
              <a:rPr lang="en-US" sz="1100">
                <a:solidFill>
                  <a:srgbClr val="000000"/>
                </a:solidFill>
              </a:rPr>
              <a:pPr algn="r" eaLnBrk="1" fontAlgn="base" hangingPunct="1">
                <a:spcBef>
                  <a:spcPct val="0"/>
                </a:spcBef>
                <a:spcAft>
                  <a:spcPct val="0"/>
                </a:spcAft>
              </a:pPr>
              <a:t>59</a:t>
            </a:fld>
            <a:endParaRPr lang="en-US" sz="1100">
              <a:solidFill>
                <a:srgbClr val="000000"/>
              </a:solidFill>
            </a:endParaRPr>
          </a:p>
        </p:txBody>
      </p:sp>
    </p:spTree>
    <p:extLst>
      <p:ext uri="{BB962C8B-B14F-4D97-AF65-F5344CB8AC3E}">
        <p14:creationId xmlns:p14="http://schemas.microsoft.com/office/powerpoint/2010/main" val="3302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ndParaRPr>
          </a:p>
          <a:p>
            <a:pPr eaLnBrk="1" hangingPunct="1">
              <a:lnSpc>
                <a:spcPct val="80000"/>
              </a:lnSpc>
            </a:pPr>
            <a:r>
              <a:rPr lang="en-US" sz="800">
                <a:latin typeface="Arial"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ndParaRPr>
          </a:p>
          <a:p>
            <a:pPr eaLnBrk="1" hangingPunct="1">
              <a:lnSpc>
                <a:spcPct val="80000"/>
              </a:lnSpc>
            </a:pPr>
            <a:r>
              <a:rPr lang="en-US" sz="800">
                <a:latin typeface="Arial"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ndParaRPr>
          </a:p>
          <a:p>
            <a:pPr eaLnBrk="1" hangingPunct="1">
              <a:lnSpc>
                <a:spcPct val="80000"/>
              </a:lnSpc>
            </a:pPr>
            <a:r>
              <a:rPr lang="en-US" sz="800">
                <a:latin typeface="Arial" charset="0"/>
              </a:rPr>
              <a:t>For example, consider a system with two critical sections A and B and an empty CSRB.</a:t>
            </a:r>
          </a:p>
          <a:p>
            <a:pPr eaLnBrk="1" hangingPunct="1">
              <a:lnSpc>
                <a:spcPct val="80000"/>
              </a:lnSpc>
            </a:pPr>
            <a:endParaRPr lang="en-US" sz="800">
              <a:latin typeface="Arial" charset="0"/>
            </a:endParaRPr>
          </a:p>
          <a:p>
            <a:pPr eaLnBrk="1" hangingPunct="1">
              <a:lnSpc>
                <a:spcPct val="80000"/>
              </a:lnSpc>
            </a:pPr>
            <a:r>
              <a:rPr lang="en-US" sz="800">
                <a:latin typeface="Arial" charset="0"/>
              </a:rPr>
              <a:t>A CSCALL for critical section A arrives. Since there are no other entries, there is no false serialization, so </a:t>
            </a:r>
          </a:p>
          <a:p>
            <a:pPr eaLnBrk="1" hangingPunct="1">
              <a:lnSpc>
                <a:spcPct val="80000"/>
              </a:lnSpc>
            </a:pPr>
            <a:endParaRPr lang="en-US" sz="800">
              <a:latin typeface="Arial" charset="0"/>
            </a:endParaRPr>
          </a:p>
          <a:p>
            <a:pPr eaLnBrk="1" hangingPunct="1">
              <a:lnSpc>
                <a:spcPct val="80000"/>
              </a:lnSpc>
            </a:pPr>
            <a:r>
              <a:rPr lang="en-US" sz="800">
                <a:latin typeface="Arial" charset="0"/>
              </a:rPr>
              <a:t>the counter corresponding to critical section A is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ndParaRPr>
          </a:p>
          <a:p>
            <a:pPr eaLnBrk="1" hangingPunct="1">
              <a:lnSpc>
                <a:spcPct val="80000"/>
              </a:lnSpc>
            </a:pPr>
            <a:r>
              <a:rPr lang="en-US" sz="800">
                <a:latin typeface="Arial" charset="0"/>
              </a:rPr>
              <a:t>Thus counter for A is again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ndParaRPr>
          </a:p>
          <a:p>
            <a:pPr eaLnBrk="1" hangingPunct="1">
              <a:lnSpc>
                <a:spcPct val="80000"/>
              </a:lnSpc>
            </a:pPr>
            <a:r>
              <a:rPr lang="en-US" sz="800">
                <a:latin typeface="Arial" charset="0"/>
              </a:rPr>
              <a:t>increment its counter. </a:t>
            </a:r>
          </a:p>
          <a:p>
            <a:pPr eaLnBrk="1" hangingPunct="1">
              <a:lnSpc>
                <a:spcPct val="80000"/>
              </a:lnSpc>
            </a:pPr>
            <a:endParaRPr lang="en-US" sz="800">
              <a:latin typeface="Arial" charset="0"/>
            </a:endParaRPr>
          </a:p>
          <a:p>
            <a:pPr eaLnBrk="1" hangingPunct="1">
              <a:lnSpc>
                <a:spcPct val="80000"/>
              </a:lnSpc>
            </a:pPr>
            <a:r>
              <a:rPr lang="en-US" sz="800">
                <a:latin typeface="Arial"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ndParaRPr>
          </a:p>
        </p:txBody>
      </p:sp>
      <p:sp>
        <p:nvSpPr>
          <p:cNvPr id="2355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DAB1A7-E34C-9140-A395-1A6AD5434707}" type="slidenum">
              <a:rPr lang="en-US" sz="1200">
                <a:solidFill>
                  <a:srgbClr val="000000"/>
                </a:solidFill>
                <a:latin typeface="Calibri" charset="0"/>
                <a:cs typeface="Arial" charset="0"/>
              </a:rPr>
              <a:pPr eaLnBrk="1" hangingPunct="1"/>
              <a:t>61</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873666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85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ndParaRPr>
          </a:p>
          <a:p>
            <a:pPr eaLnBrk="1" hangingPunct="1">
              <a:lnSpc>
                <a:spcPct val="90000"/>
              </a:lnSpc>
            </a:pPr>
            <a:r>
              <a:rPr lang="en-US" sz="1000">
                <a:latin typeface="Arial" charset="0"/>
              </a:rPr>
              <a:t>Moreover, we observe that this problem will be further reduce as the number of cores on the chip increase for two reasons. </a:t>
            </a:r>
          </a:p>
          <a:p>
            <a:pPr eaLnBrk="1" hangingPunct="1">
              <a:lnSpc>
                <a:spcPct val="90000"/>
              </a:lnSpc>
            </a:pPr>
            <a:endParaRPr lang="en-US" sz="1000">
              <a:latin typeface="Arial" charset="0"/>
            </a:endParaRPr>
          </a:p>
          <a:p>
            <a:pPr eaLnBrk="1" hangingPunct="1">
              <a:lnSpc>
                <a:spcPct val="90000"/>
              </a:lnSpc>
            </a:pPr>
            <a:r>
              <a:rPr lang="en-US" sz="1000">
                <a:latin typeface="Arial"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ndParaRPr>
          </a:p>
          <a:p>
            <a:pPr eaLnBrk="1" hangingPunct="1">
              <a:lnSpc>
                <a:spcPct val="90000"/>
              </a:lnSpc>
            </a:pPr>
            <a:r>
              <a:rPr lang="en-US" sz="1000">
                <a:latin typeface="Arial"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ndParaRPr>
          </a:p>
          <a:p>
            <a:pPr eaLnBrk="1" hangingPunct="1">
              <a:lnSpc>
                <a:spcPct val="90000"/>
              </a:lnSpc>
            </a:pPr>
            <a:r>
              <a:rPr lang="en-US" sz="1000">
                <a:latin typeface="Arial" charset="0"/>
              </a:rPr>
              <a:t>ACS also incurs the overhead of sending CSCALL and CSDONE signals. </a:t>
            </a:r>
          </a:p>
          <a:p>
            <a:pPr eaLnBrk="1" hangingPunct="1">
              <a:lnSpc>
                <a:spcPct val="90000"/>
              </a:lnSpc>
            </a:pPr>
            <a:endParaRPr lang="en-US" sz="1000">
              <a:latin typeface="Arial" charset="0"/>
            </a:endParaRPr>
          </a:p>
          <a:p>
            <a:pPr eaLnBrk="1" hangingPunct="1">
              <a:lnSpc>
                <a:spcPct val="90000"/>
              </a:lnSpc>
            </a:pPr>
            <a:r>
              <a:rPr lang="en-US" sz="1000">
                <a:latin typeface="Arial"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ndParaRPr>
          </a:p>
          <a:p>
            <a:pPr eaLnBrk="1" hangingPunct="1">
              <a:lnSpc>
                <a:spcPct val="90000"/>
              </a:lnSpc>
            </a:pPr>
            <a:r>
              <a:rPr lang="en-US" sz="1000">
                <a:latin typeface="Arial"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ndParaRPr>
          </a:p>
        </p:txBody>
      </p:sp>
      <p:sp>
        <p:nvSpPr>
          <p:cNvPr id="2385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34A6A-804A-0448-A6A5-8427A4B7B350}" type="slidenum">
              <a:rPr lang="en-US" sz="1200">
                <a:solidFill>
                  <a:srgbClr val="000000"/>
                </a:solidFill>
                <a:latin typeface="Calibri" charset="0"/>
                <a:cs typeface="Arial" charset="0"/>
              </a:rPr>
              <a:pPr eaLnBrk="1" hangingPunct="1"/>
              <a:t>63</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83660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06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Consider this critical section from the puzzle benchmark. This critical sections protects a priority heap. The input argument is the node to be inserted on the heap.</a:t>
            </a:r>
          </a:p>
          <a:p>
            <a:pPr eaLnBrk="1" hangingPunct="1"/>
            <a:endParaRPr lang="en-US">
              <a:latin typeface="Arial" charset="0"/>
            </a:endParaRPr>
          </a:p>
          <a:p>
            <a:pPr eaLnBrk="1" hangingPunct="1"/>
            <a:r>
              <a:rPr lang="en-US">
                <a:latin typeface="Arial" charset="0"/>
              </a:rPr>
              <a:t>The priority heap is the Shared data which is data protected by the critical sections and private data is the incoming node to be inserted.</a:t>
            </a:r>
          </a:p>
          <a:p>
            <a:pPr eaLnBrk="1" hangingPunct="1"/>
            <a:r>
              <a:rPr lang="en-US">
                <a:latin typeface="Arial" charset="0"/>
              </a:rPr>
              <a:t> </a:t>
            </a:r>
          </a:p>
          <a:p>
            <a:pPr eaLnBrk="1" hangingPunct="1"/>
            <a:r>
              <a:rPr lang="en-US">
                <a:latin typeface="Arial"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ndParaRPr>
          </a:p>
        </p:txBody>
      </p:sp>
      <p:sp>
        <p:nvSpPr>
          <p:cNvPr id="2406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5FE867-08F9-D246-B636-63BAAD0057B7}" type="slidenum">
              <a:rPr lang="en-US" sz="1200">
                <a:solidFill>
                  <a:srgbClr val="000000"/>
                </a:solidFill>
                <a:latin typeface="Calibri" charset="0"/>
                <a:cs typeface="Arial" charset="0"/>
              </a:rPr>
              <a:pPr eaLnBrk="1" hangingPunct="1"/>
              <a:t>64</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82513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37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rPr>
              <a:t>In our experiments we simulated three configurations. </a:t>
            </a:r>
          </a:p>
          <a:p>
            <a:pPr eaLnBrk="1" hangingPunct="1">
              <a:lnSpc>
                <a:spcPct val="90000"/>
              </a:lnSpc>
            </a:pPr>
            <a:endParaRPr lang="en-US">
              <a:latin typeface="Arial" charset="0"/>
            </a:endParaRPr>
          </a:p>
          <a:p>
            <a:pPr eaLnBrk="1" hangingPunct="1">
              <a:lnSpc>
                <a:spcPct val="90000"/>
              </a:lnSpc>
            </a:pPr>
            <a:r>
              <a:rPr lang="en-US">
                <a:latin typeface="Arial"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ndParaRPr>
          </a:p>
          <a:p>
            <a:pPr eaLnBrk="1" hangingPunct="1">
              <a:lnSpc>
                <a:spcPct val="90000"/>
              </a:lnSpc>
            </a:pPr>
            <a:r>
              <a:rPr lang="en-US">
                <a:latin typeface="Arial" charset="0"/>
              </a:rPr>
              <a:t>Second, an ACMP with one large core and remaining small cores. The large core takes the area of 4 small cores. The large core is used to execute Amdahl</a:t>
            </a:r>
            <a:r>
              <a:rPr lang="ja-JP" altLang="en-US">
                <a:latin typeface="Arial" charset="0"/>
              </a:rPr>
              <a:t>’</a:t>
            </a:r>
            <a:r>
              <a:rPr lang="en-US" altLang="ja-JP">
                <a:latin typeface="Arial" charset="0"/>
              </a:rPr>
              <a:t>s bottleneck. Critical Sections are executed using conventional locking. </a:t>
            </a:r>
          </a:p>
          <a:p>
            <a:pPr eaLnBrk="1" hangingPunct="1">
              <a:lnSpc>
                <a:spcPct val="90000"/>
              </a:lnSpc>
            </a:pPr>
            <a:endParaRPr lang="en-US">
              <a:latin typeface="Arial" charset="0"/>
            </a:endParaRPr>
          </a:p>
          <a:p>
            <a:pPr eaLnBrk="1" hangingPunct="1">
              <a:lnSpc>
                <a:spcPct val="90000"/>
              </a:lnSpc>
            </a:pPr>
            <a:r>
              <a:rPr lang="en-US">
                <a:latin typeface="Arial" charset="0"/>
              </a:rPr>
              <a:t>Third,  ACS, which is an ACMP with a CSRB and support for accelerating critical sections. In ACS, the Amdahl</a:t>
            </a:r>
            <a:r>
              <a:rPr lang="ja-JP" altLang="en-US">
                <a:latin typeface="Arial" charset="0"/>
              </a:rPr>
              <a:t>’</a:t>
            </a:r>
            <a:r>
              <a:rPr lang="en-US" altLang="ja-JP">
                <a:latin typeface="Arial" charset="0"/>
              </a:rPr>
              <a:t>s bottleneck as well as the critical sections execute on the large core.</a:t>
            </a:r>
          </a:p>
          <a:p>
            <a:pPr eaLnBrk="1" hangingPunct="1">
              <a:lnSpc>
                <a:spcPct val="90000"/>
              </a:lnSpc>
            </a:pPr>
            <a:endParaRPr lang="en-US">
              <a:latin typeface="Arial" charset="0"/>
            </a:endParaRPr>
          </a:p>
          <a:p>
            <a:pPr eaLnBrk="1" hangingPunct="1">
              <a:lnSpc>
                <a:spcPct val="90000"/>
              </a:lnSpc>
            </a:pPr>
            <a:r>
              <a:rPr lang="en-US">
                <a:latin typeface="Arial"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ndParaRPr>
          </a:p>
          <a:p>
            <a:pPr eaLnBrk="1" hangingPunct="1">
              <a:lnSpc>
                <a:spcPct val="90000"/>
              </a:lnSpc>
            </a:pPr>
            <a:r>
              <a:rPr lang="en-US">
                <a:latin typeface="Arial" charset="0"/>
              </a:rPr>
              <a:t>We use the ACMP as our baseline.</a:t>
            </a:r>
          </a:p>
          <a:p>
            <a:pPr>
              <a:lnSpc>
                <a:spcPct val="90000"/>
              </a:lnSpc>
            </a:pPr>
            <a:endParaRPr lang="en-US">
              <a:latin typeface="Calibri" charset="0"/>
            </a:endParaRPr>
          </a:p>
        </p:txBody>
      </p:sp>
      <p:sp>
        <p:nvSpPr>
          <p:cNvPr id="2437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96E281-6E57-F547-8482-B668DB014465}" type="slidenum">
              <a:rPr lang="en-US" sz="1200">
                <a:solidFill>
                  <a:srgbClr val="000000"/>
                </a:solidFill>
                <a:latin typeface="Calibri" charset="0"/>
                <a:cs typeface="Arial" charset="0"/>
              </a:rPr>
              <a:pPr eaLnBrk="1" hangingPunct="1"/>
              <a:t>66</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83794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78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ndParaRPr>
          </a:p>
          <a:p>
            <a:pPr eaLnBrk="1" hangingPunct="1"/>
            <a:r>
              <a:rPr lang="en-US">
                <a:latin typeface="Arial"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ndParaRPr>
          </a:p>
          <a:p>
            <a:pPr eaLnBrk="1" hangingPunct="1"/>
            <a:r>
              <a:rPr lang="en-US">
                <a:latin typeface="Arial" charset="0"/>
              </a:rPr>
              <a:t>More importantly, In case of puzzle and oltp-1, while the ACMP and SCMP show poor scalability ACS significantly improves scalability as well as speedup. </a:t>
            </a:r>
          </a:p>
          <a:p>
            <a:pPr eaLnBrk="1" hangingPunct="1"/>
            <a:endParaRPr lang="en-US">
              <a:latin typeface="Arial" charset="0"/>
            </a:endParaRPr>
          </a:p>
          <a:p>
            <a:pPr eaLnBrk="1" hangingPunct="1"/>
            <a:r>
              <a:rPr lang="en-US">
                <a:latin typeface="Arial" charset="0"/>
              </a:rPr>
              <a:t>In all, ACS improves scalability in 7 out of the 12 workloads.</a:t>
            </a:r>
          </a:p>
          <a:p>
            <a:endParaRPr lang="en-US">
              <a:latin typeface="Arial" charset="0"/>
            </a:endParaRPr>
          </a:p>
        </p:txBody>
      </p:sp>
      <p:sp>
        <p:nvSpPr>
          <p:cNvPr id="2478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89E59-0F2A-F946-952F-DE6804A7D27C}" type="slidenum">
              <a:rPr lang="en-US" sz="1200">
                <a:solidFill>
                  <a:srgbClr val="000000"/>
                </a:solidFill>
                <a:latin typeface="Calibri" charset="0"/>
                <a:cs typeface="Arial" charset="0"/>
              </a:rPr>
              <a:pPr eaLnBrk="1" hangingPunct="1"/>
              <a:t>69</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2458617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53B8F7-9A6E-DF43-B7D9-BDD0C5FFC96E}" type="slidenum">
              <a:rPr lang="en-US" sz="1200">
                <a:solidFill>
                  <a:srgbClr val="000000"/>
                </a:solidFill>
              </a:rPr>
              <a:pPr eaLnBrk="1" hangingPunct="1"/>
              <a:t>72</a:t>
            </a:fld>
            <a:endParaRPr lang="en-US" sz="1200">
              <a:solidFill>
                <a:srgbClr val="000000"/>
              </a:solidFill>
            </a:endParaRPr>
          </a:p>
        </p:txBody>
      </p:sp>
    </p:spTree>
    <p:extLst>
      <p:ext uri="{BB962C8B-B14F-4D97-AF65-F5344CB8AC3E}">
        <p14:creationId xmlns:p14="http://schemas.microsoft.com/office/powerpoint/2010/main" val="334436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694559-1E56-8443-8941-C15FDE881789}" type="slidenum">
              <a:rPr lang="en-US" sz="1200">
                <a:solidFill>
                  <a:srgbClr val="000000"/>
                </a:solidFill>
              </a:rPr>
              <a:pPr eaLnBrk="1" hangingPunct="1"/>
              <a:t>73</a:t>
            </a:fld>
            <a:endParaRPr lang="en-US" sz="1200">
              <a:solidFill>
                <a:srgbClr val="000000"/>
              </a:solidFill>
            </a:endParaRPr>
          </a:p>
        </p:txBody>
      </p:sp>
    </p:spTree>
    <p:extLst>
      <p:ext uri="{BB962C8B-B14F-4D97-AF65-F5344CB8AC3E}">
        <p14:creationId xmlns:p14="http://schemas.microsoft.com/office/powerpoint/2010/main" val="137687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22572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80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580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BFC6CE-7517-A34F-AF80-7217326202B7}" type="slidenum">
              <a:rPr lang="en-US" sz="1200">
                <a:solidFill>
                  <a:srgbClr val="000000"/>
                </a:solidFill>
              </a:rPr>
              <a:pPr eaLnBrk="1" hangingPunct="1"/>
              <a:t>74</a:t>
            </a:fld>
            <a:endParaRPr lang="en-US" sz="1200">
              <a:solidFill>
                <a:srgbClr val="000000"/>
              </a:solidFill>
            </a:endParaRPr>
          </a:p>
        </p:txBody>
      </p:sp>
    </p:spTree>
    <p:extLst>
      <p:ext uri="{BB962C8B-B14F-4D97-AF65-F5344CB8AC3E}">
        <p14:creationId xmlns:p14="http://schemas.microsoft.com/office/powerpoint/2010/main" val="361987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2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621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2522FA-F25E-444E-88AB-760CAC273469}" type="slidenum">
              <a:rPr lang="en-US" sz="1200">
                <a:solidFill>
                  <a:srgbClr val="000000"/>
                </a:solidFill>
              </a:rPr>
              <a:pPr eaLnBrk="1" hangingPunct="1"/>
              <a:t>75</a:t>
            </a:fld>
            <a:endParaRPr lang="en-US" sz="1200">
              <a:solidFill>
                <a:srgbClr val="000000"/>
              </a:solidFill>
            </a:endParaRPr>
          </a:p>
        </p:txBody>
      </p:sp>
    </p:spTree>
    <p:extLst>
      <p:ext uri="{BB962C8B-B14F-4D97-AF65-F5344CB8AC3E}">
        <p14:creationId xmlns:p14="http://schemas.microsoft.com/office/powerpoint/2010/main" val="1036380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41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641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C0EE32-6B7F-4342-B14E-4A6CB48FD11C}" type="slidenum">
              <a:rPr lang="en-US" sz="1200">
                <a:solidFill>
                  <a:srgbClr val="000000"/>
                </a:solidFill>
              </a:rPr>
              <a:pPr eaLnBrk="1" hangingPunct="1"/>
              <a:t>76</a:t>
            </a:fld>
            <a:endParaRPr lang="en-US" sz="1200">
              <a:solidFill>
                <a:srgbClr val="000000"/>
              </a:solidFill>
            </a:endParaRPr>
          </a:p>
        </p:txBody>
      </p:sp>
    </p:spTree>
    <p:extLst>
      <p:ext uri="{BB962C8B-B14F-4D97-AF65-F5344CB8AC3E}">
        <p14:creationId xmlns:p14="http://schemas.microsoft.com/office/powerpoint/2010/main" val="3531561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662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3FEACD-DFF7-9748-8DF8-DA9A0C2485E4}" type="slidenum">
              <a:rPr lang="en-US" sz="1200">
                <a:solidFill>
                  <a:srgbClr val="000000"/>
                </a:solidFill>
              </a:rPr>
              <a:pPr eaLnBrk="1" hangingPunct="1"/>
              <a:t>77</a:t>
            </a:fld>
            <a:endParaRPr lang="en-US" sz="1200">
              <a:solidFill>
                <a:srgbClr val="000000"/>
              </a:solidFill>
            </a:endParaRPr>
          </a:p>
        </p:txBody>
      </p:sp>
    </p:spTree>
    <p:extLst>
      <p:ext uri="{BB962C8B-B14F-4D97-AF65-F5344CB8AC3E}">
        <p14:creationId xmlns:p14="http://schemas.microsoft.com/office/powerpoint/2010/main" val="236817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8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682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5933D1-DFA0-1343-A101-649A68AD0195}" type="slidenum">
              <a:rPr lang="en-US" sz="1200">
                <a:solidFill>
                  <a:srgbClr val="000000"/>
                </a:solidFill>
              </a:rPr>
              <a:pPr eaLnBrk="1" hangingPunct="1"/>
              <a:t>78</a:t>
            </a:fld>
            <a:endParaRPr lang="en-US" sz="1200">
              <a:solidFill>
                <a:srgbClr val="000000"/>
              </a:solidFill>
            </a:endParaRPr>
          </a:p>
        </p:txBody>
      </p:sp>
    </p:spTree>
    <p:extLst>
      <p:ext uri="{BB962C8B-B14F-4D97-AF65-F5344CB8AC3E}">
        <p14:creationId xmlns:p14="http://schemas.microsoft.com/office/powerpoint/2010/main" val="1421685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0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703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F8E78-651C-644B-90BC-995FFB906064}" type="slidenum">
              <a:rPr lang="en-US" sz="1200">
                <a:solidFill>
                  <a:srgbClr val="000000"/>
                </a:solidFill>
              </a:rPr>
              <a:pPr eaLnBrk="1" hangingPunct="1"/>
              <a:t>79</a:t>
            </a:fld>
            <a:endParaRPr lang="en-US" sz="1200">
              <a:solidFill>
                <a:srgbClr val="000000"/>
              </a:solidFill>
            </a:endParaRPr>
          </a:p>
        </p:txBody>
      </p:sp>
    </p:spTree>
    <p:extLst>
      <p:ext uri="{BB962C8B-B14F-4D97-AF65-F5344CB8AC3E}">
        <p14:creationId xmlns:p14="http://schemas.microsoft.com/office/powerpoint/2010/main" val="232162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2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72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855DA3-4E4C-B448-B0E9-15627E2E37FC}" type="slidenum">
              <a:rPr lang="en-US" sz="1200">
                <a:solidFill>
                  <a:srgbClr val="000000"/>
                </a:solidFill>
              </a:rPr>
              <a:pPr eaLnBrk="1" hangingPunct="1"/>
              <a:t>80</a:t>
            </a:fld>
            <a:endParaRPr lang="en-US" sz="1200">
              <a:solidFill>
                <a:srgbClr val="000000"/>
              </a:solidFill>
            </a:endParaRPr>
          </a:p>
        </p:txBody>
      </p:sp>
    </p:spTree>
    <p:extLst>
      <p:ext uri="{BB962C8B-B14F-4D97-AF65-F5344CB8AC3E}">
        <p14:creationId xmlns:p14="http://schemas.microsoft.com/office/powerpoint/2010/main" val="727847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4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74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DE04B9-F971-2F41-A3BA-A3B24C278822}" type="slidenum">
              <a:rPr lang="en-US" sz="1200">
                <a:solidFill>
                  <a:srgbClr val="000000"/>
                </a:solidFill>
              </a:rPr>
              <a:pPr eaLnBrk="1" hangingPunct="1"/>
              <a:t>81</a:t>
            </a:fld>
            <a:endParaRPr lang="en-US" sz="1200">
              <a:solidFill>
                <a:srgbClr val="000000"/>
              </a:solidFill>
            </a:endParaRPr>
          </a:p>
        </p:txBody>
      </p:sp>
    </p:spTree>
    <p:extLst>
      <p:ext uri="{BB962C8B-B14F-4D97-AF65-F5344CB8AC3E}">
        <p14:creationId xmlns:p14="http://schemas.microsoft.com/office/powerpoint/2010/main" val="314336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76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982D7B-5A3E-1546-BF1C-6FFF867FDDF6}" type="slidenum">
              <a:rPr lang="en-US" sz="1200">
                <a:solidFill>
                  <a:srgbClr val="000000"/>
                </a:solidFill>
              </a:rPr>
              <a:pPr eaLnBrk="1" hangingPunct="1"/>
              <a:t>82</a:t>
            </a:fld>
            <a:endParaRPr lang="en-US" sz="1200">
              <a:solidFill>
                <a:srgbClr val="000000"/>
              </a:solidFill>
            </a:endParaRPr>
          </a:p>
        </p:txBody>
      </p:sp>
    </p:spTree>
    <p:extLst>
      <p:ext uri="{BB962C8B-B14F-4D97-AF65-F5344CB8AC3E}">
        <p14:creationId xmlns:p14="http://schemas.microsoft.com/office/powerpoint/2010/main" val="748451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8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78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C2912C-B533-DC49-8C6E-62E838F0FBB7}" type="slidenum">
              <a:rPr lang="en-US" sz="1200">
                <a:solidFill>
                  <a:srgbClr val="000000"/>
                </a:solidFill>
              </a:rPr>
              <a:pPr eaLnBrk="1" hangingPunct="1"/>
              <a:t>83</a:t>
            </a:fld>
            <a:endParaRPr lang="en-US" sz="1200">
              <a:solidFill>
                <a:srgbClr val="000000"/>
              </a:solidFill>
            </a:endParaRPr>
          </a:p>
        </p:txBody>
      </p:sp>
    </p:spTree>
    <p:extLst>
      <p:ext uri="{BB962C8B-B14F-4D97-AF65-F5344CB8AC3E}">
        <p14:creationId xmlns:p14="http://schemas.microsoft.com/office/powerpoint/2010/main" val="111040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368549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0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80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E84B1A-DE35-2B4F-9C35-3F7BE5459EFA}" type="slidenum">
              <a:rPr lang="en-US" sz="1200">
                <a:solidFill>
                  <a:srgbClr val="000000"/>
                </a:solidFill>
              </a:rPr>
              <a:pPr eaLnBrk="1" hangingPunct="1"/>
              <a:t>84</a:t>
            </a:fld>
            <a:endParaRPr lang="en-US" sz="1200">
              <a:solidFill>
                <a:srgbClr val="000000"/>
              </a:solidFill>
            </a:endParaRPr>
          </a:p>
        </p:txBody>
      </p:sp>
    </p:spTree>
    <p:extLst>
      <p:ext uri="{BB962C8B-B14F-4D97-AF65-F5344CB8AC3E}">
        <p14:creationId xmlns:p14="http://schemas.microsoft.com/office/powerpoint/2010/main" val="3726320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2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82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4F610-47C5-584D-A387-91300595F803}" type="slidenum">
              <a:rPr lang="en-US" sz="1200">
                <a:solidFill>
                  <a:srgbClr val="000000"/>
                </a:solidFill>
              </a:rPr>
              <a:pPr eaLnBrk="1" hangingPunct="1"/>
              <a:t>85</a:t>
            </a:fld>
            <a:endParaRPr lang="en-US" sz="1200">
              <a:solidFill>
                <a:srgbClr val="000000"/>
              </a:solidFill>
            </a:endParaRPr>
          </a:p>
        </p:txBody>
      </p:sp>
    </p:spTree>
    <p:extLst>
      <p:ext uri="{BB962C8B-B14F-4D97-AF65-F5344CB8AC3E}">
        <p14:creationId xmlns:p14="http://schemas.microsoft.com/office/powerpoint/2010/main" val="2061757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4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84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832856-BF6E-B242-9F34-5FCFE0ECD72F}" type="slidenum">
              <a:rPr lang="en-US" sz="1200">
                <a:solidFill>
                  <a:srgbClr val="000000"/>
                </a:solidFill>
              </a:rPr>
              <a:pPr eaLnBrk="1" hangingPunct="1"/>
              <a:t>86</a:t>
            </a:fld>
            <a:endParaRPr lang="en-US" sz="1200">
              <a:solidFill>
                <a:srgbClr val="000000"/>
              </a:solidFill>
            </a:endParaRPr>
          </a:p>
        </p:txBody>
      </p:sp>
    </p:spTree>
    <p:extLst>
      <p:ext uri="{BB962C8B-B14F-4D97-AF65-F5344CB8AC3E}">
        <p14:creationId xmlns:p14="http://schemas.microsoft.com/office/powerpoint/2010/main" val="29278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86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810DA1-D6FE-AD4C-A477-EC8645A90AFD}" type="slidenum">
              <a:rPr lang="en-US" sz="1200">
                <a:solidFill>
                  <a:srgbClr val="000000"/>
                </a:solidFill>
              </a:rPr>
              <a:pPr eaLnBrk="1" hangingPunct="1"/>
              <a:t>87</a:t>
            </a:fld>
            <a:endParaRPr lang="en-US" sz="1200">
              <a:solidFill>
                <a:srgbClr val="000000"/>
              </a:solidFill>
            </a:endParaRPr>
          </a:p>
        </p:txBody>
      </p:sp>
    </p:spTree>
    <p:extLst>
      <p:ext uri="{BB962C8B-B14F-4D97-AF65-F5344CB8AC3E}">
        <p14:creationId xmlns:p14="http://schemas.microsoft.com/office/powerpoint/2010/main" val="1261585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8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lvl="1"/>
            <a:endParaRPr lang="en-US">
              <a:latin typeface="Arial" charset="0"/>
              <a:ea typeface="ＭＳ Ｐゴシック" charset="0"/>
            </a:endParaRPr>
          </a:p>
        </p:txBody>
      </p:sp>
      <p:sp>
        <p:nvSpPr>
          <p:cNvPr id="288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582D7-6668-B141-988C-4CC4AEADCFD9}" type="slidenum">
              <a:rPr lang="en-US" sz="1200">
                <a:solidFill>
                  <a:srgbClr val="000000"/>
                </a:solidFill>
              </a:rPr>
              <a:pPr eaLnBrk="1" hangingPunct="1"/>
              <a:t>88</a:t>
            </a:fld>
            <a:endParaRPr lang="en-US" sz="1200">
              <a:solidFill>
                <a:srgbClr val="000000"/>
              </a:solidFill>
            </a:endParaRPr>
          </a:p>
        </p:txBody>
      </p:sp>
    </p:spTree>
    <p:extLst>
      <p:ext uri="{BB962C8B-B14F-4D97-AF65-F5344CB8AC3E}">
        <p14:creationId xmlns:p14="http://schemas.microsoft.com/office/powerpoint/2010/main" val="2739779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0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90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C61BE-31B4-C34B-99AE-3D7A5E9E1931}" type="slidenum">
              <a:rPr lang="en-US" sz="1200">
                <a:solidFill>
                  <a:srgbClr val="000000"/>
                </a:solidFill>
              </a:rPr>
              <a:pPr eaLnBrk="1" hangingPunct="1"/>
              <a:t>89</a:t>
            </a:fld>
            <a:endParaRPr lang="en-US" sz="1200">
              <a:solidFill>
                <a:srgbClr val="000000"/>
              </a:solidFill>
            </a:endParaRPr>
          </a:p>
        </p:txBody>
      </p:sp>
    </p:spTree>
    <p:extLst>
      <p:ext uri="{BB962C8B-B14F-4D97-AF65-F5344CB8AC3E}">
        <p14:creationId xmlns:p14="http://schemas.microsoft.com/office/powerpoint/2010/main" val="119993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2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92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75A6AF-3F39-D147-A43A-5561C3E2280D}" type="slidenum">
              <a:rPr lang="en-US" sz="1200">
                <a:solidFill>
                  <a:srgbClr val="000000"/>
                </a:solidFill>
              </a:rPr>
              <a:pPr eaLnBrk="1" hangingPunct="1"/>
              <a:t>90</a:t>
            </a:fld>
            <a:endParaRPr lang="en-US" sz="1200">
              <a:solidFill>
                <a:srgbClr val="000000"/>
              </a:solidFill>
            </a:endParaRPr>
          </a:p>
        </p:txBody>
      </p:sp>
    </p:spTree>
    <p:extLst>
      <p:ext uri="{BB962C8B-B14F-4D97-AF65-F5344CB8AC3E}">
        <p14:creationId xmlns:p14="http://schemas.microsoft.com/office/powerpoint/2010/main" val="204120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4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94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D23AA2-2D85-2047-ABAF-41C60C2C7956}" type="slidenum">
              <a:rPr lang="en-US" sz="1200">
                <a:solidFill>
                  <a:srgbClr val="000000"/>
                </a:solidFill>
              </a:rPr>
              <a:pPr eaLnBrk="1" hangingPunct="1"/>
              <a:t>91</a:t>
            </a:fld>
            <a:endParaRPr lang="en-US" sz="1200">
              <a:solidFill>
                <a:srgbClr val="000000"/>
              </a:solidFill>
            </a:endParaRPr>
          </a:p>
        </p:txBody>
      </p:sp>
    </p:spTree>
    <p:extLst>
      <p:ext uri="{BB962C8B-B14F-4D97-AF65-F5344CB8AC3E}">
        <p14:creationId xmlns:p14="http://schemas.microsoft.com/office/powerpoint/2010/main" val="3448356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96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D2EED5-DCDA-D541-8D85-BD3A7EABEB6C}" type="slidenum">
              <a:rPr lang="en-US" sz="1200">
                <a:solidFill>
                  <a:srgbClr val="000000"/>
                </a:solidFill>
              </a:rPr>
              <a:pPr eaLnBrk="1" hangingPunct="1"/>
              <a:t>92</a:t>
            </a:fld>
            <a:endParaRPr lang="en-US" sz="1200">
              <a:solidFill>
                <a:srgbClr val="000000"/>
              </a:solidFill>
            </a:endParaRPr>
          </a:p>
        </p:txBody>
      </p:sp>
    </p:spTree>
    <p:extLst>
      <p:ext uri="{BB962C8B-B14F-4D97-AF65-F5344CB8AC3E}">
        <p14:creationId xmlns:p14="http://schemas.microsoft.com/office/powerpoint/2010/main" val="1575118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9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299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04ADFC-FFA8-8246-BC4A-AF67919702D4}" type="slidenum">
              <a:rPr lang="en-US" sz="1200">
                <a:solidFill>
                  <a:srgbClr val="000000"/>
                </a:solidFill>
              </a:rPr>
              <a:pPr eaLnBrk="1" hangingPunct="1"/>
              <a:t>93</a:t>
            </a:fld>
            <a:endParaRPr lang="en-US" sz="1200">
              <a:solidFill>
                <a:srgbClr val="000000"/>
              </a:solidFill>
            </a:endParaRPr>
          </a:p>
        </p:txBody>
      </p:sp>
    </p:spTree>
    <p:extLst>
      <p:ext uri="{BB962C8B-B14F-4D97-AF65-F5344CB8AC3E}">
        <p14:creationId xmlns:p14="http://schemas.microsoft.com/office/powerpoint/2010/main" val="270907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01974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1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301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2802C3-C705-5041-A5A6-55400143CC5A}" type="slidenum">
              <a:rPr lang="en-US" sz="1200">
                <a:solidFill>
                  <a:srgbClr val="000000"/>
                </a:solidFill>
              </a:rPr>
              <a:pPr eaLnBrk="1" hangingPunct="1"/>
              <a:t>94</a:t>
            </a:fld>
            <a:endParaRPr lang="en-US" sz="1200">
              <a:solidFill>
                <a:srgbClr val="000000"/>
              </a:solidFill>
            </a:endParaRPr>
          </a:p>
        </p:txBody>
      </p:sp>
    </p:spTree>
    <p:extLst>
      <p:ext uri="{BB962C8B-B14F-4D97-AF65-F5344CB8AC3E}">
        <p14:creationId xmlns:p14="http://schemas.microsoft.com/office/powerpoint/2010/main" val="3297908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111</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23904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0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show an example from the MySQL database. Each database thread first&gt;&gt;&gt;</a:t>
            </a:r>
          </a:p>
          <a:p>
            <a:r>
              <a:rPr lang="en-US">
                <a:latin typeface="Calibri" charset="0"/>
              </a:rPr>
              <a:t>opens the database tables it requires, and &gt;&gt;&gt;</a:t>
            </a:r>
          </a:p>
          <a:p>
            <a:r>
              <a:rPr lang="en-US">
                <a:latin typeface="Calibri" charset="0"/>
              </a:rPr>
              <a:t>then processes the transaction &gt;&gt;&gt;</a:t>
            </a:r>
          </a:p>
          <a:p>
            <a:r>
              <a:rPr lang="en-US">
                <a:latin typeface="Calibri" charset="0"/>
              </a:rPr>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a:latin typeface="Calibri" charset="0"/>
              </a:rPr>
              <a:t>Thus the accesses  are encapsulated in a  critical section.&gt;&gt;&gt;</a:t>
            </a:r>
          </a:p>
          <a:p>
            <a:endParaRPr lang="en-US">
              <a:latin typeface="Calibri" charset="0"/>
            </a:endParaRPr>
          </a:p>
          <a:p>
            <a:endParaRPr lang="en-US">
              <a:latin typeface="Calibri" charset="0"/>
            </a:endParaRPr>
          </a:p>
        </p:txBody>
      </p:sp>
      <p:sp>
        <p:nvSpPr>
          <p:cNvPr id="200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DC3D8E-85BC-5941-9E50-B677DD21D76C}" type="slidenum">
              <a:rPr lang="en-US" sz="1200">
                <a:solidFill>
                  <a:srgbClr val="000000"/>
                </a:solidFill>
                <a:latin typeface="Calibri" charset="0"/>
                <a:cs typeface="Arial" charset="0"/>
              </a:rPr>
              <a:pPr eaLnBrk="1" hangingPunct="1"/>
              <a:t>31</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413056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42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For simplicity lets assume that when run as a single thread, each database transaction spends 33% of its time inside the critical section and 75% of its time executing the parallel portion. &gt;&gt;&gt;</a:t>
            </a:r>
          </a:p>
          <a:p>
            <a:pPr eaLnBrk="1" hangingPunct="1"/>
            <a:r>
              <a:rPr lang="en-US">
                <a:latin typeface="Calibri" charset="0"/>
              </a:rPr>
              <a:t>I show execution of 16 transactions on a single core. The red represent the critical sections and the grey represent the non-critical section code.&gt;&gt;&gt;</a:t>
            </a:r>
          </a:p>
          <a:p>
            <a:pPr eaLnBrk="1" hangingPunct="1"/>
            <a:r>
              <a:rPr lang="en-US">
                <a:latin typeface="Calibri" charset="0"/>
              </a:rPr>
              <a:t>With 2 cores, overall execution time is halved &gt;&gt;&gt;</a:t>
            </a:r>
          </a:p>
          <a:p>
            <a:pPr eaLnBrk="1" hangingPunct="1"/>
            <a:r>
              <a:rPr lang="en-US">
                <a:latin typeface="Calibri" charset="0"/>
              </a:rPr>
              <a:t>With 4 cores, the execution time is again halved however note that the critical section is being run at all times. Thus, performance has become critical section limited ..&gt;&gt;&gt;</a:t>
            </a:r>
          </a:p>
          <a:p>
            <a:pPr eaLnBrk="1" hangingPunct="1"/>
            <a:r>
              <a:rPr lang="en-US">
                <a:latin typeface="Calibri" charset="0"/>
              </a:rPr>
              <a:t>Further increasing the cores to 8, does not reduce execution time. &gt;&gt;&gt;</a:t>
            </a:r>
          </a:p>
          <a:p>
            <a:pPr eaLnBrk="1" hangingPunct="1"/>
            <a:r>
              <a:rPr lang="en-US">
                <a:latin typeface="Calibri" charset="0"/>
              </a:rPr>
              <a:t>Thus critical sections reduce performance and limit scalability. </a:t>
            </a:r>
          </a:p>
          <a:p>
            <a:endParaRPr lang="en-US">
              <a:latin typeface="Calibri" charset="0"/>
            </a:endParaRPr>
          </a:p>
        </p:txBody>
      </p:sp>
      <p:sp>
        <p:nvSpPr>
          <p:cNvPr id="224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BBB43-BC1B-7840-9382-6C6D9F2DAE76}" type="slidenum">
              <a:rPr lang="en-US" sz="1200">
                <a:solidFill>
                  <a:srgbClr val="000000"/>
                </a:solidFill>
                <a:latin typeface="Calibri" charset="0"/>
                <a:cs typeface="Arial" charset="0"/>
              </a:rPr>
              <a:pPr eaLnBrk="1" hangingPunct="1"/>
              <a:t>54</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263878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7.xml.rels><?xml version="1.0" encoding="UTF-8" standalone="yes"?>
<Relationships xmlns="http://schemas.openxmlformats.org/package/2006/relationships"><Relationship Id="rId2" Type="http://schemas.openxmlformats.org/officeDocument/2006/relationships/slideMaster" Target="../slideMasters/slideMaster57.xml"/><Relationship Id="rId1" Type="http://schemas.openxmlformats.org/officeDocument/2006/relationships/themeOverride" Target="../theme/themeOverride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emf"/></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9994594"/>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680002"/>
      </p:ext>
    </p:extLst>
  </p:cSld>
  <p:clrMapOvr>
    <a:masterClrMapping/>
  </p:clrMapOvr>
  <p:transition/>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687044"/>
      </p:ext>
    </p:extLst>
  </p:cSld>
  <p:clrMapOvr>
    <a:masterClrMapping/>
  </p:clrMapOvr>
  <p:transition/>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364283"/>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054383"/>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33370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803035"/>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2618282"/>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36002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826934"/>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031914"/>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894710"/>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77806"/>
      </p:ext>
    </p:extLst>
  </p:cSld>
  <p:clrMapOvr>
    <a:masterClrMapping/>
  </p:clrMapOvr>
  <p:transition/>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12927"/>
      </p:ext>
    </p:extLst>
  </p:cSld>
  <p:clrMapOvr>
    <a:masterClrMapping/>
  </p:clrMapOvr>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706453"/>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6939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021594"/>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842770"/>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641316"/>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1122003"/>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998866"/>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8705585"/>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4911"/>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298872"/>
      </p:ext>
    </p:extLst>
  </p:cSld>
  <p:clrMapOvr>
    <a:masterClrMapping/>
  </p:clrMapOvr>
  <p:transition/>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6310183"/>
      </p:ext>
    </p:extLst>
  </p:cSld>
  <p:clrMapOvr>
    <a:masterClrMapping/>
  </p:clrMapOvr>
  <p:transition/>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15229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0538"/>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8194837"/>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74103"/>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638978"/>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074748"/>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6596420"/>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13835"/>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925222"/>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AD4463F-F2C4-BD43-9CF4-0EC14BFDF8D4}" type="datetime1">
              <a:rPr lang="en-US"/>
              <a:pPr>
                <a:defRPr/>
              </a:pPr>
              <a:t>11/10/2015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460E46-E011-CA4B-B460-87BF7D156767}" type="slidenum">
              <a:rPr lang="en-US"/>
              <a:pPr>
                <a:defRPr/>
              </a:pPr>
              <a:t>‹#›</a:t>
            </a:fld>
            <a:endParaRPr lang="en-US" dirty="0"/>
          </a:p>
        </p:txBody>
      </p:sp>
    </p:spTree>
    <p:extLst>
      <p:ext uri="{BB962C8B-B14F-4D97-AF65-F5344CB8AC3E}">
        <p14:creationId xmlns:p14="http://schemas.microsoft.com/office/powerpoint/2010/main" val="3531343851"/>
      </p:ext>
    </p:extLst>
  </p:cSld>
  <p:clrMapOvr>
    <a:overrideClrMapping bg1="lt1" tx1="dk1" bg2="lt2" tx2="dk2" accent1="accent1" accent2="accent2" accent3="accent3" accent4="accent4" accent5="accent5" accent6="accent6" hlink="hlink" folHlink="folHlink"/>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6543675"/>
            <a:ext cx="119697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6FFB184-0EDF-4F42-861F-5CC2C08EEC50}" type="slidenum">
              <a:rPr lang="en-US"/>
              <a:pPr>
                <a:defRPr/>
              </a:pPr>
              <a:t>‹#›</a:t>
            </a:fld>
            <a:endParaRPr lang="en-US" dirty="0"/>
          </a:p>
        </p:txBody>
      </p:sp>
      <p:sp>
        <p:nvSpPr>
          <p:cNvPr id="7"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9F810F96-B0A2-3A4B-A5C0-B349BC103730}" type="datetime1">
              <a:rPr lang="en-US"/>
              <a:pPr>
                <a:defRPr/>
              </a:pPr>
              <a:t>11/10/2015</a:t>
            </a:fld>
            <a:endParaRPr lang="en-US"/>
          </a:p>
        </p:txBody>
      </p:sp>
    </p:spTree>
    <p:extLst>
      <p:ext uri="{BB962C8B-B14F-4D97-AF65-F5344CB8AC3E}">
        <p14:creationId xmlns:p14="http://schemas.microsoft.com/office/powerpoint/2010/main" val="19988135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71600" y="0"/>
            <a:ext cx="7772399" cy="1085850"/>
          </a:xfrm>
          <a:prstGeom prst="rect">
            <a:avLst/>
          </a:prstGeom>
        </p:spPr>
        <p:txBody>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normAutofit/>
          </a:bodyPr>
          <a:lstStyle>
            <a:lvl1pPr>
              <a:defRPr sz="3600">
                <a:solidFill>
                  <a:schemeClr val="tx1"/>
                </a:solidFill>
                <a:latin typeface="+mj-lt"/>
              </a:defRPr>
            </a:lvl1pPr>
            <a:lvl2pPr>
              <a:defRPr sz="3200">
                <a:solidFill>
                  <a:schemeClr val="tx1"/>
                </a:solidFill>
                <a:latin typeface="+mj-lt"/>
              </a:defRPr>
            </a:lvl2pPr>
            <a:lvl3pPr>
              <a:defRPr sz="2800">
                <a:solidFill>
                  <a:schemeClr val="tx1"/>
                </a:solidFill>
                <a:latin typeface="+mj-lt"/>
              </a:defRPr>
            </a:lvl3pPr>
            <a:lvl4pPr>
              <a:defRPr sz="2400">
                <a:solidFill>
                  <a:schemeClr val="tx1"/>
                </a:solidFill>
                <a:latin typeface="+mj-lt"/>
              </a:defRPr>
            </a:lvl4pPr>
            <a:lvl5pPr>
              <a:defRPr sz="24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47AB44D-F518-5846-A0F3-D23C485E1DC1}" type="datetime1">
              <a:rPr lang="en-US"/>
              <a:pPr>
                <a:defRPr/>
              </a:pPr>
              <a:t>11/10/2015</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D417AC-0B7D-1544-9519-92C9BC378595}" type="slidenum">
              <a:rPr lang="en-US"/>
              <a:pPr>
                <a:defRPr/>
              </a:pPr>
              <a:t>‹#›</a:t>
            </a:fld>
            <a:endParaRPr lang="en-US" dirty="0"/>
          </a:p>
        </p:txBody>
      </p:sp>
    </p:spTree>
    <p:extLst>
      <p:ext uri="{BB962C8B-B14F-4D97-AF65-F5344CB8AC3E}">
        <p14:creationId xmlns:p14="http://schemas.microsoft.com/office/powerpoint/2010/main" val="301050025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651625"/>
            <a:ext cx="849313" cy="206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latin typeface="Calibri"/>
            </a:endParaRPr>
          </a:p>
        </p:txBody>
      </p:sp>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837C38E7-792E-C949-BA89-014185BDF33F}" type="datetime1">
              <a:rPr lang="en-US"/>
              <a:pPr>
                <a:defRPr/>
              </a:pPr>
              <a:t>11/10/2015</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91DE03-51FF-8143-BDE1-430BD10E2E4A}" type="slidenum">
              <a:rPr lang="en-US"/>
              <a:pPr>
                <a:defRPr/>
              </a:pPr>
              <a:t>‹#›</a:t>
            </a:fld>
            <a:endParaRPr lang="en-US" dirty="0"/>
          </a:p>
        </p:txBody>
      </p:sp>
    </p:spTree>
    <p:extLst>
      <p:ext uri="{BB962C8B-B14F-4D97-AF65-F5344CB8AC3E}">
        <p14:creationId xmlns:p14="http://schemas.microsoft.com/office/powerpoint/2010/main" val="832671822"/>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CEBD8585-0863-9E4E-905D-9CEF8FDAD9EB}" type="datetime1">
              <a:rPr lang="en-US"/>
              <a:pPr>
                <a:defRPr/>
              </a:pPr>
              <a:t>11/10/2015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320E52D-6757-584F-B7E7-785E1A237AA2}" type="slidenum">
              <a:rPr lang="en-US"/>
              <a:pPr>
                <a:defRPr/>
              </a:pPr>
              <a:t>‹#›</a:t>
            </a:fld>
            <a:endParaRPr lang="en-US" dirty="0"/>
          </a:p>
        </p:txBody>
      </p:sp>
    </p:spTree>
    <p:extLst>
      <p:ext uri="{BB962C8B-B14F-4D97-AF65-F5344CB8AC3E}">
        <p14:creationId xmlns:p14="http://schemas.microsoft.com/office/powerpoint/2010/main" val="369293290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056110C-D3FC-4B48-8CE3-9E44AE1FE741}" type="datetime1">
              <a:rPr lang="en-US"/>
              <a:pPr>
                <a:defRPr/>
              </a:pPr>
              <a:t>11/10/2015</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66AD99-BF79-9947-A208-847908387E11}" type="slidenum">
              <a:rPr lang="en-US"/>
              <a:pPr>
                <a:defRPr/>
              </a:pPr>
              <a:t>‹#›</a:t>
            </a:fld>
            <a:endParaRPr lang="en-US" dirty="0"/>
          </a:p>
        </p:txBody>
      </p:sp>
    </p:spTree>
    <p:extLst>
      <p:ext uri="{BB962C8B-B14F-4D97-AF65-F5344CB8AC3E}">
        <p14:creationId xmlns:p14="http://schemas.microsoft.com/office/powerpoint/2010/main" val="2999553217"/>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F1868F6-D38B-C741-AF2B-0305D9AF5E8E}" type="datetime1">
              <a:rPr lang="en-US"/>
              <a:pPr>
                <a:defRPr/>
              </a:pPr>
              <a:t>11/10/2015</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3E1AA0-5084-1342-BC23-437787FE5398}" type="slidenum">
              <a:rPr lang="en-US"/>
              <a:pPr>
                <a:defRPr/>
              </a:pPr>
              <a:t>‹#›</a:t>
            </a:fld>
            <a:endParaRPr lang="en-US" dirty="0"/>
          </a:p>
        </p:txBody>
      </p:sp>
    </p:spTree>
    <p:extLst>
      <p:ext uri="{BB962C8B-B14F-4D97-AF65-F5344CB8AC3E}">
        <p14:creationId xmlns:p14="http://schemas.microsoft.com/office/powerpoint/2010/main" val="259647315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CB047CC-DA7E-AE44-B7FA-AED6F144CC9D}" type="datetime1">
              <a:rPr lang="en-US"/>
              <a:pPr>
                <a:defRPr/>
              </a:pPr>
              <a:t>11/10/2015</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6EB2A5-1CF7-C040-B3E4-57206D0ACC63}" type="slidenum">
              <a:rPr lang="en-US"/>
              <a:pPr>
                <a:defRPr/>
              </a:pPr>
              <a:t>‹#›</a:t>
            </a:fld>
            <a:endParaRPr lang="en-US" dirty="0"/>
          </a:p>
        </p:txBody>
      </p:sp>
    </p:spTree>
    <p:extLst>
      <p:ext uri="{BB962C8B-B14F-4D97-AF65-F5344CB8AC3E}">
        <p14:creationId xmlns:p14="http://schemas.microsoft.com/office/powerpoint/2010/main" val="50792077"/>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FAF63276-CF76-854C-BB3C-81762C11F6D2}" type="datetime1">
              <a:rPr lang="en-US"/>
              <a:pPr>
                <a:defRPr/>
              </a:pPr>
              <a:t>11/10/2015</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95DBBC-6EC3-AF4F-8A21-F3C5BF793469}" type="slidenum">
              <a:rPr lang="en-US"/>
              <a:pPr>
                <a:defRPr/>
              </a:pPr>
              <a:t>‹#›</a:t>
            </a:fld>
            <a:endParaRPr lang="en-US" dirty="0"/>
          </a:p>
        </p:txBody>
      </p:sp>
    </p:spTree>
    <p:extLst>
      <p:ext uri="{BB962C8B-B14F-4D97-AF65-F5344CB8AC3E}">
        <p14:creationId xmlns:p14="http://schemas.microsoft.com/office/powerpoint/2010/main" val="3913947213"/>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sz="950">
                <a:solidFill>
                  <a:prstClr val="white">
                    <a:lumMod val="65000"/>
                    <a:lumOff val="35000"/>
                    <a:alpha val="75000"/>
                  </a:prstClr>
                </a:solidFill>
                <a:ea typeface="ＭＳ Ｐゴシック" charset="0"/>
                <a:cs typeface="ＭＳ Ｐゴシック" charset="0"/>
              </a:defRPr>
            </a:lvl1pPr>
          </a:lstStyle>
          <a:p>
            <a:pPr>
              <a:defRPr/>
            </a:pPr>
            <a:fld id="{6C7C023C-D4B5-1643-94F9-F6C8C94697C0}" type="datetime1">
              <a:rPr lang="en-US"/>
              <a:pPr>
                <a:defRPr/>
              </a:pPr>
              <a:t>11/10/2015</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lumMod val="65000"/>
                    <a:lumOff val="35000"/>
                  </a:prstClr>
                </a:solidFill>
                <a:ea typeface="ＭＳ Ｐゴシック" charset="0"/>
                <a:cs typeface="ＭＳ Ｐゴシック" charset="0"/>
              </a:defRPr>
            </a:lvl1pPr>
          </a:lstStyle>
          <a:p>
            <a:pPr>
              <a:defRPr/>
            </a:pPr>
            <a:fld id="{68A0FFF1-7861-B740-AFE3-7C12C3BB2EA0}" type="slidenum">
              <a:rPr lang="en-US"/>
              <a:pPr>
                <a:defRPr/>
              </a:pPr>
              <a:t>‹#›</a:t>
            </a:fld>
            <a:endParaRPr lang="en-US" dirty="0"/>
          </a:p>
        </p:txBody>
      </p:sp>
    </p:spTree>
    <p:extLst>
      <p:ext uri="{BB962C8B-B14F-4D97-AF65-F5344CB8AC3E}">
        <p14:creationId xmlns:p14="http://schemas.microsoft.com/office/powerpoint/2010/main" val="1338581692"/>
      </p:ext>
    </p:extLst>
  </p:cSld>
  <p:clrMapOvr>
    <a:overrideClrMapping bg1="dk1" tx1="lt1" bg2="dk2" tx2="lt2" accent1="accent1" accent2="accent2" accent3="accent3" accent4="accent4" accent5="accent5" accent6="accent6" hlink="hlink" folHlink="folHlink"/>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367E4A7-226F-9141-A6D7-949194224FE7}" type="datetime1">
              <a:rPr lang="en-US"/>
              <a:pPr>
                <a:defRPr/>
              </a:pPr>
              <a:t>11/10/2015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43F04D-B50A-994F-9979-39A435F6C493}" type="slidenum">
              <a:rPr lang="en-US"/>
              <a:pPr>
                <a:defRPr/>
              </a:pPr>
              <a:t>‹#›</a:t>
            </a:fld>
            <a:endParaRPr lang="en-US" dirty="0"/>
          </a:p>
        </p:txBody>
      </p:sp>
    </p:spTree>
    <p:extLst>
      <p:ext uri="{BB962C8B-B14F-4D97-AF65-F5344CB8AC3E}">
        <p14:creationId xmlns:p14="http://schemas.microsoft.com/office/powerpoint/2010/main" val="228830710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B921374-CE6E-B44D-9CC1-EBE6EF70217F}" type="datetime1">
              <a:rPr lang="en-US"/>
              <a:pPr>
                <a:defRPr/>
              </a:pPr>
              <a:t>11/10/2015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1CBC36-8413-5444-B2AE-E8AB8CC5A05B}" type="slidenum">
              <a:rPr lang="en-US"/>
              <a:pPr>
                <a:defRPr/>
              </a:pPr>
              <a:t>‹#›</a:t>
            </a:fld>
            <a:endParaRPr lang="en-US" dirty="0"/>
          </a:p>
        </p:txBody>
      </p:sp>
    </p:spTree>
    <p:extLst>
      <p:ext uri="{BB962C8B-B14F-4D97-AF65-F5344CB8AC3E}">
        <p14:creationId xmlns:p14="http://schemas.microsoft.com/office/powerpoint/2010/main" val="1895410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910401414"/>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271565500"/>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4061413240"/>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415329898"/>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84820860"/>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462954300"/>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997556402"/>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450409029"/>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986696970"/>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25574566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47096865"/>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360908"/>
      </p:ext>
    </p:extLst>
  </p:cSld>
  <p:clrMapOvr>
    <a:masterClrMapping/>
  </p:clrMapOvr>
  <p:transition/>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514177"/>
      </p:ext>
    </p:extLst>
  </p:cSld>
  <p:clrMapOvr>
    <a:masterClrMapping/>
  </p:clrMapOvr>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974418"/>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81967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58867"/>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8639164"/>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62387"/>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1792596"/>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88178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0878661"/>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01849"/>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A11D949-9A42-224D-A610-16FC4A334223}" type="slidenum">
              <a:rPr lang="en-US"/>
              <a:pPr>
                <a:defRPr/>
              </a:pPr>
              <a:t>‹#›</a:t>
            </a:fld>
            <a:endParaRPr lang="en-US"/>
          </a:p>
        </p:txBody>
      </p:sp>
    </p:spTree>
    <p:extLst>
      <p:ext uri="{BB962C8B-B14F-4D97-AF65-F5344CB8AC3E}">
        <p14:creationId xmlns:p14="http://schemas.microsoft.com/office/powerpoint/2010/main" val="1288943824"/>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BD1E7C1-E4C4-4441-A58C-46B7DFD29D39}" type="slidenum">
              <a:rPr lang="en-US"/>
              <a:pPr>
                <a:defRPr/>
              </a:pPr>
              <a:t>‹#›</a:t>
            </a:fld>
            <a:endParaRPr lang="en-US"/>
          </a:p>
        </p:txBody>
      </p:sp>
    </p:spTree>
    <p:extLst>
      <p:ext uri="{BB962C8B-B14F-4D97-AF65-F5344CB8AC3E}">
        <p14:creationId xmlns:p14="http://schemas.microsoft.com/office/powerpoint/2010/main" val="288188847"/>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2CB41DF-A0D4-3049-886F-4233F06A89B0}" type="slidenum">
              <a:rPr lang="en-US"/>
              <a:pPr>
                <a:defRPr/>
              </a:pPr>
              <a:t>‹#›</a:t>
            </a:fld>
            <a:endParaRPr lang="en-US"/>
          </a:p>
        </p:txBody>
      </p:sp>
    </p:spTree>
    <p:extLst>
      <p:ext uri="{BB962C8B-B14F-4D97-AF65-F5344CB8AC3E}">
        <p14:creationId xmlns:p14="http://schemas.microsoft.com/office/powerpoint/2010/main" val="3641774292"/>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535E9C8-D6B1-D14A-AE13-B78E238C65FA}" type="slidenum">
              <a:rPr lang="en-US"/>
              <a:pPr>
                <a:defRPr/>
              </a:pPr>
              <a:t>‹#›</a:t>
            </a:fld>
            <a:endParaRPr lang="en-US"/>
          </a:p>
        </p:txBody>
      </p:sp>
    </p:spTree>
    <p:extLst>
      <p:ext uri="{BB962C8B-B14F-4D97-AF65-F5344CB8AC3E}">
        <p14:creationId xmlns:p14="http://schemas.microsoft.com/office/powerpoint/2010/main" val="3199039939"/>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22D34256-52F5-6B46-8791-BAA217F7BCE4}" type="slidenum">
              <a:rPr lang="en-US"/>
              <a:pPr>
                <a:defRPr/>
              </a:pPr>
              <a:t>‹#›</a:t>
            </a:fld>
            <a:endParaRPr lang="en-US"/>
          </a:p>
        </p:txBody>
      </p:sp>
    </p:spTree>
    <p:extLst>
      <p:ext uri="{BB962C8B-B14F-4D97-AF65-F5344CB8AC3E}">
        <p14:creationId xmlns:p14="http://schemas.microsoft.com/office/powerpoint/2010/main" val="4195096269"/>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97BCE34E-2106-8046-8431-BB1128458C82}" type="slidenum">
              <a:rPr lang="en-US"/>
              <a:pPr>
                <a:defRPr/>
              </a:pPr>
              <a:t>‹#›</a:t>
            </a:fld>
            <a:endParaRPr lang="en-US"/>
          </a:p>
        </p:txBody>
      </p:sp>
    </p:spTree>
    <p:extLst>
      <p:ext uri="{BB962C8B-B14F-4D97-AF65-F5344CB8AC3E}">
        <p14:creationId xmlns:p14="http://schemas.microsoft.com/office/powerpoint/2010/main" val="2659336806"/>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FEDCD3-2B34-9A41-8247-AAC398866FC5}" type="slidenum">
              <a:rPr lang="en-US"/>
              <a:pPr>
                <a:defRPr/>
              </a:pPr>
              <a:t>‹#›</a:t>
            </a:fld>
            <a:endParaRPr lang="en-US"/>
          </a:p>
        </p:txBody>
      </p:sp>
    </p:spTree>
    <p:extLst>
      <p:ext uri="{BB962C8B-B14F-4D97-AF65-F5344CB8AC3E}">
        <p14:creationId xmlns:p14="http://schemas.microsoft.com/office/powerpoint/2010/main" val="2953621679"/>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B19F975-D8EC-774D-B6B3-ED5302F54B83}" type="slidenum">
              <a:rPr lang="en-US"/>
              <a:pPr>
                <a:defRPr/>
              </a:pPr>
              <a:t>‹#›</a:t>
            </a:fld>
            <a:endParaRPr lang="en-US"/>
          </a:p>
        </p:txBody>
      </p:sp>
    </p:spTree>
    <p:extLst>
      <p:ext uri="{BB962C8B-B14F-4D97-AF65-F5344CB8AC3E}">
        <p14:creationId xmlns:p14="http://schemas.microsoft.com/office/powerpoint/2010/main" val="375762025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D4FE80-0668-A44D-9215-1CCBB5518787}" type="slidenum">
              <a:rPr lang="en-US"/>
              <a:pPr>
                <a:defRPr/>
              </a:pPr>
              <a:t>‹#›</a:t>
            </a:fld>
            <a:endParaRPr lang="en-US"/>
          </a:p>
        </p:txBody>
      </p:sp>
    </p:spTree>
    <p:extLst>
      <p:ext uri="{BB962C8B-B14F-4D97-AF65-F5344CB8AC3E}">
        <p14:creationId xmlns:p14="http://schemas.microsoft.com/office/powerpoint/2010/main" val="503218789"/>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2249193-48F7-1943-9F79-004D600CA416}" type="slidenum">
              <a:rPr lang="en-US"/>
              <a:pPr>
                <a:defRPr/>
              </a:pPr>
              <a:t>‹#›</a:t>
            </a:fld>
            <a:endParaRPr lang="en-US"/>
          </a:p>
        </p:txBody>
      </p:sp>
    </p:spTree>
    <p:extLst>
      <p:ext uri="{BB962C8B-B14F-4D97-AF65-F5344CB8AC3E}">
        <p14:creationId xmlns:p14="http://schemas.microsoft.com/office/powerpoint/2010/main" val="3600178385"/>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6A90D5A-9BC4-5A44-836E-A3A90D8C0C2E}" type="slidenum">
              <a:rPr lang="en-US"/>
              <a:pPr>
                <a:defRPr/>
              </a:pPr>
              <a:t>‹#›</a:t>
            </a:fld>
            <a:endParaRPr lang="en-US"/>
          </a:p>
        </p:txBody>
      </p:sp>
    </p:spTree>
    <p:extLst>
      <p:ext uri="{BB962C8B-B14F-4D97-AF65-F5344CB8AC3E}">
        <p14:creationId xmlns:p14="http://schemas.microsoft.com/office/powerpoint/2010/main" val="1742121750"/>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8A81669-00FD-1A4D-9B2B-84C65C3BA386}" type="slidenum">
              <a:rPr lang="en-US"/>
              <a:pPr>
                <a:defRPr/>
              </a:pPr>
              <a:t>‹#›</a:t>
            </a:fld>
            <a:endParaRPr lang="en-US"/>
          </a:p>
        </p:txBody>
      </p:sp>
    </p:spTree>
    <p:extLst>
      <p:ext uri="{BB962C8B-B14F-4D97-AF65-F5344CB8AC3E}">
        <p14:creationId xmlns:p14="http://schemas.microsoft.com/office/powerpoint/2010/main" val="3320299310"/>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421257"/>
      </p:ext>
    </p:extLst>
  </p:cSld>
  <p:clrMapOvr>
    <a:masterClrMapping/>
  </p:clrMapOvr>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452177"/>
      </p:ext>
    </p:extLst>
  </p:cSld>
  <p:clrMapOvr>
    <a:masterClrMapping/>
  </p:clrMapOvr>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082823"/>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395878"/>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4134562"/>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691143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064203"/>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548314"/>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386092"/>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8403720"/>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4455914"/>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049369"/>
      </p:ext>
    </p:extLst>
  </p:cSld>
  <p:clrMapOvr>
    <a:masterClrMapping/>
  </p:clrMapOvr>
  <p:transition/>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963778"/>
      </p:ext>
    </p:extLst>
  </p:cSld>
  <p:clrMapOvr>
    <a:masterClrMapping/>
  </p:clrMapOvr>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8013508"/>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046445"/>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9539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600923"/>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26575"/>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442093"/>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8216602"/>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878140"/>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4949130"/>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23056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77343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1530181"/>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52417640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3668571"/>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51721501"/>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53786004"/>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9798638"/>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56786823"/>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11/10/2015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82478250"/>
      </p:ext>
    </p:extLst>
  </p:cSld>
  <p:clrMapOvr>
    <a:overrideClrMapping bg1="dk1" tx1="lt1" bg2="dk2" tx2="lt2" accent1="accent1" accent2="accent2" accent3="accent3" accent4="accent4" accent5="accent5" accent6="accent6" hlink="hlink" folHlink="folHlink"/>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57373902"/>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25172177"/>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671734"/>
      </p:ext>
    </p:extLst>
  </p:cSld>
  <p:clrMapOvr>
    <a:masterClrMapping/>
  </p:clrMapOvr>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5586344"/>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074376"/>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229132"/>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157900"/>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8674385"/>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1152900"/>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5404208"/>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067588"/>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2221969"/>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029079"/>
      </p:ext>
    </p:extLst>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251693"/>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158899"/>
      </p:ext>
    </p:extLst>
  </p:cSld>
  <p:clrMapOvr>
    <a:masterClrMapping/>
  </p:clrMapOvr>
  <p:transition/>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775639"/>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5850057"/>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691211"/>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266693"/>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769685"/>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507824"/>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7053466"/>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230878"/>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27261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val="3871638956"/>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val="569830665"/>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val="897534637"/>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val="3500166571"/>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val="2791124876"/>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val="2338189154"/>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val="1788855596"/>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val="2234386852"/>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val="2638483720"/>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val="146867155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val="2528938712"/>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9429222"/>
      </p:ext>
    </p:extLst>
  </p:cSld>
  <p:clrMapOvr>
    <a:masterClrMapping/>
  </p:clrMapOvr>
  <p:transition/>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2119351"/>
      </p:ext>
    </p:extLst>
  </p:cSld>
  <p:clrMapOvr>
    <a:masterClrMapping/>
  </p:clrMapOvr>
  <p:transition/>
  <p:timing>
    <p:tnLst>
      <p:par>
        <p:cTn id="1" dur="indefinite" restart="never" nodeType="tmRoot"/>
      </p:par>
    </p:tnLst>
  </p:timing>
</p:sldLayout>
</file>

<file path=ppt/slideLayouts/slideLayout6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860252"/>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2688072"/>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9708716"/>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881767"/>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3155994"/>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3572118"/>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14491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348027"/>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491512"/>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0467682"/>
      </p:ext>
    </p:extLst>
  </p:cSld>
  <p:clrMapOvr>
    <a:masterClrMapping/>
  </p:clrMapOvr>
  <p:transition/>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748041"/>
      </p:ext>
    </p:extLst>
  </p:cSld>
  <p:clrMapOvr>
    <a:masterClrMapping/>
  </p:clrMapOvr>
  <p:transition/>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843159"/>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865428"/>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582711"/>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813152"/>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8639719"/>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70531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657027"/>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029206"/>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22488"/>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72574C7-B75B-7A44-806C-F61984A10FF3}" type="slidenum">
              <a:rPr lang="en-US" altLang="en-US"/>
              <a:pPr>
                <a:defRPr/>
              </a:pPr>
              <a:t>‹#›</a:t>
            </a:fld>
            <a:endParaRPr lang="en-US" altLang="en-US"/>
          </a:p>
        </p:txBody>
      </p:sp>
    </p:spTree>
    <p:extLst>
      <p:ext uri="{BB962C8B-B14F-4D97-AF65-F5344CB8AC3E}">
        <p14:creationId xmlns:p14="http://schemas.microsoft.com/office/powerpoint/2010/main" val="3724063864"/>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E940992-BFCE-4446-B3D2-3C722F9CE15C}" type="slidenum">
              <a:rPr lang="en-US" altLang="en-US"/>
              <a:pPr>
                <a:defRPr/>
              </a:pPr>
              <a:t>‹#›</a:t>
            </a:fld>
            <a:endParaRPr lang="en-US" altLang="en-US"/>
          </a:p>
        </p:txBody>
      </p:sp>
    </p:spTree>
    <p:extLst>
      <p:ext uri="{BB962C8B-B14F-4D97-AF65-F5344CB8AC3E}">
        <p14:creationId xmlns:p14="http://schemas.microsoft.com/office/powerpoint/2010/main" val="1999370282"/>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975979-8182-0742-B56E-BDD7C5BC32CA}" type="slidenum">
              <a:rPr lang="en-US" altLang="en-US"/>
              <a:pPr>
                <a:defRPr/>
              </a:pPr>
              <a:t>‹#›</a:t>
            </a:fld>
            <a:endParaRPr lang="en-US" altLang="en-US"/>
          </a:p>
        </p:txBody>
      </p:sp>
    </p:spTree>
    <p:extLst>
      <p:ext uri="{BB962C8B-B14F-4D97-AF65-F5344CB8AC3E}">
        <p14:creationId xmlns:p14="http://schemas.microsoft.com/office/powerpoint/2010/main" val="622533668"/>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EE9290-381B-2A40-BA1F-915E7F98B28C}" type="slidenum">
              <a:rPr lang="en-US" altLang="en-US"/>
              <a:pPr>
                <a:defRPr/>
              </a:pPr>
              <a:t>‹#›</a:t>
            </a:fld>
            <a:endParaRPr lang="en-US" altLang="en-US"/>
          </a:p>
        </p:txBody>
      </p:sp>
    </p:spTree>
    <p:extLst>
      <p:ext uri="{BB962C8B-B14F-4D97-AF65-F5344CB8AC3E}">
        <p14:creationId xmlns:p14="http://schemas.microsoft.com/office/powerpoint/2010/main" val="825471967"/>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32596D-B85C-B04E-BED5-F085E5781F26}" type="slidenum">
              <a:rPr lang="en-US" altLang="en-US"/>
              <a:pPr>
                <a:defRPr/>
              </a:pPr>
              <a:t>‹#›</a:t>
            </a:fld>
            <a:endParaRPr lang="en-US" altLang="en-US"/>
          </a:p>
        </p:txBody>
      </p:sp>
    </p:spTree>
    <p:extLst>
      <p:ext uri="{BB962C8B-B14F-4D97-AF65-F5344CB8AC3E}">
        <p14:creationId xmlns:p14="http://schemas.microsoft.com/office/powerpoint/2010/main" val="2729806901"/>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4743AD7-8253-BB44-BF51-57F3BBA93455}" type="slidenum">
              <a:rPr lang="en-US" altLang="en-US"/>
              <a:pPr>
                <a:defRPr/>
              </a:pPr>
              <a:t>‹#›</a:t>
            </a:fld>
            <a:endParaRPr lang="en-US" altLang="en-US"/>
          </a:p>
        </p:txBody>
      </p:sp>
    </p:spTree>
    <p:extLst>
      <p:ext uri="{BB962C8B-B14F-4D97-AF65-F5344CB8AC3E}">
        <p14:creationId xmlns:p14="http://schemas.microsoft.com/office/powerpoint/2010/main" val="3944452190"/>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E219CD9-BC96-4943-A7D3-3FBF1F9C451A}" type="slidenum">
              <a:rPr lang="en-US" altLang="en-US"/>
              <a:pPr>
                <a:defRPr/>
              </a:pPr>
              <a:t>‹#›</a:t>
            </a:fld>
            <a:endParaRPr lang="en-US" altLang="en-US"/>
          </a:p>
        </p:txBody>
      </p:sp>
    </p:spTree>
    <p:extLst>
      <p:ext uri="{BB962C8B-B14F-4D97-AF65-F5344CB8AC3E}">
        <p14:creationId xmlns:p14="http://schemas.microsoft.com/office/powerpoint/2010/main" val="252284950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9F8638D-95F8-2947-A06C-530F6F63D4D9}" type="slidenum">
              <a:rPr lang="en-US" altLang="en-US"/>
              <a:pPr>
                <a:defRPr/>
              </a:pPr>
              <a:t>‹#›</a:t>
            </a:fld>
            <a:endParaRPr lang="en-US" altLang="en-US"/>
          </a:p>
        </p:txBody>
      </p:sp>
    </p:spTree>
    <p:extLst>
      <p:ext uri="{BB962C8B-B14F-4D97-AF65-F5344CB8AC3E}">
        <p14:creationId xmlns:p14="http://schemas.microsoft.com/office/powerpoint/2010/main" val="2836190431"/>
      </p:ext>
    </p:extLst>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36AB12-8354-1343-A9DA-92B791D237E9}" type="slidenum">
              <a:rPr lang="en-US" altLang="en-US"/>
              <a:pPr>
                <a:defRPr/>
              </a:pPr>
              <a:t>‹#›</a:t>
            </a:fld>
            <a:endParaRPr lang="en-US" altLang="en-US"/>
          </a:p>
        </p:txBody>
      </p:sp>
    </p:spTree>
    <p:extLst>
      <p:ext uri="{BB962C8B-B14F-4D97-AF65-F5344CB8AC3E}">
        <p14:creationId xmlns:p14="http://schemas.microsoft.com/office/powerpoint/2010/main" val="3509463989"/>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79CC551-FC0D-724B-ABD6-A27659EF69B4}" type="slidenum">
              <a:rPr lang="en-US" altLang="en-US"/>
              <a:pPr>
                <a:defRPr/>
              </a:pPr>
              <a:t>‹#›</a:t>
            </a:fld>
            <a:endParaRPr lang="en-US" altLang="en-US"/>
          </a:p>
        </p:txBody>
      </p:sp>
    </p:spTree>
    <p:extLst>
      <p:ext uri="{BB962C8B-B14F-4D97-AF65-F5344CB8AC3E}">
        <p14:creationId xmlns:p14="http://schemas.microsoft.com/office/powerpoint/2010/main" val="2537985272"/>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A435373-EA4D-0F4E-8CDF-6F7A4A9F244A}" type="slidenum">
              <a:rPr lang="en-US" altLang="en-US"/>
              <a:pPr>
                <a:defRPr/>
              </a:pPr>
              <a:t>‹#›</a:t>
            </a:fld>
            <a:endParaRPr lang="en-US" altLang="en-US"/>
          </a:p>
        </p:txBody>
      </p:sp>
    </p:spTree>
    <p:extLst>
      <p:ext uri="{BB962C8B-B14F-4D97-AF65-F5344CB8AC3E}">
        <p14:creationId xmlns:p14="http://schemas.microsoft.com/office/powerpoint/2010/main" val="1602355841"/>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8EEF7C4-8639-2A41-8560-B69FAEA96AAD}" type="slidenum">
              <a:rPr lang="en-US" altLang="en-US"/>
              <a:pPr>
                <a:defRPr/>
              </a:pPr>
              <a:t>‹#›</a:t>
            </a:fld>
            <a:endParaRPr lang="en-US" altLang="en-US"/>
          </a:p>
        </p:txBody>
      </p:sp>
    </p:spTree>
    <p:extLst>
      <p:ext uri="{BB962C8B-B14F-4D97-AF65-F5344CB8AC3E}">
        <p14:creationId xmlns:p14="http://schemas.microsoft.com/office/powerpoint/2010/main" val="345815041"/>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47506E6-4811-C243-B068-1C22F879B5EB}" type="slidenum">
              <a:rPr lang="en-US" altLang="en-US"/>
              <a:pPr>
                <a:defRPr/>
              </a:pPr>
              <a:t>‹#›</a:t>
            </a:fld>
            <a:endParaRPr lang="en-US" altLang="en-US"/>
          </a:p>
        </p:txBody>
      </p:sp>
    </p:spTree>
    <p:extLst>
      <p:ext uri="{BB962C8B-B14F-4D97-AF65-F5344CB8AC3E}">
        <p14:creationId xmlns:p14="http://schemas.microsoft.com/office/powerpoint/2010/main" val="311938420"/>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B4C424-1346-DB4F-9A30-10CB0F10C150}" type="slidenum">
              <a:rPr lang="en-US" altLang="en-US"/>
              <a:pPr>
                <a:defRPr/>
              </a:pPr>
              <a:t>‹#›</a:t>
            </a:fld>
            <a:endParaRPr lang="en-US" altLang="en-US"/>
          </a:p>
        </p:txBody>
      </p:sp>
    </p:spTree>
    <p:extLst>
      <p:ext uri="{BB962C8B-B14F-4D97-AF65-F5344CB8AC3E}">
        <p14:creationId xmlns:p14="http://schemas.microsoft.com/office/powerpoint/2010/main" val="2186689109"/>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F363379-2E1B-194A-A935-B9CA6C9D2292}" type="slidenum">
              <a:rPr lang="en-US" altLang="en-US"/>
              <a:pPr>
                <a:defRPr/>
              </a:pPr>
              <a:t>‹#›</a:t>
            </a:fld>
            <a:endParaRPr lang="en-US" altLang="en-US"/>
          </a:p>
        </p:txBody>
      </p:sp>
    </p:spTree>
    <p:extLst>
      <p:ext uri="{BB962C8B-B14F-4D97-AF65-F5344CB8AC3E}">
        <p14:creationId xmlns:p14="http://schemas.microsoft.com/office/powerpoint/2010/main" val="334400032"/>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00B3B8-9CE1-A748-88C4-F70AEB676C69}" type="slidenum">
              <a:rPr lang="en-US" altLang="en-US"/>
              <a:pPr>
                <a:defRPr/>
              </a:pPr>
              <a:t>‹#›</a:t>
            </a:fld>
            <a:endParaRPr lang="en-US" altLang="en-US"/>
          </a:p>
        </p:txBody>
      </p:sp>
    </p:spTree>
    <p:extLst>
      <p:ext uri="{BB962C8B-B14F-4D97-AF65-F5344CB8AC3E}">
        <p14:creationId xmlns:p14="http://schemas.microsoft.com/office/powerpoint/2010/main" val="734203731"/>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6A616A1-66FE-B444-A7DE-A149919AEF3F}" type="slidenum">
              <a:rPr lang="en-US" altLang="en-US"/>
              <a:pPr>
                <a:defRPr/>
              </a:pPr>
              <a:t>‹#›</a:t>
            </a:fld>
            <a:endParaRPr lang="en-US" altLang="en-US"/>
          </a:p>
        </p:txBody>
      </p:sp>
    </p:spTree>
    <p:extLst>
      <p:ext uri="{BB962C8B-B14F-4D97-AF65-F5344CB8AC3E}">
        <p14:creationId xmlns:p14="http://schemas.microsoft.com/office/powerpoint/2010/main" val="74205089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8D5EE94-2E8B-DF4A-A741-273F856EA7CA}" type="slidenum">
              <a:rPr lang="en-US" altLang="en-US"/>
              <a:pPr>
                <a:defRPr/>
              </a:pPr>
              <a:t>‹#›</a:t>
            </a:fld>
            <a:endParaRPr lang="en-US" altLang="en-US"/>
          </a:p>
        </p:txBody>
      </p:sp>
    </p:spTree>
    <p:extLst>
      <p:ext uri="{BB962C8B-B14F-4D97-AF65-F5344CB8AC3E}">
        <p14:creationId xmlns:p14="http://schemas.microsoft.com/office/powerpoint/2010/main" val="2899411558"/>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F60A44-9973-8A42-A7CE-64C25789A6C5}" type="slidenum">
              <a:rPr lang="en-US" altLang="en-US"/>
              <a:pPr>
                <a:defRPr/>
              </a:pPr>
              <a:t>‹#›</a:t>
            </a:fld>
            <a:endParaRPr lang="en-US" altLang="en-US"/>
          </a:p>
        </p:txBody>
      </p:sp>
    </p:spTree>
    <p:extLst>
      <p:ext uri="{BB962C8B-B14F-4D97-AF65-F5344CB8AC3E}">
        <p14:creationId xmlns:p14="http://schemas.microsoft.com/office/powerpoint/2010/main" val="1250922883"/>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2F4507-DA6C-9946-A2EF-C08AE28388C6}" type="slidenum">
              <a:rPr lang="en-US" altLang="en-US"/>
              <a:pPr>
                <a:defRPr/>
              </a:pPr>
              <a:t>‹#›</a:t>
            </a:fld>
            <a:endParaRPr lang="en-US" altLang="en-US"/>
          </a:p>
        </p:txBody>
      </p:sp>
    </p:spTree>
    <p:extLst>
      <p:ext uri="{BB962C8B-B14F-4D97-AF65-F5344CB8AC3E}">
        <p14:creationId xmlns:p14="http://schemas.microsoft.com/office/powerpoint/2010/main" val="1123932826"/>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E047FA-4A2A-4844-8ED4-11ACCF7A2F5A}" type="slidenum">
              <a:rPr lang="en-US" altLang="en-US"/>
              <a:pPr>
                <a:defRPr/>
              </a:pPr>
              <a:t>‹#›</a:t>
            </a:fld>
            <a:endParaRPr lang="en-US" altLang="en-US"/>
          </a:p>
        </p:txBody>
      </p:sp>
    </p:spTree>
    <p:extLst>
      <p:ext uri="{BB962C8B-B14F-4D97-AF65-F5344CB8AC3E}">
        <p14:creationId xmlns:p14="http://schemas.microsoft.com/office/powerpoint/2010/main" val="1982920292"/>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9475FFB-8285-EB45-A043-A8BB7D2CF4F6}" type="slidenum">
              <a:rPr lang="en-US" altLang="en-US"/>
              <a:pPr>
                <a:defRPr/>
              </a:pPr>
              <a:t>‹#›</a:t>
            </a:fld>
            <a:endParaRPr lang="en-US" altLang="en-US"/>
          </a:p>
        </p:txBody>
      </p:sp>
    </p:spTree>
    <p:extLst>
      <p:ext uri="{BB962C8B-B14F-4D97-AF65-F5344CB8AC3E}">
        <p14:creationId xmlns:p14="http://schemas.microsoft.com/office/powerpoint/2010/main" val="1257898793"/>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8C91B7C-767C-9149-80FF-8B9ECEFA9732}" type="slidenum">
              <a:rPr lang="en-US"/>
              <a:pPr>
                <a:defRPr/>
              </a:pPr>
              <a:t>‹#›</a:t>
            </a:fld>
            <a:endParaRPr lang="en-US"/>
          </a:p>
        </p:txBody>
      </p:sp>
    </p:spTree>
    <p:extLst>
      <p:ext uri="{BB962C8B-B14F-4D97-AF65-F5344CB8AC3E}">
        <p14:creationId xmlns:p14="http://schemas.microsoft.com/office/powerpoint/2010/main" val="2940051279"/>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1650826"/>
      </p:ext>
    </p:extLst>
  </p:cSld>
  <p:clrMapOvr>
    <a:masterClrMapping/>
  </p:clrMapOvr>
  <p:transition/>
  <p:timing>
    <p:tnLst>
      <p:par>
        <p:cTn id="1" dur="indefinite" restart="never" nodeType="tmRoot"/>
      </p:par>
    </p:tnLst>
  </p:timing>
</p:sldLayout>
</file>

<file path=ppt/slideLayouts/slideLayout7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6595121"/>
      </p:ext>
    </p:extLst>
  </p:cSld>
  <p:clrMapOvr>
    <a:masterClrMapping/>
  </p:clrMapOvr>
  <p:transition/>
  <p:timing>
    <p:tnLst>
      <p:par>
        <p:cTn id="1" dur="indefinite" restart="never" nodeType="tmRoot"/>
      </p:par>
    </p:tnLst>
  </p:timing>
</p:sldLayout>
</file>

<file path=ppt/slideLayouts/slideLayout7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899193"/>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92866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2192944"/>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0496276"/>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2397665"/>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8497501"/>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3716786"/>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3368770"/>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3302571"/>
      </p:ext>
    </p:extLst>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a typeface="ＭＳ Ｐゴシック" charset="0"/>
              <a:cs typeface="ＭＳ Ｐゴシック" charset="0"/>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474859177"/>
      </p:ext>
    </p:extLst>
  </p:cSld>
  <p:clrMapOvr>
    <a:masterClrMapping/>
  </p:clrMapOvr>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329259"/>
      </p:ext>
    </p:extLst>
  </p:cSld>
  <p:clrMapOvr>
    <a:masterClrMapping/>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6977589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16966518"/>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5034436"/>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03619"/>
      </p:ext>
    </p:extLst>
  </p:cSld>
  <p:clrMapOvr>
    <a:masterClrMapping/>
  </p:clrMapOvr>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07928633"/>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5549714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93694055"/>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58193217"/>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11/10/2015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45997194"/>
      </p:ext>
    </p:extLst>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9F504FB-CB9A-4840-82C1-754690180AC8}" type="slidenum">
              <a:rPr lang="en-US"/>
              <a:pPr>
                <a:defRPr/>
              </a:pPr>
              <a:t>‹#›</a:t>
            </a:fld>
            <a:endParaRPr lang="en-US"/>
          </a:p>
        </p:txBody>
      </p:sp>
    </p:spTree>
    <p:extLst>
      <p:ext uri="{BB962C8B-B14F-4D97-AF65-F5344CB8AC3E}">
        <p14:creationId xmlns:p14="http://schemas.microsoft.com/office/powerpoint/2010/main" val="1089671333"/>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FEECFDE4-47BE-654D-A1E2-34FFB6D1458E}" type="slidenum">
              <a:rPr lang="en-US"/>
              <a:pPr>
                <a:defRPr/>
              </a:pPr>
              <a:t>‹#›</a:t>
            </a:fld>
            <a:endParaRPr lang="en-US"/>
          </a:p>
        </p:txBody>
      </p:sp>
    </p:spTree>
    <p:extLst>
      <p:ext uri="{BB962C8B-B14F-4D97-AF65-F5344CB8AC3E}">
        <p14:creationId xmlns:p14="http://schemas.microsoft.com/office/powerpoint/2010/main" val="74793001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AF35FDA-6C19-7A45-81EB-EB76F4E93B5D}" type="slidenum">
              <a:rPr lang="en-US" altLang="en-US"/>
              <a:pPr>
                <a:defRPr/>
              </a:pPr>
              <a:t>‹#›</a:t>
            </a:fld>
            <a:endParaRPr lang="en-US" altLang="en-US"/>
          </a:p>
        </p:txBody>
      </p:sp>
    </p:spTree>
    <p:extLst>
      <p:ext uri="{BB962C8B-B14F-4D97-AF65-F5344CB8AC3E}">
        <p14:creationId xmlns:p14="http://schemas.microsoft.com/office/powerpoint/2010/main" val="1749245031"/>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8CEC23-8BA2-2140-B3CD-6A2F5EB2BF0C}" type="slidenum">
              <a:rPr lang="en-US" altLang="en-US"/>
              <a:pPr>
                <a:defRPr/>
              </a:pPr>
              <a:t>‹#›</a:t>
            </a:fld>
            <a:endParaRPr lang="en-US" altLang="en-US"/>
          </a:p>
        </p:txBody>
      </p:sp>
    </p:spTree>
    <p:extLst>
      <p:ext uri="{BB962C8B-B14F-4D97-AF65-F5344CB8AC3E}">
        <p14:creationId xmlns:p14="http://schemas.microsoft.com/office/powerpoint/2010/main" val="3879128573"/>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12DADA-BBBE-4649-B084-2211D281199C}" type="slidenum">
              <a:rPr lang="en-US" altLang="en-US"/>
              <a:pPr>
                <a:defRPr/>
              </a:pPr>
              <a:t>‹#›</a:t>
            </a:fld>
            <a:endParaRPr lang="en-US" altLang="en-US"/>
          </a:p>
        </p:txBody>
      </p:sp>
    </p:spTree>
    <p:extLst>
      <p:ext uri="{BB962C8B-B14F-4D97-AF65-F5344CB8AC3E}">
        <p14:creationId xmlns:p14="http://schemas.microsoft.com/office/powerpoint/2010/main" val="1699611938"/>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9F86A5-913C-AE45-8D98-D3E2FFD90DD7}" type="slidenum">
              <a:rPr lang="en-US" altLang="en-US"/>
              <a:pPr>
                <a:defRPr/>
              </a:pPr>
              <a:t>‹#›</a:t>
            </a:fld>
            <a:endParaRPr lang="en-US" altLang="en-US"/>
          </a:p>
        </p:txBody>
      </p:sp>
    </p:spTree>
    <p:extLst>
      <p:ext uri="{BB962C8B-B14F-4D97-AF65-F5344CB8AC3E}">
        <p14:creationId xmlns:p14="http://schemas.microsoft.com/office/powerpoint/2010/main" val="4172766280"/>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40FC33-2BC8-D446-BBDF-4910B452F921}" type="slidenum">
              <a:rPr lang="en-US" altLang="en-US"/>
              <a:pPr>
                <a:defRPr/>
              </a:pPr>
              <a:t>‹#›</a:t>
            </a:fld>
            <a:endParaRPr lang="en-US" altLang="en-US"/>
          </a:p>
        </p:txBody>
      </p:sp>
    </p:spTree>
    <p:extLst>
      <p:ext uri="{BB962C8B-B14F-4D97-AF65-F5344CB8AC3E}">
        <p14:creationId xmlns:p14="http://schemas.microsoft.com/office/powerpoint/2010/main" val="2802806549"/>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72184A1-A6F1-2A4F-9E84-D4F5AA33EE10}" type="slidenum">
              <a:rPr lang="en-US" altLang="en-US"/>
              <a:pPr>
                <a:defRPr/>
              </a:pPr>
              <a:t>‹#›</a:t>
            </a:fld>
            <a:endParaRPr lang="en-US" altLang="en-US"/>
          </a:p>
        </p:txBody>
      </p:sp>
    </p:spTree>
    <p:extLst>
      <p:ext uri="{BB962C8B-B14F-4D97-AF65-F5344CB8AC3E}">
        <p14:creationId xmlns:p14="http://schemas.microsoft.com/office/powerpoint/2010/main" val="188911813"/>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10ED23-3F4C-8F4D-8C50-75EDFDA34AD0}" type="slidenum">
              <a:rPr lang="en-US" altLang="en-US"/>
              <a:pPr>
                <a:defRPr/>
              </a:pPr>
              <a:t>‹#›</a:t>
            </a:fld>
            <a:endParaRPr lang="en-US" altLang="en-US"/>
          </a:p>
        </p:txBody>
      </p:sp>
    </p:spTree>
    <p:extLst>
      <p:ext uri="{BB962C8B-B14F-4D97-AF65-F5344CB8AC3E}">
        <p14:creationId xmlns:p14="http://schemas.microsoft.com/office/powerpoint/2010/main" val="3181102526"/>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6B469C-6F4C-6946-AB52-7C8EA265FE4B}" type="slidenum">
              <a:rPr lang="en-US" altLang="en-US"/>
              <a:pPr>
                <a:defRPr/>
              </a:pPr>
              <a:t>‹#›</a:t>
            </a:fld>
            <a:endParaRPr lang="en-US" altLang="en-US"/>
          </a:p>
        </p:txBody>
      </p:sp>
    </p:spTree>
    <p:extLst>
      <p:ext uri="{BB962C8B-B14F-4D97-AF65-F5344CB8AC3E}">
        <p14:creationId xmlns:p14="http://schemas.microsoft.com/office/powerpoint/2010/main" val="2608016282"/>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32CB1F-9362-2D43-92F2-0C89BEE38A8A}" type="slidenum">
              <a:rPr lang="en-US" altLang="en-US"/>
              <a:pPr>
                <a:defRPr/>
              </a:pPr>
              <a:t>‹#›</a:t>
            </a:fld>
            <a:endParaRPr lang="en-US" altLang="en-US"/>
          </a:p>
        </p:txBody>
      </p:sp>
    </p:spTree>
    <p:extLst>
      <p:ext uri="{BB962C8B-B14F-4D97-AF65-F5344CB8AC3E}">
        <p14:creationId xmlns:p14="http://schemas.microsoft.com/office/powerpoint/2010/main" val="2844632091"/>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5F5B98-49E4-7C42-9716-BCB57E39F210}" type="slidenum">
              <a:rPr lang="en-US" altLang="en-US"/>
              <a:pPr>
                <a:defRPr/>
              </a:pPr>
              <a:t>‹#›</a:t>
            </a:fld>
            <a:endParaRPr lang="en-US" altLang="en-US"/>
          </a:p>
        </p:txBody>
      </p:sp>
    </p:spTree>
    <p:extLst>
      <p:ext uri="{BB962C8B-B14F-4D97-AF65-F5344CB8AC3E}">
        <p14:creationId xmlns:p14="http://schemas.microsoft.com/office/powerpoint/2010/main" val="32432250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2C4B17-4517-9347-BFAC-1B3D2BB35356}" type="slidenum">
              <a:rPr lang="en-US" altLang="en-US"/>
              <a:pPr>
                <a:defRPr/>
              </a:pPr>
              <a:t>‹#›</a:t>
            </a:fld>
            <a:endParaRPr lang="en-US" altLang="en-US"/>
          </a:p>
        </p:txBody>
      </p:sp>
    </p:spTree>
    <p:extLst>
      <p:ext uri="{BB962C8B-B14F-4D97-AF65-F5344CB8AC3E}">
        <p14:creationId xmlns:p14="http://schemas.microsoft.com/office/powerpoint/2010/main" val="48375097"/>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3835BBF-FF98-3E4E-9E8E-31972EBBB19D}" type="slidenum">
              <a:rPr lang="en-US" altLang="en-US"/>
              <a:pPr>
                <a:defRPr/>
              </a:pPr>
              <a:t>‹#›</a:t>
            </a:fld>
            <a:endParaRPr lang="en-US" altLang="en-US"/>
          </a:p>
        </p:txBody>
      </p:sp>
    </p:spTree>
    <p:extLst>
      <p:ext uri="{BB962C8B-B14F-4D97-AF65-F5344CB8AC3E}">
        <p14:creationId xmlns:p14="http://schemas.microsoft.com/office/powerpoint/2010/main" val="1253729762"/>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315DFD-10F0-C747-834B-CEECD8E0E747}" type="slidenum">
              <a:rPr lang="en-US" altLang="en-US"/>
              <a:pPr>
                <a:defRPr/>
              </a:pPr>
              <a:t>‹#›</a:t>
            </a:fld>
            <a:endParaRPr lang="en-US" altLang="en-US"/>
          </a:p>
        </p:txBody>
      </p:sp>
    </p:spTree>
    <p:extLst>
      <p:ext uri="{BB962C8B-B14F-4D97-AF65-F5344CB8AC3E}">
        <p14:creationId xmlns:p14="http://schemas.microsoft.com/office/powerpoint/2010/main" val="925311562"/>
      </p:ext>
    </p:extLst>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E3F55F-617B-7247-B758-B02CC29FAF57}" type="slidenum">
              <a:rPr lang="en-US" altLang="en-US"/>
              <a:pPr>
                <a:defRPr/>
              </a:pPr>
              <a:t>‹#›</a:t>
            </a:fld>
            <a:endParaRPr lang="en-US" altLang="en-US"/>
          </a:p>
        </p:txBody>
      </p:sp>
    </p:spTree>
    <p:extLst>
      <p:ext uri="{BB962C8B-B14F-4D97-AF65-F5344CB8AC3E}">
        <p14:creationId xmlns:p14="http://schemas.microsoft.com/office/powerpoint/2010/main" val="2803544089"/>
      </p:ext>
    </p:extLst>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AEEC460-D0BE-0840-9C55-13960116AD0E}" type="slidenum">
              <a:rPr lang="en-US" altLang="en-US"/>
              <a:pPr>
                <a:defRPr/>
              </a:pPr>
              <a:t>‹#›</a:t>
            </a:fld>
            <a:endParaRPr lang="en-US" altLang="en-US"/>
          </a:p>
        </p:txBody>
      </p:sp>
    </p:spTree>
    <p:extLst>
      <p:ext uri="{BB962C8B-B14F-4D97-AF65-F5344CB8AC3E}">
        <p14:creationId xmlns:p14="http://schemas.microsoft.com/office/powerpoint/2010/main" val="1235192481"/>
      </p:ext>
    </p:extLst>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AFA4E-BD43-B142-B10A-D2B2348795B0}" type="slidenum">
              <a:rPr lang="en-US" altLang="en-US"/>
              <a:pPr>
                <a:defRPr/>
              </a:pPr>
              <a:t>‹#›</a:t>
            </a:fld>
            <a:endParaRPr lang="en-US" altLang="en-US"/>
          </a:p>
        </p:txBody>
      </p:sp>
    </p:spTree>
    <p:extLst>
      <p:ext uri="{BB962C8B-B14F-4D97-AF65-F5344CB8AC3E}">
        <p14:creationId xmlns:p14="http://schemas.microsoft.com/office/powerpoint/2010/main" val="3291239156"/>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D010A0-9AC6-5144-971A-FE84034C22EA}" type="slidenum">
              <a:rPr lang="en-US" altLang="en-US"/>
              <a:pPr>
                <a:defRPr/>
              </a:pPr>
              <a:t>‹#›</a:t>
            </a:fld>
            <a:endParaRPr lang="en-US" altLang="en-US"/>
          </a:p>
        </p:txBody>
      </p:sp>
    </p:spTree>
    <p:extLst>
      <p:ext uri="{BB962C8B-B14F-4D97-AF65-F5344CB8AC3E}">
        <p14:creationId xmlns:p14="http://schemas.microsoft.com/office/powerpoint/2010/main" val="3240807511"/>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2E5D7D-3E63-274F-923E-EE51D160C976}" type="slidenum">
              <a:rPr lang="en-US" altLang="en-US"/>
              <a:pPr>
                <a:defRPr/>
              </a:pPr>
              <a:t>‹#›</a:t>
            </a:fld>
            <a:endParaRPr lang="en-US" altLang="en-US"/>
          </a:p>
        </p:txBody>
      </p:sp>
    </p:spTree>
    <p:extLst>
      <p:ext uri="{BB962C8B-B14F-4D97-AF65-F5344CB8AC3E}">
        <p14:creationId xmlns:p14="http://schemas.microsoft.com/office/powerpoint/2010/main" val="3227471965"/>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D856C5-A87F-0D42-91C8-15E381FA51BC}" type="slidenum">
              <a:rPr lang="en-US" altLang="en-US"/>
              <a:pPr>
                <a:defRPr/>
              </a:pPr>
              <a:t>‹#›</a:t>
            </a:fld>
            <a:endParaRPr lang="en-US" altLang="en-US"/>
          </a:p>
        </p:txBody>
      </p:sp>
    </p:spTree>
    <p:extLst>
      <p:ext uri="{BB962C8B-B14F-4D97-AF65-F5344CB8AC3E}">
        <p14:creationId xmlns:p14="http://schemas.microsoft.com/office/powerpoint/2010/main" val="982825117"/>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9A20AB-E584-5941-B622-B683A7847F16}" type="slidenum">
              <a:rPr lang="en-US" altLang="en-US"/>
              <a:pPr>
                <a:defRPr/>
              </a:pPr>
              <a:t>‹#›</a:t>
            </a:fld>
            <a:endParaRPr lang="en-US" altLang="en-US"/>
          </a:p>
        </p:txBody>
      </p:sp>
    </p:spTree>
    <p:extLst>
      <p:ext uri="{BB962C8B-B14F-4D97-AF65-F5344CB8AC3E}">
        <p14:creationId xmlns:p14="http://schemas.microsoft.com/office/powerpoint/2010/main" val="256028456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BE4CA89-FED5-2A4B-9D46-2598C09E7000}" type="slidenum">
              <a:rPr lang="en-US" altLang="en-US"/>
              <a:pPr>
                <a:defRPr/>
              </a:pPr>
              <a:t>‹#›</a:t>
            </a:fld>
            <a:endParaRPr lang="en-US" altLang="en-US"/>
          </a:p>
        </p:txBody>
      </p:sp>
    </p:spTree>
    <p:extLst>
      <p:ext uri="{BB962C8B-B14F-4D97-AF65-F5344CB8AC3E}">
        <p14:creationId xmlns:p14="http://schemas.microsoft.com/office/powerpoint/2010/main" val="4057150401"/>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C6C545-8DCC-2B44-8C0A-5AEEA75CC2F9}" type="slidenum">
              <a:rPr lang="en-US" altLang="en-US"/>
              <a:pPr>
                <a:defRPr/>
              </a:pPr>
              <a:t>‹#›</a:t>
            </a:fld>
            <a:endParaRPr lang="en-US" altLang="en-US"/>
          </a:p>
        </p:txBody>
      </p:sp>
    </p:spTree>
    <p:extLst>
      <p:ext uri="{BB962C8B-B14F-4D97-AF65-F5344CB8AC3E}">
        <p14:creationId xmlns:p14="http://schemas.microsoft.com/office/powerpoint/2010/main" val="2523622388"/>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A9C44A-E8EA-3942-B90D-508DE08D5C8C}" type="slidenum">
              <a:rPr lang="en-US"/>
              <a:pPr>
                <a:defRPr/>
              </a:pPr>
              <a:t>‹#›</a:t>
            </a:fld>
            <a:endParaRPr lang="en-US"/>
          </a:p>
        </p:txBody>
      </p:sp>
    </p:spTree>
    <p:extLst>
      <p:ext uri="{BB962C8B-B14F-4D97-AF65-F5344CB8AC3E}">
        <p14:creationId xmlns:p14="http://schemas.microsoft.com/office/powerpoint/2010/main" val="4100576661"/>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F96D2E17-37BE-5343-B827-ECC9F86F33D9}" type="slidenum">
              <a:rPr lang="en-US"/>
              <a:pPr>
                <a:defRPr/>
              </a:pPr>
              <a:t>‹#›</a:t>
            </a:fld>
            <a:endParaRPr lang="en-US"/>
          </a:p>
        </p:txBody>
      </p:sp>
    </p:spTree>
    <p:extLst>
      <p:ext uri="{BB962C8B-B14F-4D97-AF65-F5344CB8AC3E}">
        <p14:creationId xmlns:p14="http://schemas.microsoft.com/office/powerpoint/2010/main" val="2118405526"/>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B5A6F13-A843-5343-9B84-83B0C61CE1D2}" type="slidenum">
              <a:rPr lang="en-US"/>
              <a:pPr>
                <a:defRPr/>
              </a:pPr>
              <a:t>‹#›</a:t>
            </a:fld>
            <a:endParaRPr lang="en-US"/>
          </a:p>
        </p:txBody>
      </p:sp>
    </p:spTree>
    <p:extLst>
      <p:ext uri="{BB962C8B-B14F-4D97-AF65-F5344CB8AC3E}">
        <p14:creationId xmlns:p14="http://schemas.microsoft.com/office/powerpoint/2010/main" val="3987281117"/>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EEB487-FE3B-2149-B6C9-5E3C6AD4E6CB}" type="slidenum">
              <a:rPr lang="en-US"/>
              <a:pPr>
                <a:defRPr/>
              </a:pPr>
              <a:t>‹#›</a:t>
            </a:fld>
            <a:endParaRPr lang="en-US"/>
          </a:p>
        </p:txBody>
      </p:sp>
    </p:spTree>
    <p:extLst>
      <p:ext uri="{BB962C8B-B14F-4D97-AF65-F5344CB8AC3E}">
        <p14:creationId xmlns:p14="http://schemas.microsoft.com/office/powerpoint/2010/main" val="2025989130"/>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1C4F3DA-BC9B-2641-8814-D58C45034164}" type="slidenum">
              <a:rPr lang="en-US"/>
              <a:pPr>
                <a:defRPr/>
              </a:pPr>
              <a:t>‹#›</a:t>
            </a:fld>
            <a:endParaRPr lang="en-US"/>
          </a:p>
        </p:txBody>
      </p:sp>
    </p:spTree>
    <p:extLst>
      <p:ext uri="{BB962C8B-B14F-4D97-AF65-F5344CB8AC3E}">
        <p14:creationId xmlns:p14="http://schemas.microsoft.com/office/powerpoint/2010/main" val="1316306094"/>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DF485267-ED73-2847-88D1-7F4A0820DA9F}" type="slidenum">
              <a:rPr lang="en-US"/>
              <a:pPr>
                <a:defRPr/>
              </a:pPr>
              <a:t>‹#›</a:t>
            </a:fld>
            <a:endParaRPr lang="en-US"/>
          </a:p>
        </p:txBody>
      </p:sp>
    </p:spTree>
    <p:extLst>
      <p:ext uri="{BB962C8B-B14F-4D97-AF65-F5344CB8AC3E}">
        <p14:creationId xmlns:p14="http://schemas.microsoft.com/office/powerpoint/2010/main" val="2337075188"/>
      </p:ext>
    </p:extLst>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0B94E3F4-4124-EF44-A249-5FB60C1FCAB4}" type="slidenum">
              <a:rPr lang="en-US"/>
              <a:pPr>
                <a:defRPr/>
              </a:pPr>
              <a:t>‹#›</a:t>
            </a:fld>
            <a:endParaRPr lang="en-US"/>
          </a:p>
        </p:txBody>
      </p:sp>
    </p:spTree>
    <p:extLst>
      <p:ext uri="{BB962C8B-B14F-4D97-AF65-F5344CB8AC3E}">
        <p14:creationId xmlns:p14="http://schemas.microsoft.com/office/powerpoint/2010/main" val="1016066002"/>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82289B28-60C9-8046-BC49-5C8905915488}" type="slidenum">
              <a:rPr lang="en-US"/>
              <a:pPr>
                <a:defRPr/>
              </a:pPr>
              <a:t>‹#›</a:t>
            </a:fld>
            <a:endParaRPr lang="en-US"/>
          </a:p>
        </p:txBody>
      </p:sp>
    </p:spTree>
    <p:extLst>
      <p:ext uri="{BB962C8B-B14F-4D97-AF65-F5344CB8AC3E}">
        <p14:creationId xmlns:p14="http://schemas.microsoft.com/office/powerpoint/2010/main" val="384381794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639B8CA-9772-7D46-BDA2-DD4A6008A513}" type="slidenum">
              <a:rPr lang="en-US"/>
              <a:pPr>
                <a:defRPr/>
              </a:pPr>
              <a:t>‹#›</a:t>
            </a:fld>
            <a:endParaRPr lang="en-US"/>
          </a:p>
        </p:txBody>
      </p:sp>
    </p:spTree>
    <p:extLst>
      <p:ext uri="{BB962C8B-B14F-4D97-AF65-F5344CB8AC3E}">
        <p14:creationId xmlns:p14="http://schemas.microsoft.com/office/powerpoint/2010/main" val="4218031019"/>
      </p:ext>
    </p:extLst>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3CEBB40A-DCF8-4C4C-907A-CC677AF8EDA3}" type="slidenum">
              <a:rPr lang="en-US"/>
              <a:pPr>
                <a:defRPr/>
              </a:pPr>
              <a:t>‹#›</a:t>
            </a:fld>
            <a:endParaRPr lang="en-US"/>
          </a:p>
        </p:txBody>
      </p:sp>
    </p:spTree>
    <p:extLst>
      <p:ext uri="{BB962C8B-B14F-4D97-AF65-F5344CB8AC3E}">
        <p14:creationId xmlns:p14="http://schemas.microsoft.com/office/powerpoint/2010/main" val="1382487923"/>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7B808E-8EC8-0A42-8EF2-EADF86FEB17A}" type="slidenum">
              <a:rPr lang="en-US"/>
              <a:pPr>
                <a:defRPr/>
              </a:pPr>
              <a:t>‹#›</a:t>
            </a:fld>
            <a:endParaRPr lang="en-US"/>
          </a:p>
        </p:txBody>
      </p:sp>
    </p:spTree>
    <p:extLst>
      <p:ext uri="{BB962C8B-B14F-4D97-AF65-F5344CB8AC3E}">
        <p14:creationId xmlns:p14="http://schemas.microsoft.com/office/powerpoint/2010/main" val="2250621876"/>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D9C7E47D-84D0-6041-BC3C-0FA0CE16A5C9}" type="slidenum">
              <a:rPr lang="en-US"/>
              <a:pPr>
                <a:defRPr/>
              </a:pPr>
              <a:t>‹#›</a:t>
            </a:fld>
            <a:endParaRPr lang="en-US"/>
          </a:p>
        </p:txBody>
      </p:sp>
    </p:spTree>
    <p:extLst>
      <p:ext uri="{BB962C8B-B14F-4D97-AF65-F5344CB8AC3E}">
        <p14:creationId xmlns:p14="http://schemas.microsoft.com/office/powerpoint/2010/main" val="212547537"/>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8FB70C79-D671-5749-92E3-86BAC05ED124}" type="slidenum">
              <a:rPr lang="en-US"/>
              <a:pPr>
                <a:defRPr/>
              </a:pPr>
              <a:t>‹#›</a:t>
            </a:fld>
            <a:endParaRPr lang="en-US"/>
          </a:p>
        </p:txBody>
      </p:sp>
    </p:spTree>
    <p:extLst>
      <p:ext uri="{BB962C8B-B14F-4D97-AF65-F5344CB8AC3E}">
        <p14:creationId xmlns:p14="http://schemas.microsoft.com/office/powerpoint/2010/main" val="1063705491"/>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71609803"/>
      </p:ext>
    </p:extLst>
  </p:cSld>
  <p:clrMapOvr>
    <a:masterClrMapping/>
  </p:clrMapOvr>
  <p:timing>
    <p:tnLst>
      <p:par>
        <p:cTn id="1" dur="indefinite" restart="never" nodeType="tmRoot"/>
      </p:par>
    </p:tnLst>
  </p:timing>
</p:sldLayout>
</file>

<file path=ppt/slideLayouts/slideLayout7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571658"/>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2844627"/>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80179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312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2218311"/>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515270"/>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096384"/>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4381970"/>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28096"/>
      </p:ext>
    </p:extLst>
  </p:cSld>
  <p:clrMapOvr>
    <a:masterClrMapping/>
  </p:clrMapOvr>
  <p:timing>
    <p:tnLst>
      <p:par>
        <p:cTn id="1" dur="indefinite" restart="never" nodeType="tmRoot"/>
      </p:par>
    </p:tnLst>
  </p:timing>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5838"/>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07192"/>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65975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3094621"/>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Tree>
    <p:extLst>
      <p:ext uri="{BB962C8B-B14F-4D97-AF65-F5344CB8AC3E}">
        <p14:creationId xmlns:p14="http://schemas.microsoft.com/office/powerpoint/2010/main" val="145357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38E836F-34FB-CA4E-893D-A180F231EABD}" type="slidenum">
              <a:rPr lang="en-US" altLang="en-US"/>
              <a:pPr>
                <a:defRPr/>
              </a:pPr>
              <a:t>‹#›</a:t>
            </a:fld>
            <a:endParaRPr lang="en-US" altLang="en-US"/>
          </a:p>
        </p:txBody>
      </p:sp>
    </p:spTree>
    <p:extLst>
      <p:ext uri="{BB962C8B-B14F-4D97-AF65-F5344CB8AC3E}">
        <p14:creationId xmlns:p14="http://schemas.microsoft.com/office/powerpoint/2010/main" val="2746643309"/>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82A8C0-7759-EF4C-AD54-436059D1F945}" type="slidenum">
              <a:rPr lang="en-US" altLang="en-US"/>
              <a:pPr>
                <a:defRPr/>
              </a:pPr>
              <a:t>‹#›</a:t>
            </a:fld>
            <a:endParaRPr lang="en-US" altLang="en-US"/>
          </a:p>
        </p:txBody>
      </p:sp>
    </p:spTree>
    <p:extLst>
      <p:ext uri="{BB962C8B-B14F-4D97-AF65-F5344CB8AC3E}">
        <p14:creationId xmlns:p14="http://schemas.microsoft.com/office/powerpoint/2010/main" val="3399024037"/>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BB8F4A-4BC7-FB45-B2F9-F3E319F33C2A}" type="slidenum">
              <a:rPr lang="en-US" altLang="en-US"/>
              <a:pPr>
                <a:defRPr/>
              </a:pPr>
              <a:t>‹#›</a:t>
            </a:fld>
            <a:endParaRPr lang="en-US" altLang="en-US"/>
          </a:p>
        </p:txBody>
      </p:sp>
    </p:spTree>
    <p:extLst>
      <p:ext uri="{BB962C8B-B14F-4D97-AF65-F5344CB8AC3E}">
        <p14:creationId xmlns:p14="http://schemas.microsoft.com/office/powerpoint/2010/main" val="2348951819"/>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F1C362-8C1A-3648-B661-5CE74A88A579}" type="slidenum">
              <a:rPr lang="en-US" altLang="en-US"/>
              <a:pPr>
                <a:defRPr/>
              </a:pPr>
              <a:t>‹#›</a:t>
            </a:fld>
            <a:endParaRPr lang="en-US" altLang="en-US"/>
          </a:p>
        </p:txBody>
      </p:sp>
    </p:spTree>
    <p:extLst>
      <p:ext uri="{BB962C8B-B14F-4D97-AF65-F5344CB8AC3E}">
        <p14:creationId xmlns:p14="http://schemas.microsoft.com/office/powerpoint/2010/main" val="2411856434"/>
      </p:ext>
    </p:extLst>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61EDF-A685-FE4A-9010-883DD711DE64}" type="slidenum">
              <a:rPr lang="en-US" altLang="en-US"/>
              <a:pPr>
                <a:defRPr/>
              </a:pPr>
              <a:t>‹#›</a:t>
            </a:fld>
            <a:endParaRPr lang="en-US" altLang="en-US"/>
          </a:p>
        </p:txBody>
      </p:sp>
    </p:spTree>
    <p:extLst>
      <p:ext uri="{BB962C8B-B14F-4D97-AF65-F5344CB8AC3E}">
        <p14:creationId xmlns:p14="http://schemas.microsoft.com/office/powerpoint/2010/main" val="3489593052"/>
      </p:ext>
    </p:extLst>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EBC434-A13A-014A-BB40-7788B7160619}" type="slidenum">
              <a:rPr lang="en-US" altLang="en-US"/>
              <a:pPr>
                <a:defRPr/>
              </a:pPr>
              <a:t>‹#›</a:t>
            </a:fld>
            <a:endParaRPr lang="en-US" altLang="en-US"/>
          </a:p>
        </p:txBody>
      </p:sp>
    </p:spTree>
    <p:extLst>
      <p:ext uri="{BB962C8B-B14F-4D97-AF65-F5344CB8AC3E}">
        <p14:creationId xmlns:p14="http://schemas.microsoft.com/office/powerpoint/2010/main" val="2055688657"/>
      </p:ext>
    </p:extLst>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48A310-997A-1248-A594-E339141E32EA}" type="slidenum">
              <a:rPr lang="en-US" altLang="en-US"/>
              <a:pPr>
                <a:defRPr/>
              </a:pPr>
              <a:t>‹#›</a:t>
            </a:fld>
            <a:endParaRPr lang="en-US" altLang="en-US"/>
          </a:p>
        </p:txBody>
      </p:sp>
    </p:spTree>
    <p:extLst>
      <p:ext uri="{BB962C8B-B14F-4D97-AF65-F5344CB8AC3E}">
        <p14:creationId xmlns:p14="http://schemas.microsoft.com/office/powerpoint/2010/main" val="889601851"/>
      </p:ext>
    </p:extLst>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412F4D-30DD-1446-A93B-41275FB70B8D}" type="slidenum">
              <a:rPr lang="en-US" altLang="en-US"/>
              <a:pPr>
                <a:defRPr/>
              </a:pPr>
              <a:t>‹#›</a:t>
            </a:fld>
            <a:endParaRPr lang="en-US" altLang="en-US"/>
          </a:p>
        </p:txBody>
      </p:sp>
    </p:spTree>
    <p:extLst>
      <p:ext uri="{BB962C8B-B14F-4D97-AF65-F5344CB8AC3E}">
        <p14:creationId xmlns:p14="http://schemas.microsoft.com/office/powerpoint/2010/main" val="3552182582"/>
      </p:ext>
    </p:extLst>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DFAE138-39FB-2B41-851E-981CEB1FEC49}" type="slidenum">
              <a:rPr lang="en-US" altLang="en-US"/>
              <a:pPr>
                <a:defRPr/>
              </a:pPr>
              <a:t>‹#›</a:t>
            </a:fld>
            <a:endParaRPr lang="en-US" altLang="en-US"/>
          </a:p>
        </p:txBody>
      </p:sp>
    </p:spTree>
    <p:extLst>
      <p:ext uri="{BB962C8B-B14F-4D97-AF65-F5344CB8AC3E}">
        <p14:creationId xmlns:p14="http://schemas.microsoft.com/office/powerpoint/2010/main" val="3244195118"/>
      </p:ext>
    </p:extLst>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7B234C-858F-4F4F-B039-1B42104BA3AC}" type="slidenum">
              <a:rPr lang="en-US" altLang="en-US"/>
              <a:pPr>
                <a:defRPr/>
              </a:pPr>
              <a:t>‹#›</a:t>
            </a:fld>
            <a:endParaRPr lang="en-US" altLang="en-US"/>
          </a:p>
        </p:txBody>
      </p:sp>
    </p:spTree>
    <p:extLst>
      <p:ext uri="{BB962C8B-B14F-4D97-AF65-F5344CB8AC3E}">
        <p14:creationId xmlns:p14="http://schemas.microsoft.com/office/powerpoint/2010/main" val="98179269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23FC11-1476-8142-942F-C63ED330DFFF}" type="slidenum">
              <a:rPr lang="en-US" altLang="en-US"/>
              <a:pPr>
                <a:defRPr/>
              </a:pPr>
              <a:t>‹#›</a:t>
            </a:fld>
            <a:endParaRPr lang="en-US" altLang="en-US"/>
          </a:p>
        </p:txBody>
      </p:sp>
    </p:spTree>
    <p:extLst>
      <p:ext uri="{BB962C8B-B14F-4D97-AF65-F5344CB8AC3E}">
        <p14:creationId xmlns:p14="http://schemas.microsoft.com/office/powerpoint/2010/main" val="3444886940"/>
      </p:ext>
    </p:extLst>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492A56E-0E71-BA44-8CEA-DD5CB1EFBB1F}" type="slidenum">
              <a:rPr lang="en-US"/>
              <a:pPr>
                <a:defRPr/>
              </a:pPr>
              <a:t>‹#›</a:t>
            </a:fld>
            <a:endParaRPr lang="en-US"/>
          </a:p>
        </p:txBody>
      </p:sp>
    </p:spTree>
    <p:extLst>
      <p:ext uri="{BB962C8B-B14F-4D97-AF65-F5344CB8AC3E}">
        <p14:creationId xmlns:p14="http://schemas.microsoft.com/office/powerpoint/2010/main" val="223064804"/>
      </p:ext>
    </p:extLst>
  </p:cSld>
  <p:clrMapOvr>
    <a:masterClrMapping/>
  </p:clrMapOvr>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417A14-EFCD-8641-9C53-79DD5258A8C5}" type="slidenum">
              <a:rPr lang="en-US" altLang="en-US"/>
              <a:pPr>
                <a:defRPr/>
              </a:pPr>
              <a:t>‹#›</a:t>
            </a:fld>
            <a:endParaRPr lang="en-US" altLang="en-US"/>
          </a:p>
        </p:txBody>
      </p:sp>
    </p:spTree>
    <p:extLst>
      <p:ext uri="{BB962C8B-B14F-4D97-AF65-F5344CB8AC3E}">
        <p14:creationId xmlns:p14="http://schemas.microsoft.com/office/powerpoint/2010/main" val="1190748171"/>
      </p:ext>
    </p:extLst>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1C0B881-ADF0-D941-8783-8619E5158EE1}" type="slidenum">
              <a:rPr lang="en-US" altLang="en-US"/>
              <a:pPr>
                <a:defRPr/>
              </a:pPr>
              <a:t>‹#›</a:t>
            </a:fld>
            <a:endParaRPr lang="en-US" altLang="en-US"/>
          </a:p>
        </p:txBody>
      </p:sp>
    </p:spTree>
    <p:extLst>
      <p:ext uri="{BB962C8B-B14F-4D97-AF65-F5344CB8AC3E}">
        <p14:creationId xmlns:p14="http://schemas.microsoft.com/office/powerpoint/2010/main" val="2302589845"/>
      </p:ext>
    </p:extLst>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3B12D68-DD68-D242-92E6-DCB0F47E7712}" type="slidenum">
              <a:rPr lang="en-US" altLang="en-US"/>
              <a:pPr>
                <a:defRPr/>
              </a:pPr>
              <a:t>‹#›</a:t>
            </a:fld>
            <a:endParaRPr lang="en-US" altLang="en-US"/>
          </a:p>
        </p:txBody>
      </p:sp>
    </p:spTree>
    <p:extLst>
      <p:ext uri="{BB962C8B-B14F-4D97-AF65-F5344CB8AC3E}">
        <p14:creationId xmlns:p14="http://schemas.microsoft.com/office/powerpoint/2010/main" val="2886428770"/>
      </p:ext>
    </p:extLst>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DDC27D-967E-9E4D-9CD9-601FC5D39D73}" type="slidenum">
              <a:rPr lang="en-US" altLang="en-US"/>
              <a:pPr>
                <a:defRPr/>
              </a:pPr>
              <a:t>‹#›</a:t>
            </a:fld>
            <a:endParaRPr lang="en-US" altLang="en-US"/>
          </a:p>
        </p:txBody>
      </p:sp>
    </p:spTree>
    <p:extLst>
      <p:ext uri="{BB962C8B-B14F-4D97-AF65-F5344CB8AC3E}">
        <p14:creationId xmlns:p14="http://schemas.microsoft.com/office/powerpoint/2010/main" val="1655881090"/>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62F07F-B11A-3B41-8BFD-060598624637}" type="slidenum">
              <a:rPr lang="en-US" altLang="en-US"/>
              <a:pPr>
                <a:defRPr/>
              </a:pPr>
              <a:t>‹#›</a:t>
            </a:fld>
            <a:endParaRPr lang="en-US" altLang="en-US"/>
          </a:p>
        </p:txBody>
      </p:sp>
    </p:spTree>
    <p:extLst>
      <p:ext uri="{BB962C8B-B14F-4D97-AF65-F5344CB8AC3E}">
        <p14:creationId xmlns:p14="http://schemas.microsoft.com/office/powerpoint/2010/main" val="3941119098"/>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7D810D3-DF3C-0241-909A-84DA7F52683D}" type="slidenum">
              <a:rPr lang="en-US" altLang="en-US"/>
              <a:pPr>
                <a:defRPr/>
              </a:pPr>
              <a:t>‹#›</a:t>
            </a:fld>
            <a:endParaRPr lang="en-US" altLang="en-US"/>
          </a:p>
        </p:txBody>
      </p:sp>
    </p:spTree>
    <p:extLst>
      <p:ext uri="{BB962C8B-B14F-4D97-AF65-F5344CB8AC3E}">
        <p14:creationId xmlns:p14="http://schemas.microsoft.com/office/powerpoint/2010/main" val="2818752613"/>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8C1F4F-E6A7-C54F-B63C-C0D8CC850004}" type="slidenum">
              <a:rPr lang="en-US" altLang="en-US"/>
              <a:pPr>
                <a:defRPr/>
              </a:pPr>
              <a:t>‹#›</a:t>
            </a:fld>
            <a:endParaRPr lang="en-US" altLang="en-US"/>
          </a:p>
        </p:txBody>
      </p:sp>
    </p:spTree>
    <p:extLst>
      <p:ext uri="{BB962C8B-B14F-4D97-AF65-F5344CB8AC3E}">
        <p14:creationId xmlns:p14="http://schemas.microsoft.com/office/powerpoint/2010/main" val="2262202464"/>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39D9A9-5645-BC43-907C-D307833F4CDD}" type="slidenum">
              <a:rPr lang="en-US" altLang="en-US"/>
              <a:pPr>
                <a:defRPr/>
              </a:pPr>
              <a:t>‹#›</a:t>
            </a:fld>
            <a:endParaRPr lang="en-US" altLang="en-US"/>
          </a:p>
        </p:txBody>
      </p:sp>
    </p:spTree>
    <p:extLst>
      <p:ext uri="{BB962C8B-B14F-4D97-AF65-F5344CB8AC3E}">
        <p14:creationId xmlns:p14="http://schemas.microsoft.com/office/powerpoint/2010/main" val="355654951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BB1593-3F10-4D4D-A50A-FDC966AB9013}" type="slidenum">
              <a:rPr lang="en-US" altLang="en-US"/>
              <a:pPr>
                <a:defRPr/>
              </a:pPr>
              <a:t>‹#›</a:t>
            </a:fld>
            <a:endParaRPr lang="en-US" altLang="en-US"/>
          </a:p>
        </p:txBody>
      </p:sp>
    </p:spTree>
    <p:extLst>
      <p:ext uri="{BB962C8B-B14F-4D97-AF65-F5344CB8AC3E}">
        <p14:creationId xmlns:p14="http://schemas.microsoft.com/office/powerpoint/2010/main" val="61923559"/>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2E0A3A-9546-5443-AC95-6893F5F3D931}" type="slidenum">
              <a:rPr lang="en-US" altLang="en-US"/>
              <a:pPr>
                <a:defRPr/>
              </a:pPr>
              <a:t>‹#›</a:t>
            </a:fld>
            <a:endParaRPr lang="en-US" altLang="en-US"/>
          </a:p>
        </p:txBody>
      </p:sp>
    </p:spTree>
    <p:extLst>
      <p:ext uri="{BB962C8B-B14F-4D97-AF65-F5344CB8AC3E}">
        <p14:creationId xmlns:p14="http://schemas.microsoft.com/office/powerpoint/2010/main" val="4001004056"/>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8CDCC48-AEB4-4540-A651-B4F0BA76FFEE}" type="slidenum">
              <a:rPr lang="en-US" altLang="en-US"/>
              <a:pPr>
                <a:defRPr/>
              </a:pPr>
              <a:t>‹#›</a:t>
            </a:fld>
            <a:endParaRPr lang="en-US" altLang="en-US"/>
          </a:p>
        </p:txBody>
      </p:sp>
    </p:spTree>
    <p:extLst>
      <p:ext uri="{BB962C8B-B14F-4D97-AF65-F5344CB8AC3E}">
        <p14:creationId xmlns:p14="http://schemas.microsoft.com/office/powerpoint/2010/main" val="1234851955"/>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A4302E1-84E4-AB42-B47B-A093AE09B720}" type="slidenum">
              <a:rPr lang="en-US"/>
              <a:pPr>
                <a:defRPr/>
              </a:pPr>
              <a:t>‹#›</a:t>
            </a:fld>
            <a:endParaRPr lang="en-US"/>
          </a:p>
        </p:txBody>
      </p:sp>
    </p:spTree>
    <p:extLst>
      <p:ext uri="{BB962C8B-B14F-4D97-AF65-F5344CB8AC3E}">
        <p14:creationId xmlns:p14="http://schemas.microsoft.com/office/powerpoint/2010/main" val="762489288"/>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E872B39-7DE0-E048-A597-C2F23B8D4433}" type="slidenum">
              <a:rPr lang="en-US" altLang="en-US"/>
              <a:pPr>
                <a:defRPr/>
              </a:pPr>
              <a:t>‹#›</a:t>
            </a:fld>
            <a:endParaRPr lang="en-US" altLang="en-US"/>
          </a:p>
        </p:txBody>
      </p:sp>
    </p:spTree>
    <p:extLst>
      <p:ext uri="{BB962C8B-B14F-4D97-AF65-F5344CB8AC3E}">
        <p14:creationId xmlns:p14="http://schemas.microsoft.com/office/powerpoint/2010/main" val="2025625362"/>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9D519-B001-7544-9924-EFFC16FCB3EE}" type="slidenum">
              <a:rPr lang="en-US" altLang="en-US"/>
              <a:pPr>
                <a:defRPr/>
              </a:pPr>
              <a:t>‹#›</a:t>
            </a:fld>
            <a:endParaRPr lang="en-US" altLang="en-US"/>
          </a:p>
        </p:txBody>
      </p:sp>
    </p:spTree>
    <p:extLst>
      <p:ext uri="{BB962C8B-B14F-4D97-AF65-F5344CB8AC3E}">
        <p14:creationId xmlns:p14="http://schemas.microsoft.com/office/powerpoint/2010/main" val="2013276269"/>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564FC0-BC0F-D04F-BB6D-9A0EDAFEC3C6}" type="slidenum">
              <a:rPr lang="en-US" altLang="en-US"/>
              <a:pPr>
                <a:defRPr/>
              </a:pPr>
              <a:t>‹#›</a:t>
            </a:fld>
            <a:endParaRPr lang="en-US" altLang="en-US"/>
          </a:p>
        </p:txBody>
      </p:sp>
    </p:spTree>
    <p:extLst>
      <p:ext uri="{BB962C8B-B14F-4D97-AF65-F5344CB8AC3E}">
        <p14:creationId xmlns:p14="http://schemas.microsoft.com/office/powerpoint/2010/main" val="2952658099"/>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5F66AA-59F3-924C-96BB-AD77FC2D9808}" type="slidenum">
              <a:rPr lang="en-US" altLang="en-US"/>
              <a:pPr>
                <a:defRPr/>
              </a:pPr>
              <a:t>‹#›</a:t>
            </a:fld>
            <a:endParaRPr lang="en-US" altLang="en-US"/>
          </a:p>
        </p:txBody>
      </p:sp>
    </p:spTree>
    <p:extLst>
      <p:ext uri="{BB962C8B-B14F-4D97-AF65-F5344CB8AC3E}">
        <p14:creationId xmlns:p14="http://schemas.microsoft.com/office/powerpoint/2010/main" val="421277961"/>
      </p:ext>
    </p:extLst>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5770266-F248-CF4F-8CDB-2C156D393948}" type="slidenum">
              <a:rPr lang="en-US" altLang="en-US"/>
              <a:pPr>
                <a:defRPr/>
              </a:pPr>
              <a:t>‹#›</a:t>
            </a:fld>
            <a:endParaRPr lang="en-US" altLang="en-US"/>
          </a:p>
        </p:txBody>
      </p:sp>
    </p:spTree>
    <p:extLst>
      <p:ext uri="{BB962C8B-B14F-4D97-AF65-F5344CB8AC3E}">
        <p14:creationId xmlns:p14="http://schemas.microsoft.com/office/powerpoint/2010/main" val="1082680186"/>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49D3E8-05BF-6B4E-BCA3-4AFE2CBD4A7A}" type="slidenum">
              <a:rPr lang="en-US" altLang="en-US"/>
              <a:pPr>
                <a:defRPr/>
              </a:pPr>
              <a:t>‹#›</a:t>
            </a:fld>
            <a:endParaRPr lang="en-US" altLang="en-US"/>
          </a:p>
        </p:txBody>
      </p:sp>
    </p:spTree>
    <p:extLst>
      <p:ext uri="{BB962C8B-B14F-4D97-AF65-F5344CB8AC3E}">
        <p14:creationId xmlns:p14="http://schemas.microsoft.com/office/powerpoint/2010/main" val="369748571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69DD7C-1B7B-DE4C-B998-CF4DD9BD3D0D}" type="slidenum">
              <a:rPr lang="en-US" altLang="en-US"/>
              <a:pPr>
                <a:defRPr/>
              </a:pPr>
              <a:t>‹#›</a:t>
            </a:fld>
            <a:endParaRPr lang="en-US" altLang="en-US"/>
          </a:p>
        </p:txBody>
      </p:sp>
    </p:spTree>
    <p:extLst>
      <p:ext uri="{BB962C8B-B14F-4D97-AF65-F5344CB8AC3E}">
        <p14:creationId xmlns:p14="http://schemas.microsoft.com/office/powerpoint/2010/main" val="686392854"/>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F03100D-AEAD-234F-A611-8E6D42A5B68B}" type="slidenum">
              <a:rPr lang="en-US" altLang="en-US"/>
              <a:pPr>
                <a:defRPr/>
              </a:pPr>
              <a:t>‹#›</a:t>
            </a:fld>
            <a:endParaRPr lang="en-US" altLang="en-US"/>
          </a:p>
        </p:txBody>
      </p:sp>
    </p:spTree>
    <p:extLst>
      <p:ext uri="{BB962C8B-B14F-4D97-AF65-F5344CB8AC3E}">
        <p14:creationId xmlns:p14="http://schemas.microsoft.com/office/powerpoint/2010/main" val="2104004716"/>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B52BAA-51B0-F34B-8170-982B0CC02581}" type="slidenum">
              <a:rPr lang="en-US" altLang="en-US"/>
              <a:pPr>
                <a:defRPr/>
              </a:pPr>
              <a:t>‹#›</a:t>
            </a:fld>
            <a:endParaRPr lang="en-US" altLang="en-US"/>
          </a:p>
        </p:txBody>
      </p:sp>
    </p:spTree>
    <p:extLst>
      <p:ext uri="{BB962C8B-B14F-4D97-AF65-F5344CB8AC3E}">
        <p14:creationId xmlns:p14="http://schemas.microsoft.com/office/powerpoint/2010/main" val="586504656"/>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BBBF96-6CD6-064B-8DFA-402F71ED7AC7}" type="slidenum">
              <a:rPr lang="en-US" altLang="en-US"/>
              <a:pPr>
                <a:defRPr/>
              </a:pPr>
              <a:t>‹#›</a:t>
            </a:fld>
            <a:endParaRPr lang="en-US" altLang="en-US"/>
          </a:p>
        </p:txBody>
      </p:sp>
    </p:spTree>
    <p:extLst>
      <p:ext uri="{BB962C8B-B14F-4D97-AF65-F5344CB8AC3E}">
        <p14:creationId xmlns:p14="http://schemas.microsoft.com/office/powerpoint/2010/main" val="3597067673"/>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7A1A0-7F04-1541-BA09-D1F9FE258D42}" type="slidenum">
              <a:rPr lang="en-US" altLang="en-US"/>
              <a:pPr>
                <a:defRPr/>
              </a:pPr>
              <a:t>‹#›</a:t>
            </a:fld>
            <a:endParaRPr lang="en-US" altLang="en-US"/>
          </a:p>
        </p:txBody>
      </p:sp>
    </p:spTree>
    <p:extLst>
      <p:ext uri="{BB962C8B-B14F-4D97-AF65-F5344CB8AC3E}">
        <p14:creationId xmlns:p14="http://schemas.microsoft.com/office/powerpoint/2010/main" val="635384738"/>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953807-4147-934A-A49C-EE6FBDE301EE}" type="slidenum">
              <a:rPr lang="en-US"/>
              <a:pPr>
                <a:defRPr/>
              </a:pPr>
              <a:t>‹#›</a:t>
            </a:fld>
            <a:endParaRPr lang="en-US"/>
          </a:p>
        </p:txBody>
      </p:sp>
    </p:spTree>
    <p:extLst>
      <p:ext uri="{BB962C8B-B14F-4D97-AF65-F5344CB8AC3E}">
        <p14:creationId xmlns:p14="http://schemas.microsoft.com/office/powerpoint/2010/main" val="904785784"/>
      </p:ext>
    </p:extLst>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076903-FD6D-404B-BB95-C921C97D8FD0}" type="slidenum">
              <a:rPr lang="en-US" altLang="en-US"/>
              <a:pPr>
                <a:defRPr/>
              </a:pPr>
              <a:t>‹#›</a:t>
            </a:fld>
            <a:endParaRPr lang="en-US" altLang="en-US"/>
          </a:p>
        </p:txBody>
      </p:sp>
    </p:spTree>
    <p:extLst>
      <p:ext uri="{BB962C8B-B14F-4D97-AF65-F5344CB8AC3E}">
        <p14:creationId xmlns:p14="http://schemas.microsoft.com/office/powerpoint/2010/main" val="3081883722"/>
      </p:ext>
    </p:extLst>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6A4D95-3C55-0F45-9E9D-FA1A54484573}" type="slidenum">
              <a:rPr lang="en-US" altLang="en-US"/>
              <a:pPr>
                <a:defRPr/>
              </a:pPr>
              <a:t>‹#›</a:t>
            </a:fld>
            <a:endParaRPr lang="en-US" altLang="en-US"/>
          </a:p>
        </p:txBody>
      </p:sp>
    </p:spTree>
    <p:extLst>
      <p:ext uri="{BB962C8B-B14F-4D97-AF65-F5344CB8AC3E}">
        <p14:creationId xmlns:p14="http://schemas.microsoft.com/office/powerpoint/2010/main" val="552859611"/>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AE4859-E51D-D544-B4DE-6F17025ABAB5}" type="slidenum">
              <a:rPr lang="en-US" altLang="en-US"/>
              <a:pPr>
                <a:defRPr/>
              </a:pPr>
              <a:t>‹#›</a:t>
            </a:fld>
            <a:endParaRPr lang="en-US" altLang="en-US"/>
          </a:p>
        </p:txBody>
      </p:sp>
    </p:spTree>
    <p:extLst>
      <p:ext uri="{BB962C8B-B14F-4D97-AF65-F5344CB8AC3E}">
        <p14:creationId xmlns:p14="http://schemas.microsoft.com/office/powerpoint/2010/main" val="2590351228"/>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9979566-1FFD-B946-9AD9-C549C6860D3A}" type="slidenum">
              <a:rPr lang="en-US" altLang="en-US"/>
              <a:pPr>
                <a:defRPr/>
              </a:pPr>
              <a:t>‹#›</a:t>
            </a:fld>
            <a:endParaRPr lang="en-US" altLang="en-US"/>
          </a:p>
        </p:txBody>
      </p:sp>
    </p:spTree>
    <p:extLst>
      <p:ext uri="{BB962C8B-B14F-4D97-AF65-F5344CB8AC3E}">
        <p14:creationId xmlns:p14="http://schemas.microsoft.com/office/powerpoint/2010/main" val="20109118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E6776C-3C0C-3647-B428-E5CDEB85B7F2}" type="slidenum">
              <a:rPr lang="en-US" altLang="en-US"/>
              <a:pPr>
                <a:defRPr/>
              </a:pPr>
              <a:t>‹#›</a:t>
            </a:fld>
            <a:endParaRPr lang="en-US" altLang="en-US"/>
          </a:p>
        </p:txBody>
      </p:sp>
    </p:spTree>
    <p:extLst>
      <p:ext uri="{BB962C8B-B14F-4D97-AF65-F5344CB8AC3E}">
        <p14:creationId xmlns:p14="http://schemas.microsoft.com/office/powerpoint/2010/main" val="1095375105"/>
      </p:ext>
    </p:extLst>
  </p:cSld>
  <p:clrMapOvr>
    <a:masterClrMapping/>
  </p:clrMapOvr>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AAFDE9-BD1F-BF48-83B3-03D36883ED1F}" type="slidenum">
              <a:rPr lang="en-US" altLang="en-US"/>
              <a:pPr>
                <a:defRPr/>
              </a:pPr>
              <a:t>‹#›</a:t>
            </a:fld>
            <a:endParaRPr lang="en-US" altLang="en-US"/>
          </a:p>
        </p:txBody>
      </p:sp>
    </p:spTree>
    <p:extLst>
      <p:ext uri="{BB962C8B-B14F-4D97-AF65-F5344CB8AC3E}">
        <p14:creationId xmlns:p14="http://schemas.microsoft.com/office/powerpoint/2010/main" val="4070983040"/>
      </p:ext>
    </p:extLst>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C5B125-DD0A-0B44-AF19-095DF3AB90B8}" type="slidenum">
              <a:rPr lang="en-US" altLang="en-US"/>
              <a:pPr>
                <a:defRPr/>
              </a:pPr>
              <a:t>‹#›</a:t>
            </a:fld>
            <a:endParaRPr lang="en-US" altLang="en-US"/>
          </a:p>
        </p:txBody>
      </p:sp>
    </p:spTree>
    <p:extLst>
      <p:ext uri="{BB962C8B-B14F-4D97-AF65-F5344CB8AC3E}">
        <p14:creationId xmlns:p14="http://schemas.microsoft.com/office/powerpoint/2010/main" val="1214051373"/>
      </p:ext>
    </p:extLst>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9FB9A72-6337-8246-993E-EA51F6CA5EEC}" type="slidenum">
              <a:rPr lang="en-US" altLang="en-US"/>
              <a:pPr>
                <a:defRPr/>
              </a:pPr>
              <a:t>‹#›</a:t>
            </a:fld>
            <a:endParaRPr lang="en-US" altLang="en-US"/>
          </a:p>
        </p:txBody>
      </p:sp>
    </p:spTree>
    <p:extLst>
      <p:ext uri="{BB962C8B-B14F-4D97-AF65-F5344CB8AC3E}">
        <p14:creationId xmlns:p14="http://schemas.microsoft.com/office/powerpoint/2010/main" val="3644964193"/>
      </p:ext>
    </p:extLst>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E302EDE-7187-3547-AD0E-950033356140}" type="slidenum">
              <a:rPr lang="en-US" altLang="en-US"/>
              <a:pPr>
                <a:defRPr/>
              </a:pPr>
              <a:t>‹#›</a:t>
            </a:fld>
            <a:endParaRPr lang="en-US" altLang="en-US"/>
          </a:p>
        </p:txBody>
      </p:sp>
    </p:spTree>
    <p:extLst>
      <p:ext uri="{BB962C8B-B14F-4D97-AF65-F5344CB8AC3E}">
        <p14:creationId xmlns:p14="http://schemas.microsoft.com/office/powerpoint/2010/main" val="1528195954"/>
      </p:ext>
    </p:extLst>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54A0AA4-E6E8-A241-9424-D4769A753EA1}" type="slidenum">
              <a:rPr lang="en-US" altLang="en-US"/>
              <a:pPr>
                <a:defRPr/>
              </a:pPr>
              <a:t>‹#›</a:t>
            </a:fld>
            <a:endParaRPr lang="en-US" altLang="en-US"/>
          </a:p>
        </p:txBody>
      </p:sp>
    </p:spTree>
    <p:extLst>
      <p:ext uri="{BB962C8B-B14F-4D97-AF65-F5344CB8AC3E}">
        <p14:creationId xmlns:p14="http://schemas.microsoft.com/office/powerpoint/2010/main" val="2552892353"/>
      </p:ext>
    </p:extLst>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DD29B0-14B9-BA4A-BE8E-538D3F939DBF}" type="slidenum">
              <a:rPr lang="en-US" altLang="en-US"/>
              <a:pPr>
                <a:defRPr/>
              </a:pPr>
              <a:t>‹#›</a:t>
            </a:fld>
            <a:endParaRPr lang="en-US" altLang="en-US"/>
          </a:p>
        </p:txBody>
      </p:sp>
    </p:spTree>
    <p:extLst>
      <p:ext uri="{BB962C8B-B14F-4D97-AF65-F5344CB8AC3E}">
        <p14:creationId xmlns:p14="http://schemas.microsoft.com/office/powerpoint/2010/main" val="2947692219"/>
      </p:ext>
    </p:extLst>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90074861"/>
      </p:ext>
    </p:extLst>
  </p:cSld>
  <p:clrMapOvr>
    <a:masterClrMapping/>
  </p:clrMapOvr>
  <p:timing>
    <p:tnLst>
      <p:par>
        <p:cTn id="1" dur="indefinite" restart="never" nodeType="tmRoot"/>
      </p:par>
    </p:tnLst>
  </p:timing>
</p:sldLayout>
</file>

<file path=ppt/slideLayouts/slideLayout8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41941081"/>
      </p:ext>
    </p:extLst>
  </p:cSld>
  <p:clrMapOvr>
    <a:masterClrMapping/>
  </p:clrMapOvr>
  <p:timing>
    <p:tnLst>
      <p:par>
        <p:cTn id="1" dur="indefinite" restart="never" nodeType="tmRoot"/>
      </p:par>
    </p:tnLst>
  </p:timing>
</p:sldLayout>
</file>

<file path=ppt/slideLayouts/slideLayout8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964231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68396124"/>
      </p:ext>
    </p:extLst>
  </p:cSld>
  <p:clrMapOvr>
    <a:masterClrMapping/>
  </p:clrMapOvr>
  <p:timing>
    <p:tnLst>
      <p:par>
        <p:cTn id="1" dur="indefinite" restart="never" nodeType="tmRoot"/>
      </p:par>
    </p:tnLst>
  </p:timing>
</p:sldLayout>
</file>

<file path=ppt/slideLayouts/slideLayout8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98312158"/>
      </p:ext>
    </p:extLst>
  </p:cSld>
  <p:clrMapOvr>
    <a:masterClrMapping/>
  </p:clrMapOvr>
  <p:timing>
    <p:tnLst>
      <p:par>
        <p:cTn id="1" dur="indefinite" restart="never" nodeType="tmRoot"/>
      </p:par>
    </p:tnLst>
  </p:timing>
</p:sldLayout>
</file>

<file path=ppt/slideLayouts/slideLayout8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65624548"/>
      </p:ext>
    </p:extLst>
  </p:cSld>
  <p:clrMapOvr>
    <a:masterClrMapping/>
  </p:clrMapOvr>
  <p:timing>
    <p:tnLst>
      <p:par>
        <p:cTn id="1" dur="indefinite" restart="never" nodeType="tmRoot"/>
      </p:par>
    </p:tnLst>
  </p:timing>
</p:sldLayout>
</file>

<file path=ppt/slideLayouts/slideLayout8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99072970"/>
      </p:ext>
    </p:extLst>
  </p:cSld>
  <p:clrMapOvr>
    <a:masterClrMapping/>
  </p:clrMapOvr>
  <p:timing>
    <p:tnLst>
      <p:par>
        <p:cTn id="1" dur="indefinite" restart="never" nodeType="tmRoot"/>
      </p:par>
    </p:tnLst>
  </p:timing>
</p:sldLayout>
</file>

<file path=ppt/slideLayouts/slideLayout8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71486363"/>
      </p:ext>
    </p:extLst>
  </p:cSld>
  <p:clrMapOvr>
    <a:masterClrMapping/>
  </p:clrMapOvr>
  <p:timing>
    <p:tnLst>
      <p:par>
        <p:cTn id="1" dur="indefinite" restart="never" nodeType="tmRoot"/>
      </p:par>
    </p:tnLst>
  </p:timing>
</p:sldLayout>
</file>

<file path=ppt/slideLayouts/slideLayout8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18767076"/>
      </p:ext>
    </p:extLst>
  </p:cSld>
  <p:clrMapOvr>
    <a:masterClrMapping/>
  </p:clrMapOvr>
  <p:timing>
    <p:tnLst>
      <p:par>
        <p:cTn id="1" dur="indefinite" restart="never" nodeType="tmRoot"/>
      </p:par>
    </p:tnLst>
  </p:timing>
</p:sldLayout>
</file>

<file path=ppt/slideLayouts/slideLayout8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42825894"/>
      </p:ext>
    </p:extLst>
  </p:cSld>
  <p:clrMapOvr>
    <a:masterClrMapping/>
  </p:clrMapOvr>
  <p:timing>
    <p:tnLst>
      <p:par>
        <p:cTn id="1" dur="indefinite" restart="never" nodeType="tmRoot"/>
      </p:par>
    </p:tnLst>
  </p:timing>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8861202"/>
      </p:ext>
    </p:extLst>
  </p:cSld>
  <p:clrMapOvr>
    <a:masterClrMapping/>
  </p:clrMapOvr>
  <p:timing>
    <p:tnLst>
      <p:par>
        <p:cTn id="1" dur="indefinite" restart="never" nodeType="tmRoot"/>
      </p:par>
    </p:tnLst>
  </p:timing>
</p:sldLayout>
</file>

<file path=ppt/slideLayouts/slideLayout8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6146C75-72ED-B54B-AF45-2955F6BA0536}" type="slidenum">
              <a:rPr lang="en-US"/>
              <a:pPr>
                <a:defRPr/>
              </a:pPr>
              <a:t>‹#›</a:t>
            </a:fld>
            <a:endParaRPr lang="en-US"/>
          </a:p>
        </p:txBody>
      </p:sp>
    </p:spTree>
    <p:extLst>
      <p:ext uri="{BB962C8B-B14F-4D97-AF65-F5344CB8AC3E}">
        <p14:creationId xmlns:p14="http://schemas.microsoft.com/office/powerpoint/2010/main" val="2323753186"/>
      </p:ext>
    </p:extLst>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5DA08C-7985-F345-B623-0934EF3D5411}" type="slidenum">
              <a:rPr lang="en-US"/>
              <a:pPr>
                <a:defRPr/>
              </a:pPr>
              <a:t>‹#›</a:t>
            </a:fld>
            <a:endParaRPr lang="en-US"/>
          </a:p>
        </p:txBody>
      </p:sp>
    </p:spTree>
    <p:extLst>
      <p:ext uri="{BB962C8B-B14F-4D97-AF65-F5344CB8AC3E}">
        <p14:creationId xmlns:p14="http://schemas.microsoft.com/office/powerpoint/2010/main" val="250524747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1698014-F83A-5E42-9537-02B82D18D364}" type="slidenum">
              <a:rPr lang="en-US"/>
              <a:pPr>
                <a:defRPr/>
              </a:pPr>
              <a:t>‹#›</a:t>
            </a:fld>
            <a:endParaRPr lang="en-US"/>
          </a:p>
        </p:txBody>
      </p:sp>
    </p:spTree>
    <p:extLst>
      <p:ext uri="{BB962C8B-B14F-4D97-AF65-F5344CB8AC3E}">
        <p14:creationId xmlns:p14="http://schemas.microsoft.com/office/powerpoint/2010/main" val="1746466135"/>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06696BA-530F-3041-9906-8ACB49003F13}" type="slidenum">
              <a:rPr lang="en-US"/>
              <a:pPr>
                <a:defRPr/>
              </a:pPr>
              <a:t>‹#›</a:t>
            </a:fld>
            <a:endParaRPr lang="en-US"/>
          </a:p>
        </p:txBody>
      </p:sp>
    </p:spTree>
    <p:extLst>
      <p:ext uri="{BB962C8B-B14F-4D97-AF65-F5344CB8AC3E}">
        <p14:creationId xmlns:p14="http://schemas.microsoft.com/office/powerpoint/2010/main" val="39880512"/>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42A9A52-0E13-FA48-97B9-09538BC2C0D6}" type="slidenum">
              <a:rPr lang="en-US"/>
              <a:pPr>
                <a:defRPr/>
              </a:pPr>
              <a:t>‹#›</a:t>
            </a:fld>
            <a:endParaRPr lang="en-US"/>
          </a:p>
        </p:txBody>
      </p:sp>
    </p:spTree>
    <p:extLst>
      <p:ext uri="{BB962C8B-B14F-4D97-AF65-F5344CB8AC3E}">
        <p14:creationId xmlns:p14="http://schemas.microsoft.com/office/powerpoint/2010/main" val="241571344"/>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01C10C1B-D925-5943-B127-CE79C78A251F}" type="slidenum">
              <a:rPr lang="en-US"/>
              <a:pPr>
                <a:defRPr/>
              </a:pPr>
              <a:t>‹#›</a:t>
            </a:fld>
            <a:endParaRPr lang="en-US"/>
          </a:p>
        </p:txBody>
      </p:sp>
    </p:spTree>
    <p:extLst>
      <p:ext uri="{BB962C8B-B14F-4D97-AF65-F5344CB8AC3E}">
        <p14:creationId xmlns:p14="http://schemas.microsoft.com/office/powerpoint/2010/main" val="2885892294"/>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17BA4842-90F2-E544-A5A6-7F3EAF916638}" type="slidenum">
              <a:rPr lang="en-US"/>
              <a:pPr>
                <a:defRPr/>
              </a:pPr>
              <a:t>‹#›</a:t>
            </a:fld>
            <a:endParaRPr lang="en-US"/>
          </a:p>
        </p:txBody>
      </p:sp>
    </p:spTree>
    <p:extLst>
      <p:ext uri="{BB962C8B-B14F-4D97-AF65-F5344CB8AC3E}">
        <p14:creationId xmlns:p14="http://schemas.microsoft.com/office/powerpoint/2010/main" val="3676539571"/>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C27F2A2-7A96-CB4D-95B3-91E2309F464E}" type="slidenum">
              <a:rPr lang="en-US"/>
              <a:pPr>
                <a:defRPr/>
              </a:pPr>
              <a:t>‹#›</a:t>
            </a:fld>
            <a:endParaRPr lang="en-US"/>
          </a:p>
        </p:txBody>
      </p:sp>
    </p:spTree>
    <p:extLst>
      <p:ext uri="{BB962C8B-B14F-4D97-AF65-F5344CB8AC3E}">
        <p14:creationId xmlns:p14="http://schemas.microsoft.com/office/powerpoint/2010/main" val="2956681861"/>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C13F400-A0DB-E34A-B173-9EB08E9FC7A1}" type="slidenum">
              <a:rPr lang="en-US"/>
              <a:pPr>
                <a:defRPr/>
              </a:pPr>
              <a:t>‹#›</a:t>
            </a:fld>
            <a:endParaRPr lang="en-US"/>
          </a:p>
        </p:txBody>
      </p:sp>
    </p:spTree>
    <p:extLst>
      <p:ext uri="{BB962C8B-B14F-4D97-AF65-F5344CB8AC3E}">
        <p14:creationId xmlns:p14="http://schemas.microsoft.com/office/powerpoint/2010/main" val="1073274631"/>
      </p:ext>
    </p:extLst>
  </p:cSld>
  <p:clrMapOvr>
    <a:masterClrMapping/>
  </p:clrMapOv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BC58942-6249-A548-BA09-12B150C02906}" type="slidenum">
              <a:rPr lang="en-US"/>
              <a:pPr>
                <a:defRPr/>
              </a:pPr>
              <a:t>‹#›</a:t>
            </a:fld>
            <a:endParaRPr lang="en-US"/>
          </a:p>
        </p:txBody>
      </p:sp>
    </p:spTree>
    <p:extLst>
      <p:ext uri="{BB962C8B-B14F-4D97-AF65-F5344CB8AC3E}">
        <p14:creationId xmlns:p14="http://schemas.microsoft.com/office/powerpoint/2010/main" val="1970799309"/>
      </p:ext>
    </p:extLst>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D15E1CD-1E41-B84F-A659-5A2EAF6F4942}" type="slidenum">
              <a:rPr lang="en-US"/>
              <a:pPr>
                <a:defRPr/>
              </a:pPr>
              <a:t>‹#›</a:t>
            </a:fld>
            <a:endParaRPr lang="en-US"/>
          </a:p>
        </p:txBody>
      </p:sp>
    </p:spTree>
    <p:extLst>
      <p:ext uri="{BB962C8B-B14F-4D97-AF65-F5344CB8AC3E}">
        <p14:creationId xmlns:p14="http://schemas.microsoft.com/office/powerpoint/2010/main" val="2046355574"/>
      </p:ext>
    </p:extLst>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A388F21-DD1D-A74B-A0ED-B12302F0578B}" type="slidenum">
              <a:rPr lang="en-US"/>
              <a:pPr>
                <a:defRPr/>
              </a:pPr>
              <a:t>‹#›</a:t>
            </a:fld>
            <a:endParaRPr lang="en-US"/>
          </a:p>
        </p:txBody>
      </p:sp>
    </p:spTree>
    <p:extLst>
      <p:ext uri="{BB962C8B-B14F-4D97-AF65-F5344CB8AC3E}">
        <p14:creationId xmlns:p14="http://schemas.microsoft.com/office/powerpoint/2010/main" val="225309374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theme" Target="../theme/theme39.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9.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theme" Target="../theme/theme40.xml"/><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0.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theme" Target="../theme/theme41.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1.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theme" Target="../theme/theme42.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2.xml"/><Relationship Id="rId3" Type="http://schemas.openxmlformats.org/officeDocument/2006/relationships/slideLayout" Target="../slideLayouts/slideLayout457.xml"/><Relationship Id="rId7" Type="http://schemas.openxmlformats.org/officeDocument/2006/relationships/slideLayout" Target="../slideLayouts/slideLayout461.xml"/><Relationship Id="rId12" Type="http://schemas.openxmlformats.org/officeDocument/2006/relationships/theme" Target="../theme/theme43.xml"/><Relationship Id="rId2" Type="http://schemas.openxmlformats.org/officeDocument/2006/relationships/slideLayout" Target="../slideLayouts/slideLayout456.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5" Type="http://schemas.openxmlformats.org/officeDocument/2006/relationships/slideLayout" Target="../slideLayouts/slideLayout459.xml"/><Relationship Id="rId10" Type="http://schemas.openxmlformats.org/officeDocument/2006/relationships/slideLayout" Target="../slideLayouts/slideLayout464.xml"/><Relationship Id="rId4" Type="http://schemas.openxmlformats.org/officeDocument/2006/relationships/slideLayout" Target="../slideLayouts/slideLayout458.xml"/><Relationship Id="rId9"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3.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theme" Target="../theme/theme44.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theme" Target="../theme/theme45.xml"/><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slideLayout" Target="../slideLayouts/slideLayout488.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6.xml"/><Relationship Id="rId3" Type="http://schemas.openxmlformats.org/officeDocument/2006/relationships/slideLayout" Target="../slideLayouts/slideLayout491.xml"/><Relationship Id="rId7" Type="http://schemas.openxmlformats.org/officeDocument/2006/relationships/slideLayout" Target="../slideLayouts/slideLayout495.xml"/><Relationship Id="rId12" Type="http://schemas.openxmlformats.org/officeDocument/2006/relationships/theme" Target="../theme/theme46.xml"/><Relationship Id="rId2" Type="http://schemas.openxmlformats.org/officeDocument/2006/relationships/slideLayout" Target="../slideLayouts/slideLayout490.xml"/><Relationship Id="rId1" Type="http://schemas.openxmlformats.org/officeDocument/2006/relationships/slideLayout" Target="../slideLayouts/slideLayout489.xml"/><Relationship Id="rId6" Type="http://schemas.openxmlformats.org/officeDocument/2006/relationships/slideLayout" Target="../slideLayouts/slideLayout494.xml"/><Relationship Id="rId11" Type="http://schemas.openxmlformats.org/officeDocument/2006/relationships/slideLayout" Target="../slideLayouts/slideLayout499.xml"/><Relationship Id="rId5" Type="http://schemas.openxmlformats.org/officeDocument/2006/relationships/slideLayout" Target="../slideLayouts/slideLayout493.xml"/><Relationship Id="rId10" Type="http://schemas.openxmlformats.org/officeDocument/2006/relationships/slideLayout" Target="../slideLayouts/slideLayout498.xml"/><Relationship Id="rId4" Type="http://schemas.openxmlformats.org/officeDocument/2006/relationships/slideLayout" Target="../slideLayouts/slideLayout492.xml"/><Relationship Id="rId9" Type="http://schemas.openxmlformats.org/officeDocument/2006/relationships/slideLayout" Target="../slideLayouts/slideLayout497.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7.xml"/><Relationship Id="rId3" Type="http://schemas.openxmlformats.org/officeDocument/2006/relationships/slideLayout" Target="../slideLayouts/slideLayout502.xml"/><Relationship Id="rId7" Type="http://schemas.openxmlformats.org/officeDocument/2006/relationships/slideLayout" Target="../slideLayouts/slideLayout506.xml"/><Relationship Id="rId12" Type="http://schemas.openxmlformats.org/officeDocument/2006/relationships/theme" Target="../theme/theme47.xml"/><Relationship Id="rId2" Type="http://schemas.openxmlformats.org/officeDocument/2006/relationships/slideLayout" Target="../slideLayouts/slideLayout501.xml"/><Relationship Id="rId1" Type="http://schemas.openxmlformats.org/officeDocument/2006/relationships/slideLayout" Target="../slideLayouts/slideLayout500.xml"/><Relationship Id="rId6" Type="http://schemas.openxmlformats.org/officeDocument/2006/relationships/slideLayout" Target="../slideLayouts/slideLayout505.xml"/><Relationship Id="rId11" Type="http://schemas.openxmlformats.org/officeDocument/2006/relationships/slideLayout" Target="../slideLayouts/slideLayout510.xml"/><Relationship Id="rId5" Type="http://schemas.openxmlformats.org/officeDocument/2006/relationships/slideLayout" Target="../slideLayouts/slideLayout504.xml"/><Relationship Id="rId10" Type="http://schemas.openxmlformats.org/officeDocument/2006/relationships/slideLayout" Target="../slideLayouts/slideLayout509.xml"/><Relationship Id="rId4" Type="http://schemas.openxmlformats.org/officeDocument/2006/relationships/slideLayout" Target="../slideLayouts/slideLayout503.xml"/><Relationship Id="rId9" Type="http://schemas.openxmlformats.org/officeDocument/2006/relationships/slideLayout" Target="../slideLayouts/slideLayout508.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8.xml"/><Relationship Id="rId13" Type="http://schemas.openxmlformats.org/officeDocument/2006/relationships/theme" Target="../theme/theme48.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12" Type="http://schemas.openxmlformats.org/officeDocument/2006/relationships/slideLayout" Target="../slideLayouts/slideLayout522.xml"/><Relationship Id="rId2" Type="http://schemas.openxmlformats.org/officeDocument/2006/relationships/slideLayout" Target="../slideLayouts/slideLayout512.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11" Type="http://schemas.openxmlformats.org/officeDocument/2006/relationships/slideLayout" Target="../slideLayouts/slideLayout521.xml"/><Relationship Id="rId5" Type="http://schemas.openxmlformats.org/officeDocument/2006/relationships/slideLayout" Target="../slideLayouts/slideLayout515.xml"/><Relationship Id="rId10" Type="http://schemas.openxmlformats.org/officeDocument/2006/relationships/slideLayout" Target="../slideLayouts/slideLayout520.xml"/><Relationship Id="rId4" Type="http://schemas.openxmlformats.org/officeDocument/2006/relationships/slideLayout" Target="../slideLayouts/slideLayout514.xml"/><Relationship Id="rId9" Type="http://schemas.openxmlformats.org/officeDocument/2006/relationships/slideLayout" Target="../slideLayouts/slideLayout519.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theme" Target="../theme/theme49.xml"/><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slideLayout" Target="../slideLayouts/slideLayout534.xml"/><Relationship Id="rId2" Type="http://schemas.openxmlformats.org/officeDocument/2006/relationships/slideLayout" Target="../slideLayouts/slideLayout524.xml"/><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42.xml"/><Relationship Id="rId3" Type="http://schemas.openxmlformats.org/officeDocument/2006/relationships/slideLayout" Target="../slideLayouts/slideLayout537.xml"/><Relationship Id="rId7" Type="http://schemas.openxmlformats.org/officeDocument/2006/relationships/slideLayout" Target="../slideLayouts/slideLayout541.xml"/><Relationship Id="rId12" Type="http://schemas.openxmlformats.org/officeDocument/2006/relationships/theme" Target="../theme/theme54.xml"/><Relationship Id="rId2" Type="http://schemas.openxmlformats.org/officeDocument/2006/relationships/slideLayout" Target="../slideLayouts/slideLayout536.xml"/><Relationship Id="rId1" Type="http://schemas.openxmlformats.org/officeDocument/2006/relationships/slideLayout" Target="../slideLayouts/slideLayout535.xml"/><Relationship Id="rId6" Type="http://schemas.openxmlformats.org/officeDocument/2006/relationships/slideLayout" Target="../slideLayouts/slideLayout540.xml"/><Relationship Id="rId11" Type="http://schemas.openxmlformats.org/officeDocument/2006/relationships/slideLayout" Target="../slideLayouts/slideLayout545.xml"/><Relationship Id="rId5" Type="http://schemas.openxmlformats.org/officeDocument/2006/relationships/slideLayout" Target="../slideLayouts/slideLayout539.xml"/><Relationship Id="rId10" Type="http://schemas.openxmlformats.org/officeDocument/2006/relationships/slideLayout" Target="../slideLayouts/slideLayout544.xml"/><Relationship Id="rId4" Type="http://schemas.openxmlformats.org/officeDocument/2006/relationships/slideLayout" Target="../slideLayouts/slideLayout538.xml"/><Relationship Id="rId9" Type="http://schemas.openxmlformats.org/officeDocument/2006/relationships/slideLayout" Target="../slideLayouts/slideLayout543.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53.xml"/><Relationship Id="rId3" Type="http://schemas.openxmlformats.org/officeDocument/2006/relationships/slideLayout" Target="../slideLayouts/slideLayout548.xml"/><Relationship Id="rId7" Type="http://schemas.openxmlformats.org/officeDocument/2006/relationships/slideLayout" Target="../slideLayouts/slideLayout552.xml"/><Relationship Id="rId12" Type="http://schemas.openxmlformats.org/officeDocument/2006/relationships/theme" Target="../theme/theme55.xml"/><Relationship Id="rId2" Type="http://schemas.openxmlformats.org/officeDocument/2006/relationships/slideLayout" Target="../slideLayouts/slideLayout547.xml"/><Relationship Id="rId1" Type="http://schemas.openxmlformats.org/officeDocument/2006/relationships/slideLayout" Target="../slideLayouts/slideLayout546.xml"/><Relationship Id="rId6" Type="http://schemas.openxmlformats.org/officeDocument/2006/relationships/slideLayout" Target="../slideLayouts/slideLayout551.xml"/><Relationship Id="rId11" Type="http://schemas.openxmlformats.org/officeDocument/2006/relationships/slideLayout" Target="../slideLayouts/slideLayout556.xml"/><Relationship Id="rId5" Type="http://schemas.openxmlformats.org/officeDocument/2006/relationships/slideLayout" Target="../slideLayouts/slideLayout550.xml"/><Relationship Id="rId10" Type="http://schemas.openxmlformats.org/officeDocument/2006/relationships/slideLayout" Target="../slideLayouts/slideLayout555.xml"/><Relationship Id="rId4" Type="http://schemas.openxmlformats.org/officeDocument/2006/relationships/slideLayout" Target="../slideLayouts/slideLayout549.xml"/><Relationship Id="rId9" Type="http://schemas.openxmlformats.org/officeDocument/2006/relationships/slideLayout" Target="../slideLayouts/slideLayout554.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64.xml"/><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theme" Target="../theme/theme56.xml"/><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slideLayout" Target="../slideLayouts/slideLayout567.xml"/><Relationship Id="rId5" Type="http://schemas.openxmlformats.org/officeDocument/2006/relationships/slideLayout" Target="../slideLayouts/slideLayout56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theme" Target="../theme/theme57.xml"/><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2" Type="http://schemas.openxmlformats.org/officeDocument/2006/relationships/slideLayout" Target="../slideLayouts/slideLayout56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587.xml"/><Relationship Id="rId3" Type="http://schemas.openxmlformats.org/officeDocument/2006/relationships/slideLayout" Target="../slideLayouts/slideLayout582.xml"/><Relationship Id="rId7" Type="http://schemas.openxmlformats.org/officeDocument/2006/relationships/slideLayout" Target="../slideLayouts/slideLayout586.xml"/><Relationship Id="rId12" Type="http://schemas.openxmlformats.org/officeDocument/2006/relationships/theme" Target="../theme/theme58.xml"/><Relationship Id="rId2" Type="http://schemas.openxmlformats.org/officeDocument/2006/relationships/slideLayout" Target="../slideLayouts/slideLayout581.xml"/><Relationship Id="rId1" Type="http://schemas.openxmlformats.org/officeDocument/2006/relationships/slideLayout" Target="../slideLayouts/slideLayout580.xml"/><Relationship Id="rId6" Type="http://schemas.openxmlformats.org/officeDocument/2006/relationships/slideLayout" Target="../slideLayouts/slideLayout585.xml"/><Relationship Id="rId11" Type="http://schemas.openxmlformats.org/officeDocument/2006/relationships/slideLayout" Target="../slideLayouts/slideLayout590.xml"/><Relationship Id="rId5" Type="http://schemas.openxmlformats.org/officeDocument/2006/relationships/slideLayout" Target="../slideLayouts/slideLayout584.xml"/><Relationship Id="rId10" Type="http://schemas.openxmlformats.org/officeDocument/2006/relationships/slideLayout" Target="../slideLayouts/slideLayout589.xml"/><Relationship Id="rId4" Type="http://schemas.openxmlformats.org/officeDocument/2006/relationships/slideLayout" Target="../slideLayouts/slideLayout583.xml"/><Relationship Id="rId9" Type="http://schemas.openxmlformats.org/officeDocument/2006/relationships/slideLayout" Target="../slideLayouts/slideLayout58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598.xml"/><Relationship Id="rId3" Type="http://schemas.openxmlformats.org/officeDocument/2006/relationships/slideLayout" Target="../slideLayouts/slideLayout593.xml"/><Relationship Id="rId7" Type="http://schemas.openxmlformats.org/officeDocument/2006/relationships/slideLayout" Target="../slideLayouts/slideLayout597.xml"/><Relationship Id="rId12" Type="http://schemas.openxmlformats.org/officeDocument/2006/relationships/theme" Target="../theme/theme59.xml"/><Relationship Id="rId2" Type="http://schemas.openxmlformats.org/officeDocument/2006/relationships/slideLayout" Target="../slideLayouts/slideLayout592.xml"/><Relationship Id="rId1" Type="http://schemas.openxmlformats.org/officeDocument/2006/relationships/slideLayout" Target="../slideLayouts/slideLayout591.xml"/><Relationship Id="rId6" Type="http://schemas.openxmlformats.org/officeDocument/2006/relationships/slideLayout" Target="../slideLayouts/slideLayout596.xml"/><Relationship Id="rId11" Type="http://schemas.openxmlformats.org/officeDocument/2006/relationships/slideLayout" Target="../slideLayouts/slideLayout601.xml"/><Relationship Id="rId5" Type="http://schemas.openxmlformats.org/officeDocument/2006/relationships/slideLayout" Target="../slideLayouts/slideLayout595.xml"/><Relationship Id="rId10" Type="http://schemas.openxmlformats.org/officeDocument/2006/relationships/slideLayout" Target="../slideLayouts/slideLayout600.xml"/><Relationship Id="rId4" Type="http://schemas.openxmlformats.org/officeDocument/2006/relationships/slideLayout" Target="../slideLayouts/slideLayout594.xml"/><Relationship Id="rId9" Type="http://schemas.openxmlformats.org/officeDocument/2006/relationships/slideLayout" Target="../slideLayouts/slideLayout5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09.xml"/><Relationship Id="rId13" Type="http://schemas.openxmlformats.org/officeDocument/2006/relationships/theme" Target="../theme/theme60.xml"/><Relationship Id="rId3" Type="http://schemas.openxmlformats.org/officeDocument/2006/relationships/slideLayout" Target="../slideLayouts/slideLayout604.xml"/><Relationship Id="rId7" Type="http://schemas.openxmlformats.org/officeDocument/2006/relationships/slideLayout" Target="../slideLayouts/slideLayout608.xml"/><Relationship Id="rId12" Type="http://schemas.openxmlformats.org/officeDocument/2006/relationships/slideLayout" Target="../slideLayouts/slideLayout613.xml"/><Relationship Id="rId2" Type="http://schemas.openxmlformats.org/officeDocument/2006/relationships/slideLayout" Target="../slideLayouts/slideLayout603.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slideLayout" Target="../slideLayouts/slideLayout612.xml"/><Relationship Id="rId5" Type="http://schemas.openxmlformats.org/officeDocument/2006/relationships/slideLayout" Target="../slideLayouts/slideLayout606.xml"/><Relationship Id="rId10" Type="http://schemas.openxmlformats.org/officeDocument/2006/relationships/slideLayout" Target="../slideLayouts/slideLayout611.xml"/><Relationship Id="rId4" Type="http://schemas.openxmlformats.org/officeDocument/2006/relationships/slideLayout" Target="../slideLayouts/slideLayout605.xml"/><Relationship Id="rId9" Type="http://schemas.openxmlformats.org/officeDocument/2006/relationships/slideLayout" Target="../slideLayouts/slideLayout61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21.xml"/><Relationship Id="rId3" Type="http://schemas.openxmlformats.org/officeDocument/2006/relationships/slideLayout" Target="../slideLayouts/slideLayout616.xml"/><Relationship Id="rId7" Type="http://schemas.openxmlformats.org/officeDocument/2006/relationships/slideLayout" Target="../slideLayouts/slideLayout620.xml"/><Relationship Id="rId12" Type="http://schemas.openxmlformats.org/officeDocument/2006/relationships/theme" Target="../theme/theme61.xml"/><Relationship Id="rId2" Type="http://schemas.openxmlformats.org/officeDocument/2006/relationships/slideLayout" Target="../slideLayouts/slideLayout615.xml"/><Relationship Id="rId1" Type="http://schemas.openxmlformats.org/officeDocument/2006/relationships/slideLayout" Target="../slideLayouts/slideLayout614.xml"/><Relationship Id="rId6" Type="http://schemas.openxmlformats.org/officeDocument/2006/relationships/slideLayout" Target="../slideLayouts/slideLayout619.xml"/><Relationship Id="rId11" Type="http://schemas.openxmlformats.org/officeDocument/2006/relationships/slideLayout" Target="../slideLayouts/slideLayout624.xml"/><Relationship Id="rId5" Type="http://schemas.openxmlformats.org/officeDocument/2006/relationships/slideLayout" Target="../slideLayouts/slideLayout618.xml"/><Relationship Id="rId10" Type="http://schemas.openxmlformats.org/officeDocument/2006/relationships/slideLayout" Target="../slideLayouts/slideLayout623.xml"/><Relationship Id="rId4" Type="http://schemas.openxmlformats.org/officeDocument/2006/relationships/slideLayout" Target="../slideLayouts/slideLayout617.xml"/><Relationship Id="rId9" Type="http://schemas.openxmlformats.org/officeDocument/2006/relationships/slideLayout" Target="../slideLayouts/slideLayout622.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32.xml"/><Relationship Id="rId3" Type="http://schemas.openxmlformats.org/officeDocument/2006/relationships/slideLayout" Target="../slideLayouts/slideLayout627.xml"/><Relationship Id="rId7" Type="http://schemas.openxmlformats.org/officeDocument/2006/relationships/slideLayout" Target="../slideLayouts/slideLayout631.xml"/><Relationship Id="rId12" Type="http://schemas.openxmlformats.org/officeDocument/2006/relationships/theme" Target="../theme/theme62.xml"/><Relationship Id="rId2" Type="http://schemas.openxmlformats.org/officeDocument/2006/relationships/slideLayout" Target="../slideLayouts/slideLayout626.xml"/><Relationship Id="rId1" Type="http://schemas.openxmlformats.org/officeDocument/2006/relationships/slideLayout" Target="../slideLayouts/slideLayout625.xml"/><Relationship Id="rId6" Type="http://schemas.openxmlformats.org/officeDocument/2006/relationships/slideLayout" Target="../slideLayouts/slideLayout630.xml"/><Relationship Id="rId11" Type="http://schemas.openxmlformats.org/officeDocument/2006/relationships/slideLayout" Target="../slideLayouts/slideLayout635.xml"/><Relationship Id="rId5" Type="http://schemas.openxmlformats.org/officeDocument/2006/relationships/slideLayout" Target="../slideLayouts/slideLayout629.xml"/><Relationship Id="rId10" Type="http://schemas.openxmlformats.org/officeDocument/2006/relationships/slideLayout" Target="../slideLayouts/slideLayout634.xml"/><Relationship Id="rId4" Type="http://schemas.openxmlformats.org/officeDocument/2006/relationships/slideLayout" Target="../slideLayouts/slideLayout628.xml"/><Relationship Id="rId9" Type="http://schemas.openxmlformats.org/officeDocument/2006/relationships/slideLayout" Target="../slideLayouts/slideLayout633.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43.xml"/><Relationship Id="rId13" Type="http://schemas.openxmlformats.org/officeDocument/2006/relationships/theme" Target="../theme/theme63.xml"/><Relationship Id="rId3" Type="http://schemas.openxmlformats.org/officeDocument/2006/relationships/slideLayout" Target="../slideLayouts/slideLayout638.xml"/><Relationship Id="rId7" Type="http://schemas.openxmlformats.org/officeDocument/2006/relationships/slideLayout" Target="../slideLayouts/slideLayout642.xml"/><Relationship Id="rId12" Type="http://schemas.openxmlformats.org/officeDocument/2006/relationships/slideLayout" Target="../slideLayouts/slideLayout647.xml"/><Relationship Id="rId2" Type="http://schemas.openxmlformats.org/officeDocument/2006/relationships/slideLayout" Target="../slideLayouts/slideLayout637.xml"/><Relationship Id="rId1" Type="http://schemas.openxmlformats.org/officeDocument/2006/relationships/slideLayout" Target="../slideLayouts/slideLayout636.xml"/><Relationship Id="rId6" Type="http://schemas.openxmlformats.org/officeDocument/2006/relationships/slideLayout" Target="../slideLayouts/slideLayout641.xml"/><Relationship Id="rId11" Type="http://schemas.openxmlformats.org/officeDocument/2006/relationships/slideLayout" Target="../slideLayouts/slideLayout646.xml"/><Relationship Id="rId5" Type="http://schemas.openxmlformats.org/officeDocument/2006/relationships/slideLayout" Target="../slideLayouts/slideLayout640.xml"/><Relationship Id="rId10" Type="http://schemas.openxmlformats.org/officeDocument/2006/relationships/slideLayout" Target="../slideLayouts/slideLayout645.xml"/><Relationship Id="rId4" Type="http://schemas.openxmlformats.org/officeDocument/2006/relationships/slideLayout" Target="../slideLayouts/slideLayout639.xml"/><Relationship Id="rId9" Type="http://schemas.openxmlformats.org/officeDocument/2006/relationships/slideLayout" Target="../slideLayouts/slideLayout64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55.xml"/><Relationship Id="rId3" Type="http://schemas.openxmlformats.org/officeDocument/2006/relationships/slideLayout" Target="../slideLayouts/slideLayout650.xml"/><Relationship Id="rId7" Type="http://schemas.openxmlformats.org/officeDocument/2006/relationships/slideLayout" Target="../slideLayouts/slideLayout654.xml"/><Relationship Id="rId12" Type="http://schemas.openxmlformats.org/officeDocument/2006/relationships/theme" Target="../theme/theme64.xml"/><Relationship Id="rId2" Type="http://schemas.openxmlformats.org/officeDocument/2006/relationships/slideLayout" Target="../slideLayouts/slideLayout649.xml"/><Relationship Id="rId1" Type="http://schemas.openxmlformats.org/officeDocument/2006/relationships/slideLayout" Target="../slideLayouts/slideLayout648.xml"/><Relationship Id="rId6" Type="http://schemas.openxmlformats.org/officeDocument/2006/relationships/slideLayout" Target="../slideLayouts/slideLayout653.xml"/><Relationship Id="rId11" Type="http://schemas.openxmlformats.org/officeDocument/2006/relationships/slideLayout" Target="../slideLayouts/slideLayout658.xml"/><Relationship Id="rId5" Type="http://schemas.openxmlformats.org/officeDocument/2006/relationships/slideLayout" Target="../slideLayouts/slideLayout652.xml"/><Relationship Id="rId10" Type="http://schemas.openxmlformats.org/officeDocument/2006/relationships/slideLayout" Target="../slideLayouts/slideLayout657.xml"/><Relationship Id="rId4" Type="http://schemas.openxmlformats.org/officeDocument/2006/relationships/slideLayout" Target="../slideLayouts/slideLayout651.xml"/><Relationship Id="rId9" Type="http://schemas.openxmlformats.org/officeDocument/2006/relationships/slideLayout" Target="../slideLayouts/slideLayout656.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66.xml"/><Relationship Id="rId3" Type="http://schemas.openxmlformats.org/officeDocument/2006/relationships/slideLayout" Target="../slideLayouts/slideLayout661.xml"/><Relationship Id="rId7" Type="http://schemas.openxmlformats.org/officeDocument/2006/relationships/slideLayout" Target="../slideLayouts/slideLayout665.xml"/><Relationship Id="rId12" Type="http://schemas.openxmlformats.org/officeDocument/2006/relationships/theme" Target="../theme/theme65.xml"/><Relationship Id="rId2" Type="http://schemas.openxmlformats.org/officeDocument/2006/relationships/slideLayout" Target="../slideLayouts/slideLayout660.xml"/><Relationship Id="rId1" Type="http://schemas.openxmlformats.org/officeDocument/2006/relationships/slideLayout" Target="../slideLayouts/slideLayout659.xml"/><Relationship Id="rId6" Type="http://schemas.openxmlformats.org/officeDocument/2006/relationships/slideLayout" Target="../slideLayouts/slideLayout664.xml"/><Relationship Id="rId11" Type="http://schemas.openxmlformats.org/officeDocument/2006/relationships/slideLayout" Target="../slideLayouts/slideLayout669.xml"/><Relationship Id="rId5" Type="http://schemas.openxmlformats.org/officeDocument/2006/relationships/slideLayout" Target="../slideLayouts/slideLayout663.xml"/><Relationship Id="rId10" Type="http://schemas.openxmlformats.org/officeDocument/2006/relationships/slideLayout" Target="../slideLayouts/slideLayout668.xml"/><Relationship Id="rId4" Type="http://schemas.openxmlformats.org/officeDocument/2006/relationships/slideLayout" Target="../slideLayouts/slideLayout662.xml"/><Relationship Id="rId9" Type="http://schemas.openxmlformats.org/officeDocument/2006/relationships/slideLayout" Target="../slideLayouts/slideLayout667.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677.xml"/><Relationship Id="rId13" Type="http://schemas.openxmlformats.org/officeDocument/2006/relationships/image" Target="../media/image8.png"/><Relationship Id="rId3" Type="http://schemas.openxmlformats.org/officeDocument/2006/relationships/slideLayout" Target="../slideLayouts/slideLayout672.xml"/><Relationship Id="rId7" Type="http://schemas.openxmlformats.org/officeDocument/2006/relationships/slideLayout" Target="../slideLayouts/slideLayout676.xml"/><Relationship Id="rId12" Type="http://schemas.openxmlformats.org/officeDocument/2006/relationships/theme" Target="../theme/theme66.xml"/><Relationship Id="rId2" Type="http://schemas.openxmlformats.org/officeDocument/2006/relationships/slideLayout" Target="../slideLayouts/slideLayout671.xml"/><Relationship Id="rId1" Type="http://schemas.openxmlformats.org/officeDocument/2006/relationships/slideLayout" Target="../slideLayouts/slideLayout670.xml"/><Relationship Id="rId6" Type="http://schemas.openxmlformats.org/officeDocument/2006/relationships/slideLayout" Target="../slideLayouts/slideLayout675.xml"/><Relationship Id="rId11" Type="http://schemas.openxmlformats.org/officeDocument/2006/relationships/slideLayout" Target="../slideLayouts/slideLayout680.xml"/><Relationship Id="rId5" Type="http://schemas.openxmlformats.org/officeDocument/2006/relationships/slideLayout" Target="../slideLayouts/slideLayout674.xml"/><Relationship Id="rId10" Type="http://schemas.openxmlformats.org/officeDocument/2006/relationships/slideLayout" Target="../slideLayouts/slideLayout679.xml"/><Relationship Id="rId4" Type="http://schemas.openxmlformats.org/officeDocument/2006/relationships/slideLayout" Target="../slideLayouts/slideLayout673.xml"/><Relationship Id="rId9" Type="http://schemas.openxmlformats.org/officeDocument/2006/relationships/slideLayout" Target="../slideLayouts/slideLayout678.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688.xml"/><Relationship Id="rId3" Type="http://schemas.openxmlformats.org/officeDocument/2006/relationships/slideLayout" Target="../slideLayouts/slideLayout683.xml"/><Relationship Id="rId7" Type="http://schemas.openxmlformats.org/officeDocument/2006/relationships/slideLayout" Target="../slideLayouts/slideLayout687.xml"/><Relationship Id="rId12" Type="http://schemas.openxmlformats.org/officeDocument/2006/relationships/theme" Target="../theme/theme67.xml"/><Relationship Id="rId2" Type="http://schemas.openxmlformats.org/officeDocument/2006/relationships/slideLayout" Target="../slideLayouts/slideLayout682.xml"/><Relationship Id="rId1" Type="http://schemas.openxmlformats.org/officeDocument/2006/relationships/slideLayout" Target="../slideLayouts/slideLayout681.xml"/><Relationship Id="rId6" Type="http://schemas.openxmlformats.org/officeDocument/2006/relationships/slideLayout" Target="../slideLayouts/slideLayout686.xml"/><Relationship Id="rId11" Type="http://schemas.openxmlformats.org/officeDocument/2006/relationships/slideLayout" Target="../slideLayouts/slideLayout691.xml"/><Relationship Id="rId5" Type="http://schemas.openxmlformats.org/officeDocument/2006/relationships/slideLayout" Target="../slideLayouts/slideLayout685.xml"/><Relationship Id="rId10" Type="http://schemas.openxmlformats.org/officeDocument/2006/relationships/slideLayout" Target="../slideLayouts/slideLayout690.xml"/><Relationship Id="rId4" Type="http://schemas.openxmlformats.org/officeDocument/2006/relationships/slideLayout" Target="../slideLayouts/slideLayout684.xml"/><Relationship Id="rId9" Type="http://schemas.openxmlformats.org/officeDocument/2006/relationships/slideLayout" Target="../slideLayouts/slideLayout689.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699.xml"/><Relationship Id="rId13" Type="http://schemas.openxmlformats.org/officeDocument/2006/relationships/image" Target="../media/image8.png"/><Relationship Id="rId3" Type="http://schemas.openxmlformats.org/officeDocument/2006/relationships/slideLayout" Target="../slideLayouts/slideLayout694.xml"/><Relationship Id="rId7" Type="http://schemas.openxmlformats.org/officeDocument/2006/relationships/slideLayout" Target="../slideLayouts/slideLayout698.xml"/><Relationship Id="rId12" Type="http://schemas.openxmlformats.org/officeDocument/2006/relationships/theme" Target="../theme/theme68.xml"/><Relationship Id="rId2" Type="http://schemas.openxmlformats.org/officeDocument/2006/relationships/slideLayout" Target="../slideLayouts/slideLayout693.xml"/><Relationship Id="rId1" Type="http://schemas.openxmlformats.org/officeDocument/2006/relationships/slideLayout" Target="../slideLayouts/slideLayout692.xml"/><Relationship Id="rId6" Type="http://schemas.openxmlformats.org/officeDocument/2006/relationships/slideLayout" Target="../slideLayouts/slideLayout697.xml"/><Relationship Id="rId11" Type="http://schemas.openxmlformats.org/officeDocument/2006/relationships/slideLayout" Target="../slideLayouts/slideLayout702.xml"/><Relationship Id="rId5" Type="http://schemas.openxmlformats.org/officeDocument/2006/relationships/slideLayout" Target="../slideLayouts/slideLayout696.xml"/><Relationship Id="rId10" Type="http://schemas.openxmlformats.org/officeDocument/2006/relationships/slideLayout" Target="../slideLayouts/slideLayout701.xml"/><Relationship Id="rId4" Type="http://schemas.openxmlformats.org/officeDocument/2006/relationships/slideLayout" Target="../slideLayouts/slideLayout695.xml"/><Relationship Id="rId9" Type="http://schemas.openxmlformats.org/officeDocument/2006/relationships/slideLayout" Target="../slideLayouts/slideLayout700.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10.xml"/><Relationship Id="rId3" Type="http://schemas.openxmlformats.org/officeDocument/2006/relationships/slideLayout" Target="../slideLayouts/slideLayout705.xml"/><Relationship Id="rId7" Type="http://schemas.openxmlformats.org/officeDocument/2006/relationships/slideLayout" Target="../slideLayouts/slideLayout709.xml"/><Relationship Id="rId12" Type="http://schemas.openxmlformats.org/officeDocument/2006/relationships/theme" Target="../theme/theme69.xml"/><Relationship Id="rId2" Type="http://schemas.openxmlformats.org/officeDocument/2006/relationships/slideLayout" Target="../slideLayouts/slideLayout704.xml"/><Relationship Id="rId1" Type="http://schemas.openxmlformats.org/officeDocument/2006/relationships/slideLayout" Target="../slideLayouts/slideLayout703.xml"/><Relationship Id="rId6" Type="http://schemas.openxmlformats.org/officeDocument/2006/relationships/slideLayout" Target="../slideLayouts/slideLayout708.xml"/><Relationship Id="rId11" Type="http://schemas.openxmlformats.org/officeDocument/2006/relationships/slideLayout" Target="../slideLayouts/slideLayout713.xml"/><Relationship Id="rId5" Type="http://schemas.openxmlformats.org/officeDocument/2006/relationships/slideLayout" Target="../slideLayouts/slideLayout707.xml"/><Relationship Id="rId10" Type="http://schemas.openxmlformats.org/officeDocument/2006/relationships/slideLayout" Target="../slideLayouts/slideLayout712.xml"/><Relationship Id="rId4" Type="http://schemas.openxmlformats.org/officeDocument/2006/relationships/slideLayout" Target="../slideLayouts/slideLayout706.xml"/><Relationship Id="rId9" Type="http://schemas.openxmlformats.org/officeDocument/2006/relationships/slideLayout" Target="../slideLayouts/slideLayout71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21.xml"/><Relationship Id="rId13" Type="http://schemas.openxmlformats.org/officeDocument/2006/relationships/theme" Target="../theme/theme70.xml"/><Relationship Id="rId3" Type="http://schemas.openxmlformats.org/officeDocument/2006/relationships/slideLayout" Target="../slideLayouts/slideLayout716.xml"/><Relationship Id="rId7" Type="http://schemas.openxmlformats.org/officeDocument/2006/relationships/slideLayout" Target="../slideLayouts/slideLayout720.xml"/><Relationship Id="rId12" Type="http://schemas.openxmlformats.org/officeDocument/2006/relationships/slideLayout" Target="../slideLayouts/slideLayout725.xml"/><Relationship Id="rId2" Type="http://schemas.openxmlformats.org/officeDocument/2006/relationships/slideLayout" Target="../slideLayouts/slideLayout715.xml"/><Relationship Id="rId1" Type="http://schemas.openxmlformats.org/officeDocument/2006/relationships/slideLayout" Target="../slideLayouts/slideLayout714.xml"/><Relationship Id="rId6" Type="http://schemas.openxmlformats.org/officeDocument/2006/relationships/slideLayout" Target="../slideLayouts/slideLayout719.xml"/><Relationship Id="rId11" Type="http://schemas.openxmlformats.org/officeDocument/2006/relationships/slideLayout" Target="../slideLayouts/slideLayout724.xml"/><Relationship Id="rId5" Type="http://schemas.openxmlformats.org/officeDocument/2006/relationships/slideLayout" Target="../slideLayouts/slideLayout718.xml"/><Relationship Id="rId10" Type="http://schemas.openxmlformats.org/officeDocument/2006/relationships/slideLayout" Target="../slideLayouts/slideLayout723.xml"/><Relationship Id="rId4" Type="http://schemas.openxmlformats.org/officeDocument/2006/relationships/slideLayout" Target="../slideLayouts/slideLayout717.xml"/><Relationship Id="rId9" Type="http://schemas.openxmlformats.org/officeDocument/2006/relationships/slideLayout" Target="../slideLayouts/slideLayout722.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33.xml"/><Relationship Id="rId3" Type="http://schemas.openxmlformats.org/officeDocument/2006/relationships/slideLayout" Target="../slideLayouts/slideLayout728.xml"/><Relationship Id="rId7" Type="http://schemas.openxmlformats.org/officeDocument/2006/relationships/slideLayout" Target="../slideLayouts/slideLayout732.xml"/><Relationship Id="rId12" Type="http://schemas.openxmlformats.org/officeDocument/2006/relationships/theme" Target="../theme/theme71.xml"/><Relationship Id="rId2" Type="http://schemas.openxmlformats.org/officeDocument/2006/relationships/slideLayout" Target="../slideLayouts/slideLayout727.xml"/><Relationship Id="rId1" Type="http://schemas.openxmlformats.org/officeDocument/2006/relationships/slideLayout" Target="../slideLayouts/slideLayout726.xml"/><Relationship Id="rId6" Type="http://schemas.openxmlformats.org/officeDocument/2006/relationships/slideLayout" Target="../slideLayouts/slideLayout731.xml"/><Relationship Id="rId11" Type="http://schemas.openxmlformats.org/officeDocument/2006/relationships/slideLayout" Target="../slideLayouts/slideLayout736.xml"/><Relationship Id="rId5" Type="http://schemas.openxmlformats.org/officeDocument/2006/relationships/slideLayout" Target="../slideLayouts/slideLayout730.xml"/><Relationship Id="rId10" Type="http://schemas.openxmlformats.org/officeDocument/2006/relationships/slideLayout" Target="../slideLayouts/slideLayout735.xml"/><Relationship Id="rId4" Type="http://schemas.openxmlformats.org/officeDocument/2006/relationships/slideLayout" Target="../slideLayouts/slideLayout729.xml"/><Relationship Id="rId9" Type="http://schemas.openxmlformats.org/officeDocument/2006/relationships/slideLayout" Target="../slideLayouts/slideLayout734.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44.xml"/><Relationship Id="rId3" Type="http://schemas.openxmlformats.org/officeDocument/2006/relationships/slideLayout" Target="../slideLayouts/slideLayout739.xml"/><Relationship Id="rId7" Type="http://schemas.openxmlformats.org/officeDocument/2006/relationships/slideLayout" Target="../slideLayouts/slideLayout743.xml"/><Relationship Id="rId12" Type="http://schemas.openxmlformats.org/officeDocument/2006/relationships/theme" Target="../theme/theme72.xml"/><Relationship Id="rId2" Type="http://schemas.openxmlformats.org/officeDocument/2006/relationships/slideLayout" Target="../slideLayouts/slideLayout738.xml"/><Relationship Id="rId1" Type="http://schemas.openxmlformats.org/officeDocument/2006/relationships/slideLayout" Target="../slideLayouts/slideLayout737.xml"/><Relationship Id="rId6" Type="http://schemas.openxmlformats.org/officeDocument/2006/relationships/slideLayout" Target="../slideLayouts/slideLayout742.xml"/><Relationship Id="rId11" Type="http://schemas.openxmlformats.org/officeDocument/2006/relationships/slideLayout" Target="../slideLayouts/slideLayout747.xml"/><Relationship Id="rId5" Type="http://schemas.openxmlformats.org/officeDocument/2006/relationships/slideLayout" Target="../slideLayouts/slideLayout741.xml"/><Relationship Id="rId10" Type="http://schemas.openxmlformats.org/officeDocument/2006/relationships/slideLayout" Target="../slideLayouts/slideLayout746.xml"/><Relationship Id="rId4" Type="http://schemas.openxmlformats.org/officeDocument/2006/relationships/slideLayout" Target="../slideLayouts/slideLayout740.xml"/><Relationship Id="rId9" Type="http://schemas.openxmlformats.org/officeDocument/2006/relationships/slideLayout" Target="../slideLayouts/slideLayout745.xml"/></Relationships>
</file>

<file path=ppt/slideMasters/_rels/slideMaster73.xml.rels><?xml version="1.0" encoding="UTF-8" standalone="yes"?>
<Relationships xmlns="http://schemas.openxmlformats.org/package/2006/relationships"><Relationship Id="rId3" Type="http://schemas.openxmlformats.org/officeDocument/2006/relationships/theme" Target="../theme/theme73.xml"/><Relationship Id="rId2" Type="http://schemas.openxmlformats.org/officeDocument/2006/relationships/slideLayout" Target="../slideLayouts/slideLayout749.xml"/><Relationship Id="rId1" Type="http://schemas.openxmlformats.org/officeDocument/2006/relationships/slideLayout" Target="../slideLayouts/slideLayout748.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57.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theme" Target="../theme/theme74.xml"/><Relationship Id="rId2" Type="http://schemas.openxmlformats.org/officeDocument/2006/relationships/slideLayout" Target="../slideLayouts/slideLayout751.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768.xml"/><Relationship Id="rId13" Type="http://schemas.openxmlformats.org/officeDocument/2006/relationships/theme" Target="../theme/theme75.xml"/><Relationship Id="rId3" Type="http://schemas.openxmlformats.org/officeDocument/2006/relationships/slideLayout" Target="../slideLayouts/slideLayout763.xml"/><Relationship Id="rId7" Type="http://schemas.openxmlformats.org/officeDocument/2006/relationships/slideLayout" Target="../slideLayouts/slideLayout767.xml"/><Relationship Id="rId12" Type="http://schemas.openxmlformats.org/officeDocument/2006/relationships/slideLayout" Target="../slideLayouts/slideLayout772.xml"/><Relationship Id="rId2" Type="http://schemas.openxmlformats.org/officeDocument/2006/relationships/slideLayout" Target="../slideLayouts/slideLayout762.xml"/><Relationship Id="rId1" Type="http://schemas.openxmlformats.org/officeDocument/2006/relationships/slideLayout" Target="../slideLayouts/slideLayout761.xml"/><Relationship Id="rId6" Type="http://schemas.openxmlformats.org/officeDocument/2006/relationships/slideLayout" Target="../slideLayouts/slideLayout766.xml"/><Relationship Id="rId11" Type="http://schemas.openxmlformats.org/officeDocument/2006/relationships/slideLayout" Target="../slideLayouts/slideLayout771.xml"/><Relationship Id="rId5" Type="http://schemas.openxmlformats.org/officeDocument/2006/relationships/slideLayout" Target="../slideLayouts/slideLayout765.xml"/><Relationship Id="rId10" Type="http://schemas.openxmlformats.org/officeDocument/2006/relationships/slideLayout" Target="../slideLayouts/slideLayout770.xml"/><Relationship Id="rId4" Type="http://schemas.openxmlformats.org/officeDocument/2006/relationships/slideLayout" Target="../slideLayouts/slideLayout764.xml"/><Relationship Id="rId9" Type="http://schemas.openxmlformats.org/officeDocument/2006/relationships/slideLayout" Target="../slideLayouts/slideLayout769.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780.xml"/><Relationship Id="rId13" Type="http://schemas.openxmlformats.org/officeDocument/2006/relationships/theme" Target="../theme/theme76.xml"/><Relationship Id="rId3" Type="http://schemas.openxmlformats.org/officeDocument/2006/relationships/slideLayout" Target="../slideLayouts/slideLayout775.xml"/><Relationship Id="rId7" Type="http://schemas.openxmlformats.org/officeDocument/2006/relationships/slideLayout" Target="../slideLayouts/slideLayout779.xml"/><Relationship Id="rId12" Type="http://schemas.openxmlformats.org/officeDocument/2006/relationships/slideLayout" Target="../slideLayouts/slideLayout784.xml"/><Relationship Id="rId2" Type="http://schemas.openxmlformats.org/officeDocument/2006/relationships/slideLayout" Target="../slideLayouts/slideLayout774.xml"/><Relationship Id="rId1" Type="http://schemas.openxmlformats.org/officeDocument/2006/relationships/slideLayout" Target="../slideLayouts/slideLayout773.xml"/><Relationship Id="rId6" Type="http://schemas.openxmlformats.org/officeDocument/2006/relationships/slideLayout" Target="../slideLayouts/slideLayout778.xml"/><Relationship Id="rId11" Type="http://schemas.openxmlformats.org/officeDocument/2006/relationships/slideLayout" Target="../slideLayouts/slideLayout783.xml"/><Relationship Id="rId5" Type="http://schemas.openxmlformats.org/officeDocument/2006/relationships/slideLayout" Target="../slideLayouts/slideLayout777.xml"/><Relationship Id="rId10" Type="http://schemas.openxmlformats.org/officeDocument/2006/relationships/slideLayout" Target="../slideLayouts/slideLayout782.xml"/><Relationship Id="rId4" Type="http://schemas.openxmlformats.org/officeDocument/2006/relationships/slideLayout" Target="../slideLayouts/slideLayout776.xml"/><Relationship Id="rId9" Type="http://schemas.openxmlformats.org/officeDocument/2006/relationships/slideLayout" Target="../slideLayouts/slideLayout781.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792.xml"/><Relationship Id="rId13" Type="http://schemas.openxmlformats.org/officeDocument/2006/relationships/slideLayout" Target="../slideLayouts/slideLayout797.xml"/><Relationship Id="rId3" Type="http://schemas.openxmlformats.org/officeDocument/2006/relationships/slideLayout" Target="../slideLayouts/slideLayout787.xml"/><Relationship Id="rId7" Type="http://schemas.openxmlformats.org/officeDocument/2006/relationships/slideLayout" Target="../slideLayouts/slideLayout791.xml"/><Relationship Id="rId12" Type="http://schemas.openxmlformats.org/officeDocument/2006/relationships/slideLayout" Target="../slideLayouts/slideLayout796.xml"/><Relationship Id="rId2" Type="http://schemas.openxmlformats.org/officeDocument/2006/relationships/slideLayout" Target="../slideLayouts/slideLayout786.xml"/><Relationship Id="rId16" Type="http://schemas.openxmlformats.org/officeDocument/2006/relationships/theme" Target="../theme/theme77.xml"/><Relationship Id="rId1" Type="http://schemas.openxmlformats.org/officeDocument/2006/relationships/slideLayout" Target="../slideLayouts/slideLayout785.xml"/><Relationship Id="rId6" Type="http://schemas.openxmlformats.org/officeDocument/2006/relationships/slideLayout" Target="../slideLayouts/slideLayout790.xml"/><Relationship Id="rId11" Type="http://schemas.openxmlformats.org/officeDocument/2006/relationships/slideLayout" Target="../slideLayouts/slideLayout795.xml"/><Relationship Id="rId5" Type="http://schemas.openxmlformats.org/officeDocument/2006/relationships/slideLayout" Target="../slideLayouts/slideLayout789.xml"/><Relationship Id="rId15" Type="http://schemas.openxmlformats.org/officeDocument/2006/relationships/slideLayout" Target="../slideLayouts/slideLayout799.xml"/><Relationship Id="rId10" Type="http://schemas.openxmlformats.org/officeDocument/2006/relationships/slideLayout" Target="../slideLayouts/slideLayout794.xml"/><Relationship Id="rId4" Type="http://schemas.openxmlformats.org/officeDocument/2006/relationships/slideLayout" Target="../slideLayouts/slideLayout788.xml"/><Relationship Id="rId9" Type="http://schemas.openxmlformats.org/officeDocument/2006/relationships/slideLayout" Target="../slideLayouts/slideLayout793.xml"/><Relationship Id="rId14" Type="http://schemas.openxmlformats.org/officeDocument/2006/relationships/slideLayout" Target="../slideLayouts/slideLayout798.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07.xml"/><Relationship Id="rId13" Type="http://schemas.openxmlformats.org/officeDocument/2006/relationships/theme" Target="../theme/theme78.xml"/><Relationship Id="rId3" Type="http://schemas.openxmlformats.org/officeDocument/2006/relationships/slideLayout" Target="../slideLayouts/slideLayout802.xml"/><Relationship Id="rId7" Type="http://schemas.openxmlformats.org/officeDocument/2006/relationships/slideLayout" Target="../slideLayouts/slideLayout806.xml"/><Relationship Id="rId12" Type="http://schemas.openxmlformats.org/officeDocument/2006/relationships/slideLayout" Target="../slideLayouts/slideLayout811.xml"/><Relationship Id="rId2" Type="http://schemas.openxmlformats.org/officeDocument/2006/relationships/slideLayout" Target="../slideLayouts/slideLayout801.xml"/><Relationship Id="rId1" Type="http://schemas.openxmlformats.org/officeDocument/2006/relationships/slideLayout" Target="../slideLayouts/slideLayout800.xml"/><Relationship Id="rId6" Type="http://schemas.openxmlformats.org/officeDocument/2006/relationships/slideLayout" Target="../slideLayouts/slideLayout805.xml"/><Relationship Id="rId11" Type="http://schemas.openxmlformats.org/officeDocument/2006/relationships/slideLayout" Target="../slideLayouts/slideLayout810.xml"/><Relationship Id="rId5" Type="http://schemas.openxmlformats.org/officeDocument/2006/relationships/slideLayout" Target="../slideLayouts/slideLayout804.xml"/><Relationship Id="rId10" Type="http://schemas.openxmlformats.org/officeDocument/2006/relationships/slideLayout" Target="../slideLayouts/slideLayout809.xml"/><Relationship Id="rId4" Type="http://schemas.openxmlformats.org/officeDocument/2006/relationships/slideLayout" Target="../slideLayouts/slideLayout803.xml"/><Relationship Id="rId9" Type="http://schemas.openxmlformats.org/officeDocument/2006/relationships/slideLayout" Target="../slideLayouts/slideLayout80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19.xml"/><Relationship Id="rId13" Type="http://schemas.openxmlformats.org/officeDocument/2006/relationships/theme" Target="../theme/theme79.xml"/><Relationship Id="rId3" Type="http://schemas.openxmlformats.org/officeDocument/2006/relationships/slideLayout" Target="../slideLayouts/slideLayout814.xml"/><Relationship Id="rId7" Type="http://schemas.openxmlformats.org/officeDocument/2006/relationships/slideLayout" Target="../slideLayouts/slideLayout818.xml"/><Relationship Id="rId12" Type="http://schemas.openxmlformats.org/officeDocument/2006/relationships/slideLayout" Target="../slideLayouts/slideLayout823.xml"/><Relationship Id="rId2" Type="http://schemas.openxmlformats.org/officeDocument/2006/relationships/slideLayout" Target="../slideLayouts/slideLayout813.xml"/><Relationship Id="rId1" Type="http://schemas.openxmlformats.org/officeDocument/2006/relationships/slideLayout" Target="../slideLayouts/slideLayout812.xml"/><Relationship Id="rId6" Type="http://schemas.openxmlformats.org/officeDocument/2006/relationships/slideLayout" Target="../slideLayouts/slideLayout817.xml"/><Relationship Id="rId11" Type="http://schemas.openxmlformats.org/officeDocument/2006/relationships/slideLayout" Target="../slideLayouts/slideLayout822.xml"/><Relationship Id="rId5" Type="http://schemas.openxmlformats.org/officeDocument/2006/relationships/slideLayout" Target="../slideLayouts/slideLayout816.xml"/><Relationship Id="rId10" Type="http://schemas.openxmlformats.org/officeDocument/2006/relationships/slideLayout" Target="../slideLayouts/slideLayout821.xml"/><Relationship Id="rId4" Type="http://schemas.openxmlformats.org/officeDocument/2006/relationships/slideLayout" Target="../slideLayouts/slideLayout815.xml"/><Relationship Id="rId9" Type="http://schemas.openxmlformats.org/officeDocument/2006/relationships/slideLayout" Target="../slideLayouts/slideLayout8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31.xml"/><Relationship Id="rId13" Type="http://schemas.openxmlformats.org/officeDocument/2006/relationships/theme" Target="../theme/theme80.xml"/><Relationship Id="rId3" Type="http://schemas.openxmlformats.org/officeDocument/2006/relationships/slideLayout" Target="../slideLayouts/slideLayout826.xml"/><Relationship Id="rId7" Type="http://schemas.openxmlformats.org/officeDocument/2006/relationships/slideLayout" Target="../slideLayouts/slideLayout830.xml"/><Relationship Id="rId12" Type="http://schemas.openxmlformats.org/officeDocument/2006/relationships/slideLayout" Target="../slideLayouts/slideLayout835.xml"/><Relationship Id="rId2" Type="http://schemas.openxmlformats.org/officeDocument/2006/relationships/slideLayout" Target="../slideLayouts/slideLayout825.xml"/><Relationship Id="rId1" Type="http://schemas.openxmlformats.org/officeDocument/2006/relationships/slideLayout" Target="../slideLayouts/slideLayout824.xml"/><Relationship Id="rId6" Type="http://schemas.openxmlformats.org/officeDocument/2006/relationships/slideLayout" Target="../slideLayouts/slideLayout829.xml"/><Relationship Id="rId11" Type="http://schemas.openxmlformats.org/officeDocument/2006/relationships/slideLayout" Target="../slideLayouts/slideLayout834.xml"/><Relationship Id="rId5" Type="http://schemas.openxmlformats.org/officeDocument/2006/relationships/slideLayout" Target="../slideLayouts/slideLayout828.xml"/><Relationship Id="rId10" Type="http://schemas.openxmlformats.org/officeDocument/2006/relationships/slideLayout" Target="../slideLayouts/slideLayout833.xml"/><Relationship Id="rId4" Type="http://schemas.openxmlformats.org/officeDocument/2006/relationships/slideLayout" Target="../slideLayouts/slideLayout827.xml"/><Relationship Id="rId9" Type="http://schemas.openxmlformats.org/officeDocument/2006/relationships/slideLayout" Target="../slideLayouts/slideLayout832.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43.xml"/><Relationship Id="rId3" Type="http://schemas.openxmlformats.org/officeDocument/2006/relationships/slideLayout" Target="../slideLayouts/slideLayout838.xml"/><Relationship Id="rId7" Type="http://schemas.openxmlformats.org/officeDocument/2006/relationships/slideLayout" Target="../slideLayouts/slideLayout842.xml"/><Relationship Id="rId12" Type="http://schemas.openxmlformats.org/officeDocument/2006/relationships/theme" Target="../theme/theme81.xml"/><Relationship Id="rId2" Type="http://schemas.openxmlformats.org/officeDocument/2006/relationships/slideLayout" Target="../slideLayouts/slideLayout837.xml"/><Relationship Id="rId1" Type="http://schemas.openxmlformats.org/officeDocument/2006/relationships/slideLayout" Target="../slideLayouts/slideLayout836.xml"/><Relationship Id="rId6" Type="http://schemas.openxmlformats.org/officeDocument/2006/relationships/slideLayout" Target="../slideLayouts/slideLayout841.xml"/><Relationship Id="rId11" Type="http://schemas.openxmlformats.org/officeDocument/2006/relationships/slideLayout" Target="../slideLayouts/slideLayout846.xml"/><Relationship Id="rId5" Type="http://schemas.openxmlformats.org/officeDocument/2006/relationships/slideLayout" Target="../slideLayouts/slideLayout840.xml"/><Relationship Id="rId10" Type="http://schemas.openxmlformats.org/officeDocument/2006/relationships/slideLayout" Target="../slideLayouts/slideLayout845.xml"/><Relationship Id="rId4" Type="http://schemas.openxmlformats.org/officeDocument/2006/relationships/slideLayout" Target="../slideLayouts/slideLayout839.xml"/><Relationship Id="rId9" Type="http://schemas.openxmlformats.org/officeDocument/2006/relationships/slideLayout" Target="../slideLayouts/slideLayout844.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54.xml"/><Relationship Id="rId3" Type="http://schemas.openxmlformats.org/officeDocument/2006/relationships/slideLayout" Target="../slideLayouts/slideLayout849.xml"/><Relationship Id="rId7" Type="http://schemas.openxmlformats.org/officeDocument/2006/relationships/slideLayout" Target="../slideLayouts/slideLayout853.xml"/><Relationship Id="rId12" Type="http://schemas.openxmlformats.org/officeDocument/2006/relationships/theme" Target="../theme/theme82.xml"/><Relationship Id="rId2" Type="http://schemas.openxmlformats.org/officeDocument/2006/relationships/slideLayout" Target="../slideLayouts/slideLayout848.xml"/><Relationship Id="rId1" Type="http://schemas.openxmlformats.org/officeDocument/2006/relationships/slideLayout" Target="../slideLayouts/slideLayout847.xml"/><Relationship Id="rId6" Type="http://schemas.openxmlformats.org/officeDocument/2006/relationships/slideLayout" Target="../slideLayouts/slideLayout852.xml"/><Relationship Id="rId11" Type="http://schemas.openxmlformats.org/officeDocument/2006/relationships/slideLayout" Target="../slideLayouts/slideLayout857.xml"/><Relationship Id="rId5" Type="http://schemas.openxmlformats.org/officeDocument/2006/relationships/slideLayout" Target="../slideLayouts/slideLayout851.xml"/><Relationship Id="rId10" Type="http://schemas.openxmlformats.org/officeDocument/2006/relationships/slideLayout" Target="../slideLayouts/slideLayout856.xml"/><Relationship Id="rId4" Type="http://schemas.openxmlformats.org/officeDocument/2006/relationships/slideLayout" Target="../slideLayouts/slideLayout850.xml"/><Relationship Id="rId9" Type="http://schemas.openxmlformats.org/officeDocument/2006/relationships/slideLayout" Target="../slideLayouts/slideLayout855.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65.xml"/><Relationship Id="rId13" Type="http://schemas.openxmlformats.org/officeDocument/2006/relationships/theme" Target="../theme/theme83.xml"/><Relationship Id="rId3" Type="http://schemas.openxmlformats.org/officeDocument/2006/relationships/slideLayout" Target="../slideLayouts/slideLayout860.xml"/><Relationship Id="rId7" Type="http://schemas.openxmlformats.org/officeDocument/2006/relationships/slideLayout" Target="../slideLayouts/slideLayout864.xml"/><Relationship Id="rId12" Type="http://schemas.openxmlformats.org/officeDocument/2006/relationships/slideLayout" Target="../slideLayouts/slideLayout869.xml"/><Relationship Id="rId2" Type="http://schemas.openxmlformats.org/officeDocument/2006/relationships/slideLayout" Target="../slideLayouts/slideLayout859.xml"/><Relationship Id="rId1" Type="http://schemas.openxmlformats.org/officeDocument/2006/relationships/slideLayout" Target="../slideLayouts/slideLayout858.xml"/><Relationship Id="rId6" Type="http://schemas.openxmlformats.org/officeDocument/2006/relationships/slideLayout" Target="../slideLayouts/slideLayout863.xml"/><Relationship Id="rId11" Type="http://schemas.openxmlformats.org/officeDocument/2006/relationships/slideLayout" Target="../slideLayouts/slideLayout868.xml"/><Relationship Id="rId5" Type="http://schemas.openxmlformats.org/officeDocument/2006/relationships/slideLayout" Target="../slideLayouts/slideLayout862.xml"/><Relationship Id="rId10" Type="http://schemas.openxmlformats.org/officeDocument/2006/relationships/slideLayout" Target="../slideLayouts/slideLayout867.xml"/><Relationship Id="rId4" Type="http://schemas.openxmlformats.org/officeDocument/2006/relationships/slideLayout" Target="../slideLayouts/slideLayout861.xml"/><Relationship Id="rId9" Type="http://schemas.openxmlformats.org/officeDocument/2006/relationships/slideLayout" Target="../slideLayouts/slideLayout8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9.xml"/><Relationship Id="rId10" Type="http://schemas.openxmlformats.org/officeDocument/2006/relationships/slideLayout" Target="../slideLayouts/slideLayout87.xml"/><Relationship Id="rId19" Type="http://schemas.openxmlformats.org/officeDocument/2006/relationships/image" Target="../media/image4.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1812300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406823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01025731"/>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624034637"/>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566456"/>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6825" y="0"/>
            <a:ext cx="7877175" cy="108585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225283" name="Text Placeholder 2"/>
          <p:cNvSpPr>
            <a:spLocks noGrp="1"/>
          </p:cNvSpPr>
          <p:nvPr>
            <p:ph type="body" idx="1"/>
          </p:nvPr>
        </p:nvSpPr>
        <p:spPr bwMode="auto">
          <a:xfrm>
            <a:off x="123825" y="1250950"/>
            <a:ext cx="8897938"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00">
                <a:solidFill>
                  <a:prstClr val="black">
                    <a:lumMod val="65000"/>
                    <a:lumOff val="35000"/>
                    <a:alpha val="75000"/>
                  </a:prstClr>
                </a:solidFill>
                <a:latin typeface="Calibri"/>
                <a:ea typeface="+mn-ea"/>
                <a:cs typeface="+mn-cs"/>
              </a:defRPr>
            </a:lvl1pPr>
          </a:lstStyle>
          <a:p>
            <a:pPr>
              <a:defRPr/>
            </a:pPr>
            <a:fld id="{B1AC335E-35A0-FD4D-BCD5-54BB91F67C51}" type="datetime1">
              <a:rPr lang="en-US"/>
              <a:pPr>
                <a:defRPr/>
              </a:pPr>
              <a:t>11/10/2015</a:t>
            </a:fld>
            <a:endParaRPr lang="en-US" dirty="0"/>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a:solidFill>
                  <a:prstClr val="black">
                    <a:lumMod val="65000"/>
                    <a:lumOff val="35000"/>
                  </a:prstClr>
                </a:solidFill>
                <a:latin typeface="Calibri"/>
                <a:ea typeface="+mn-ea"/>
                <a:cs typeface="+mn-cs"/>
              </a:defRPr>
            </a:lvl1pPr>
          </a:lstStyle>
          <a:p>
            <a:pPr>
              <a:defRPr/>
            </a:pPr>
            <a:fld id="{BFCEF44F-023C-3C4F-B2E3-6DD80F318BEB}" type="slidenum">
              <a:rPr lang="en-US"/>
              <a:pPr>
                <a:defRPr/>
              </a:pPr>
              <a:t>‹#›</a:t>
            </a:fld>
            <a:endParaRPr lang="en-US" dirty="0"/>
          </a:p>
        </p:txBody>
      </p:sp>
      <p:pic>
        <p:nvPicPr>
          <p:cNvPr id="225287" name="Picture 6" descr="FMS_logo_lightbluematte_3C5CAE.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3825" y="0"/>
            <a:ext cx="11430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5058083"/>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800" kern="1200" spc="-120">
          <a:solidFill>
            <a:schemeClr val="tx1"/>
          </a:solidFill>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2pPr>
      <a:lvl3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3pPr>
      <a:lvl4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4pPr>
      <a:lvl5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marL="182563" indent="-182563" algn="l" rtl="0" eaLnBrk="0" fontAlgn="base" hangingPunct="0">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eaLnBrk="0" fontAlgn="base" hangingPunct="0">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eaLnBrk="0" fontAlgn="base" hangingPunct="0">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2399763"/>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769905"/>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16E18E8-B42B-7548-B471-BFE325E10FF1}"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86509418"/>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48242015"/>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5056234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11/10/2015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55499545"/>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054538636"/>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Tree>
    <p:extLst>
      <p:ext uri="{BB962C8B-B14F-4D97-AF65-F5344CB8AC3E}">
        <p14:creationId xmlns:p14="http://schemas.microsoft.com/office/powerpoint/2010/main" val="1973232708"/>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90472"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922284"/>
      </p:ext>
    </p:extLst>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ea typeface="ＭＳ Ｐゴシック" charset="0"/>
                <a:cs typeface="ＭＳ Ｐゴシック" charset="0"/>
              </a:rPr>
              <a:pPr/>
              <a:t>‹#›</a:t>
            </a:fld>
            <a:endParaRPr lang="en-US" altLang="en-US">
              <a:solidFill>
                <a:srgbClr val="000000"/>
              </a:solidFill>
              <a:ea typeface="ＭＳ Ｐゴシック" charset="0"/>
              <a:cs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603877772"/>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13728618"/>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5872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AE1F618-3605-084B-B1A7-646F1746DE74}" type="slidenum">
              <a:rPr lang="en-US" altLang="en-US"/>
              <a:pPr>
                <a:defRPr/>
              </a:pPr>
              <a:t>‹#›</a:t>
            </a:fld>
            <a:endParaRPr lang="en-US" altLang="en-US"/>
          </a:p>
        </p:txBody>
      </p:sp>
      <p:sp>
        <p:nvSpPr>
          <p:cNvPr id="15872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872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68329321"/>
      </p:ext>
    </p:extLst>
  </p:cSld>
  <p:clrMap bg1="lt1" tx1="dk1" bg2="lt2" tx2="dk2" accent1="accent1" accent2="accent2" accent3="accent3" accent4="accent4" accent5="accent5" accent6="accent6" hlink="hlink" folHlink="folHlink"/>
  <p:sldLayoutIdLst>
    <p:sldLayoutId id="2147485313"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022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26214A4-BEFE-B64F-8EDD-BB4D1617A9A5}" type="slidenum">
              <a:rPr lang="en-US" altLang="en-US"/>
              <a:pPr>
                <a:defRPr/>
              </a:pPr>
              <a:t>‹#›</a:t>
            </a:fld>
            <a:endParaRPr lang="en-US" altLang="en-US"/>
          </a:p>
        </p:txBody>
      </p:sp>
      <p:sp>
        <p:nvSpPr>
          <p:cNvPr id="18023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02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061476"/>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ea typeface="ＭＳ Ｐゴシック" charset="0"/>
                <a:cs typeface="ＭＳ Ｐゴシック" charset="0"/>
              </a:rPr>
              <a:pPr/>
              <a:t>‹#›</a:t>
            </a:fld>
            <a:endParaRPr lang="en-US" altLang="en-US">
              <a:solidFill>
                <a:srgbClr val="000000"/>
              </a:solidFill>
              <a:ea typeface="ＭＳ Ｐゴシック" charset="0"/>
              <a:cs typeface="ＭＳ Ｐゴシック" charset="0"/>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857272246"/>
      </p:ext>
    </p:extLst>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43" r:id="rId6"/>
    <p:sldLayoutId id="2147485344" r:id="rId7"/>
    <p:sldLayoutId id="2147485345" r:id="rId8"/>
    <p:sldLayoutId id="2147485346" r:id="rId9"/>
    <p:sldLayoutId id="2147485347" r:id="rId10"/>
    <p:sldLayoutId id="214748534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ea typeface="ＭＳ Ｐゴシック" charset="0"/>
                <a:cs typeface="ＭＳ Ｐゴシック" charset="0"/>
              </a:rPr>
              <a:pPr defTabSz="914259"/>
              <a:t>11/10/2015</a:t>
            </a:fld>
            <a:endParaRPr lang="en-US" dirty="0">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ea typeface="ＭＳ Ｐゴシック" charset="0"/>
                <a:cs typeface="ＭＳ Ｐゴシック" charset="0"/>
              </a:rPr>
              <a:pPr defTabSz="914259"/>
              <a:t>‹#›</a:t>
            </a:fld>
            <a:endParaRPr lang="en-US" dirty="0">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883368284"/>
      </p:ext>
    </p:extLst>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Lst>
  <p:timing>
    <p:tnLst>
      <p:par>
        <p:cT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1A62B958-527A-2743-8D42-D6AFB14E3486}"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3891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87984998"/>
      </p:ext>
    </p:extLst>
  </p:cSld>
  <p:clrMap bg1="lt1" tx1="dk1" bg2="lt2" tx2="dk2" accent1="accent1" accent2="accent2" accent3="accent3" accent4="accent4" accent5="accent5" accent6="accent6" hlink="hlink" folHlink="folHlink"/>
  <p:sldLayoutIdLst>
    <p:sldLayoutId id="2147485362" r:id="rId1"/>
    <p:sldLayoutId id="2147485363" r:id="rId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7"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7"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7"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7"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168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D7144B6-3A41-EA4A-9B12-C85BB250E559}" type="slidenum">
              <a:rPr lang="en-US" altLang="en-US"/>
              <a:pPr>
                <a:defRPr/>
              </a:pPr>
              <a:t>‹#›</a:t>
            </a:fld>
            <a:endParaRPr lang="en-US" altLang="en-US"/>
          </a:p>
        </p:txBody>
      </p:sp>
      <p:sp>
        <p:nvSpPr>
          <p:cNvPr id="716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16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73141953"/>
      </p:ext>
    </p:extLst>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397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21DFC2F-AF9F-D749-9EE1-3EC9386BBA80}" type="slidenum">
              <a:rPr lang="en-US" altLang="en-US"/>
              <a:pPr>
                <a:defRPr/>
              </a:pPr>
              <a:t>‹#›</a:t>
            </a:fld>
            <a:endParaRPr lang="en-US" altLang="en-US"/>
          </a:p>
        </p:txBody>
      </p:sp>
      <p:sp>
        <p:nvSpPr>
          <p:cNvPr id="839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839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21474195"/>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 id="214748538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98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EC1CA3B-B0DF-4B48-A468-DDC79C91A664}"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4199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199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23740204"/>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 id="214748540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defRPr/>
            </a:pPr>
            <a:endParaRPr lang="en-US" sz="1800" smtClean="0">
              <a:solidFill>
                <a:srgbClr val="000000"/>
              </a:solidFill>
            </a:endParaRPr>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02073960"/>
      </p:ext>
    </p:extLst>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728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6484F88-EF82-2D47-8CC3-5B6E56CAAB92}" type="slidenum">
              <a:rPr lang="en-US" altLang="en-US"/>
              <a:pPr>
                <a:defRPr/>
              </a:pPr>
              <a:t>‹#›</a:t>
            </a:fld>
            <a:endParaRPr lang="en-US" altLang="en-US"/>
          </a:p>
        </p:txBody>
      </p:sp>
      <p:sp>
        <p:nvSpPr>
          <p:cNvPr id="972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972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45882977"/>
      </p:ext>
    </p:extLst>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23" r:id="rId5"/>
    <p:sldLayoutId id="2147485424" r:id="rId6"/>
    <p:sldLayoutId id="2147485425" r:id="rId7"/>
    <p:sldLayoutId id="2147485426" r:id="rId8"/>
    <p:sldLayoutId id="2147485427" r:id="rId9"/>
    <p:sldLayoutId id="2147485428" r:id="rId10"/>
    <p:sldLayoutId id="2147485429" r:id="rId11"/>
    <p:sldLayoutId id="214748543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059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97C151-2FB7-D445-B560-E7F09E5FC56B}" type="slidenum">
              <a:rPr lang="en-US" altLang="en-US"/>
              <a:pPr>
                <a:defRPr/>
              </a:pPr>
              <a:t>‹#›</a:t>
            </a:fld>
            <a:endParaRPr lang="en-US" altLang="en-US"/>
          </a:p>
        </p:txBody>
      </p:sp>
      <p:sp>
        <p:nvSpPr>
          <p:cNvPr id="1105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105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39880526"/>
      </p:ext>
    </p:extLst>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 id="2147485435" r:id="rId4"/>
    <p:sldLayoutId id="2147485436" r:id="rId5"/>
    <p:sldLayoutId id="2147485437" r:id="rId6"/>
    <p:sldLayoutId id="2147485438" r:id="rId7"/>
    <p:sldLayoutId id="2147485439" r:id="rId8"/>
    <p:sldLayoutId id="2147485440" r:id="rId9"/>
    <p:sldLayoutId id="2147485441" r:id="rId10"/>
    <p:sldLayoutId id="2147485442" r:id="rId11"/>
    <p:sldLayoutId id="214748544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390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753F71C-2419-A94F-BAE4-6D87C3F8BE78}" type="slidenum">
              <a:rPr lang="en-US" altLang="en-US"/>
              <a:pPr>
                <a:defRPr/>
              </a:pPr>
              <a:t>‹#›</a:t>
            </a:fld>
            <a:endParaRPr lang="en-US" altLang="en-US"/>
          </a:p>
        </p:txBody>
      </p:sp>
      <p:sp>
        <p:nvSpPr>
          <p:cNvPr id="1239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239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3046459"/>
      </p:ext>
    </p:extLst>
  </p:cSld>
  <p:clrMap bg1="lt1" tx1="dk1" bg2="lt2" tx2="dk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 id="214748545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72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0200D35-475D-0848-9303-6961C08984E2}" type="slidenum">
              <a:rPr lang="en-US" altLang="en-US"/>
              <a:pPr>
                <a:defRPr/>
              </a:pPr>
              <a:t>‹#›</a:t>
            </a:fld>
            <a:endParaRPr lang="en-US" altLang="en-US"/>
          </a:p>
        </p:txBody>
      </p:sp>
      <p:sp>
        <p:nvSpPr>
          <p:cNvPr id="1372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72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354900"/>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11/10/2015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4268640598"/>
      </p:ext>
    </p:extLst>
  </p:cSld>
  <p:clrMap bg1="lt1" tx1="dk1" bg2="lt2" tx2="dk2" accent1="accent1" accent2="accent2" accent3="accent3" accent4="accent4" accent5="accent5" accent6="accent6" hlink="hlink" folHlink="folHlink"/>
  <p:sldLayoutIdLst>
    <p:sldLayoutId id="2147485470" r:id="rId1"/>
    <p:sldLayoutId id="2147485471" r:id="rId2"/>
    <p:sldLayoutId id="2147485472" r:id="rId3"/>
    <p:sldLayoutId id="2147485473" r:id="rId4"/>
    <p:sldLayoutId id="2147485474" r:id="rId5"/>
    <p:sldLayoutId id="2147485475" r:id="rId6"/>
    <p:sldLayoutId id="2147485476" r:id="rId7"/>
    <p:sldLayoutId id="2147485477" r:id="rId8"/>
    <p:sldLayoutId id="2147485478" r:id="rId9"/>
    <p:sldLayoutId id="2147485479" r:id="rId10"/>
    <p:sldLayoutId id="2147485480" r:id="rId11"/>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133A6A2-75D6-E24A-A935-EEACA1A330AC}"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00861776"/>
      </p:ext>
    </p:extLst>
  </p:cSld>
  <p:clrMap bg1="lt1" tx1="dk1" bg2="lt2" tx2="dk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 id="214748549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7.xml"/></Relationships>
</file>

<file path=ppt/slides/_rels/slide10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10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15.xml"/></Relationships>
</file>

<file path=ppt/slides/_rels/slide10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15.xml"/></Relationships>
</file>

<file path=ppt/slides/_rels/slide10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15.xml"/></Relationships>
</file>

<file path=ppt/slides/_rels/slide10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15.xml"/></Relationships>
</file>

<file path=ppt/slides/_rels/slide10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15.xml"/></Relationships>
</file>

<file path=ppt/slides/_rels/slide10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15.xml"/></Relationships>
</file>

<file path=ppt/slides/_rels/slide10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15.xml"/></Relationships>
</file>

<file path=ppt/slides/_rels/slide10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8.xml"/></Relationships>
</file>

<file path=ppt/slides/_rels/slide11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9.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4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51.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4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4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53.xml.rels><?xml version="1.0" encoding="UTF-8" standalone="yes"?>
<Relationships xmlns="http://schemas.openxmlformats.org/package/2006/relationships"><Relationship Id="rId3" Type="http://schemas.openxmlformats.org/officeDocument/2006/relationships/hyperlink" Target="http://www.cs.virginia.edu/asplos09/" TargetMode="External"/><Relationship Id="rId2" Type="http://schemas.openxmlformats.org/officeDocument/2006/relationships/hyperlink" Target="http://users.ece.cmu.edu/~omutlu/pub/acs_asplos09.pdf" TargetMode="External"/><Relationship Id="rId1" Type="http://schemas.openxmlformats.org/officeDocument/2006/relationships/slideLayout" Target="../slideLayouts/slideLayout7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2.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9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7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0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13.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Microsoft_Excel_97-2003_Worksheet1.xls"/></Relationships>
</file>

<file path=ppt/slides/_rels/slide69.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notesSlide" Target="../notesSlides/notesSlide17.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slideLayout" Target="../slideLayouts/slideLayout813.xml"/><Relationship Id="rId1" Type="http://schemas.openxmlformats.org/officeDocument/2006/relationships/tags" Target="../tags/tag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chart" Target="../charts/chart1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25.xml"/></Relationships>
</file>

<file path=ppt/slides/_rels/slide71.xml.rels><?xml version="1.0" encoding="UTF-8" standalone="yes"?>
<Relationships xmlns="http://schemas.openxmlformats.org/package/2006/relationships"><Relationship Id="rId3" Type="http://schemas.openxmlformats.org/officeDocument/2006/relationships/hyperlink" Target="http://research.microsoft.com/en-us/um/cambridge/events/asplos_2012/" TargetMode="External"/><Relationship Id="rId2" Type="http://schemas.openxmlformats.org/officeDocument/2006/relationships/hyperlink" Target="http://users.ece.cmu.edu/~omutlu/pub/bottleneck-identification-and-scheduling_asplos12.pdf" TargetMode="External"/><Relationship Id="rId1" Type="http://schemas.openxmlformats.org/officeDocument/2006/relationships/slideLayout" Target="../slideLayouts/slideLayout8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7.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37.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3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3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3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3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3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37.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837.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837.xml"/><Relationship Id="rId4" Type="http://schemas.openxmlformats.org/officeDocument/2006/relationships/image" Target="../media/image32.png"/></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837.xml"/><Relationship Id="rId4" Type="http://schemas.openxmlformats.org/officeDocument/2006/relationships/image" Target="../media/image3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36.xml"/></Relationships>
</file>

<file path=ppt/slides/_rels/slide96.xml.rels><?xml version="1.0" encoding="UTF-8" standalone="yes"?>
<Relationships xmlns="http://schemas.openxmlformats.org/package/2006/relationships"><Relationship Id="rId3" Type="http://schemas.openxmlformats.org/officeDocument/2006/relationships/hyperlink" Target="http://iacoma.cs.uiuc.edu/acar1/" TargetMode="External"/><Relationship Id="rId2" Type="http://schemas.openxmlformats.org/officeDocument/2006/relationships/hyperlink" Target="http://users.ece.cmu.edu/~omutlu/pub/onur-Asymmetry-Everywhere-talk.pdf" TargetMode="External"/><Relationship Id="rId1" Type="http://schemas.openxmlformats.org/officeDocument/2006/relationships/slideLayout" Target="../slideLayouts/slideLayout714.xml"/><Relationship Id="rId4" Type="http://schemas.openxmlformats.org/officeDocument/2006/relationships/hyperlink" Target="http://users.ece.cmu.edu/~omutlu/pub/onur-Asymmetry-Everywhere-position-paper.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15.xml"/></Relationships>
</file>

<file path=ppt/slides/_rels/slide9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15.xml"/></Relationships>
</file>

<file path=ppt/slides/_rels/slide9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4000" dirty="0">
                <a:latin typeface="Garamond" charset="0"/>
              </a:rPr>
              <a:t>Lecture </a:t>
            </a:r>
            <a:r>
              <a:rPr lang="en-US" sz="4000" dirty="0" smtClean="0">
                <a:latin typeface="Garamond" charset="0"/>
              </a:rPr>
              <a:t>17: Heterogeneous Systems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a:t>
            </a:r>
            <a:r>
              <a:rPr lang="en-US" dirty="0" smtClean="0">
                <a:latin typeface="Tahoma" charset="0"/>
              </a:rPr>
              <a:t>11/9/</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93530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fontAlgn="base">
              <a:spcBef>
                <a:spcPct val="0"/>
              </a:spcBef>
              <a:spcAft>
                <a:spcPct val="0"/>
              </a:spcAft>
            </a:pPr>
            <a:r>
              <a:rPr lang="en-US" dirty="0" smtClean="0">
                <a:solidFill>
                  <a:srgbClr val="8C0000"/>
                </a:solidFill>
                <a:latin typeface="Tahoma"/>
              </a:rPr>
              <a:t>Small, </a:t>
            </a:r>
          </a:p>
          <a:p>
            <a:pPr algn="ctr" fontAlgn="base">
              <a:spcBef>
                <a:spcPct val="0"/>
              </a:spcBef>
              <a:spcAft>
                <a:spcPct val="0"/>
              </a:spcAft>
            </a:pPr>
            <a:r>
              <a:rPr lang="en-US" dirty="0" smtClean="0">
                <a:solidFill>
                  <a:srgbClr val="8C0000"/>
                </a:solidFill>
                <a:latin typeface="Tahoma"/>
              </a:rPr>
              <a:t>leaky, volatile, </a:t>
            </a:r>
          </a:p>
          <a:p>
            <a:pPr algn="ctr" fontAlgn="base">
              <a:spcBef>
                <a:spcPct val="0"/>
              </a:spcBef>
              <a:spcAft>
                <a:spcPct val="0"/>
              </a:spcAft>
            </a:pP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fontAlgn="base">
              <a:spcBef>
                <a:spcPct val="0"/>
              </a:spcBef>
              <a:spcAft>
                <a:spcPct val="0"/>
              </a:spcAft>
            </a:pP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pPr fontAlgn="base">
              <a:spcBef>
                <a:spcPct val="0"/>
              </a:spcBef>
              <a:spcAft>
                <a:spcPct val="0"/>
              </a:spcAft>
            </a:pPr>
            <a:r>
              <a:rPr lang="en-US" dirty="0" smtClean="0">
                <a:solidFill>
                  <a:srgbClr val="303030"/>
                </a:solidFill>
                <a:latin typeface="Tahoma"/>
                <a:ea typeface="ＭＳ Ｐゴシック" charset="0"/>
                <a:cs typeface="ＭＳ Ｐゴシック" charset="0"/>
              </a:rPr>
              <a:t>DRAM</a:t>
            </a:r>
            <a:endParaRPr lang="en-US" dirty="0">
              <a:solidFill>
                <a:srgbClr val="303030"/>
              </a:solidFill>
              <a:latin typeface="Tahoma"/>
              <a:ea typeface="ＭＳ Ｐゴシック" charset="0"/>
              <a:cs typeface="ＭＳ Ｐゴシック" charset="0"/>
            </a:endParaRPr>
          </a:p>
        </p:txBody>
      </p:sp>
      <p:sp>
        <p:nvSpPr>
          <p:cNvPr id="14" name="TextBox 13"/>
          <p:cNvSpPr txBox="1"/>
          <p:nvPr/>
        </p:nvSpPr>
        <p:spPr>
          <a:xfrm>
            <a:off x="4876146" y="2364939"/>
            <a:ext cx="3471323" cy="369332"/>
          </a:xfrm>
          <a:prstGeom prst="rect">
            <a:avLst/>
          </a:prstGeom>
          <a:noFill/>
        </p:spPr>
        <p:txBody>
          <a:bodyPr wrap="none" rtlCol="0">
            <a:spAutoFit/>
          </a:bodyPr>
          <a:lstStyle/>
          <a:p>
            <a:pPr fontAlgn="base">
              <a:spcBef>
                <a:spcPct val="0"/>
              </a:spcBef>
              <a:spcAft>
                <a:spcPct val="0"/>
              </a:spcAft>
            </a:pPr>
            <a:r>
              <a:rPr lang="en-US" dirty="0" smtClean="0">
                <a:solidFill>
                  <a:srgbClr val="303030"/>
                </a:solidFill>
                <a:latin typeface="Tahoma"/>
                <a:ea typeface="ＭＳ Ｐゴシック" charset="0"/>
                <a:cs typeface="ＭＳ Ｐゴシック" charset="0"/>
              </a:rPr>
              <a:t>Phase Change Memory (or Tech. X)</a:t>
            </a:r>
            <a:endParaRPr lang="en-US" dirty="0">
              <a:solidFill>
                <a:srgbClr val="303030"/>
              </a:solidFill>
              <a:latin typeface="Tahoma"/>
              <a:ea typeface="ＭＳ Ｐゴシック" charset="0"/>
              <a:cs typeface="ＭＳ Ｐゴシック" charset="0"/>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fontAlgn="base">
              <a:spcBef>
                <a:spcPct val="0"/>
              </a:spcBef>
              <a:spcAft>
                <a:spcPct val="0"/>
              </a:spcAft>
            </a:pPr>
            <a:r>
              <a:rPr lang="en-US" sz="2400" dirty="0" smtClean="0">
                <a:solidFill>
                  <a:srgbClr val="000000"/>
                </a:solidFill>
                <a:latin typeface="Tahoma"/>
                <a:ea typeface="ＭＳ Ｐゴシック" charset="0"/>
                <a:cs typeface="ＭＳ Ｐゴシック" charset="0"/>
              </a:rPr>
              <a:t>Hardware/software manage data allocation and movement </a:t>
            </a:r>
            <a:endParaRPr lang="en-US" sz="2400" dirty="0">
              <a:solidFill>
                <a:srgbClr val="000000"/>
              </a:solidFill>
              <a:latin typeface="Tahoma"/>
              <a:ea typeface="ＭＳ Ｐゴシック" charset="0"/>
              <a:cs typeface="ＭＳ Ｐゴシック" charset="0"/>
            </a:endParaRPr>
          </a:p>
          <a:p>
            <a:pPr algn="ctr" fontAlgn="base">
              <a:spcBef>
                <a:spcPct val="0"/>
              </a:spcBef>
              <a:spcAft>
                <a:spcPct val="0"/>
              </a:spcAft>
            </a:pPr>
            <a:r>
              <a:rPr lang="en-US" sz="2400" dirty="0">
                <a:solidFill>
                  <a:srgbClr val="008000"/>
                </a:solidFill>
                <a:latin typeface="Tahoma"/>
                <a:ea typeface="ＭＳ Ｐゴシック" charset="0"/>
                <a:cs typeface="ＭＳ Ｐゴシック" charset="0"/>
              </a:rPr>
              <a:t>t</a:t>
            </a:r>
            <a:r>
              <a:rPr lang="en-US" sz="2400" dirty="0" smtClean="0">
                <a:solidFill>
                  <a:srgbClr val="008000"/>
                </a:solidFill>
                <a:latin typeface="Tahoma"/>
                <a:ea typeface="ＭＳ Ｐゴシック" charset="0"/>
                <a:cs typeface="ＭＳ Ｐゴシック" charset="0"/>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base">
              <a:spcBef>
                <a:spcPct val="0"/>
              </a:spcBef>
              <a:spcAft>
                <a:spcPct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base">
              <a:spcBef>
                <a:spcPct val="0"/>
              </a:spcBef>
              <a:spcAft>
                <a:spcPct val="0"/>
              </a:spcAft>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14718979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202754"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solidFill>
                  <a:srgbClr val="FF0000"/>
                </a:solidFill>
                <a:latin typeface="Tahoma" charset="0"/>
              </a:rPr>
              <a:t>Morph software components </a:t>
            </a:r>
            <a:r>
              <a:rPr lang="en-US" sz="2300">
                <a:latin typeface="Tahoma" charset="0"/>
              </a:rPr>
              <a:t>to match asymmetric HW components </a:t>
            </a:r>
          </a:p>
          <a:p>
            <a:pPr lvl="1" eaLnBrk="1" hangingPunct="1"/>
            <a:r>
              <a:rPr lang="en-US">
                <a:latin typeface="Tahoma" charset="0"/>
              </a:rPr>
              <a:t>Multiple versions for different resource characteristics</a:t>
            </a:r>
          </a:p>
          <a:p>
            <a:pPr lvl="1" eaLnBrk="1" hangingPunct="1"/>
            <a:endParaRPr lang="en-US">
              <a:latin typeface="Tahoma" charset="0"/>
            </a:endParaRPr>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DDF3B8-0A34-2444-A698-17D5968F8B67}"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pic>
        <p:nvPicPr>
          <p:cNvPr id="202756"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TextBox 6"/>
          <p:cNvSpPr txBox="1">
            <a:spLocks noChangeArrowheads="1"/>
          </p:cNvSpPr>
          <p:nvPr/>
        </p:nvSpPr>
        <p:spPr bwMode="auto">
          <a:xfrm>
            <a:off x="0" y="3048000"/>
            <a:ext cx="1271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Version 1</a:t>
            </a: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0" y="3352800"/>
            <a:ext cx="1271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FF"/>
                </a:solidFill>
              </a:rPr>
              <a:t>Version 2</a:t>
            </a: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TextBox 10"/>
          <p:cNvSpPr txBox="1">
            <a:spLocks noChangeArrowheads="1"/>
          </p:cNvSpPr>
          <p:nvPr/>
        </p:nvSpPr>
        <p:spPr bwMode="auto">
          <a:xfrm>
            <a:off x="-11113" y="3657600"/>
            <a:ext cx="1270001"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Version 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20284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rPr>
              <a:t>Many Research and Design Questions</a:t>
            </a:r>
          </a:p>
        </p:txBody>
      </p:sp>
      <p:sp>
        <p:nvSpPr>
          <p:cNvPr id="26627" name="Content Placeholder 2"/>
          <p:cNvSpPr>
            <a:spLocks noGrp="1"/>
          </p:cNvSpPr>
          <p:nvPr>
            <p:ph idx="1"/>
          </p:nvPr>
        </p:nvSpPr>
        <p:spPr>
          <a:xfrm>
            <a:off x="76200" y="990600"/>
            <a:ext cx="9067800" cy="5105400"/>
          </a:xfrm>
        </p:spPr>
        <p:txBody>
          <a:bodyPr/>
          <a:lstStyle/>
          <a:p>
            <a:r>
              <a:rPr lang="en-US">
                <a:latin typeface="Tahoma" charset="0"/>
              </a:rPr>
              <a:t>How to design asymmetric components?</a:t>
            </a:r>
          </a:p>
          <a:p>
            <a:pPr lvl="1"/>
            <a:r>
              <a:rPr lang="en-US" sz="2000">
                <a:latin typeface="Tahoma" charset="0"/>
              </a:rPr>
              <a:t>Fixed, partitionable, reconfigurable components?</a:t>
            </a:r>
          </a:p>
          <a:p>
            <a:pPr lvl="1"/>
            <a:r>
              <a:rPr lang="en-US" sz="2000">
                <a:latin typeface="Tahoma" charset="0"/>
              </a:rPr>
              <a:t>What types of asymmetry? Access patterns, technologies?</a:t>
            </a:r>
          </a:p>
          <a:p>
            <a:pPr lvl="1"/>
            <a:endParaRPr lang="en-US">
              <a:latin typeface="Tahoma" charset="0"/>
            </a:endParaRPr>
          </a:p>
          <a:p>
            <a:r>
              <a:rPr lang="en-US">
                <a:latin typeface="Tahoma" charset="0"/>
              </a:rPr>
              <a:t>What monitoring to perform cooperatively in HW/SW?</a:t>
            </a:r>
          </a:p>
          <a:p>
            <a:pPr lvl="1"/>
            <a:r>
              <a:rPr lang="en-US" sz="2000">
                <a:latin typeface="Tahoma" charset="0"/>
              </a:rPr>
              <a:t>Automatically discover phase/task requirements</a:t>
            </a:r>
          </a:p>
          <a:p>
            <a:pPr lvl="1"/>
            <a:endParaRPr lang="en-US">
              <a:latin typeface="Tahoma" charset="0"/>
            </a:endParaRPr>
          </a:p>
          <a:p>
            <a:r>
              <a:rPr lang="en-US">
                <a:latin typeface="Tahoma" charset="0"/>
              </a:rPr>
              <a:t>How to design feedback/control loop between components and runtime system software?</a:t>
            </a:r>
          </a:p>
          <a:p>
            <a:endParaRPr lang="en-US">
              <a:latin typeface="Tahoma" charset="0"/>
            </a:endParaRPr>
          </a:p>
          <a:p>
            <a:r>
              <a:rPr lang="en-US">
                <a:latin typeface="Tahoma" charset="0"/>
              </a:rPr>
              <a:t>How to design the runtime to automatically manage resources?</a:t>
            </a:r>
          </a:p>
          <a:p>
            <a:pPr lvl="1"/>
            <a:r>
              <a:rPr lang="en-US" sz="2000">
                <a:latin typeface="Tahoma" charset="0"/>
              </a:rPr>
              <a:t>Track task behavior, pick </a:t>
            </a:r>
            <a:r>
              <a:rPr lang="ja-JP" altLang="en-US" sz="2000">
                <a:latin typeface="Tahoma" charset="0"/>
              </a:rPr>
              <a:t>“</a:t>
            </a:r>
            <a:r>
              <a:rPr lang="en-US" altLang="ja-JP" sz="2000">
                <a:latin typeface="Tahoma" charset="0"/>
              </a:rPr>
              <a:t>best-fit</a:t>
            </a:r>
            <a:r>
              <a:rPr lang="ja-JP" altLang="en-US" sz="2000">
                <a:latin typeface="Tahoma" charset="0"/>
              </a:rPr>
              <a:t>”</a:t>
            </a:r>
            <a:r>
              <a:rPr lang="en-US" altLang="ja-JP" sz="2000">
                <a:latin typeface="Tahoma" charset="0"/>
              </a:rPr>
              <a:t> components for the entire workload</a:t>
            </a:r>
          </a:p>
          <a:p>
            <a:endParaRPr lang="en-US">
              <a:latin typeface="Tahoma"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B09357-3DF3-D844-B245-8BB835480651}" type="slidenum">
              <a:rPr lang="en-US" sz="1600">
                <a:solidFill>
                  <a:srgbClr val="000000"/>
                </a:solidFill>
                <a:latin typeface="Garamond" charset="0"/>
              </a:rPr>
              <a:pPr eaLnBrk="1" hangingPunct="1"/>
              <a:t>101</a:t>
            </a:fld>
            <a:endParaRPr lang="en-US" sz="1600">
              <a:solidFill>
                <a:srgbClr val="000000"/>
              </a:solidFill>
              <a:latin typeface="Garamond" charset="0"/>
            </a:endParaRPr>
          </a:p>
        </p:txBody>
      </p:sp>
    </p:spTree>
    <p:extLst>
      <p:ext uri="{BB962C8B-B14F-4D97-AF65-F5344CB8AC3E}">
        <p14:creationId xmlns:p14="http://schemas.microsoft.com/office/powerpoint/2010/main" val="4023430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rPr>
              <a:t>Exploiting Asymmetry: Simple Examples</a:t>
            </a:r>
          </a:p>
        </p:txBody>
      </p:sp>
      <p:pic>
        <p:nvPicPr>
          <p:cNvPr id="204802"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48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1A4D57-E9AB-6F4F-8DCC-7BCA59F048D2}"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
        <p:nvSpPr>
          <p:cNvPr id="6" name="Content Placeholder 2"/>
          <p:cNvSpPr txBox="1">
            <a:spLocks/>
          </p:cNvSpPr>
          <p:nvPr/>
        </p:nvSpPr>
        <p:spPr bwMode="auto">
          <a:xfrm>
            <a:off x="76200" y="4458816"/>
            <a:ext cx="90678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critical/serial sections on high-power, high-performance cores/resources </a:t>
            </a:r>
            <a:r>
              <a:rPr lang="en-US" sz="1450" kern="0" dirty="0">
                <a:solidFill>
                  <a:srgbClr val="3B812F"/>
                </a:solidFill>
                <a:latin typeface="Arial" charset="0"/>
                <a:ea typeface="ＭＳ Ｐゴシック" charset="-128"/>
                <a:cs typeface="ＭＳ Ｐゴシック" charset="-128"/>
              </a:rPr>
              <a:t>[</a:t>
            </a:r>
            <a:r>
              <a:rPr lang="en-US" sz="1450" kern="0" dirty="0" err="1">
                <a:solidFill>
                  <a:srgbClr val="3B812F"/>
                </a:solidFill>
                <a:latin typeface="Arial" charset="0"/>
                <a:ea typeface="ＭＳ Ｐゴシック" charset="-128"/>
                <a:cs typeface="ＭＳ Ｐゴシック" charset="-128"/>
              </a:rPr>
              <a:t>Suleman</a:t>
            </a:r>
            <a:r>
              <a:rPr lang="en-US" sz="1450" kern="0" dirty="0">
                <a:solidFill>
                  <a:srgbClr val="3B812F"/>
                </a:solidFill>
                <a:latin typeface="Arial" charset="0"/>
                <a:ea typeface="ＭＳ Ｐゴシック" charset="-128"/>
                <a:cs typeface="ＭＳ Ｐゴシック" charset="-128"/>
              </a:rPr>
              <a:t>+ ASPLOS’09, ISCA’10, Top Picks’10’11, Joao+ ASPLOS’12,ISCA’13]</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457200" y="1828800"/>
            <a:ext cx="846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Serial</a:t>
            </a:r>
          </a:p>
        </p:txBody>
      </p:sp>
      <p:sp>
        <p:nvSpPr>
          <p:cNvPr id="10" name="TextBox 9"/>
          <p:cNvSpPr txBox="1">
            <a:spLocks noChangeArrowheads="1"/>
          </p:cNvSpPr>
          <p:nvPr/>
        </p:nvSpPr>
        <p:spPr bwMode="auto">
          <a:xfrm>
            <a:off x="4495800" y="1752600"/>
            <a:ext cx="10588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Parallel</a:t>
            </a:r>
          </a:p>
        </p:txBody>
      </p:sp>
    </p:spTree>
    <p:extLst>
      <p:ext uri="{BB962C8B-B14F-4D97-AF65-F5344CB8AC3E}">
        <p14:creationId xmlns:p14="http://schemas.microsoft.com/office/powerpoint/2010/main" val="2066987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rPr>
              <a:t>Exploiting Asymmetry: Simple Examples</a:t>
            </a:r>
          </a:p>
        </p:txBody>
      </p:sp>
      <p:pic>
        <p:nvPicPr>
          <p:cNvPr id="205826"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58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EAA954-687A-1B43-A0D7-0C1D87ABDFB5}"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each code block on the most efficient execution backend for that block </a:t>
            </a:r>
            <a:r>
              <a:rPr lang="en-US" b="1" kern="0" dirty="0">
                <a:solidFill>
                  <a:srgbClr val="008000"/>
                </a:solidFill>
                <a:latin typeface="Arial" charset="0"/>
                <a:ea typeface="ＭＳ Ｐゴシック" charset="-128"/>
                <a:cs typeface="ＭＳ Ｐゴシック" charset="-128"/>
              </a:rPr>
              <a:t>[Fallin+ ICCD’14]</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Enables a much more efficient and still high performance core design</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657600" y="1066800"/>
            <a:ext cx="23622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304800" y="1524000"/>
            <a:ext cx="11715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OoO</a:t>
            </a:r>
          </a:p>
          <a:p>
            <a:pPr algn="ctr" eaLnBrk="1" fontAlgn="base" hangingPunct="1">
              <a:spcBef>
                <a:spcPct val="0"/>
              </a:spcBef>
              <a:spcAft>
                <a:spcPct val="0"/>
              </a:spcAft>
            </a:pPr>
            <a:r>
              <a:rPr lang="en-US" sz="1800" b="1" smtClean="0">
                <a:solidFill>
                  <a:srgbClr val="FF0000"/>
                </a:solidFill>
              </a:rPr>
              <a:t>Backend </a:t>
            </a:r>
          </a:p>
        </p:txBody>
      </p:sp>
      <p:sp>
        <p:nvSpPr>
          <p:cNvPr id="10" name="TextBox 9"/>
          <p:cNvSpPr txBox="1">
            <a:spLocks noChangeArrowheads="1"/>
          </p:cNvSpPr>
          <p:nvPr/>
        </p:nvSpPr>
        <p:spPr bwMode="auto">
          <a:xfrm>
            <a:off x="3962400" y="1066800"/>
            <a:ext cx="18764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VLIW Backend</a:t>
            </a:r>
          </a:p>
        </p:txBody>
      </p:sp>
    </p:spTree>
    <p:extLst>
      <p:ext uri="{BB962C8B-B14F-4D97-AF65-F5344CB8AC3E}">
        <p14:creationId xmlns:p14="http://schemas.microsoft.com/office/powerpoint/2010/main" val="1431948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Garamond" charset="0"/>
              </a:rPr>
              <a:t>Exploiting Asymmetry: Simple Examples</a:t>
            </a:r>
          </a:p>
        </p:txBody>
      </p:sp>
      <p:pic>
        <p:nvPicPr>
          <p:cNvPr id="206850"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68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C7EA55-44A2-F54E-9914-154EAD12AC1C}" type="slidenum">
              <a:rPr lang="en-US" sz="1600">
                <a:solidFill>
                  <a:srgbClr val="000000"/>
                </a:solidFill>
                <a:latin typeface="Garamond" charset="0"/>
              </a:rPr>
              <a:pPr eaLnBrk="1" hangingPunct="1"/>
              <a:t>104</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streaming “memory phases” on streaming-optimized cores and memory hierarchies</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TextBox 7"/>
          <p:cNvSpPr txBox="1">
            <a:spLocks noChangeArrowheads="1"/>
          </p:cNvSpPr>
          <p:nvPr/>
        </p:nvSpPr>
        <p:spPr bwMode="auto">
          <a:xfrm>
            <a:off x="1066800" y="3048000"/>
            <a:ext cx="1384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Streaming</a:t>
            </a:r>
          </a:p>
        </p:txBody>
      </p:sp>
      <p:sp>
        <p:nvSpPr>
          <p:cNvPr id="9" name="Rectangle 8"/>
          <p:cNvSpPr/>
          <p:nvPr/>
        </p:nvSpPr>
        <p:spPr>
          <a:xfrm>
            <a:off x="4637088"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TextBox 9"/>
          <p:cNvSpPr txBox="1">
            <a:spLocks noChangeArrowheads="1"/>
          </p:cNvSpPr>
          <p:nvPr/>
        </p:nvSpPr>
        <p:spPr bwMode="auto">
          <a:xfrm>
            <a:off x="4789488" y="2971800"/>
            <a:ext cx="10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Random access</a:t>
            </a:r>
          </a:p>
        </p:txBody>
      </p:sp>
    </p:spTree>
    <p:extLst>
      <p:ext uri="{BB962C8B-B14F-4D97-AF65-F5344CB8AC3E}">
        <p14:creationId xmlns:p14="http://schemas.microsoft.com/office/powerpoint/2010/main" val="203170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p:txBody>
          <a:bodyPr/>
          <a:lstStyle/>
          <a:p>
            <a:r>
              <a:rPr lang="en-US">
                <a:latin typeface="Garamond" charset="0"/>
              </a:rPr>
              <a:t>Exploiting Asymmetry: Simple Examples</a:t>
            </a:r>
          </a:p>
        </p:txBody>
      </p:sp>
      <p:pic>
        <p:nvPicPr>
          <p:cNvPr id="207874"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78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9E5481-ADFE-FA4E-BE6C-7B028FA61BB1}"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sp>
        <p:nvSpPr>
          <p:cNvPr id="6" name="Content Placeholder 2"/>
          <p:cNvSpPr txBox="1">
            <a:spLocks/>
          </p:cNvSpPr>
          <p:nvPr/>
        </p:nvSpPr>
        <p:spPr bwMode="auto">
          <a:xfrm>
            <a:off x="152400" y="43434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bandwidth-sensitive threads on a bandwidth-optimized network, latency-sensitive ones on a latency-optimized network </a:t>
            </a:r>
            <a:r>
              <a:rPr lang="en-US" b="1" kern="0" dirty="0">
                <a:solidFill>
                  <a:srgbClr val="3B812F"/>
                </a:solidFill>
                <a:latin typeface="Arial" charset="0"/>
                <a:ea typeface="ＭＳ Ｐゴシック" charset="-128"/>
                <a:cs typeface="ＭＳ Ｐゴシック" charset="-128"/>
              </a:rPr>
              <a:t>[Das+ DAC’13]</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a single network</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304800" y="3657600"/>
            <a:ext cx="2846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Latency optimized NoC</a:t>
            </a:r>
          </a:p>
        </p:txBody>
      </p:sp>
      <p:sp>
        <p:nvSpPr>
          <p:cNvPr id="10" name="Rectangle 9"/>
          <p:cNvSpPr/>
          <p:nvPr/>
        </p:nvSpPr>
        <p:spPr>
          <a:xfrm>
            <a:off x="4637088"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TextBox 10"/>
          <p:cNvSpPr txBox="1">
            <a:spLocks noChangeArrowheads="1"/>
          </p:cNvSpPr>
          <p:nvPr/>
        </p:nvSpPr>
        <p:spPr bwMode="auto">
          <a:xfrm>
            <a:off x="4789488" y="2971800"/>
            <a:ext cx="10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Bandwidth optimized NoC</a:t>
            </a:r>
          </a:p>
        </p:txBody>
      </p:sp>
      <p:sp>
        <p:nvSpPr>
          <p:cNvPr id="12" name="Rectangle 11"/>
          <p:cNvSpPr/>
          <p:nvPr/>
        </p:nvSpPr>
        <p:spPr>
          <a:xfrm flipV="1">
            <a:off x="4648200"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1334840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rPr>
              <a:t>Exploiting Asymmetry: Simple Examples</a:t>
            </a:r>
          </a:p>
        </p:txBody>
      </p:sp>
      <p:pic>
        <p:nvPicPr>
          <p:cNvPr id="208898"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88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109EE9-16FA-E649-946F-88D579A3BC26}"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Partition memory controller and on-chip network bandwidth asymmetrically among threads </a:t>
            </a:r>
            <a:r>
              <a:rPr lang="en-US" sz="1600" kern="0" dirty="0">
                <a:solidFill>
                  <a:srgbClr val="3B812F"/>
                </a:solidFill>
                <a:latin typeface="Arial" charset="0"/>
                <a:ea typeface="ＭＳ Ｐゴシック" charset="-128"/>
                <a:cs typeface="ＭＳ Ｐゴシック" charset="-128"/>
              </a:rPr>
              <a:t>[Kim+ HPCA 2010, MICRO 2010, Top Picks 2011] [</a:t>
            </a:r>
            <a:r>
              <a:rPr lang="en-US" sz="1600" kern="0" dirty="0" err="1">
                <a:solidFill>
                  <a:srgbClr val="3B812F"/>
                </a:solidFill>
                <a:latin typeface="Arial" charset="0"/>
                <a:ea typeface="ＭＳ Ｐゴシック" charset="-128"/>
                <a:cs typeface="ＭＳ Ｐゴシック" charset="-128"/>
              </a:rPr>
              <a:t>Nychis</a:t>
            </a:r>
            <a:r>
              <a:rPr lang="en-US" sz="1600" kern="0" dirty="0">
                <a:solidFill>
                  <a:srgbClr val="3B812F"/>
                </a:solidFill>
                <a:latin typeface="Arial" charset="0"/>
                <a:ea typeface="ＭＳ Ｐゴシック" charset="-128"/>
                <a:cs typeface="ＭＳ Ｐゴシック" charset="-128"/>
              </a:rPr>
              <a:t>+ </a:t>
            </a:r>
            <a:r>
              <a:rPr lang="en-US" sz="1600" kern="0" dirty="0" err="1">
                <a:solidFill>
                  <a:srgbClr val="3B812F"/>
                </a:solidFill>
                <a:latin typeface="Arial" charset="0"/>
                <a:ea typeface="ＭＳ Ｐゴシック" charset="-128"/>
                <a:cs typeface="ＭＳ Ｐゴシック" charset="-128"/>
              </a:rPr>
              <a:t>HotNets</a:t>
            </a:r>
            <a:r>
              <a:rPr lang="en-US" sz="1600" kern="0" dirty="0">
                <a:solidFill>
                  <a:srgbClr val="3B812F"/>
                </a:solidFill>
                <a:latin typeface="Arial" charset="0"/>
                <a:ea typeface="ＭＳ Ｐゴシック" charset="-128"/>
                <a:cs typeface="ＭＳ Ｐゴシック" charset="-128"/>
              </a:rPr>
              <a:t> 2010] [Das+ MICRO 2009, ISCA 2010, Top Picks 2011]</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685800" y="3657600"/>
            <a:ext cx="2185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Latency sensitive</a:t>
            </a:r>
          </a:p>
        </p:txBody>
      </p:sp>
      <p:sp>
        <p:nvSpPr>
          <p:cNvPr id="10" name="Rectangle 9"/>
          <p:cNvSpPr/>
          <p:nvPr/>
        </p:nvSpPr>
        <p:spPr>
          <a:xfrm>
            <a:off x="4637088"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TextBox 10"/>
          <p:cNvSpPr txBox="1">
            <a:spLocks noChangeArrowheads="1"/>
          </p:cNvSpPr>
          <p:nvPr/>
        </p:nvSpPr>
        <p:spPr bwMode="auto">
          <a:xfrm>
            <a:off x="4789488" y="2971800"/>
            <a:ext cx="10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Bandwidth sensitive</a:t>
            </a:r>
          </a:p>
        </p:txBody>
      </p:sp>
      <p:sp>
        <p:nvSpPr>
          <p:cNvPr id="12" name="Rectangle 11"/>
          <p:cNvSpPr/>
          <p:nvPr/>
        </p:nvSpPr>
        <p:spPr>
          <a:xfrm flipV="1">
            <a:off x="4648200"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323238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rPr>
              <a:t>Exploiting Asymmetry: Simple Examples</a:t>
            </a:r>
          </a:p>
        </p:txBody>
      </p:sp>
      <p:pic>
        <p:nvPicPr>
          <p:cNvPr id="209922"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99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54EB3C-11AB-6449-B1E5-B6391DE77204}" type="slidenum">
              <a:rPr lang="en-US" sz="1600">
                <a:solidFill>
                  <a:srgbClr val="000000"/>
                </a:solidFill>
                <a:latin typeface="Garamond" charset="0"/>
              </a:rPr>
              <a:pPr eaLnBrk="1" hangingPunct="1"/>
              <a:t>107</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Arial" charset="0"/>
                <a:ea typeface="ＭＳ Ｐゴシック" charset="-128"/>
                <a:cs typeface="ＭＳ Ｐゴシック" charset="-128"/>
              </a:rPr>
              <a:t>Have multiple different memory scheduling policies apply them to different sets of threads based on thread behavior </a:t>
            </a:r>
            <a:r>
              <a:rPr lang="en-US" b="1" kern="0" dirty="0">
                <a:solidFill>
                  <a:srgbClr val="3B812F"/>
                </a:solidFill>
                <a:latin typeface="Arial" charset="0"/>
                <a:ea typeface="ＭＳ Ｐゴシック" charset="-128"/>
                <a:cs typeface="ＭＳ Ｐゴシック" charset="-128"/>
              </a:rPr>
              <a:t>[Kim+ MICRO 2010, Top Picks 2011] [</a:t>
            </a:r>
            <a:r>
              <a:rPr lang="en-US" b="1" kern="0" dirty="0" err="1">
                <a:solidFill>
                  <a:srgbClr val="3B812F"/>
                </a:solidFill>
                <a:latin typeface="Arial" charset="0"/>
                <a:ea typeface="ＭＳ Ｐゴシック" charset="-128"/>
                <a:cs typeface="ＭＳ Ｐゴシック" charset="-128"/>
              </a:rPr>
              <a:t>Ausavarungnirun</a:t>
            </a:r>
            <a:r>
              <a:rPr lang="en-US" b="1" kern="0" dirty="0">
                <a:solidFill>
                  <a:srgbClr val="3B812F"/>
                </a:solidFill>
                <a:latin typeface="Arial" charset="0"/>
                <a:ea typeface="ＭＳ Ｐゴシック" charset="-128"/>
                <a:cs typeface="ＭＳ Ｐゴシック" charset="-128"/>
              </a:rPr>
              <a:t>+ ISCA 2012]</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fairness than a homogeneous policy</a:t>
            </a:r>
          </a:p>
        </p:txBody>
      </p:sp>
      <p:sp>
        <p:nvSpPr>
          <p:cNvPr id="7" name="Rectangle 6"/>
          <p:cNvSpPr/>
          <p:nvPr/>
        </p:nvSpPr>
        <p:spPr>
          <a:xfrm>
            <a:off x="4929188" y="4125913"/>
            <a:ext cx="1090612"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TextBox 7"/>
          <p:cNvSpPr txBox="1">
            <a:spLocks noChangeArrowheads="1"/>
          </p:cNvSpPr>
          <p:nvPr/>
        </p:nvSpPr>
        <p:spPr bwMode="auto">
          <a:xfrm>
            <a:off x="3962400" y="3657600"/>
            <a:ext cx="2247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Memory intensive</a:t>
            </a: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latin typeface="Tahoma"/>
            </a:endParaRPr>
          </a:p>
        </p:txBody>
      </p:sp>
      <p:sp>
        <p:nvSpPr>
          <p:cNvPr id="10" name="TextBox 9"/>
          <p:cNvSpPr txBox="1">
            <a:spLocks noChangeArrowheads="1"/>
          </p:cNvSpPr>
          <p:nvPr/>
        </p:nvSpPr>
        <p:spPr bwMode="auto">
          <a:xfrm>
            <a:off x="1219200" y="3657600"/>
            <a:ext cx="238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Compute intensive</a:t>
            </a:r>
          </a:p>
        </p:txBody>
      </p:sp>
    </p:spTree>
    <p:extLst>
      <p:ext uri="{BB962C8B-B14F-4D97-AF65-F5344CB8AC3E}">
        <p14:creationId xmlns:p14="http://schemas.microsoft.com/office/powerpoint/2010/main" val="630193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rPr>
              <a:t>Exploiting Asymmetry: Simple Examples</a:t>
            </a:r>
          </a:p>
        </p:txBody>
      </p:sp>
      <p:pic>
        <p:nvPicPr>
          <p:cNvPr id="210946"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109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87C052-24C6-8A4C-9BF4-2ECB5535F13D}" type="slidenum">
              <a:rPr lang="en-US" sz="1600">
                <a:solidFill>
                  <a:srgbClr val="000000"/>
                </a:solidFill>
                <a:latin typeface="Garamond" charset="0"/>
              </a:rPr>
              <a:pPr eaLnBrk="1" hangingPunct="1"/>
              <a:t>108</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Build main memory with different technologies with different characteristics (e.g., latency, bandwidth, cost, energy, reliability) </a:t>
            </a:r>
            <a:r>
              <a:rPr lang="en-US" b="1" kern="0" dirty="0">
                <a:solidFill>
                  <a:srgbClr val="3B812F"/>
                </a:solidFill>
                <a:latin typeface="Tahoma"/>
                <a:ea typeface="ＭＳ Ｐゴシック" charset="-128"/>
                <a:cs typeface="ＭＳ Ｐゴシック" charset="-128"/>
              </a:rPr>
              <a:t>[Meza+ IEEE CAL’12, Yoon+ ICCD’12, </a:t>
            </a:r>
            <a:r>
              <a:rPr lang="en-US" b="1" kern="0" dirty="0" err="1">
                <a:solidFill>
                  <a:srgbClr val="3B812F"/>
                </a:solidFill>
                <a:latin typeface="Tahoma"/>
                <a:ea typeface="ＭＳ Ｐゴシック" charset="-128"/>
                <a:cs typeface="ＭＳ Ｐゴシック" charset="-128"/>
              </a:rPr>
              <a:t>Luo</a:t>
            </a:r>
            <a:r>
              <a:rPr lang="en-US" b="1" kern="0" dirty="0">
                <a:solidFill>
                  <a:srgbClr val="3B812F"/>
                </a:solidFill>
                <a:latin typeface="Tahoma"/>
                <a:ea typeface="ＭＳ Ｐゴシック" charset="-128"/>
                <a:cs typeface="ＭＳ Ｐゴシック" charset="-128"/>
              </a:rPr>
              <a:t>+ DSN’14]</a:t>
            </a:r>
            <a:endParaRPr lang="en-US" b="1" kern="0" dirty="0">
              <a:solidFill>
                <a:srgbClr val="000000"/>
              </a:solidFill>
              <a:latin typeface="Tahoma"/>
              <a:ea typeface="ＭＳ Ｐゴシック" charset="-128"/>
              <a:cs typeface="ＭＳ Ｐゴシック" charset="-128"/>
            </a:endParaRP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homogeneous memory</a:t>
            </a:r>
          </a:p>
        </p:txBody>
      </p:sp>
      <p:sp>
        <p:nvSpPr>
          <p:cNvPr id="8" name="Rectangle 7"/>
          <p:cNvSpPr/>
          <p:nvPr/>
        </p:nvSpPr>
        <p:spPr>
          <a:xfrm>
            <a:off x="304800" y="4067175"/>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Rectangle 6"/>
          <p:cNvSpPr/>
          <p:nvPr/>
        </p:nvSpPr>
        <p:spPr>
          <a:xfrm>
            <a:off x="1881188" y="1905000"/>
            <a:ext cx="1511300" cy="1512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dirty="0">
                <a:solidFill>
                  <a:srgbClr val="FFFFFF"/>
                </a:solidFill>
                <a:latin typeface="Tahoma"/>
              </a:rPr>
              <a:t>CPU</a:t>
            </a:r>
          </a:p>
        </p:txBody>
      </p:sp>
      <p:sp>
        <p:nvSpPr>
          <p:cNvPr id="9" name="Rectangle 8"/>
          <p:cNvSpPr/>
          <p:nvPr/>
        </p:nvSpPr>
        <p:spPr>
          <a:xfrm>
            <a:off x="1881188" y="2898775"/>
            <a:ext cx="792162" cy="504825"/>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dirty="0">
                <a:solidFill>
                  <a:srgbClr val="000000"/>
                </a:solidFill>
                <a:latin typeface="Tahoma"/>
              </a:rPr>
              <a:t>DRAMCtrl</a:t>
            </a:r>
          </a:p>
        </p:txBody>
      </p:sp>
      <p:cxnSp>
        <p:nvCxnSpPr>
          <p:cNvPr id="10" name="Straight Connector 9"/>
          <p:cNvCxnSpPr/>
          <p:nvPr/>
        </p:nvCxnSpPr>
        <p:spPr>
          <a:xfrm>
            <a:off x="2320925" y="3452813"/>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063" y="3992563"/>
            <a:ext cx="296862"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163" y="3597275"/>
            <a:ext cx="173990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006633">
                    <a:lumMod val="75000"/>
                  </a:srgbClr>
                </a:solidFill>
                <a:latin typeface="Tahoma"/>
              </a:rPr>
              <a:t>Fast, durable</a:t>
            </a:r>
          </a:p>
          <a:p>
            <a:pPr algn="ctr" fontAlgn="base">
              <a:spcBef>
                <a:spcPct val="0"/>
              </a:spcBef>
              <a:spcAft>
                <a:spcPct val="0"/>
              </a:spcAft>
              <a:defRPr/>
            </a:pPr>
            <a:r>
              <a:rPr lang="en-US" dirty="0">
                <a:solidFill>
                  <a:srgbClr val="8C0000"/>
                </a:solidFill>
                <a:latin typeface="Tahoma"/>
              </a:rPr>
              <a:t>Small, </a:t>
            </a:r>
          </a:p>
          <a:p>
            <a:pPr algn="ctr" fontAlgn="base">
              <a:spcBef>
                <a:spcPct val="0"/>
              </a:spcBef>
              <a:spcAft>
                <a:spcPct val="0"/>
              </a:spcAft>
              <a:defRPr/>
            </a:pPr>
            <a:r>
              <a:rPr lang="en-US" dirty="0">
                <a:solidFill>
                  <a:srgbClr val="8C0000"/>
                </a:solidFill>
                <a:latin typeface="Tahoma"/>
              </a:rPr>
              <a:t>leaky, volatile, </a:t>
            </a:r>
          </a:p>
          <a:p>
            <a:pPr algn="ctr" fontAlgn="base">
              <a:spcBef>
                <a:spcPct val="0"/>
              </a:spcBef>
              <a:spcAft>
                <a:spcPct val="0"/>
              </a:spcAft>
              <a:defRPr/>
            </a:pPr>
            <a:r>
              <a:rPr lang="en-US" dirty="0">
                <a:solidFill>
                  <a:srgbClr val="8C0000"/>
                </a:solidFill>
                <a:latin typeface="Tahoma"/>
              </a:rPr>
              <a:t>high-cost</a:t>
            </a:r>
          </a:p>
        </p:txBody>
      </p:sp>
      <p:sp>
        <p:nvSpPr>
          <p:cNvPr id="13" name="Rectangle 12"/>
          <p:cNvSpPr/>
          <p:nvPr/>
        </p:nvSpPr>
        <p:spPr>
          <a:xfrm>
            <a:off x="3321050" y="3597275"/>
            <a:ext cx="407035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004D26"/>
                </a:solidFill>
                <a:latin typeface="Tahoma"/>
              </a:rPr>
              <a:t>Large, non-volatile, low-cost</a:t>
            </a:r>
          </a:p>
          <a:p>
            <a:pPr algn="ctr" fontAlgn="base">
              <a:spcBef>
                <a:spcPct val="0"/>
              </a:spcBef>
              <a:spcAft>
                <a:spcPct val="0"/>
              </a:spcAft>
              <a:defRPr/>
            </a:pPr>
            <a:r>
              <a:rPr lang="en-US" dirty="0">
                <a:solidFill>
                  <a:srgbClr val="8C0000"/>
                </a:solidFill>
                <a:latin typeface="Tahoma"/>
              </a:rPr>
              <a:t>Slow, wears out, high active energy</a:t>
            </a:r>
          </a:p>
        </p:txBody>
      </p:sp>
      <p:cxnSp>
        <p:nvCxnSpPr>
          <p:cNvPr id="14" name="Straight Connector 13"/>
          <p:cNvCxnSpPr/>
          <p:nvPr/>
        </p:nvCxnSpPr>
        <p:spPr>
          <a:xfrm flipH="1">
            <a:off x="2994025" y="3992563"/>
            <a:ext cx="32702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3350" y="2897188"/>
            <a:ext cx="735013" cy="504825"/>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dirty="0">
                <a:solidFill>
                  <a:srgbClr val="303030"/>
                </a:solidFill>
                <a:latin typeface="Tahoma"/>
              </a:rPr>
              <a:t>PCM Ctrl</a:t>
            </a:r>
          </a:p>
        </p:txBody>
      </p:sp>
      <p:cxnSp>
        <p:nvCxnSpPr>
          <p:cNvPr id="16" name="Straight Connector 15"/>
          <p:cNvCxnSpPr/>
          <p:nvPr/>
        </p:nvCxnSpPr>
        <p:spPr>
          <a:xfrm>
            <a:off x="2994025" y="3417888"/>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725488" y="3206750"/>
            <a:ext cx="8001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latin typeface="Tahoma" charset="0"/>
              </a:rPr>
              <a:t>DRAM</a:t>
            </a:r>
          </a:p>
        </p:txBody>
      </p:sp>
      <p:sp>
        <p:nvSpPr>
          <p:cNvPr id="18" name="TextBox 17"/>
          <p:cNvSpPr txBox="1">
            <a:spLocks noChangeArrowheads="1"/>
          </p:cNvSpPr>
          <p:nvPr/>
        </p:nvSpPr>
        <p:spPr bwMode="auto">
          <a:xfrm>
            <a:off x="3756025" y="3217863"/>
            <a:ext cx="37877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latin typeface="Tahoma" charset="0"/>
              </a:rPr>
              <a:t>Phase Change Memory (or Tech. X)</a:t>
            </a: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latin typeface="Tahoma"/>
            </a:endParaRPr>
          </a:p>
        </p:txBody>
      </p:sp>
      <p:sp>
        <p:nvSpPr>
          <p:cNvPr id="20" name="TextBox 19"/>
          <p:cNvSpPr txBox="1">
            <a:spLocks noChangeArrowheads="1"/>
          </p:cNvSpPr>
          <p:nvPr/>
        </p:nvSpPr>
        <p:spPr bwMode="auto">
          <a:xfrm>
            <a:off x="252413" y="3733800"/>
            <a:ext cx="89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DRAM</a:t>
            </a:r>
          </a:p>
        </p:txBody>
      </p:sp>
      <p:sp>
        <p:nvSpPr>
          <p:cNvPr id="21" name="TextBox 20"/>
          <p:cNvSpPr txBox="1">
            <a:spLocks noChangeArrowheads="1"/>
          </p:cNvSpPr>
          <p:nvPr/>
        </p:nvSpPr>
        <p:spPr bwMode="auto">
          <a:xfrm>
            <a:off x="3352800" y="3744913"/>
            <a:ext cx="2822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Phase Change Memory</a:t>
            </a:r>
          </a:p>
        </p:txBody>
      </p:sp>
    </p:spTree>
    <p:extLst>
      <p:ext uri="{BB962C8B-B14F-4D97-AF65-F5344CB8AC3E}">
        <p14:creationId xmlns:p14="http://schemas.microsoft.com/office/powerpoint/2010/main" val="269147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Exploiting Asymmetry: Simple Examples</a:t>
            </a:r>
          </a:p>
        </p:txBody>
      </p:sp>
      <p:pic>
        <p:nvPicPr>
          <p:cNvPr id="211970"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119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3EAA4D-5CB3-6044-AABA-14D02BB6C818}" type="slidenum">
              <a:rPr lang="en-US" sz="1600">
                <a:solidFill>
                  <a:srgbClr val="000000"/>
                </a:solidFill>
                <a:latin typeface="Garamond" charset="0"/>
              </a:rPr>
              <a:pPr eaLnBrk="1" hangingPunct="1"/>
              <a:t>109</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Build main memory with different technologies with different characteristics </a:t>
            </a:r>
            <a:r>
              <a:rPr lang="en-US" sz="2300" kern="0" dirty="0">
                <a:solidFill>
                  <a:srgbClr val="000000"/>
                </a:solidFill>
                <a:latin typeface="Arial" charset="0"/>
                <a:ea typeface="ＭＳ Ｐゴシック" charset="-128"/>
                <a:cs typeface="ＭＳ Ｐゴシック" charset="-128"/>
              </a:rPr>
              <a:t>(e.g., latency, bandwidth, cost, energy, reliability) </a:t>
            </a:r>
            <a:r>
              <a:rPr lang="en-US" b="1" kern="0" dirty="0">
                <a:solidFill>
                  <a:srgbClr val="3B812F"/>
                </a:solidFill>
                <a:latin typeface="Tahoma"/>
                <a:ea typeface="ＭＳ Ｐゴシック" charset="-128"/>
                <a:cs typeface="ＭＳ Ｐゴシック" charset="-128"/>
              </a:rPr>
              <a:t>[Meza+ IEEE CAL’12, Yoon+ ICCD’12, </a:t>
            </a:r>
            <a:r>
              <a:rPr lang="en-US" b="1" kern="0" dirty="0" err="1">
                <a:solidFill>
                  <a:srgbClr val="3B812F"/>
                </a:solidFill>
                <a:latin typeface="Tahoma"/>
                <a:ea typeface="ＭＳ Ｐゴシック" charset="-128"/>
                <a:cs typeface="ＭＳ Ｐゴシック" charset="-128"/>
              </a:rPr>
              <a:t>Luo</a:t>
            </a:r>
            <a:r>
              <a:rPr lang="en-US" b="1" kern="0" dirty="0">
                <a:solidFill>
                  <a:srgbClr val="3B812F"/>
                </a:solidFill>
                <a:latin typeface="Tahoma"/>
                <a:ea typeface="ＭＳ Ｐゴシック" charset="-128"/>
                <a:cs typeface="ＭＳ Ｐゴシック" charset="-128"/>
              </a:rPr>
              <a:t>+ DSN’14]</a:t>
            </a:r>
            <a:endParaRPr lang="en-US" b="1" kern="0" dirty="0">
              <a:solidFill>
                <a:srgbClr val="000000"/>
              </a:solidFill>
              <a:latin typeface="Tahoma"/>
              <a:ea typeface="ＭＳ Ｐゴシック" charset="-128"/>
              <a:cs typeface="ＭＳ Ｐゴシック" charset="-128"/>
            </a:endParaRP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Lower-cost than homogeneous-reliability memory at same availability</a:t>
            </a:r>
          </a:p>
        </p:txBody>
      </p:sp>
      <p:sp>
        <p:nvSpPr>
          <p:cNvPr id="8" name="Rectangle 7"/>
          <p:cNvSpPr/>
          <p:nvPr/>
        </p:nvSpPr>
        <p:spPr>
          <a:xfrm>
            <a:off x="304800" y="4067175"/>
            <a:ext cx="2438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9" name="Rectangle 18"/>
          <p:cNvSpPr/>
          <p:nvPr/>
        </p:nvSpPr>
        <p:spPr>
          <a:xfrm>
            <a:off x="2743200" y="4114800"/>
            <a:ext cx="33528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latin typeface="Tahoma"/>
            </a:endParaRPr>
          </a:p>
        </p:txBody>
      </p:sp>
      <p:sp>
        <p:nvSpPr>
          <p:cNvPr id="211975" name="TextBox 19"/>
          <p:cNvSpPr txBox="1">
            <a:spLocks noChangeArrowheads="1"/>
          </p:cNvSpPr>
          <p:nvPr/>
        </p:nvSpPr>
        <p:spPr bwMode="auto">
          <a:xfrm>
            <a:off x="252413" y="3733800"/>
            <a:ext cx="1892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Reliable DRAM</a:t>
            </a:r>
          </a:p>
        </p:txBody>
      </p:sp>
      <p:sp>
        <p:nvSpPr>
          <p:cNvPr id="211976" name="TextBox 20"/>
          <p:cNvSpPr txBox="1">
            <a:spLocks noChangeArrowheads="1"/>
          </p:cNvSpPr>
          <p:nvPr/>
        </p:nvSpPr>
        <p:spPr bwMode="auto">
          <a:xfrm>
            <a:off x="3779838" y="3744913"/>
            <a:ext cx="24685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Less Reliable DRAM</a:t>
            </a:r>
          </a:p>
        </p:txBody>
      </p:sp>
    </p:spTree>
    <p:extLst>
      <p:ext uri="{BB962C8B-B14F-4D97-AF65-F5344CB8AC3E}">
        <p14:creationId xmlns:p14="http://schemas.microsoft.com/office/powerpoint/2010/main" val="10497187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normAutofit/>
          </a:bodyPr>
          <a:lstStyle/>
          <a:p>
            <a:r>
              <a:rPr lang="en-US" dirty="0" smtClean="0"/>
              <a:t>Remember: 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ea typeface="ＭＳ Ｐゴシック" charset="0"/>
                <a:cs typeface="ＭＳ Ｐゴシック" charset="0"/>
              </a:rPr>
              <a:t>less memory </a:t>
            </a:r>
            <a:br>
              <a:rPr lang="en-US" sz="2200" i="1" dirty="0">
                <a:solidFill>
                  <a:prstClr val="black"/>
                </a:solidFill>
                <a:latin typeface="Calibri"/>
                <a:ea typeface="ＭＳ Ｐゴシック" charset="0"/>
                <a:cs typeface="ＭＳ Ｐゴシック" charset="0"/>
              </a:rPr>
            </a:br>
            <a:r>
              <a:rPr lang="en-US" sz="2200" i="1" dirty="0">
                <a:solidFill>
                  <a:prstClr val="black"/>
                </a:solidFill>
                <a:latin typeface="Calibri"/>
                <a:ea typeface="ＭＳ Ｐゴシック" charset="0"/>
                <a:cs typeface="ＭＳ Ｐゴシック" charset="0"/>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ea typeface="ＭＳ Ｐゴシック" charset="0"/>
                <a:cs typeface="ＭＳ Ｐゴシック" charset="0"/>
              </a:rPr>
              <a:t>higher</a:t>
            </a:r>
          </a:p>
          <a:p>
            <a:pPr algn="ctr" defTabSz="914259"/>
            <a:r>
              <a:rPr lang="en-US" sz="2200" i="1" dirty="0">
                <a:solidFill>
                  <a:prstClr val="black"/>
                </a:solidFill>
                <a:latin typeface="Calibri"/>
                <a:ea typeface="ＭＳ Ｐゴシック" charset="0"/>
                <a:cs typeface="ＭＳ Ｐゴシック" charset="0"/>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ea typeface="ＭＳ Ｐゴシック" charset="0"/>
                <a:cs typeface="ＭＳ Ｐゴシック" charset="0"/>
              </a:rPr>
              <a:t>starvation </a:t>
            </a:r>
            <a:r>
              <a:rPr lang="en-US" sz="2600" b="1" dirty="0">
                <a:solidFill>
                  <a:srgbClr val="FF0000"/>
                </a:solidFill>
                <a:latin typeface="Calibri"/>
                <a:ea typeface="ＭＳ Ｐゴシック" charset="0"/>
                <a:cs typeface="ＭＳ Ｐゴシック" charset="0"/>
                <a:sym typeface="Wingdings" pitchFamily="2" charset="2"/>
              </a:rPr>
              <a:t></a:t>
            </a:r>
            <a:r>
              <a:rPr lang="en-US" sz="2600" b="1" i="1" dirty="0">
                <a:solidFill>
                  <a:srgbClr val="FF0000"/>
                </a:solidFill>
                <a:latin typeface="Calibri"/>
                <a:ea typeface="ＭＳ Ｐゴシック" charset="0"/>
                <a:cs typeface="ＭＳ Ｐゴシック" charset="0"/>
                <a:sym typeface="Wingdings" pitchFamily="2" charset="2"/>
              </a:rPr>
              <a:t> unfairness</a:t>
            </a:r>
            <a:endParaRPr lang="en-US" sz="2600" b="1" i="1" dirty="0">
              <a:solidFill>
                <a:srgbClr val="FF0000"/>
              </a:solidFill>
              <a:latin typeface="Calibri"/>
              <a:ea typeface="ＭＳ Ｐゴシック" charset="0"/>
              <a:cs typeface="ＭＳ Ｐゴシック" charset="0"/>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ea typeface="ＭＳ Ｐゴシック" charset="0"/>
                <a:cs typeface="ＭＳ Ｐゴシック" charset="0"/>
              </a:rPr>
              <a:t>not prioritized </a:t>
            </a:r>
            <a:r>
              <a:rPr lang="en-US" sz="2600" b="1" dirty="0">
                <a:solidFill>
                  <a:srgbClr val="FF0000"/>
                </a:solidFill>
                <a:latin typeface="Calibri"/>
                <a:ea typeface="ＭＳ Ｐゴシック" charset="0"/>
                <a:cs typeface="ＭＳ Ｐゴシック" charset="0"/>
                <a:sym typeface="Wingdings" pitchFamily="2" charset="2"/>
              </a:rPr>
              <a:t> </a:t>
            </a:r>
          </a:p>
          <a:p>
            <a:pPr algn="ctr" defTabSz="914259"/>
            <a:r>
              <a:rPr lang="en-US" sz="2600" b="1" i="1" dirty="0">
                <a:solidFill>
                  <a:srgbClr val="FF0000"/>
                </a:solidFill>
                <a:latin typeface="Calibri"/>
                <a:ea typeface="ＭＳ Ｐゴシック" charset="0"/>
                <a:cs typeface="ＭＳ Ｐゴシック" charset="0"/>
                <a:sym typeface="Wingdings" pitchFamily="2" charset="2"/>
              </a:rPr>
              <a:t>reduced throughput</a:t>
            </a:r>
            <a:endParaRPr lang="en-US" sz="2600" b="1" i="1" dirty="0">
              <a:solidFill>
                <a:srgbClr val="FF0000"/>
              </a:solidFill>
              <a:latin typeface="Calibri"/>
              <a:ea typeface="ＭＳ Ｐゴシック" charset="0"/>
              <a:cs typeface="ＭＳ Ｐゴシック" charset="0"/>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
        <p:nvSpPr>
          <p:cNvPr id="30" name="TextBox 29"/>
          <p:cNvSpPr txBox="1"/>
          <p:nvPr/>
        </p:nvSpPr>
        <p:spPr>
          <a:xfrm>
            <a:off x="467544" y="6453336"/>
            <a:ext cx="6007549" cy="369332"/>
          </a:xfrm>
          <a:prstGeom prst="rect">
            <a:avLst/>
          </a:prstGeom>
          <a:noFill/>
        </p:spPr>
        <p:txBody>
          <a:bodyPr wrap="none" rtlCol="0">
            <a:spAutoFit/>
          </a:bodyPr>
          <a:lstStyle/>
          <a:p>
            <a:r>
              <a:rPr lang="en-US" dirty="0" smtClean="0"/>
              <a:t>Kim et al., “</a:t>
            </a:r>
            <a:r>
              <a:rPr lang="en-US" dirty="0" smtClean="0">
                <a:solidFill>
                  <a:srgbClr val="0000FF"/>
                </a:solidFill>
              </a:rPr>
              <a:t>Thread Cluster Memory Scheduling</a:t>
            </a:r>
            <a:r>
              <a:rPr lang="en-US" dirty="0" smtClean="0"/>
              <a:t>,” MICRO 2010.</a:t>
            </a:r>
            <a:endParaRPr lang="en-US" dirty="0"/>
          </a:p>
        </p:txBody>
      </p:sp>
    </p:spTree>
    <p:extLst>
      <p:ext uri="{BB962C8B-B14F-4D97-AF65-F5344CB8AC3E}">
        <p14:creationId xmlns:p14="http://schemas.microsoft.com/office/powerpoint/2010/main" val="24230021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rPr>
              <a:t>Exploiting Asymmetry: Simple Examples</a:t>
            </a:r>
          </a:p>
        </p:txBody>
      </p:sp>
      <p:pic>
        <p:nvPicPr>
          <p:cNvPr id="212994"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129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B8796A-CA5B-1842-9913-CE5B83BAEC03}" type="slidenum">
              <a:rPr lang="en-US" sz="1600">
                <a:solidFill>
                  <a:srgbClr val="000000"/>
                </a:solidFill>
                <a:latin typeface="Garamond" charset="0"/>
              </a:rPr>
              <a:pPr eaLnBrk="1" hangingPunct="1"/>
              <a:t>110</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Design each memory chip to be heterogeneous to achieve low latency and low energy at reasonably low cost</a:t>
            </a:r>
            <a:r>
              <a:rPr lang="en-US" sz="2300" kern="0" dirty="0">
                <a:solidFill>
                  <a:srgbClr val="000000"/>
                </a:solidFill>
                <a:latin typeface="Arial" charset="0"/>
                <a:ea typeface="ＭＳ Ｐゴシック" charset="-128"/>
                <a:cs typeface="ＭＳ Ｐゴシック" charset="-128"/>
              </a:rPr>
              <a:t> </a:t>
            </a:r>
            <a:r>
              <a:rPr lang="en-US" b="1" kern="0" dirty="0">
                <a:solidFill>
                  <a:srgbClr val="3B812F"/>
                </a:solidFill>
                <a:latin typeface="Tahoma"/>
                <a:ea typeface="ＭＳ Ｐゴシック" charset="-128"/>
                <a:cs typeface="ＭＳ Ｐゴシック" charset="-128"/>
              </a:rPr>
              <a:t>[Lee+ HPCA’13, Liu+ ISCA’12]</a:t>
            </a:r>
            <a:endParaRPr lang="en-US" b="1" kern="0" dirty="0">
              <a:solidFill>
                <a:srgbClr val="000000"/>
              </a:solidFill>
              <a:latin typeface="Tahoma"/>
              <a:ea typeface="ＭＳ Ｐゴシック" charset="-128"/>
              <a:cs typeface="ＭＳ Ｐゴシック" charset="-128"/>
            </a:endParaRP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single-level memory</a:t>
            </a:r>
          </a:p>
        </p:txBody>
      </p:sp>
      <p:sp>
        <p:nvSpPr>
          <p:cNvPr id="8" name="Rectangle 7"/>
          <p:cNvSpPr/>
          <p:nvPr/>
        </p:nvSpPr>
        <p:spPr>
          <a:xfrm>
            <a:off x="304800" y="4067175"/>
            <a:ext cx="2438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212998" name="TextBox 19"/>
          <p:cNvSpPr txBox="1">
            <a:spLocks noChangeArrowheads="1"/>
          </p:cNvSpPr>
          <p:nvPr/>
        </p:nvSpPr>
        <p:spPr bwMode="auto">
          <a:xfrm>
            <a:off x="252413" y="3429000"/>
            <a:ext cx="43576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Heterogeneous-Latency DRAM</a:t>
            </a:r>
          </a:p>
          <a:p>
            <a:pPr eaLnBrk="1" fontAlgn="base" hangingPunct="1">
              <a:spcBef>
                <a:spcPct val="0"/>
              </a:spcBef>
              <a:spcAft>
                <a:spcPct val="0"/>
              </a:spcAft>
            </a:pPr>
            <a:r>
              <a:rPr lang="en-US" sz="1800" b="1" smtClean="0">
                <a:solidFill>
                  <a:srgbClr val="006633"/>
                </a:solidFill>
              </a:rPr>
              <a:t>Heterogeneous-Refresh-Rate DRAM</a:t>
            </a:r>
          </a:p>
        </p:txBody>
      </p:sp>
    </p:spTree>
    <p:extLst>
      <p:ext uri="{BB962C8B-B14F-4D97-AF65-F5344CB8AC3E}">
        <p14:creationId xmlns:p14="http://schemas.microsoft.com/office/powerpoint/2010/main" val="364605322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4000" dirty="0">
                <a:latin typeface="Garamond" charset="0"/>
              </a:rPr>
              <a:t>Lecture </a:t>
            </a:r>
            <a:r>
              <a:rPr lang="en-US" sz="4000" dirty="0" smtClean="0">
                <a:latin typeface="Garamond" charset="0"/>
              </a:rPr>
              <a:t>17: Heterogeneous Systems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a:t>
            </a:r>
            <a:r>
              <a:rPr lang="en-US" dirty="0" smtClean="0">
                <a:latin typeface="Tahoma" charset="0"/>
              </a:rPr>
              <a:t>11/9/</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24477452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92162"/>
          </a:xfrm>
        </p:spPr>
        <p:txBody>
          <a:bodyPr>
            <a:noAutofit/>
          </a:bodyPr>
          <a:lstStyle/>
          <a:p>
            <a:r>
              <a:rPr lang="en-US" sz="3400" dirty="0" smtClean="0"/>
              <a:t>Remember: Achieving the Best of Both Worlds</a:t>
            </a:r>
            <a:endParaRPr lang="en-US" sz="34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ea typeface="ＭＳ Ｐゴシック" charset="0"/>
                <a:cs typeface="ＭＳ Ｐゴシック" charset="0"/>
              </a:rPr>
              <a:t>higher</a:t>
            </a:r>
          </a:p>
          <a:p>
            <a:pPr algn="ctr" defTabSz="914259">
              <a:lnSpc>
                <a:spcPct val="80000"/>
              </a:lnSpc>
            </a:pPr>
            <a:r>
              <a:rPr lang="en-US" sz="2400" i="1" dirty="0">
                <a:solidFill>
                  <a:prstClr val="black"/>
                </a:solidFill>
                <a:latin typeface="Calibri"/>
                <a:ea typeface="ＭＳ Ｐゴシック" charset="0"/>
                <a:cs typeface="ＭＳ Ｐゴシック" charset="0"/>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3" name="TextBox 2"/>
          <p:cNvSpPr txBox="1"/>
          <p:nvPr/>
        </p:nvSpPr>
        <p:spPr>
          <a:xfrm>
            <a:off x="467544" y="6453336"/>
            <a:ext cx="6007549" cy="369332"/>
          </a:xfrm>
          <a:prstGeom prst="rect">
            <a:avLst/>
          </a:prstGeom>
          <a:noFill/>
        </p:spPr>
        <p:txBody>
          <a:bodyPr wrap="none" rtlCol="0">
            <a:spAutoFit/>
          </a:bodyPr>
          <a:lstStyle/>
          <a:p>
            <a:r>
              <a:rPr lang="en-US" dirty="0" smtClean="0"/>
              <a:t>Kim et al., “</a:t>
            </a:r>
            <a:r>
              <a:rPr lang="en-US" dirty="0" smtClean="0">
                <a:solidFill>
                  <a:srgbClr val="0000FF"/>
                </a:solidFill>
              </a:rPr>
              <a:t>Thread Cluster Memory Scheduling</a:t>
            </a:r>
            <a:r>
              <a:rPr lang="en-US" dirty="0" smtClean="0"/>
              <a:t>,” MICRO 2010.</a:t>
            </a:r>
            <a:endParaRPr lang="en-US" dirty="0"/>
          </a:p>
        </p:txBody>
      </p:sp>
    </p:spTree>
    <p:extLst>
      <p:ext uri="{BB962C8B-B14F-4D97-AF65-F5344CB8AC3E}">
        <p14:creationId xmlns:p14="http://schemas.microsoft.com/office/powerpoint/2010/main" val="21202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pPr defTabSz="914024"/>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4"/>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024">
              <a:lnSpc>
                <a:spcPct val="80000"/>
              </a:lnSpc>
            </a:pPr>
            <a:r>
              <a:rPr lang="en-US" sz="2000" b="1" dirty="0">
                <a:solidFill>
                  <a:srgbClr val="4F81BD">
                    <a:lumMod val="75000"/>
                  </a:srgbClr>
                </a:solidFill>
                <a:latin typeface="Calibri"/>
              </a:rPr>
              <a:t>Non-intensive </a:t>
            </a:r>
          </a:p>
          <a:p>
            <a:pPr algn="ctr" defTabSz="914024">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024">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024"/>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024"/>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defTabSz="914024">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defTabSz="914024">
              <a:lnSpc>
                <a:spcPct val="80000"/>
              </a:lnSpc>
            </a:pPr>
            <a:r>
              <a:rPr lang="en-US" i="1" dirty="0" smtClean="0">
                <a:solidFill>
                  <a:prstClr val="black"/>
                </a:solidFill>
                <a:latin typeface="Calibri"/>
              </a:rPr>
              <a:t>higher</a:t>
            </a:r>
          </a:p>
          <a:p>
            <a:pPr algn="ctr" defTabSz="914024">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defTabSz="914024">
              <a:lnSpc>
                <a:spcPct val="80000"/>
              </a:lnSpc>
            </a:pPr>
            <a:r>
              <a:rPr lang="en-US" i="1" dirty="0" smtClean="0">
                <a:solidFill>
                  <a:prstClr val="black"/>
                </a:solidFill>
                <a:latin typeface="Calibri"/>
              </a:rPr>
              <a:t>higher</a:t>
            </a:r>
          </a:p>
          <a:p>
            <a:pPr algn="ctr" defTabSz="914024">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4"/>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r>
              <a:rPr lang="en-US" sz="2000" b="1" dirty="0">
                <a:solidFill>
                  <a:prstClr val="white"/>
                </a:solidFill>
                <a:latin typeface="Calibri"/>
              </a:rPr>
              <a:t>Fairness</a:t>
            </a:r>
          </a:p>
        </p:txBody>
      </p:sp>
      <p:sp>
        <p:nvSpPr>
          <p:cNvPr id="61" name="TextBox 60"/>
          <p:cNvSpPr txBox="1"/>
          <p:nvPr/>
        </p:nvSpPr>
        <p:spPr>
          <a:xfrm>
            <a:off x="467544" y="6453336"/>
            <a:ext cx="6007549" cy="369332"/>
          </a:xfrm>
          <a:prstGeom prst="rect">
            <a:avLst/>
          </a:prstGeom>
          <a:noFill/>
        </p:spPr>
        <p:txBody>
          <a:bodyPr wrap="none" rtlCol="0">
            <a:spAutoFit/>
          </a:bodyPr>
          <a:lstStyle/>
          <a:p>
            <a:r>
              <a:rPr lang="en-US" dirty="0" smtClean="0"/>
              <a:t>Kim et al., “</a:t>
            </a:r>
            <a:r>
              <a:rPr lang="en-US" dirty="0" smtClean="0">
                <a:solidFill>
                  <a:srgbClr val="0000FF"/>
                </a:solidFill>
              </a:rPr>
              <a:t>Thread Cluster Memory Scheduling</a:t>
            </a:r>
            <a:r>
              <a:rPr lang="en-US" dirty="0" smtClean="0"/>
              <a:t>,” MICRO 2010.</a:t>
            </a:r>
            <a:endParaRPr lang="en-US" dirty="0"/>
          </a:p>
        </p:txBody>
      </p:sp>
    </p:spTree>
    <p:extLst>
      <p:ext uri="{BB962C8B-B14F-4D97-AF65-F5344CB8AC3E}">
        <p14:creationId xmlns:p14="http://schemas.microsoft.com/office/powerpoint/2010/main" val="40679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200" dirty="0" smtClean="0"/>
              <a:t>Remember: Heterogeneous Retention Times in DRAM</a:t>
            </a:r>
            <a:endParaRPr lang="en-US" sz="3200"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14</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67544" y="6381328"/>
            <a:ext cx="7661072" cy="369332"/>
          </a:xfrm>
          <a:prstGeom prst="rect">
            <a:avLst/>
          </a:prstGeom>
          <a:noFill/>
        </p:spPr>
        <p:txBody>
          <a:bodyPr wrap="none" rtlCol="0">
            <a:spAutoFit/>
          </a:bodyPr>
          <a:lstStyle/>
          <a:p>
            <a:r>
              <a:rPr lang="en-US" dirty="0" smtClean="0"/>
              <a:t>Liu et al., “</a:t>
            </a:r>
            <a:r>
              <a:rPr lang="en-US" dirty="0" smtClean="0">
                <a:solidFill>
                  <a:srgbClr val="0000FF"/>
                </a:solidFill>
              </a:rPr>
              <a:t>RAIDR: Retention-Aware Intelligent DRAM Refresh</a:t>
            </a:r>
            <a:r>
              <a:rPr lang="en-US" dirty="0" smtClean="0"/>
              <a:t>,’ ISCA 2012.</a:t>
            </a:r>
            <a:endParaRPr lang="en-US" dirty="0"/>
          </a:p>
        </p:txBody>
      </p:sp>
    </p:spTree>
    <p:extLst>
      <p:ext uri="{BB962C8B-B14F-4D97-AF65-F5344CB8AC3E}">
        <p14:creationId xmlns:p14="http://schemas.microsoft.com/office/powerpoint/2010/main" val="23191331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
        <p:nvSpPr>
          <p:cNvPr id="90" name="Rectangle 89"/>
          <p:cNvSpPr/>
          <p:nvPr/>
        </p:nvSpPr>
        <p:spPr>
          <a:xfrm>
            <a:off x="683568" y="6490211"/>
            <a:ext cx="7560840" cy="323165"/>
          </a:xfrm>
          <a:prstGeom prst="rect">
            <a:avLst/>
          </a:prstGeom>
        </p:spPr>
        <p:txBody>
          <a:bodyPr wrap="square">
            <a:spAutoFit/>
          </a:bodyPr>
          <a:lstStyle/>
          <a:p>
            <a:r>
              <a:rPr lang="en-US" sz="1500" dirty="0" smtClean="0"/>
              <a:t>Lee+</a:t>
            </a:r>
            <a:r>
              <a:rPr lang="en-US" sz="1500" dirty="0"/>
              <a:t>, </a:t>
            </a:r>
            <a:r>
              <a:rPr lang="en-US" sz="1500" dirty="0" smtClean="0"/>
              <a:t>“</a:t>
            </a:r>
            <a:r>
              <a:rPr lang="en-US" sz="1500" dirty="0" smtClean="0">
                <a:solidFill>
                  <a:srgbClr val="0000FF"/>
                </a:solidFill>
              </a:rPr>
              <a:t>Tiered-Latency DRAM: A Low Latency and Low Cost DRAM Architecture</a:t>
            </a:r>
            <a:r>
              <a:rPr lang="en-US" sz="1500" dirty="0" smtClean="0"/>
              <a:t>,</a:t>
            </a:r>
            <a:r>
              <a:rPr lang="en-US" sz="1500" dirty="0"/>
              <a:t>” </a:t>
            </a:r>
            <a:r>
              <a:rPr lang="en-US" sz="1500" dirty="0" smtClean="0"/>
              <a:t>HPCA 2013.</a:t>
            </a:r>
            <a:endParaRPr lang="en-US" sz="1500" dirty="0"/>
          </a:p>
        </p:txBody>
      </p:sp>
    </p:spTree>
    <p:extLst>
      <p:ext uri="{BB962C8B-B14F-4D97-AF65-F5344CB8AC3E}">
        <p14:creationId xmlns:p14="http://schemas.microsoft.com/office/powerpoint/2010/main" val="31669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683568" y="6490211"/>
            <a:ext cx="7560840" cy="323165"/>
          </a:xfrm>
          <a:prstGeom prst="rect">
            <a:avLst/>
          </a:prstGeom>
        </p:spPr>
        <p:txBody>
          <a:bodyPr wrap="square">
            <a:spAutoFit/>
          </a:bodyPr>
          <a:lstStyle/>
          <a:p>
            <a:r>
              <a:rPr lang="en-US" sz="1500" dirty="0" smtClean="0"/>
              <a:t>Lee+</a:t>
            </a:r>
            <a:r>
              <a:rPr lang="en-US" sz="1500" dirty="0"/>
              <a:t>, </a:t>
            </a:r>
            <a:r>
              <a:rPr lang="en-US" sz="1500" dirty="0" smtClean="0"/>
              <a:t>“</a:t>
            </a:r>
            <a:r>
              <a:rPr lang="en-US" sz="1500" dirty="0" smtClean="0">
                <a:solidFill>
                  <a:srgbClr val="0000FF"/>
                </a:solidFill>
              </a:rPr>
              <a:t>Tiered-Latency DRAM: A Low Latency and Low Cost DRAM Architecture</a:t>
            </a:r>
            <a:r>
              <a:rPr lang="en-US" sz="1500" dirty="0" smtClean="0"/>
              <a:t>,</a:t>
            </a:r>
            <a:r>
              <a:rPr lang="en-US" sz="1500" dirty="0"/>
              <a:t>” </a:t>
            </a:r>
            <a:r>
              <a:rPr lang="en-US" sz="1500" dirty="0" smtClean="0"/>
              <a:t>HPCA 2013.</a:t>
            </a:r>
            <a:endParaRPr lang="en-US" sz="1500" dirty="0"/>
          </a:p>
        </p:txBody>
      </p:sp>
    </p:spTree>
    <p:extLst>
      <p:ext uri="{BB962C8B-B14F-4D97-AF65-F5344CB8AC3E}">
        <p14:creationId xmlns:p14="http://schemas.microsoft.com/office/powerpoint/2010/main" val="382839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7" name="Rectangle 206"/>
          <p:cNvSpPr/>
          <p:nvPr/>
        </p:nvSpPr>
        <p:spPr>
          <a:xfrm>
            <a:off x="683568" y="6490211"/>
            <a:ext cx="7560840" cy="323165"/>
          </a:xfrm>
          <a:prstGeom prst="rect">
            <a:avLst/>
          </a:prstGeom>
        </p:spPr>
        <p:txBody>
          <a:bodyPr wrap="square">
            <a:spAutoFit/>
          </a:bodyPr>
          <a:lstStyle/>
          <a:p>
            <a:r>
              <a:rPr lang="en-US" sz="1500" dirty="0" smtClean="0"/>
              <a:t>Lee+</a:t>
            </a:r>
            <a:r>
              <a:rPr lang="en-US" sz="1500" dirty="0"/>
              <a:t>, </a:t>
            </a:r>
            <a:r>
              <a:rPr lang="en-US" sz="1500" dirty="0" smtClean="0"/>
              <a:t>“</a:t>
            </a:r>
            <a:r>
              <a:rPr lang="en-US" sz="1500" dirty="0" smtClean="0">
                <a:solidFill>
                  <a:srgbClr val="0000FF"/>
                </a:solidFill>
              </a:rPr>
              <a:t>Tiered-Latency DRAM: A Low Latency and Low Cost DRAM Architecture</a:t>
            </a:r>
            <a:r>
              <a:rPr lang="en-US" sz="1500" dirty="0" smtClean="0"/>
              <a:t>,</a:t>
            </a:r>
            <a:r>
              <a:rPr lang="en-US" sz="1500" dirty="0"/>
              <a:t>” </a:t>
            </a:r>
            <a:r>
              <a:rPr lang="en-US" sz="1500" dirty="0" smtClean="0"/>
              <a:t>HPCA 2013.</a:t>
            </a:r>
            <a:endParaRPr lang="en-US" sz="1500" dirty="0"/>
          </a:p>
        </p:txBody>
      </p:sp>
    </p:spTree>
    <p:extLst>
      <p:ext uri="{BB962C8B-B14F-4D97-AF65-F5344CB8AC3E}">
        <p14:creationId xmlns:p14="http://schemas.microsoft.com/office/powerpoint/2010/main" val="34367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dirty="0" smtClean="0">
                <a:latin typeface="Garamond" charset="0"/>
                <a:ea typeface="ＭＳ Ｐゴシック" charset="0"/>
                <a:cs typeface="ＭＳ Ｐゴシック" charset="0"/>
              </a:rPr>
              <a:t>Heterogeneous Interconnect in </a:t>
            </a:r>
            <a:r>
              <a:rPr lang="en-US" dirty="0" err="1" smtClean="0">
                <a:latin typeface="Garamond" charset="0"/>
                <a:ea typeface="ＭＳ Ｐゴシック" charset="0"/>
                <a:cs typeface="ＭＳ Ｐゴシック" charset="0"/>
              </a:rPr>
              <a:t>Tilera</a:t>
            </a:r>
            <a:endParaRPr lang="en-US" dirty="0">
              <a:latin typeface="Garamond" charset="0"/>
              <a:ea typeface="ＭＳ Ｐゴシック" charset="0"/>
              <a:cs typeface="ＭＳ Ｐゴシック" charset="0"/>
            </a:endParaRPr>
          </a:p>
        </p:txBody>
      </p:sp>
      <p:sp>
        <p:nvSpPr>
          <p:cNvPr id="174082" name="Content Placeholder 2"/>
          <p:cNvSpPr>
            <a:spLocks noGrp="1"/>
          </p:cNvSpPr>
          <p:nvPr>
            <p:ph idx="1"/>
          </p:nvPr>
        </p:nvSpPr>
        <p:spPr>
          <a:xfrm>
            <a:off x="5410200" y="914400"/>
            <a:ext cx="3429000" cy="5194300"/>
          </a:xfrm>
        </p:spPr>
        <p:txBody>
          <a:bodyPr/>
          <a:lstStyle/>
          <a:p>
            <a:r>
              <a:rPr lang="en-US">
                <a:latin typeface="Tahoma" charset="0"/>
                <a:ea typeface="ＭＳ Ｐゴシック" charset="0"/>
                <a:cs typeface="ＭＳ Ｐゴシック" charset="0"/>
              </a:rPr>
              <a:t>2D Mesh</a:t>
            </a:r>
          </a:p>
          <a:p>
            <a:r>
              <a:rPr lang="en-US">
                <a:latin typeface="Tahoma" charset="0"/>
                <a:ea typeface="ＭＳ Ｐゴシック" charset="0"/>
                <a:cs typeface="ＭＳ Ｐゴシック" charset="0"/>
              </a:rPr>
              <a:t>Five networks</a:t>
            </a:r>
          </a:p>
          <a:p>
            <a:r>
              <a:rPr lang="en-US">
                <a:latin typeface="Tahoma" charset="0"/>
                <a:ea typeface="ＭＳ Ｐゴシック" charset="0"/>
                <a:cs typeface="ＭＳ Ｐゴシック" charset="0"/>
              </a:rPr>
              <a:t>Four packet switched</a:t>
            </a:r>
          </a:p>
          <a:p>
            <a:pPr lvl="1"/>
            <a:r>
              <a:rPr lang="en-US" sz="1800">
                <a:latin typeface="Tahoma" charset="0"/>
                <a:ea typeface="ＭＳ Ｐゴシック" charset="0"/>
              </a:rPr>
              <a:t>Dimension order routing, wormhole flow control</a:t>
            </a:r>
          </a:p>
          <a:p>
            <a:pPr lvl="1"/>
            <a:r>
              <a:rPr lang="en-US" sz="1800">
                <a:latin typeface="Tahoma" charset="0"/>
                <a:ea typeface="ＭＳ Ｐゴシック" charset="0"/>
              </a:rPr>
              <a:t>TDN: Cache request packets</a:t>
            </a:r>
          </a:p>
          <a:p>
            <a:pPr lvl="1"/>
            <a:r>
              <a:rPr lang="en-US" sz="1800">
                <a:latin typeface="Tahoma" charset="0"/>
                <a:ea typeface="ＭＳ Ｐゴシック" charset="0"/>
              </a:rPr>
              <a:t>MDN: Response packets</a:t>
            </a:r>
          </a:p>
          <a:p>
            <a:pPr lvl="1"/>
            <a:r>
              <a:rPr lang="en-US" sz="1800">
                <a:latin typeface="Tahoma" charset="0"/>
                <a:ea typeface="ＭＳ Ｐゴシック" charset="0"/>
              </a:rPr>
              <a:t>IDN: I/O packets</a:t>
            </a:r>
          </a:p>
          <a:p>
            <a:pPr lvl="1"/>
            <a:r>
              <a:rPr lang="en-US" sz="1800">
                <a:latin typeface="Tahoma" charset="0"/>
                <a:ea typeface="ＭＳ Ｐゴシック" charset="0"/>
              </a:rPr>
              <a:t>UDN: Core to core messaging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One circuit switched</a:t>
            </a:r>
          </a:p>
          <a:p>
            <a:pPr lvl="1"/>
            <a:r>
              <a:rPr lang="en-US" sz="1800">
                <a:latin typeface="Tahoma" charset="0"/>
                <a:ea typeface="ＭＳ Ｐゴシック" charset="0"/>
              </a:rPr>
              <a:t>STN: Low-latency, high-bandwidth static network</a:t>
            </a:r>
          </a:p>
          <a:p>
            <a:pPr lvl="1"/>
            <a:r>
              <a:rPr lang="en-US" sz="1800">
                <a:latin typeface="Tahoma" charset="0"/>
                <a:ea typeface="ＭＳ Ｐゴシック" charset="0"/>
              </a:rPr>
              <a:t>Streaming data</a:t>
            </a:r>
          </a:p>
        </p:txBody>
      </p:sp>
      <p:sp>
        <p:nvSpPr>
          <p:cNvPr id="1740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69FEC7-6305-F145-810B-306AD2721FFF}"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pic>
        <p:nvPicPr>
          <p:cNvPr id="1740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724400" cy="523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68560" y="6576141"/>
            <a:ext cx="9145016" cy="265457"/>
          </a:xfrm>
          <a:prstGeom prst="rect">
            <a:avLst/>
          </a:prstGeom>
        </p:spPr>
        <p:txBody>
          <a:bodyPr wrap="square">
            <a:spAutoFit/>
          </a:bodyPr>
          <a:lstStyle/>
          <a:p>
            <a:pPr lvl="1">
              <a:lnSpc>
                <a:spcPct val="70000"/>
              </a:lnSpc>
            </a:pPr>
            <a:r>
              <a:rPr lang="en-US" sz="1500" dirty="0" err="1">
                <a:latin typeface="Tahoma" charset="0"/>
                <a:ea typeface="ＭＳ Ｐゴシック" charset="0"/>
              </a:rPr>
              <a:t>Wentzlaff</a:t>
            </a:r>
            <a:r>
              <a:rPr lang="en-US" sz="1500" dirty="0">
                <a:latin typeface="Tahoma" charset="0"/>
                <a:ea typeface="ＭＳ Ｐゴシック" charset="0"/>
              </a:rPr>
              <a:t> et al., </a:t>
            </a:r>
            <a:r>
              <a:rPr lang="ja-JP" altLang="en-US" sz="1500" dirty="0">
                <a:latin typeface="Tahoma" charset="0"/>
                <a:ea typeface="ＭＳ Ｐゴシック" charset="0"/>
              </a:rPr>
              <a:t>“</a:t>
            </a:r>
            <a:r>
              <a:rPr lang="en-US" altLang="ja-JP" sz="1500" dirty="0">
                <a:solidFill>
                  <a:srgbClr val="0000FF"/>
                </a:solidFill>
                <a:latin typeface="Tahoma" charset="0"/>
                <a:ea typeface="ＭＳ Ｐゴシック" charset="0"/>
              </a:rPr>
              <a:t>On-Chip Interconnection Architecture of the Tile Processor</a:t>
            </a:r>
            <a:r>
              <a:rPr lang="en-US" altLang="ja-JP" sz="1500" dirty="0">
                <a:latin typeface="Tahoma" charset="0"/>
                <a:ea typeface="ＭＳ Ｐゴシック" charset="0"/>
              </a:rPr>
              <a:t>,</a:t>
            </a:r>
            <a:r>
              <a:rPr lang="ja-JP" altLang="en-US" sz="1500" dirty="0">
                <a:latin typeface="Tahoma" charset="0"/>
                <a:ea typeface="ＭＳ Ｐゴシック" charset="0"/>
              </a:rPr>
              <a:t>”</a:t>
            </a:r>
            <a:r>
              <a:rPr lang="en-US" altLang="ja-JP" sz="1500" dirty="0">
                <a:latin typeface="Tahoma" charset="0"/>
                <a:ea typeface="ＭＳ Ｐゴシック" charset="0"/>
              </a:rPr>
              <a:t> IEEE Micro 2007.</a:t>
            </a:r>
          </a:p>
        </p:txBody>
      </p:sp>
    </p:spTree>
    <p:extLst>
      <p:ext uri="{BB962C8B-B14F-4D97-AF65-F5344CB8AC3E}">
        <p14:creationId xmlns:p14="http://schemas.microsoft.com/office/powerpoint/2010/main" val="5408884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Examples from Life</a:t>
            </a:r>
            <a:endParaRPr lang="en-US" dirty="0"/>
          </a:p>
        </p:txBody>
      </p:sp>
      <p:sp>
        <p:nvSpPr>
          <p:cNvPr id="3" name="Content Placeholder 2"/>
          <p:cNvSpPr>
            <a:spLocks noGrp="1"/>
          </p:cNvSpPr>
          <p:nvPr>
            <p:ph idx="1"/>
          </p:nvPr>
        </p:nvSpPr>
        <p:spPr>
          <a:xfrm>
            <a:off x="228600" y="990600"/>
            <a:ext cx="8610600" cy="5340350"/>
          </a:xfrm>
        </p:spPr>
        <p:txBody>
          <a:bodyPr/>
          <a:lstStyle/>
          <a:p>
            <a:r>
              <a:rPr lang="en-US" dirty="0" smtClean="0"/>
              <a:t>Heterogeneity is abundant in life </a:t>
            </a:r>
          </a:p>
          <a:p>
            <a:pPr lvl="1"/>
            <a:r>
              <a:rPr lang="en-US" dirty="0" smtClean="0"/>
              <a:t>both in nature and human-made components</a:t>
            </a:r>
          </a:p>
          <a:p>
            <a:endParaRPr lang="en-US" dirty="0"/>
          </a:p>
          <a:p>
            <a:r>
              <a:rPr lang="en-US" dirty="0" smtClean="0"/>
              <a:t>Humans are heterogeneous</a:t>
            </a:r>
          </a:p>
          <a:p>
            <a:r>
              <a:rPr lang="en-US" dirty="0" smtClean="0"/>
              <a:t>Cells are heterogeneous </a:t>
            </a:r>
            <a:r>
              <a:rPr lang="en-US" dirty="0" smtClean="0">
                <a:sym typeface="Wingdings"/>
              </a:rPr>
              <a:t> specialized for different tasks</a:t>
            </a:r>
          </a:p>
          <a:p>
            <a:r>
              <a:rPr lang="en-US" dirty="0" smtClean="0">
                <a:sym typeface="Wingdings"/>
              </a:rPr>
              <a:t>Organs are heterogeneous</a:t>
            </a:r>
          </a:p>
          <a:p>
            <a:r>
              <a:rPr lang="en-US" dirty="0" smtClean="0">
                <a:sym typeface="Wingdings"/>
              </a:rPr>
              <a:t>Cars are heterogeneous</a:t>
            </a:r>
          </a:p>
          <a:p>
            <a:r>
              <a:rPr lang="en-US" dirty="0" smtClean="0">
                <a:sym typeface="Wingdings"/>
              </a:rPr>
              <a:t>Buildings are heterogeneous</a:t>
            </a:r>
          </a:p>
          <a:p>
            <a:r>
              <a:rPr lang="en-US" dirty="0" smtClean="0">
                <a:sym typeface="Wingdings"/>
              </a:rPr>
              <a:t>Rooms are heterogeneous</a:t>
            </a:r>
          </a:p>
          <a:p>
            <a:r>
              <a:rPr lang="en-US" dirty="0" smtClean="0">
                <a:sym typeface="Wingdings"/>
              </a:rPr>
              <a:t>…</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19</a:t>
            </a:fld>
            <a:endParaRPr lang="en-US" altLang="en-US"/>
          </a:p>
        </p:txBody>
      </p:sp>
    </p:spTree>
    <p:extLst>
      <p:ext uri="{BB962C8B-B14F-4D97-AF65-F5344CB8AC3E}">
        <p14:creationId xmlns:p14="http://schemas.microsoft.com/office/powerpoint/2010/main" val="3716523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latin typeface="Garamond" charset="0"/>
              </a:rPr>
              <a:t>Required Readings</a:t>
            </a:r>
            <a:endParaRPr lang="en-US" dirty="0">
              <a:latin typeface="Garamond" charset="0"/>
            </a:endParaRP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26A81-4284-5149-9A48-0B8A520858EB}"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
        <p:nvSpPr>
          <p:cNvPr id="7" name="Subtitle 2"/>
          <p:cNvSpPr txBox="1">
            <a:spLocks/>
          </p:cNvSpPr>
          <p:nvPr/>
        </p:nvSpPr>
        <p:spPr>
          <a:xfrm>
            <a:off x="228600" y="1219200"/>
            <a:ext cx="8447856" cy="5090120"/>
          </a:xfrm>
          <a:prstGeom prst="rect">
            <a:avLst/>
          </a:prstGeom>
          <a:solidFill>
            <a:srgbClr val="FFFF99"/>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ct val="0"/>
              </a:spcAft>
              <a:buFont typeface="Wingdings" panose="05000000000000000000" pitchFamily="2" charset="2"/>
              <a:buChar char="Ø"/>
              <a:defRPr/>
            </a:pPr>
            <a:r>
              <a:rPr lang="en-US" sz="2400" dirty="0" smtClean="0">
                <a:solidFill>
                  <a:srgbClr val="002776"/>
                </a:solidFill>
                <a:latin typeface="Tahoma"/>
              </a:rPr>
              <a:t> Required Reading Assignment:</a:t>
            </a:r>
          </a:p>
          <a:p>
            <a:pPr lvl="1"/>
            <a:r>
              <a:rPr lang="en-US" sz="2000" dirty="0" err="1" smtClean="0">
                <a:solidFill>
                  <a:srgbClr val="000000"/>
                </a:solidFill>
                <a:latin typeface="Tahoma" charset="0"/>
                <a:ea typeface="ＭＳ Ｐゴシック" charset="0"/>
              </a:rPr>
              <a:t>Suleman</a:t>
            </a:r>
            <a:r>
              <a:rPr lang="en-US" sz="2000" dirty="0" smtClean="0">
                <a:solidFill>
                  <a:srgbClr val="000000"/>
                </a:solidFill>
                <a:latin typeface="Tahoma" charset="0"/>
                <a:ea typeface="ＭＳ Ｐゴシック" charset="0"/>
              </a:rPr>
              <a:t> et al., “</a:t>
            </a:r>
            <a:r>
              <a:rPr lang="en-US" sz="2000" dirty="0" smtClean="0">
                <a:solidFill>
                  <a:srgbClr val="0000FF"/>
                </a:solidFill>
                <a:latin typeface="Tahoma" charset="0"/>
                <a:ea typeface="ＭＳ Ｐゴシック" charset="0"/>
              </a:rPr>
              <a:t>Accelerating Critical Section Execution with Asymmetric Multi-Core Architectures</a:t>
            </a:r>
            <a:r>
              <a:rPr lang="en-US" sz="2000" dirty="0" smtClean="0">
                <a:solidFill>
                  <a:srgbClr val="000000"/>
                </a:solidFill>
                <a:latin typeface="Tahoma" charset="0"/>
                <a:ea typeface="ＭＳ Ｐゴシック" charset="0"/>
              </a:rPr>
              <a:t>,” ASPLOS 2009</a:t>
            </a:r>
            <a:r>
              <a:rPr lang="en-US" altLang="ja-JP" sz="2000" dirty="0" smtClean="0">
                <a:solidFill>
                  <a:srgbClr val="000000"/>
                </a:solidFill>
                <a:latin typeface="Tahoma" charset="0"/>
                <a:ea typeface="ＭＳ Ｐゴシック" charset="0"/>
              </a:rPr>
              <a:t>. </a:t>
            </a:r>
            <a:endParaRPr lang="en-US" altLang="ja-JP" sz="2000" dirty="0">
              <a:solidFill>
                <a:srgbClr val="000000"/>
              </a:solidFill>
              <a:latin typeface="Tahoma" charset="0"/>
              <a:ea typeface="ＭＳ Ｐゴシック" charset="0"/>
            </a:endParaRPr>
          </a:p>
          <a:p>
            <a:pPr lvl="1" fontAlgn="base">
              <a:lnSpc>
                <a:spcPct val="100000"/>
              </a:lnSpc>
              <a:spcBef>
                <a:spcPts val="0"/>
              </a:spcBef>
              <a:spcAft>
                <a:spcPct val="0"/>
              </a:spcAft>
              <a:defRPr/>
            </a:pPr>
            <a:endParaRPr lang="en-US" sz="1800" b="1" dirty="0">
              <a:solidFill>
                <a:srgbClr val="002776"/>
              </a:solidFill>
              <a:latin typeface="Tahoma"/>
            </a:endParaRPr>
          </a:p>
          <a:p>
            <a:pPr fontAlgn="base">
              <a:lnSpc>
                <a:spcPct val="100000"/>
              </a:lnSpc>
              <a:spcBef>
                <a:spcPts val="0"/>
              </a:spcBef>
              <a:spcAft>
                <a:spcPct val="0"/>
              </a:spcAft>
              <a:buFont typeface="Wingdings" panose="05000000000000000000" pitchFamily="2" charset="2"/>
              <a:buChar char="Ø"/>
              <a:defRPr/>
            </a:pPr>
            <a:r>
              <a:rPr lang="en-US" sz="2400" dirty="0">
                <a:solidFill>
                  <a:srgbClr val="002776"/>
                </a:solidFill>
                <a:latin typeface="Tahoma"/>
              </a:rPr>
              <a:t> </a:t>
            </a:r>
            <a:r>
              <a:rPr lang="en-US" sz="2400" dirty="0" smtClean="0">
                <a:solidFill>
                  <a:srgbClr val="002776"/>
                </a:solidFill>
                <a:latin typeface="Tahoma"/>
              </a:rPr>
              <a:t>Recommended References:</a:t>
            </a:r>
          </a:p>
          <a:p>
            <a:pPr lvl="1" fontAlgn="base">
              <a:lnSpc>
                <a:spcPct val="100000"/>
              </a:lnSpc>
              <a:spcBef>
                <a:spcPts val="0"/>
              </a:spcBef>
              <a:spcAft>
                <a:spcPct val="0"/>
              </a:spcAft>
              <a:defRPr/>
            </a:pPr>
            <a:endParaRPr lang="en-US" sz="2000" dirty="0" smtClean="0">
              <a:solidFill>
                <a:srgbClr val="002776"/>
              </a:solidFill>
              <a:latin typeface="Tahoma"/>
            </a:endParaRPr>
          </a:p>
          <a:p>
            <a:pPr lvl="1">
              <a:defRPr/>
            </a:pPr>
            <a:r>
              <a:rPr lang="en-US" sz="2000" dirty="0">
                <a:solidFill>
                  <a:srgbClr val="000000"/>
                </a:solidFill>
                <a:latin typeface="Tahoma" charset="0"/>
                <a:ea typeface="ＭＳ Ｐゴシック" charset="0"/>
                <a:cs typeface="ＭＳ Ｐゴシック" charset="0"/>
              </a:rPr>
              <a:t>Joao et al., “</a:t>
            </a:r>
            <a:r>
              <a:rPr lang="en-US" sz="2000" dirty="0">
                <a:solidFill>
                  <a:srgbClr val="0000FF"/>
                </a:solidFill>
                <a:latin typeface="Tahoma" charset="0"/>
                <a:ea typeface="ＭＳ Ｐゴシック" charset="0"/>
                <a:cs typeface="ＭＳ Ｐゴシック" charset="0"/>
              </a:rPr>
              <a:t>Bottleneck Identification and Scheduling in Multithreaded </a:t>
            </a:r>
            <a:r>
              <a:rPr lang="en-US" sz="2000" dirty="0" smtClean="0">
                <a:solidFill>
                  <a:srgbClr val="0000FF"/>
                </a:solidFill>
                <a:latin typeface="Tahoma" charset="0"/>
                <a:ea typeface="ＭＳ Ｐゴシック" charset="0"/>
                <a:cs typeface="ＭＳ Ｐゴシック" charset="0"/>
              </a:rPr>
              <a:t>Applications</a:t>
            </a:r>
            <a:r>
              <a:rPr lang="en-US" sz="2000" dirty="0" smtClean="0">
                <a:solidFill>
                  <a:srgbClr val="000000"/>
                </a:solidFill>
                <a:latin typeface="Tahoma" charset="0"/>
                <a:ea typeface="ＭＳ Ｐゴシック" charset="0"/>
                <a:cs typeface="ＭＳ Ｐゴシック" charset="0"/>
              </a:rPr>
              <a:t>,</a:t>
            </a:r>
            <a:r>
              <a:rPr lang="en-US" sz="2000" dirty="0">
                <a:solidFill>
                  <a:srgbClr val="000000"/>
                </a:solidFill>
                <a:latin typeface="Tahoma" charset="0"/>
                <a:ea typeface="ＭＳ Ｐゴシック" charset="0"/>
                <a:cs typeface="ＭＳ Ｐゴシック" charset="0"/>
              </a:rPr>
              <a:t>” ASPLOS 2012. </a:t>
            </a:r>
            <a:endParaRPr lang="en-US" sz="2000" dirty="0" smtClean="0">
              <a:solidFill>
                <a:srgbClr val="000000"/>
              </a:solidFill>
              <a:latin typeface="Tahoma" charset="0"/>
              <a:ea typeface="ＭＳ Ｐゴシック" charset="0"/>
              <a:cs typeface="ＭＳ Ｐゴシック" charset="0"/>
            </a:endParaRPr>
          </a:p>
          <a:p>
            <a:pPr lvl="1">
              <a:defRPr/>
            </a:pPr>
            <a:endParaRPr lang="en-US" sz="2000" dirty="0">
              <a:solidFill>
                <a:srgbClr val="000000"/>
              </a:solidFill>
              <a:latin typeface="Tahoma" charset="0"/>
              <a:ea typeface="ＭＳ Ｐゴシック" charset="0"/>
              <a:cs typeface="ＭＳ Ｐゴシック" charset="0"/>
            </a:endParaRPr>
          </a:p>
          <a:p>
            <a:pPr lvl="1">
              <a:defRPr/>
            </a:pPr>
            <a:r>
              <a:rPr lang="en-US" sz="2000" dirty="0" err="1" smtClean="0">
                <a:solidFill>
                  <a:srgbClr val="000000"/>
                </a:solidFill>
                <a:latin typeface="Tahoma" charset="0"/>
                <a:ea typeface="ＭＳ Ｐゴシック" charset="0"/>
                <a:cs typeface="ＭＳ Ｐゴシック" charset="0"/>
              </a:rPr>
              <a:t>Gorchowski</a:t>
            </a:r>
            <a:r>
              <a:rPr lang="en-US" sz="2000" dirty="0" smtClean="0">
                <a:solidFill>
                  <a:srgbClr val="000000"/>
                </a:solidFill>
                <a:latin typeface="Tahoma" charset="0"/>
                <a:ea typeface="ＭＳ Ｐゴシック" charset="0"/>
                <a:cs typeface="ＭＳ Ｐゴシック" charset="0"/>
              </a:rPr>
              <a:t> et al., “</a:t>
            </a:r>
            <a:r>
              <a:rPr lang="en-US" sz="2000" dirty="0" smtClean="0">
                <a:solidFill>
                  <a:srgbClr val="0000FF"/>
                </a:solidFill>
                <a:latin typeface="Tahoma" charset="0"/>
                <a:ea typeface="ＭＳ Ｐゴシック" charset="0"/>
                <a:cs typeface="ＭＳ Ｐゴシック" charset="0"/>
              </a:rPr>
              <a:t>Best of Both Latency and Throughput</a:t>
            </a:r>
            <a:r>
              <a:rPr lang="en-US" sz="2000" dirty="0" smtClean="0">
                <a:solidFill>
                  <a:srgbClr val="000000"/>
                </a:solidFill>
                <a:latin typeface="Tahoma" charset="0"/>
                <a:ea typeface="ＭＳ Ｐゴシック" charset="0"/>
                <a:cs typeface="ＭＳ Ｐゴシック" charset="0"/>
              </a:rPr>
              <a:t>,” ICCD 2004.</a:t>
            </a:r>
            <a:endParaRPr lang="en-US" sz="2000" dirty="0">
              <a:solidFill>
                <a:srgbClr val="000000"/>
              </a:solidFill>
              <a:latin typeface="Tahoma" charset="0"/>
              <a:ea typeface="ＭＳ Ｐゴシック" charset="0"/>
              <a:cs typeface="ＭＳ Ｐゴシック" charset="0"/>
            </a:endParaRPr>
          </a:p>
          <a:p>
            <a:pPr lvl="1">
              <a:defRPr/>
            </a:pPr>
            <a:endParaRPr lang="en-US" sz="2000" dirty="0" smtClean="0">
              <a:solidFill>
                <a:srgbClr val="000000"/>
              </a:solidFill>
              <a:latin typeface="Tahoma" charset="0"/>
              <a:ea typeface="ＭＳ Ｐゴシック" charset="0"/>
              <a:cs typeface="ＭＳ Ｐゴシック" charset="0"/>
            </a:endParaRPr>
          </a:p>
          <a:p>
            <a:pPr lvl="1" fontAlgn="base">
              <a:lnSpc>
                <a:spcPct val="100000"/>
              </a:lnSpc>
              <a:spcBef>
                <a:spcPts val="0"/>
              </a:spcBef>
              <a:spcAft>
                <a:spcPct val="0"/>
              </a:spcAft>
              <a:defRPr/>
            </a:pPr>
            <a:endParaRPr lang="en-US" sz="2000" dirty="0">
              <a:solidFill>
                <a:srgbClr val="002776"/>
              </a:solidFill>
              <a:latin typeface="Tahoma"/>
            </a:endParaRPr>
          </a:p>
          <a:p>
            <a:pPr marL="457200" lvl="1" indent="0" fontAlgn="base">
              <a:lnSpc>
                <a:spcPct val="100000"/>
              </a:lnSpc>
              <a:spcBef>
                <a:spcPts val="0"/>
              </a:spcBef>
              <a:spcAft>
                <a:spcPct val="0"/>
              </a:spcAft>
              <a:buFont typeface="Arial" panose="020B0604020202020204" pitchFamily="34" charset="0"/>
              <a:buNone/>
              <a:defRPr/>
            </a:pPr>
            <a:endParaRPr lang="en-US" sz="1800" dirty="0" smtClean="0">
              <a:solidFill>
                <a:srgbClr val="002776"/>
              </a:solidFill>
              <a:latin typeface="Tahoma"/>
            </a:endParaRPr>
          </a:p>
        </p:txBody>
      </p:sp>
    </p:spTree>
    <p:extLst>
      <p:ext uri="{BB962C8B-B14F-4D97-AF65-F5344CB8AC3E}">
        <p14:creationId xmlns:p14="http://schemas.microsoft.com/office/powerpoint/2010/main" val="18724067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General-Purpose vs. Special-Purpose</a:t>
            </a:r>
            <a:endParaRPr lang="en-US" dirty="0"/>
          </a:p>
        </p:txBody>
      </p:sp>
      <p:sp>
        <p:nvSpPr>
          <p:cNvPr id="3" name="Content Placeholder 2"/>
          <p:cNvSpPr>
            <a:spLocks noGrp="1"/>
          </p:cNvSpPr>
          <p:nvPr>
            <p:ph idx="1"/>
          </p:nvPr>
        </p:nvSpPr>
        <p:spPr>
          <a:xfrm>
            <a:off x="228600" y="1060450"/>
            <a:ext cx="8610600" cy="5340350"/>
          </a:xfrm>
        </p:spPr>
        <p:txBody>
          <a:bodyPr/>
          <a:lstStyle/>
          <a:p>
            <a:r>
              <a:rPr lang="en-US" dirty="0" smtClean="0"/>
              <a:t>Asymmetry is a way of enabling specialization</a:t>
            </a:r>
          </a:p>
          <a:p>
            <a:endParaRPr lang="en-US" dirty="0"/>
          </a:p>
          <a:p>
            <a:r>
              <a:rPr lang="en-US" dirty="0" smtClean="0"/>
              <a:t>It bridges the gap between purely general purpose and purely special purpose</a:t>
            </a:r>
          </a:p>
          <a:p>
            <a:pPr lvl="1"/>
            <a:r>
              <a:rPr lang="en-US" dirty="0" smtClean="0"/>
              <a:t>Purely general purpose: Single design for every workload or metric</a:t>
            </a:r>
          </a:p>
          <a:p>
            <a:pPr lvl="1"/>
            <a:r>
              <a:rPr lang="en-US" dirty="0" smtClean="0"/>
              <a:t>Purely special purpose: Single design per workload or metric</a:t>
            </a:r>
          </a:p>
          <a:p>
            <a:pPr lvl="1"/>
            <a:r>
              <a:rPr lang="en-US" dirty="0" smtClean="0"/>
              <a:t>Asymmetric: Multiple sub-designs optimized for sets of workloads/metrics and glued together</a:t>
            </a:r>
          </a:p>
          <a:p>
            <a:pPr lvl="1"/>
            <a:endParaRPr lang="en-US" dirty="0"/>
          </a:p>
          <a:p>
            <a:r>
              <a:rPr lang="en-US" dirty="0" smtClean="0"/>
              <a:t>The goal of a good asymmetric design is to get the best of both general purpose and special purpose</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20</a:t>
            </a:fld>
            <a:endParaRPr lang="en-US" altLang="en-US"/>
          </a:p>
        </p:txBody>
      </p:sp>
    </p:spTree>
    <p:extLst>
      <p:ext uri="{BB962C8B-B14F-4D97-AF65-F5344CB8AC3E}">
        <p14:creationId xmlns:p14="http://schemas.microsoft.com/office/powerpoint/2010/main" val="3400550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755650"/>
          </a:xfrm>
        </p:spPr>
        <p:txBody>
          <a:bodyPr/>
          <a:lstStyle/>
          <a:p>
            <a:r>
              <a:rPr lang="en-US" dirty="0" smtClean="0"/>
              <a:t>Asymmetry Advantages and Disadvantages</a:t>
            </a:r>
            <a:endParaRPr lang="en-US" dirty="0"/>
          </a:p>
        </p:txBody>
      </p:sp>
      <p:sp>
        <p:nvSpPr>
          <p:cNvPr id="3" name="Content Placeholder 2"/>
          <p:cNvSpPr>
            <a:spLocks noGrp="1"/>
          </p:cNvSpPr>
          <p:nvPr>
            <p:ph idx="1"/>
          </p:nvPr>
        </p:nvSpPr>
        <p:spPr>
          <a:xfrm>
            <a:off x="228600" y="984250"/>
            <a:ext cx="8610600" cy="5340350"/>
          </a:xfrm>
        </p:spPr>
        <p:txBody>
          <a:bodyPr/>
          <a:lstStyle/>
          <a:p>
            <a:r>
              <a:rPr lang="en-US" dirty="0" smtClean="0"/>
              <a:t>Advantages over Symmetric Design</a:t>
            </a:r>
          </a:p>
          <a:p>
            <a:pPr marL="344487" lvl="1" indent="0">
              <a:buNone/>
            </a:pPr>
            <a:r>
              <a:rPr lang="en-US" dirty="0" smtClean="0"/>
              <a:t>+ Can enable optimization of multiple metrics</a:t>
            </a:r>
          </a:p>
          <a:p>
            <a:pPr marL="344487" lvl="1" indent="0">
              <a:buNone/>
            </a:pPr>
            <a:r>
              <a:rPr lang="en-US" dirty="0" smtClean="0"/>
              <a:t>+ Can enable better adaptation to workload behavior</a:t>
            </a:r>
          </a:p>
          <a:p>
            <a:pPr marL="344487" lvl="1" indent="0">
              <a:buNone/>
            </a:pPr>
            <a:r>
              <a:rPr lang="en-US" dirty="0" smtClean="0"/>
              <a:t>+ Can provide special-purpose benefits with general-purpose usability/flexibility</a:t>
            </a:r>
            <a:endParaRPr lang="en-US" dirty="0"/>
          </a:p>
          <a:p>
            <a:endParaRPr lang="en-US" dirty="0" smtClean="0"/>
          </a:p>
          <a:p>
            <a:r>
              <a:rPr lang="en-US" dirty="0" smtClean="0"/>
              <a:t>Disadvantages over Symmetric Design</a:t>
            </a:r>
          </a:p>
          <a:p>
            <a:pPr marL="344487" lvl="1" indent="0">
              <a:buNone/>
            </a:pPr>
            <a:r>
              <a:rPr lang="en-US" dirty="0" smtClean="0"/>
              <a:t>- Higher overhead and more complexity in design, verification</a:t>
            </a:r>
          </a:p>
          <a:p>
            <a:pPr marL="344487" lvl="1" indent="0">
              <a:buNone/>
            </a:pPr>
            <a:r>
              <a:rPr lang="en-US" dirty="0" smtClean="0"/>
              <a:t>- Higher overhead in management: scheduling onto asymmetric components</a:t>
            </a:r>
          </a:p>
          <a:p>
            <a:pPr marL="344487" lvl="1" indent="0">
              <a:buNone/>
            </a:pPr>
            <a:r>
              <a:rPr lang="en-US" dirty="0" smtClean="0"/>
              <a:t>- </a:t>
            </a:r>
            <a:r>
              <a:rPr lang="en-US" dirty="0"/>
              <a:t>O</a:t>
            </a:r>
            <a:r>
              <a:rPr lang="en-US" dirty="0" smtClean="0"/>
              <a:t>verhead in switching between multiple components can lead to degradation</a:t>
            </a:r>
          </a:p>
          <a:p>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21</a:t>
            </a:fld>
            <a:endParaRPr lang="en-US" altLang="en-US"/>
          </a:p>
        </p:txBody>
      </p:sp>
    </p:spTree>
    <p:extLst>
      <p:ext uri="{BB962C8B-B14F-4D97-AF65-F5344CB8AC3E}">
        <p14:creationId xmlns:p14="http://schemas.microsoft.com/office/powerpoint/2010/main" val="2112299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Example</a:t>
            </a:r>
            <a:endParaRPr lang="en-US" dirty="0"/>
          </a:p>
        </p:txBody>
      </p:sp>
      <p:sp>
        <p:nvSpPr>
          <p:cNvPr id="3" name="Content Placeholder 2"/>
          <p:cNvSpPr>
            <a:spLocks noGrp="1"/>
          </p:cNvSpPr>
          <p:nvPr>
            <p:ph idx="1"/>
          </p:nvPr>
        </p:nvSpPr>
        <p:spPr>
          <a:xfrm>
            <a:off x="228600" y="1060450"/>
            <a:ext cx="8610600" cy="5340350"/>
          </a:xfrm>
        </p:spPr>
        <p:txBody>
          <a:bodyPr/>
          <a:lstStyle/>
          <a:p>
            <a:r>
              <a:rPr lang="en-US" dirty="0" smtClean="0"/>
              <a:t>Modern processors integrate general purpose cores and GPUs</a:t>
            </a:r>
          </a:p>
          <a:p>
            <a:pPr lvl="1"/>
            <a:r>
              <a:rPr lang="en-US" dirty="0" smtClean="0"/>
              <a:t>CPU-GPU systems</a:t>
            </a:r>
          </a:p>
          <a:p>
            <a:pPr lvl="1"/>
            <a:r>
              <a:rPr lang="en-US" dirty="0" smtClean="0"/>
              <a:t>Heterogeneity in execution models</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22</a:t>
            </a:fld>
            <a:endParaRPr lang="en-US" altLang="en-US"/>
          </a:p>
        </p:txBody>
      </p:sp>
    </p:spTree>
    <p:extLst>
      <p:ext uri="{BB962C8B-B14F-4D97-AF65-F5344CB8AC3E}">
        <p14:creationId xmlns:p14="http://schemas.microsoft.com/office/powerpoint/2010/main" val="957492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5538"/>
            <a:ext cx="8610600" cy="5122862"/>
          </a:xfrm>
        </p:spPr>
        <p:txBody>
          <a:bodyPr/>
          <a:lstStyle/>
          <a:p>
            <a:pPr>
              <a:defRPr/>
            </a:pPr>
            <a:r>
              <a:rPr lang="en-US" dirty="0">
                <a:solidFill>
                  <a:srgbClr val="FF0000"/>
                </a:solidFill>
              </a:rPr>
              <a:t>Memory </a:t>
            </a:r>
            <a:r>
              <a:rPr lang="en-US" dirty="0" smtClean="0">
                <a:solidFill>
                  <a:srgbClr val="FF0000"/>
                </a:solidFill>
              </a:rPr>
              <a:t>system</a:t>
            </a:r>
            <a:endParaRPr lang="en-US" dirty="0"/>
          </a:p>
          <a:p>
            <a:pPr lvl="1">
              <a:defRPr/>
            </a:pPr>
            <a:r>
              <a:rPr lang="en-US" dirty="0" smtClean="0"/>
              <a:t>Applications are increasingly data intensive </a:t>
            </a:r>
          </a:p>
          <a:p>
            <a:pPr lvl="1">
              <a:defRPr/>
            </a:pPr>
            <a:r>
              <a:rPr lang="en-US" dirty="0" smtClean="0">
                <a:sym typeface="Wingdings"/>
              </a:rPr>
              <a:t>Data </a:t>
            </a:r>
            <a:r>
              <a:rPr lang="en-US" dirty="0">
                <a:sym typeface="Wingdings"/>
              </a:rPr>
              <a:t>storage and movement limits performance &amp; </a:t>
            </a:r>
            <a:r>
              <a:rPr lang="en-US" dirty="0" smtClean="0">
                <a:sym typeface="Wingdings"/>
              </a:rPr>
              <a:t>efficiency</a:t>
            </a:r>
            <a:endParaRPr lang="en-US" dirty="0"/>
          </a:p>
          <a:p>
            <a:pPr>
              <a:defRPr/>
            </a:pPr>
            <a:endParaRPr lang="en-US" dirty="0" smtClean="0">
              <a:solidFill>
                <a:srgbClr val="FF0000"/>
              </a:solidFill>
            </a:endParaRPr>
          </a:p>
          <a:p>
            <a:pPr>
              <a:defRPr/>
            </a:pPr>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defRPr/>
            </a:pPr>
            <a:r>
              <a:rPr lang="en-US" dirty="0" smtClean="0"/>
              <a:t>Enables scalable systems </a:t>
            </a:r>
            <a:r>
              <a:rPr lang="en-US" dirty="0" smtClean="0">
                <a:sym typeface="Wingdings"/>
              </a:rPr>
              <a:t> new applications</a:t>
            </a:r>
            <a:endParaRPr lang="en-US" dirty="0" smtClean="0"/>
          </a:p>
          <a:p>
            <a:pPr lvl="1">
              <a:defRPr/>
            </a:pPr>
            <a:r>
              <a:rPr lang="en-US" dirty="0" smtClean="0"/>
              <a:t>Enables better user experience </a:t>
            </a:r>
            <a:r>
              <a:rPr lang="en-US" dirty="0" smtClean="0">
                <a:sym typeface="Wingdings"/>
              </a:rPr>
              <a:t> new usage models</a:t>
            </a:r>
            <a:endParaRPr lang="en-US" dirty="0" smtClean="0"/>
          </a:p>
          <a:p>
            <a:pPr marL="0" indent="0">
              <a:buFont typeface="Wingdings" charset="0"/>
              <a:buNone/>
              <a:defRPr/>
            </a:pPr>
            <a:endParaRPr lang="en-US" dirty="0" smtClean="0"/>
          </a:p>
          <a:p>
            <a:pPr>
              <a:defRPr/>
            </a:pPr>
            <a:r>
              <a:rPr lang="en-US" dirty="0" smtClean="0">
                <a:solidFill>
                  <a:srgbClr val="FF0000"/>
                </a:solidFill>
              </a:rPr>
              <a:t>Predictability and robustness</a:t>
            </a:r>
            <a:endParaRPr lang="en-US" dirty="0" smtClean="0"/>
          </a:p>
          <a:p>
            <a:pPr lvl="1">
              <a:defRPr/>
            </a:pPr>
            <a:r>
              <a:rPr lang="en-US" dirty="0" smtClean="0"/>
              <a:t>Resource sharing and unreliable hardware causes QoS issues</a:t>
            </a:r>
          </a:p>
          <a:p>
            <a:pPr lvl="1">
              <a:defRPr/>
            </a:pPr>
            <a:r>
              <a:rPr lang="en-US" dirty="0" smtClean="0"/>
              <a:t>Predictable performance and QoS are first class constraints </a:t>
            </a:r>
          </a:p>
          <a:p>
            <a:pPr lvl="1">
              <a:defRPr/>
            </a:pPr>
            <a:endParaRPr lang="en-US" dirty="0" smtClean="0"/>
          </a:p>
          <a:p>
            <a:pPr lvl="1">
              <a:defRPr/>
            </a:pPr>
            <a:endParaRPr lang="en-US" dirty="0" smtClean="0"/>
          </a:p>
          <a:p>
            <a:pPr>
              <a:defRPr/>
            </a:pPr>
            <a:endParaRPr lang="en-US" dirty="0"/>
          </a:p>
          <a:p>
            <a:pPr>
              <a:defRPr/>
            </a:pPr>
            <a:endParaRPr lang="en-US" dirty="0"/>
          </a:p>
        </p:txBody>
      </p:sp>
      <p:sp>
        <p:nvSpPr>
          <p:cNvPr id="195585" name="Title 1"/>
          <p:cNvSpPr>
            <a:spLocks noGrp="1"/>
          </p:cNvSpPr>
          <p:nvPr>
            <p:ph type="title"/>
          </p:nvPr>
        </p:nvSpPr>
        <p:spPr/>
        <p:txBody>
          <a:bodyPr/>
          <a:lstStyle/>
          <a:p>
            <a:r>
              <a:rPr lang="en-US">
                <a:latin typeface="Garamond" charset="0"/>
              </a:rPr>
              <a:t>Three Key Problems in Future Systems</a:t>
            </a: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950511-59EB-B94E-A642-D316B5B91EA4}"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
        <p:nvSpPr>
          <p:cNvPr id="5" name="Rectangle 4"/>
          <p:cNvSpPr/>
          <p:nvPr/>
        </p:nvSpPr>
        <p:spPr>
          <a:xfrm>
            <a:off x="566738" y="2771775"/>
            <a:ext cx="6900862" cy="5048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6" name="Rounded Rectangle 5"/>
          <p:cNvSpPr/>
          <p:nvPr/>
        </p:nvSpPr>
        <p:spPr>
          <a:xfrm rot="21340188">
            <a:off x="349867" y="4925540"/>
            <a:ext cx="8046720" cy="1936242"/>
          </a:xfrm>
          <a:prstGeom prst="roundRect">
            <a:avLst/>
          </a:prstGeom>
          <a:solidFill>
            <a:sysClr val="window" lastClr="FFFFFF"/>
          </a:solidFill>
          <a:ln w="12700" cap="flat" cmpd="sng" algn="ctr">
            <a:solidFill>
              <a:sysClr val="windowText" lastClr="000000"/>
            </a:solidFill>
            <a:prstDash val="solid"/>
          </a:ln>
          <a:effectLst/>
          <a:scene3d>
            <a:camera prst="orthographicFront">
              <a:rot lat="0" lon="0" rev="21360000"/>
            </a:camera>
            <a:lightRig rig="threePt" dir="t"/>
          </a:scene3d>
        </p:spPr>
        <p:txBody>
          <a:bodyPr anchor="ctr"/>
          <a:lstStyle/>
          <a:p>
            <a:pPr algn="ctr">
              <a:defRPr/>
            </a:pPr>
            <a:r>
              <a:rPr lang="en-US" sz="4000" b="1" kern="0" dirty="0">
                <a:solidFill>
                  <a:srgbClr val="0000FF"/>
                </a:solidFill>
                <a:latin typeface="Calibri"/>
                <a:ea typeface="ＭＳ Ｐゴシック" charset="0"/>
                <a:cs typeface="ＭＳ Ｐゴシック" charset="0"/>
              </a:rPr>
              <a:t>Asymmetric Designs </a:t>
            </a:r>
          </a:p>
          <a:p>
            <a:pPr algn="ctr">
              <a:defRPr/>
            </a:pPr>
            <a:r>
              <a:rPr lang="en-US" sz="4000" b="1" kern="0" dirty="0">
                <a:solidFill>
                  <a:srgbClr val="0000FF"/>
                </a:solidFill>
                <a:latin typeface="Calibri"/>
                <a:ea typeface="ＭＳ Ｐゴシック" charset="0"/>
                <a:cs typeface="ＭＳ Ｐゴシック" charset="0"/>
              </a:rPr>
              <a:t>Can Help Solve These Problems</a:t>
            </a:r>
          </a:p>
        </p:txBody>
      </p:sp>
    </p:spTree>
    <p:extLst>
      <p:ext uri="{BB962C8B-B14F-4D97-AF65-F5344CB8AC3E}">
        <p14:creationId xmlns:p14="http://schemas.microsoft.com/office/powerpoint/2010/main" val="1148819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dirty="0" smtClean="0"/>
              <a:t>Commercial Asymmetric Design Examples</a:t>
            </a:r>
            <a:endParaRPr lang="en-US" dirty="0"/>
          </a:p>
        </p:txBody>
      </p:sp>
      <p:sp>
        <p:nvSpPr>
          <p:cNvPr id="3" name="Content Placeholder 2"/>
          <p:cNvSpPr>
            <a:spLocks noGrp="1"/>
          </p:cNvSpPr>
          <p:nvPr>
            <p:ph idx="1"/>
          </p:nvPr>
        </p:nvSpPr>
        <p:spPr>
          <a:xfrm>
            <a:off x="228600" y="1040978"/>
            <a:ext cx="8610600" cy="5340350"/>
          </a:xfrm>
        </p:spPr>
        <p:txBody>
          <a:bodyPr/>
          <a:lstStyle/>
          <a:p>
            <a:r>
              <a:rPr lang="en-US" dirty="0" smtClean="0"/>
              <a:t>Integrated CPU-GPU systems (e.g., Intel </a:t>
            </a:r>
            <a:r>
              <a:rPr lang="en-US" dirty="0" err="1" smtClean="0"/>
              <a:t>SandyBridge</a:t>
            </a:r>
            <a:r>
              <a:rPr lang="en-US" dirty="0" smtClean="0"/>
              <a:t>)</a:t>
            </a:r>
          </a:p>
          <a:p>
            <a:endParaRPr lang="en-US" dirty="0"/>
          </a:p>
          <a:p>
            <a:r>
              <a:rPr lang="en-US" dirty="0" smtClean="0"/>
              <a:t>CPU + Hardware Accelerators (e.g., your cell phone)</a:t>
            </a:r>
          </a:p>
          <a:p>
            <a:endParaRPr lang="en-US" dirty="0"/>
          </a:p>
          <a:p>
            <a:r>
              <a:rPr lang="en-US" dirty="0" smtClean="0"/>
              <a:t>ARM </a:t>
            </a:r>
            <a:r>
              <a:rPr lang="en-US" dirty="0" err="1" smtClean="0"/>
              <a:t>big.LITTLE</a:t>
            </a:r>
            <a:r>
              <a:rPr lang="en-US" dirty="0" smtClean="0"/>
              <a:t> processor</a:t>
            </a:r>
          </a:p>
          <a:p>
            <a:endParaRPr lang="en-US" dirty="0"/>
          </a:p>
          <a:p>
            <a:r>
              <a:rPr lang="en-US" dirty="0" smtClean="0"/>
              <a:t>IBM Cell processor</a:t>
            </a:r>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24</a:t>
            </a:fld>
            <a:endParaRPr lang="en-US" altLang="en-US"/>
          </a:p>
        </p:txBody>
      </p:sp>
    </p:spTree>
    <p:extLst>
      <p:ext uri="{BB962C8B-B14F-4D97-AF65-F5344CB8AC3E}">
        <p14:creationId xmlns:p14="http://schemas.microsoft.com/office/powerpoint/2010/main" val="27195448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smtClean="0"/>
              <a:t>Increasing Asymmetry in Modern Systems</a:t>
            </a:r>
            <a:endParaRPr lang="en-US" sz="3400" dirty="0"/>
          </a:p>
        </p:txBody>
      </p:sp>
      <p:sp>
        <p:nvSpPr>
          <p:cNvPr id="3" name="Content Placeholder 2"/>
          <p:cNvSpPr>
            <a:spLocks noGrp="1"/>
          </p:cNvSpPr>
          <p:nvPr>
            <p:ph idx="1"/>
          </p:nvPr>
        </p:nvSpPr>
        <p:spPr>
          <a:xfrm>
            <a:off x="228600" y="4377767"/>
            <a:ext cx="8915400" cy="986115"/>
          </a:xfrm>
        </p:spPr>
        <p:txBody>
          <a:bodyPr/>
          <a:lstStyle/>
          <a:p>
            <a:r>
              <a:rPr lang="en-US" dirty="0" smtClean="0"/>
              <a:t>Heterogeneous agents: CPUs, GPUs, and HWAs </a:t>
            </a:r>
          </a:p>
          <a:p>
            <a:r>
              <a:rPr lang="en-US" dirty="0" smtClean="0"/>
              <a:t>Heterogeneous memories: Fast vs. Slow DRAM</a:t>
            </a:r>
          </a:p>
          <a:p>
            <a:r>
              <a:rPr lang="en-US" dirty="0" smtClean="0"/>
              <a:t>Heterogeneous interconnects: Control, Data, Synchronization</a:t>
            </a:r>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25</a:t>
            </a:fld>
            <a:endParaRPr lang="en-US">
              <a:solidFill>
                <a:srgbClr val="000000"/>
              </a:solidFill>
            </a:endParaRPr>
          </a:p>
        </p:txBody>
      </p:sp>
      <p:sp>
        <p:nvSpPr>
          <p:cNvPr id="5" name="Rectangle 4"/>
          <p:cNvSpPr/>
          <p:nvPr/>
        </p:nvSpPr>
        <p:spPr>
          <a:xfrm>
            <a:off x="602125"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6" name="Rectangle 5"/>
          <p:cNvSpPr/>
          <p:nvPr/>
        </p:nvSpPr>
        <p:spPr>
          <a:xfrm>
            <a:off x="1766043"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7" name="Rectangle 6"/>
          <p:cNvSpPr/>
          <p:nvPr/>
        </p:nvSpPr>
        <p:spPr>
          <a:xfrm>
            <a:off x="2910538"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8" name="Rectangle 7"/>
          <p:cNvSpPr/>
          <p:nvPr/>
        </p:nvSpPr>
        <p:spPr>
          <a:xfrm>
            <a:off x="4049057"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CPU</a:t>
            </a:r>
            <a:endParaRPr lang="en-US" dirty="0">
              <a:solidFill>
                <a:srgbClr val="FFFFFF"/>
              </a:solidFill>
              <a:latin typeface="Tahoma"/>
            </a:endParaRPr>
          </a:p>
        </p:txBody>
      </p:sp>
      <p:sp>
        <p:nvSpPr>
          <p:cNvPr id="9" name="Rectangle 8"/>
          <p:cNvSpPr/>
          <p:nvPr/>
        </p:nvSpPr>
        <p:spPr>
          <a:xfrm>
            <a:off x="602125" y="2241176"/>
            <a:ext cx="4473391" cy="37353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Shared Cache</a:t>
            </a:r>
            <a:endParaRPr lang="en-US" dirty="0">
              <a:solidFill>
                <a:srgbClr val="FFFFFF"/>
              </a:solidFill>
              <a:latin typeface="Tahoma"/>
            </a:endParaRPr>
          </a:p>
        </p:txBody>
      </p:sp>
      <p:sp>
        <p:nvSpPr>
          <p:cNvPr id="10" name="Rectangle 9"/>
          <p:cNvSpPr/>
          <p:nvPr/>
        </p:nvSpPr>
        <p:spPr>
          <a:xfrm>
            <a:off x="5283201" y="1268761"/>
            <a:ext cx="1026459" cy="1345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GPU</a:t>
            </a:r>
            <a:endParaRPr lang="en-US" dirty="0">
              <a:solidFill>
                <a:srgbClr val="FFFFFF"/>
              </a:solidFill>
              <a:latin typeface="Tahoma"/>
            </a:endParaRPr>
          </a:p>
        </p:txBody>
      </p:sp>
      <p:sp>
        <p:nvSpPr>
          <p:cNvPr id="11" name="Rectangle 10"/>
          <p:cNvSpPr/>
          <p:nvPr/>
        </p:nvSpPr>
        <p:spPr>
          <a:xfrm>
            <a:off x="6413495" y="2017059"/>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HWA</a:t>
            </a:r>
            <a:endParaRPr lang="en-US" dirty="0">
              <a:solidFill>
                <a:srgbClr val="FFFFFF"/>
              </a:solidFill>
              <a:latin typeface="Tahoma"/>
            </a:endParaRPr>
          </a:p>
        </p:txBody>
      </p:sp>
      <p:sp>
        <p:nvSpPr>
          <p:cNvPr id="12" name="Rectangle 11"/>
          <p:cNvSpPr/>
          <p:nvPr/>
        </p:nvSpPr>
        <p:spPr>
          <a:xfrm>
            <a:off x="7567700" y="2017059"/>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HWA</a:t>
            </a:r>
            <a:endParaRPr lang="en-US" dirty="0">
              <a:solidFill>
                <a:srgbClr val="FFFFFF"/>
              </a:solidFill>
              <a:latin typeface="Tahoma"/>
            </a:endParaRPr>
          </a:p>
        </p:txBody>
      </p:sp>
      <p:sp>
        <p:nvSpPr>
          <p:cNvPr id="13" name="Rectangle 12"/>
          <p:cNvSpPr/>
          <p:nvPr/>
        </p:nvSpPr>
        <p:spPr>
          <a:xfrm>
            <a:off x="602125" y="3033059"/>
            <a:ext cx="7992034" cy="37352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DRAM and Hybrid Memory Controllers</a:t>
            </a:r>
            <a:endParaRPr lang="en-US" dirty="0">
              <a:solidFill>
                <a:srgbClr val="FFFFFF"/>
              </a:solidFill>
              <a:latin typeface="Tahoma"/>
            </a:endParaRPr>
          </a:p>
        </p:txBody>
      </p:sp>
      <p:sp>
        <p:nvSpPr>
          <p:cNvPr id="14" name="Rectangle 13"/>
          <p:cNvSpPr/>
          <p:nvPr/>
        </p:nvSpPr>
        <p:spPr>
          <a:xfrm>
            <a:off x="2290474" y="3788485"/>
            <a:ext cx="4681076" cy="373529"/>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latin typeface="Tahoma"/>
              </a:rPr>
              <a:t>DRAM and Hybrid Memories</a:t>
            </a:r>
            <a:endParaRPr lang="en-US" dirty="0">
              <a:solidFill>
                <a:srgbClr val="FFFFFF"/>
              </a:solidFill>
              <a:latin typeface="Tahoma"/>
            </a:endParaRPr>
          </a:p>
        </p:txBody>
      </p:sp>
      <p:cxnSp>
        <p:nvCxnSpPr>
          <p:cNvPr id="16" name="Straight Arrow Connector 15"/>
          <p:cNvCxnSpPr>
            <a:stCxn id="5" idx="2"/>
          </p:cNvCxnSpPr>
          <p:nvPr/>
        </p:nvCxnSpPr>
        <p:spPr>
          <a:xfrm>
            <a:off x="1115355"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8031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0807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4599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910538" y="2614706"/>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785818"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926725"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095125"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678378" y="3406588"/>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4447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dirty="0">
                <a:latin typeface="Garamond" charset="0"/>
                <a:ea typeface="ＭＳ Ｐゴシック" charset="0"/>
                <a:cs typeface="ＭＳ Ｐゴシック" charset="0"/>
              </a:rPr>
              <a:t>Multi-Core </a:t>
            </a:r>
            <a:r>
              <a:rPr lang="en-US" dirty="0" smtClean="0">
                <a:latin typeface="Garamond" charset="0"/>
                <a:ea typeface="ＭＳ Ｐゴシック" charset="0"/>
                <a:cs typeface="ＭＳ Ｐゴシック" charset="0"/>
              </a:rPr>
              <a:t>Design: </a:t>
            </a:r>
            <a:br>
              <a:rPr lang="en-US" dirty="0" smtClean="0">
                <a:latin typeface="Garamond" charset="0"/>
                <a:ea typeface="ＭＳ Ｐゴシック" charset="0"/>
                <a:cs typeface="ＭＳ Ｐゴシック" charset="0"/>
              </a:rPr>
            </a:br>
            <a:r>
              <a:rPr lang="en-US" dirty="0" smtClean="0">
                <a:latin typeface="Garamond" charset="0"/>
                <a:ea typeface="ＭＳ Ｐゴシック" charset="0"/>
                <a:cs typeface="ＭＳ Ｐゴシック" charset="0"/>
              </a:rPr>
              <a:t>An Asymmetric Perspective</a:t>
            </a:r>
            <a:endParaRPr lang="en-US" dirty="0">
              <a:latin typeface="Garamond" charset="0"/>
              <a:ea typeface="ＭＳ Ｐゴシック" charset="0"/>
              <a:cs typeface="ＭＳ Ｐゴシック" charset="0"/>
            </a:endParaRP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26</a:t>
            </a:fld>
            <a:endParaRPr lang="en-US" sz="1200">
              <a:solidFill>
                <a:srgbClr val="000000"/>
              </a:solidFill>
              <a:latin typeface="Garamond" charset="0"/>
            </a:endParaRPr>
          </a:p>
        </p:txBody>
      </p:sp>
    </p:spTree>
    <p:extLst>
      <p:ext uri="{BB962C8B-B14F-4D97-AF65-F5344CB8AC3E}">
        <p14:creationId xmlns:p14="http://schemas.microsoft.com/office/powerpoint/2010/main" val="17863769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Many Cores on Chip</a:t>
            </a:r>
          </a:p>
        </p:txBody>
      </p:sp>
      <p:sp>
        <p:nvSpPr>
          <p:cNvPr id="195586" name="Content Placeholder 2"/>
          <p:cNvSpPr>
            <a:spLocks noGrp="1"/>
          </p:cNvSpPr>
          <p:nvPr>
            <p:ph idx="1"/>
          </p:nvPr>
        </p:nvSpPr>
        <p:spPr>
          <a:xfrm>
            <a:off x="228600" y="1052513"/>
            <a:ext cx="8610600" cy="5195887"/>
          </a:xfrm>
        </p:spPr>
        <p:txBody>
          <a:bodyPr/>
          <a:lstStyle/>
          <a:p>
            <a:r>
              <a:rPr lang="en-US">
                <a:latin typeface="Tahoma" charset="0"/>
                <a:ea typeface="ＭＳ Ｐゴシック" charset="0"/>
                <a:cs typeface="ＭＳ Ｐゴシック" charset="0"/>
              </a:rPr>
              <a:t>Simpler and lower power than a single large core</a:t>
            </a:r>
          </a:p>
          <a:p>
            <a:r>
              <a:rPr lang="en-US">
                <a:latin typeface="Tahoma" charset="0"/>
                <a:ea typeface="ＭＳ Ｐゴシック" charset="0"/>
                <a:cs typeface="ＭＳ Ｐゴシック" charset="0"/>
              </a:rPr>
              <a:t>Large scale parallelism on chip</a:t>
            </a: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443C18-77C6-A445-B23A-39D1862BEBA7}"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grpSp>
        <p:nvGrpSpPr>
          <p:cNvPr id="195588" name="Group 40"/>
          <p:cNvGrpSpPr>
            <a:grpSpLocks/>
          </p:cNvGrpSpPr>
          <p:nvPr/>
        </p:nvGrpSpPr>
        <p:grpSpPr bwMode="auto">
          <a:xfrm>
            <a:off x="4953000" y="2235200"/>
            <a:ext cx="1847850" cy="1808163"/>
            <a:chOff x="3647468" y="1676931"/>
            <a:chExt cx="1848260" cy="1808173"/>
          </a:xfrm>
        </p:grpSpPr>
        <p:pic>
          <p:nvPicPr>
            <p:cNvPr id="195609"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610"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IBM Cell BE</a:t>
              </a:r>
              <a:br>
                <a:rPr lang="en-US" altLang="zh-CN" sz="1800">
                  <a:solidFill>
                    <a:srgbClr val="000000"/>
                  </a:solidFill>
                  <a:latin typeface="Calibri" charset="0"/>
                  <a:cs typeface="Arial" charset="0"/>
                </a:rPr>
              </a:br>
              <a:r>
                <a:rPr lang="en-US" altLang="zh-CN" sz="1600">
                  <a:solidFill>
                    <a:srgbClr val="000000"/>
                  </a:solidFill>
                  <a:latin typeface="Calibri" charset="0"/>
                  <a:cs typeface="Arial" charset="0"/>
                </a:rPr>
                <a:t>8+1 cores</a:t>
              </a:r>
            </a:p>
          </p:txBody>
        </p:sp>
      </p:grpSp>
      <p:grpSp>
        <p:nvGrpSpPr>
          <p:cNvPr id="195589" name="Group 39"/>
          <p:cNvGrpSpPr>
            <a:grpSpLocks/>
          </p:cNvGrpSpPr>
          <p:nvPr/>
        </p:nvGrpSpPr>
        <p:grpSpPr bwMode="auto">
          <a:xfrm>
            <a:off x="2362200" y="2235200"/>
            <a:ext cx="2206625" cy="1806575"/>
            <a:chOff x="2223822" y="1484985"/>
            <a:chExt cx="2206183" cy="1806217"/>
          </a:xfrm>
        </p:grpSpPr>
        <p:sp>
          <p:nvSpPr>
            <p:cNvPr id="195607"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Intel Core i7</a:t>
              </a:r>
              <a:br>
                <a:rPr lang="en-US" altLang="zh-CN" sz="1800">
                  <a:solidFill>
                    <a:srgbClr val="000000"/>
                  </a:solidFill>
                  <a:latin typeface="Calibri" charset="0"/>
                  <a:cs typeface="Arial" charset="0"/>
                </a:rPr>
              </a:br>
              <a:r>
                <a:rPr lang="en-US" altLang="zh-CN" sz="1600">
                  <a:solidFill>
                    <a:srgbClr val="000000"/>
                  </a:solidFill>
                  <a:latin typeface="Calibri" charset="0"/>
                  <a:cs typeface="Arial" charset="0"/>
                </a:rPr>
                <a:t>8 cores</a:t>
              </a:r>
              <a:endParaRPr lang="en-US" altLang="zh-CN" sz="1800">
                <a:solidFill>
                  <a:srgbClr val="000000"/>
                </a:solidFill>
                <a:latin typeface="Calibri" charset="0"/>
                <a:cs typeface="Arial" charset="0"/>
              </a:endParaRPr>
            </a:p>
          </p:txBody>
        </p:sp>
        <p:pic>
          <p:nvPicPr>
            <p:cNvPr id="195608"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5590" name="Group 38"/>
          <p:cNvGrpSpPr>
            <a:grpSpLocks/>
          </p:cNvGrpSpPr>
          <p:nvPr/>
        </p:nvGrpSpPr>
        <p:grpSpPr bwMode="auto">
          <a:xfrm>
            <a:off x="7159625" y="4318000"/>
            <a:ext cx="1984375" cy="1755775"/>
            <a:chOff x="6769103" y="859632"/>
            <a:chExt cx="1983636" cy="1755215"/>
          </a:xfrm>
        </p:grpSpPr>
        <p:pic>
          <p:nvPicPr>
            <p:cNvPr id="195605" name="Picture 2" descr="C:\Daten\talks\invited\ferc2010\material\Tilera_TILE-Gx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606"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Tilera TILE Gx</a:t>
              </a:r>
            </a:p>
            <a:p>
              <a:pPr fontAlgn="base">
                <a:spcBef>
                  <a:spcPct val="0"/>
                </a:spcBef>
                <a:spcAft>
                  <a:spcPct val="0"/>
                </a:spcAft>
              </a:pPr>
              <a:r>
                <a:rPr lang="en-US" altLang="zh-CN" sz="1600">
                  <a:solidFill>
                    <a:srgbClr val="000000"/>
                  </a:solidFill>
                  <a:latin typeface="Calibri" charset="0"/>
                  <a:cs typeface="Arial" charset="0"/>
                </a:rPr>
                <a:t>100 cores, networked</a:t>
              </a:r>
            </a:p>
          </p:txBody>
        </p:sp>
      </p:grpSp>
      <p:grpSp>
        <p:nvGrpSpPr>
          <p:cNvPr id="195591" name="Group 38"/>
          <p:cNvGrpSpPr>
            <a:grpSpLocks/>
          </p:cNvGrpSpPr>
          <p:nvPr/>
        </p:nvGrpSpPr>
        <p:grpSpPr bwMode="auto">
          <a:xfrm>
            <a:off x="7162800" y="2235200"/>
            <a:ext cx="1538288" cy="1811338"/>
            <a:chOff x="241300" y="4189413"/>
            <a:chExt cx="1538944" cy="1811568"/>
          </a:xfrm>
        </p:grpSpPr>
        <p:pic>
          <p:nvPicPr>
            <p:cNvPr id="195603"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604"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IBM POWER7</a:t>
              </a:r>
            </a:p>
            <a:p>
              <a:pPr fontAlgn="base">
                <a:spcBef>
                  <a:spcPct val="0"/>
                </a:spcBef>
                <a:spcAft>
                  <a:spcPct val="0"/>
                </a:spcAft>
              </a:pPr>
              <a:r>
                <a:rPr lang="en-US" altLang="zh-CN" sz="1600">
                  <a:solidFill>
                    <a:srgbClr val="000000"/>
                  </a:solidFill>
                  <a:latin typeface="Calibri" charset="0"/>
                  <a:cs typeface="Arial" charset="0"/>
                </a:rPr>
                <a:t>8 cores</a:t>
              </a:r>
            </a:p>
          </p:txBody>
        </p:sp>
      </p:grpSp>
      <p:grpSp>
        <p:nvGrpSpPr>
          <p:cNvPr id="195592" name="Group 44"/>
          <p:cNvGrpSpPr>
            <a:grpSpLocks/>
          </p:cNvGrpSpPr>
          <p:nvPr/>
        </p:nvGrpSpPr>
        <p:grpSpPr bwMode="auto">
          <a:xfrm>
            <a:off x="4953000" y="4318000"/>
            <a:ext cx="1879600" cy="1789113"/>
            <a:chOff x="3809208" y="4471194"/>
            <a:chExt cx="1879641" cy="1789346"/>
          </a:xfrm>
        </p:grpSpPr>
        <p:sp>
          <p:nvSpPr>
            <p:cNvPr id="195601"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Intel SCC</a:t>
              </a:r>
            </a:p>
            <a:p>
              <a:pPr fontAlgn="base">
                <a:spcBef>
                  <a:spcPct val="0"/>
                </a:spcBef>
                <a:spcAft>
                  <a:spcPct val="0"/>
                </a:spcAft>
              </a:pPr>
              <a:r>
                <a:rPr lang="en-US" altLang="zh-CN" sz="1600">
                  <a:solidFill>
                    <a:srgbClr val="000000"/>
                  </a:solidFill>
                  <a:latin typeface="Calibri" charset="0"/>
                  <a:cs typeface="Arial" charset="0"/>
                </a:rPr>
                <a:t>48 cores, networked</a:t>
              </a:r>
            </a:p>
          </p:txBody>
        </p:sp>
        <p:pic>
          <p:nvPicPr>
            <p:cNvPr id="195602"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5593" name="Group 47"/>
          <p:cNvGrpSpPr>
            <a:grpSpLocks/>
          </p:cNvGrpSpPr>
          <p:nvPr/>
        </p:nvGrpSpPr>
        <p:grpSpPr bwMode="auto">
          <a:xfrm>
            <a:off x="3276600" y="4318000"/>
            <a:ext cx="1363663" cy="1800225"/>
            <a:chOff x="5252245" y="4774407"/>
            <a:chExt cx="1363286" cy="1800456"/>
          </a:xfrm>
        </p:grpSpPr>
        <p:sp>
          <p:nvSpPr>
            <p:cNvPr id="195599"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Nvidia Fermi</a:t>
              </a:r>
            </a:p>
            <a:p>
              <a:pPr fontAlgn="base">
                <a:spcBef>
                  <a:spcPct val="0"/>
                </a:spcBef>
                <a:spcAft>
                  <a:spcPct val="0"/>
                </a:spcAft>
              </a:pPr>
              <a:r>
                <a:rPr lang="en-US" altLang="zh-CN" sz="1600">
                  <a:solidFill>
                    <a:srgbClr val="000000"/>
                  </a:solidFill>
                  <a:latin typeface="Calibri" charset="0"/>
                  <a:cs typeface="Arial" charset="0"/>
                </a:rPr>
                <a:t>448 “cores”</a:t>
              </a:r>
            </a:p>
          </p:txBody>
        </p:sp>
        <p:pic>
          <p:nvPicPr>
            <p:cNvPr id="195600"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5594" name="Group 78"/>
          <p:cNvGrpSpPr>
            <a:grpSpLocks/>
          </p:cNvGrpSpPr>
          <p:nvPr/>
        </p:nvGrpSpPr>
        <p:grpSpPr bwMode="auto">
          <a:xfrm>
            <a:off x="304800" y="2235200"/>
            <a:ext cx="1676400" cy="2139950"/>
            <a:chOff x="533400" y="1371600"/>
            <a:chExt cx="1676399" cy="2139553"/>
          </a:xfrm>
        </p:grpSpPr>
        <p:pic>
          <p:nvPicPr>
            <p:cNvPr id="195597" name="Content Placeholder 6" descr="barcelona-die-photo-color.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598"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AMD Barcelona</a:t>
              </a:r>
            </a:p>
            <a:p>
              <a:pPr fontAlgn="base">
                <a:spcBef>
                  <a:spcPct val="0"/>
                </a:spcBef>
                <a:spcAft>
                  <a:spcPct val="0"/>
                </a:spcAft>
              </a:pPr>
              <a:r>
                <a:rPr lang="en-US" altLang="zh-CN" sz="1600">
                  <a:solidFill>
                    <a:srgbClr val="000000"/>
                  </a:solidFill>
                  <a:latin typeface="Calibri" charset="0"/>
                  <a:cs typeface="Arial" charset="0"/>
                </a:rPr>
                <a:t>4 cores</a:t>
              </a:r>
            </a:p>
          </p:txBody>
        </p:sp>
      </p:grpSp>
      <p:pic>
        <p:nvPicPr>
          <p:cNvPr id="195595"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596"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Sun Niagara II</a:t>
            </a:r>
          </a:p>
          <a:p>
            <a:pPr fontAlgn="base">
              <a:spcBef>
                <a:spcPct val="0"/>
              </a:spcBef>
              <a:spcAft>
                <a:spcPct val="0"/>
              </a:spcAft>
            </a:pPr>
            <a:r>
              <a:rPr lang="en-US" altLang="zh-CN" sz="1600">
                <a:solidFill>
                  <a:srgbClr val="000000"/>
                </a:solidFill>
                <a:latin typeface="Calibri" charset="0"/>
                <a:cs typeface="Arial" charset="0"/>
              </a:rPr>
              <a:t>8 cores</a:t>
            </a:r>
          </a:p>
        </p:txBody>
      </p:sp>
    </p:spTree>
    <p:extLst>
      <p:ext uri="{BB962C8B-B14F-4D97-AF65-F5344CB8AC3E}">
        <p14:creationId xmlns:p14="http://schemas.microsoft.com/office/powerpoint/2010/main" val="41751840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With Many Cores on Chip</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pPr lvl="1"/>
            <a:r>
              <a:rPr lang="en-US">
                <a:latin typeface="Tahoma" charset="0"/>
                <a:ea typeface="ＭＳ Ｐゴシック" charset="0"/>
              </a:rPr>
              <a:t>N times the performance with N times the cores when we parallelize an application on N cores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What we get:</a:t>
            </a:r>
          </a:p>
          <a:p>
            <a:pPr lvl="1"/>
            <a:r>
              <a:rPr lang="en-US">
                <a:latin typeface="Tahoma" charset="0"/>
                <a:ea typeface="ＭＳ Ｐゴシック" charset="0"/>
              </a:rPr>
              <a:t>Amdahl’s Law (serial bottleneck)</a:t>
            </a:r>
          </a:p>
          <a:p>
            <a:pPr lvl="1"/>
            <a:r>
              <a:rPr lang="en-US">
                <a:latin typeface="Tahoma" charset="0"/>
                <a:ea typeface="ＭＳ Ｐゴシック" charset="0"/>
              </a:rPr>
              <a:t>Bottlenecks in the parallel portion</a:t>
            </a:r>
          </a:p>
        </p:txBody>
      </p:sp>
      <p:sp>
        <p:nvSpPr>
          <p:cNvPr id="1966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8C5BF8-D616-4046-B872-6E7EABB71F32}"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1820806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a:t>
            </a:r>
          </a:p>
        </p:txBody>
      </p:sp>
      <p:sp>
        <p:nvSpPr>
          <p:cNvPr id="49155"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197636"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800">
                <a:solidFill>
                  <a:srgbClr val="000000"/>
                </a:solidFill>
                <a:cs typeface="Arial" charset="0"/>
              </a:rPr>
              <a:t>Speedup =</a:t>
            </a:r>
          </a:p>
        </p:txBody>
      </p:sp>
      <p:sp>
        <p:nvSpPr>
          <p:cNvPr id="197637"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7638"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000000"/>
                </a:solidFill>
                <a:cs typeface="Arial" charset="0"/>
              </a:rPr>
              <a:t>1</a:t>
            </a:r>
          </a:p>
        </p:txBody>
      </p:sp>
      <p:sp>
        <p:nvSpPr>
          <p:cNvPr id="197639"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3200">
                <a:solidFill>
                  <a:srgbClr val="000000"/>
                </a:solidFill>
                <a:cs typeface="Arial" charset="0"/>
              </a:rPr>
              <a:t>+</a:t>
            </a:r>
          </a:p>
        </p:txBody>
      </p:sp>
      <p:sp>
        <p:nvSpPr>
          <p:cNvPr id="197640"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2000">
                <a:solidFill>
                  <a:srgbClr val="000000"/>
                </a:solidFill>
                <a:cs typeface="Arial" charset="0"/>
              </a:rPr>
              <a:t>1 - f</a:t>
            </a:r>
          </a:p>
        </p:txBody>
      </p:sp>
      <p:sp>
        <p:nvSpPr>
          <p:cNvPr id="197641"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f</a:t>
            </a:r>
          </a:p>
        </p:txBody>
      </p:sp>
      <p:sp>
        <p:nvSpPr>
          <p:cNvPr id="197642"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N</a:t>
            </a:r>
          </a:p>
        </p:txBody>
      </p:sp>
      <p:sp>
        <p:nvSpPr>
          <p:cNvPr id="197643"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45532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dirty="0" smtClean="0">
                <a:latin typeface="Garamond" charset="0"/>
                <a:ea typeface="ＭＳ Ｐゴシック" charset="0"/>
                <a:cs typeface="ＭＳ Ｐゴシック" charset="0"/>
              </a:rPr>
              <a:t>Heterogeneity (Asymmetry)</a:t>
            </a:r>
            <a:endParaRPr lang="en-US" dirty="0">
              <a:latin typeface="Garamond" charset="0"/>
              <a:ea typeface="ＭＳ Ｐゴシック" charset="0"/>
              <a:cs typeface="ＭＳ Ｐゴシック" charset="0"/>
            </a:endParaRP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3</a:t>
            </a:fld>
            <a:endParaRPr lang="en-US" sz="1200">
              <a:solidFill>
                <a:srgbClr val="000000"/>
              </a:solidFill>
              <a:latin typeface="Garamond" charset="0"/>
            </a:endParaRPr>
          </a:p>
        </p:txBody>
      </p:sp>
    </p:spTree>
    <p:extLst>
      <p:ext uri="{BB962C8B-B14F-4D97-AF65-F5344CB8AC3E}">
        <p14:creationId xmlns:p14="http://schemas.microsoft.com/office/powerpoint/2010/main" val="42505659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228600" y="152400"/>
            <a:ext cx="8915400" cy="755650"/>
          </a:xfrm>
        </p:spPr>
        <p:txBody>
          <a:bodyPr/>
          <a:lstStyle/>
          <a:p>
            <a:r>
              <a:rPr lang="en-US" sz="3600">
                <a:latin typeface="Garamond" charset="0"/>
              </a:rPr>
              <a:t>The Problem: Serialized Code Sections</a:t>
            </a:r>
          </a:p>
        </p:txBody>
      </p:sp>
      <p:sp>
        <p:nvSpPr>
          <p:cNvPr id="3" name="Content Placeholder 2"/>
          <p:cNvSpPr>
            <a:spLocks noGrp="1"/>
          </p:cNvSpPr>
          <p:nvPr>
            <p:ph idx="1"/>
          </p:nvPr>
        </p:nvSpPr>
        <p:spPr/>
        <p:txBody>
          <a:bodyPr/>
          <a:lstStyle/>
          <a:p>
            <a:r>
              <a:rPr lang="en-US">
                <a:latin typeface="Tahoma" charset="0"/>
              </a:rPr>
              <a:t>Many parallel programs cannot be parallelized completely</a:t>
            </a:r>
          </a:p>
          <a:p>
            <a:endParaRPr lang="en-US">
              <a:latin typeface="Tahoma" charset="0"/>
            </a:endParaRPr>
          </a:p>
          <a:p>
            <a:r>
              <a:rPr lang="en-US">
                <a:latin typeface="Tahoma" charset="0"/>
              </a:rPr>
              <a:t>Causes of serialized code sections</a:t>
            </a:r>
          </a:p>
          <a:p>
            <a:pPr lvl="1"/>
            <a:r>
              <a:rPr lang="en-US">
                <a:latin typeface="Tahoma" charset="0"/>
              </a:rPr>
              <a:t>Sequential portions (Amdahl’s “serial part”)</a:t>
            </a:r>
          </a:p>
          <a:p>
            <a:pPr lvl="1"/>
            <a:r>
              <a:rPr lang="en-US">
                <a:latin typeface="Tahoma" charset="0"/>
              </a:rPr>
              <a:t>Critical sections</a:t>
            </a:r>
          </a:p>
          <a:p>
            <a:pPr lvl="1"/>
            <a:r>
              <a:rPr lang="en-US">
                <a:latin typeface="Tahoma" charset="0"/>
              </a:rPr>
              <a:t>Barriers</a:t>
            </a:r>
          </a:p>
          <a:p>
            <a:pPr lvl="1"/>
            <a:r>
              <a:rPr lang="en-US">
                <a:latin typeface="Tahoma" charset="0"/>
              </a:rPr>
              <a:t>Limiter stages in pipelined programs</a:t>
            </a:r>
          </a:p>
          <a:p>
            <a:endParaRPr lang="en-US">
              <a:latin typeface="Tahoma" charset="0"/>
            </a:endParaRPr>
          </a:p>
          <a:p>
            <a:r>
              <a:rPr lang="en-US">
                <a:latin typeface="Tahoma" charset="0"/>
              </a:rPr>
              <a:t>Serialized code sections</a:t>
            </a:r>
          </a:p>
          <a:p>
            <a:pPr lvl="1"/>
            <a:r>
              <a:rPr lang="en-US">
                <a:latin typeface="Tahoma" charset="0"/>
              </a:rPr>
              <a:t>Reduce performance</a:t>
            </a:r>
          </a:p>
          <a:p>
            <a:pPr lvl="1"/>
            <a:r>
              <a:rPr lang="en-US">
                <a:latin typeface="Tahoma" charset="0"/>
              </a:rPr>
              <a:t>Limit scalability</a:t>
            </a:r>
          </a:p>
          <a:p>
            <a:pPr lvl="1"/>
            <a:r>
              <a:rPr lang="en-US">
                <a:latin typeface="Tahoma" charset="0"/>
              </a:rPr>
              <a:t>Waste energy</a:t>
            </a:r>
          </a:p>
          <a:p>
            <a:pPr lvl="1"/>
            <a:endParaRPr lang="en-US">
              <a:latin typeface="Tahoma" charset="0"/>
            </a:endParaRPr>
          </a:p>
          <a:p>
            <a:pPr lvl="1"/>
            <a:endParaRPr lang="en-US">
              <a:latin typeface="Tahoma"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951AAD-C7AB-9F49-A0B1-05B950F12166}"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spTree>
    <p:extLst>
      <p:ext uri="{BB962C8B-B14F-4D97-AF65-F5344CB8AC3E}">
        <p14:creationId xmlns:p14="http://schemas.microsoft.com/office/powerpoint/2010/main" val="2091109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Example from MySQL</a:t>
            </a:r>
          </a:p>
        </p:txBody>
      </p:sp>
      <p:sp>
        <p:nvSpPr>
          <p:cNvPr id="199682" name="Content Placeholder 2"/>
          <p:cNvSpPr>
            <a:spLocks noGrp="1"/>
          </p:cNvSpPr>
          <p:nvPr>
            <p:ph idx="1"/>
          </p:nvPr>
        </p:nvSpPr>
        <p:spPr/>
        <p:txBody>
          <a:bodyPr/>
          <a:lstStyle/>
          <a:p>
            <a:endParaRPr lang="en-US">
              <a:latin typeface="Tahoma" charset="0"/>
            </a:endParaRP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3612A6-A12E-204D-B180-CE3A49D1F7B4}"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5" name="AutoShape 4"/>
          <p:cNvSpPr>
            <a:spLocks noChangeArrowheads="1"/>
          </p:cNvSpPr>
          <p:nvPr/>
        </p:nvSpPr>
        <p:spPr bwMode="auto">
          <a:xfrm>
            <a:off x="152400"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defRPr/>
            </a:pPr>
            <a:r>
              <a:rPr lang="en-US">
                <a:solidFill>
                  <a:srgbClr val="000000"/>
                </a:solidFill>
                <a:latin typeface="Tahoma"/>
                <a:ea typeface="ＭＳ Ｐゴシック" charset="0"/>
                <a:cs typeface="ＭＳ Ｐゴシック" charset="0"/>
              </a:rPr>
              <a:t>Open database tables</a:t>
            </a:r>
          </a:p>
        </p:txBody>
      </p:sp>
      <p:sp>
        <p:nvSpPr>
          <p:cNvPr id="6" name="AutoShape 5"/>
          <p:cNvSpPr>
            <a:spLocks noChangeArrowheads="1"/>
          </p:cNvSpPr>
          <p:nvPr/>
        </p:nvSpPr>
        <p:spPr bwMode="auto">
          <a:xfrm>
            <a:off x="152400"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defRPr/>
            </a:pPr>
            <a:r>
              <a:rPr lang="en-US">
                <a:solidFill>
                  <a:srgbClr val="000000"/>
                </a:solidFill>
                <a:latin typeface="Tahoma"/>
                <a:ea typeface="ＭＳ Ｐゴシック" charset="0"/>
                <a:cs typeface="ＭＳ Ｐゴシック" charset="0"/>
              </a:rPr>
              <a:t>Perform the operations</a:t>
            </a:r>
          </a:p>
          <a:p>
            <a:pPr algn="ctr">
              <a:defRPr/>
            </a:pPr>
            <a:r>
              <a:rPr lang="en-US">
                <a:solidFill>
                  <a:srgbClr val="000000"/>
                </a:solidFill>
                <a:latin typeface="Tahoma"/>
                <a:ea typeface="ＭＳ Ｐゴシック" charset="0"/>
                <a:cs typeface="ＭＳ Ｐゴシック" charset="0"/>
              </a:rPr>
              <a:t>….</a:t>
            </a:r>
          </a:p>
        </p:txBody>
      </p:sp>
      <p:sp>
        <p:nvSpPr>
          <p:cNvPr id="7" name="Line 7"/>
          <p:cNvSpPr>
            <a:spLocks noChangeShapeType="1"/>
          </p:cNvSpPr>
          <p:nvPr/>
        </p:nvSpPr>
        <p:spPr bwMode="auto">
          <a:xfrm>
            <a:off x="1706563"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8" name="Line 14"/>
          <p:cNvSpPr>
            <a:spLocks noChangeShapeType="1"/>
          </p:cNvSpPr>
          <p:nvPr/>
        </p:nvSpPr>
        <p:spPr bwMode="auto">
          <a:xfrm flipH="1">
            <a:off x="3535363"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 name="Text Box 16"/>
          <p:cNvSpPr txBox="1">
            <a:spLocks noChangeArrowheads="1"/>
          </p:cNvSpPr>
          <p:nvPr/>
        </p:nvSpPr>
        <p:spPr bwMode="auto">
          <a:xfrm>
            <a:off x="279400" y="1754188"/>
            <a:ext cx="11604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b="1">
                <a:solidFill>
                  <a:srgbClr val="FF0000"/>
                </a:solidFill>
              </a:rPr>
              <a:t>Critical</a:t>
            </a:r>
            <a:br>
              <a:rPr lang="en-US" sz="2000" b="1">
                <a:solidFill>
                  <a:srgbClr val="FF0000"/>
                </a:solidFill>
              </a:rPr>
            </a:br>
            <a:r>
              <a:rPr lang="en-US" sz="2000" b="1">
                <a:solidFill>
                  <a:srgbClr val="FF0000"/>
                </a:solidFill>
              </a:rPr>
              <a:t>Section</a:t>
            </a:r>
          </a:p>
        </p:txBody>
      </p:sp>
      <p:sp>
        <p:nvSpPr>
          <p:cNvPr id="10" name="Text Box 17"/>
          <p:cNvSpPr txBox="1">
            <a:spLocks noChangeArrowheads="1"/>
          </p:cNvSpPr>
          <p:nvPr/>
        </p:nvSpPr>
        <p:spPr bwMode="auto">
          <a:xfrm>
            <a:off x="4495800" y="4745038"/>
            <a:ext cx="11604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Parallel</a:t>
            </a:r>
          </a:p>
        </p:txBody>
      </p:sp>
      <p:sp>
        <p:nvSpPr>
          <p:cNvPr id="11" name="Line 18"/>
          <p:cNvSpPr>
            <a:spLocks noChangeShapeType="1"/>
          </p:cNvSpPr>
          <p:nvPr/>
        </p:nvSpPr>
        <p:spPr bwMode="auto">
          <a:xfrm flipH="1" flipV="1">
            <a:off x="3435350"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 name="Text Box 19"/>
          <p:cNvSpPr txBox="1">
            <a:spLocks noChangeArrowheads="1"/>
          </p:cNvSpPr>
          <p:nvPr/>
        </p:nvSpPr>
        <p:spPr bwMode="auto">
          <a:xfrm>
            <a:off x="2832100" y="2074863"/>
            <a:ext cx="3317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Access Open Tables Cache</a:t>
            </a:r>
          </a:p>
        </p:txBody>
      </p:sp>
      <p:sp>
        <p:nvSpPr>
          <p:cNvPr id="13" name="AutoShape 20"/>
          <p:cNvSpPr>
            <a:spLocks noChangeArrowheads="1"/>
          </p:cNvSpPr>
          <p:nvPr/>
        </p:nvSpPr>
        <p:spPr bwMode="auto">
          <a:xfrm>
            <a:off x="152400"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endParaRPr lang="en-US">
              <a:solidFill>
                <a:srgbClr val="000000"/>
              </a:solidFill>
              <a:latin typeface="Tahoma"/>
              <a:ea typeface="ＭＳ Ｐゴシック" charset="0"/>
              <a:cs typeface="ＭＳ Ｐゴシック" charset="0"/>
            </a:endParaRPr>
          </a:p>
        </p:txBody>
      </p:sp>
      <p:sp>
        <p:nvSpPr>
          <p:cNvPr id="14" name="Rectangle 20"/>
          <p:cNvSpPr>
            <a:spLocks noChangeArrowheads="1"/>
          </p:cNvSpPr>
          <p:nvPr/>
        </p:nvSpPr>
        <p:spPr bwMode="auto">
          <a:xfrm>
            <a:off x="7086600" y="4210050"/>
            <a:ext cx="15240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graphicFrame>
        <p:nvGraphicFramePr>
          <p:cNvPr id="15" name="Chart 14"/>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a:spLocks noChangeArrowheads="1"/>
          </p:cNvSpPr>
          <p:nvPr/>
        </p:nvSpPr>
        <p:spPr bwMode="auto">
          <a:xfrm>
            <a:off x="6543675" y="5153025"/>
            <a:ext cx="2524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Chip Area (cores)</a:t>
            </a:r>
          </a:p>
        </p:txBody>
      </p:sp>
      <p:sp>
        <p:nvSpPr>
          <p:cNvPr id="18" name="TextBox 17"/>
          <p:cNvSpPr txBox="1">
            <a:spLocks noChangeArrowheads="1"/>
          </p:cNvSpPr>
          <p:nvPr/>
        </p:nvSpPr>
        <p:spPr bwMode="auto">
          <a:xfrm rot="16200000">
            <a:off x="4702175" y="3314700"/>
            <a:ext cx="2762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Speedup</a:t>
            </a:r>
            <a:endParaRPr lang="en-US">
              <a:solidFill>
                <a:srgbClr val="000000"/>
              </a:solidFill>
              <a:cs typeface="ＭＳ Ｐゴシック" charset="0"/>
            </a:endParaRPr>
          </a:p>
        </p:txBody>
      </p:sp>
      <p:sp>
        <p:nvSpPr>
          <p:cNvPr id="30" name="Text Box 17"/>
          <p:cNvSpPr txBox="1">
            <a:spLocks noChangeArrowheads="1"/>
          </p:cNvSpPr>
          <p:nvPr/>
        </p:nvSpPr>
        <p:spPr bwMode="auto">
          <a:xfrm>
            <a:off x="7526338" y="4052888"/>
            <a:ext cx="1160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Today</a:t>
            </a:r>
          </a:p>
        </p:txBody>
      </p:sp>
      <p:sp>
        <p:nvSpPr>
          <p:cNvPr id="31" name="Line 18"/>
          <p:cNvSpPr>
            <a:spLocks noChangeShapeType="1"/>
          </p:cNvSpPr>
          <p:nvPr/>
        </p:nvSpPr>
        <p:spPr bwMode="auto">
          <a:xfrm flipH="1" flipV="1">
            <a:off x="7620000" y="2971800"/>
            <a:ext cx="304800" cy="1143000"/>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32" name="Line 14"/>
          <p:cNvSpPr>
            <a:spLocks noChangeShapeType="1"/>
          </p:cNvSpPr>
          <p:nvPr/>
        </p:nvSpPr>
        <p:spPr bwMode="auto">
          <a:xfrm>
            <a:off x="8458200" y="1600200"/>
            <a:ext cx="228600" cy="914400"/>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33" name="Text Box 17"/>
          <p:cNvSpPr txBox="1">
            <a:spLocks noChangeArrowheads="1"/>
          </p:cNvSpPr>
          <p:nvPr/>
        </p:nvSpPr>
        <p:spPr bwMode="auto">
          <a:xfrm>
            <a:off x="7467600" y="1295400"/>
            <a:ext cx="1447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Asymmetric</a:t>
            </a:r>
          </a:p>
        </p:txBody>
      </p:sp>
    </p:spTree>
    <p:extLst>
      <p:ext uri="{BB962C8B-B14F-4D97-AF65-F5344CB8AC3E}">
        <p14:creationId xmlns:p14="http://schemas.microsoft.com/office/powerpoint/2010/main" val="1568973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2" grpId="0"/>
      <p:bldP spid="13" grpId="0" animBg="1"/>
      <p:bldP spid="17" grpId="0"/>
      <p:bldP spid="18" grpId="0"/>
      <p:bldP spid="30"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a:latin typeface="Garamond" charset="0"/>
                <a:ea typeface="ＭＳ Ｐゴシック" charset="0"/>
                <a:cs typeface="ＭＳ Ｐゴシック" charset="0"/>
              </a:rPr>
              <a:t>Demands in Different Code Sections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p:txBody>
      </p:sp>
      <p:sp>
        <p:nvSpPr>
          <p:cNvPr id="2017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52C2CA-3464-B74C-993B-7D95C3BE7277}"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Tree>
    <p:extLst>
      <p:ext uri="{BB962C8B-B14F-4D97-AF65-F5344CB8AC3E}">
        <p14:creationId xmlns:p14="http://schemas.microsoft.com/office/powerpoint/2010/main" val="3328419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2754" name="Content Placeholder 2"/>
          <p:cNvSpPr>
            <a:spLocks noGrp="1"/>
          </p:cNvSpPr>
          <p:nvPr>
            <p:ph idx="1"/>
          </p:nvPr>
        </p:nvSpPr>
        <p:spPr>
          <a:xfrm>
            <a:off x="228600" y="1054100"/>
            <a:ext cx="8610600" cy="5194300"/>
          </a:xfrm>
        </p:spPr>
        <p:txBody>
          <a:bodyPr/>
          <a:lstStyle/>
          <a:p>
            <a:endParaRPr lang="en-US">
              <a:latin typeface="Tahoma" charset="0"/>
              <a:ea typeface="ＭＳ Ｐゴシック" charset="0"/>
              <a:cs typeface="ＭＳ Ｐゴシック" charset="0"/>
            </a:endParaRPr>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831EB3-CA3D-8A4C-A6AE-6BF95AA5BA87}"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
        <p:nvSpPr>
          <p:cNvPr id="11" name="Rectangle 3"/>
          <p:cNvSpPr txBox="1">
            <a:spLocks noChangeArrowheads="1"/>
          </p:cNvSpPr>
          <p:nvPr/>
        </p:nvSpPr>
        <p:spPr bwMode="auto">
          <a:xfrm>
            <a:off x="533400" y="2362200"/>
            <a:ext cx="3810000" cy="3522663"/>
          </a:xfrm>
          <a:prstGeom prst="rect">
            <a:avLst/>
          </a:prstGeom>
          <a:noFill/>
          <a:ln w="9525">
            <a:noFill/>
            <a:miter lim="800000"/>
            <a:headEnd/>
            <a:tailEnd/>
          </a:ln>
        </p:spPr>
        <p:txBody>
          <a:bodyPr/>
          <a:lstStyle/>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Out-of-order</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Wide fetch e.g. 4-wide</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Deeper pipeline</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Aggressive branch predictor (e.g. hybrid)</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Multiple functional units</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Trace cache</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Memory dependence speculation</a:t>
            </a:r>
          </a:p>
        </p:txBody>
      </p:sp>
      <p:sp>
        <p:nvSpPr>
          <p:cNvPr id="202757" name="Rectangle 4"/>
          <p:cNvSpPr>
            <a:spLocks noChangeArrowheads="1"/>
          </p:cNvSpPr>
          <p:nvPr/>
        </p:nvSpPr>
        <p:spPr bwMode="auto">
          <a:xfrm>
            <a:off x="5029200" y="2286000"/>
            <a:ext cx="4114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In-order</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Narrow Fetch e.g. 2-wide</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Shallow pipeline</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Simple branch predictor (e.g. Gshare)</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Few functional units</a:t>
            </a:r>
          </a:p>
        </p:txBody>
      </p:sp>
      <p:sp>
        <p:nvSpPr>
          <p:cNvPr id="202758" name="Line 5"/>
          <p:cNvSpPr>
            <a:spLocks noChangeShapeType="1"/>
          </p:cNvSpPr>
          <p:nvPr/>
        </p:nvSpPr>
        <p:spPr bwMode="auto">
          <a:xfrm>
            <a:off x="4572000" y="990600"/>
            <a:ext cx="0" cy="4906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02759" name="Rectangle 6"/>
          <p:cNvSpPr>
            <a:spLocks noChangeArrowheads="1"/>
          </p:cNvSpPr>
          <p:nvPr/>
        </p:nvSpPr>
        <p:spPr bwMode="auto">
          <a:xfrm>
            <a:off x="1371600" y="990600"/>
            <a:ext cx="1295400" cy="12493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b="1">
                <a:solidFill>
                  <a:srgbClr val="000000"/>
                </a:solidFill>
                <a:latin typeface="Arial" charset="0"/>
                <a:ea typeface="ＭＳ Ｐゴシック" charset="0"/>
                <a:cs typeface="ＭＳ Ｐゴシック" charset="0"/>
              </a:rPr>
              <a:t>Large</a:t>
            </a:r>
            <a:br>
              <a:rPr lang="en-US" b="1">
                <a:solidFill>
                  <a:srgbClr val="000000"/>
                </a:solidFill>
                <a:latin typeface="Arial" charset="0"/>
                <a:ea typeface="ＭＳ Ｐゴシック" charset="0"/>
                <a:cs typeface="ＭＳ Ｐゴシック" charset="0"/>
              </a:rPr>
            </a:br>
            <a:r>
              <a:rPr lang="en-US" b="1">
                <a:solidFill>
                  <a:srgbClr val="000000"/>
                </a:solidFill>
                <a:latin typeface="Arial" charset="0"/>
                <a:ea typeface="ＭＳ Ｐゴシック" charset="0"/>
                <a:cs typeface="ＭＳ Ｐゴシック" charset="0"/>
              </a:rPr>
              <a:t>Core</a:t>
            </a:r>
          </a:p>
        </p:txBody>
      </p:sp>
      <p:sp>
        <p:nvSpPr>
          <p:cNvPr id="202760" name="Rectangle 7"/>
          <p:cNvSpPr>
            <a:spLocks noChangeArrowheads="1"/>
          </p:cNvSpPr>
          <p:nvPr/>
        </p:nvSpPr>
        <p:spPr bwMode="auto">
          <a:xfrm>
            <a:off x="6134100" y="1347788"/>
            <a:ext cx="685800" cy="71596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b="1">
                <a:solidFill>
                  <a:srgbClr val="000000"/>
                </a:solidFill>
                <a:latin typeface="Arial" charset="0"/>
                <a:ea typeface="ＭＳ Ｐゴシック" charset="0"/>
                <a:cs typeface="ＭＳ Ｐゴシック" charset="0"/>
              </a:rPr>
              <a:t>Small</a:t>
            </a:r>
            <a:br>
              <a:rPr lang="en-US" b="1">
                <a:solidFill>
                  <a:srgbClr val="000000"/>
                </a:solidFill>
                <a:latin typeface="Arial" charset="0"/>
                <a:ea typeface="ＭＳ Ｐゴシック" charset="0"/>
                <a:cs typeface="ＭＳ Ｐゴシック" charset="0"/>
              </a:rPr>
            </a:br>
            <a:r>
              <a:rPr lang="en-US" b="1">
                <a:solidFill>
                  <a:srgbClr val="000000"/>
                </a:solidFill>
                <a:latin typeface="Arial" charset="0"/>
                <a:ea typeface="ＭＳ Ｐゴシック" charset="0"/>
                <a:cs typeface="ＭＳ Ｐゴシック" charset="0"/>
              </a:rPr>
              <a:t>Core</a:t>
            </a:r>
          </a:p>
        </p:txBody>
      </p:sp>
      <p:sp>
        <p:nvSpPr>
          <p:cNvPr id="16" name="AutoShape 17"/>
          <p:cNvSpPr>
            <a:spLocks noChangeArrowheads="1"/>
          </p:cNvSpPr>
          <p:nvPr/>
        </p:nvSpPr>
        <p:spPr bwMode="auto">
          <a:xfrm>
            <a:off x="685800" y="5638800"/>
            <a:ext cx="7620000" cy="1143000"/>
          </a:xfrm>
          <a:prstGeom prst="flowChartAlternateProcess">
            <a:avLst/>
          </a:prstGeom>
          <a:solidFill>
            <a:srgbClr val="FFFF00"/>
          </a:solidFill>
          <a:ln w="25400">
            <a:solidFill>
              <a:schemeClr val="tx1"/>
            </a:solidFill>
            <a:miter lim="800000"/>
            <a:headEnd/>
            <a:tailEnd/>
          </a:ln>
        </p:spPr>
        <p:txBody>
          <a:bodyPr wrap="none" anchor="ctr"/>
          <a:lstStyle/>
          <a:p>
            <a:pPr algn="ctr" fontAlgn="base">
              <a:lnSpc>
                <a:spcPct val="80000"/>
              </a:lnSpc>
              <a:spcBef>
                <a:spcPct val="20000"/>
              </a:spcBef>
              <a:spcAft>
                <a:spcPct val="0"/>
              </a:spcAft>
            </a:pPr>
            <a:r>
              <a:rPr lang="en-US" sz="3200">
                <a:solidFill>
                  <a:srgbClr val="000000"/>
                </a:solidFill>
                <a:latin typeface="Arial" charset="0"/>
                <a:ea typeface="ＭＳ Ｐゴシック" charset="0"/>
                <a:cs typeface="ＭＳ Ｐゴシック" charset="0"/>
              </a:rPr>
              <a:t>Large Cores are power inefficient:</a:t>
            </a:r>
            <a:br>
              <a:rPr lang="en-US" sz="3200">
                <a:solidFill>
                  <a:srgbClr val="000000"/>
                </a:solidFill>
                <a:latin typeface="Arial" charset="0"/>
                <a:ea typeface="ＭＳ Ｐゴシック" charset="0"/>
                <a:cs typeface="ＭＳ Ｐゴシック" charset="0"/>
              </a:rPr>
            </a:br>
            <a:r>
              <a:rPr lang="en-US" sz="3200">
                <a:solidFill>
                  <a:srgbClr val="000000"/>
                </a:solidFill>
                <a:latin typeface="Arial" charset="0"/>
                <a:ea typeface="ＭＳ Ｐゴシック" charset="0"/>
                <a:cs typeface="ＭＳ Ｐゴシック" charset="0"/>
              </a:rPr>
              <a:t>e.g., 2x performance for 4x area (power)</a:t>
            </a:r>
          </a:p>
        </p:txBody>
      </p:sp>
    </p:spTree>
    <p:extLst>
      <p:ext uri="{BB962C8B-B14F-4D97-AF65-F5344CB8AC3E}">
        <p14:creationId xmlns:p14="http://schemas.microsoft.com/office/powerpoint/2010/main" val="1151523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377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Grochowski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Best of both Latency and Throughput</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ICCD 2004.</a:t>
            </a:r>
          </a:p>
          <a:p>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58983F-03B5-004D-B836-67601DE90A85}"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pic>
        <p:nvPicPr>
          <p:cNvPr id="2037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46258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94681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ea typeface="ＭＳ Ｐゴシック" charset="0"/>
                <a:cs typeface="ＭＳ Ｐゴシック" charset="0"/>
              </a:rPr>
              <a:t>Meet Large: IBM POWER4</a:t>
            </a:r>
          </a:p>
        </p:txBody>
      </p:sp>
      <p:sp>
        <p:nvSpPr>
          <p:cNvPr id="204802" name="Content Placeholder 2"/>
          <p:cNvSpPr>
            <a:spLocks noGrp="1"/>
          </p:cNvSpPr>
          <p:nvPr>
            <p:ph idx="1"/>
          </p:nvPr>
        </p:nvSpPr>
        <p:spPr>
          <a:xfrm>
            <a:off x="228600" y="996950"/>
            <a:ext cx="8610600" cy="5194300"/>
          </a:xfrm>
        </p:spPr>
        <p:txBody>
          <a:bodyPr/>
          <a:lstStyle/>
          <a:p>
            <a:r>
              <a:rPr lang="en-US" dirty="0" err="1">
                <a:latin typeface="Tahoma" charset="0"/>
                <a:ea typeface="ＭＳ Ｐゴシック" charset="0"/>
                <a:cs typeface="ＭＳ Ｐゴシック" charset="0"/>
              </a:rPr>
              <a:t>Tendler</a:t>
            </a:r>
            <a:r>
              <a:rPr lang="en-US" dirty="0">
                <a:latin typeface="Tahoma" charset="0"/>
                <a:ea typeface="ＭＳ Ｐゴシック" charset="0"/>
                <a:cs typeface="ＭＳ Ｐゴシック" charset="0"/>
              </a:rPr>
              <a:t> et al., </a:t>
            </a:r>
            <a:r>
              <a:rPr lang="ja-JP" altLang="en-US" dirty="0">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POWER4 system microarchitecture</a:t>
            </a:r>
            <a:r>
              <a:rPr lang="en-US" altLang="ja-JP" dirty="0">
                <a:latin typeface="Tahoma" charset="0"/>
                <a:ea typeface="ＭＳ Ｐゴシック" charset="0"/>
                <a:cs typeface="ＭＳ Ｐゴシック" charset="0"/>
              </a:rPr>
              <a:t>,</a:t>
            </a:r>
            <a:r>
              <a:rPr lang="ja-JP" altLang="en-US" dirty="0">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 IBM J R&amp;D, 2002.</a:t>
            </a:r>
          </a:p>
          <a:p>
            <a:endParaRPr lang="en-US" dirty="0">
              <a:latin typeface="Tahoma" charset="0"/>
              <a:ea typeface="ＭＳ Ｐゴシック" charset="0"/>
              <a:cs typeface="ＭＳ Ｐゴシック" charset="0"/>
            </a:endParaRPr>
          </a:p>
          <a:p>
            <a:r>
              <a:rPr lang="en-US" dirty="0" smtClean="0">
                <a:latin typeface="Tahoma" charset="0"/>
                <a:ea typeface="ＭＳ Ｐゴシック" charset="0"/>
                <a:cs typeface="ＭＳ Ｐゴシック" charset="0"/>
              </a:rPr>
              <a:t>A symmetric </a:t>
            </a:r>
            <a:r>
              <a:rPr lang="en-US" dirty="0">
                <a:latin typeface="Tahoma" charset="0"/>
                <a:ea typeface="ＭＳ Ｐゴシック" charset="0"/>
                <a:cs typeface="ＭＳ Ｐゴシック" charset="0"/>
              </a:rPr>
              <a:t>multi-core chip…</a:t>
            </a:r>
          </a:p>
          <a:p>
            <a:r>
              <a:rPr lang="en-US" dirty="0" smtClean="0">
                <a:latin typeface="Tahoma" charset="0"/>
                <a:ea typeface="ＭＳ Ｐゴシック" charset="0"/>
                <a:cs typeface="ＭＳ Ｐゴシック" charset="0"/>
              </a:rPr>
              <a:t>Two powerful </a:t>
            </a:r>
            <a:r>
              <a:rPr lang="en-US" dirty="0">
                <a:latin typeface="Tahoma" charset="0"/>
                <a:ea typeface="ＭＳ Ｐゴシック" charset="0"/>
                <a:cs typeface="ＭＳ Ｐゴシック" charset="0"/>
              </a:rPr>
              <a:t>cores</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048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DDE56F-BECC-7943-BB51-82BDFFABB498}"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204804" name="Picture 4" descr="power4-chi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4802188" cy="314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05" name="Picture 5" descr="power4-cor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314700" cy="438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08059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IBM POWER4</a:t>
            </a:r>
          </a:p>
        </p:txBody>
      </p:sp>
      <p:sp>
        <p:nvSpPr>
          <p:cNvPr id="2058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2 cores, out-of-order execution</a:t>
            </a:r>
          </a:p>
          <a:p>
            <a:r>
              <a:rPr lang="en-US">
                <a:latin typeface="Tahoma" charset="0"/>
                <a:ea typeface="ＭＳ Ｐゴシック" charset="0"/>
                <a:cs typeface="ＭＳ Ｐゴシック" charset="0"/>
              </a:rPr>
              <a:t>100-entry instruction window in each core</a:t>
            </a:r>
          </a:p>
          <a:p>
            <a:r>
              <a:rPr lang="en-US">
                <a:latin typeface="Tahoma" charset="0"/>
                <a:ea typeface="ＭＳ Ｐゴシック" charset="0"/>
                <a:cs typeface="ＭＳ Ｐゴシック" charset="0"/>
              </a:rPr>
              <a:t>8-wide instruction fetch, issue, execute</a:t>
            </a:r>
          </a:p>
          <a:p>
            <a:r>
              <a:rPr lang="en-US">
                <a:latin typeface="Tahoma" charset="0"/>
                <a:ea typeface="ＭＳ Ｐゴシック" charset="0"/>
                <a:cs typeface="ＭＳ Ｐゴシック" charset="0"/>
              </a:rPr>
              <a:t>Large, local+global hybrid branch predictor</a:t>
            </a:r>
          </a:p>
          <a:p>
            <a:r>
              <a:rPr lang="en-US">
                <a:latin typeface="Tahoma" charset="0"/>
                <a:ea typeface="ＭＳ Ｐゴシック" charset="0"/>
                <a:cs typeface="ＭＳ Ｐゴシック" charset="0"/>
              </a:rPr>
              <a:t>1.5MB, 8-way L2 cache</a:t>
            </a:r>
          </a:p>
          <a:p>
            <a:r>
              <a:rPr lang="en-US">
                <a:latin typeface="Tahoma" charset="0"/>
                <a:ea typeface="ＭＳ Ｐゴシック" charset="0"/>
                <a:cs typeface="ＭＳ Ｐゴシック" charset="0"/>
              </a:rPr>
              <a:t>Aggressive stream based prefetching</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3D741F-EFC0-454D-AE9F-10A16E36CFDA}"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6308717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Garamond" charset="0"/>
                <a:ea typeface="ＭＳ Ｐゴシック" charset="0"/>
                <a:cs typeface="ＭＳ Ｐゴシック" charset="0"/>
              </a:rPr>
              <a:t>IBM POWER5</a:t>
            </a:r>
          </a:p>
        </p:txBody>
      </p:sp>
      <p:sp>
        <p:nvSpPr>
          <p:cNvPr id="206850"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sz="1800">
                <a:latin typeface="Tahoma" charset="0"/>
                <a:ea typeface="ＭＳ Ｐゴシック" charset="0"/>
              </a:rPr>
              <a:t>Kalla et al., </a:t>
            </a:r>
            <a:r>
              <a:rPr lang="ja-JP" altLang="en-US" sz="1800">
                <a:latin typeface="Tahoma" charset="0"/>
                <a:ea typeface="ＭＳ Ｐゴシック" charset="0"/>
              </a:rPr>
              <a:t>“</a:t>
            </a:r>
            <a:r>
              <a:rPr lang="en-US" altLang="ja-JP" sz="1800">
                <a:solidFill>
                  <a:srgbClr val="0000FF"/>
                </a:solidFill>
                <a:latin typeface="Tahoma" charset="0"/>
                <a:ea typeface="ＭＳ Ｐゴシック" charset="0"/>
              </a:rPr>
              <a:t>IBM Power5 Chip: A Dual-Core Multithreaded Processor</a:t>
            </a:r>
            <a:r>
              <a:rPr lang="en-US" altLang="ja-JP" sz="1800">
                <a:latin typeface="Tahoma" charset="0"/>
                <a:ea typeface="ＭＳ Ｐゴシック" charset="0"/>
              </a:rPr>
              <a:t>,</a:t>
            </a:r>
            <a:r>
              <a:rPr lang="ja-JP" altLang="en-US" sz="1800">
                <a:latin typeface="Tahoma" charset="0"/>
                <a:ea typeface="ＭＳ Ｐゴシック" charset="0"/>
              </a:rPr>
              <a:t>”</a:t>
            </a:r>
            <a:r>
              <a:rPr lang="en-US" altLang="ja-JP" sz="1800">
                <a:latin typeface="Tahoma" charset="0"/>
                <a:ea typeface="ＭＳ Ｐゴシック" charset="0"/>
              </a:rPr>
              <a:t> IEEE Micro 2004.</a:t>
            </a:r>
          </a:p>
          <a:p>
            <a:endParaRPr lang="en-US">
              <a:latin typeface="Tahoma" charset="0"/>
              <a:ea typeface="ＭＳ Ｐゴシック" charset="0"/>
              <a:cs typeface="ＭＳ Ｐゴシック" charset="0"/>
            </a:endParaRPr>
          </a:p>
        </p:txBody>
      </p:sp>
      <p:sp>
        <p:nvSpPr>
          <p:cNvPr id="2068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ED75F-BCDC-DE41-A899-CDB434FD4F4B}"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pic>
        <p:nvPicPr>
          <p:cNvPr id="2068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892300"/>
            <a:ext cx="9118600" cy="443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296998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Meet Small: Sun Niagara (UltraSPARC T1)</a:t>
            </a:r>
          </a:p>
        </p:txBody>
      </p:sp>
      <p:sp>
        <p:nvSpPr>
          <p:cNvPr id="20787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E0695-72E2-5B44-9B3C-FD04867C5786}"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
        <p:nvSpPr>
          <p:cNvPr id="207875" name="Content Placeholder 5"/>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Kongetira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Niagara: A 32-Way Multithreaded SPARC Processor</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Micro 2005.</a:t>
            </a:r>
          </a:p>
          <a:p>
            <a:endParaRPr lang="en-US">
              <a:latin typeface="Tahoma" charset="0"/>
              <a:ea typeface="ＭＳ Ｐゴシック" charset="0"/>
              <a:cs typeface="ＭＳ Ｐゴシック" charset="0"/>
            </a:endParaRPr>
          </a:p>
        </p:txBody>
      </p:sp>
      <p:pic>
        <p:nvPicPr>
          <p:cNvPr id="207876" name="Picture 6" descr="niagara-block.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226050" cy="438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26997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Niagara Core</a:t>
            </a:r>
          </a:p>
        </p:txBody>
      </p:sp>
      <p:sp>
        <p:nvSpPr>
          <p:cNvPr id="20889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4-way fine-grain multithreaded, 6-stage, dual-issue in-order</a:t>
            </a:r>
          </a:p>
          <a:p>
            <a:r>
              <a:rPr lang="en-US">
                <a:latin typeface="Tahoma" charset="0"/>
                <a:ea typeface="ＭＳ Ｐゴシック" charset="0"/>
                <a:cs typeface="ＭＳ Ｐゴシック" charset="0"/>
              </a:rPr>
              <a:t>Round robin thread selection (unless cache miss)</a:t>
            </a:r>
          </a:p>
          <a:p>
            <a:r>
              <a:rPr lang="en-US">
                <a:latin typeface="Tahoma" charset="0"/>
                <a:ea typeface="ＭＳ Ｐゴシック" charset="0"/>
                <a:cs typeface="ＭＳ Ｐゴシック" charset="0"/>
              </a:rPr>
              <a:t>Shared FP unit among cores</a:t>
            </a:r>
          </a:p>
          <a:p>
            <a:endParaRPr lang="en-US">
              <a:latin typeface="Tahoma" charset="0"/>
              <a:ea typeface="ＭＳ Ｐゴシック" charset="0"/>
              <a:cs typeface="ＭＳ Ｐゴシック" charset="0"/>
            </a:endParaRPr>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FC9EDE-9B05-C940-A599-DBF2C17F29C1}"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pic>
        <p:nvPicPr>
          <p:cNvPr id="208900" name="Picture 4" descr="niagara-pip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95538"/>
            <a:ext cx="5257800" cy="423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87527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Heterogeneity (Asymmetry) </a:t>
            </a:r>
            <a:r>
              <a:rPr lang="en-US" sz="3800" dirty="0" smtClean="0">
                <a:sym typeface="Wingdings"/>
              </a:rPr>
              <a:t></a:t>
            </a:r>
            <a:r>
              <a:rPr lang="en-US" sz="3800" dirty="0" smtClean="0"/>
              <a:t> Specialization</a:t>
            </a:r>
            <a:endParaRPr lang="en-US" sz="3800" dirty="0"/>
          </a:p>
        </p:txBody>
      </p:sp>
      <p:sp>
        <p:nvSpPr>
          <p:cNvPr id="3" name="Content Placeholder 2"/>
          <p:cNvSpPr>
            <a:spLocks noGrp="1"/>
          </p:cNvSpPr>
          <p:nvPr>
            <p:ph idx="1"/>
          </p:nvPr>
        </p:nvSpPr>
        <p:spPr>
          <a:xfrm>
            <a:off x="228600" y="1066800"/>
            <a:ext cx="8915400" cy="5193723"/>
          </a:xfrm>
        </p:spPr>
        <p:txBody>
          <a:bodyPr/>
          <a:lstStyle/>
          <a:p>
            <a:r>
              <a:rPr lang="en-US" dirty="0" smtClean="0"/>
              <a:t>Heterogeneity and asymmetry have the same meaning</a:t>
            </a:r>
          </a:p>
          <a:p>
            <a:pPr lvl="1"/>
            <a:r>
              <a:rPr lang="en-US" dirty="0" smtClean="0"/>
              <a:t>Contrast with homogeneity and symmetry</a:t>
            </a:r>
          </a:p>
          <a:p>
            <a:r>
              <a:rPr lang="en-US" dirty="0" smtClean="0"/>
              <a:t>Heterogeneity is a very general system design concept (and </a:t>
            </a:r>
            <a:r>
              <a:rPr lang="en-US" i="1" dirty="0" smtClean="0"/>
              <a:t>life</a:t>
            </a:r>
            <a:r>
              <a:rPr lang="en-US" dirty="0" smtClean="0"/>
              <a:t> concept, as well)</a:t>
            </a:r>
          </a:p>
          <a:p>
            <a:endParaRPr lang="en-US" sz="1500" dirty="0"/>
          </a:p>
          <a:p>
            <a:r>
              <a:rPr lang="en-US" dirty="0" smtClean="0"/>
              <a:t>Idea: </a:t>
            </a:r>
            <a:r>
              <a:rPr lang="en-US" dirty="0" smtClean="0">
                <a:solidFill>
                  <a:srgbClr val="0000FF"/>
                </a:solidFill>
              </a:rPr>
              <a:t>Instead of having multiple instances of the same “resource” to be the same (i.e., homogeneous or symmetric), design some instances to be different (i.e., heterogeneous or asymmetric)</a:t>
            </a:r>
          </a:p>
          <a:p>
            <a:pPr lvl="1"/>
            <a:endParaRPr lang="en-US" dirty="0" smtClean="0">
              <a:solidFill>
                <a:srgbClr val="000000"/>
              </a:solidFill>
            </a:endParaRPr>
          </a:p>
          <a:p>
            <a:r>
              <a:rPr lang="en-US" dirty="0" smtClean="0">
                <a:solidFill>
                  <a:srgbClr val="000000"/>
                </a:solidFill>
              </a:rPr>
              <a:t>Different instances can be optimized to be more efficient in executing different types of workloads or satisfying different requirements/goals</a:t>
            </a:r>
          </a:p>
          <a:p>
            <a:pPr lvl="1"/>
            <a:r>
              <a:rPr lang="en-US" dirty="0" smtClean="0">
                <a:solidFill>
                  <a:srgbClr val="000000"/>
                </a:solidFill>
              </a:rPr>
              <a:t>Heterogeneity enables specialization/customization</a:t>
            </a:r>
          </a:p>
          <a:p>
            <a:endParaRPr lang="en-US" sz="1500" dirty="0">
              <a:solidFill>
                <a:srgbClr val="0000FF"/>
              </a:solidFill>
            </a:endParaRPr>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4</a:t>
            </a:fld>
            <a:endParaRPr lang="en-US"/>
          </a:p>
        </p:txBody>
      </p:sp>
    </p:spTree>
    <p:extLst>
      <p:ext uri="{BB962C8B-B14F-4D97-AF65-F5344CB8AC3E}">
        <p14:creationId xmlns:p14="http://schemas.microsoft.com/office/powerpoint/2010/main" val="397241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Remember the Demands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we get the best of both worlds?</a:t>
            </a: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04E047-DC9A-6743-9373-293F94075005}"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extLst>
      <p:ext uri="{BB962C8B-B14F-4D97-AF65-F5344CB8AC3E}">
        <p14:creationId xmlns:p14="http://schemas.microsoft.com/office/powerpoint/2010/main" val="1962451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09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09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21CF43-9657-CA45-99A2-07F6F0712AC5}"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
        <p:nvSpPr>
          <p:cNvPr id="210948"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pPr>
            <a:r>
              <a:rPr lang="en-US" sz="1800" i="1">
                <a:solidFill>
                  <a:srgbClr val="000000"/>
                </a:solidFill>
              </a:rPr>
              <a:t>Assumptions:</a:t>
            </a:r>
          </a:p>
          <a:p>
            <a:pPr eaLnBrk="1" fontAlgn="base" hangingPunct="1">
              <a:spcBef>
                <a:spcPct val="50000"/>
              </a:spcBef>
              <a:spcAft>
                <a:spcPct val="0"/>
              </a:spcAft>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endParaRPr lang="en-US" sz="1600" i="1">
              <a:solidFill>
                <a:srgbClr val="000000"/>
              </a:solidFill>
            </a:endParaRPr>
          </a:p>
        </p:txBody>
      </p:sp>
    </p:spTree>
    <p:extLst>
      <p:ext uri="{BB962C8B-B14F-4D97-AF65-F5344CB8AC3E}">
        <p14:creationId xmlns:p14="http://schemas.microsoft.com/office/powerpoint/2010/main" val="251499262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ea typeface="ＭＳ Ｐゴシック" charset="0"/>
                <a:cs typeface="ＭＳ Ｐゴシック" charset="0"/>
              </a:rPr>
              <a:t>Tile-Large Approach</a:t>
            </a:r>
          </a:p>
        </p:txBody>
      </p:sp>
      <p:sp>
        <p:nvSpPr>
          <p:cNvPr id="2119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Tile a few large cores</a:t>
            </a:r>
          </a:p>
          <a:p>
            <a:r>
              <a:rPr lang="en-US" sz="2200">
                <a:latin typeface="Tahoma" charset="0"/>
                <a:ea typeface="ＭＳ Ｐゴシック" charset="0"/>
                <a:cs typeface="ＭＳ Ｐゴシック" charset="0"/>
              </a:rPr>
              <a:t>IBM Power 5, AMD Barcelona, Intel Core2Quad, Intel Nehalem</a:t>
            </a:r>
          </a:p>
          <a:p>
            <a:pPr>
              <a:buFont typeface="Wingdings" charset="0"/>
              <a:buNone/>
            </a:pPr>
            <a:r>
              <a:rPr lang="en-US" sz="2200">
                <a:latin typeface="Tahoma" charset="0"/>
                <a:ea typeface="ＭＳ Ｐゴシック" charset="0"/>
                <a:cs typeface="ＭＳ Ｐゴシック" charset="0"/>
              </a:rPr>
              <a:t>+ High performance on single thread, serial code sections (2 units)</a:t>
            </a:r>
          </a:p>
          <a:p>
            <a:pPr>
              <a:buFont typeface="Wingdings" charset="0"/>
              <a:buNone/>
            </a:pPr>
            <a:r>
              <a:rPr lang="en-US" sz="2200">
                <a:latin typeface="Tahoma" charset="0"/>
                <a:ea typeface="ＭＳ Ｐゴシック" charset="0"/>
                <a:cs typeface="ＭＳ Ｐゴシック" charset="0"/>
              </a:rPr>
              <a:t>- Low throughput on parallel program portions (8 units)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20E585-CF1B-A747-8D6A-C132E1436670}"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grpSp>
        <p:nvGrpSpPr>
          <p:cNvPr id="211972" name="Group 4"/>
          <p:cNvGrpSpPr>
            <a:grpSpLocks/>
          </p:cNvGrpSpPr>
          <p:nvPr/>
        </p:nvGrpSpPr>
        <p:grpSpPr bwMode="auto">
          <a:xfrm>
            <a:off x="609600" y="1295400"/>
            <a:ext cx="2362200" cy="2805113"/>
            <a:chOff x="384" y="816"/>
            <a:chExt cx="1488" cy="1767"/>
          </a:xfrm>
        </p:grpSpPr>
        <p:sp>
          <p:nvSpPr>
            <p:cNvPr id="211973"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1974"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1975"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1976"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core</a:t>
              </a:r>
            </a:p>
          </p:txBody>
        </p:sp>
        <p:sp>
          <p:nvSpPr>
            <p:cNvPr id="211977"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1978"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Tile-Large</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spTree>
    <p:extLst>
      <p:ext uri="{BB962C8B-B14F-4D97-AF65-F5344CB8AC3E}">
        <p14:creationId xmlns:p14="http://schemas.microsoft.com/office/powerpoint/2010/main" val="14621806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ea typeface="ＭＳ Ｐゴシック" charset="0"/>
                <a:cs typeface="ＭＳ Ｐゴシック" charset="0"/>
              </a:rPr>
              <a:t>Tile-Small Approach</a:t>
            </a:r>
          </a:p>
        </p:txBody>
      </p:sp>
      <p:sp>
        <p:nvSpPr>
          <p:cNvPr id="2129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many small cores</a:t>
            </a:r>
          </a:p>
          <a:p>
            <a:r>
              <a:rPr lang="en-US">
                <a:latin typeface="Tahoma" charset="0"/>
                <a:ea typeface="ＭＳ Ｐゴシック" charset="0"/>
                <a:cs typeface="ＭＳ Ｐゴシック" charset="0"/>
              </a:rPr>
              <a:t>Sun Niagara, Intel Larrabee, Tilera TILE (tile ultra-small)</a:t>
            </a:r>
          </a:p>
          <a:p>
            <a:pPr>
              <a:buFont typeface="Wingdings" charset="0"/>
              <a:buNone/>
            </a:pPr>
            <a:r>
              <a:rPr lang="en-US">
                <a:latin typeface="Tahoma" charset="0"/>
                <a:ea typeface="ＭＳ Ｐゴシック" charset="0"/>
                <a:cs typeface="ＭＳ Ｐゴシック" charset="0"/>
              </a:rPr>
              <a:t>+ High throughput on the parallel part (16 units)</a:t>
            </a:r>
          </a:p>
          <a:p>
            <a:pPr>
              <a:buFont typeface="Wingdings" charset="0"/>
              <a:buNone/>
            </a:pPr>
            <a:r>
              <a:rPr lang="en-US">
                <a:latin typeface="Tahoma" charset="0"/>
                <a:ea typeface="ＭＳ Ｐゴシック" charset="0"/>
                <a:cs typeface="ＭＳ Ｐゴシック" charset="0"/>
              </a:rPr>
              <a:t>- Low performance on the serial part, single thread (1 unit)</a:t>
            </a: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05AEC-21A4-B343-BE11-8EEF13D881E7}"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grpSp>
        <p:nvGrpSpPr>
          <p:cNvPr id="212996" name="Group 74"/>
          <p:cNvGrpSpPr>
            <a:grpSpLocks/>
          </p:cNvGrpSpPr>
          <p:nvPr/>
        </p:nvGrpSpPr>
        <p:grpSpPr bwMode="auto">
          <a:xfrm>
            <a:off x="3429000" y="1295400"/>
            <a:ext cx="2286000" cy="2805113"/>
            <a:chOff x="576" y="1008"/>
            <a:chExt cx="1440" cy="1767"/>
          </a:xfrm>
        </p:grpSpPr>
        <p:sp>
          <p:nvSpPr>
            <p:cNvPr id="21299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2998" name="Group 27"/>
            <p:cNvGrpSpPr>
              <a:grpSpLocks/>
            </p:cNvGrpSpPr>
            <p:nvPr/>
          </p:nvGrpSpPr>
          <p:grpSpPr bwMode="auto">
            <a:xfrm>
              <a:off x="624" y="1056"/>
              <a:ext cx="672" cy="672"/>
              <a:chOff x="3648" y="3120"/>
              <a:chExt cx="672" cy="672"/>
            </a:xfrm>
          </p:grpSpPr>
          <p:sp>
            <p:nvSpPr>
              <p:cNvPr id="21301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301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2999" name="Group 32"/>
            <p:cNvGrpSpPr>
              <a:grpSpLocks/>
            </p:cNvGrpSpPr>
            <p:nvPr/>
          </p:nvGrpSpPr>
          <p:grpSpPr bwMode="auto">
            <a:xfrm>
              <a:off x="624" y="1728"/>
              <a:ext cx="672" cy="672"/>
              <a:chOff x="3648" y="3120"/>
              <a:chExt cx="672" cy="672"/>
            </a:xfrm>
          </p:grpSpPr>
          <p:sp>
            <p:nvSpPr>
              <p:cNvPr id="21301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3000" name="Group 37"/>
            <p:cNvGrpSpPr>
              <a:grpSpLocks/>
            </p:cNvGrpSpPr>
            <p:nvPr/>
          </p:nvGrpSpPr>
          <p:grpSpPr bwMode="auto">
            <a:xfrm>
              <a:off x="1296" y="1056"/>
              <a:ext cx="672" cy="672"/>
              <a:chOff x="3648" y="3120"/>
              <a:chExt cx="672" cy="672"/>
            </a:xfrm>
          </p:grpSpPr>
          <p:sp>
            <p:nvSpPr>
              <p:cNvPr id="21300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3001" name="Group 42"/>
            <p:cNvGrpSpPr>
              <a:grpSpLocks/>
            </p:cNvGrpSpPr>
            <p:nvPr/>
          </p:nvGrpSpPr>
          <p:grpSpPr bwMode="auto">
            <a:xfrm>
              <a:off x="1296" y="1728"/>
              <a:ext cx="672" cy="672"/>
              <a:chOff x="3648" y="3120"/>
              <a:chExt cx="672" cy="672"/>
            </a:xfrm>
          </p:grpSpPr>
          <p:sp>
            <p:nvSpPr>
              <p:cNvPr id="21300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sp>
          <p:nvSpPr>
            <p:cNvPr id="21300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Tile-Small</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spTree>
    <p:extLst>
      <p:ext uri="{BB962C8B-B14F-4D97-AF65-F5344CB8AC3E}">
        <p14:creationId xmlns:p14="http://schemas.microsoft.com/office/powerpoint/2010/main" val="343526267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Can we get the best of both worlds?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Tile Large</a:t>
            </a:r>
          </a:p>
          <a:p>
            <a:pPr>
              <a:buFont typeface="Wingdings" charset="0"/>
              <a:buNone/>
            </a:pPr>
            <a:r>
              <a:rPr lang="en-US" sz="2200">
                <a:latin typeface="Tahoma" charset="0"/>
                <a:ea typeface="ＭＳ Ｐゴシック" charset="0"/>
                <a:cs typeface="ＭＳ Ｐゴシック" charset="0"/>
              </a:rPr>
              <a:t>	+ High performance on single thread, serial code sections (2 units)</a:t>
            </a:r>
          </a:p>
          <a:p>
            <a:pPr>
              <a:buFont typeface="Wingdings" charset="0"/>
              <a:buNone/>
            </a:pPr>
            <a:r>
              <a:rPr lang="en-US" sz="2200">
                <a:latin typeface="Tahoma" charset="0"/>
                <a:ea typeface="ＭＳ Ｐゴシック" charset="0"/>
                <a:cs typeface="ＭＳ Ｐゴシック" charset="0"/>
              </a:rPr>
              <a:t>	- Low throughput on parallel program portions (8 units)</a:t>
            </a:r>
          </a:p>
          <a:p>
            <a:pPr>
              <a:buFont typeface="Wingdings" charset="0"/>
              <a:buNone/>
            </a:pPr>
            <a:endParaRPr lang="en-US" sz="2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Small</a:t>
            </a:r>
          </a:p>
          <a:p>
            <a:pPr>
              <a:buFont typeface="Wingdings" charset="0"/>
              <a:buNone/>
            </a:pPr>
            <a:r>
              <a:rPr lang="en-US" sz="2200">
                <a:latin typeface="Tahoma" charset="0"/>
                <a:ea typeface="ＭＳ Ｐゴシック" charset="0"/>
                <a:cs typeface="ＭＳ Ｐゴシック" charset="0"/>
              </a:rPr>
              <a:t>	+ High throughput on the parallel part (16 units)</a:t>
            </a:r>
          </a:p>
          <a:p>
            <a:pPr>
              <a:buFont typeface="Wingdings" charset="0"/>
              <a:buNone/>
            </a:pPr>
            <a:r>
              <a:rPr lang="en-US" sz="2200">
                <a:latin typeface="Tahoma" charset="0"/>
                <a:ea typeface="ＭＳ Ｐゴシック" charset="0"/>
                <a:cs typeface="ＭＳ Ｐゴシック" charset="0"/>
              </a:rPr>
              <a:t>	- Low performance on the serial part, single thread (1 unit), </a:t>
            </a:r>
            <a:r>
              <a:rPr lang="en-US" sz="2200">
                <a:solidFill>
                  <a:srgbClr val="0000FF"/>
                </a:solidFill>
                <a:latin typeface="Tahoma" charset="0"/>
                <a:ea typeface="ＭＳ Ｐゴシック" charset="0"/>
                <a:cs typeface="ＭＳ Ｐゴシック" charset="0"/>
              </a:rPr>
              <a:t>reduced single-thread performance compared to existing single thread processors</a:t>
            </a:r>
          </a:p>
          <a:p>
            <a:pPr>
              <a:buFont typeface="Wingdings" charset="0"/>
              <a:buNone/>
            </a:pPr>
            <a:endParaRPr lang="en-US" sz="2200">
              <a:solidFill>
                <a:srgbClr val="0000FF"/>
              </a:solidFill>
              <a:latin typeface="Tahoma" charset="0"/>
              <a:ea typeface="ＭＳ Ｐゴシック" charset="0"/>
              <a:cs typeface="ＭＳ Ｐゴシック" charset="0"/>
            </a:endParaRPr>
          </a:p>
          <a:p>
            <a:r>
              <a:rPr lang="en-US" sz="2200">
                <a:solidFill>
                  <a:srgbClr val="000000"/>
                </a:solidFill>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Have both large and small on the same chip </a:t>
            </a:r>
            <a:r>
              <a:rPr lang="en-US" sz="2200">
                <a:solidFill>
                  <a:srgbClr val="0000FF"/>
                </a:solidFill>
                <a:latin typeface="Tahoma" charset="0"/>
                <a:ea typeface="ＭＳ Ｐゴシック" charset="0"/>
                <a:cs typeface="ＭＳ Ｐゴシック" charset="0"/>
                <a:sym typeface="Wingdings" charset="0"/>
              </a:rPr>
              <a:t> Performance asymmetry</a:t>
            </a:r>
            <a:endParaRPr lang="en-US" sz="2200">
              <a:solidFill>
                <a:srgbClr val="0000FF"/>
              </a:solidFill>
              <a:latin typeface="Tahoma" charset="0"/>
              <a:ea typeface="ＭＳ Ｐゴシック" charset="0"/>
              <a:cs typeface="ＭＳ Ｐゴシック" charset="0"/>
            </a:endParaRPr>
          </a:p>
          <a:p>
            <a:pPr>
              <a:buFont typeface="Wingdings" charset="0"/>
              <a:buNone/>
            </a:pPr>
            <a:endParaRPr lang="en-US" sz="2200">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873BD7-4E49-9A45-87F8-4F883A365423}"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1649798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ctrTitle"/>
          </p:nvPr>
        </p:nvSpPr>
        <p:spPr/>
        <p:txBody>
          <a:bodyPr/>
          <a:lstStyle/>
          <a:p>
            <a:r>
              <a:rPr lang="en-US">
                <a:latin typeface="Garamond" charset="0"/>
                <a:ea typeface="ＭＳ Ｐゴシック" charset="0"/>
                <a:cs typeface="ＭＳ Ｐゴシック" charset="0"/>
              </a:rPr>
              <a:t>Asymmetric Multi-Core</a:t>
            </a:r>
          </a:p>
        </p:txBody>
      </p:sp>
      <p:sp>
        <p:nvSpPr>
          <p:cNvPr id="21504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150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2C9E7-5DC2-FD4B-AAE8-7CB4A59ED56E}" type="slidenum">
              <a:rPr lang="en-US" sz="1200">
                <a:solidFill>
                  <a:srgbClr val="000000"/>
                </a:solidFill>
                <a:latin typeface="Garamond" charset="0"/>
              </a:rPr>
              <a:pPr eaLnBrk="1" hangingPunct="1"/>
              <a:t>45</a:t>
            </a:fld>
            <a:endParaRPr lang="en-US" sz="1200">
              <a:solidFill>
                <a:srgbClr val="000000"/>
              </a:solidFill>
              <a:latin typeface="Garamond" charset="0"/>
            </a:endParaRPr>
          </a:p>
        </p:txBody>
      </p:sp>
    </p:spTree>
    <p:extLst>
      <p:ext uri="{BB962C8B-B14F-4D97-AF65-F5344CB8AC3E}">
        <p14:creationId xmlns:p14="http://schemas.microsoft.com/office/powerpoint/2010/main" val="10544899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Asymmetric Chip Multiprocessor (ACMP)</a:t>
            </a:r>
          </a:p>
        </p:txBody>
      </p:sp>
      <p:sp>
        <p:nvSpPr>
          <p:cNvPr id="21606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rPr>
              <a:t>Provide one large core and many small cores</a:t>
            </a:r>
          </a:p>
          <a:p>
            <a:pPr>
              <a:buFont typeface="Wingdings" charset="0"/>
              <a:buNone/>
            </a:pPr>
            <a:r>
              <a:rPr lang="en-US">
                <a:latin typeface="Tahoma" charset="0"/>
                <a:ea typeface="ＭＳ Ｐゴシック" charset="0"/>
                <a:cs typeface="ＭＳ Ｐゴシック" charset="0"/>
              </a:rPr>
              <a:t>+ Accelerate serial part using the large core (2 units)</a:t>
            </a:r>
          </a:p>
          <a:p>
            <a:pPr>
              <a:buFont typeface="Wingdings" charset="0"/>
              <a:buNone/>
            </a:pPr>
            <a:r>
              <a:rPr lang="en-US">
                <a:latin typeface="Tahoma" charset="0"/>
                <a:ea typeface="ＭＳ Ｐゴシック" charset="0"/>
                <a:cs typeface="ＭＳ Ｐゴシック" charset="0"/>
              </a:rPr>
              <a:t>+ Execute parallel part on small cores and large core for high throughput (12+2 units)</a:t>
            </a:r>
          </a:p>
          <a:p>
            <a:endParaRPr lang="en-US">
              <a:latin typeface="Tahoma" charset="0"/>
              <a:ea typeface="ＭＳ Ｐゴシック" charset="0"/>
              <a:cs typeface="ＭＳ Ｐゴシック" charset="0"/>
            </a:endParaRP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41FB82-B7DB-E641-8603-2E392F93A3AF}"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grpSp>
        <p:nvGrpSpPr>
          <p:cNvPr id="2" name="Group 4"/>
          <p:cNvGrpSpPr>
            <a:grpSpLocks/>
          </p:cNvGrpSpPr>
          <p:nvPr/>
        </p:nvGrpSpPr>
        <p:grpSpPr bwMode="auto">
          <a:xfrm>
            <a:off x="6172200" y="1295400"/>
            <a:ext cx="2286000" cy="2787650"/>
            <a:chOff x="3888" y="816"/>
            <a:chExt cx="1440" cy="1756"/>
          </a:xfrm>
        </p:grpSpPr>
        <p:sp>
          <p:nvSpPr>
            <p:cNvPr id="216099"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6100" name="Group 47"/>
            <p:cNvGrpSpPr>
              <a:grpSpLocks/>
            </p:cNvGrpSpPr>
            <p:nvPr/>
          </p:nvGrpSpPr>
          <p:grpSpPr bwMode="auto">
            <a:xfrm>
              <a:off x="3936" y="1536"/>
              <a:ext cx="672" cy="672"/>
              <a:chOff x="3648" y="3120"/>
              <a:chExt cx="672" cy="672"/>
            </a:xfrm>
          </p:grpSpPr>
          <p:sp>
            <p:nvSpPr>
              <p:cNvPr id="21611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101" name="Group 52"/>
            <p:cNvGrpSpPr>
              <a:grpSpLocks/>
            </p:cNvGrpSpPr>
            <p:nvPr/>
          </p:nvGrpSpPr>
          <p:grpSpPr bwMode="auto">
            <a:xfrm>
              <a:off x="4608" y="1536"/>
              <a:ext cx="672" cy="672"/>
              <a:chOff x="3648" y="3120"/>
              <a:chExt cx="672" cy="672"/>
            </a:xfrm>
          </p:grpSpPr>
          <p:sp>
            <p:nvSpPr>
              <p:cNvPr id="21610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102" name="Group 57"/>
            <p:cNvGrpSpPr>
              <a:grpSpLocks/>
            </p:cNvGrpSpPr>
            <p:nvPr/>
          </p:nvGrpSpPr>
          <p:grpSpPr bwMode="auto">
            <a:xfrm>
              <a:off x="4608" y="864"/>
              <a:ext cx="672" cy="672"/>
              <a:chOff x="3648" y="3120"/>
              <a:chExt cx="672" cy="672"/>
            </a:xfrm>
          </p:grpSpPr>
          <p:sp>
            <p:nvSpPr>
              <p:cNvPr id="216105"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06"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07"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08"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sp>
          <p:nvSpPr>
            <p:cNvPr id="216103"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core</a:t>
              </a:r>
            </a:p>
          </p:txBody>
        </p:sp>
        <p:sp>
          <p:nvSpPr>
            <p:cNvPr id="216104"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ACMP</a:t>
              </a:r>
            </a:p>
          </p:txBody>
        </p:sp>
      </p:grpSp>
      <p:grpSp>
        <p:nvGrpSpPr>
          <p:cNvPr id="6" name="Group 74"/>
          <p:cNvGrpSpPr>
            <a:grpSpLocks/>
          </p:cNvGrpSpPr>
          <p:nvPr/>
        </p:nvGrpSpPr>
        <p:grpSpPr bwMode="auto">
          <a:xfrm>
            <a:off x="3429000" y="1295400"/>
            <a:ext cx="2286000" cy="2805113"/>
            <a:chOff x="576" y="1008"/>
            <a:chExt cx="1440" cy="1767"/>
          </a:xfrm>
        </p:grpSpPr>
        <p:sp>
          <p:nvSpPr>
            <p:cNvPr id="21607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6078" name="Group 27"/>
            <p:cNvGrpSpPr>
              <a:grpSpLocks/>
            </p:cNvGrpSpPr>
            <p:nvPr/>
          </p:nvGrpSpPr>
          <p:grpSpPr bwMode="auto">
            <a:xfrm>
              <a:off x="624" y="1056"/>
              <a:ext cx="672" cy="672"/>
              <a:chOff x="3648" y="3120"/>
              <a:chExt cx="672" cy="672"/>
            </a:xfrm>
          </p:grpSpPr>
          <p:sp>
            <p:nvSpPr>
              <p:cNvPr id="21609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079" name="Group 32"/>
            <p:cNvGrpSpPr>
              <a:grpSpLocks/>
            </p:cNvGrpSpPr>
            <p:nvPr/>
          </p:nvGrpSpPr>
          <p:grpSpPr bwMode="auto">
            <a:xfrm>
              <a:off x="624" y="1728"/>
              <a:ext cx="672" cy="672"/>
              <a:chOff x="3648" y="3120"/>
              <a:chExt cx="672" cy="672"/>
            </a:xfrm>
          </p:grpSpPr>
          <p:sp>
            <p:nvSpPr>
              <p:cNvPr id="21609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080" name="Group 37"/>
            <p:cNvGrpSpPr>
              <a:grpSpLocks/>
            </p:cNvGrpSpPr>
            <p:nvPr/>
          </p:nvGrpSpPr>
          <p:grpSpPr bwMode="auto">
            <a:xfrm>
              <a:off x="1296" y="1056"/>
              <a:ext cx="672" cy="672"/>
              <a:chOff x="3648" y="3120"/>
              <a:chExt cx="672" cy="672"/>
            </a:xfrm>
          </p:grpSpPr>
          <p:sp>
            <p:nvSpPr>
              <p:cNvPr id="21608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081" name="Group 42"/>
            <p:cNvGrpSpPr>
              <a:grpSpLocks/>
            </p:cNvGrpSpPr>
            <p:nvPr/>
          </p:nvGrpSpPr>
          <p:grpSpPr bwMode="auto">
            <a:xfrm>
              <a:off x="1296" y="1728"/>
              <a:ext cx="672" cy="672"/>
              <a:chOff x="3648" y="3120"/>
              <a:chExt cx="672" cy="672"/>
            </a:xfrm>
          </p:grpSpPr>
          <p:sp>
            <p:nvSpPr>
              <p:cNvPr id="21608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sp>
          <p:nvSpPr>
            <p:cNvPr id="21608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Tile-Small</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grpSp>
        <p:nvGrpSpPr>
          <p:cNvPr id="11" name="Group 46"/>
          <p:cNvGrpSpPr>
            <a:grpSpLocks/>
          </p:cNvGrpSpPr>
          <p:nvPr/>
        </p:nvGrpSpPr>
        <p:grpSpPr bwMode="auto">
          <a:xfrm>
            <a:off x="609600" y="1295400"/>
            <a:ext cx="2362200" cy="2805113"/>
            <a:chOff x="384" y="816"/>
            <a:chExt cx="1488" cy="1767"/>
          </a:xfrm>
        </p:grpSpPr>
        <p:sp>
          <p:nvSpPr>
            <p:cNvPr id="216071"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6072"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6073"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6074"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core</a:t>
              </a:r>
            </a:p>
          </p:txBody>
        </p:sp>
        <p:sp>
          <p:nvSpPr>
            <p:cNvPr id="216075"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6076"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Tile-Large</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spTree>
    <p:extLst>
      <p:ext uri="{BB962C8B-B14F-4D97-AF65-F5344CB8AC3E}">
        <p14:creationId xmlns:p14="http://schemas.microsoft.com/office/powerpoint/2010/main" val="2402100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nodeType="withEffect">
                                  <p:stCondLst>
                                    <p:cond delay="0"/>
                                  </p:stCondLst>
                                  <p:childTnLst>
                                    <p:set>
                                      <p:cBhvr rctx="PPT">
                                        <p:cTn id="15" dur="indefinite"/>
                                        <p:tgtEl>
                                          <p:spTgt spid="2"/>
                                        </p:tgtEl>
                                        <p:attrNameLst>
                                          <p:attrName>style.opacity</p:attrName>
                                        </p:attrNameLst>
                                      </p:cBhvr>
                                      <p:to>
                                        <p:strVal val="0.99"/>
                                      </p:to>
                                    </p:set>
                                    <p:animEffect filter="image" prLst="opacity: 0.99">
                                      <p:cBhvr rctx="IE">
                                        <p:cTn id="1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Accelerating Serial Bottlenecks</a:t>
            </a:r>
          </a:p>
        </p:txBody>
      </p:sp>
      <p:sp>
        <p:nvSpPr>
          <p:cNvPr id="2170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3606F-D0F3-6647-89D6-57F44864914B}"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sp>
        <p:nvSpPr>
          <p:cNvPr id="5" name="Line 4"/>
          <p:cNvSpPr>
            <a:spLocks noChangeShapeType="1"/>
          </p:cNvSpPr>
          <p:nvPr/>
        </p:nvSpPr>
        <p:spPr bwMode="auto">
          <a:xfrm>
            <a:off x="1066800" y="2828925"/>
            <a:ext cx="22256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Freeform 5"/>
          <p:cNvSpPr>
            <a:spLocks/>
          </p:cNvSpPr>
          <p:nvPr/>
        </p:nvSpPr>
        <p:spPr bwMode="auto">
          <a:xfrm>
            <a:off x="914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 name="Freeform 6"/>
          <p:cNvSpPr>
            <a:spLocks/>
          </p:cNvSpPr>
          <p:nvPr/>
        </p:nvSpPr>
        <p:spPr bwMode="auto">
          <a:xfrm>
            <a:off x="2667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8" name="Freeform 7"/>
          <p:cNvSpPr>
            <a:spLocks/>
          </p:cNvSpPr>
          <p:nvPr/>
        </p:nvSpPr>
        <p:spPr bwMode="auto">
          <a:xfrm>
            <a:off x="2286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9" name="Freeform 8"/>
          <p:cNvSpPr>
            <a:spLocks/>
          </p:cNvSpPr>
          <p:nvPr/>
        </p:nvSpPr>
        <p:spPr bwMode="auto">
          <a:xfrm>
            <a:off x="3119438"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 name="Freeform 9"/>
          <p:cNvSpPr>
            <a:spLocks/>
          </p:cNvSpPr>
          <p:nvPr/>
        </p:nvSpPr>
        <p:spPr bwMode="auto">
          <a:xfrm>
            <a:off x="1295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7098" name="Group 47"/>
          <p:cNvGrpSpPr>
            <a:grpSpLocks/>
          </p:cNvGrpSpPr>
          <p:nvPr/>
        </p:nvGrpSpPr>
        <p:grpSpPr bwMode="auto">
          <a:xfrm>
            <a:off x="5410200" y="3429000"/>
            <a:ext cx="1066800" cy="1066800"/>
            <a:chOff x="3648" y="3120"/>
            <a:chExt cx="672" cy="672"/>
          </a:xfrm>
        </p:grpSpPr>
        <p:sp>
          <p:nvSpPr>
            <p:cNvPr id="21712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3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3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7099" name="Group 52"/>
          <p:cNvGrpSpPr>
            <a:grpSpLocks/>
          </p:cNvGrpSpPr>
          <p:nvPr/>
        </p:nvGrpSpPr>
        <p:grpSpPr bwMode="auto">
          <a:xfrm>
            <a:off x="6477000" y="3429000"/>
            <a:ext cx="1066800" cy="1066800"/>
            <a:chOff x="3648" y="3120"/>
            <a:chExt cx="672" cy="672"/>
          </a:xfrm>
        </p:grpSpPr>
        <p:sp>
          <p:nvSpPr>
            <p:cNvPr id="21712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7100" name="Group 57"/>
          <p:cNvGrpSpPr>
            <a:grpSpLocks/>
          </p:cNvGrpSpPr>
          <p:nvPr/>
        </p:nvGrpSpPr>
        <p:grpSpPr bwMode="auto">
          <a:xfrm>
            <a:off x="6477000" y="2362200"/>
            <a:ext cx="1066800" cy="1066800"/>
            <a:chOff x="3648" y="3120"/>
            <a:chExt cx="672" cy="672"/>
          </a:xfrm>
        </p:grpSpPr>
        <p:sp>
          <p:nvSpPr>
            <p:cNvPr id="21712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sp>
        <p:nvSpPr>
          <p:cNvPr id="217101" name="Rectangle 67"/>
          <p:cNvSpPr>
            <a:spLocks noChangeArrowheads="1"/>
          </p:cNvSpPr>
          <p:nvPr/>
        </p:nvSpPr>
        <p:spPr bwMode="auto">
          <a:xfrm>
            <a:off x="5410200" y="23622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core</a:t>
            </a:r>
          </a:p>
        </p:txBody>
      </p:sp>
      <p:sp>
        <p:nvSpPr>
          <p:cNvPr id="217102" name="Text Box 70"/>
          <p:cNvSpPr txBox="1">
            <a:spLocks noChangeArrowheads="1"/>
          </p:cNvSpPr>
          <p:nvPr/>
        </p:nvSpPr>
        <p:spPr bwMode="auto">
          <a:xfrm>
            <a:off x="5334000" y="4706938"/>
            <a:ext cx="22860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a:solidFill>
                  <a:srgbClr val="000000"/>
                </a:solidFill>
              </a:rPr>
              <a:t>ACMP Approach</a:t>
            </a:r>
          </a:p>
        </p:txBody>
      </p:sp>
      <p:sp>
        <p:nvSpPr>
          <p:cNvPr id="28" name="Rectangle 28"/>
          <p:cNvSpPr>
            <a:spLocks noChangeArrowheads="1"/>
          </p:cNvSpPr>
          <p:nvPr/>
        </p:nvSpPr>
        <p:spPr bwMode="auto">
          <a:xfrm>
            <a:off x="5410200" y="2362200"/>
            <a:ext cx="1066800" cy="10668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9" name="Rectangle 29"/>
          <p:cNvSpPr>
            <a:spLocks noChangeArrowheads="1"/>
          </p:cNvSpPr>
          <p:nvPr/>
        </p:nvSpPr>
        <p:spPr bwMode="auto">
          <a:xfrm>
            <a:off x="5410200" y="3429000"/>
            <a:ext cx="533400" cy="533400"/>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0" name="Rectangle 30"/>
          <p:cNvSpPr>
            <a:spLocks noChangeArrowheads="1"/>
          </p:cNvSpPr>
          <p:nvPr/>
        </p:nvSpPr>
        <p:spPr bwMode="auto">
          <a:xfrm>
            <a:off x="6477000" y="2895600"/>
            <a:ext cx="533400" cy="533400"/>
          </a:xfrm>
          <a:prstGeom prst="rect">
            <a:avLst/>
          </a:prstGeom>
          <a:solidFill>
            <a:srgbClr val="FF00FF"/>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1" name="Rectangle 31"/>
          <p:cNvSpPr>
            <a:spLocks noChangeArrowheads="1"/>
          </p:cNvSpPr>
          <p:nvPr/>
        </p:nvSpPr>
        <p:spPr bwMode="auto">
          <a:xfrm>
            <a:off x="6477000" y="2362200"/>
            <a:ext cx="533400" cy="533400"/>
          </a:xfrm>
          <a:prstGeom prst="rect">
            <a:avLst/>
          </a:prstGeom>
          <a:solidFill>
            <a:srgbClr val="969696"/>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2" name="Rectangle 32"/>
          <p:cNvSpPr>
            <a:spLocks noChangeArrowheads="1"/>
          </p:cNvSpPr>
          <p:nvPr/>
        </p:nvSpPr>
        <p:spPr bwMode="auto">
          <a:xfrm>
            <a:off x="5943600" y="3429000"/>
            <a:ext cx="533400" cy="53340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3" name="Rectangle 33"/>
          <p:cNvSpPr>
            <a:spLocks noChangeArrowheads="1"/>
          </p:cNvSpPr>
          <p:nvPr/>
        </p:nvSpPr>
        <p:spPr bwMode="auto">
          <a:xfrm>
            <a:off x="6477000" y="3429000"/>
            <a:ext cx="533400" cy="533400"/>
          </a:xfrm>
          <a:prstGeom prst="rect">
            <a:avLst/>
          </a:prstGeom>
          <a:solidFill>
            <a:srgbClr val="80008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4" name="Freeform 34"/>
          <p:cNvSpPr>
            <a:spLocks/>
          </p:cNvSpPr>
          <p:nvPr/>
        </p:nvSpPr>
        <p:spPr bwMode="auto">
          <a:xfrm>
            <a:off x="863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5" name="Freeform 35"/>
          <p:cNvSpPr>
            <a:spLocks/>
          </p:cNvSpPr>
          <p:nvPr/>
        </p:nvSpPr>
        <p:spPr bwMode="auto">
          <a:xfrm>
            <a:off x="2616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6" name="Freeform 36"/>
          <p:cNvSpPr>
            <a:spLocks/>
          </p:cNvSpPr>
          <p:nvPr/>
        </p:nvSpPr>
        <p:spPr bwMode="auto">
          <a:xfrm>
            <a:off x="2235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7" name="Freeform 37"/>
          <p:cNvSpPr>
            <a:spLocks/>
          </p:cNvSpPr>
          <p:nvPr/>
        </p:nvSpPr>
        <p:spPr bwMode="auto">
          <a:xfrm>
            <a:off x="17780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 name="Freeform 38"/>
          <p:cNvSpPr>
            <a:spLocks/>
          </p:cNvSpPr>
          <p:nvPr/>
        </p:nvSpPr>
        <p:spPr bwMode="auto">
          <a:xfrm>
            <a:off x="1244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9" name="Freeform 39"/>
          <p:cNvSpPr>
            <a:spLocks/>
          </p:cNvSpPr>
          <p:nvPr/>
        </p:nvSpPr>
        <p:spPr bwMode="auto">
          <a:xfrm>
            <a:off x="1838325" y="218598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0" name="Freeform 40"/>
          <p:cNvSpPr>
            <a:spLocks/>
          </p:cNvSpPr>
          <p:nvPr/>
        </p:nvSpPr>
        <p:spPr bwMode="auto">
          <a:xfrm>
            <a:off x="1792288" y="406717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1" name="Line 41"/>
          <p:cNvSpPr>
            <a:spLocks noChangeShapeType="1"/>
          </p:cNvSpPr>
          <p:nvPr/>
        </p:nvSpPr>
        <p:spPr bwMode="auto">
          <a:xfrm>
            <a:off x="977900" y="4067175"/>
            <a:ext cx="23145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2" name="Freeform 8"/>
          <p:cNvSpPr>
            <a:spLocks/>
          </p:cNvSpPr>
          <p:nvPr/>
        </p:nvSpPr>
        <p:spPr bwMode="auto">
          <a:xfrm>
            <a:off x="3108325" y="346233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3" name="Freeform 37"/>
          <p:cNvSpPr>
            <a:spLocks/>
          </p:cNvSpPr>
          <p:nvPr/>
        </p:nvSpPr>
        <p:spPr bwMode="auto">
          <a:xfrm>
            <a:off x="18288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7119" name="Text Box 52"/>
          <p:cNvSpPr txBox="1">
            <a:spLocks noChangeArrowheads="1"/>
          </p:cNvSpPr>
          <p:nvPr/>
        </p:nvSpPr>
        <p:spPr bwMode="auto">
          <a:xfrm>
            <a:off x="2468563" y="1385888"/>
            <a:ext cx="45418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a:solidFill>
                  <a:srgbClr val="000000"/>
                </a:solidFill>
              </a:rPr>
              <a:t>Single thread </a:t>
            </a:r>
            <a:r>
              <a:rPr lang="en-US" sz="2000">
                <a:solidFill>
                  <a:srgbClr val="000000"/>
                </a:solidFill>
                <a:sym typeface="Wingdings" charset="0"/>
              </a:rPr>
              <a:t> Large core</a:t>
            </a:r>
          </a:p>
          <a:p>
            <a:pPr eaLnBrk="1" fontAlgn="base" hangingPunct="1">
              <a:spcBef>
                <a:spcPct val="50000"/>
              </a:spcBef>
              <a:spcAft>
                <a:spcPct val="0"/>
              </a:spcAft>
            </a:pPr>
            <a:endParaRPr lang="en-US" sz="2000">
              <a:solidFill>
                <a:srgbClr val="000000"/>
              </a:solidFill>
            </a:endParaRPr>
          </a:p>
        </p:txBody>
      </p:sp>
    </p:spTree>
    <p:extLst>
      <p:ext uri="{BB962C8B-B14F-4D97-AF65-F5344CB8AC3E}">
        <p14:creationId xmlns:p14="http://schemas.microsoft.com/office/powerpoint/2010/main" val="3959275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41"/>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xit" presetSubtype="0" fill="hold" grpId="1" nodeType="afterEffect">
                                  <p:stCondLst>
                                    <p:cond delay="100"/>
                                  </p:stCondLst>
                                  <p:childTnLst>
                                    <p:set>
                                      <p:cBhvr>
                                        <p:cTn id="51" dur="1" fill="hold">
                                          <p:stCondLst>
                                            <p:cond delay="0"/>
                                          </p:stCondLst>
                                        </p:cTn>
                                        <p:tgtEl>
                                          <p:spTgt spid="29"/>
                                        </p:tgtEl>
                                        <p:attrNameLst>
                                          <p:attrName>style.visibility</p:attrName>
                                        </p:attrNameLst>
                                      </p:cBhvr>
                                      <p:to>
                                        <p:strVal val="hidden"/>
                                      </p:to>
                                    </p:set>
                                  </p:childTnLst>
                                </p:cTn>
                              </p:par>
                            </p:childTnLst>
                          </p:cTn>
                        </p:par>
                        <p:par>
                          <p:cTn id="52" fill="hold" nodeType="afterGroup">
                            <p:stCondLst>
                              <p:cond delay="600"/>
                            </p:stCondLst>
                            <p:childTnLst>
                              <p:par>
                                <p:cTn id="53" presetID="1" presetClass="entr" presetSubtype="0" fill="hold" grpId="0" nodeType="afterEffect">
                                  <p:stCondLst>
                                    <p:cond delay="100"/>
                                  </p:stCondLst>
                                  <p:childTnLst>
                                    <p:set>
                                      <p:cBhvr>
                                        <p:cTn id="54" dur="1" fill="hold">
                                          <p:stCondLst>
                                            <p:cond delay="0"/>
                                          </p:stCondLst>
                                        </p:cTn>
                                        <p:tgtEl>
                                          <p:spTgt spid="38"/>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xit" presetSubtype="0" fill="hold" grpId="1" nodeType="afterEffect">
                                  <p:stCondLst>
                                    <p:cond delay="10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nodeType="afterGroup">
                            <p:stCondLst>
                              <p:cond delay="800"/>
                            </p:stCondLst>
                            <p:childTnLst>
                              <p:par>
                                <p:cTn id="59" presetID="1" presetClass="entr" presetSubtype="0" fill="hold" grpId="0" nodeType="afterEffect">
                                  <p:stCondLst>
                                    <p:cond delay="10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nodeType="afterGroup">
                            <p:stCondLst>
                              <p:cond delay="900"/>
                            </p:stCondLst>
                            <p:childTnLst>
                              <p:par>
                                <p:cTn id="62" presetID="1" presetClass="exit" presetSubtype="0" fill="hold" grpId="1" nodeType="afterEffect">
                                  <p:stCondLst>
                                    <p:cond delay="10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nodeType="afterGroup">
                            <p:stCondLst>
                              <p:cond delay="1000"/>
                            </p:stCondLst>
                            <p:childTnLst>
                              <p:par>
                                <p:cTn id="65" presetID="1" presetClass="entr" presetSubtype="0" fill="hold" grpId="0" nodeType="afterEffect">
                                  <p:stCondLst>
                                    <p:cond delay="100"/>
                                  </p:stCondLst>
                                  <p:childTnLst>
                                    <p:set>
                                      <p:cBhvr>
                                        <p:cTn id="66" dur="1" fill="hold">
                                          <p:stCondLst>
                                            <p:cond delay="0"/>
                                          </p:stCondLst>
                                        </p:cTn>
                                        <p:tgtEl>
                                          <p:spTgt spid="36"/>
                                        </p:tgtEl>
                                        <p:attrNameLst>
                                          <p:attrName>style.visibility</p:attrName>
                                        </p:attrNameLst>
                                      </p:cBhvr>
                                      <p:to>
                                        <p:strVal val="visible"/>
                                      </p:to>
                                    </p:set>
                                  </p:childTnLst>
                                </p:cTn>
                              </p:par>
                            </p:childTnLst>
                          </p:cTn>
                        </p:par>
                        <p:par>
                          <p:cTn id="67" fill="hold" nodeType="afterGroup">
                            <p:stCondLst>
                              <p:cond delay="1100"/>
                            </p:stCondLst>
                            <p:childTnLst>
                              <p:par>
                                <p:cTn id="68" presetID="1" presetClass="exit" presetSubtype="0" fill="hold" grpId="1" nodeType="afterEffect">
                                  <p:stCondLst>
                                    <p:cond delay="100"/>
                                  </p:stCondLst>
                                  <p:childTnLst>
                                    <p:set>
                                      <p:cBhvr>
                                        <p:cTn id="69" dur="1" fill="hold">
                                          <p:stCondLst>
                                            <p:cond delay="0"/>
                                          </p:stCondLst>
                                        </p:cTn>
                                        <p:tgtEl>
                                          <p:spTgt spid="32"/>
                                        </p:tgtEl>
                                        <p:attrNameLst>
                                          <p:attrName>style.visibility</p:attrName>
                                        </p:attrNameLst>
                                      </p:cBhvr>
                                      <p:to>
                                        <p:strVal val="hidden"/>
                                      </p:to>
                                    </p:set>
                                  </p:childTnLst>
                                </p:cTn>
                              </p:par>
                            </p:childTnLst>
                          </p:cTn>
                        </p:par>
                        <p:par>
                          <p:cTn id="70" fill="hold" nodeType="afterGroup">
                            <p:stCondLst>
                              <p:cond delay="1200"/>
                            </p:stCondLst>
                            <p:childTnLst>
                              <p:par>
                                <p:cTn id="71" presetID="1" presetClass="entr" presetSubtype="0" fill="hold" grpId="0" nodeType="afterEffect">
                                  <p:stCondLst>
                                    <p:cond delay="1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nodeType="afterGroup">
                            <p:stCondLst>
                              <p:cond delay="1300"/>
                            </p:stCondLst>
                            <p:childTnLst>
                              <p:par>
                                <p:cTn id="74" presetID="1" presetClass="exit" presetSubtype="0" fill="hold" grpId="1" nodeType="afterEffect">
                                  <p:stCondLst>
                                    <p:cond delay="100"/>
                                  </p:stCondLst>
                                  <p:childTnLst>
                                    <p:set>
                                      <p:cBhvr>
                                        <p:cTn id="75" dur="1" fill="hold">
                                          <p:stCondLst>
                                            <p:cond delay="0"/>
                                          </p:stCondLst>
                                        </p:cTn>
                                        <p:tgtEl>
                                          <p:spTgt spid="33"/>
                                        </p:tgtEl>
                                        <p:attrNameLst>
                                          <p:attrName>style.visibility</p:attrName>
                                        </p:attrNameLst>
                                      </p:cBhvr>
                                      <p:to>
                                        <p:strVal val="hidden"/>
                                      </p:to>
                                    </p:set>
                                  </p:childTnLst>
                                </p:cTn>
                              </p:par>
                            </p:childTnLst>
                          </p:cTn>
                        </p:par>
                        <p:par>
                          <p:cTn id="76" fill="hold" nodeType="afterGroup">
                            <p:stCondLst>
                              <p:cond delay="1400"/>
                            </p:stCondLst>
                            <p:childTnLst>
                              <p:par>
                                <p:cTn id="77" presetID="1"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par>
                          <p:cTn id="79" fill="hold" nodeType="afterGroup">
                            <p:stCondLst>
                              <p:cond delay="1400"/>
                            </p:stCondLst>
                            <p:childTnLst>
                              <p:par>
                                <p:cTn id="80" presetID="1"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811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9DFC91-7C1F-5E4F-8660-2B26BF1C8FD9}"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
        <p:nvSpPr>
          <p:cNvPr id="218116"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pPr>
            <a:r>
              <a:rPr lang="en-US" sz="1800" i="1">
                <a:solidFill>
                  <a:srgbClr val="000000"/>
                </a:solidFill>
              </a:rPr>
              <a:t>Assumptions:</a:t>
            </a:r>
          </a:p>
          <a:p>
            <a:pPr eaLnBrk="1" fontAlgn="base" hangingPunct="1">
              <a:spcBef>
                <a:spcPct val="50000"/>
              </a:spcBef>
              <a:spcAft>
                <a:spcPct val="0"/>
              </a:spcAft>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endParaRPr lang="en-US" sz="1600" i="1">
              <a:solidFill>
                <a:srgbClr val="000000"/>
              </a:solidFill>
            </a:endParaRPr>
          </a:p>
        </p:txBody>
      </p:sp>
    </p:spTree>
    <p:extLst>
      <p:ext uri="{BB962C8B-B14F-4D97-AF65-F5344CB8AC3E}">
        <p14:creationId xmlns:p14="http://schemas.microsoft.com/office/powerpoint/2010/main" val="372998760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ACMP Performance vs. Parallelism</a:t>
            </a:r>
          </a:p>
        </p:txBody>
      </p:sp>
      <p:sp>
        <p:nvSpPr>
          <p:cNvPr id="21913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7E6014-2564-4C48-90B0-54B99D5C81DF}"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
        <p:nvSpPr>
          <p:cNvPr id="219140" name="Rectangle 6"/>
          <p:cNvSpPr txBox="1">
            <a:spLocks noChangeArrowheads="1"/>
          </p:cNvSpPr>
          <p:nvPr/>
        </p:nvSpPr>
        <p:spPr bwMode="auto">
          <a:xfrm>
            <a:off x="3505200" y="6457950"/>
            <a:ext cx="21336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fld id="{D8B22F49-2772-DD4F-B6ED-890D7D0576B0}" type="slidenum">
              <a:rPr lang="en-US" sz="1400" b="1">
                <a:solidFill>
                  <a:srgbClr val="DC5900"/>
                </a:solidFill>
              </a:rPr>
              <a:pPr algn="ctr" fontAlgn="base">
                <a:spcBef>
                  <a:spcPct val="0"/>
                </a:spcBef>
                <a:spcAft>
                  <a:spcPct val="0"/>
                </a:spcAft>
              </a:pPr>
              <a:t>49</a:t>
            </a:fld>
            <a:endParaRPr lang="en-US" sz="1400" b="1">
              <a:solidFill>
                <a:srgbClr val="DC5900"/>
              </a:solidFill>
            </a:endParaRPr>
          </a:p>
        </p:txBody>
      </p:sp>
      <p:grpSp>
        <p:nvGrpSpPr>
          <p:cNvPr id="219141" name="Group 46"/>
          <p:cNvGrpSpPr>
            <a:grpSpLocks/>
          </p:cNvGrpSpPr>
          <p:nvPr/>
        </p:nvGrpSpPr>
        <p:grpSpPr bwMode="auto">
          <a:xfrm>
            <a:off x="1828800" y="1597025"/>
            <a:ext cx="1695450" cy="2136775"/>
            <a:chOff x="384" y="816"/>
            <a:chExt cx="1488" cy="1852"/>
          </a:xfrm>
        </p:grpSpPr>
        <p:sp>
          <p:nvSpPr>
            <p:cNvPr id="219215"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9216"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br>
                <a:rPr lang="en-US" sz="1600">
                  <a:solidFill>
                    <a:srgbClr val="000000"/>
                  </a:solidFill>
                  <a:latin typeface="Arial" charset="0"/>
                  <a:ea typeface="ＭＳ Ｐゴシック" charset="0"/>
                  <a:cs typeface="ＭＳ Ｐゴシック" charset="0"/>
                </a:rPr>
              </a:br>
              <a:r>
                <a:rPr lang="en-US" sz="1600">
                  <a:solidFill>
                    <a:srgbClr val="000000"/>
                  </a:solidFill>
                  <a:latin typeface="Arial" charset="0"/>
                  <a:ea typeface="ＭＳ Ｐゴシック" charset="0"/>
                  <a:cs typeface="ＭＳ Ｐゴシック" charset="0"/>
                </a:rPr>
                <a:t>core</a:t>
              </a:r>
            </a:p>
          </p:txBody>
        </p:sp>
        <p:sp>
          <p:nvSpPr>
            <p:cNvPr id="219217"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br>
                <a:rPr lang="en-US" sz="1600">
                  <a:solidFill>
                    <a:srgbClr val="000000"/>
                  </a:solidFill>
                  <a:latin typeface="Arial" charset="0"/>
                  <a:ea typeface="ＭＳ Ｐゴシック" charset="0"/>
                  <a:cs typeface="ＭＳ Ｐゴシック" charset="0"/>
                </a:rPr>
              </a:br>
              <a:r>
                <a:rPr lang="en-US" sz="1600">
                  <a:solidFill>
                    <a:srgbClr val="000000"/>
                  </a:solidFill>
                  <a:latin typeface="Arial" charset="0"/>
                  <a:ea typeface="ＭＳ Ｐゴシック" charset="0"/>
                  <a:cs typeface="ＭＳ Ｐゴシック" charset="0"/>
                </a:rPr>
                <a:t>core</a:t>
              </a:r>
            </a:p>
          </p:txBody>
        </p:sp>
        <p:sp>
          <p:nvSpPr>
            <p:cNvPr id="219218"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core</a:t>
              </a:r>
            </a:p>
          </p:txBody>
        </p:sp>
        <p:sp>
          <p:nvSpPr>
            <p:cNvPr id="219219"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br>
                <a:rPr lang="en-US" sz="1600">
                  <a:solidFill>
                    <a:srgbClr val="000000"/>
                  </a:solidFill>
                  <a:latin typeface="Arial" charset="0"/>
                  <a:ea typeface="ＭＳ Ｐゴシック" charset="0"/>
                  <a:cs typeface="ＭＳ Ｐゴシック" charset="0"/>
                </a:rPr>
              </a:br>
              <a:r>
                <a:rPr lang="en-US" sz="1600">
                  <a:solidFill>
                    <a:srgbClr val="000000"/>
                  </a:solidFill>
                  <a:latin typeface="Arial" charset="0"/>
                  <a:ea typeface="ＭＳ Ｐゴシック" charset="0"/>
                  <a:cs typeface="ＭＳ Ｐゴシック" charset="0"/>
                </a:rPr>
                <a:t>core</a:t>
              </a:r>
            </a:p>
          </p:txBody>
        </p:sp>
        <p:sp>
          <p:nvSpPr>
            <p:cNvPr id="219220" name="Text Box 68"/>
            <p:cNvSpPr txBox="1">
              <a:spLocks noChangeArrowheads="1"/>
            </p:cNvSpPr>
            <p:nvPr/>
          </p:nvSpPr>
          <p:spPr bwMode="auto">
            <a:xfrm>
              <a:off x="384" y="2350"/>
              <a:ext cx="1488" cy="31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Tile-Large</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graphicFrame>
        <p:nvGraphicFramePr>
          <p:cNvPr id="14" name="Group 11"/>
          <p:cNvGraphicFramePr>
            <a:graphicFrameLocks noGrp="1"/>
          </p:cNvGraphicFramePr>
          <p:nvPr/>
        </p:nvGraphicFramePr>
        <p:xfrm>
          <a:off x="128588" y="3757613"/>
          <a:ext cx="8777287" cy="2560636"/>
        </p:xfrm>
        <a:graphic>
          <a:graphicData uri="http://schemas.openxmlformats.org/drawingml/2006/table">
            <a:tbl>
              <a:tblPr/>
              <a:tblGrid>
                <a:gridCol w="1535112"/>
                <a:gridCol w="2414588"/>
                <a:gridCol w="2524125"/>
                <a:gridCol w="2303462"/>
              </a:tblGrid>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Large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Small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Serial Performance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Parallel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Throughput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 x 4 = 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 x 16 = 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1x2 + 1x12 = 14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19169" name="Group 74"/>
          <p:cNvGrpSpPr>
            <a:grpSpLocks/>
          </p:cNvGrpSpPr>
          <p:nvPr/>
        </p:nvGrpSpPr>
        <p:grpSpPr bwMode="auto">
          <a:xfrm>
            <a:off x="4578350" y="1573213"/>
            <a:ext cx="1584325" cy="2173287"/>
            <a:chOff x="576" y="1008"/>
            <a:chExt cx="1440" cy="1848"/>
          </a:xfrm>
        </p:grpSpPr>
        <p:sp>
          <p:nvSpPr>
            <p:cNvPr id="21919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9194" name="Group 27"/>
            <p:cNvGrpSpPr>
              <a:grpSpLocks/>
            </p:cNvGrpSpPr>
            <p:nvPr/>
          </p:nvGrpSpPr>
          <p:grpSpPr bwMode="auto">
            <a:xfrm>
              <a:off x="624" y="1056"/>
              <a:ext cx="672" cy="672"/>
              <a:chOff x="3648" y="3120"/>
              <a:chExt cx="672" cy="672"/>
            </a:xfrm>
          </p:grpSpPr>
          <p:sp>
            <p:nvSpPr>
              <p:cNvPr id="21921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95" name="Group 32"/>
            <p:cNvGrpSpPr>
              <a:grpSpLocks/>
            </p:cNvGrpSpPr>
            <p:nvPr/>
          </p:nvGrpSpPr>
          <p:grpSpPr bwMode="auto">
            <a:xfrm>
              <a:off x="624" y="1728"/>
              <a:ext cx="672" cy="672"/>
              <a:chOff x="3648" y="3120"/>
              <a:chExt cx="672" cy="672"/>
            </a:xfrm>
          </p:grpSpPr>
          <p:sp>
            <p:nvSpPr>
              <p:cNvPr id="21920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96" name="Group 37"/>
            <p:cNvGrpSpPr>
              <a:grpSpLocks/>
            </p:cNvGrpSpPr>
            <p:nvPr/>
          </p:nvGrpSpPr>
          <p:grpSpPr bwMode="auto">
            <a:xfrm>
              <a:off x="1296" y="1056"/>
              <a:ext cx="672" cy="672"/>
              <a:chOff x="3648" y="3120"/>
              <a:chExt cx="672" cy="672"/>
            </a:xfrm>
          </p:grpSpPr>
          <p:sp>
            <p:nvSpPr>
              <p:cNvPr id="21920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97" name="Group 42"/>
            <p:cNvGrpSpPr>
              <a:grpSpLocks/>
            </p:cNvGrpSpPr>
            <p:nvPr/>
          </p:nvGrpSpPr>
          <p:grpSpPr bwMode="auto">
            <a:xfrm>
              <a:off x="1296" y="1728"/>
              <a:ext cx="672" cy="672"/>
              <a:chOff x="3648" y="3120"/>
              <a:chExt cx="672" cy="672"/>
            </a:xfrm>
          </p:grpSpPr>
          <p:sp>
            <p:nvSpPr>
              <p:cNvPr id="21919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sp>
          <p:nvSpPr>
            <p:cNvPr id="219198" name="Text Box 69"/>
            <p:cNvSpPr txBox="1">
              <a:spLocks noChangeArrowheads="1"/>
            </p:cNvSpPr>
            <p:nvPr/>
          </p:nvSpPr>
          <p:spPr bwMode="auto">
            <a:xfrm>
              <a:off x="624" y="2544"/>
              <a:ext cx="1344" cy="3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Tile-Small</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grpSp>
        <p:nvGrpSpPr>
          <p:cNvPr id="219170" name="Group 4"/>
          <p:cNvGrpSpPr>
            <a:grpSpLocks/>
          </p:cNvGrpSpPr>
          <p:nvPr/>
        </p:nvGrpSpPr>
        <p:grpSpPr bwMode="auto">
          <a:xfrm>
            <a:off x="6937375" y="1563688"/>
            <a:ext cx="1584325" cy="2160587"/>
            <a:chOff x="3888" y="816"/>
            <a:chExt cx="1440" cy="1837"/>
          </a:xfrm>
        </p:grpSpPr>
        <p:sp>
          <p:nvSpPr>
            <p:cNvPr id="2191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9176" name="Group 47"/>
            <p:cNvGrpSpPr>
              <a:grpSpLocks/>
            </p:cNvGrpSpPr>
            <p:nvPr/>
          </p:nvGrpSpPr>
          <p:grpSpPr bwMode="auto">
            <a:xfrm>
              <a:off x="3936" y="1536"/>
              <a:ext cx="672" cy="672"/>
              <a:chOff x="3648" y="3120"/>
              <a:chExt cx="672" cy="672"/>
            </a:xfrm>
          </p:grpSpPr>
          <p:sp>
            <p:nvSpPr>
              <p:cNvPr id="2191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77" name="Group 52"/>
            <p:cNvGrpSpPr>
              <a:grpSpLocks/>
            </p:cNvGrpSpPr>
            <p:nvPr/>
          </p:nvGrpSpPr>
          <p:grpSpPr bwMode="auto">
            <a:xfrm>
              <a:off x="4608" y="1536"/>
              <a:ext cx="672" cy="672"/>
              <a:chOff x="3648" y="3120"/>
              <a:chExt cx="672" cy="672"/>
            </a:xfrm>
          </p:grpSpPr>
          <p:sp>
            <p:nvSpPr>
              <p:cNvPr id="2191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78" name="Group 57"/>
            <p:cNvGrpSpPr>
              <a:grpSpLocks/>
            </p:cNvGrpSpPr>
            <p:nvPr/>
          </p:nvGrpSpPr>
          <p:grpSpPr bwMode="auto">
            <a:xfrm>
              <a:off x="4608" y="864"/>
              <a:ext cx="672" cy="672"/>
              <a:chOff x="3648" y="3120"/>
              <a:chExt cx="672" cy="672"/>
            </a:xfrm>
          </p:grpSpPr>
          <p:sp>
            <p:nvSpPr>
              <p:cNvPr id="2191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sp>
          <p:nvSpPr>
            <p:cNvPr id="2191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core</a:t>
              </a:r>
            </a:p>
          </p:txBody>
        </p:sp>
        <p:sp>
          <p:nvSpPr>
            <p:cNvPr id="219180" name="Text Box 70"/>
            <p:cNvSpPr txBox="1">
              <a:spLocks noChangeArrowheads="1"/>
            </p:cNvSpPr>
            <p:nvPr/>
          </p:nvSpPr>
          <p:spPr bwMode="auto">
            <a:xfrm>
              <a:off x="3936" y="2341"/>
              <a:ext cx="1344" cy="3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ACMP</a:t>
              </a:r>
            </a:p>
          </p:txBody>
        </p:sp>
      </p:grpSp>
      <p:sp>
        <p:nvSpPr>
          <p:cNvPr id="57" name="AutoShape 80"/>
          <p:cNvSpPr>
            <a:spLocks noChangeArrowheads="1"/>
          </p:cNvSpPr>
          <p:nvPr/>
        </p:nvSpPr>
        <p:spPr bwMode="auto">
          <a:xfrm>
            <a:off x="1719263" y="1470025"/>
            <a:ext cx="2122487"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8" name="AutoShape 81"/>
          <p:cNvSpPr>
            <a:spLocks noChangeArrowheads="1"/>
          </p:cNvSpPr>
          <p:nvPr/>
        </p:nvSpPr>
        <p:spPr bwMode="auto">
          <a:xfrm>
            <a:off x="4340225" y="1468438"/>
            <a:ext cx="2122488"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9" name="AutoShape 82"/>
          <p:cNvSpPr>
            <a:spLocks noChangeArrowheads="1"/>
          </p:cNvSpPr>
          <p:nvPr/>
        </p:nvSpPr>
        <p:spPr bwMode="auto">
          <a:xfrm>
            <a:off x="6750050" y="1477963"/>
            <a:ext cx="2122488"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9174" name="Text Box 83"/>
          <p:cNvSpPr txBox="1">
            <a:spLocks noChangeArrowheads="1"/>
          </p:cNvSpPr>
          <p:nvPr/>
        </p:nvSpPr>
        <p:spPr bwMode="auto">
          <a:xfrm>
            <a:off x="898525" y="1143000"/>
            <a:ext cx="7239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i="1">
                <a:solidFill>
                  <a:srgbClr val="000000"/>
                </a:solidFill>
              </a:rPr>
              <a:t>Area-budget = 16 small cores</a:t>
            </a:r>
          </a:p>
        </p:txBody>
      </p:sp>
    </p:spTree>
    <p:extLst>
      <p:ext uri="{BB962C8B-B14F-4D97-AF65-F5344CB8AC3E}">
        <p14:creationId xmlns:p14="http://schemas.microsoft.com/office/powerpoint/2010/main" val="199913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Asymmetry in Design? (I)</a:t>
            </a:r>
            <a:endParaRPr lang="en-US" dirty="0"/>
          </a:p>
        </p:txBody>
      </p:sp>
      <p:sp>
        <p:nvSpPr>
          <p:cNvPr id="3" name="Content Placeholder 2"/>
          <p:cNvSpPr>
            <a:spLocks noGrp="1"/>
          </p:cNvSpPr>
          <p:nvPr>
            <p:ph idx="1"/>
          </p:nvPr>
        </p:nvSpPr>
        <p:spPr>
          <a:xfrm>
            <a:off x="76200" y="1054677"/>
            <a:ext cx="9067800" cy="5193723"/>
          </a:xfrm>
        </p:spPr>
        <p:txBody>
          <a:bodyPr/>
          <a:lstStyle/>
          <a:p>
            <a:r>
              <a:rPr lang="en-US" sz="2300" dirty="0" smtClean="0">
                <a:solidFill>
                  <a:srgbClr val="0000FF"/>
                </a:solidFill>
              </a:rPr>
              <a:t>Different workloads executing in a system can have different behavior</a:t>
            </a:r>
          </a:p>
          <a:p>
            <a:pPr lvl="1"/>
            <a:r>
              <a:rPr lang="en-US" sz="2000" dirty="0" smtClean="0"/>
              <a:t>Different applications can have different behavior </a:t>
            </a:r>
          </a:p>
          <a:p>
            <a:pPr lvl="1"/>
            <a:r>
              <a:rPr lang="en-US" sz="2000" dirty="0" smtClean="0"/>
              <a:t>Different execution phases of an application can have different behavior </a:t>
            </a:r>
          </a:p>
          <a:p>
            <a:pPr lvl="1"/>
            <a:r>
              <a:rPr lang="en-US" sz="2000" dirty="0" smtClean="0"/>
              <a:t>The same application executing at different times can have different behavior (due to input set changes and dynamic events)</a:t>
            </a:r>
          </a:p>
          <a:p>
            <a:pPr lvl="1"/>
            <a:r>
              <a:rPr lang="en-US" sz="2000" dirty="0" smtClean="0"/>
              <a:t>E.g., locality, predictability of branches, instruction-level parallelism, data dependencies, serial fraction, bottlenecks in parallel portion, interference characteristics, …</a:t>
            </a:r>
          </a:p>
          <a:p>
            <a:endParaRPr lang="en-US" dirty="0" smtClean="0"/>
          </a:p>
          <a:p>
            <a:r>
              <a:rPr lang="en-US" sz="2300" dirty="0" smtClean="0">
                <a:solidFill>
                  <a:srgbClr val="0000FF"/>
                </a:solidFill>
              </a:rPr>
              <a:t>Systems are designed to satisfy different metrics at the same time</a:t>
            </a:r>
          </a:p>
          <a:p>
            <a:pPr lvl="1"/>
            <a:r>
              <a:rPr lang="en-US" sz="2000" dirty="0" smtClean="0"/>
              <a:t>There is almost never a single goal in design, depending on design point</a:t>
            </a:r>
          </a:p>
          <a:p>
            <a:pPr lvl="1"/>
            <a:r>
              <a:rPr lang="en-US" sz="2000" dirty="0"/>
              <a:t>E</a:t>
            </a:r>
            <a:r>
              <a:rPr lang="en-US" sz="2000" dirty="0" smtClean="0"/>
              <a:t>.g., Performance, energy efficiency, fairness, predictability, reliability, availability, cost, memory capacity, latency, bandwidth,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5</a:t>
            </a:fld>
            <a:endParaRPr lang="en-US"/>
          </a:p>
        </p:txBody>
      </p:sp>
    </p:spTree>
    <p:extLst>
      <p:ext uri="{BB962C8B-B14F-4D97-AF65-F5344CB8AC3E}">
        <p14:creationId xmlns:p14="http://schemas.microsoft.com/office/powerpoint/2010/main" val="713852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dirty="0" smtClean="0">
                <a:latin typeface="Garamond" charset="0"/>
                <a:ea typeface="ＭＳ Ｐゴシック" charset="0"/>
                <a:cs typeface="ＭＳ Ｐゴシック" charset="0"/>
              </a:rPr>
              <a:t>Amdahl’s Law Modified</a:t>
            </a:r>
            <a:endParaRPr lang="en-US" dirty="0">
              <a:latin typeface="Garamond" charset="0"/>
              <a:ea typeface="ＭＳ Ｐゴシック" charset="0"/>
              <a:cs typeface="ＭＳ Ｐゴシック" charset="0"/>
            </a:endParaRPr>
          </a:p>
        </p:txBody>
      </p:sp>
      <p:sp>
        <p:nvSpPr>
          <p:cNvPr id="49155" name="Content Placeholder 2"/>
          <p:cNvSpPr>
            <a:spLocks noGrp="1"/>
          </p:cNvSpPr>
          <p:nvPr>
            <p:ph idx="1"/>
          </p:nvPr>
        </p:nvSpPr>
        <p:spPr>
          <a:xfrm>
            <a:off x="228600" y="996950"/>
            <a:ext cx="8915400" cy="5194300"/>
          </a:xfrm>
        </p:spPr>
        <p:txBody>
          <a:bodyPr/>
          <a:lstStyle/>
          <a:p>
            <a:r>
              <a:rPr lang="en-US" dirty="0" smtClean="0">
                <a:latin typeface="Tahoma" charset="0"/>
                <a:ea typeface="ＭＳ Ｐゴシック" charset="0"/>
                <a:cs typeface="ＭＳ Ｐゴシック" charset="0"/>
              </a:rPr>
              <a:t>Simplified Amdahl</a:t>
            </a:r>
            <a:r>
              <a:rPr lang="ja-JP" altLang="en-US" dirty="0" smtClean="0">
                <a:latin typeface="Tahoma" charset="0"/>
                <a:ea typeface="ＭＳ Ｐゴシック" charset="0"/>
                <a:cs typeface="ＭＳ Ｐゴシック" charset="0"/>
              </a:rPr>
              <a:t>’</a:t>
            </a:r>
            <a:r>
              <a:rPr lang="en-US" altLang="ja-JP" dirty="0" smtClean="0">
                <a:latin typeface="Tahoma" charset="0"/>
                <a:ea typeface="ＭＳ Ｐゴシック" charset="0"/>
                <a:cs typeface="ＭＳ Ｐゴシック" charset="0"/>
              </a:rPr>
              <a:t>s Law for an Asymmetric Multiprocessor</a:t>
            </a:r>
          </a:p>
          <a:p>
            <a:r>
              <a:rPr lang="en-US" altLang="ja-JP" dirty="0" smtClean="0">
                <a:latin typeface="Tahoma" charset="0"/>
                <a:ea typeface="ＭＳ Ｐゴシック" charset="0"/>
                <a:cs typeface="ＭＳ Ｐゴシック" charset="0"/>
              </a:rPr>
              <a:t>Assumptions: </a:t>
            </a:r>
          </a:p>
          <a:p>
            <a:pPr lvl="1"/>
            <a:r>
              <a:rPr lang="en-US" altLang="ja-JP" dirty="0">
                <a:latin typeface="Tahoma" charset="0"/>
                <a:ea typeface="ＭＳ Ｐゴシック" charset="0"/>
                <a:cs typeface="ＭＳ Ｐゴシック" charset="0"/>
              </a:rPr>
              <a:t>S</a:t>
            </a:r>
            <a:r>
              <a:rPr lang="en-US" altLang="ja-JP" dirty="0" smtClean="0">
                <a:latin typeface="Tahoma" charset="0"/>
                <a:ea typeface="ＭＳ Ｐゴシック" charset="0"/>
                <a:cs typeface="ＭＳ Ｐゴシック" charset="0"/>
              </a:rPr>
              <a:t>erial portion executed on the large core</a:t>
            </a:r>
          </a:p>
          <a:p>
            <a:pPr lvl="1"/>
            <a:r>
              <a:rPr lang="en-US" altLang="ja-JP" dirty="0">
                <a:latin typeface="Tahoma" charset="0"/>
                <a:ea typeface="ＭＳ Ｐゴシック" charset="0"/>
                <a:cs typeface="ＭＳ Ｐゴシック" charset="0"/>
              </a:rPr>
              <a:t>P</a:t>
            </a:r>
            <a:r>
              <a:rPr lang="en-US" altLang="ja-JP" dirty="0" smtClean="0">
                <a:latin typeface="Tahoma" charset="0"/>
                <a:ea typeface="ＭＳ Ｐゴシック" charset="0"/>
                <a:cs typeface="ＭＳ Ｐゴシック" charset="0"/>
              </a:rPr>
              <a:t>arallel portion executed on both small cores and large cores</a:t>
            </a:r>
            <a:endParaRPr lang="en-US" altLang="ja-JP" dirty="0">
              <a:latin typeface="Tahoma" charset="0"/>
              <a:ea typeface="ＭＳ Ｐゴシック" charset="0"/>
              <a:cs typeface="ＭＳ Ｐゴシック" charset="0"/>
            </a:endParaRPr>
          </a:p>
          <a:p>
            <a:pPr lvl="1"/>
            <a:r>
              <a:rPr lang="en-US" dirty="0">
                <a:latin typeface="Tahoma" charset="0"/>
                <a:ea typeface="ＭＳ Ｐゴシック" charset="0"/>
              </a:rPr>
              <a:t>f: Parallelizable fraction of a program</a:t>
            </a:r>
          </a:p>
          <a:p>
            <a:pPr lvl="1"/>
            <a:r>
              <a:rPr lang="en-US" dirty="0">
                <a:latin typeface="Tahoma" charset="0"/>
                <a:ea typeface="ＭＳ Ｐゴシック" charset="0"/>
              </a:rPr>
              <a:t>L</a:t>
            </a:r>
            <a:r>
              <a:rPr lang="en-US" dirty="0" smtClean="0">
                <a:latin typeface="Tahoma" charset="0"/>
                <a:ea typeface="ＭＳ Ｐゴシック" charset="0"/>
              </a:rPr>
              <a:t>: </a:t>
            </a:r>
            <a:r>
              <a:rPr lang="en-US" dirty="0">
                <a:latin typeface="Tahoma" charset="0"/>
                <a:ea typeface="ＭＳ Ｐゴシック" charset="0"/>
              </a:rPr>
              <a:t>Number of </a:t>
            </a:r>
            <a:r>
              <a:rPr lang="en-US" dirty="0" smtClean="0">
                <a:latin typeface="Tahoma" charset="0"/>
                <a:ea typeface="ＭＳ Ｐゴシック" charset="0"/>
              </a:rPr>
              <a:t>large processors</a:t>
            </a:r>
          </a:p>
          <a:p>
            <a:pPr lvl="1"/>
            <a:r>
              <a:rPr lang="en-US" dirty="0" smtClean="0">
                <a:latin typeface="Tahoma" charset="0"/>
                <a:ea typeface="ＭＳ Ｐゴシック" charset="0"/>
              </a:rPr>
              <a:t>S: Number of small processors</a:t>
            </a:r>
          </a:p>
          <a:p>
            <a:pPr lvl="1"/>
            <a:r>
              <a:rPr lang="en-US" dirty="0" smtClean="0">
                <a:latin typeface="Tahoma" charset="0"/>
                <a:ea typeface="ＭＳ Ｐゴシック" charset="0"/>
              </a:rPr>
              <a:t>X: Speedup of a large processor over a small one</a:t>
            </a:r>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marL="344487" lvl="1" indent="0">
              <a:buNone/>
            </a:pPr>
            <a:endParaRPr lang="en-US" dirty="0">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50</a:t>
            </a:fld>
            <a:endParaRPr lang="en-US" sz="1600" dirty="0">
              <a:solidFill>
                <a:srgbClr val="000000"/>
              </a:solidFill>
              <a:latin typeface="Garamond" charset="0"/>
              <a:cs typeface="Arial" charset="0"/>
            </a:endParaRPr>
          </a:p>
        </p:txBody>
      </p:sp>
      <p:sp>
        <p:nvSpPr>
          <p:cNvPr id="197636" name="Text Box 6"/>
          <p:cNvSpPr txBox="1">
            <a:spLocks noChangeArrowheads="1"/>
          </p:cNvSpPr>
          <p:nvPr/>
        </p:nvSpPr>
        <p:spPr bwMode="auto">
          <a:xfrm>
            <a:off x="914400" y="5111750"/>
            <a:ext cx="180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800">
                <a:solidFill>
                  <a:srgbClr val="000000"/>
                </a:solidFill>
                <a:cs typeface="Arial" charset="0"/>
              </a:rPr>
              <a:t>Speedup =</a:t>
            </a:r>
          </a:p>
        </p:txBody>
      </p:sp>
      <p:sp>
        <p:nvSpPr>
          <p:cNvPr id="197637" name="Line 7"/>
          <p:cNvSpPr>
            <a:spLocks noChangeShapeType="1"/>
          </p:cNvSpPr>
          <p:nvPr/>
        </p:nvSpPr>
        <p:spPr bwMode="auto">
          <a:xfrm>
            <a:off x="2747963" y="5332413"/>
            <a:ext cx="5329237" cy="158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7638" name="Text Box 8"/>
          <p:cNvSpPr txBox="1">
            <a:spLocks noChangeArrowheads="1"/>
          </p:cNvSpPr>
          <p:nvPr/>
        </p:nvSpPr>
        <p:spPr bwMode="auto">
          <a:xfrm>
            <a:off x="4953000" y="4876800"/>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a:solidFill>
                  <a:srgbClr val="000000"/>
                </a:solidFill>
                <a:cs typeface="Arial" charset="0"/>
              </a:rPr>
              <a:t>1</a:t>
            </a:r>
          </a:p>
        </p:txBody>
      </p:sp>
      <p:sp>
        <p:nvSpPr>
          <p:cNvPr id="197639" name="Text Box 9"/>
          <p:cNvSpPr txBox="1">
            <a:spLocks noChangeArrowheads="1"/>
          </p:cNvSpPr>
          <p:nvPr/>
        </p:nvSpPr>
        <p:spPr bwMode="auto">
          <a:xfrm>
            <a:off x="4978400" y="5334000"/>
            <a:ext cx="915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3200">
                <a:solidFill>
                  <a:srgbClr val="000000"/>
                </a:solidFill>
                <a:cs typeface="Arial" charset="0"/>
              </a:rPr>
              <a:t>+</a:t>
            </a:r>
          </a:p>
        </p:txBody>
      </p:sp>
      <p:sp>
        <p:nvSpPr>
          <p:cNvPr id="197641" name="Text Box 13"/>
          <p:cNvSpPr txBox="1">
            <a:spLocks noChangeArrowheads="1"/>
          </p:cNvSpPr>
          <p:nvPr/>
        </p:nvSpPr>
        <p:spPr bwMode="auto">
          <a:xfrm>
            <a:off x="6183313" y="5303838"/>
            <a:ext cx="1154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f</a:t>
            </a:r>
          </a:p>
        </p:txBody>
      </p:sp>
      <p:sp>
        <p:nvSpPr>
          <p:cNvPr id="197642" name="Text Box 14"/>
          <p:cNvSpPr txBox="1">
            <a:spLocks noChangeArrowheads="1"/>
          </p:cNvSpPr>
          <p:nvPr/>
        </p:nvSpPr>
        <p:spPr bwMode="auto">
          <a:xfrm>
            <a:off x="5478463" y="5638800"/>
            <a:ext cx="2579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smtClean="0">
                <a:solidFill>
                  <a:srgbClr val="FF0000"/>
                </a:solidFill>
                <a:cs typeface="Arial" charset="0"/>
              </a:rPr>
              <a:t>S + X*L</a:t>
            </a:r>
            <a:endParaRPr lang="en-US" sz="1800" dirty="0">
              <a:solidFill>
                <a:srgbClr val="FF0000"/>
              </a:solidFill>
              <a:cs typeface="Arial" charset="0"/>
            </a:endParaRPr>
          </a:p>
        </p:txBody>
      </p:sp>
      <p:sp>
        <p:nvSpPr>
          <p:cNvPr id="197643" name="Line 15"/>
          <p:cNvSpPr>
            <a:spLocks noChangeShapeType="1"/>
          </p:cNvSpPr>
          <p:nvPr/>
        </p:nvSpPr>
        <p:spPr bwMode="auto">
          <a:xfrm flipV="1">
            <a:off x="5689600" y="5638800"/>
            <a:ext cx="2270125" cy="11113"/>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 name="Text Box 13"/>
          <p:cNvSpPr txBox="1">
            <a:spLocks noChangeArrowheads="1"/>
          </p:cNvSpPr>
          <p:nvPr/>
        </p:nvSpPr>
        <p:spPr bwMode="auto">
          <a:xfrm>
            <a:off x="3371850" y="5314950"/>
            <a:ext cx="1154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smtClean="0">
                <a:solidFill>
                  <a:srgbClr val="FF0000"/>
                </a:solidFill>
                <a:cs typeface="Arial" charset="0"/>
              </a:rPr>
              <a:t>1 - f</a:t>
            </a:r>
            <a:endParaRPr lang="en-US" sz="1800" dirty="0">
              <a:solidFill>
                <a:srgbClr val="FF0000"/>
              </a:solidFill>
              <a:cs typeface="Arial" charset="0"/>
            </a:endParaRPr>
          </a:p>
        </p:txBody>
      </p:sp>
      <p:sp>
        <p:nvSpPr>
          <p:cNvPr id="14" name="Text Box 14"/>
          <p:cNvSpPr txBox="1">
            <a:spLocks noChangeArrowheads="1"/>
          </p:cNvSpPr>
          <p:nvPr/>
        </p:nvSpPr>
        <p:spPr bwMode="auto">
          <a:xfrm>
            <a:off x="2667000" y="5649912"/>
            <a:ext cx="2579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smtClean="0">
                <a:solidFill>
                  <a:srgbClr val="FF0000"/>
                </a:solidFill>
                <a:cs typeface="Arial" charset="0"/>
              </a:rPr>
              <a:t>X</a:t>
            </a:r>
            <a:endParaRPr lang="en-US" sz="1800" dirty="0">
              <a:solidFill>
                <a:srgbClr val="FF0000"/>
              </a:solidFill>
              <a:cs typeface="Arial" charset="0"/>
            </a:endParaRPr>
          </a:p>
        </p:txBody>
      </p:sp>
      <p:sp>
        <p:nvSpPr>
          <p:cNvPr id="15" name="Line 15"/>
          <p:cNvSpPr>
            <a:spLocks noChangeShapeType="1"/>
          </p:cNvSpPr>
          <p:nvPr/>
        </p:nvSpPr>
        <p:spPr bwMode="auto">
          <a:xfrm flipV="1">
            <a:off x="2878137" y="5649912"/>
            <a:ext cx="2270125" cy="11113"/>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1594270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 Revisited</a:t>
            </a:r>
          </a:p>
        </p:txBody>
      </p:sp>
      <p:sp>
        <p:nvSpPr>
          <p:cNvPr id="220162"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415228-36BB-6A41-A6C3-7A42358B1C84}"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
        <p:nvSpPr>
          <p:cNvPr id="220164"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800">
                <a:solidFill>
                  <a:srgbClr val="000000"/>
                </a:solidFill>
                <a:cs typeface="Arial" charset="0"/>
              </a:rPr>
              <a:t>Speedup =</a:t>
            </a:r>
          </a:p>
        </p:txBody>
      </p:sp>
      <p:sp>
        <p:nvSpPr>
          <p:cNvPr id="220165"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20166"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000000"/>
                </a:solidFill>
                <a:cs typeface="Arial" charset="0"/>
              </a:rPr>
              <a:t>1</a:t>
            </a:r>
          </a:p>
        </p:txBody>
      </p:sp>
      <p:sp>
        <p:nvSpPr>
          <p:cNvPr id="220167"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3200">
                <a:solidFill>
                  <a:srgbClr val="000000"/>
                </a:solidFill>
                <a:cs typeface="Arial" charset="0"/>
              </a:rPr>
              <a:t>+</a:t>
            </a:r>
          </a:p>
        </p:txBody>
      </p:sp>
      <p:sp>
        <p:nvSpPr>
          <p:cNvPr id="220168"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2000">
                <a:solidFill>
                  <a:srgbClr val="000000"/>
                </a:solidFill>
                <a:cs typeface="Arial" charset="0"/>
              </a:rPr>
              <a:t>1 - f</a:t>
            </a:r>
          </a:p>
        </p:txBody>
      </p:sp>
      <p:sp>
        <p:nvSpPr>
          <p:cNvPr id="220169"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f</a:t>
            </a:r>
          </a:p>
        </p:txBody>
      </p:sp>
      <p:sp>
        <p:nvSpPr>
          <p:cNvPr id="220170"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N</a:t>
            </a:r>
          </a:p>
        </p:txBody>
      </p:sp>
      <p:sp>
        <p:nvSpPr>
          <p:cNvPr id="220171"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3794177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6"/>
          <p:cNvSpPr>
            <a:spLocks noGrp="1"/>
          </p:cNvSpPr>
          <p:nvPr>
            <p:ph type="title"/>
          </p:nvPr>
        </p:nvSpPr>
        <p:spPr/>
        <p:txBody>
          <a:bodyPr/>
          <a:lstStyle/>
          <a:p>
            <a:r>
              <a:rPr lang="en-US">
                <a:latin typeface="Garamond" charset="0"/>
                <a:ea typeface="ＭＳ Ｐゴシック" charset="0"/>
                <a:cs typeface="ＭＳ Ｐゴシック" charset="0"/>
              </a:rPr>
              <a:t>Accelerating Parallel Bottlenecks</a:t>
            </a:r>
          </a:p>
        </p:txBody>
      </p:sp>
      <p:sp>
        <p:nvSpPr>
          <p:cNvPr id="8" name="Content Placeholder 7"/>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Serialized or imbalanced execution in the parallel portion can also benefit from a large core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Examples:</a:t>
            </a:r>
          </a:p>
          <a:p>
            <a:pPr lvl="1"/>
            <a:r>
              <a:rPr lang="en-US">
                <a:latin typeface="Tahoma" charset="0"/>
                <a:ea typeface="ＭＳ Ｐゴシック" charset="0"/>
              </a:rPr>
              <a:t>Critical sections that are contended</a:t>
            </a:r>
          </a:p>
          <a:p>
            <a:pPr lvl="1"/>
            <a:r>
              <a:rPr lang="en-US">
                <a:latin typeface="Tahoma" charset="0"/>
                <a:ea typeface="ＭＳ Ｐゴシック" charset="0"/>
              </a:rPr>
              <a:t>Parallel stages that take longer than others to execute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identify these code portions that cause serialization and execute them on a large core</a:t>
            </a:r>
          </a:p>
        </p:txBody>
      </p:sp>
      <p:sp>
        <p:nvSpPr>
          <p:cNvPr id="2211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1A8F-229D-224A-8B31-0309DD28B457}"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Tree>
    <p:extLst>
      <p:ext uri="{BB962C8B-B14F-4D97-AF65-F5344CB8AC3E}">
        <p14:creationId xmlns:p14="http://schemas.microsoft.com/office/powerpoint/2010/main" val="1670273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4"/>
          <p:cNvSpPr>
            <a:spLocks noGrp="1"/>
          </p:cNvSpPr>
          <p:nvPr>
            <p:ph type="ctrTitle"/>
          </p:nvPr>
        </p:nvSpPr>
        <p:spPr/>
        <p:txBody>
          <a:bodyPr/>
          <a:lstStyle/>
          <a:p>
            <a:r>
              <a:rPr lang="en-US">
                <a:latin typeface="Garamond" charset="0"/>
                <a:ea typeface="ＭＳ Ｐゴシック" charset="0"/>
                <a:cs typeface="ＭＳ Ｐゴシック" charset="0"/>
              </a:rPr>
              <a:t>Accelerated Critical Sections</a:t>
            </a:r>
          </a:p>
        </p:txBody>
      </p:sp>
      <p:sp>
        <p:nvSpPr>
          <p:cNvPr id="222210" name="Subtitle 5"/>
          <p:cNvSpPr>
            <a:spLocks noGrp="1"/>
          </p:cNvSpPr>
          <p:nvPr>
            <p:ph type="subTitle" idx="1"/>
          </p:nvPr>
        </p:nvSpPr>
        <p:spPr>
          <a:xfrm>
            <a:off x="76200" y="3962400"/>
            <a:ext cx="8991600" cy="1752600"/>
          </a:xfrm>
        </p:spPr>
        <p:txBody>
          <a:bodyPr/>
          <a:lstStyle/>
          <a:p>
            <a:pPr>
              <a:buFont typeface="Wingdings" charset="0"/>
              <a:buNone/>
            </a:pPr>
            <a:r>
              <a:rPr lang="en-US" sz="1600" dirty="0">
                <a:latin typeface="Tahoma" charset="0"/>
                <a:ea typeface="ＭＳ Ｐゴシック" charset="0"/>
                <a:cs typeface="ＭＳ Ｐゴシック" charset="0"/>
              </a:rPr>
              <a:t>M. </a:t>
            </a:r>
            <a:r>
              <a:rPr lang="en-US" sz="1600" dirty="0" err="1">
                <a:latin typeface="Tahoma" charset="0"/>
                <a:ea typeface="ＭＳ Ｐゴシック" charset="0"/>
                <a:cs typeface="ＭＳ Ｐゴシック" charset="0"/>
              </a:rPr>
              <a:t>Aater</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Suleman</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Onur</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Mutlu</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Moinuddin</a:t>
            </a:r>
            <a:r>
              <a:rPr lang="en-US" sz="1600" dirty="0">
                <a:latin typeface="Tahoma" charset="0"/>
                <a:ea typeface="ＭＳ Ｐゴシック" charset="0"/>
                <a:cs typeface="ＭＳ Ｐゴシック" charset="0"/>
              </a:rPr>
              <a:t> K. </a:t>
            </a:r>
            <a:r>
              <a:rPr lang="en-US" sz="1600" dirty="0" err="1">
                <a:latin typeface="Tahoma" charset="0"/>
                <a:ea typeface="ＭＳ Ｐゴシック" charset="0"/>
                <a:cs typeface="ＭＳ Ｐゴシック" charset="0"/>
              </a:rPr>
              <a:t>Qureshi</a:t>
            </a:r>
            <a:r>
              <a:rPr lang="en-US" sz="1600" dirty="0">
                <a:latin typeface="Tahoma" charset="0"/>
                <a:ea typeface="ＭＳ Ｐゴシック" charset="0"/>
                <a:cs typeface="ＭＳ Ｐゴシック" charset="0"/>
              </a:rPr>
              <a:t>, and Yale N. </a:t>
            </a:r>
            <a:r>
              <a:rPr lang="en-US" sz="1600" dirty="0" err="1">
                <a:latin typeface="Tahoma" charset="0"/>
                <a:ea typeface="ＭＳ Ｐゴシック" charset="0"/>
                <a:cs typeface="ＭＳ Ｐゴシック" charset="0"/>
              </a:rPr>
              <a:t>Patt</a:t>
            </a:r>
            <a:r>
              <a:rPr lang="en-US" sz="1600" dirty="0">
                <a:latin typeface="Tahoma" charset="0"/>
                <a:ea typeface="ＭＳ Ｐゴシック" charset="0"/>
                <a:cs typeface="ＭＳ Ｐゴシック" charset="0"/>
              </a:rPr>
              <a:t>,</a:t>
            </a:r>
            <a:br>
              <a:rPr lang="en-US" sz="1600" dirty="0">
                <a:latin typeface="Tahoma" charset="0"/>
                <a:ea typeface="ＭＳ Ｐゴシック" charset="0"/>
                <a:cs typeface="ＭＳ Ｐゴシック" charset="0"/>
              </a:rPr>
            </a:br>
            <a:r>
              <a:rPr lang="en-US" sz="1600" b="1" dirty="0">
                <a:latin typeface="Tahoma" charset="0"/>
                <a:ea typeface="ＭＳ Ｐゴシック" charset="0"/>
                <a:cs typeface="ＭＳ Ｐゴシック" charset="0"/>
                <a:hlinkClick r:id="rId2"/>
              </a:rPr>
              <a:t>"Accelerating Critical Section Execution with Asymmetric Multi-Core Architectures"</a:t>
            </a:r>
            <a:r>
              <a:rPr lang="en-US" sz="1600" dirty="0">
                <a:latin typeface="Tahoma" charset="0"/>
                <a:ea typeface="ＭＳ Ｐゴシック" charset="0"/>
                <a:cs typeface="ＭＳ Ｐゴシック" charset="0"/>
              </a:rPr>
              <a:t> </a:t>
            </a:r>
            <a:br>
              <a:rPr lang="en-US" sz="1600" dirty="0">
                <a:latin typeface="Tahoma" charset="0"/>
                <a:ea typeface="ＭＳ Ｐゴシック" charset="0"/>
                <a:cs typeface="ＭＳ Ｐゴシック" charset="0"/>
              </a:rPr>
            </a:br>
            <a:r>
              <a:rPr lang="en-US" sz="1600" i="1" dirty="0">
                <a:latin typeface="Tahoma" charset="0"/>
                <a:ea typeface="ＭＳ Ｐゴシック" charset="0"/>
                <a:cs typeface="ＭＳ Ｐゴシック" charset="0"/>
              </a:rPr>
              <a:t>Proceedings of the </a:t>
            </a:r>
            <a:r>
              <a:rPr lang="en-US" sz="1600" i="1" dirty="0">
                <a:latin typeface="Tahoma" charset="0"/>
                <a:ea typeface="ＭＳ Ｐゴシック" charset="0"/>
                <a:cs typeface="ＭＳ Ｐゴシック" charset="0"/>
                <a:hlinkClick r:id="rId3"/>
              </a:rPr>
              <a:t>14th International Conference on Architectural Support for Programming Languages and Operating Systems</a:t>
            </a:r>
            <a:r>
              <a:rPr lang="en-US" sz="1600" i="1" dirty="0">
                <a:latin typeface="Tahoma" charset="0"/>
                <a:ea typeface="ＭＳ Ｐゴシック" charset="0"/>
                <a:cs typeface="ＭＳ Ｐゴシック" charset="0"/>
              </a:rPr>
              <a:t> (</a:t>
            </a:r>
            <a:r>
              <a:rPr lang="en-US" sz="1600" b="1" i="1" dirty="0">
                <a:latin typeface="Tahoma" charset="0"/>
                <a:ea typeface="ＭＳ Ｐゴシック" charset="0"/>
                <a:cs typeface="ＭＳ Ｐゴシック" charset="0"/>
              </a:rPr>
              <a:t>ASPLOS</a:t>
            </a:r>
            <a:r>
              <a:rPr lang="en-US" sz="1600" i="1" dirty="0">
                <a:latin typeface="Tahoma" charset="0"/>
                <a:ea typeface="ＭＳ Ｐゴシック" charset="0"/>
                <a:cs typeface="ＭＳ Ｐゴシック" charset="0"/>
              </a:rPr>
              <a:t>), 2009</a:t>
            </a:r>
            <a:endParaRPr lang="en-US" sz="1600"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6FA6F8-9009-B744-9179-F3668464F0FE}" type="slidenum">
              <a:rPr lang="en-US" sz="1200">
                <a:solidFill>
                  <a:srgbClr val="000000"/>
                </a:solidFill>
                <a:latin typeface="Garamond" charset="0"/>
              </a:rPr>
              <a:pPr eaLnBrk="1" hangingPunct="1"/>
              <a:t>53</a:t>
            </a:fld>
            <a:endParaRPr lang="en-US" sz="1200">
              <a:solidFill>
                <a:srgbClr val="000000"/>
              </a:solidFill>
              <a:latin typeface="Garamond" charset="0"/>
            </a:endParaRPr>
          </a:p>
        </p:txBody>
      </p:sp>
    </p:spTree>
    <p:extLst>
      <p:ext uri="{BB962C8B-B14F-4D97-AF65-F5344CB8AC3E}">
        <p14:creationId xmlns:p14="http://schemas.microsoft.com/office/powerpoint/2010/main" val="139127526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Garamond" charset="0"/>
              </a:rPr>
              <a:t>Contention for Critical Sections</a:t>
            </a:r>
          </a:p>
        </p:txBody>
      </p:sp>
      <p:sp>
        <p:nvSpPr>
          <p:cNvPr id="223234" name="Content Placeholder 2"/>
          <p:cNvSpPr>
            <a:spLocks noGrp="1"/>
          </p:cNvSpPr>
          <p:nvPr>
            <p:ph idx="1"/>
          </p:nvPr>
        </p:nvSpPr>
        <p:spPr/>
        <p:txBody>
          <a:bodyPr/>
          <a:lstStyle/>
          <a:p>
            <a:endParaRPr lang="en-US">
              <a:latin typeface="Tahoma" charset="0"/>
            </a:endParaRP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FF11B8-D3EB-F54D-9CCA-EFB21B10F4D7}"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38"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3242"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Critical Section</a:t>
            </a:r>
          </a:p>
        </p:txBody>
      </p:sp>
      <p:sp>
        <p:nvSpPr>
          <p:cNvPr id="223243"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45"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Idle</a:t>
            </a:r>
          </a:p>
        </p:txBody>
      </p:sp>
      <p:sp>
        <p:nvSpPr>
          <p:cNvPr id="223246"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12 iterations, 33% instructions inside the critical section</a:t>
            </a:r>
          </a:p>
        </p:txBody>
      </p:sp>
      <p:sp>
        <p:nvSpPr>
          <p:cNvPr id="223247"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2"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5"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7"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9"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1"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3"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5"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7"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9"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71"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73"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75"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86"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rPr>
                <a:t>33% in critical section</a:t>
              </a:r>
            </a:p>
          </p:txBody>
        </p:sp>
      </p:grpSp>
    </p:spTree>
    <p:extLst>
      <p:ext uri="{BB962C8B-B14F-4D97-AF65-F5344CB8AC3E}">
        <p14:creationId xmlns:p14="http://schemas.microsoft.com/office/powerpoint/2010/main" val="640240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en-US">
                <a:latin typeface="Garamond" charset="0"/>
              </a:rPr>
              <a:t>Contention for Critical Sections</a:t>
            </a:r>
          </a:p>
        </p:txBody>
      </p:sp>
      <p:sp>
        <p:nvSpPr>
          <p:cNvPr id="225282" name="Content Placeholder 2"/>
          <p:cNvSpPr>
            <a:spLocks noGrp="1"/>
          </p:cNvSpPr>
          <p:nvPr>
            <p:ph idx="1"/>
          </p:nvPr>
        </p:nvSpPr>
        <p:spPr>
          <a:xfrm>
            <a:off x="320675" y="808038"/>
            <a:ext cx="8610600" cy="5340350"/>
          </a:xfrm>
        </p:spPr>
        <p:txBody>
          <a:bodyPr/>
          <a:lstStyle/>
          <a:p>
            <a:endParaRPr lang="en-US">
              <a:latin typeface="Tahoma"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39F47-DFA4-F944-B3B6-5BEEBC173AF4}"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
        <p:nvSpPr>
          <p:cNvPr id="5" name="Line 3"/>
          <p:cNvSpPr>
            <a:spLocks noChangeShapeType="1"/>
          </p:cNvSpPr>
          <p:nvPr/>
        </p:nvSpPr>
        <p:spPr bwMode="auto">
          <a:xfrm flipH="1" flipV="1">
            <a:off x="765175" y="137953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4"/>
          <p:cNvSpPr>
            <a:spLocks noChangeShapeType="1"/>
          </p:cNvSpPr>
          <p:nvPr/>
        </p:nvSpPr>
        <p:spPr bwMode="auto">
          <a:xfrm flipV="1">
            <a:off x="750888" y="576421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286" name="Text Box 5"/>
          <p:cNvSpPr txBox="1">
            <a:spLocks noChangeArrowheads="1"/>
          </p:cNvSpPr>
          <p:nvPr/>
        </p:nvSpPr>
        <p:spPr bwMode="auto">
          <a:xfrm>
            <a:off x="527050" y="5816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0</a:t>
            </a:r>
          </a:p>
        </p:txBody>
      </p:sp>
      <p:sp>
        <p:nvSpPr>
          <p:cNvPr id="8" name="Rectangle 93"/>
          <p:cNvSpPr>
            <a:spLocks noChangeArrowheads="1"/>
          </p:cNvSpPr>
          <p:nvPr/>
        </p:nvSpPr>
        <p:spPr bwMode="auto">
          <a:xfrm>
            <a:off x="7696200" y="1149350"/>
            <a:ext cx="457200" cy="1524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 name="Rectangle 94"/>
          <p:cNvSpPr>
            <a:spLocks noChangeArrowheads="1"/>
          </p:cNvSpPr>
          <p:nvPr/>
        </p:nvSpPr>
        <p:spPr bwMode="auto">
          <a:xfrm>
            <a:off x="7696200" y="1616075"/>
            <a:ext cx="457200" cy="152400"/>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 name="Rectangle 95"/>
          <p:cNvSpPr>
            <a:spLocks noChangeArrowheads="1"/>
          </p:cNvSpPr>
          <p:nvPr/>
        </p:nvSpPr>
        <p:spPr bwMode="auto">
          <a:xfrm>
            <a:off x="7350125" y="92075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5290" name="Text Box 96"/>
          <p:cNvSpPr txBox="1">
            <a:spLocks noChangeArrowheads="1"/>
          </p:cNvSpPr>
          <p:nvPr/>
        </p:nvSpPr>
        <p:spPr bwMode="auto">
          <a:xfrm>
            <a:off x="8153400" y="92075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Critical Section</a:t>
            </a:r>
          </a:p>
        </p:txBody>
      </p:sp>
      <p:sp>
        <p:nvSpPr>
          <p:cNvPr id="225291" name="Text Box 97"/>
          <p:cNvSpPr txBox="1">
            <a:spLocks noChangeArrowheads="1"/>
          </p:cNvSpPr>
          <p:nvPr/>
        </p:nvSpPr>
        <p:spPr bwMode="auto">
          <a:xfrm>
            <a:off x="8153400" y="149860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Parallel</a:t>
            </a:r>
          </a:p>
        </p:txBody>
      </p:sp>
      <p:sp>
        <p:nvSpPr>
          <p:cNvPr id="13" name="Line 98"/>
          <p:cNvSpPr>
            <a:spLocks noChangeShapeType="1"/>
          </p:cNvSpPr>
          <p:nvPr/>
        </p:nvSpPr>
        <p:spPr bwMode="auto">
          <a:xfrm>
            <a:off x="7696200" y="200025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293" name="Text Box 99"/>
          <p:cNvSpPr txBox="1">
            <a:spLocks noChangeArrowheads="1"/>
          </p:cNvSpPr>
          <p:nvPr/>
        </p:nvSpPr>
        <p:spPr bwMode="auto">
          <a:xfrm>
            <a:off x="8153400" y="183515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Idle</a:t>
            </a:r>
          </a:p>
        </p:txBody>
      </p:sp>
      <p:sp>
        <p:nvSpPr>
          <p:cNvPr id="225294" name="Text Box 13"/>
          <p:cNvSpPr txBox="1">
            <a:spLocks noChangeArrowheads="1"/>
          </p:cNvSpPr>
          <p:nvPr/>
        </p:nvSpPr>
        <p:spPr bwMode="auto">
          <a:xfrm>
            <a:off x="655638" y="1012825"/>
            <a:ext cx="7177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12 iterations, 33% instructions inside the critical section</a:t>
            </a:r>
          </a:p>
        </p:txBody>
      </p:sp>
      <p:sp>
        <p:nvSpPr>
          <p:cNvPr id="225295" name="Text Box 14"/>
          <p:cNvSpPr txBox="1">
            <a:spLocks noChangeArrowheads="1"/>
          </p:cNvSpPr>
          <p:nvPr/>
        </p:nvSpPr>
        <p:spPr bwMode="auto">
          <a:xfrm>
            <a:off x="15875" y="541972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1</a:t>
            </a:r>
          </a:p>
        </p:txBody>
      </p:sp>
      <p:sp>
        <p:nvSpPr>
          <p:cNvPr id="17" name="Text Box 15"/>
          <p:cNvSpPr txBox="1">
            <a:spLocks noChangeArrowheads="1"/>
          </p:cNvSpPr>
          <p:nvPr/>
        </p:nvSpPr>
        <p:spPr bwMode="auto">
          <a:xfrm>
            <a:off x="15875" y="3690938"/>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3</a:t>
            </a:r>
          </a:p>
        </p:txBody>
      </p:sp>
      <p:sp>
        <p:nvSpPr>
          <p:cNvPr id="18" name="Text Box 16"/>
          <p:cNvSpPr txBox="1">
            <a:spLocks noChangeArrowheads="1"/>
          </p:cNvSpPr>
          <p:nvPr/>
        </p:nvSpPr>
        <p:spPr bwMode="auto">
          <a:xfrm>
            <a:off x="15875" y="475932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2</a:t>
            </a:r>
          </a:p>
        </p:txBody>
      </p:sp>
      <p:sp>
        <p:nvSpPr>
          <p:cNvPr id="19" name="Text Box 17"/>
          <p:cNvSpPr txBox="1">
            <a:spLocks noChangeArrowheads="1"/>
          </p:cNvSpPr>
          <p:nvPr/>
        </p:nvSpPr>
        <p:spPr bwMode="auto">
          <a:xfrm>
            <a:off x="15875" y="2400300"/>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4</a:t>
            </a:r>
          </a:p>
        </p:txBody>
      </p:sp>
      <p:sp>
        <p:nvSpPr>
          <p:cNvPr id="20" name="Line 18"/>
          <p:cNvSpPr>
            <a:spLocks noChangeShapeType="1"/>
          </p:cNvSpPr>
          <p:nvPr/>
        </p:nvSpPr>
        <p:spPr bwMode="auto">
          <a:xfrm>
            <a:off x="1423988"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0" name="Text Box 19"/>
          <p:cNvSpPr txBox="1">
            <a:spLocks noChangeArrowheads="1"/>
          </p:cNvSpPr>
          <p:nvPr/>
        </p:nvSpPr>
        <p:spPr bwMode="auto">
          <a:xfrm>
            <a:off x="1195388"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a:t>
            </a:r>
          </a:p>
        </p:txBody>
      </p:sp>
      <p:sp>
        <p:nvSpPr>
          <p:cNvPr id="22" name="Line 20"/>
          <p:cNvSpPr>
            <a:spLocks noChangeShapeType="1"/>
          </p:cNvSpPr>
          <p:nvPr/>
        </p:nvSpPr>
        <p:spPr bwMode="auto">
          <a:xfrm>
            <a:off x="765175" y="5722938"/>
            <a:ext cx="0" cy="1539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3" name="Line 21"/>
          <p:cNvSpPr>
            <a:spLocks noChangeShapeType="1"/>
          </p:cNvSpPr>
          <p:nvPr/>
        </p:nvSpPr>
        <p:spPr bwMode="auto">
          <a:xfrm>
            <a:off x="2082800"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3" name="Text Box 22"/>
          <p:cNvSpPr txBox="1">
            <a:spLocks noChangeArrowheads="1"/>
          </p:cNvSpPr>
          <p:nvPr/>
        </p:nvSpPr>
        <p:spPr bwMode="auto">
          <a:xfrm>
            <a:off x="1854200"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2</a:t>
            </a:r>
          </a:p>
        </p:txBody>
      </p:sp>
      <p:sp>
        <p:nvSpPr>
          <p:cNvPr id="25" name="Line 23"/>
          <p:cNvSpPr>
            <a:spLocks noChangeShapeType="1"/>
          </p:cNvSpPr>
          <p:nvPr/>
        </p:nvSpPr>
        <p:spPr bwMode="auto">
          <a:xfrm>
            <a:off x="2740025"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5" name="Text Box 24"/>
          <p:cNvSpPr txBox="1">
            <a:spLocks noChangeArrowheads="1"/>
          </p:cNvSpPr>
          <p:nvPr/>
        </p:nvSpPr>
        <p:spPr bwMode="auto">
          <a:xfrm>
            <a:off x="2511425"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3</a:t>
            </a:r>
          </a:p>
        </p:txBody>
      </p:sp>
      <p:sp>
        <p:nvSpPr>
          <p:cNvPr id="27" name="Line 25"/>
          <p:cNvSpPr>
            <a:spLocks noChangeShapeType="1"/>
          </p:cNvSpPr>
          <p:nvPr/>
        </p:nvSpPr>
        <p:spPr bwMode="auto">
          <a:xfrm>
            <a:off x="3398838"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7" name="Text Box 26"/>
          <p:cNvSpPr txBox="1">
            <a:spLocks noChangeArrowheads="1"/>
          </p:cNvSpPr>
          <p:nvPr/>
        </p:nvSpPr>
        <p:spPr bwMode="auto">
          <a:xfrm>
            <a:off x="3170238"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4</a:t>
            </a:r>
          </a:p>
        </p:txBody>
      </p:sp>
      <p:sp>
        <p:nvSpPr>
          <p:cNvPr id="29" name="Line 27"/>
          <p:cNvSpPr>
            <a:spLocks noChangeShapeType="1"/>
          </p:cNvSpPr>
          <p:nvPr/>
        </p:nvSpPr>
        <p:spPr bwMode="auto">
          <a:xfrm>
            <a:off x="4048125"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9" name="Text Box 28"/>
          <p:cNvSpPr txBox="1">
            <a:spLocks noChangeArrowheads="1"/>
          </p:cNvSpPr>
          <p:nvPr/>
        </p:nvSpPr>
        <p:spPr bwMode="auto">
          <a:xfrm>
            <a:off x="3819525"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5</a:t>
            </a:r>
          </a:p>
        </p:txBody>
      </p:sp>
      <p:sp>
        <p:nvSpPr>
          <p:cNvPr id="31" name="Line 29"/>
          <p:cNvSpPr>
            <a:spLocks noChangeShapeType="1"/>
          </p:cNvSpPr>
          <p:nvPr/>
        </p:nvSpPr>
        <p:spPr bwMode="auto">
          <a:xfrm>
            <a:off x="4706938"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1" name="Text Box 30"/>
          <p:cNvSpPr txBox="1">
            <a:spLocks noChangeArrowheads="1"/>
          </p:cNvSpPr>
          <p:nvPr/>
        </p:nvSpPr>
        <p:spPr bwMode="auto">
          <a:xfrm>
            <a:off x="4478338"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6</a:t>
            </a:r>
          </a:p>
        </p:txBody>
      </p:sp>
      <p:sp>
        <p:nvSpPr>
          <p:cNvPr id="33" name="Line 31"/>
          <p:cNvSpPr>
            <a:spLocks noChangeShapeType="1"/>
          </p:cNvSpPr>
          <p:nvPr/>
        </p:nvSpPr>
        <p:spPr bwMode="auto">
          <a:xfrm>
            <a:off x="5364163"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3" name="Text Box 32"/>
          <p:cNvSpPr txBox="1">
            <a:spLocks noChangeArrowheads="1"/>
          </p:cNvSpPr>
          <p:nvPr/>
        </p:nvSpPr>
        <p:spPr bwMode="auto">
          <a:xfrm>
            <a:off x="5135563"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7</a:t>
            </a:r>
          </a:p>
        </p:txBody>
      </p:sp>
      <p:sp>
        <p:nvSpPr>
          <p:cNvPr id="35" name="Line 33"/>
          <p:cNvSpPr>
            <a:spLocks noChangeShapeType="1"/>
          </p:cNvSpPr>
          <p:nvPr/>
        </p:nvSpPr>
        <p:spPr bwMode="auto">
          <a:xfrm>
            <a:off x="6022975"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5" name="Text Box 34"/>
          <p:cNvSpPr txBox="1">
            <a:spLocks noChangeArrowheads="1"/>
          </p:cNvSpPr>
          <p:nvPr/>
        </p:nvSpPr>
        <p:spPr bwMode="auto">
          <a:xfrm>
            <a:off x="5794375"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8</a:t>
            </a:r>
          </a:p>
        </p:txBody>
      </p:sp>
      <p:sp>
        <p:nvSpPr>
          <p:cNvPr id="37" name="Line 35"/>
          <p:cNvSpPr>
            <a:spLocks noChangeShapeType="1"/>
          </p:cNvSpPr>
          <p:nvPr/>
        </p:nvSpPr>
        <p:spPr bwMode="auto">
          <a:xfrm>
            <a:off x="6691313"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7" name="Text Box 36"/>
          <p:cNvSpPr txBox="1">
            <a:spLocks noChangeArrowheads="1"/>
          </p:cNvSpPr>
          <p:nvPr/>
        </p:nvSpPr>
        <p:spPr bwMode="auto">
          <a:xfrm>
            <a:off x="6462713"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9</a:t>
            </a:r>
          </a:p>
        </p:txBody>
      </p:sp>
      <p:sp>
        <p:nvSpPr>
          <p:cNvPr id="39" name="Line 37"/>
          <p:cNvSpPr>
            <a:spLocks noChangeShapeType="1"/>
          </p:cNvSpPr>
          <p:nvPr/>
        </p:nvSpPr>
        <p:spPr bwMode="auto">
          <a:xfrm>
            <a:off x="7350125"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9" name="Text Box 38"/>
          <p:cNvSpPr txBox="1">
            <a:spLocks noChangeArrowheads="1"/>
          </p:cNvSpPr>
          <p:nvPr/>
        </p:nvSpPr>
        <p:spPr bwMode="auto">
          <a:xfrm>
            <a:off x="7121525"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10</a:t>
            </a:r>
          </a:p>
        </p:txBody>
      </p:sp>
      <p:sp>
        <p:nvSpPr>
          <p:cNvPr id="41" name="Line 39"/>
          <p:cNvSpPr>
            <a:spLocks noChangeShapeType="1"/>
          </p:cNvSpPr>
          <p:nvPr/>
        </p:nvSpPr>
        <p:spPr bwMode="auto">
          <a:xfrm>
            <a:off x="8007350"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21" name="Text Box 40"/>
          <p:cNvSpPr txBox="1">
            <a:spLocks noChangeArrowheads="1"/>
          </p:cNvSpPr>
          <p:nvPr/>
        </p:nvSpPr>
        <p:spPr bwMode="auto">
          <a:xfrm>
            <a:off x="7778750"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11</a:t>
            </a:r>
          </a:p>
        </p:txBody>
      </p:sp>
      <p:sp>
        <p:nvSpPr>
          <p:cNvPr id="43" name="Line 41"/>
          <p:cNvSpPr>
            <a:spLocks noChangeShapeType="1"/>
          </p:cNvSpPr>
          <p:nvPr/>
        </p:nvSpPr>
        <p:spPr bwMode="auto">
          <a:xfrm>
            <a:off x="8666163" y="574357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23" name="Text Box 42"/>
          <p:cNvSpPr txBox="1">
            <a:spLocks noChangeArrowheads="1"/>
          </p:cNvSpPr>
          <p:nvPr/>
        </p:nvSpPr>
        <p:spPr bwMode="auto">
          <a:xfrm>
            <a:off x="8437563" y="58816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12</a:t>
            </a:r>
          </a:p>
        </p:txBody>
      </p:sp>
      <p:grpSp>
        <p:nvGrpSpPr>
          <p:cNvPr id="225324" name="Group 43"/>
          <p:cNvGrpSpPr>
            <a:grpSpLocks/>
          </p:cNvGrpSpPr>
          <p:nvPr/>
        </p:nvGrpSpPr>
        <p:grpSpPr bwMode="auto">
          <a:xfrm>
            <a:off x="765175" y="5565775"/>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70" name="Group 288"/>
          <p:cNvGrpSpPr>
            <a:grpSpLocks/>
          </p:cNvGrpSpPr>
          <p:nvPr/>
        </p:nvGrpSpPr>
        <p:grpSpPr bwMode="auto">
          <a:xfrm>
            <a:off x="765175" y="5346700"/>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73" name="Group 287"/>
          <p:cNvGrpSpPr>
            <a:grpSpLocks/>
          </p:cNvGrpSpPr>
          <p:nvPr/>
        </p:nvGrpSpPr>
        <p:grpSpPr bwMode="auto">
          <a:xfrm>
            <a:off x="1314450" y="5346700"/>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96" name="Group 93"/>
          <p:cNvGrpSpPr>
            <a:grpSpLocks/>
          </p:cNvGrpSpPr>
          <p:nvPr/>
        </p:nvGrpSpPr>
        <p:grpSpPr bwMode="auto">
          <a:xfrm>
            <a:off x="765175" y="2216150"/>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32" name="Group 284"/>
          <p:cNvGrpSpPr>
            <a:grpSpLocks/>
          </p:cNvGrpSpPr>
          <p:nvPr/>
        </p:nvGrpSpPr>
        <p:grpSpPr bwMode="auto">
          <a:xfrm>
            <a:off x="765175" y="1506538"/>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60" name="Group 285"/>
          <p:cNvGrpSpPr>
            <a:grpSpLocks/>
          </p:cNvGrpSpPr>
          <p:nvPr/>
        </p:nvGrpSpPr>
        <p:grpSpPr bwMode="auto">
          <a:xfrm>
            <a:off x="765175" y="3097213"/>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25330" name="Group 184"/>
          <p:cNvGrpSpPr>
            <a:grpSpLocks/>
          </p:cNvGrpSpPr>
          <p:nvPr/>
        </p:nvGrpSpPr>
        <p:grpSpPr bwMode="auto">
          <a:xfrm>
            <a:off x="765175" y="3644900"/>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14" name="Group 286"/>
          <p:cNvGrpSpPr>
            <a:grpSpLocks/>
          </p:cNvGrpSpPr>
          <p:nvPr/>
        </p:nvGrpSpPr>
        <p:grpSpPr bwMode="auto">
          <a:xfrm>
            <a:off x="765175" y="4413250"/>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25332" name="Group 237"/>
          <p:cNvGrpSpPr>
            <a:grpSpLocks/>
          </p:cNvGrpSpPr>
          <p:nvPr/>
        </p:nvGrpSpPr>
        <p:grpSpPr bwMode="auto">
          <a:xfrm>
            <a:off x="765175" y="4795838"/>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sp>
        <p:nvSpPr>
          <p:cNvPr id="266" name="Line 263"/>
          <p:cNvSpPr>
            <a:spLocks noChangeShapeType="1"/>
          </p:cNvSpPr>
          <p:nvPr/>
        </p:nvSpPr>
        <p:spPr bwMode="auto">
          <a:xfrm>
            <a:off x="3836988" y="2730500"/>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nvGrpSpPr>
          <p:cNvPr id="267" name="Group 264"/>
          <p:cNvGrpSpPr>
            <a:grpSpLocks/>
          </p:cNvGrpSpPr>
          <p:nvPr/>
        </p:nvGrpSpPr>
        <p:grpSpPr bwMode="auto">
          <a:xfrm>
            <a:off x="2740025" y="1998663"/>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70" name="Group 267"/>
          <p:cNvGrpSpPr>
            <a:grpSpLocks/>
          </p:cNvGrpSpPr>
          <p:nvPr/>
        </p:nvGrpSpPr>
        <p:grpSpPr bwMode="auto">
          <a:xfrm>
            <a:off x="7348538" y="5291138"/>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73" name="Group 270"/>
          <p:cNvGrpSpPr>
            <a:grpSpLocks/>
          </p:cNvGrpSpPr>
          <p:nvPr/>
        </p:nvGrpSpPr>
        <p:grpSpPr bwMode="auto">
          <a:xfrm>
            <a:off x="4165600" y="4413250"/>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77" name="Group 274"/>
          <p:cNvGrpSpPr>
            <a:grpSpLocks/>
          </p:cNvGrpSpPr>
          <p:nvPr/>
        </p:nvGrpSpPr>
        <p:grpSpPr bwMode="auto">
          <a:xfrm>
            <a:off x="3178175" y="3043238"/>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81" name="Group 278"/>
          <p:cNvGrpSpPr>
            <a:grpSpLocks/>
          </p:cNvGrpSpPr>
          <p:nvPr/>
        </p:nvGrpSpPr>
        <p:grpSpPr bwMode="auto">
          <a:xfrm>
            <a:off x="2740025" y="2049463"/>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sp>
        <p:nvSpPr>
          <p:cNvPr id="284" name="Rounded Rectangle 283"/>
          <p:cNvSpPr>
            <a:spLocks noChangeArrowheads="1"/>
          </p:cNvSpPr>
          <p:nvPr/>
        </p:nvSpPr>
        <p:spPr bwMode="auto">
          <a:xfrm>
            <a:off x="1258888" y="3079750"/>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defRPr/>
            </a:pPr>
            <a:r>
              <a:rPr lang="en-US" sz="2400">
                <a:solidFill>
                  <a:srgbClr val="000000"/>
                </a:solidFill>
                <a:latin typeface="Tahoma"/>
                <a:ea typeface="ＭＳ Ｐゴシック" charset="0"/>
                <a:cs typeface="ＭＳ Ｐゴシック" charset="0"/>
              </a:rPr>
              <a:t>Accelerating critical sections </a:t>
            </a:r>
            <a:br>
              <a:rPr lang="en-US" sz="2400">
                <a:solidFill>
                  <a:srgbClr val="000000"/>
                </a:solidFill>
                <a:latin typeface="Tahoma"/>
                <a:ea typeface="ＭＳ Ｐゴシック" charset="0"/>
                <a:cs typeface="ＭＳ Ｐゴシック" charset="0"/>
              </a:rPr>
            </a:br>
            <a:r>
              <a:rPr lang="en-US" sz="2400">
                <a:solidFill>
                  <a:srgbClr val="000000"/>
                </a:solidFill>
                <a:latin typeface="Tahoma"/>
                <a:ea typeface="ＭＳ Ｐゴシック" charset="0"/>
                <a:cs typeface="ＭＳ Ｐゴシック" charset="0"/>
              </a:rPr>
              <a:t>increases performance and scalability</a:t>
            </a:r>
          </a:p>
        </p:txBody>
      </p:sp>
      <p:sp>
        <p:nvSpPr>
          <p:cNvPr id="285" name="Rectangle 94"/>
          <p:cNvSpPr>
            <a:spLocks noChangeArrowheads="1"/>
          </p:cNvSpPr>
          <p:nvPr/>
        </p:nvSpPr>
        <p:spPr bwMode="auto">
          <a:xfrm>
            <a:off x="7239000" y="4481513"/>
            <a:ext cx="457200" cy="152400"/>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5341" name="Text Box 97"/>
          <p:cNvSpPr txBox="1">
            <a:spLocks noChangeArrowheads="1"/>
          </p:cNvSpPr>
          <p:nvPr/>
        </p:nvSpPr>
        <p:spPr bwMode="auto">
          <a:xfrm>
            <a:off x="7731125" y="3975100"/>
            <a:ext cx="1412875"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Critical </a:t>
            </a:r>
            <a:br>
              <a:rPr lang="en-US" sz="1800">
                <a:solidFill>
                  <a:srgbClr val="000000"/>
                </a:solidFill>
              </a:rPr>
            </a:br>
            <a:r>
              <a:rPr lang="en-US" sz="1800">
                <a:solidFill>
                  <a:srgbClr val="000000"/>
                </a:solidFill>
              </a:rPr>
              <a:t>Section</a:t>
            </a:r>
            <a:br>
              <a:rPr lang="en-US" sz="1800">
                <a:solidFill>
                  <a:srgbClr val="000000"/>
                </a:solidFill>
              </a:rPr>
            </a:br>
            <a:r>
              <a:rPr lang="en-US" sz="1800">
                <a:solidFill>
                  <a:srgbClr val="000000"/>
                </a:solidFill>
              </a:rPr>
              <a:t>Accelerated</a:t>
            </a:r>
            <a:r>
              <a:rPr lang="en-US" sz="1800" b="1">
                <a:solidFill>
                  <a:srgbClr val="000000"/>
                </a:solidFill>
              </a:rPr>
              <a:t> </a:t>
            </a:r>
            <a:r>
              <a:rPr lang="en-US" sz="1800">
                <a:solidFill>
                  <a:srgbClr val="000000"/>
                </a:solidFill>
              </a:rPr>
              <a:t>by 2x</a:t>
            </a:r>
            <a:r>
              <a:rPr lang="en-US" sz="1600">
                <a:solidFill>
                  <a:srgbClr val="000000"/>
                </a:solidFill>
              </a:rPr>
              <a:t/>
            </a:r>
            <a:br>
              <a:rPr lang="en-US" sz="1600">
                <a:solidFill>
                  <a:srgbClr val="000000"/>
                </a:solidFill>
              </a:rPr>
            </a:br>
            <a:endParaRPr lang="en-US" sz="1600">
              <a:solidFill>
                <a:srgbClr val="000000"/>
              </a:solidFill>
            </a:endParaRPr>
          </a:p>
        </p:txBody>
      </p:sp>
    </p:spTree>
    <p:extLst>
      <p:ext uri="{BB962C8B-B14F-4D97-AF65-F5344CB8AC3E}">
        <p14:creationId xmlns:p14="http://schemas.microsoft.com/office/powerpoint/2010/main" val="4047457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8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a:latin typeface="Garamond" charset="0"/>
              </a:rPr>
              <a:t>Impact of Critical Sections on Scalability</a:t>
            </a:r>
          </a:p>
        </p:txBody>
      </p:sp>
      <p:sp>
        <p:nvSpPr>
          <p:cNvPr id="3" name="Content Placeholder 2"/>
          <p:cNvSpPr>
            <a:spLocks noGrp="1"/>
          </p:cNvSpPr>
          <p:nvPr>
            <p:ph idx="1"/>
          </p:nvPr>
        </p:nvSpPr>
        <p:spPr/>
        <p:txBody>
          <a:bodyPr/>
          <a:lstStyle/>
          <a:p>
            <a:r>
              <a:rPr lang="en-US">
                <a:solidFill>
                  <a:srgbClr val="0000FF"/>
                </a:solidFill>
                <a:latin typeface="Tahoma" charset="0"/>
              </a:rPr>
              <a:t>Contention for critical sections leads to serial execution (serialization) </a:t>
            </a:r>
            <a:r>
              <a:rPr lang="en-US">
                <a:latin typeface="Tahoma" charset="0"/>
              </a:rPr>
              <a:t>of threads in the parallel program portion</a:t>
            </a:r>
          </a:p>
          <a:p>
            <a:r>
              <a:rPr lang="en-US">
                <a:latin typeface="Tahoma" charset="0"/>
                <a:cs typeface="Arial" charset="0"/>
              </a:rPr>
              <a:t>Contention for critical sections increases with the number of threads and limits scalability</a:t>
            </a:r>
          </a:p>
          <a:p>
            <a:endParaRPr lang="en-US">
              <a:latin typeface="Tahoma" charset="0"/>
            </a:endParaRP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95F33-5123-9542-88E0-A9A869B64FFC}"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
        <p:nvSpPr>
          <p:cNvPr id="6" name="Text Box 53"/>
          <p:cNvSpPr txBox="1">
            <a:spLocks noChangeArrowheads="1"/>
          </p:cNvSpPr>
          <p:nvPr/>
        </p:nvSpPr>
        <p:spPr bwMode="auto">
          <a:xfrm>
            <a:off x="6629400" y="5867400"/>
            <a:ext cx="2133600"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a:solidFill>
                  <a:srgbClr val="000000"/>
                </a:solidFill>
                <a:cs typeface="ＭＳ Ｐゴシック" charset="0"/>
              </a:rPr>
              <a:t>MySQL (oltp-1)</a:t>
            </a:r>
          </a:p>
        </p:txBody>
      </p:sp>
      <p:sp>
        <p:nvSpPr>
          <p:cNvPr id="11" name="Rectangle 20"/>
          <p:cNvSpPr>
            <a:spLocks noChangeArrowheads="1"/>
          </p:cNvSpPr>
          <p:nvPr/>
        </p:nvSpPr>
        <p:spPr bwMode="auto">
          <a:xfrm>
            <a:off x="4191000" y="5210175"/>
            <a:ext cx="15240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graphicFrame>
        <p:nvGraphicFramePr>
          <p:cNvPr id="12" name="Chart 11"/>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648075" y="6153150"/>
            <a:ext cx="2524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Chip Area (cores)</a:t>
            </a:r>
          </a:p>
        </p:txBody>
      </p:sp>
      <p:sp>
        <p:nvSpPr>
          <p:cNvPr id="15" name="TextBox 14"/>
          <p:cNvSpPr txBox="1">
            <a:spLocks noChangeArrowheads="1"/>
          </p:cNvSpPr>
          <p:nvPr/>
        </p:nvSpPr>
        <p:spPr bwMode="auto">
          <a:xfrm rot="16200000">
            <a:off x="1806575" y="4314825"/>
            <a:ext cx="2762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Speedup</a:t>
            </a:r>
            <a:endParaRPr lang="en-US">
              <a:solidFill>
                <a:srgbClr val="000000"/>
              </a:solidFill>
              <a:cs typeface="ＭＳ Ｐゴシック" charset="0"/>
            </a:endParaRPr>
          </a:p>
        </p:txBody>
      </p:sp>
      <p:sp>
        <p:nvSpPr>
          <p:cNvPr id="16" name="Text Box 17"/>
          <p:cNvSpPr txBox="1">
            <a:spLocks noChangeArrowheads="1"/>
          </p:cNvSpPr>
          <p:nvPr/>
        </p:nvSpPr>
        <p:spPr bwMode="auto">
          <a:xfrm>
            <a:off x="4630738" y="5053013"/>
            <a:ext cx="1160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Today</a:t>
            </a:r>
          </a:p>
        </p:txBody>
      </p:sp>
      <p:sp>
        <p:nvSpPr>
          <p:cNvPr id="17" name="Line 18"/>
          <p:cNvSpPr>
            <a:spLocks noChangeShapeType="1"/>
          </p:cNvSpPr>
          <p:nvPr/>
        </p:nvSpPr>
        <p:spPr bwMode="auto">
          <a:xfrm flipH="1" flipV="1">
            <a:off x="4724400" y="3971925"/>
            <a:ext cx="304800" cy="1143000"/>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8" name="Line 14"/>
          <p:cNvSpPr>
            <a:spLocks noChangeShapeType="1"/>
          </p:cNvSpPr>
          <p:nvPr/>
        </p:nvSpPr>
        <p:spPr bwMode="auto">
          <a:xfrm>
            <a:off x="5562600" y="2600325"/>
            <a:ext cx="228600" cy="914400"/>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9" name="Text Box 17"/>
          <p:cNvSpPr txBox="1">
            <a:spLocks noChangeArrowheads="1"/>
          </p:cNvSpPr>
          <p:nvPr/>
        </p:nvSpPr>
        <p:spPr bwMode="auto">
          <a:xfrm>
            <a:off x="4572000" y="2295525"/>
            <a:ext cx="1447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Asymmetric</a:t>
            </a:r>
          </a:p>
        </p:txBody>
      </p:sp>
    </p:spTree>
    <p:extLst>
      <p:ext uri="{BB962C8B-B14F-4D97-AF65-F5344CB8AC3E}">
        <p14:creationId xmlns:p14="http://schemas.microsoft.com/office/powerpoint/2010/main" val="141814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rPr>
              <a:t>A Case for Asymmetry</a:t>
            </a:r>
          </a:p>
        </p:txBody>
      </p:sp>
      <p:sp>
        <p:nvSpPr>
          <p:cNvPr id="3" name="Content Placeholder 2"/>
          <p:cNvSpPr>
            <a:spLocks noGrp="1"/>
          </p:cNvSpPr>
          <p:nvPr>
            <p:ph idx="1"/>
          </p:nvPr>
        </p:nvSpPr>
        <p:spPr/>
        <p:txBody>
          <a:bodyPr/>
          <a:lstStyle/>
          <a:p>
            <a:r>
              <a:rPr lang="en-US">
                <a:latin typeface="Tahoma" charset="0"/>
              </a:rPr>
              <a:t>Execution time of sequential kernels, critical sections, and limiter stages must be short</a:t>
            </a:r>
          </a:p>
          <a:p>
            <a:endParaRPr lang="en-US" sz="1200">
              <a:latin typeface="Tahoma" charset="0"/>
            </a:endParaRPr>
          </a:p>
          <a:p>
            <a:r>
              <a:rPr lang="en-US">
                <a:latin typeface="Tahoma" charset="0"/>
              </a:rPr>
              <a:t>It is difficult for the programmer to shorten these</a:t>
            </a:r>
            <a:br>
              <a:rPr lang="en-US">
                <a:latin typeface="Tahoma" charset="0"/>
              </a:rPr>
            </a:br>
            <a:r>
              <a:rPr lang="en-US">
                <a:latin typeface="Tahoma" charset="0"/>
              </a:rPr>
              <a:t>serialized sections</a:t>
            </a:r>
          </a:p>
          <a:p>
            <a:pPr lvl="1"/>
            <a:r>
              <a:rPr lang="en-US">
                <a:latin typeface="Tahoma" charset="0"/>
              </a:rPr>
              <a:t>Insufficient domain-specific knowledge</a:t>
            </a:r>
          </a:p>
          <a:p>
            <a:pPr lvl="1"/>
            <a:r>
              <a:rPr lang="en-US">
                <a:latin typeface="Tahoma" charset="0"/>
              </a:rPr>
              <a:t>Variation in hardware platforms </a:t>
            </a:r>
          </a:p>
          <a:p>
            <a:pPr lvl="1"/>
            <a:r>
              <a:rPr lang="en-US">
                <a:latin typeface="Tahoma" charset="0"/>
              </a:rPr>
              <a:t>Limited resources</a:t>
            </a:r>
          </a:p>
          <a:p>
            <a:endParaRPr lang="en-US" sz="1200">
              <a:latin typeface="Tahoma" charset="0"/>
            </a:endParaRPr>
          </a:p>
          <a:p>
            <a:r>
              <a:rPr lang="en-US">
                <a:solidFill>
                  <a:srgbClr val="0000FF"/>
                </a:solidFill>
                <a:latin typeface="Tahoma" charset="0"/>
              </a:rPr>
              <a:t>Goal: A mechanism to shorten serial bottlenecks without requiring programmer effort</a:t>
            </a:r>
          </a:p>
          <a:p>
            <a:endParaRPr lang="en-US" sz="1200">
              <a:latin typeface="Tahoma" charset="0"/>
            </a:endParaRPr>
          </a:p>
          <a:p>
            <a:r>
              <a:rPr lang="en-US">
                <a:solidFill>
                  <a:srgbClr val="FF0000"/>
                </a:solidFill>
                <a:latin typeface="Tahoma" charset="0"/>
              </a:rPr>
              <a:t>Idea: Accelerate serialized code sections by shipping them to powerful cores in an asymmetric multi-core (ACMP)</a:t>
            </a: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3DCFFB-08DB-5445-A587-8DC0FC3236E0}"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spTree>
    <p:extLst>
      <p:ext uri="{BB962C8B-B14F-4D97-AF65-F5344CB8AC3E}">
        <p14:creationId xmlns:p14="http://schemas.microsoft.com/office/powerpoint/2010/main" val="3517996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An Example: Accelerated Critical Sections</a:t>
            </a:r>
          </a:p>
        </p:txBody>
      </p:sp>
      <p:sp>
        <p:nvSpPr>
          <p:cNvPr id="3" name="Content Placeholder 2"/>
          <p:cNvSpPr>
            <a:spLocks noGrp="1"/>
          </p:cNvSpPr>
          <p:nvPr>
            <p:ph idx="1"/>
          </p:nvPr>
        </p:nvSpPr>
        <p:spPr>
          <a:xfrm>
            <a:off x="228600" y="1054100"/>
            <a:ext cx="8915400" cy="5194300"/>
          </a:xfrm>
        </p:spPr>
        <p:txBody>
          <a:bodyPr/>
          <a:lstStyle/>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HW/SW ships critical sections to a large, powerful core in an asymmetric multi-core architecture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Benefit: </a:t>
            </a:r>
          </a:p>
          <a:p>
            <a:pPr lvl="1"/>
            <a:r>
              <a:rPr lang="en-US" sz="2000">
                <a:solidFill>
                  <a:schemeClr val="tx2"/>
                </a:solidFill>
                <a:latin typeface="Tahoma" charset="0"/>
                <a:ea typeface="ＭＳ Ｐゴシック" charset="0"/>
              </a:rPr>
              <a:t>Reduces serialization due to contended locks</a:t>
            </a:r>
          </a:p>
          <a:p>
            <a:pPr lvl="1"/>
            <a:r>
              <a:rPr lang="en-US" sz="2000">
                <a:solidFill>
                  <a:schemeClr val="tx2"/>
                </a:solidFill>
                <a:latin typeface="Tahoma" charset="0"/>
                <a:ea typeface="ＭＳ Ｐゴシック" charset="0"/>
              </a:rPr>
              <a:t>Reduces the performance impact of hard-to-parallelize sections</a:t>
            </a:r>
          </a:p>
          <a:p>
            <a:pPr lvl="1"/>
            <a:r>
              <a:rPr lang="en-US" sz="2000">
                <a:solidFill>
                  <a:schemeClr val="tx2"/>
                </a:solidFill>
                <a:latin typeface="Tahoma" charset="0"/>
                <a:ea typeface="ＭＳ Ｐゴシック" charset="0"/>
              </a:rPr>
              <a:t>Programmer does not need to (heavily) optimize parallel code </a:t>
            </a:r>
            <a:r>
              <a:rPr lang="en-US" sz="2000">
                <a:solidFill>
                  <a:schemeClr val="tx2"/>
                </a:solidFill>
                <a:latin typeface="Tahoma" charset="0"/>
                <a:ea typeface="ＭＳ Ｐゴシック" charset="0"/>
                <a:sym typeface="Wingdings" charset="0"/>
              </a:rPr>
              <a:t> fewer bugs, improved productivity</a:t>
            </a:r>
          </a:p>
          <a:p>
            <a:pPr lvl="1"/>
            <a:endParaRPr lang="en-US" sz="1600">
              <a:latin typeface="Tahoma" charset="0"/>
              <a:ea typeface="ＭＳ Ｐゴシック" charset="0"/>
              <a:sym typeface="Wingdings" charset="0"/>
            </a:endParaRPr>
          </a:p>
          <a:p>
            <a:pPr lvl="1"/>
            <a:endParaRPr lang="en-US" sz="1200">
              <a:latin typeface="Tahoma" charset="0"/>
              <a:ea typeface="ＭＳ Ｐゴシック" charset="0"/>
              <a:sym typeface="Wingdings" charset="0"/>
            </a:endParaRPr>
          </a:p>
          <a:p>
            <a:r>
              <a:rPr lang="en-US" sz="2000">
                <a:latin typeface="Tahoma" charset="0"/>
                <a:ea typeface="ＭＳ Ｐゴシック" charset="0"/>
                <a:cs typeface="ＭＳ Ｐゴシック" charset="0"/>
                <a:sym typeface="Wingdings" charset="0"/>
              </a:rPr>
              <a:t>Suleman et al., </a:t>
            </a:r>
            <a:r>
              <a:rPr lang="ja-JP" altLang="en-US" sz="2000">
                <a:latin typeface="Tahoma" charset="0"/>
                <a:ea typeface="ＭＳ Ｐゴシック" charset="0"/>
                <a:cs typeface="ＭＳ Ｐゴシック" charset="0"/>
                <a:sym typeface="Wingdings" charset="0"/>
              </a:rPr>
              <a:t>“</a:t>
            </a:r>
            <a:r>
              <a:rPr lang="en-US" altLang="ja-JP" sz="2000">
                <a:solidFill>
                  <a:srgbClr val="0000FF"/>
                </a:solidFill>
                <a:latin typeface="Tahoma" charset="0"/>
                <a:ea typeface="ＭＳ Ｐゴシック" charset="0"/>
                <a:cs typeface="ＭＳ Ｐゴシック" charset="0"/>
                <a:sym typeface="Wingdings" charset="0"/>
              </a:rPr>
              <a:t>Accelerating Critical Section Execution with Asymmetric Multi-Core Architectures,</a:t>
            </a:r>
            <a:r>
              <a:rPr lang="ja-JP" altLang="en-US" sz="2000">
                <a:latin typeface="Tahoma" charset="0"/>
                <a:ea typeface="ＭＳ Ｐゴシック" charset="0"/>
                <a:cs typeface="ＭＳ Ｐゴシック" charset="0"/>
                <a:sym typeface="Wingdings" charset="0"/>
              </a:rPr>
              <a:t>”</a:t>
            </a:r>
            <a:r>
              <a:rPr lang="en-US" altLang="ja-JP" sz="2000">
                <a:latin typeface="Tahoma" charset="0"/>
                <a:ea typeface="ＭＳ Ｐゴシック" charset="0"/>
                <a:cs typeface="ＭＳ Ｐゴシック" charset="0"/>
                <a:sym typeface="Wingdings" charset="0"/>
              </a:rPr>
              <a:t> ASPLOS 2009, IEEE Micro Top Picks 2010.</a:t>
            </a:r>
          </a:p>
          <a:p>
            <a:r>
              <a:rPr lang="en-US" sz="2000">
                <a:latin typeface="Tahoma" charset="0"/>
                <a:ea typeface="ＭＳ Ｐゴシック" charset="0"/>
                <a:cs typeface="ＭＳ Ｐゴシック" charset="0"/>
                <a:sym typeface="Wingdings" charset="0"/>
              </a:rPr>
              <a:t>Suleman et al., </a:t>
            </a:r>
            <a:r>
              <a:rPr lang="ja-JP" altLang="en-US" sz="2000">
                <a:latin typeface="Tahoma" charset="0"/>
                <a:ea typeface="ＭＳ Ｐゴシック" charset="0"/>
                <a:cs typeface="ＭＳ Ｐゴシック" charset="0"/>
                <a:sym typeface="Wingdings" charset="0"/>
              </a:rPr>
              <a:t>“</a:t>
            </a:r>
            <a:r>
              <a:rPr lang="en-US" altLang="ja-JP" sz="2000">
                <a:solidFill>
                  <a:srgbClr val="0000FF"/>
                </a:solidFill>
                <a:latin typeface="Tahoma" charset="0"/>
                <a:ea typeface="ＭＳ Ｐゴシック" charset="0"/>
                <a:cs typeface="ＭＳ Ｐゴシック" charset="0"/>
                <a:sym typeface="Wingdings" charset="0"/>
              </a:rPr>
              <a:t>Data Marshaling for Multi-Core Architectures,</a:t>
            </a:r>
            <a:r>
              <a:rPr lang="ja-JP" altLang="en-US" sz="2000">
                <a:latin typeface="Tahoma" charset="0"/>
                <a:ea typeface="ＭＳ Ｐゴシック" charset="0"/>
                <a:cs typeface="ＭＳ Ｐゴシック" charset="0"/>
                <a:sym typeface="Wingdings" charset="0"/>
              </a:rPr>
              <a:t>”</a:t>
            </a:r>
            <a:r>
              <a:rPr lang="en-US" altLang="ja-JP" sz="2000">
                <a:latin typeface="Tahoma" charset="0"/>
                <a:ea typeface="ＭＳ Ｐゴシック" charset="0"/>
                <a:cs typeface="ＭＳ Ｐゴシック" charset="0"/>
                <a:sym typeface="Wingdings" charset="0"/>
              </a:rPr>
              <a:t> ISCA 2010, IEEE Micro Top Picks 2011.</a:t>
            </a:r>
            <a:endParaRPr lang="en-US" sz="2000">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DC8B16-679F-EA46-8D0E-D0AB3DED0A11}"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spTree>
    <p:extLst>
      <p:ext uri="{BB962C8B-B14F-4D97-AF65-F5344CB8AC3E}">
        <p14:creationId xmlns:p14="http://schemas.microsoft.com/office/powerpoint/2010/main" val="3261959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6"/>
          <p:cNvSpPr>
            <a:spLocks noGrp="1" noChangeArrowheads="1"/>
          </p:cNvSpPr>
          <p:nvPr>
            <p:ph type="sldNum" sz="quarter" idx="4294967295"/>
          </p:nvPr>
        </p:nvSpPr>
        <p:spPr>
          <a:xfrm>
            <a:off x="3505200" y="6457950"/>
            <a:ext cx="2133600" cy="3238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fld id="{AB05134F-EEC8-224A-96EE-0FD275E82651}" type="slidenum">
              <a:rPr lang="en-US" sz="1400" b="1">
                <a:solidFill>
                  <a:srgbClr val="DC5900"/>
                </a:solidFill>
              </a:rPr>
              <a:pPr fontAlgn="base">
                <a:spcBef>
                  <a:spcPct val="0"/>
                </a:spcBef>
                <a:spcAft>
                  <a:spcPct val="0"/>
                </a:spcAft>
              </a:pPr>
              <a:t>59</a:t>
            </a:fld>
            <a:endParaRPr lang="en-US" sz="1400" b="1">
              <a:solidFill>
                <a:srgbClr val="DC5900"/>
              </a:solidFill>
            </a:endParaRPr>
          </a:p>
        </p:txBody>
      </p:sp>
      <p:sp>
        <p:nvSpPr>
          <p:cNvPr id="231426" name="Rectangle 2"/>
          <p:cNvSpPr>
            <a:spLocks noGrp="1" noChangeArrowheads="1"/>
          </p:cNvSpPr>
          <p:nvPr>
            <p:ph type="title" idx="4294967295"/>
          </p:nvPr>
        </p:nvSpPr>
        <p:spPr/>
        <p:txBody>
          <a:bodyPr/>
          <a:lstStyle/>
          <a:p>
            <a:pPr eaLnBrk="1" hangingPunct="1"/>
            <a:r>
              <a:rPr lang="en-US">
                <a:latin typeface="Arial" charset="0"/>
              </a:rPr>
              <a:t>Accelerated Critical Sections</a:t>
            </a:r>
          </a:p>
        </p:txBody>
      </p:sp>
      <p:sp>
        <p:nvSpPr>
          <p:cNvPr id="231427" name="Line 8"/>
          <p:cNvSpPr>
            <a:spLocks noChangeShapeType="1"/>
          </p:cNvSpPr>
          <p:nvPr/>
        </p:nvSpPr>
        <p:spPr bwMode="auto">
          <a:xfrm>
            <a:off x="1676400" y="6172200"/>
            <a:ext cx="45720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7582"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EnterCS()</a:t>
            </a:r>
          </a:p>
          <a:p>
            <a:pPr lvl="1" eaLnBrk="1" fontAlgn="base" hangingPunct="1">
              <a:spcBef>
                <a:spcPct val="50000"/>
              </a:spcBef>
              <a:spcAft>
                <a:spcPct val="0"/>
              </a:spcAft>
            </a:pPr>
            <a:r>
              <a:rPr lang="en-US" sz="1800">
                <a:solidFill>
                  <a:srgbClr val="000000"/>
                </a:solidFill>
                <a:cs typeface="ＭＳ Ｐゴシック" charset="0"/>
              </a:rPr>
              <a:t>PriorityQ.insert(…)</a:t>
            </a:r>
          </a:p>
          <a:p>
            <a:pPr eaLnBrk="1" fontAlgn="base" hangingPunct="1">
              <a:spcBef>
                <a:spcPct val="50000"/>
              </a:spcBef>
              <a:spcAft>
                <a:spcPct val="0"/>
              </a:spcAft>
            </a:pPr>
            <a:r>
              <a:rPr lang="en-US" sz="1800">
                <a:solidFill>
                  <a:srgbClr val="000000"/>
                </a:solidFill>
              </a:rPr>
              <a:t>LeaveCS()</a:t>
            </a:r>
          </a:p>
        </p:txBody>
      </p:sp>
      <p:sp>
        <p:nvSpPr>
          <p:cNvPr id="231429" name="Text Box 16"/>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Onchip-Interconnect</a:t>
            </a:r>
          </a:p>
        </p:txBody>
      </p:sp>
      <p:sp>
        <p:nvSpPr>
          <p:cNvPr id="711697" name="Rectangle 17"/>
          <p:cNvSpPr>
            <a:spLocks noChangeArrowheads="1"/>
          </p:cNvSpPr>
          <p:nvPr/>
        </p:nvSpPr>
        <p:spPr bwMode="auto">
          <a:xfrm>
            <a:off x="2133600" y="5105400"/>
            <a:ext cx="533400" cy="152400"/>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31" name="Rectangle 18"/>
          <p:cNvSpPr>
            <a:spLocks noChangeArrowheads="1"/>
          </p:cNvSpPr>
          <p:nvPr/>
        </p:nvSpPr>
        <p:spPr bwMode="auto">
          <a:xfrm>
            <a:off x="2133600" y="52578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32" name="Rectangle 19"/>
          <p:cNvSpPr>
            <a:spLocks noChangeArrowheads="1"/>
          </p:cNvSpPr>
          <p:nvPr/>
        </p:nvSpPr>
        <p:spPr bwMode="auto">
          <a:xfrm>
            <a:off x="2133600" y="5410200"/>
            <a:ext cx="533400" cy="152400"/>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33" name="Line 22"/>
          <p:cNvSpPr>
            <a:spLocks noChangeShapeType="1"/>
          </p:cNvSpPr>
          <p:nvPr/>
        </p:nvSpPr>
        <p:spPr bwMode="auto">
          <a:xfrm flipV="1">
            <a:off x="2438400" y="5562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34" name="Line 23"/>
          <p:cNvSpPr>
            <a:spLocks noChangeShapeType="1"/>
          </p:cNvSpPr>
          <p:nvPr/>
        </p:nvSpPr>
        <p:spPr bwMode="auto">
          <a:xfrm flipV="1">
            <a:off x="2438400" y="4648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35" name="Text Box 24"/>
          <p:cNvSpPr txBox="1">
            <a:spLocks noChangeArrowheads="1"/>
          </p:cNvSpPr>
          <p:nvPr/>
        </p:nvSpPr>
        <p:spPr bwMode="auto">
          <a:xfrm>
            <a:off x="76200" y="5073650"/>
            <a:ext cx="19050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Critical Section</a:t>
            </a:r>
            <a:br>
              <a:rPr lang="en-US" sz="1800">
                <a:solidFill>
                  <a:srgbClr val="000000"/>
                </a:solidFill>
              </a:rPr>
            </a:br>
            <a:r>
              <a:rPr lang="en-US" sz="1800">
                <a:solidFill>
                  <a:srgbClr val="000000"/>
                </a:solidFill>
              </a:rPr>
              <a:t>Request Buffer (CSRB)</a:t>
            </a:r>
          </a:p>
        </p:txBody>
      </p:sp>
      <p:sp>
        <p:nvSpPr>
          <p:cNvPr id="237590" name="Oval 22"/>
          <p:cNvSpPr>
            <a:spLocks noChangeArrowheads="1"/>
          </p:cNvSpPr>
          <p:nvPr/>
        </p:nvSpPr>
        <p:spPr bwMode="auto">
          <a:xfrm>
            <a:off x="4019550" y="4191000"/>
            <a:ext cx="190500" cy="22860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11706" name="Text Box 26"/>
          <p:cNvSpPr txBox="1">
            <a:spLocks noChangeArrowheads="1"/>
          </p:cNvSpPr>
          <p:nvPr/>
        </p:nvSpPr>
        <p:spPr bwMode="auto">
          <a:xfrm>
            <a:off x="4114800" y="1295400"/>
            <a:ext cx="50101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0000"/>
                </a:solidFill>
              </a:rPr>
              <a:t>1. P2 encounters a critical section (CSCALL)</a:t>
            </a:r>
          </a:p>
          <a:p>
            <a:pPr eaLnBrk="1" fontAlgn="base" hangingPunct="1">
              <a:spcBef>
                <a:spcPct val="0"/>
              </a:spcBef>
              <a:spcAft>
                <a:spcPct val="0"/>
              </a:spcAft>
            </a:pPr>
            <a:r>
              <a:rPr lang="en-US" sz="1800" b="1">
                <a:solidFill>
                  <a:srgbClr val="000000"/>
                </a:solidFill>
              </a:rPr>
              <a:t>2. P2 sends CSCALL Request to CSRB</a:t>
            </a:r>
          </a:p>
          <a:p>
            <a:pPr eaLnBrk="1" fontAlgn="base" hangingPunct="1">
              <a:spcBef>
                <a:spcPct val="0"/>
              </a:spcBef>
              <a:spcAft>
                <a:spcPct val="0"/>
              </a:spcAft>
            </a:pPr>
            <a:r>
              <a:rPr lang="en-US" sz="1800" b="1">
                <a:solidFill>
                  <a:srgbClr val="000000"/>
                </a:solidFill>
              </a:rPr>
              <a:t>3. P1 executes Critical Section</a:t>
            </a:r>
          </a:p>
          <a:p>
            <a:pPr eaLnBrk="1" fontAlgn="base" hangingPunct="1">
              <a:spcBef>
                <a:spcPct val="0"/>
              </a:spcBef>
              <a:spcAft>
                <a:spcPct val="0"/>
              </a:spcAft>
            </a:pPr>
            <a:r>
              <a:rPr lang="en-US" sz="1800" b="1">
                <a:solidFill>
                  <a:srgbClr val="000000"/>
                </a:solidFill>
              </a:rPr>
              <a:t>4. P1 sends CSDONE signal</a:t>
            </a:r>
          </a:p>
        </p:txBody>
      </p:sp>
      <p:sp>
        <p:nvSpPr>
          <p:cNvPr id="231438" name="Line 27"/>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39" name="Line 28"/>
          <p:cNvSpPr>
            <a:spLocks noChangeShapeType="1"/>
          </p:cNvSpPr>
          <p:nvPr/>
        </p:nvSpPr>
        <p:spPr bwMode="auto">
          <a:xfrm>
            <a:off x="50292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40" name="Line 29"/>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41" name="Rectangle 30"/>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42" name="Rectangle 31"/>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43" name="Text Box 32"/>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Core executing critical section</a:t>
            </a:r>
          </a:p>
        </p:txBody>
      </p:sp>
      <p:sp>
        <p:nvSpPr>
          <p:cNvPr id="25" name="Rounded Rectangle 24"/>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00000"/>
                </a:solidFill>
                <a:latin typeface="Arial" charset="0"/>
                <a:ea typeface="ＭＳ Ｐゴシック" charset="0"/>
                <a:cs typeface="ＭＳ Ｐゴシック" charset="0"/>
              </a:rPr>
              <a:t>P4</a:t>
            </a:r>
            <a:endParaRPr lang="en-US" b="1">
              <a:solidFill>
                <a:srgbClr val="000000"/>
              </a:solidFill>
              <a:latin typeface="Arial" charset="0"/>
              <a:ea typeface="ＭＳ Ｐゴシック" charset="0"/>
              <a:cs typeface="ＭＳ Ｐゴシック" charset="0"/>
            </a:endParaRPr>
          </a:p>
        </p:txBody>
      </p:sp>
      <p:sp>
        <p:nvSpPr>
          <p:cNvPr id="26" name="Rounded Rectangle 25"/>
          <p:cNvSpPr/>
          <p:nvPr/>
        </p:nvSpPr>
        <p:spPr>
          <a:xfrm>
            <a:off x="46482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00000"/>
                </a:solidFill>
                <a:latin typeface="Arial" charset="0"/>
                <a:ea typeface="ＭＳ Ｐゴシック" charset="0"/>
                <a:cs typeface="ＭＳ Ｐゴシック" charset="0"/>
              </a:rPr>
              <a:t>P3</a:t>
            </a:r>
            <a:endParaRPr lang="en-US" b="1">
              <a:solidFill>
                <a:srgbClr val="000000"/>
              </a:solidFill>
              <a:latin typeface="Arial" charset="0"/>
              <a:ea typeface="ＭＳ Ｐゴシック" charset="0"/>
              <a:cs typeface="ＭＳ Ｐゴシック" charset="0"/>
            </a:endParaRPr>
          </a:p>
        </p:txBody>
      </p:sp>
      <p:sp>
        <p:nvSpPr>
          <p:cNvPr id="27" name="Rounded Rectangle 26"/>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00000"/>
                </a:solidFill>
                <a:latin typeface="Arial" charset="0"/>
                <a:ea typeface="ＭＳ Ｐゴシック" charset="0"/>
                <a:cs typeface="ＭＳ Ｐゴシック" charset="0"/>
              </a:rPr>
              <a:t>P2</a:t>
            </a:r>
            <a:endParaRPr lang="en-US" b="1">
              <a:solidFill>
                <a:srgbClr val="000000"/>
              </a:solidFill>
              <a:latin typeface="Arial" charset="0"/>
              <a:ea typeface="ＭＳ Ｐゴシック" charset="0"/>
              <a:cs typeface="ＭＳ Ｐゴシック" charset="0"/>
            </a:endParaRPr>
          </a:p>
        </p:txBody>
      </p:sp>
      <p:sp>
        <p:nvSpPr>
          <p:cNvPr id="28" name="Rounded Rectangle 27"/>
          <p:cNvSpPr/>
          <p:nvPr/>
        </p:nvSpPr>
        <p:spPr>
          <a:xfrm>
            <a:off x="1676400" y="30480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Arial"/>
              </a:rPr>
              <a:t>P1</a:t>
            </a:r>
          </a:p>
        </p:txBody>
      </p:sp>
      <p:sp>
        <p:nvSpPr>
          <p:cNvPr id="451610" name="Oval 26"/>
          <p:cNvSpPr>
            <a:spLocks noChangeArrowheads="1"/>
          </p:cNvSpPr>
          <p:nvPr/>
        </p:nvSpPr>
        <p:spPr bwMode="auto">
          <a:xfrm>
            <a:off x="0" y="4892675"/>
            <a:ext cx="3276600" cy="1279525"/>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760560459"/>
      </p:ext>
    </p:extLst>
  </p:cSld>
  <p:clrMapOvr>
    <a:masterClrMapping/>
  </p:clrMapOvr>
  <p:transition advTm="28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16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mph" presetSubtype="1" nodeType="clickEffect">
                                  <p:stCondLst>
                                    <p:cond delay="0"/>
                                  </p:stCondLst>
                                  <p:childTnLst>
                                    <p:set>
                                      <p:cBhvr override="childStyle">
                                        <p:cTn id="14" dur="indefinite"/>
                                        <p:tgtEl>
                                          <p:spTgt spid="237582">
                                            <p:txEl>
                                              <p:pRg st="0" end="0"/>
                                            </p:txEl>
                                          </p:spTgt>
                                        </p:tgtEl>
                                        <p:attrNameLst>
                                          <p:attrName>style.fontStyle</p:attrName>
                                        </p:attrNameLst>
                                      </p:cBhvr>
                                      <p:to>
                                        <p:strVal val="normal"/>
                                      </p:to>
                                    </p:set>
                                    <p:set>
                                      <p:cBhvr override="childStyle">
                                        <p:cTn id="15" dur="indefinite"/>
                                        <p:tgtEl>
                                          <p:spTgt spid="237582">
                                            <p:txEl>
                                              <p:pRg st="0" end="0"/>
                                            </p:txEl>
                                          </p:spTgt>
                                        </p:tgtEl>
                                        <p:attrNameLst>
                                          <p:attrName>style.fontWeight</p:attrName>
                                        </p:attrNameLst>
                                      </p:cBhvr>
                                      <p:to>
                                        <p:strVal val="bold"/>
                                      </p:to>
                                    </p:set>
                                    <p:set>
                                      <p:cBhvr override="childStyle">
                                        <p:cTn id="16" dur="indefinite"/>
                                        <p:tgtEl>
                                          <p:spTgt spid="237582">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711706">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759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11706">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237590"/>
                                        </p:tgtEl>
                                        <p:attrNameLst>
                                          <p:attrName>ppt_x</p:attrName>
                                          <p:attrName>ppt_y</p:attrName>
                                        </p:attrNameLst>
                                      </p:cBhvr>
                                      <p:rCtr x="-9184" y="13506"/>
                                    </p:animMotion>
                                  </p:childTnLst>
                                </p:cTn>
                              </p:par>
                            </p:childTnLst>
                          </p:cTn>
                        </p:par>
                        <p:par>
                          <p:cTn id="28" fill="hold" nodeType="afterGroup">
                            <p:stCondLst>
                              <p:cond delay="2000"/>
                            </p:stCondLst>
                            <p:childTnLst>
                              <p:par>
                                <p:cTn id="29" presetID="1" presetClass="emph" presetSubtype="2" fill="hold" nodeType="afterEffect">
                                  <p:stCondLst>
                                    <p:cond delay="0"/>
                                  </p:stCondLst>
                                  <p:childTnLst>
                                    <p:animClr clrSpc="rgb" dir="cw">
                                      <p:cBhvr>
                                        <p:cTn id="30" dur="2000" fill="hold"/>
                                        <p:tgtEl>
                                          <p:spTgt spid="27"/>
                                        </p:tgtEl>
                                        <p:attrNameLst>
                                          <p:attrName>fillcolor</p:attrName>
                                        </p:attrNameLst>
                                      </p:cBhvr>
                                      <p:to>
                                        <a:schemeClr val="bg1"/>
                                      </p:to>
                                    </p:animClr>
                                    <p:set>
                                      <p:cBhvr>
                                        <p:cTn id="31" dur="2000" fill="hold"/>
                                        <p:tgtEl>
                                          <p:spTgt spid="27"/>
                                        </p:tgtEl>
                                        <p:attrNameLst>
                                          <p:attrName>fill.type</p:attrName>
                                        </p:attrNameLst>
                                      </p:cBhvr>
                                      <p:to>
                                        <p:strVal val="solid"/>
                                      </p:to>
                                    </p:set>
                                    <p:set>
                                      <p:cBhvr>
                                        <p:cTn id="32" dur="2000" fill="hold"/>
                                        <p:tgtEl>
                                          <p:spTgt spid="2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711697"/>
                                        </p:tgtEl>
                                        <p:attrNameLst>
                                          <p:attrName>fillcolor</p:attrName>
                                        </p:attrNameLst>
                                      </p:cBhvr>
                                      <p:to>
                                        <a:srgbClr val="993300"/>
                                      </p:to>
                                    </p:animClr>
                                    <p:set>
                                      <p:cBhvr>
                                        <p:cTn id="35" dur="2000" fill="hold"/>
                                        <p:tgtEl>
                                          <p:spTgt spid="711697"/>
                                        </p:tgtEl>
                                        <p:attrNameLst>
                                          <p:attrName>fill.type</p:attrName>
                                        </p:attrNameLst>
                                      </p:cBhvr>
                                      <p:to>
                                        <p:strVal val="solid"/>
                                      </p:to>
                                    </p:set>
                                    <p:set>
                                      <p:cBhvr>
                                        <p:cTn id="36" dur="2000" fill="hold"/>
                                        <p:tgtEl>
                                          <p:spTgt spid="711697"/>
                                        </p:tgtEl>
                                        <p:attrNameLst>
                                          <p:attrName>fill.on</p:attrName>
                                        </p:attrNameLst>
                                      </p:cBhvr>
                                      <p:to>
                                        <p:strVal val="tru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1706">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237590"/>
                                        </p:tgtEl>
                                        <p:attrNameLst>
                                          <p:attrName>ppt_x</p:attrName>
                                          <p:attrName>ppt_y</p:attrName>
                                        </p:attrNameLst>
                                      </p:cBhvr>
                                      <p:rCtr x="0" y="-8557"/>
                                    </p:animMotion>
                                  </p:childTnLst>
                                </p:cTn>
                              </p:par>
                            </p:childTnLst>
                          </p:cTn>
                        </p:par>
                        <p:par>
                          <p:cTn id="43" fill="hold" nodeType="afterGroup">
                            <p:stCondLst>
                              <p:cond delay="2000"/>
                            </p:stCondLst>
                            <p:childTnLst>
                              <p:par>
                                <p:cTn id="44" presetID="1" presetClass="emph" presetSubtype="2" fill="hold" nodeType="afterEffect">
                                  <p:stCondLst>
                                    <p:cond delay="0"/>
                                  </p:stCondLst>
                                  <p:childTnLst>
                                    <p:animClr clrSpc="rgb" dir="cw">
                                      <p:cBhvr>
                                        <p:cTn id="45" dur="2000" fill="hold"/>
                                        <p:tgtEl>
                                          <p:spTgt spid="28"/>
                                        </p:tgtEl>
                                        <p:attrNameLst>
                                          <p:attrName>fillcolor</p:attrName>
                                        </p:attrNameLst>
                                      </p:cBhvr>
                                      <p:to>
                                        <a:srgbClr val="FF0000"/>
                                      </p:to>
                                    </p:animClr>
                                    <p:set>
                                      <p:cBhvr>
                                        <p:cTn id="46" dur="2000" fill="hold"/>
                                        <p:tgtEl>
                                          <p:spTgt spid="28"/>
                                        </p:tgtEl>
                                        <p:attrNameLst>
                                          <p:attrName>fill.type</p:attrName>
                                        </p:attrNameLst>
                                      </p:cBhvr>
                                      <p:to>
                                        <p:strVal val="solid"/>
                                      </p:to>
                                    </p:set>
                                    <p:set>
                                      <p:cBhvr>
                                        <p:cTn id="47" dur="2000" fill="hold"/>
                                        <p:tgtEl>
                                          <p:spTgt spid="28"/>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711697"/>
                                        </p:tgtEl>
                                        <p:attrNameLst>
                                          <p:attrName>fillcolor</p:attrName>
                                        </p:attrNameLst>
                                      </p:cBhvr>
                                      <p:to>
                                        <a:schemeClr val="bg1"/>
                                      </p:to>
                                    </p:animClr>
                                    <p:set>
                                      <p:cBhvr>
                                        <p:cTn id="50" dur="2000" fill="hold"/>
                                        <p:tgtEl>
                                          <p:spTgt spid="711697"/>
                                        </p:tgtEl>
                                        <p:attrNameLst>
                                          <p:attrName>fill.type</p:attrName>
                                        </p:attrNameLst>
                                      </p:cBhvr>
                                      <p:to>
                                        <p:strVal val="solid"/>
                                      </p:to>
                                    </p:set>
                                    <p:set>
                                      <p:cBhvr>
                                        <p:cTn id="51" dur="2000" fill="hold"/>
                                        <p:tgtEl>
                                          <p:spTgt spid="711697"/>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237582">
                                            <p:txEl>
                                              <p:pRg st="1" end="1"/>
                                            </p:txEl>
                                          </p:spTgt>
                                        </p:tgtEl>
                                        <p:attrNameLst>
                                          <p:attrName>style.fontStyle</p:attrName>
                                        </p:attrNameLst>
                                      </p:cBhvr>
                                      <p:to>
                                        <p:strVal val="normal"/>
                                      </p:to>
                                    </p:set>
                                    <p:set>
                                      <p:cBhvr override="childStyle">
                                        <p:cTn id="54" dur="indefinite"/>
                                        <p:tgtEl>
                                          <p:spTgt spid="237582">
                                            <p:txEl>
                                              <p:pRg st="1" end="1"/>
                                            </p:txEl>
                                          </p:spTgt>
                                        </p:tgtEl>
                                        <p:attrNameLst>
                                          <p:attrName>style.fontWeight</p:attrName>
                                        </p:attrNameLst>
                                      </p:cBhvr>
                                      <p:to>
                                        <p:strVal val="bold"/>
                                      </p:to>
                                    </p:set>
                                    <p:set>
                                      <p:cBhvr override="childStyle">
                                        <p:cTn id="55" dur="indefinite"/>
                                        <p:tgtEl>
                                          <p:spTgt spid="237582">
                                            <p:txEl>
                                              <p:pRg st="1" end="1"/>
                                            </p:txEl>
                                          </p:spTgt>
                                        </p:tgtEl>
                                        <p:attrNameLst>
                                          <p:attrName>style.textDecorationUnderline</p:attrName>
                                        </p:attrNameLst>
                                      </p:cBhvr>
                                      <p:to>
                                        <p:strVal val="fals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mph" presetSubtype="1" nodeType="clickEffect">
                                  <p:stCondLst>
                                    <p:cond delay="0"/>
                                  </p:stCondLst>
                                  <p:childTnLst>
                                    <p:set>
                                      <p:cBhvr override="childStyle">
                                        <p:cTn id="59" dur="indefinite"/>
                                        <p:tgtEl>
                                          <p:spTgt spid="237582">
                                            <p:txEl>
                                              <p:pRg st="2" end="2"/>
                                            </p:txEl>
                                          </p:spTgt>
                                        </p:tgtEl>
                                        <p:attrNameLst>
                                          <p:attrName>style.fontStyle</p:attrName>
                                        </p:attrNameLst>
                                      </p:cBhvr>
                                      <p:to>
                                        <p:strVal val="normal"/>
                                      </p:to>
                                    </p:set>
                                    <p:set>
                                      <p:cBhvr override="childStyle">
                                        <p:cTn id="60" dur="indefinite"/>
                                        <p:tgtEl>
                                          <p:spTgt spid="237582">
                                            <p:txEl>
                                              <p:pRg st="2" end="2"/>
                                            </p:txEl>
                                          </p:spTgt>
                                        </p:tgtEl>
                                        <p:attrNameLst>
                                          <p:attrName>style.fontWeight</p:attrName>
                                        </p:attrNameLst>
                                      </p:cBhvr>
                                      <p:to>
                                        <p:strVal val="bold"/>
                                      </p:to>
                                    </p:set>
                                    <p:set>
                                      <p:cBhvr override="childStyle">
                                        <p:cTn id="61" dur="indefinite"/>
                                        <p:tgtEl>
                                          <p:spTgt spid="237582">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711706">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237590"/>
                                        </p:tgtEl>
                                        <p:attrNameLst>
                                          <p:attrName>ppt_x</p:attrName>
                                          <p:attrName>ppt_y</p:attrName>
                                        </p:attrNameLst>
                                      </p:cBhvr>
                                      <p:rCtr x="9167" y="15611"/>
                                    </p:animMotion>
                                  </p:childTnLst>
                                </p:cTn>
                              </p:par>
                            </p:childTnLst>
                          </p:cTn>
                        </p:par>
                        <p:par>
                          <p:cTn id="66" fill="hold" nodeType="afterGroup">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237590"/>
                                        </p:tgtEl>
                                        <p:attrNameLst>
                                          <p:attrName>style.visibility</p:attrName>
                                        </p:attrNameLst>
                                      </p:cBhvr>
                                      <p:to>
                                        <p:strVal val="visible"/>
                                      </p:to>
                                    </p:set>
                                  </p:childTnLst>
                                </p:cTn>
                              </p:par>
                            </p:childTnLst>
                          </p:cTn>
                        </p:par>
                        <p:par>
                          <p:cTn id="69" fill="hold" nodeType="afterGroup">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237590"/>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8"/>
                                        </p:tgtEl>
                                        <p:attrNameLst>
                                          <p:attrName>fillcolor</p:attrName>
                                        </p:attrNameLst>
                                      </p:cBhvr>
                                      <p:to>
                                        <a:schemeClr val="bg1"/>
                                      </p:to>
                                    </p:animClr>
                                    <p:set>
                                      <p:cBhvr>
                                        <p:cTn id="74" dur="2000" fill="hold"/>
                                        <p:tgtEl>
                                          <p:spTgt spid="28"/>
                                        </p:tgtEl>
                                        <p:attrNameLst>
                                          <p:attrName>fill.type</p:attrName>
                                        </p:attrNameLst>
                                      </p:cBhvr>
                                      <p:to>
                                        <p:strVal val="solid"/>
                                      </p:to>
                                    </p:set>
                                    <p:set>
                                      <p:cBhvr>
                                        <p:cTn id="75" dur="2000" fill="hold"/>
                                        <p:tgtEl>
                                          <p:spTgt spid="28"/>
                                        </p:tgtEl>
                                        <p:attrNameLst>
                                          <p:attrName>fill.on</p:attrName>
                                        </p:attrNameLst>
                                      </p:cBhvr>
                                      <p:to>
                                        <p:strVal val="true"/>
                                      </p:to>
                                    </p:set>
                                  </p:childTnLst>
                                </p:cTn>
                              </p:par>
                            </p:childTnLst>
                          </p:cTn>
                        </p:par>
                        <p:par>
                          <p:cTn id="76" fill="hold" nodeType="afterGroup">
                            <p:stCondLst>
                              <p:cond delay="4000"/>
                            </p:stCondLst>
                            <p:childTnLst>
                              <p:par>
                                <p:cTn id="77" presetID="1" presetClass="emph" presetSubtype="2" fill="hold" nodeType="afterEffect">
                                  <p:stCondLst>
                                    <p:cond delay="0"/>
                                  </p:stCondLst>
                                  <p:childTnLst>
                                    <p:animClr clrSpc="rgb" dir="cw">
                                      <p:cBhvr>
                                        <p:cTn id="78" dur="2000" fill="hold"/>
                                        <p:tgtEl>
                                          <p:spTgt spid="27"/>
                                        </p:tgtEl>
                                        <p:attrNameLst>
                                          <p:attrName>fillcolor</p:attrName>
                                        </p:attrNameLst>
                                      </p:cBhvr>
                                      <p:to>
                                        <a:schemeClr val="accent1"/>
                                      </p:to>
                                    </p:animClr>
                                    <p:set>
                                      <p:cBhvr>
                                        <p:cTn id="79" dur="2000" fill="hold"/>
                                        <p:tgtEl>
                                          <p:spTgt spid="27"/>
                                        </p:tgtEl>
                                        <p:attrNameLst>
                                          <p:attrName>fill.type</p:attrName>
                                        </p:attrNameLst>
                                      </p:cBhvr>
                                      <p:to>
                                        <p:strVal val="solid"/>
                                      </p:to>
                                    </p:set>
                                    <p:set>
                                      <p:cBhvr>
                                        <p:cTn id="80"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0" grpId="0" animBg="1"/>
      <p:bldP spid="237590" grpId="1" animBg="1"/>
      <p:bldP spid="237590" grpId="2" animBg="1"/>
      <p:bldP spid="237590" grpId="3" animBg="1"/>
      <p:bldP spid="237590" grpId="4" animBg="1"/>
      <p:bldP spid="451610" grpId="0" animBg="1"/>
      <p:bldP spid="4516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Asymmetry in Design? (II)</a:t>
            </a:r>
            <a:endParaRPr lang="en-US" dirty="0"/>
          </a:p>
        </p:txBody>
      </p:sp>
      <p:sp>
        <p:nvSpPr>
          <p:cNvPr id="3" name="Content Placeholder 2"/>
          <p:cNvSpPr>
            <a:spLocks noGrp="1"/>
          </p:cNvSpPr>
          <p:nvPr>
            <p:ph idx="1"/>
          </p:nvPr>
        </p:nvSpPr>
        <p:spPr>
          <a:xfrm>
            <a:off x="228600" y="1066800"/>
            <a:ext cx="8610600" cy="5124452"/>
          </a:xfrm>
        </p:spPr>
        <p:txBody>
          <a:bodyPr/>
          <a:lstStyle/>
          <a:p>
            <a:r>
              <a:rPr lang="en-US" dirty="0" smtClean="0"/>
              <a:t>Problem: </a:t>
            </a:r>
            <a:r>
              <a:rPr lang="en-US" dirty="0" smtClean="0">
                <a:solidFill>
                  <a:srgbClr val="0000FF"/>
                </a:solidFill>
              </a:rPr>
              <a:t>Symmetric </a:t>
            </a:r>
            <a:r>
              <a:rPr lang="en-US" dirty="0">
                <a:solidFill>
                  <a:srgbClr val="0000FF"/>
                </a:solidFill>
              </a:rPr>
              <a:t>design </a:t>
            </a:r>
            <a:r>
              <a:rPr lang="en-US" dirty="0" smtClean="0">
                <a:solidFill>
                  <a:srgbClr val="0000FF"/>
                </a:solidFill>
              </a:rPr>
              <a:t>is one-size-fits-all</a:t>
            </a:r>
          </a:p>
          <a:p>
            <a:r>
              <a:rPr lang="en-US" dirty="0" smtClean="0"/>
              <a:t>It tries </a:t>
            </a:r>
            <a:r>
              <a:rPr lang="en-US" dirty="0"/>
              <a:t>to </a:t>
            </a:r>
            <a:r>
              <a:rPr lang="en-US" dirty="0" smtClean="0"/>
              <a:t>fit a single-size design to all </a:t>
            </a:r>
            <a:r>
              <a:rPr lang="en-US" dirty="0"/>
              <a:t>workloads </a:t>
            </a:r>
            <a:r>
              <a:rPr lang="en-US" dirty="0" smtClean="0"/>
              <a:t>and metrics</a:t>
            </a:r>
          </a:p>
          <a:p>
            <a:pPr marL="0" indent="0">
              <a:buNone/>
            </a:pPr>
            <a:endParaRPr lang="en-US" dirty="0"/>
          </a:p>
          <a:p>
            <a:r>
              <a:rPr lang="en-US" dirty="0"/>
              <a:t>It is very difficult to come up with a single design </a:t>
            </a:r>
          </a:p>
          <a:p>
            <a:pPr lvl="1"/>
            <a:r>
              <a:rPr lang="en-US" dirty="0"/>
              <a:t>that satisfies all workloads even for a single metric</a:t>
            </a:r>
          </a:p>
          <a:p>
            <a:pPr lvl="1"/>
            <a:r>
              <a:rPr lang="en-US" dirty="0"/>
              <a:t>that satisfies all </a:t>
            </a:r>
            <a:r>
              <a:rPr lang="en-US" dirty="0" smtClean="0"/>
              <a:t>design metrics </a:t>
            </a:r>
            <a:r>
              <a:rPr lang="en-US" dirty="0"/>
              <a:t>at the same </a:t>
            </a:r>
            <a:r>
              <a:rPr lang="en-US" dirty="0" smtClean="0"/>
              <a:t>time</a:t>
            </a:r>
          </a:p>
          <a:p>
            <a:pPr lvl="1"/>
            <a:endParaRPr lang="en-US" dirty="0"/>
          </a:p>
          <a:p>
            <a:r>
              <a:rPr lang="en-US" dirty="0" smtClean="0"/>
              <a:t>This holds true for different system components, or resources</a:t>
            </a:r>
          </a:p>
          <a:p>
            <a:pPr lvl="1"/>
            <a:r>
              <a:rPr lang="en-US" dirty="0" smtClean="0"/>
              <a:t>Cores, caches, memory, controllers, interconnect, disks, servers, …</a:t>
            </a:r>
          </a:p>
          <a:p>
            <a:pPr lvl="1"/>
            <a:r>
              <a:rPr lang="en-US" dirty="0" smtClean="0"/>
              <a:t>Algorithms, policies, …</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6</a:t>
            </a:fld>
            <a:endParaRPr lang="en-US"/>
          </a:p>
        </p:txBody>
      </p:sp>
    </p:spTree>
    <p:extLst>
      <p:ext uri="{BB962C8B-B14F-4D97-AF65-F5344CB8AC3E}">
        <p14:creationId xmlns:p14="http://schemas.microsoft.com/office/powerpoint/2010/main" val="3213803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233474" name="Content Placeholder 2"/>
          <p:cNvSpPr>
            <a:spLocks noGrp="1"/>
          </p:cNvSpPr>
          <p:nvPr>
            <p:ph idx="1"/>
          </p:nvPr>
        </p:nvSpPr>
        <p:spPr>
          <a:xfrm>
            <a:off x="228600" y="120650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Suleman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Accelerating Critical Section Execution with Asymmetric Multi-Core Architectures</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ASPLOS 2009.</a:t>
            </a:r>
            <a:endParaRPr lang="en-US">
              <a:latin typeface="Tahoma" charset="0"/>
              <a:ea typeface="ＭＳ Ｐゴシック" charset="0"/>
              <a:cs typeface="ＭＳ Ｐゴシック" charset="0"/>
            </a:endParaRPr>
          </a:p>
        </p:txBody>
      </p:sp>
      <p:sp>
        <p:nvSpPr>
          <p:cNvPr id="2334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371F46-3318-E742-AA77-BDFD23B539F3}"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
        <p:nvSpPr>
          <p:cNvPr id="233476" name="TextBox 4"/>
          <p:cNvSpPr txBox="1">
            <a:spLocks noChangeArrowheads="1"/>
          </p:cNvSpPr>
          <p:nvPr/>
        </p:nvSpPr>
        <p:spPr bwMode="auto">
          <a:xfrm>
            <a:off x="76200" y="1701800"/>
            <a:ext cx="2054225"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cs typeface="Arial" charset="0"/>
              </a:rPr>
              <a:t>A = compute()</a:t>
            </a:r>
          </a:p>
          <a:p>
            <a:pPr eaLnBrk="1" fontAlgn="base" hangingPunct="1">
              <a:spcBef>
                <a:spcPct val="0"/>
              </a:spcBef>
              <a:spcAft>
                <a:spcPct val="0"/>
              </a:spcAft>
            </a:pPr>
            <a:endParaRPr lang="en-US" sz="1800">
              <a:solidFill>
                <a:srgbClr val="000000"/>
              </a:solidFill>
              <a:cs typeface="Arial" charset="0"/>
            </a:endParaRPr>
          </a:p>
          <a:p>
            <a:pPr eaLnBrk="1" fontAlgn="base" hangingPunct="1">
              <a:spcBef>
                <a:spcPct val="0"/>
              </a:spcBef>
              <a:spcAft>
                <a:spcPct val="0"/>
              </a:spcAft>
            </a:pPr>
            <a:r>
              <a:rPr lang="en-US" sz="1800">
                <a:solidFill>
                  <a:srgbClr val="0000FF"/>
                </a:solidFill>
                <a:cs typeface="Arial" charset="0"/>
              </a:rPr>
              <a:t>LOCK X</a:t>
            </a:r>
          </a:p>
          <a:p>
            <a:pPr eaLnBrk="1" fontAlgn="base" hangingPunct="1">
              <a:spcBef>
                <a:spcPct val="0"/>
              </a:spcBef>
              <a:spcAft>
                <a:spcPct val="0"/>
              </a:spcAft>
            </a:pPr>
            <a:r>
              <a:rPr lang="en-US" sz="1800">
                <a:solidFill>
                  <a:srgbClr val="0070C0"/>
                </a:solidFill>
                <a:cs typeface="Arial" charset="0"/>
              </a:rPr>
              <a:t>      </a:t>
            </a:r>
            <a:r>
              <a:rPr lang="en-US" sz="1800">
                <a:solidFill>
                  <a:srgbClr val="FF0000"/>
                </a:solidFill>
                <a:cs typeface="Arial" charset="0"/>
              </a:rPr>
              <a:t>result = CS(A)</a:t>
            </a:r>
          </a:p>
          <a:p>
            <a:pPr eaLnBrk="1" fontAlgn="base" hangingPunct="1">
              <a:spcBef>
                <a:spcPct val="0"/>
              </a:spcBef>
              <a:spcAft>
                <a:spcPct val="0"/>
              </a:spcAft>
            </a:pPr>
            <a:r>
              <a:rPr lang="en-US" sz="1800">
                <a:solidFill>
                  <a:srgbClr val="0000FF"/>
                </a:solidFill>
                <a:cs typeface="Arial" charset="0"/>
              </a:rPr>
              <a:t>UNLOCK X</a:t>
            </a:r>
          </a:p>
          <a:p>
            <a:pPr eaLnBrk="1" fontAlgn="base" hangingPunct="1">
              <a:spcBef>
                <a:spcPct val="0"/>
              </a:spcBef>
              <a:spcAft>
                <a:spcPct val="0"/>
              </a:spcAft>
            </a:pPr>
            <a:endParaRPr lang="en-US" sz="1800">
              <a:solidFill>
                <a:srgbClr val="000000"/>
              </a:solidFill>
              <a:cs typeface="Arial" charset="0"/>
            </a:endParaRPr>
          </a:p>
          <a:p>
            <a:pPr eaLnBrk="1" fontAlgn="base" hangingPunct="1">
              <a:spcBef>
                <a:spcPct val="0"/>
              </a:spcBef>
              <a:spcAft>
                <a:spcPct val="0"/>
              </a:spcAft>
            </a:pPr>
            <a:r>
              <a:rPr lang="en-US" sz="1800">
                <a:solidFill>
                  <a:srgbClr val="000000"/>
                </a:solidFill>
                <a:cs typeface="Arial" charset="0"/>
              </a:rPr>
              <a:t>print result</a:t>
            </a:r>
          </a:p>
        </p:txBody>
      </p:sp>
      <p:cxnSp>
        <p:nvCxnSpPr>
          <p:cNvPr id="6" name="Straight Connector 5"/>
          <p:cNvCxnSpPr/>
          <p:nvPr/>
        </p:nvCxnSpPr>
        <p:spPr>
          <a:xfrm rot="5400000">
            <a:off x="951707" y="23995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077913"/>
            <a:ext cx="1600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u="sng">
                <a:solidFill>
                  <a:srgbClr val="000000"/>
                </a:solidFill>
                <a:cs typeface="Arial" charset="0"/>
              </a:rPr>
              <a:t>Small Core</a:t>
            </a:r>
          </a:p>
        </p:txBody>
      </p:sp>
      <p:sp>
        <p:nvSpPr>
          <p:cNvPr id="233479" name="TextBox 7"/>
          <p:cNvSpPr txBox="1">
            <a:spLocks noChangeArrowheads="1"/>
          </p:cNvSpPr>
          <p:nvPr/>
        </p:nvSpPr>
        <p:spPr bwMode="auto">
          <a:xfrm>
            <a:off x="76200" y="1066800"/>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u="sng">
                <a:solidFill>
                  <a:srgbClr val="000000"/>
                </a:solidFill>
                <a:cs typeface="Arial" charset="0"/>
              </a:rPr>
              <a:t>Small Core</a:t>
            </a:r>
          </a:p>
        </p:txBody>
      </p:sp>
      <p:sp>
        <p:nvSpPr>
          <p:cNvPr id="9" name="TextBox 8"/>
          <p:cNvSpPr txBox="1">
            <a:spLocks noChangeArrowheads="1"/>
          </p:cNvSpPr>
          <p:nvPr/>
        </p:nvSpPr>
        <p:spPr bwMode="auto">
          <a:xfrm>
            <a:off x="6858000" y="1095375"/>
            <a:ext cx="1600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u="sng">
                <a:solidFill>
                  <a:srgbClr val="000000"/>
                </a:solidFill>
                <a:cs typeface="Arial" charset="0"/>
              </a:rPr>
              <a:t>Large Core</a:t>
            </a:r>
          </a:p>
        </p:txBody>
      </p:sp>
      <p:sp>
        <p:nvSpPr>
          <p:cNvPr id="10" name="TextBox 9"/>
          <p:cNvSpPr txBox="1">
            <a:spLocks noChangeArrowheads="1"/>
          </p:cNvSpPr>
          <p:nvPr/>
        </p:nvSpPr>
        <p:spPr bwMode="auto">
          <a:xfrm>
            <a:off x="2438400" y="1447800"/>
            <a:ext cx="2057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00"/>
                </a:solidFill>
                <a:cs typeface="Arial" charset="0"/>
              </a:rPr>
              <a:t>A = compute()</a:t>
            </a:r>
          </a:p>
        </p:txBody>
      </p:sp>
      <p:grpSp>
        <p:nvGrpSpPr>
          <p:cNvPr id="2" name="Group 64"/>
          <p:cNvGrpSpPr>
            <a:grpSpLocks/>
          </p:cNvGrpSpPr>
          <p:nvPr/>
        </p:nvGrpSpPr>
        <p:grpSpPr bwMode="auto">
          <a:xfrm>
            <a:off x="3657600" y="43434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4"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0574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1"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fontAlgn="base">
                <a:spcBef>
                  <a:spcPct val="0"/>
                </a:spcBef>
                <a:spcAft>
                  <a:spcPct val="0"/>
                </a:spcAft>
                <a:defRPr/>
              </a:pPr>
              <a:r>
                <a:rPr lang="en-US" sz="1050" dirty="0">
                  <a:solidFill>
                    <a:srgbClr val="0000FF"/>
                  </a:solidFill>
                  <a:latin typeface="Arial" charset="0"/>
                  <a:ea typeface="Arial" charset="0"/>
                  <a:cs typeface="ＭＳ Ｐゴシック" charset="0"/>
                </a:rPr>
                <a:t>Send X, TPC, STACK_PTR, CORE_ID</a:t>
              </a:r>
            </a:p>
          </p:txBody>
        </p:sp>
      </p:grpSp>
      <p:sp>
        <p:nvSpPr>
          <p:cNvPr id="18" name="TextBox 17"/>
          <p:cNvSpPr txBox="1">
            <a:spLocks noChangeArrowheads="1"/>
          </p:cNvSpPr>
          <p:nvPr/>
        </p:nvSpPr>
        <p:spPr bwMode="auto">
          <a:xfrm>
            <a:off x="2438400" y="1676400"/>
            <a:ext cx="2235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PUSH A</a:t>
            </a:r>
          </a:p>
          <a:p>
            <a:pPr eaLnBrk="1" fontAlgn="base" hangingPunct="1">
              <a:spcBef>
                <a:spcPct val="0"/>
              </a:spcBef>
              <a:spcAft>
                <a:spcPct val="0"/>
              </a:spcAft>
            </a:pPr>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057400"/>
            <a:ext cx="228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p:txBody>
      </p:sp>
      <p:grpSp>
        <p:nvGrpSpPr>
          <p:cNvPr id="4" name="Group 53"/>
          <p:cNvGrpSpPr>
            <a:grpSpLocks/>
          </p:cNvGrpSpPr>
          <p:nvPr/>
        </p:nvGrpSpPr>
        <p:grpSpPr bwMode="auto">
          <a:xfrm>
            <a:off x="6705600" y="2895600"/>
            <a:ext cx="2257425" cy="1558925"/>
            <a:chOff x="7115631" y="3342382"/>
            <a:chExt cx="2256969" cy="1557920"/>
          </a:xfrm>
        </p:grpSpPr>
        <p:sp>
          <p:nvSpPr>
            <p:cNvPr id="233498"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Acquire X</a:t>
              </a:r>
            </a:p>
            <a:p>
              <a:pPr eaLnBrk="1" fontAlgn="base" hangingPunct="1">
                <a:spcBef>
                  <a:spcPct val="0"/>
                </a:spcBef>
                <a:spcAft>
                  <a:spcPct val="0"/>
                </a:spcAft>
              </a:pPr>
              <a:r>
                <a:rPr lang="en-US" sz="1600">
                  <a:solidFill>
                    <a:srgbClr val="0000FF"/>
                  </a:solidFill>
                  <a:cs typeface="Arial" charset="0"/>
                </a:rPr>
                <a:t>POP A</a:t>
              </a:r>
            </a:p>
            <a:p>
              <a:pPr eaLnBrk="1" fontAlgn="base" hangingPunct="1">
                <a:spcBef>
                  <a:spcPct val="0"/>
                </a:spcBef>
                <a:spcAft>
                  <a:spcPct val="0"/>
                </a:spcAft>
              </a:pPr>
              <a:r>
                <a:rPr lang="en-US" sz="1600">
                  <a:solidFill>
                    <a:srgbClr val="FF0000"/>
                  </a:solidFill>
                  <a:cs typeface="Arial" charset="0"/>
                </a:rPr>
                <a:t>result  = CS(A)</a:t>
              </a:r>
            </a:p>
            <a:p>
              <a:pPr eaLnBrk="1" fontAlgn="base" hangingPunct="1">
                <a:spcBef>
                  <a:spcPct val="0"/>
                </a:spcBef>
                <a:spcAft>
                  <a:spcPct val="0"/>
                </a:spcAft>
              </a:pPr>
              <a:r>
                <a:rPr lang="en-US" sz="1600">
                  <a:solidFill>
                    <a:srgbClr val="0000FF"/>
                  </a:solidFill>
                  <a:cs typeface="Arial" charset="0"/>
                </a:rPr>
                <a:t>PUSH result</a:t>
              </a:r>
            </a:p>
            <a:p>
              <a:pPr eaLnBrk="1" fontAlgn="base" hangingPunct="1">
                <a:spcBef>
                  <a:spcPct val="0"/>
                </a:spcBef>
                <a:spcAft>
                  <a:spcPct val="0"/>
                </a:spcAft>
              </a:pPr>
              <a:r>
                <a:rPr lang="en-US" sz="1600">
                  <a:solidFill>
                    <a:srgbClr val="0000FF"/>
                  </a:solidFill>
                  <a:cs typeface="Arial" charset="0"/>
                </a:rPr>
                <a:t>Release X</a:t>
              </a:r>
            </a:p>
            <a:p>
              <a:pPr eaLnBrk="1" fontAlgn="base" hangingPunct="1">
                <a:spcBef>
                  <a:spcPct val="0"/>
                </a:spcBef>
                <a:spcAft>
                  <a:spcPct val="0"/>
                </a:spcAft>
              </a:pPr>
              <a:r>
                <a:rPr lang="en-US" sz="1600">
                  <a:solidFill>
                    <a:srgbClr val="0000FF"/>
                  </a:solidFill>
                  <a:cs typeface="Arial" charset="0"/>
                </a:rPr>
                <a:t>CSRET X</a:t>
              </a:r>
            </a:p>
          </p:txBody>
        </p:sp>
        <p:sp>
          <p:nvSpPr>
            <p:cNvPr id="233499"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TPC: </a:t>
              </a:r>
            </a:p>
          </p:txBody>
        </p:sp>
      </p:grpSp>
      <p:grpSp>
        <p:nvGrpSpPr>
          <p:cNvPr id="5" name="Group 60"/>
          <p:cNvGrpSpPr>
            <a:grpSpLocks/>
          </p:cNvGrpSpPr>
          <p:nvPr/>
        </p:nvGrpSpPr>
        <p:grpSpPr bwMode="auto">
          <a:xfrm>
            <a:off x="2438400" y="4738688"/>
            <a:ext cx="1250950" cy="595312"/>
            <a:chOff x="2286000" y="4757033"/>
            <a:chExt cx="1250776" cy="594760"/>
          </a:xfrm>
        </p:grpSpPr>
        <p:sp>
          <p:nvSpPr>
            <p:cNvPr id="233496"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POP result</a:t>
              </a:r>
              <a:endParaRPr lang="en-US" sz="1800">
                <a:solidFill>
                  <a:srgbClr val="0000FF"/>
                </a:solidFill>
                <a:cs typeface="Arial" charset="0"/>
              </a:endParaRPr>
            </a:p>
          </p:txBody>
        </p:sp>
        <p:sp>
          <p:nvSpPr>
            <p:cNvPr id="233497"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ＭＳ Ｐゴシック" charset="0"/>
                  <a:cs typeface="ＭＳ Ｐゴシック" charset="0"/>
                </a:rPr>
                <a:t>print result</a:t>
              </a:r>
            </a:p>
          </p:txBody>
        </p:sp>
      </p:grpSp>
      <p:sp>
        <p:nvSpPr>
          <p:cNvPr id="26" name="TextBox 25"/>
          <p:cNvSpPr txBox="1">
            <a:spLocks noChangeArrowheads="1"/>
          </p:cNvSpPr>
          <p:nvPr/>
        </p:nvSpPr>
        <p:spPr bwMode="auto">
          <a:xfrm>
            <a:off x="2819400" y="2895600"/>
            <a:ext cx="228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p:txBody>
      </p:sp>
      <p:cxnSp>
        <p:nvCxnSpPr>
          <p:cNvPr id="27" name="Straight Connector 26"/>
          <p:cNvCxnSpPr/>
          <p:nvPr/>
        </p:nvCxnSpPr>
        <p:spPr>
          <a:xfrm rot="16200000" flipH="1">
            <a:off x="1737519" y="35837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46569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133600"/>
            <a:ext cx="2590800" cy="882650"/>
            <a:chOff x="6324600" y="2217003"/>
            <a:chExt cx="2590801" cy="883117"/>
          </a:xfrm>
        </p:grpSpPr>
        <p:grpSp>
          <p:nvGrpSpPr>
            <p:cNvPr id="233492" name="Group 104"/>
            <p:cNvGrpSpPr>
              <a:grpSpLocks/>
            </p:cNvGrpSpPr>
            <p:nvPr/>
          </p:nvGrpSpPr>
          <p:grpSpPr bwMode="auto">
            <a:xfrm>
              <a:off x="6324600" y="2217003"/>
              <a:ext cx="2057400" cy="830997"/>
              <a:chOff x="6553200" y="2325469"/>
              <a:chExt cx="2057400" cy="830997"/>
            </a:xfrm>
          </p:grpSpPr>
          <p:sp>
            <p:nvSpPr>
              <p:cNvPr id="233494"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a:solidFill>
                      <a:srgbClr val="000000"/>
                    </a:solidFill>
                    <a:cs typeface="Arial" charset="0"/>
                  </a:rPr>
                  <a:t>…</a:t>
                </a:r>
              </a:p>
              <a:p>
                <a:pPr algn="ctr" eaLnBrk="1" fontAlgn="base" hangingPunct="1">
                  <a:spcBef>
                    <a:spcPct val="0"/>
                  </a:spcBef>
                  <a:spcAft>
                    <a:spcPct val="0"/>
                  </a:spcAft>
                </a:pPr>
                <a:r>
                  <a:rPr lang="en-US" sz="1600">
                    <a:solidFill>
                      <a:srgbClr val="000000"/>
                    </a:solidFill>
                    <a:cs typeface="Arial" charset="0"/>
                  </a:rPr>
                  <a:t>…</a:t>
                </a:r>
              </a:p>
              <a:p>
                <a:pPr algn="ctr" eaLnBrk="1" fontAlgn="base" hangingPunct="1">
                  <a:spcBef>
                    <a:spcPct val="0"/>
                  </a:spcBef>
                  <a:spcAft>
                    <a:spcPct val="0"/>
                  </a:spcAft>
                </a:pPr>
                <a:r>
                  <a:rPr lang="en-US" sz="1600">
                    <a:solidFill>
                      <a:srgbClr val="000000"/>
                    </a:solidFill>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Tahoma"/>
                </a:endParaRPr>
              </a:p>
            </p:txBody>
          </p:sp>
        </p:grpSp>
        <p:sp>
          <p:nvSpPr>
            <p:cNvPr id="233493"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en-US" sz="1200">
                  <a:solidFill>
                    <a:srgbClr val="000000"/>
                  </a:solidFill>
                  <a:latin typeface="Arial" charset="0"/>
                  <a:ea typeface="ＭＳ Ｐゴシック" charset="0"/>
                  <a:cs typeface="ＭＳ Ｐゴシック" charset="0"/>
                </a:rPr>
                <a:t>Waiting in Critical Section Request Buffer (CSRB)</a:t>
              </a:r>
            </a:p>
          </p:txBody>
        </p:sp>
      </p:grpSp>
    </p:spTree>
    <p:extLst>
      <p:ext uri="{BB962C8B-B14F-4D97-AF65-F5344CB8AC3E}">
        <p14:creationId xmlns:p14="http://schemas.microsoft.com/office/powerpoint/2010/main" val="2464023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rPr>
              <a:t>False Serialization</a:t>
            </a:r>
          </a:p>
        </p:txBody>
      </p:sp>
      <p:sp>
        <p:nvSpPr>
          <p:cNvPr id="23449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sym typeface="Wingdings" charset="0"/>
              </a:rPr>
              <a:t>ACS can serialize independent critical sections</a:t>
            </a:r>
          </a:p>
          <a:p>
            <a:pPr lvl="2">
              <a:lnSpc>
                <a:spcPct val="90000"/>
              </a:lnSpc>
            </a:pPr>
            <a:endParaRPr lang="en-US">
              <a:latin typeface="Tahoma" charset="0"/>
              <a:sym typeface="Wingdings" charset="0"/>
            </a:endParaRPr>
          </a:p>
          <a:p>
            <a:pPr>
              <a:lnSpc>
                <a:spcPct val="90000"/>
              </a:lnSpc>
            </a:pPr>
            <a:r>
              <a:rPr lang="en-US">
                <a:latin typeface="Tahoma" charset="0"/>
              </a:rPr>
              <a:t>Selective Acceleration of Critical Sections (SEL)</a:t>
            </a:r>
          </a:p>
          <a:p>
            <a:pPr lvl="1">
              <a:lnSpc>
                <a:spcPct val="90000"/>
              </a:lnSpc>
            </a:pPr>
            <a:r>
              <a:rPr lang="en-US">
                <a:latin typeface="Tahoma" charset="0"/>
              </a:rPr>
              <a:t>Saturating counters to track false serialization</a:t>
            </a:r>
          </a:p>
          <a:p>
            <a:endParaRPr lang="en-US">
              <a:latin typeface="Tahoma"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C91709-3320-064A-9B5B-3A088019F994}" type="slidenum">
              <a:rPr lang="en-US" sz="1600">
                <a:solidFill>
                  <a:srgbClr val="000000"/>
                </a:solidFill>
                <a:latin typeface="Garamond" charset="0"/>
                <a:cs typeface="Arial" charset="0"/>
              </a:rPr>
              <a:pPr eaLnBrk="1" hangingPunct="1"/>
              <a:t>61</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Critical Section Request Buffer</a:t>
            </a:r>
            <a:br>
              <a:rPr lang="en-US" sz="1800" b="1">
                <a:solidFill>
                  <a:srgbClr val="000000"/>
                </a:solidFill>
                <a:cs typeface="Arial" charset="0"/>
              </a:rPr>
            </a:br>
            <a:r>
              <a:rPr lang="en-US" sz="1800" b="1">
                <a:solidFill>
                  <a:srgbClr val="000000"/>
                </a:solidFill>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a:solidFill>
                  <a:srgbClr val="000000"/>
                </a:solidFill>
                <a:latin typeface="Tahoma"/>
                <a:ea typeface="ＭＳ Ｐゴシック" charset="0"/>
                <a:cs typeface="ＭＳ Ｐゴシック" charset="0"/>
              </a:rPr>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defRPr/>
            </a:pPr>
            <a:r>
              <a:rPr lang="en-US">
                <a:solidFill>
                  <a:srgbClr val="000000"/>
                </a:solidFill>
                <a:latin typeface="Tahoma"/>
                <a:ea typeface="ＭＳ Ｐゴシック" charset="0"/>
                <a:cs typeface="ＭＳ Ｐゴシック" charset="0"/>
              </a:rPr>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312223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7" grpId="0"/>
      <p:bldP spid="18" grpId="0"/>
      <p:bldP spid="20" grpId="0" animBg="1"/>
      <p:bldP spid="21"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en-US">
                <a:latin typeface="Garamond" charset="0"/>
              </a:rPr>
              <a:t>ACS Performance Tradeoffs</a:t>
            </a:r>
          </a:p>
        </p:txBody>
      </p:sp>
      <p:sp>
        <p:nvSpPr>
          <p:cNvPr id="3" name="Content Placeholder 2"/>
          <p:cNvSpPr>
            <a:spLocks noGrp="1"/>
          </p:cNvSpPr>
          <p:nvPr>
            <p:ph idx="1"/>
          </p:nvPr>
        </p:nvSpPr>
        <p:spPr>
          <a:xfrm>
            <a:off x="228600" y="908050"/>
            <a:ext cx="8763000" cy="5340350"/>
          </a:xfrm>
        </p:spPr>
        <p:txBody>
          <a:bodyPr/>
          <a:lstStyle/>
          <a:p>
            <a:pPr>
              <a:buFont typeface="Wingdings" pitchFamily="2" charset="2"/>
              <a:buChar char="n"/>
              <a:defRPr/>
            </a:pPr>
            <a:r>
              <a:rPr lang="en-US" dirty="0" smtClean="0">
                <a:ea typeface="+mn-ea"/>
                <a:cs typeface="+mn-cs"/>
              </a:rPr>
              <a:t>Pluses</a:t>
            </a:r>
          </a:p>
          <a:p>
            <a:pPr marL="344487" lvl="1" indent="0">
              <a:buFont typeface="Wingdings" pitchFamily="2" charset="2"/>
              <a:buNone/>
              <a:defRPr/>
            </a:pPr>
            <a:r>
              <a:rPr lang="en-US" dirty="0" smtClean="0"/>
              <a:t>+ Faster critical section execution</a:t>
            </a:r>
          </a:p>
          <a:p>
            <a:pPr marL="344487" lvl="1" indent="0">
              <a:buFont typeface="Wingdings" pitchFamily="2" charset="2"/>
              <a:buNone/>
              <a:defRPr/>
            </a:pPr>
            <a:r>
              <a:rPr lang="en-US" dirty="0"/>
              <a:t>+ Shared locks stay in one place: better lock locality</a:t>
            </a:r>
          </a:p>
          <a:p>
            <a:pPr marL="344487" lvl="1" indent="0">
              <a:buFont typeface="Wingdings" pitchFamily="2" charset="2"/>
              <a:buNone/>
              <a:defRPr/>
            </a:pPr>
            <a:r>
              <a:rPr lang="en-US" dirty="0" smtClean="0"/>
              <a:t>+ Shared data stays in large core’s (large) caches: better shared data locality, less ping-ponging</a:t>
            </a:r>
          </a:p>
          <a:p>
            <a:pPr marL="344487" lvl="1" indent="0">
              <a:buFont typeface="Wingdings" pitchFamily="2" charset="2"/>
              <a:buNone/>
              <a:defRPr/>
            </a:pPr>
            <a:endParaRPr lang="en-US" dirty="0"/>
          </a:p>
          <a:p>
            <a:pPr marL="360362">
              <a:buFont typeface="Wingdings" pitchFamily="2" charset="2"/>
              <a:buChar char="n"/>
              <a:defRPr/>
            </a:pPr>
            <a:r>
              <a:rPr lang="en-US" dirty="0" smtClean="0">
                <a:ea typeface="+mn-ea"/>
                <a:cs typeface="+mn-cs"/>
              </a:rPr>
              <a:t>Minuses</a:t>
            </a:r>
          </a:p>
          <a:p>
            <a:pPr marL="361949" lvl="1" indent="0">
              <a:buFont typeface="Wingdings" pitchFamily="2" charset="2"/>
              <a:buNone/>
              <a:defRPr/>
            </a:pPr>
            <a:r>
              <a:rPr lang="en-US" dirty="0" smtClean="0"/>
              <a:t>- Large core dedicated for critical sections: reduced parallel throughput</a:t>
            </a:r>
          </a:p>
          <a:p>
            <a:pPr marL="361949" lvl="1" indent="0">
              <a:buFont typeface="Wingdings" pitchFamily="2" charset="2"/>
              <a:buNone/>
              <a:defRPr/>
            </a:pPr>
            <a:r>
              <a:rPr lang="en-US" dirty="0" smtClean="0"/>
              <a:t>- CSCALL and CSDONE control transfer overhead</a:t>
            </a:r>
          </a:p>
          <a:p>
            <a:pPr marL="361949" lvl="1" indent="0">
              <a:buFont typeface="Wingdings" pitchFamily="2" charset="2"/>
              <a:buNone/>
              <a:defRPr/>
            </a:pPr>
            <a:r>
              <a:rPr lang="en-US" dirty="0" smtClean="0"/>
              <a:t>- Thread-private data needs to be transferred to large core: worse private data locality</a:t>
            </a:r>
          </a:p>
          <a:p>
            <a:pPr marL="344487" lvl="1" indent="0">
              <a:buFont typeface="Wingdings" pitchFamily="2" charset="2"/>
              <a:buNone/>
              <a:defRPr/>
            </a:pPr>
            <a:endParaRPr lang="en-US" dirty="0"/>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355C34-C9D3-D345-A86C-6A08408408E7}"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spTree>
    <p:extLst>
      <p:ext uri="{BB962C8B-B14F-4D97-AF65-F5344CB8AC3E}">
        <p14:creationId xmlns:p14="http://schemas.microsoft.com/office/powerpoint/2010/main" val="459180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a:latin typeface="Garamond"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endParaRPr lang="en-US">
              <a:latin typeface="Tahoma" charset="0"/>
            </a:endParaRPr>
          </a:p>
        </p:txBody>
      </p:sp>
      <p:sp>
        <p:nvSpPr>
          <p:cNvPr id="2375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483E85-A405-864B-A64D-3EA6139B3CBF}"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15159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a:latin typeface="Garamond" charset="0"/>
              </a:rPr>
              <a:t>Cache Misses for Private Data</a:t>
            </a:r>
          </a:p>
        </p:txBody>
      </p:sp>
      <p:sp>
        <p:nvSpPr>
          <p:cNvPr id="23961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2396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B9879-7700-994A-8709-FCA4EFC1B23E}" type="slidenum">
              <a:rPr lang="en-US" sz="1600">
                <a:solidFill>
                  <a:srgbClr val="000000"/>
                </a:solidFill>
                <a:latin typeface="Garamond" charset="0"/>
                <a:cs typeface="Arial" charset="0"/>
              </a:rPr>
              <a:pPr eaLnBrk="1" hangingPunct="1"/>
              <a:t>64</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defRPr/>
            </a:pPr>
            <a:endParaRPr lang="en-US">
              <a:solidFill>
                <a:srgbClr val="000000"/>
              </a:solidFill>
              <a:latin typeface="Tahoma"/>
              <a:ea typeface="ＭＳ Ｐゴシック" charset="0"/>
              <a:cs typeface="ＭＳ Ｐゴシック" charset="0"/>
            </a:endParaRPr>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defRPr/>
            </a:pPr>
            <a:endParaRPr lang="en-US">
              <a:solidFill>
                <a:srgbClr val="000000"/>
              </a:solidFill>
              <a:latin typeface="Tahoma"/>
              <a:ea typeface="ＭＳ Ｐゴシック" charset="0"/>
              <a:cs typeface="ＭＳ Ｐゴシック" charset="0"/>
            </a:endParaRPr>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Shared Data:  </a:t>
            </a:r>
            <a:br>
              <a:rPr lang="en-US" sz="1800" b="1">
                <a:solidFill>
                  <a:srgbClr val="000000"/>
                </a:solidFill>
                <a:cs typeface="Arial" charset="0"/>
              </a:rPr>
            </a:br>
            <a:r>
              <a:rPr lang="en-US" sz="1800" b="1">
                <a:solidFill>
                  <a:srgbClr val="000000"/>
                </a:solidFill>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endParaRPr lang="en-US" sz="2400" b="1">
              <a:solidFill>
                <a:srgbClr val="000000"/>
              </a:solidFill>
              <a:latin typeface="Tahoma"/>
              <a:ea typeface="ＭＳ Ｐゴシック" charset="0"/>
              <a:cs typeface="ＭＳ Ｐゴシック" charset="0"/>
            </a:endParaRPr>
          </a:p>
          <a:p>
            <a:pPr algn="ctr">
              <a:defRPr/>
            </a:pPr>
            <a:r>
              <a:rPr lang="en-US" sz="2400" b="1">
                <a:solidFill>
                  <a:srgbClr val="FF0000"/>
                </a:solidFill>
                <a:latin typeface="Tahoma"/>
                <a:ea typeface="ＭＳ Ｐゴシック" charset="0"/>
                <a:cs typeface="ＭＳ Ｐゴシック" charset="0"/>
              </a:rPr>
              <a:t>PriorityHeap.insert(NewSubProblems)</a:t>
            </a:r>
          </a:p>
          <a:p>
            <a:pPr algn="ctr">
              <a:defRPr/>
            </a:pPr>
            <a:endParaRPr lang="en-US" sz="2400" b="1">
              <a:solidFill>
                <a:srgbClr val="FF0000"/>
              </a:solidFill>
              <a:latin typeface="Tahoma"/>
              <a:ea typeface="ＭＳ Ｐゴシック" charset="0"/>
              <a:cs typeface="ＭＳ Ｐゴシック" charset="0"/>
            </a:endParaRPr>
          </a:p>
        </p:txBody>
      </p:sp>
      <p:sp>
        <p:nvSpPr>
          <p:cNvPr id="28" name="TextBox 27"/>
          <p:cNvSpPr txBox="1"/>
          <p:nvPr/>
        </p:nvSpPr>
        <p:spPr>
          <a:xfrm>
            <a:off x="6629400" y="5791200"/>
            <a:ext cx="2514600"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solidFill>
                  <a:srgbClr val="000000"/>
                </a:solidFill>
                <a:latin typeface="Tahoma"/>
              </a:rPr>
              <a:t>Puzzle Benchmark</a:t>
            </a:r>
          </a:p>
        </p:txBody>
      </p:sp>
    </p:spTree>
    <p:extLst>
      <p:ext uri="{BB962C8B-B14F-4D97-AF65-F5344CB8AC3E}">
        <p14:creationId xmlns:p14="http://schemas.microsoft.com/office/powerpoint/2010/main" val="4235153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2" grpId="0" animBg="1"/>
      <p:bldP spid="13" grpId="0" animBg="1"/>
      <p:bldP spid="16" grpId="0" animBg="1"/>
      <p:bldP spid="20" grpId="0" animBg="1"/>
      <p:bldP spid="20" grpId="1" animBg="1"/>
      <p:bldP spid="21" grpId="0" animBg="1"/>
      <p:bldP spid="21" grpId="1" animBg="1"/>
      <p:bldP spid="22" grpId="0" animBg="1"/>
      <p:bldP spid="22" grpId="1" animBg="1"/>
      <p:bldP spid="23" grpId="0" animBg="1"/>
      <p:bldP spid="23" grpId="1" animBg="1"/>
      <p:bldP spid="25" grpId="0"/>
      <p:bldP spid="26" grpId="0"/>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rPr>
              <a:t>ACS Performance Tradeoffs</a:t>
            </a:r>
          </a:p>
        </p:txBody>
      </p:sp>
      <p:sp>
        <p:nvSpPr>
          <p:cNvPr id="24166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pPr lvl="1">
              <a:lnSpc>
                <a:spcPct val="90000"/>
              </a:lnSpc>
            </a:pPr>
            <a:r>
              <a:rPr lang="en-US" sz="2000">
                <a:latin typeface="Tahoma" charset="0"/>
              </a:rPr>
              <a:t>Cache misses reduce if shared data &gt; private data</a:t>
            </a:r>
          </a:p>
          <a:p>
            <a:endParaRPr lang="en-US">
              <a:latin typeface="Tahoma" charset="0"/>
            </a:endParaRPr>
          </a:p>
        </p:txBody>
      </p:sp>
      <p:sp>
        <p:nvSpPr>
          <p:cNvPr id="2416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7503C5-8F4C-0F41-B35E-F954EA7B97FA}"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sp>
        <p:nvSpPr>
          <p:cNvPr id="5" name="Rectangle 4"/>
          <p:cNvSpPr/>
          <p:nvPr/>
        </p:nvSpPr>
        <p:spPr>
          <a:xfrm>
            <a:off x="152400" y="4695825"/>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 name="TextBox 1"/>
          <p:cNvSpPr txBox="1"/>
          <p:nvPr/>
        </p:nvSpPr>
        <p:spPr>
          <a:xfrm>
            <a:off x="5486400" y="5791200"/>
            <a:ext cx="3330575" cy="369888"/>
          </a:xfrm>
          <a:prstGeom prst="rect">
            <a:avLst/>
          </a:prstGeom>
          <a:noFill/>
        </p:spPr>
        <p:txBody>
          <a:bodyPr wrap="none">
            <a:spAutoFit/>
          </a:bodyPr>
          <a:lstStyle/>
          <a:p>
            <a:pPr>
              <a:defRPr/>
            </a:pPr>
            <a:r>
              <a:rPr lang="en-US" b="1" dirty="0">
                <a:solidFill>
                  <a:srgbClr val="3B812F">
                    <a:lumMod val="50000"/>
                  </a:srgbClr>
                </a:solidFill>
                <a:latin typeface="Tahoma"/>
                <a:ea typeface="ＭＳ Ｐゴシック" charset="0"/>
                <a:cs typeface="ＭＳ Ｐゴシック" charset="0"/>
              </a:rPr>
              <a:t>This problem can be solved</a:t>
            </a:r>
          </a:p>
        </p:txBody>
      </p:sp>
      <p:sp>
        <p:nvSpPr>
          <p:cNvPr id="3" name="TextBox 2"/>
          <p:cNvSpPr txBox="1"/>
          <p:nvPr/>
        </p:nvSpPr>
        <p:spPr>
          <a:xfrm>
            <a:off x="107504" y="6372036"/>
            <a:ext cx="8099806" cy="369332"/>
          </a:xfrm>
          <a:prstGeom prst="rect">
            <a:avLst/>
          </a:prstGeom>
          <a:noFill/>
        </p:spPr>
        <p:txBody>
          <a:bodyPr wrap="none" rtlCol="0">
            <a:spAutoFit/>
          </a:bodyPr>
          <a:lstStyle/>
          <a:p>
            <a:r>
              <a:rPr lang="en-US" dirty="0" smtClean="0"/>
              <a:t>See </a:t>
            </a:r>
            <a:r>
              <a:rPr lang="en-US" dirty="0" err="1" smtClean="0"/>
              <a:t>Suleman</a:t>
            </a:r>
            <a:r>
              <a:rPr lang="en-US" dirty="0" smtClean="0"/>
              <a:t> et al., “</a:t>
            </a:r>
            <a:r>
              <a:rPr lang="en-US" dirty="0" smtClean="0">
                <a:solidFill>
                  <a:srgbClr val="0000FF"/>
                </a:solidFill>
              </a:rPr>
              <a:t>Data Marshaling for Multi-Core Architectures</a:t>
            </a:r>
            <a:r>
              <a:rPr lang="en-US" dirty="0" smtClean="0"/>
              <a:t>,” ISCA 2010.</a:t>
            </a:r>
            <a:endParaRPr lang="en-US" dirty="0"/>
          </a:p>
        </p:txBody>
      </p:sp>
    </p:spTree>
    <p:extLst>
      <p:ext uri="{BB962C8B-B14F-4D97-AF65-F5344CB8AC3E}">
        <p14:creationId xmlns:p14="http://schemas.microsoft.com/office/powerpoint/2010/main" val="1589648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r>
              <a:rPr lang="en-US">
                <a:latin typeface="Garamond" charset="0"/>
              </a:rPr>
              <a:t>ACS Comparison Points</a:t>
            </a:r>
          </a:p>
        </p:txBody>
      </p:sp>
      <p:sp>
        <p:nvSpPr>
          <p:cNvPr id="242690" name="Content Placeholder 2"/>
          <p:cNvSpPr>
            <a:spLocks noGrp="1"/>
          </p:cNvSpPr>
          <p:nvPr>
            <p:ph idx="1"/>
          </p:nvPr>
        </p:nvSpPr>
        <p:spPr>
          <a:xfrm>
            <a:off x="228600" y="4419600"/>
            <a:ext cx="2819400" cy="1771650"/>
          </a:xfrm>
        </p:spPr>
        <p:txBody>
          <a:bodyPr/>
          <a:lstStyle/>
          <a:p>
            <a:r>
              <a:rPr lang="en-US" sz="2000">
                <a:latin typeface="Tahoma" charset="0"/>
              </a:rPr>
              <a:t>Conventional locking</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BEB98-2377-954C-9E54-DDDEC7A5C5C7}"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grpSp>
        <p:nvGrpSpPr>
          <p:cNvPr id="242692"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nvGrpSpPr>
            <p:cNvPr id="242739"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40"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41"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600" dirty="0">
                  <a:solidFill>
                    <a:srgbClr val="000000"/>
                  </a:solidFill>
                  <a:latin typeface="Tahoma"/>
                  <a:ea typeface="ＭＳ Ｐゴシック" charset="0"/>
                  <a:cs typeface="ＭＳ Ｐゴシック" charset="0"/>
                </a:rPr>
                <a:t>Large</a:t>
              </a:r>
            </a:p>
            <a:p>
              <a:pPr algn="ctr">
                <a:defRPr/>
              </a:pPr>
              <a:r>
                <a:rPr lang="en-US" sz="1600" dirty="0">
                  <a:solidFill>
                    <a:srgbClr val="000000"/>
                  </a:solidFill>
                  <a:latin typeface="Tahoma"/>
                  <a:ea typeface="ＭＳ Ｐゴシック" charset="0"/>
                  <a:cs typeface="ＭＳ Ｐゴシック" charset="0"/>
                </a:rPr>
                <a:t>core</a:t>
              </a:r>
            </a:p>
          </p:txBody>
        </p:sp>
        <p:sp>
          <p:nvSpPr>
            <p:cNvPr id="242743"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800">
                  <a:solidFill>
                    <a:srgbClr val="000000"/>
                  </a:solidFill>
                  <a:latin typeface="Times New Roman" charset="0"/>
                </a:rPr>
                <a:t>ACMP</a:t>
              </a:r>
            </a:p>
          </p:txBody>
        </p:sp>
      </p:grpSp>
      <p:grpSp>
        <p:nvGrpSpPr>
          <p:cNvPr id="2426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nvGrpSpPr>
            <p:cNvPr id="242721"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22"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23"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600" dirty="0">
                  <a:solidFill>
                    <a:srgbClr val="000000"/>
                  </a:solidFill>
                  <a:latin typeface="Tahoma"/>
                  <a:ea typeface="ＭＳ Ｐゴシック" charset="0"/>
                  <a:cs typeface="ＭＳ Ｐゴシック" charset="0"/>
                </a:rPr>
                <a:t>Large</a:t>
              </a:r>
            </a:p>
            <a:p>
              <a:pPr algn="ctr">
                <a:defRPr/>
              </a:pPr>
              <a:r>
                <a:rPr lang="en-US" sz="1600" dirty="0">
                  <a:solidFill>
                    <a:srgbClr val="000000"/>
                  </a:solidFill>
                  <a:latin typeface="Tahoma"/>
                  <a:ea typeface="ＭＳ Ｐゴシック" charset="0"/>
                  <a:cs typeface="ＭＳ Ｐゴシック" charset="0"/>
                </a:rPr>
                <a:t>core</a:t>
              </a:r>
            </a:p>
          </p:txBody>
        </p:sp>
        <p:sp>
          <p:nvSpPr>
            <p:cNvPr id="242725"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800">
                  <a:solidFill>
                    <a:srgbClr val="000000"/>
                  </a:solidFill>
                  <a:latin typeface="Times New Roman" charset="0"/>
                </a:rPr>
                <a:t>ACS</a:t>
              </a:r>
            </a:p>
          </p:txBody>
        </p:sp>
      </p:grpSp>
      <p:grpSp>
        <p:nvGrpSpPr>
          <p:cNvPr id="242694"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nvGrpSpPr>
            <p:cNvPr id="242699"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00"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01"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 </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02"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sp>
          <p:nvSpPr>
            <p:cNvPr id="242703"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altLang="ja-JP" sz="2800">
                  <a:solidFill>
                    <a:srgbClr val="000000"/>
                  </a:solidFill>
                  <a:latin typeface="Times New Roman" charset="0"/>
                </a:rPr>
                <a:t>SCMP</a:t>
              </a:r>
              <a:endParaRPr lang="en-US" sz="2800">
                <a:solidFill>
                  <a:srgbClr val="000000"/>
                </a:solidFill>
                <a:latin typeface="Times New Roman" charset="0"/>
              </a:endParaRPr>
            </a:p>
          </p:txBody>
        </p:sp>
      </p:grpSp>
      <p:sp>
        <p:nvSpPr>
          <p:cNvPr id="242695" name="Content Placeholder 2"/>
          <p:cNvSpPr txBox="1">
            <a:spLocks/>
          </p:cNvSpPr>
          <p:nvPr/>
        </p:nvSpPr>
        <p:spPr bwMode="auto">
          <a:xfrm>
            <a:off x="3276600" y="4419600"/>
            <a:ext cx="28194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Char char="n"/>
            </a:pPr>
            <a:r>
              <a:rPr lang="en-US" sz="2000">
                <a:solidFill>
                  <a:srgbClr val="000000"/>
                </a:solidFill>
                <a:latin typeface="Tahoma" charset="0"/>
              </a:rPr>
              <a:t>Conventional locking</a:t>
            </a:r>
          </a:p>
          <a:p>
            <a:pPr fontAlgn="base">
              <a:spcBef>
                <a:spcPct val="20000"/>
              </a:spcBef>
              <a:spcAft>
                <a:spcPct val="0"/>
              </a:spcAft>
              <a:buClr>
                <a:srgbClr val="CC9900"/>
              </a:buClr>
              <a:buSzPct val="65000"/>
              <a:buFont typeface="Wingdings" charset="0"/>
              <a:buChar char="n"/>
            </a:pPr>
            <a:r>
              <a:rPr lang="en-US" sz="2000">
                <a:solidFill>
                  <a:srgbClr val="000000"/>
                </a:solidFill>
                <a:latin typeface="Tahoma" charset="0"/>
              </a:rPr>
              <a:t>Large core executes Amdahl’s serial part</a:t>
            </a:r>
          </a:p>
        </p:txBody>
      </p:sp>
      <p:sp>
        <p:nvSpPr>
          <p:cNvPr id="242696" name="Content Placeholder 2"/>
          <p:cNvSpPr txBox="1">
            <a:spLocks/>
          </p:cNvSpPr>
          <p:nvPr/>
        </p:nvSpPr>
        <p:spPr bwMode="auto">
          <a:xfrm>
            <a:off x="6096000" y="4419600"/>
            <a:ext cx="28194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Char char="n"/>
            </a:pPr>
            <a:r>
              <a:rPr lang="en-US" sz="2000">
                <a:solidFill>
                  <a:srgbClr val="000000"/>
                </a:solidFill>
                <a:latin typeface="Tahoma"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pPr>
              <a:defRPr/>
            </a:pPr>
            <a:endParaRPr lang="en-US" b="1">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401237443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buFont typeface="Wingdings" pitchFamily="2" charset="2"/>
              <a:buChar char="n"/>
              <a:defRPr/>
            </a:pPr>
            <a:r>
              <a:rPr lang="en-US" dirty="0">
                <a:latin typeface="Tahoma" charset="0"/>
              </a:rPr>
              <a:t>Workloads: </a:t>
            </a:r>
            <a:r>
              <a:rPr lang="en-US" dirty="0">
                <a:solidFill>
                  <a:srgbClr val="0000FF"/>
                </a:solidFill>
                <a:latin typeface="Tahoma" charset="0"/>
              </a:rPr>
              <a:t>12 critical section intensive applications</a:t>
            </a:r>
          </a:p>
          <a:p>
            <a:pPr lvl="1" eaLnBrk="1" hangingPunct="1">
              <a:buFont typeface="Wingdings" pitchFamily="2" charset="2"/>
              <a:buChar char="q"/>
              <a:defRPr/>
            </a:pPr>
            <a:r>
              <a:rPr lang="en-US" sz="2000" dirty="0">
                <a:latin typeface="Tahoma" charset="0"/>
              </a:rPr>
              <a:t>Data mining kernels, sorting, database, web, networking</a:t>
            </a:r>
          </a:p>
          <a:p>
            <a:pPr marL="0" indent="0" eaLnBrk="1" hangingPunct="1">
              <a:buFont typeface="Wingdings" pitchFamily="2" charset="2"/>
              <a:buNone/>
              <a:defRPr/>
            </a:pPr>
            <a:endParaRPr lang="en-US" sz="1200" dirty="0">
              <a:latin typeface="Tahoma" charset="0"/>
            </a:endParaRPr>
          </a:p>
          <a:p>
            <a:pPr eaLnBrk="1" hangingPunct="1">
              <a:buFont typeface="Wingdings" pitchFamily="2" charset="2"/>
              <a:buChar char="n"/>
              <a:defRPr/>
            </a:pPr>
            <a:r>
              <a:rPr lang="en-US" dirty="0">
                <a:latin typeface="Tahoma" charset="0"/>
              </a:rPr>
              <a:t>Multi-core x86 simulator</a:t>
            </a:r>
          </a:p>
          <a:p>
            <a:pPr lvl="1" eaLnBrk="1" hangingPunct="1">
              <a:buFont typeface="Wingdings" pitchFamily="2" charset="2"/>
              <a:buChar char="q"/>
              <a:defRPr/>
            </a:pPr>
            <a:r>
              <a:rPr lang="en-US" sz="2000" dirty="0">
                <a:solidFill>
                  <a:srgbClr val="0000FF"/>
                </a:solidFill>
                <a:latin typeface="Tahoma" charset="0"/>
              </a:rPr>
              <a:t>1 large and 28 small cores </a:t>
            </a:r>
          </a:p>
          <a:p>
            <a:pPr lvl="1" eaLnBrk="1" hangingPunct="1">
              <a:buFont typeface="Wingdings" pitchFamily="2" charset="2"/>
              <a:buChar char="q"/>
              <a:defRPr/>
            </a:pPr>
            <a:r>
              <a:rPr lang="en-US" sz="2000" dirty="0">
                <a:latin typeface="Tahoma" charset="0"/>
              </a:rPr>
              <a:t>Aggressive stream </a:t>
            </a:r>
            <a:r>
              <a:rPr lang="en-US" sz="2000" dirty="0" err="1">
                <a:latin typeface="Tahoma" charset="0"/>
              </a:rPr>
              <a:t>prefetcher</a:t>
            </a:r>
            <a:r>
              <a:rPr lang="en-US" sz="2000" dirty="0">
                <a:latin typeface="Tahoma" charset="0"/>
              </a:rPr>
              <a:t> employed at each core</a:t>
            </a:r>
          </a:p>
          <a:p>
            <a:pPr eaLnBrk="1" hangingPunct="1">
              <a:buFont typeface="Wingdings" pitchFamily="2" charset="2"/>
              <a:buChar char="n"/>
              <a:defRPr/>
            </a:pPr>
            <a:endParaRPr lang="en-US" sz="1200" dirty="0">
              <a:latin typeface="Tahoma" charset="0"/>
            </a:endParaRPr>
          </a:p>
          <a:p>
            <a:pPr eaLnBrk="1" hangingPunct="1">
              <a:buFont typeface="Wingdings" pitchFamily="2" charset="2"/>
              <a:buChar char="n"/>
              <a:defRPr/>
            </a:pPr>
            <a:r>
              <a:rPr lang="en-US" dirty="0">
                <a:latin typeface="Tahoma" charset="0"/>
              </a:rPr>
              <a:t>Details:</a:t>
            </a:r>
          </a:p>
          <a:p>
            <a:pPr lvl="1" eaLnBrk="1" hangingPunct="1">
              <a:buFont typeface="Wingdings" pitchFamily="2" charset="2"/>
              <a:buChar char="q"/>
              <a:defRPr/>
            </a:pPr>
            <a:r>
              <a:rPr lang="en-US" sz="2000" dirty="0">
                <a:latin typeface="Tahoma" charset="0"/>
              </a:rPr>
              <a:t>Large core: 2GHz, out-of-order, 128-entry ROB, 4-wide, 12-stage</a:t>
            </a:r>
          </a:p>
          <a:p>
            <a:pPr lvl="1" eaLnBrk="1" hangingPunct="1">
              <a:buFont typeface="Wingdings" pitchFamily="2" charset="2"/>
              <a:buChar char="q"/>
              <a:defRPr/>
            </a:pPr>
            <a:r>
              <a:rPr lang="en-US" sz="2000" dirty="0">
                <a:latin typeface="Tahoma" charset="0"/>
              </a:rPr>
              <a:t>Small core: 2GHz, in-order, 2-wide, 5-stage</a:t>
            </a:r>
          </a:p>
          <a:p>
            <a:pPr lvl="1" eaLnBrk="1" hangingPunct="1">
              <a:buFont typeface="Wingdings" pitchFamily="2" charset="2"/>
              <a:buChar char="q"/>
              <a:defRPr/>
            </a:pPr>
            <a:r>
              <a:rPr lang="en-US" sz="2000" dirty="0">
                <a:latin typeface="Tahoma" charset="0"/>
              </a:rPr>
              <a:t>Private 32 KB L1, private 256KB L2, 8MB shared L3</a:t>
            </a:r>
          </a:p>
          <a:p>
            <a:pPr lvl="1" eaLnBrk="1" hangingPunct="1">
              <a:buFont typeface="Wingdings" pitchFamily="2" charset="2"/>
              <a:buChar char="q"/>
              <a:defRPr/>
            </a:pPr>
            <a:r>
              <a:rPr lang="en-US" sz="2000" dirty="0">
                <a:latin typeface="Tahoma" charset="0"/>
              </a:rPr>
              <a:t>On-chip interconnect: Bi-directional ring, 5-cycle hop latency</a:t>
            </a: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A775B4-4F70-FB45-B31F-42E8062FDFD3}"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spTree>
    <p:extLst>
      <p:ext uri="{BB962C8B-B14F-4D97-AF65-F5344CB8AC3E}">
        <p14:creationId xmlns:p14="http://schemas.microsoft.com/office/powerpoint/2010/main" val="40322033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rPr>
              <a:t>ACS Performance</a:t>
            </a:r>
          </a:p>
        </p:txBody>
      </p:sp>
      <p:sp>
        <p:nvSpPr>
          <p:cNvPr id="245762" name="Content Placeholder 2"/>
          <p:cNvSpPr>
            <a:spLocks noGrp="1"/>
          </p:cNvSpPr>
          <p:nvPr>
            <p:ph idx="1"/>
          </p:nvPr>
        </p:nvSpPr>
        <p:spPr/>
        <p:txBody>
          <a:bodyPr/>
          <a:lstStyle/>
          <a:p>
            <a:endParaRPr lang="en-US">
              <a:latin typeface="Tahoma"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5263FA-CBA2-6E40-B309-35C095D6E4DF}"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graphicFrame>
        <p:nvGraphicFramePr>
          <p:cNvPr id="245764" name="Object 2"/>
          <p:cNvGraphicFramePr>
            <a:graphicFrameLocks noChangeAspect="1"/>
          </p:cNvGraphicFramePr>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2071" name="Worksheet" r:id="rId4" imgW="7493000" imgH="2984500" progId="Excel.Sheet.8">
                  <p:embed/>
                </p:oleObj>
              </mc:Choice>
              <mc:Fallback>
                <p:oleObj name="Worksheet" r:id="rId4" imgW="7493000" imgH="29845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45766"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a:solidFill>
                  <a:srgbClr val="000000"/>
                </a:solidFill>
              </a:rPr>
              <a:t>Equal-area comparison</a:t>
            </a:r>
            <a:br>
              <a:rPr lang="en-US">
                <a:solidFill>
                  <a:srgbClr val="000000"/>
                </a:solidFill>
              </a:rPr>
            </a:br>
            <a:r>
              <a:rPr lang="en-US">
                <a:solidFill>
                  <a:srgbClr val="000000"/>
                </a:solidFill>
              </a:rPr>
              <a:t>Number of threads = </a:t>
            </a:r>
            <a:r>
              <a:rPr lang="en-US" i="1">
                <a:solidFill>
                  <a:srgbClr val="000000"/>
                </a:solidFill>
              </a:rPr>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rPr>
              <a:t>Chip Area = 32 small cores</a:t>
            </a:r>
            <a:br>
              <a:rPr lang="en-US" sz="1800" b="1">
                <a:solidFill>
                  <a:srgbClr val="000000"/>
                </a:solidFill>
              </a:rPr>
            </a:br>
            <a:r>
              <a:rPr lang="en-US" sz="1600">
                <a:solidFill>
                  <a:srgbClr val="000000"/>
                </a:solidFill>
              </a:rPr>
              <a:t>SCMP = 32 small cores</a:t>
            </a:r>
            <a:br>
              <a:rPr lang="en-US" sz="1600">
                <a:solidFill>
                  <a:srgbClr val="000000"/>
                </a:solidFill>
              </a:rPr>
            </a:br>
            <a:r>
              <a:rPr lang="en-US" sz="1600">
                <a:solidFill>
                  <a:srgbClr val="000000"/>
                </a:solidFill>
              </a:rPr>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45769"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0000"/>
                </a:solidFill>
              </a:rPr>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45771"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Coarse-grain locks</a:t>
            </a:r>
          </a:p>
        </p:txBody>
      </p:sp>
      <p:sp>
        <p:nvSpPr>
          <p:cNvPr id="245772"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862145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a:latin typeface="Garamond" charset="0"/>
              </a:rPr>
              <a:t>Equal-Area Comparisons</a:t>
            </a:r>
          </a:p>
        </p:txBody>
      </p:sp>
      <p:sp>
        <p:nvSpPr>
          <p:cNvPr id="24678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06C337C-375D-A847-8DE2-31AAB46734FA}" type="slidenum">
              <a:rPr lang="en-US" sz="1200">
                <a:solidFill>
                  <a:srgbClr val="000000"/>
                </a:solidFill>
                <a:latin typeface="Garamond" charset="0"/>
                <a:cs typeface="Arial" charset="0"/>
              </a:rPr>
              <a:pPr algn="ctr" eaLnBrk="1" hangingPunct="1"/>
              <a:t>69</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b="1">
                <a:solidFill>
                  <a:srgbClr val="000000"/>
                </a:solidFill>
                <a:latin typeface="Tahoma"/>
                <a:ea typeface="ＭＳ Ｐゴシック" charset="0"/>
                <a:cs typeface="ＭＳ Ｐゴシック" charset="0"/>
              </a:rPr>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b="1">
                <a:solidFill>
                  <a:srgbClr val="000000"/>
                </a:solidFill>
                <a:latin typeface="Tahoma"/>
                <a:ea typeface="ＭＳ Ｐゴシック" charset="0"/>
                <a:cs typeface="ＭＳ Ｐゴシック" charset="0"/>
              </a:rPr>
              <a:t>Chip Area (small cores)</a:t>
            </a:r>
          </a:p>
        </p:txBody>
      </p:sp>
      <p:sp>
        <p:nvSpPr>
          <p:cNvPr id="246801"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(a) ep</a:t>
            </a:r>
          </a:p>
        </p:txBody>
      </p:sp>
      <p:sp>
        <p:nvSpPr>
          <p:cNvPr id="246802"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(b) is</a:t>
            </a:r>
          </a:p>
        </p:txBody>
      </p:sp>
      <p:sp>
        <p:nvSpPr>
          <p:cNvPr id="246803"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(c) pagemine</a:t>
            </a:r>
          </a:p>
        </p:txBody>
      </p:sp>
      <p:sp>
        <p:nvSpPr>
          <p:cNvPr id="246804"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(d) puzzle</a:t>
            </a:r>
          </a:p>
        </p:txBody>
      </p:sp>
      <p:sp>
        <p:nvSpPr>
          <p:cNvPr id="246805"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(e) qsort</a:t>
            </a:r>
          </a:p>
        </p:txBody>
      </p:sp>
      <p:sp>
        <p:nvSpPr>
          <p:cNvPr id="246806"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(f) tsp</a:t>
            </a:r>
          </a:p>
        </p:txBody>
      </p:sp>
      <p:sp>
        <p:nvSpPr>
          <p:cNvPr id="246807"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000000"/>
                </a:solidFill>
                <a:cs typeface="Arial" charset="0"/>
              </a:rPr>
              <a:t>(i) oltp-1</a:t>
            </a:r>
          </a:p>
        </p:txBody>
      </p:sp>
      <p:sp>
        <p:nvSpPr>
          <p:cNvPr id="246808"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(i) oltp-2</a:t>
            </a:r>
          </a:p>
        </p:txBody>
      </p:sp>
      <p:sp>
        <p:nvSpPr>
          <p:cNvPr id="246809"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(h) iplookup</a:t>
            </a:r>
          </a:p>
        </p:txBody>
      </p:sp>
      <p:sp>
        <p:nvSpPr>
          <p:cNvPr id="246810"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(k) specjbb</a:t>
            </a:r>
          </a:p>
        </p:txBody>
      </p:sp>
      <p:sp>
        <p:nvSpPr>
          <p:cNvPr id="246811"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(l) webcache</a:t>
            </a:r>
          </a:p>
        </p:txBody>
      </p:sp>
      <p:sp>
        <p:nvSpPr>
          <p:cNvPr id="246812"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(g) sqlite</a:t>
            </a:r>
          </a:p>
        </p:txBody>
      </p:sp>
      <p:sp>
        <p:nvSpPr>
          <p:cNvPr id="246813"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Number of threads = </a:t>
            </a:r>
            <a:r>
              <a:rPr lang="en-US" sz="1800" i="1">
                <a:solidFill>
                  <a:srgbClr val="000000"/>
                </a:solidFill>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246822" name="TextBox 61"/>
          <p:cNvSpPr txBox="1">
            <a:spLocks noChangeArrowheads="1"/>
          </p:cNvSpPr>
          <p:nvPr/>
        </p:nvSpPr>
        <p:spPr bwMode="auto">
          <a:xfrm>
            <a:off x="6867525" y="0"/>
            <a:ext cx="22764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a:solidFill>
                  <a:srgbClr val="1D4018"/>
                </a:solidFill>
                <a:latin typeface="Tahoma" charset="0"/>
                <a:cs typeface="Arial" charset="0"/>
              </a:rPr>
              <a:t>------ SCMP</a:t>
            </a:r>
          </a:p>
          <a:p>
            <a:pPr eaLnBrk="1" fontAlgn="base" hangingPunct="1">
              <a:spcBef>
                <a:spcPct val="0"/>
              </a:spcBef>
              <a:spcAft>
                <a:spcPct val="0"/>
              </a:spcAft>
            </a:pPr>
            <a:r>
              <a:rPr lang="en-US" b="1">
                <a:solidFill>
                  <a:srgbClr val="C00000"/>
                </a:solidFill>
                <a:latin typeface="Tahoma" charset="0"/>
                <a:cs typeface="Arial" charset="0"/>
              </a:rPr>
              <a:t>------ ACMP</a:t>
            </a:r>
          </a:p>
          <a:p>
            <a:pPr eaLnBrk="1" fontAlgn="base" hangingPunct="1">
              <a:spcBef>
                <a:spcPct val="0"/>
              </a:spcBef>
              <a:spcAft>
                <a:spcPct val="0"/>
              </a:spcAft>
            </a:pPr>
            <a:r>
              <a:rPr lang="en-US" b="1">
                <a:solidFill>
                  <a:srgbClr val="7F7F7F"/>
                </a:solidFill>
                <a:latin typeface="Tahoma" charset="0"/>
                <a:cs typeface="Arial" charset="0"/>
              </a:rPr>
              <a:t>------ ACS</a:t>
            </a:r>
          </a:p>
        </p:txBody>
      </p:sp>
    </p:spTree>
    <p:custDataLst>
      <p:tags r:id="rId1"/>
    </p:custDataLst>
    <p:extLst>
      <p:ext uri="{BB962C8B-B14F-4D97-AF65-F5344CB8AC3E}">
        <p14:creationId xmlns:p14="http://schemas.microsoft.com/office/powerpoint/2010/main" val="1878287448"/>
      </p:ext>
    </p:extLst>
  </p:cSld>
  <p:clrMapOvr>
    <a:masterClrMapping/>
  </p:clrMapOvr>
  <p:transition advTm="7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0" y="1143000"/>
            <a:ext cx="9144000" cy="4876800"/>
          </a:xfrm>
        </p:spPr>
        <p:txBody>
          <a:bodyPr/>
          <a:lstStyle/>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r>
              <a:rPr lang="en-US" dirty="0">
                <a:latin typeface="Tahoma" charset="0"/>
              </a:rPr>
              <a:t>Symmetric: One size fits all</a:t>
            </a:r>
          </a:p>
          <a:p>
            <a:pPr lvl="1"/>
            <a:r>
              <a:rPr lang="en-US" sz="2000" dirty="0">
                <a:latin typeface="Tahoma" charset="0"/>
              </a:rPr>
              <a:t>Energy and performance suboptimal for different </a:t>
            </a:r>
            <a:r>
              <a:rPr lang="en-US" sz="2000" dirty="0" smtClean="0">
                <a:latin typeface="Tahoma" charset="0"/>
              </a:rPr>
              <a:t>“workload” </a:t>
            </a:r>
            <a:r>
              <a:rPr lang="en-US" sz="2000" dirty="0">
                <a:latin typeface="Tahoma" charset="0"/>
              </a:rPr>
              <a:t>behaviors</a:t>
            </a:r>
          </a:p>
          <a:p>
            <a:r>
              <a:rPr lang="en-US" dirty="0">
                <a:solidFill>
                  <a:srgbClr val="0000FF"/>
                </a:solidFill>
                <a:latin typeface="Tahoma" charset="0"/>
              </a:rPr>
              <a:t>Asymmetric: Enables </a:t>
            </a:r>
            <a:r>
              <a:rPr lang="en-US" dirty="0" smtClean="0">
                <a:solidFill>
                  <a:srgbClr val="0000FF"/>
                </a:solidFill>
                <a:latin typeface="Tahoma" charset="0"/>
              </a:rPr>
              <a:t>customization and adaptation</a:t>
            </a:r>
            <a:endParaRPr lang="en-US" dirty="0">
              <a:solidFill>
                <a:srgbClr val="0000FF"/>
              </a:solidFill>
              <a:latin typeface="Tahoma" charset="0"/>
            </a:endParaRPr>
          </a:p>
          <a:p>
            <a:pPr lvl="1"/>
            <a:r>
              <a:rPr lang="en-US" sz="2000" dirty="0">
                <a:solidFill>
                  <a:srgbClr val="000000"/>
                </a:solidFill>
                <a:latin typeface="Tahoma" charset="0"/>
              </a:rPr>
              <a:t>Processing requirements vary across </a:t>
            </a:r>
            <a:r>
              <a:rPr lang="en-US" sz="2000" dirty="0" smtClean="0">
                <a:solidFill>
                  <a:srgbClr val="000000"/>
                </a:solidFill>
                <a:latin typeface="Tahoma" charset="0"/>
              </a:rPr>
              <a:t>workloads (applications </a:t>
            </a:r>
            <a:r>
              <a:rPr lang="en-US" sz="2000" dirty="0">
                <a:solidFill>
                  <a:srgbClr val="000000"/>
                </a:solidFill>
                <a:latin typeface="Tahoma" charset="0"/>
              </a:rPr>
              <a:t>and </a:t>
            </a:r>
            <a:r>
              <a:rPr lang="en-US" sz="2000" dirty="0" smtClean="0">
                <a:solidFill>
                  <a:srgbClr val="000000"/>
                </a:solidFill>
                <a:latin typeface="Tahoma" charset="0"/>
              </a:rPr>
              <a:t>phases)</a:t>
            </a:r>
            <a:endParaRPr lang="en-US" sz="2000" dirty="0">
              <a:solidFill>
                <a:srgbClr val="000000"/>
              </a:solidFill>
              <a:latin typeface="Tahoma" charset="0"/>
            </a:endParaRPr>
          </a:p>
          <a:p>
            <a:pPr lvl="1"/>
            <a:r>
              <a:rPr lang="en-US" sz="2000" dirty="0">
                <a:solidFill>
                  <a:srgbClr val="FF0000"/>
                </a:solidFill>
                <a:latin typeface="Tahoma" charset="0"/>
              </a:rPr>
              <a:t>Execute code on best-fit resources (minimal energy, adequate </a:t>
            </a:r>
            <a:r>
              <a:rPr lang="en-US" sz="2000" dirty="0" err="1">
                <a:solidFill>
                  <a:srgbClr val="FF0000"/>
                </a:solidFill>
                <a:latin typeface="Tahoma" charset="0"/>
              </a:rPr>
              <a:t>perf</a:t>
            </a:r>
            <a:r>
              <a:rPr lang="en-US" sz="2000" dirty="0">
                <a:solidFill>
                  <a:srgbClr val="FF0000"/>
                </a:solidFill>
                <a:latin typeface="Tahoma" charset="0"/>
              </a:rPr>
              <a:t>.)</a:t>
            </a: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99F04B-28CD-9D46-B4CF-9C5A4AA8DF0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199707" name="Group 47"/>
            <p:cNvGrpSpPr>
              <a:grpSpLocks/>
            </p:cNvGrpSpPr>
            <p:nvPr/>
          </p:nvGrpSpPr>
          <p:grpSpPr bwMode="auto">
            <a:xfrm>
              <a:off x="3936" y="1536"/>
              <a:ext cx="672" cy="672"/>
              <a:chOff x="3648" y="3120"/>
              <a:chExt cx="672" cy="672"/>
            </a:xfrm>
          </p:grpSpPr>
          <p:sp>
            <p:nvSpPr>
              <p:cNvPr id="19971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1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2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sp>
            <p:nvSpPr>
              <p:cNvPr id="19972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grpSp>
        <p:grpSp>
          <p:nvGrpSpPr>
            <p:cNvPr id="199708" name="Group 52"/>
            <p:cNvGrpSpPr>
              <a:grpSpLocks/>
            </p:cNvGrpSpPr>
            <p:nvPr/>
          </p:nvGrpSpPr>
          <p:grpSpPr bwMode="auto">
            <a:xfrm>
              <a:off x="4608" y="1536"/>
              <a:ext cx="672" cy="672"/>
              <a:chOff x="3648" y="3120"/>
              <a:chExt cx="672" cy="672"/>
            </a:xfrm>
          </p:grpSpPr>
          <p:sp>
            <p:nvSpPr>
              <p:cNvPr id="19971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1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1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sp>
            <p:nvSpPr>
              <p:cNvPr id="19971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grpSp>
        <p:grpSp>
          <p:nvGrpSpPr>
            <p:cNvPr id="199709" name="Group 57"/>
            <p:cNvGrpSpPr>
              <a:grpSpLocks/>
            </p:cNvGrpSpPr>
            <p:nvPr/>
          </p:nvGrpSpPr>
          <p:grpSpPr bwMode="auto">
            <a:xfrm>
              <a:off x="4608" y="864"/>
              <a:ext cx="672" cy="672"/>
              <a:chOff x="3648" y="3120"/>
              <a:chExt cx="672" cy="672"/>
            </a:xfrm>
          </p:grpSpPr>
          <p:sp>
            <p:nvSpPr>
              <p:cNvPr id="199712"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C2</a:t>
                </a:r>
              </a:p>
            </p:txBody>
          </p:sp>
          <p:sp>
            <p:nvSpPr>
              <p:cNvPr id="199713"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C3</a:t>
                </a:r>
              </a:p>
            </p:txBody>
          </p:sp>
        </p:grpSp>
        <p:sp>
          <p:nvSpPr>
            <p:cNvPr id="1997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smtClean="0">
                  <a:solidFill>
                    <a:srgbClr val="000000"/>
                  </a:solidFill>
                  <a:latin typeface="Arial" charset="0"/>
                  <a:ea typeface="ＭＳ Ｐゴシック" charset="0"/>
                  <a:cs typeface="ＭＳ Ｐゴシック" charset="0"/>
                </a:rPr>
                <a:t>C1</a:t>
              </a:r>
            </a:p>
          </p:txBody>
        </p:sp>
        <p:sp>
          <p:nvSpPr>
            <p:cNvPr id="1997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smtClean="0">
                  <a:solidFill>
                    <a:srgbClr val="000000"/>
                  </a:solidFill>
                  <a:latin typeface="Times New Roman" charset="0"/>
                </a:rPr>
                <a:t>Asymmetric</a:t>
              </a:r>
            </a:p>
          </p:txBody>
        </p:sp>
      </p:grpSp>
      <p:grpSp>
        <p:nvGrpSpPr>
          <p:cNvPr id="199685" name="Group 74"/>
          <p:cNvGrpSpPr>
            <a:grpSpLocks/>
          </p:cNvGrpSpPr>
          <p:nvPr/>
        </p:nvGrpSpPr>
        <p:grpSpPr bwMode="auto">
          <a:xfrm>
            <a:off x="1295400" y="1143000"/>
            <a:ext cx="2133600" cy="2728913"/>
            <a:chOff x="624" y="1056"/>
            <a:chExt cx="1344" cy="1719"/>
          </a:xfrm>
        </p:grpSpPr>
        <p:grpSp>
          <p:nvGrpSpPr>
            <p:cNvPr id="199686" name="Group 27"/>
            <p:cNvGrpSpPr>
              <a:grpSpLocks/>
            </p:cNvGrpSpPr>
            <p:nvPr/>
          </p:nvGrpSpPr>
          <p:grpSpPr bwMode="auto">
            <a:xfrm>
              <a:off x="624" y="1056"/>
              <a:ext cx="672" cy="672"/>
              <a:chOff x="3648" y="3120"/>
              <a:chExt cx="672" cy="672"/>
            </a:xfrm>
          </p:grpSpPr>
          <p:sp>
            <p:nvSpPr>
              <p:cNvPr id="199703"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4"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5"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6"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grpSp>
          <p:nvGrpSpPr>
            <p:cNvPr id="199687" name="Group 32"/>
            <p:cNvGrpSpPr>
              <a:grpSpLocks/>
            </p:cNvGrpSpPr>
            <p:nvPr/>
          </p:nvGrpSpPr>
          <p:grpSpPr bwMode="auto">
            <a:xfrm>
              <a:off x="624" y="1728"/>
              <a:ext cx="672" cy="672"/>
              <a:chOff x="3648" y="3120"/>
              <a:chExt cx="672" cy="672"/>
            </a:xfrm>
          </p:grpSpPr>
          <p:sp>
            <p:nvSpPr>
              <p:cNvPr id="199699"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0"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1"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2"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grpSp>
          <p:nvGrpSpPr>
            <p:cNvPr id="199688" name="Group 37"/>
            <p:cNvGrpSpPr>
              <a:grpSpLocks/>
            </p:cNvGrpSpPr>
            <p:nvPr/>
          </p:nvGrpSpPr>
          <p:grpSpPr bwMode="auto">
            <a:xfrm>
              <a:off x="1296" y="1056"/>
              <a:ext cx="672" cy="672"/>
              <a:chOff x="3648" y="3120"/>
              <a:chExt cx="672" cy="672"/>
            </a:xfrm>
          </p:grpSpPr>
          <p:sp>
            <p:nvSpPr>
              <p:cNvPr id="199695"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6"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7"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8"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grpSp>
          <p:nvGrpSpPr>
            <p:cNvPr id="199689" name="Group 42"/>
            <p:cNvGrpSpPr>
              <a:grpSpLocks/>
            </p:cNvGrpSpPr>
            <p:nvPr/>
          </p:nvGrpSpPr>
          <p:grpSpPr bwMode="auto">
            <a:xfrm>
              <a:off x="1296" y="1728"/>
              <a:ext cx="672" cy="672"/>
              <a:chOff x="3648" y="3120"/>
              <a:chExt cx="672" cy="672"/>
            </a:xfrm>
          </p:grpSpPr>
          <p:sp>
            <p:nvSpPr>
              <p:cNvPr id="199691"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2"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3"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4"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sp>
          <p:nvSpPr>
            <p:cNvPr id="199690"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smtClean="0">
                  <a:solidFill>
                    <a:srgbClr val="000000"/>
                  </a:solidFill>
                  <a:latin typeface="Times New Roman" charset="0"/>
                </a:rPr>
                <a:t>Symmetric</a:t>
              </a:r>
            </a:p>
          </p:txBody>
        </p:sp>
      </p:grpSp>
    </p:spTree>
    <p:extLst>
      <p:ext uri="{BB962C8B-B14F-4D97-AF65-F5344CB8AC3E}">
        <p14:creationId xmlns:p14="http://schemas.microsoft.com/office/powerpoint/2010/main" val="560370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r>
              <a:rPr lang="en-US">
                <a:latin typeface="Garamond"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a:latin typeface="Tahoma" charset="0"/>
              </a:rPr>
              <a:t>Critical sections reduce performance and limit scalability</a:t>
            </a:r>
          </a:p>
          <a:p>
            <a:pPr lvl="2"/>
            <a:endParaRPr lang="en-US">
              <a:latin typeface="Tahoma" charset="0"/>
            </a:endParaRPr>
          </a:p>
          <a:p>
            <a:r>
              <a:rPr lang="en-US">
                <a:latin typeface="Tahoma" charset="0"/>
              </a:rPr>
              <a:t>Accelerate critical sections by executing them on a powerful core</a:t>
            </a:r>
          </a:p>
          <a:p>
            <a:pPr lvl="2"/>
            <a:endParaRPr lang="en-US">
              <a:latin typeface="Tahoma" charset="0"/>
            </a:endParaRPr>
          </a:p>
          <a:p>
            <a:r>
              <a:rPr lang="en-US">
                <a:latin typeface="Tahoma" charset="0"/>
              </a:rPr>
              <a:t>ACS reduces average execution time by:</a:t>
            </a:r>
          </a:p>
          <a:p>
            <a:pPr lvl="1"/>
            <a:r>
              <a:rPr lang="en-US">
                <a:latin typeface="Tahoma" charset="0"/>
              </a:rPr>
              <a:t>34% compared to an equal-area SCMP</a:t>
            </a:r>
          </a:p>
          <a:p>
            <a:pPr lvl="1"/>
            <a:r>
              <a:rPr lang="en-US">
                <a:latin typeface="Tahoma" charset="0"/>
              </a:rPr>
              <a:t>23% compared to an equal-area ACMP</a:t>
            </a:r>
          </a:p>
          <a:p>
            <a:pPr lvl="2"/>
            <a:endParaRPr lang="en-US">
              <a:latin typeface="Tahoma" charset="0"/>
            </a:endParaRPr>
          </a:p>
          <a:p>
            <a:r>
              <a:rPr lang="en-US">
                <a:latin typeface="Tahoma" charset="0"/>
              </a:rPr>
              <a:t>ACS improves scalability of 7 of the 12 workloads</a:t>
            </a:r>
          </a:p>
          <a:p>
            <a:endParaRPr lang="en-US">
              <a:latin typeface="Tahoma" charset="0"/>
            </a:endParaRPr>
          </a:p>
          <a:p>
            <a:r>
              <a:rPr lang="en-US">
                <a:latin typeface="Tahoma" charset="0"/>
              </a:rPr>
              <a:t>Generalizing the idea: </a:t>
            </a:r>
            <a:r>
              <a:rPr lang="en-US">
                <a:solidFill>
                  <a:srgbClr val="0000FF"/>
                </a:solidFill>
                <a:latin typeface="Tahoma" charset="0"/>
              </a:rPr>
              <a:t>Accelerate all bottlenecks (“</a:t>
            </a:r>
            <a:r>
              <a:rPr lang="en-US" altLang="ja-JP">
                <a:solidFill>
                  <a:srgbClr val="0000FF"/>
                </a:solidFill>
                <a:latin typeface="Tahoma" charset="0"/>
              </a:rPr>
              <a:t>critical paths”) by executing them on a powerful core</a:t>
            </a:r>
          </a:p>
          <a:p>
            <a:endParaRPr lang="en-US">
              <a:latin typeface="Tahoma" charset="0"/>
            </a:endParaRPr>
          </a:p>
        </p:txBody>
      </p:sp>
      <p:sp>
        <p:nvSpPr>
          <p:cNvPr id="2488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A547E5-A3DF-C046-B09F-4255908F5940}"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18758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4"/>
          <p:cNvSpPr>
            <a:spLocks noGrp="1"/>
          </p:cNvSpPr>
          <p:nvPr>
            <p:ph type="ctrTitle"/>
          </p:nvPr>
        </p:nvSpPr>
        <p:spPr>
          <a:xfrm>
            <a:off x="685800" y="1371600"/>
            <a:ext cx="7924800" cy="1752600"/>
          </a:xfrm>
        </p:spPr>
        <p:txBody>
          <a:bodyPr/>
          <a:lstStyle/>
          <a:p>
            <a:r>
              <a:rPr lang="en-US">
                <a:latin typeface="Garamond" charset="0"/>
              </a:rPr>
              <a:t>Bottleneck Identification and Scheduling</a:t>
            </a:r>
          </a:p>
        </p:txBody>
      </p:sp>
      <p:sp>
        <p:nvSpPr>
          <p:cNvPr id="249858" name="Subtitle 5"/>
          <p:cNvSpPr>
            <a:spLocks noGrp="1"/>
          </p:cNvSpPr>
          <p:nvPr>
            <p:ph type="subTitle" idx="1"/>
          </p:nvPr>
        </p:nvSpPr>
        <p:spPr>
          <a:xfrm>
            <a:off x="76200" y="3962400"/>
            <a:ext cx="8991600" cy="1752600"/>
          </a:xfrm>
        </p:spPr>
        <p:txBody>
          <a:bodyPr/>
          <a:lstStyle/>
          <a:p>
            <a:pPr>
              <a:buFont typeface="Wingdings" charset="0"/>
              <a:buNone/>
            </a:pPr>
            <a:r>
              <a:rPr lang="en-US" sz="1800" dirty="0">
                <a:latin typeface="Tahoma" charset="0"/>
              </a:rPr>
              <a:t>Jose A. Joao, M. </a:t>
            </a:r>
            <a:r>
              <a:rPr lang="en-US" sz="1800" dirty="0" err="1">
                <a:latin typeface="Tahoma" charset="0"/>
              </a:rPr>
              <a:t>Aater</a:t>
            </a:r>
            <a:r>
              <a:rPr lang="en-US" sz="1800" dirty="0">
                <a:latin typeface="Tahoma" charset="0"/>
              </a:rPr>
              <a:t> </a:t>
            </a:r>
            <a:r>
              <a:rPr lang="en-US" sz="1800" dirty="0" err="1">
                <a:latin typeface="Tahoma" charset="0"/>
              </a:rPr>
              <a:t>Suleman</a:t>
            </a:r>
            <a:r>
              <a:rPr lang="en-US" sz="1800" dirty="0">
                <a:latin typeface="Tahoma" charset="0"/>
              </a:rPr>
              <a:t>, </a:t>
            </a:r>
            <a:r>
              <a:rPr lang="en-US" sz="1800" dirty="0" err="1">
                <a:latin typeface="Tahoma" charset="0"/>
              </a:rPr>
              <a:t>Onur</a:t>
            </a:r>
            <a:r>
              <a:rPr lang="en-US" sz="1800" dirty="0">
                <a:latin typeface="Tahoma" charset="0"/>
              </a:rPr>
              <a:t> </a:t>
            </a:r>
            <a:r>
              <a:rPr lang="en-US" sz="1800" dirty="0" err="1">
                <a:latin typeface="Tahoma" charset="0"/>
              </a:rPr>
              <a:t>Mutlu</a:t>
            </a:r>
            <a:r>
              <a:rPr lang="en-US" sz="1800" dirty="0">
                <a:latin typeface="Tahoma" charset="0"/>
              </a:rPr>
              <a:t>, and Yale N. </a:t>
            </a:r>
            <a:r>
              <a:rPr lang="en-US" sz="1800" dirty="0" err="1">
                <a:latin typeface="Tahoma" charset="0"/>
              </a:rPr>
              <a:t>Patt</a:t>
            </a:r>
            <a:r>
              <a:rPr lang="en-US" sz="1800" dirty="0">
                <a:latin typeface="Tahoma" charset="0"/>
              </a:rPr>
              <a:t>,</a:t>
            </a:r>
            <a:br>
              <a:rPr lang="en-US" sz="1800" dirty="0">
                <a:latin typeface="Tahoma" charset="0"/>
              </a:rPr>
            </a:br>
            <a:r>
              <a:rPr lang="en-US" sz="1800" b="1" dirty="0">
                <a:latin typeface="Tahoma" charset="0"/>
                <a:hlinkClick r:id="rId2"/>
              </a:rPr>
              <a:t>"Bottleneck Identification and Scheduling in Multithreaded Applications"</a:t>
            </a:r>
            <a:r>
              <a:rPr lang="en-US" sz="1800" dirty="0">
                <a:latin typeface="Tahoma" charset="0"/>
              </a:rPr>
              <a:t> </a:t>
            </a:r>
            <a:br>
              <a:rPr lang="en-US" sz="1800" dirty="0">
                <a:latin typeface="Tahoma" charset="0"/>
              </a:rPr>
            </a:br>
            <a:r>
              <a:rPr lang="en-US" sz="1800" i="1" dirty="0">
                <a:latin typeface="Tahoma" charset="0"/>
              </a:rPr>
              <a:t>Proceedings of the </a:t>
            </a:r>
            <a:r>
              <a:rPr lang="en-US" sz="1800" i="1" dirty="0">
                <a:latin typeface="Tahoma" charset="0"/>
                <a:hlinkClick r:id="rId3"/>
              </a:rPr>
              <a:t>17th International Conference on Architectural Support for Programming Languages and Operating Systems</a:t>
            </a:r>
            <a:r>
              <a:rPr lang="en-US" sz="1800" i="1" dirty="0">
                <a:latin typeface="Tahoma" charset="0"/>
              </a:rPr>
              <a:t> (</a:t>
            </a:r>
            <a:r>
              <a:rPr lang="en-US" sz="1800" b="1" i="1" dirty="0">
                <a:latin typeface="Tahoma" charset="0"/>
              </a:rPr>
              <a:t>ASPLOS</a:t>
            </a:r>
            <a:r>
              <a:rPr lang="en-US" sz="1800" i="1" dirty="0">
                <a:latin typeface="Tahoma" charset="0"/>
              </a:rPr>
              <a:t>)</a:t>
            </a:r>
            <a:r>
              <a:rPr lang="en-US" sz="1800" dirty="0">
                <a:latin typeface="Tahoma" charset="0"/>
              </a:rPr>
              <a:t>, London, UK, March 2012.</a:t>
            </a:r>
          </a:p>
        </p:txBody>
      </p:sp>
      <p:sp>
        <p:nvSpPr>
          <p:cNvPr id="2498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6B5008-09A6-AB49-A119-C142E722953A}" type="slidenum">
              <a:rPr lang="en-US" sz="1200">
                <a:solidFill>
                  <a:srgbClr val="000000"/>
                </a:solidFill>
                <a:latin typeface="Garamond" charset="0"/>
              </a:rPr>
              <a:pPr eaLnBrk="1" hangingPunct="1"/>
              <a:t>71</a:t>
            </a:fld>
            <a:endParaRPr lang="en-US" sz="1200">
              <a:solidFill>
                <a:srgbClr val="000000"/>
              </a:solidFill>
              <a:latin typeface="Garamond" charset="0"/>
            </a:endParaRPr>
          </a:p>
        </p:txBody>
      </p:sp>
    </p:spTree>
    <p:extLst>
      <p:ext uri="{BB962C8B-B14F-4D97-AF65-F5344CB8AC3E}">
        <p14:creationId xmlns:p14="http://schemas.microsoft.com/office/powerpoint/2010/main" val="43551202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pPr eaLnBrk="1" hangingPunct="1"/>
            <a:r>
              <a:rPr lang="en-US">
                <a:latin typeface="Garamond" charset="0"/>
              </a:rPr>
              <a:t>Bottlenecks in Multithreaded Applications</a:t>
            </a:r>
          </a:p>
        </p:txBody>
      </p:sp>
      <p:sp>
        <p:nvSpPr>
          <p:cNvPr id="252930"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rPr>
              <a:t>Definition: any code segment for which threads contend (i.e. wait)</a:t>
            </a:r>
          </a:p>
          <a:p>
            <a:pPr eaLnBrk="1" hangingPunct="1">
              <a:buFont typeface="Wingdings" charset="0"/>
              <a:buNone/>
            </a:pPr>
            <a:endParaRPr lang="en-US" sz="800">
              <a:latin typeface="Tahoma" charset="0"/>
            </a:endParaRPr>
          </a:p>
          <a:p>
            <a:pPr eaLnBrk="1" hangingPunct="1">
              <a:buFont typeface="Wingdings" charset="0"/>
              <a:buNone/>
            </a:pPr>
            <a:r>
              <a:rPr lang="en-US" sz="2200">
                <a:latin typeface="Tahoma" charset="0"/>
              </a:rPr>
              <a:t>Examples:</a:t>
            </a:r>
          </a:p>
          <a:p>
            <a:pPr eaLnBrk="1" hangingPunct="1">
              <a:buFont typeface="Wingdings" charset="0"/>
              <a:buNone/>
            </a:pPr>
            <a:endParaRPr lang="en-US" sz="800">
              <a:latin typeface="Tahoma" charset="0"/>
            </a:endParaRPr>
          </a:p>
          <a:p>
            <a:pPr eaLnBrk="1" hangingPunct="1"/>
            <a:r>
              <a:rPr lang="en-US" sz="2200">
                <a:solidFill>
                  <a:srgbClr val="0000FF"/>
                </a:solidFill>
                <a:latin typeface="Tahoma" charset="0"/>
              </a:rPr>
              <a:t>Amdahl’s serial portions</a:t>
            </a:r>
          </a:p>
          <a:p>
            <a:pPr lvl="1" eaLnBrk="1" hangingPunct="1"/>
            <a:r>
              <a:rPr lang="en-US" sz="1800">
                <a:latin typeface="Tahoma" charset="0"/>
              </a:rPr>
              <a:t>Only one thread exists </a:t>
            </a:r>
            <a:r>
              <a:rPr lang="en-US" sz="1800">
                <a:latin typeface="Tahoma" charset="0"/>
                <a:sym typeface="Wingdings" charset="0"/>
              </a:rPr>
              <a:t></a:t>
            </a:r>
            <a:r>
              <a:rPr lang="en-US" sz="1800">
                <a:latin typeface="Tahoma" charset="0"/>
              </a:rPr>
              <a:t> on the critical path</a:t>
            </a:r>
          </a:p>
          <a:p>
            <a:pPr lvl="1" eaLnBrk="1" hangingPunct="1"/>
            <a:endParaRPr lang="en-US" sz="1000">
              <a:latin typeface="Tahoma" charset="0"/>
            </a:endParaRPr>
          </a:p>
          <a:p>
            <a:pPr eaLnBrk="1" hangingPunct="1"/>
            <a:r>
              <a:rPr lang="en-US" sz="2200">
                <a:solidFill>
                  <a:srgbClr val="0000FF"/>
                </a:solidFill>
                <a:latin typeface="Tahoma" charset="0"/>
              </a:rPr>
              <a:t>Critical sections</a:t>
            </a:r>
          </a:p>
          <a:p>
            <a:pPr lvl="1" eaLnBrk="1" hangingPunct="1"/>
            <a:r>
              <a:rPr lang="en-US" sz="1800">
                <a:latin typeface="Tahoma" charset="0"/>
              </a:rPr>
              <a:t>Ensure mutual exclusion </a:t>
            </a:r>
            <a:r>
              <a:rPr lang="en-US" sz="1800">
                <a:latin typeface="Tahoma" charset="0"/>
                <a:sym typeface="Wingdings" charset="0"/>
              </a:rPr>
              <a:t> </a:t>
            </a:r>
            <a:r>
              <a:rPr lang="en-US" sz="1800">
                <a:latin typeface="Tahoma" charset="0"/>
              </a:rPr>
              <a:t>likely to be on the critical path if contended</a:t>
            </a:r>
          </a:p>
          <a:p>
            <a:pPr lvl="1" eaLnBrk="1" hangingPunct="1"/>
            <a:endParaRPr lang="en-US" sz="1000">
              <a:latin typeface="Tahoma" charset="0"/>
            </a:endParaRPr>
          </a:p>
          <a:p>
            <a:pPr eaLnBrk="1" hangingPunct="1"/>
            <a:r>
              <a:rPr lang="en-US" sz="2200">
                <a:solidFill>
                  <a:srgbClr val="0000FF"/>
                </a:solidFill>
                <a:latin typeface="Tahoma" charset="0"/>
              </a:rPr>
              <a:t>Barriers</a:t>
            </a:r>
          </a:p>
          <a:p>
            <a:pPr lvl="1" eaLnBrk="1" hangingPunct="1"/>
            <a:r>
              <a:rPr lang="en-US" sz="1800">
                <a:latin typeface="Tahoma" charset="0"/>
              </a:rPr>
              <a:t>Ensure all threads reach a point before continuing </a:t>
            </a:r>
            <a:r>
              <a:rPr lang="en-US" sz="1800">
                <a:latin typeface="Tahoma" charset="0"/>
                <a:sym typeface="Wingdings" charset="0"/>
              </a:rPr>
              <a:t> </a:t>
            </a:r>
            <a:r>
              <a:rPr lang="en-US" sz="1800">
                <a:latin typeface="Tahoma" charset="0"/>
              </a:rPr>
              <a:t>the latest thread arriving is on the critical path</a:t>
            </a:r>
          </a:p>
          <a:p>
            <a:pPr lvl="1" eaLnBrk="1" hangingPunct="1"/>
            <a:endParaRPr lang="en-US" sz="1000">
              <a:latin typeface="Tahoma" charset="0"/>
            </a:endParaRPr>
          </a:p>
          <a:p>
            <a:pPr eaLnBrk="1" hangingPunct="1"/>
            <a:r>
              <a:rPr lang="en-US" sz="2200">
                <a:solidFill>
                  <a:srgbClr val="0000FF"/>
                </a:solidFill>
                <a:latin typeface="Tahoma" charset="0"/>
              </a:rPr>
              <a:t>Pipeline stages</a:t>
            </a:r>
          </a:p>
          <a:p>
            <a:pPr lvl="1" eaLnBrk="1" hangingPunct="1"/>
            <a:r>
              <a:rPr lang="en-US" sz="1800">
                <a:latin typeface="Tahoma" charset="0"/>
              </a:rPr>
              <a:t>Different stages of a loop iteration may execute on different threads, </a:t>
            </a:r>
            <a:br>
              <a:rPr lang="en-US" sz="1800">
                <a:latin typeface="Tahoma" charset="0"/>
              </a:rPr>
            </a:br>
            <a:r>
              <a:rPr lang="en-US" sz="1800">
                <a:latin typeface="Tahoma" charset="0"/>
              </a:rPr>
              <a:t>slowest stage makes other stages wait </a:t>
            </a:r>
            <a:r>
              <a:rPr lang="en-US" sz="1800">
                <a:latin typeface="Tahoma" charset="0"/>
                <a:sym typeface="Wingdings" charset="0"/>
              </a:rPr>
              <a:t> </a:t>
            </a:r>
            <a:r>
              <a:rPr lang="en-US" sz="1800">
                <a:latin typeface="Tahoma" charset="0"/>
              </a:rPr>
              <a:t>on the critical path</a:t>
            </a:r>
          </a:p>
        </p:txBody>
      </p:sp>
      <p:sp>
        <p:nvSpPr>
          <p:cNvPr id="2529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DB649A-19BD-C547-8602-99451D8E5A92}"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extLst>
      <p:ext uri="{BB962C8B-B14F-4D97-AF65-F5344CB8AC3E}">
        <p14:creationId xmlns:p14="http://schemas.microsoft.com/office/powerpoint/2010/main" val="71806464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228600" y="152400"/>
            <a:ext cx="8915400" cy="1066800"/>
          </a:xfrm>
        </p:spPr>
        <p:txBody>
          <a:bodyPr/>
          <a:lstStyle/>
          <a:p>
            <a:r>
              <a:rPr lang="en-US" sz="3200">
                <a:latin typeface="Garamond"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rPr>
              <a:t>A=full linked list; B=empty linked list</a:t>
            </a:r>
          </a:p>
          <a:p>
            <a:pPr>
              <a:buFont typeface="Wingdings" charset="0"/>
              <a:buNone/>
            </a:pPr>
            <a:r>
              <a:rPr lang="en-US" sz="1800">
                <a:latin typeface="Tahoma" charset="0"/>
              </a:rPr>
              <a:t>repeat</a:t>
            </a:r>
          </a:p>
          <a:p>
            <a:pPr>
              <a:buFont typeface="Wingdings" charset="0"/>
              <a:buNone/>
            </a:pPr>
            <a:r>
              <a:rPr lang="en-US" sz="1800">
                <a:latin typeface="Tahoma" charset="0"/>
              </a:rPr>
              <a:t>	Lock A</a:t>
            </a:r>
          </a:p>
          <a:p>
            <a:pPr>
              <a:buFont typeface="Wingdings" charset="0"/>
              <a:buNone/>
            </a:pPr>
            <a:r>
              <a:rPr lang="en-US" sz="1800">
                <a:latin typeface="Tahoma" charset="0"/>
              </a:rPr>
              <a:t>		Traverse list A</a:t>
            </a:r>
          </a:p>
          <a:p>
            <a:pPr>
              <a:buFont typeface="Wingdings" charset="0"/>
              <a:buNone/>
            </a:pPr>
            <a:r>
              <a:rPr lang="en-US" sz="1800">
                <a:latin typeface="Tahoma" charset="0"/>
              </a:rPr>
              <a:t>		Remove X from A</a:t>
            </a:r>
          </a:p>
          <a:p>
            <a:pPr>
              <a:buFont typeface="Wingdings" charset="0"/>
              <a:buNone/>
            </a:pPr>
            <a:r>
              <a:rPr lang="en-US" sz="1800">
                <a:latin typeface="Tahoma" charset="0"/>
              </a:rPr>
              <a:t>	Unlock A</a:t>
            </a:r>
          </a:p>
          <a:p>
            <a:pPr>
              <a:buFont typeface="Wingdings" charset="0"/>
              <a:buNone/>
            </a:pPr>
            <a:r>
              <a:rPr lang="en-US" sz="1800">
                <a:latin typeface="Tahoma" charset="0"/>
              </a:rPr>
              <a:t>	Compute on X</a:t>
            </a:r>
          </a:p>
          <a:p>
            <a:pPr>
              <a:buFont typeface="Wingdings" charset="0"/>
              <a:buNone/>
            </a:pPr>
            <a:r>
              <a:rPr lang="en-US" sz="1800">
                <a:latin typeface="Tahoma" charset="0"/>
              </a:rPr>
              <a:t>	Lock B</a:t>
            </a:r>
          </a:p>
          <a:p>
            <a:pPr>
              <a:buFont typeface="Wingdings" charset="0"/>
              <a:buNone/>
            </a:pPr>
            <a:r>
              <a:rPr lang="en-US" sz="1800">
                <a:latin typeface="Tahoma" charset="0"/>
              </a:rPr>
              <a:t>		Traverse list B</a:t>
            </a:r>
          </a:p>
          <a:p>
            <a:pPr>
              <a:buFont typeface="Wingdings" charset="0"/>
              <a:buNone/>
            </a:pPr>
            <a:r>
              <a:rPr lang="en-US" sz="1800">
                <a:latin typeface="Tahoma" charset="0"/>
              </a:rPr>
              <a:t>		Insert X into B</a:t>
            </a:r>
          </a:p>
          <a:p>
            <a:pPr>
              <a:buFont typeface="Wingdings" charset="0"/>
              <a:buNone/>
            </a:pPr>
            <a:r>
              <a:rPr lang="en-US" sz="1800">
                <a:latin typeface="Tahoma" charset="0"/>
              </a:rPr>
              <a:t>	Unlock B</a:t>
            </a:r>
          </a:p>
          <a:p>
            <a:pPr>
              <a:buFont typeface="Wingdings" charset="0"/>
              <a:buNone/>
            </a:pPr>
            <a:r>
              <a:rPr lang="en-US" sz="1800">
                <a:latin typeface="Tahoma" charset="0"/>
              </a:rPr>
              <a:t>until A is empty</a:t>
            </a:r>
          </a:p>
        </p:txBody>
      </p:sp>
      <p:sp>
        <p:nvSpPr>
          <p:cNvPr id="2549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492D7-ABAB-C247-BC32-655C9BEC37D9}"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pic>
        <p:nvPicPr>
          <p:cNvPr id="5" name="Picture 4" descr="llist_move_cont32_bw.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32 threads</a:t>
            </a:r>
          </a:p>
        </p:txBody>
      </p:sp>
    </p:spTree>
    <p:extLst>
      <p:ext uri="{BB962C8B-B14F-4D97-AF65-F5344CB8AC3E}">
        <p14:creationId xmlns:p14="http://schemas.microsoft.com/office/powerpoint/2010/main" val="2469897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228600" y="152400"/>
            <a:ext cx="8915400" cy="1066800"/>
          </a:xfrm>
        </p:spPr>
        <p:txBody>
          <a:bodyPr/>
          <a:lstStyle/>
          <a:p>
            <a:r>
              <a:rPr lang="en-US" sz="3200">
                <a:latin typeface="Garamond" charset="0"/>
              </a:rPr>
              <a:t>Limiting Bottlenecks Do Change on Real Applications</a:t>
            </a:r>
          </a:p>
        </p:txBody>
      </p:sp>
      <p:pic>
        <p:nvPicPr>
          <p:cNvPr id="257026" name="Content Placeholder 4" descr="sbnontrx_contention16.ep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138" y="1762125"/>
            <a:ext cx="8689975" cy="3724275"/>
          </a:xfrm>
        </p:spPr>
      </p:pic>
      <p:sp>
        <p:nvSpPr>
          <p:cNvPr id="2570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30642-62BB-F645-A40C-4DA7A3924682}"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sp>
        <p:nvSpPr>
          <p:cNvPr id="257028"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71476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93F8F-1F9E-DB4F-89D4-06CFD59AB2C7}" type="slidenum">
              <a:rPr lang="en-US" sz="1600">
                <a:solidFill>
                  <a:srgbClr val="000000"/>
                </a:solidFill>
                <a:latin typeface="Garamond" charset="0"/>
              </a:rPr>
              <a:pPr eaLnBrk="1" hangingPunct="1"/>
              <a:t>75</a:t>
            </a:fld>
            <a:endParaRPr lang="en-US" sz="1600">
              <a:solidFill>
                <a:srgbClr val="000000"/>
              </a:solidFill>
              <a:latin typeface="Garamond" charset="0"/>
            </a:endParaRPr>
          </a:p>
        </p:txBody>
      </p:sp>
      <p:sp>
        <p:nvSpPr>
          <p:cNvPr id="261122"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rgbClr val="CC9900"/>
              </a:buClr>
              <a:buSzPct val="65000"/>
              <a:buFont typeface="Wingdings" charset="2"/>
              <a:buChar char="n"/>
              <a:defRPr/>
            </a:pPr>
            <a:r>
              <a:rPr lang="en-US" sz="2400" kern="0" dirty="0">
                <a:solidFill>
                  <a:srgbClr val="000000"/>
                </a:solidFill>
                <a:latin typeface="Tahoma"/>
                <a:ea typeface="ＭＳ Ｐゴシック" charset="-128"/>
                <a:cs typeface="ＭＳ Ｐゴシック" pitchFamily="-106" charset="-128"/>
              </a:rPr>
              <a:t>Key insight:</a:t>
            </a:r>
          </a:p>
          <a:p>
            <a:pPr marL="669925" lvl="1" indent="-325438" eaLnBrk="0" hangingPunct="0">
              <a:spcBef>
                <a:spcPct val="20000"/>
              </a:spcBef>
              <a:buClr>
                <a:srgbClr val="3B812F"/>
              </a:buClr>
              <a:buSzPct val="60000"/>
              <a:buFont typeface="Wingdings" charset="2"/>
              <a:buChar char="q"/>
              <a:defRPr/>
            </a:pPr>
            <a:r>
              <a:rPr lang="en-US" sz="2400" kern="0" dirty="0">
                <a:solidFill>
                  <a:srgbClr val="0000FF"/>
                </a:solidFill>
                <a:latin typeface="Tahoma"/>
                <a:ea typeface="ＭＳ Ｐゴシック" charset="-128"/>
                <a:cs typeface="ＭＳ Ｐゴシック" charset="0"/>
              </a:rPr>
              <a:t>Thread waiting </a:t>
            </a:r>
            <a:r>
              <a:rPr lang="en-US" sz="2400" kern="0" dirty="0">
                <a:solidFill>
                  <a:srgbClr val="000000"/>
                </a:solidFill>
                <a:latin typeface="Tahoma"/>
                <a:ea typeface="ＭＳ Ｐゴシック" charset="-128"/>
                <a:cs typeface="ＭＳ Ｐゴシック" charset="0"/>
              </a:rPr>
              <a:t>reduces parallelism and </a:t>
            </a:r>
            <a:br>
              <a:rPr lang="en-US" sz="2400" kern="0" dirty="0">
                <a:solidFill>
                  <a:srgbClr val="000000"/>
                </a:solidFill>
                <a:latin typeface="Tahoma"/>
                <a:ea typeface="ＭＳ Ｐゴシック" charset="-128"/>
                <a:cs typeface="ＭＳ Ｐゴシック" charset="0"/>
              </a:rPr>
            </a:br>
            <a:r>
              <a:rPr lang="en-US" sz="2400" kern="0" dirty="0">
                <a:solidFill>
                  <a:srgbClr val="000000"/>
                </a:solidFill>
                <a:latin typeface="Tahoma"/>
                <a:ea typeface="ＭＳ Ｐゴシック" charset="-128"/>
                <a:cs typeface="ＭＳ Ｐゴシック" charset="0"/>
              </a:rPr>
              <a:t>is likely to reduce performance</a:t>
            </a:r>
          </a:p>
          <a:p>
            <a:pPr marL="669925" lvl="1" indent="-325438" eaLnBrk="0" hangingPunct="0">
              <a:spcBef>
                <a:spcPct val="20000"/>
              </a:spcBef>
              <a:buClr>
                <a:srgbClr val="3B812F"/>
              </a:buClr>
              <a:buSzPct val="60000"/>
              <a:buFont typeface="Wingdings" charset="2"/>
              <a:buChar char="q"/>
              <a:defRPr/>
            </a:pPr>
            <a:r>
              <a:rPr lang="en-US" sz="2400" kern="0" dirty="0">
                <a:solidFill>
                  <a:srgbClr val="000000"/>
                </a:solidFill>
                <a:latin typeface="Tahoma"/>
                <a:ea typeface="ＭＳ Ｐゴシック" charset="-128"/>
                <a:cs typeface="ＭＳ Ｐゴシック" charset="0"/>
              </a:rPr>
              <a:t>Code causing the most thread waiting                             </a:t>
            </a:r>
            <a:r>
              <a:rPr lang="en-US" sz="2400" kern="0" dirty="0">
                <a:solidFill>
                  <a:srgbClr val="000000"/>
                </a:solidFill>
                <a:latin typeface="Tahoma"/>
                <a:ea typeface="ＭＳ Ｐゴシック" charset="-128"/>
                <a:cs typeface="ＭＳ Ｐゴシック" charset="0"/>
                <a:sym typeface="Wingdings"/>
              </a:rPr>
              <a:t> likely critical path</a:t>
            </a:r>
            <a:endParaRPr lang="en-US" sz="2400" kern="0" dirty="0">
              <a:solidFill>
                <a:srgbClr val="000000"/>
              </a:solidFill>
              <a:latin typeface="Tahoma"/>
              <a:ea typeface="ＭＳ Ｐゴシック" charset="-128"/>
              <a:cs typeface="ＭＳ Ｐゴシック" charset="0"/>
            </a:endParaRPr>
          </a:p>
          <a:p>
            <a:pPr marL="669925" lvl="1" indent="-325438" eaLnBrk="0" hangingPunct="0">
              <a:spcBef>
                <a:spcPct val="20000"/>
              </a:spcBef>
              <a:buClr>
                <a:srgbClr val="3B812F"/>
              </a:buClr>
              <a:buSzPct val="60000"/>
              <a:buFont typeface="Wingdings" charset="2"/>
              <a:buChar char="q"/>
              <a:defRPr/>
            </a:pPr>
            <a:endParaRPr lang="en-US" sz="800" kern="0" dirty="0">
              <a:solidFill>
                <a:srgbClr val="000000"/>
              </a:solidFill>
              <a:latin typeface="Tahoma"/>
              <a:ea typeface="ＭＳ Ｐゴシック" charset="-128"/>
              <a:cs typeface="ＭＳ Ｐゴシック" charset="0"/>
            </a:endParaRPr>
          </a:p>
          <a:p>
            <a:pPr marL="669925" lvl="1" indent="-325438" eaLnBrk="0" hangingPunct="0">
              <a:spcBef>
                <a:spcPct val="20000"/>
              </a:spcBef>
              <a:buClr>
                <a:srgbClr val="3B812F"/>
              </a:buClr>
              <a:buSzPct val="60000"/>
              <a:buFont typeface="Wingdings" charset="2"/>
              <a:buChar char="q"/>
              <a:defRPr/>
            </a:pPr>
            <a:endParaRPr lang="en-US" sz="800" kern="0" dirty="0">
              <a:solidFill>
                <a:srgbClr val="000000"/>
              </a:solidFill>
              <a:latin typeface="Tahoma"/>
              <a:ea typeface="ＭＳ Ｐゴシック" charset="-128"/>
              <a:cs typeface="ＭＳ Ｐゴシック" charset="0"/>
            </a:endParaRPr>
          </a:p>
          <a:p>
            <a:pPr marL="669925" lvl="1" indent="-325438" eaLnBrk="0" hangingPunct="0">
              <a:spcBef>
                <a:spcPct val="20000"/>
              </a:spcBef>
              <a:buClr>
                <a:srgbClr val="3B812F"/>
              </a:buClr>
              <a:buSzPct val="60000"/>
              <a:buFont typeface="Wingdings" charset="2"/>
              <a:buChar char="q"/>
              <a:defRPr/>
            </a:pPr>
            <a:endParaRPr lang="en-US" sz="800" kern="0" dirty="0">
              <a:solidFill>
                <a:srgbClr val="000000"/>
              </a:solidFill>
              <a:latin typeface="Tahoma"/>
              <a:ea typeface="ＭＳ Ｐゴシック" charset="-128"/>
              <a:cs typeface="ＭＳ Ｐゴシック" charset="0"/>
            </a:endParaRPr>
          </a:p>
          <a:p>
            <a:pPr marL="342900" indent="-342900" eaLnBrk="0" hangingPunct="0">
              <a:spcBef>
                <a:spcPct val="20000"/>
              </a:spcBef>
              <a:buClr>
                <a:srgbClr val="CC9900"/>
              </a:buClr>
              <a:buSzPct val="65000"/>
              <a:buFont typeface="Wingdings" charset="2"/>
              <a:buChar char="n"/>
              <a:defRPr/>
            </a:pPr>
            <a:r>
              <a:rPr lang="en-US" sz="2400" kern="0" dirty="0">
                <a:solidFill>
                  <a:srgbClr val="000000"/>
                </a:solidFill>
                <a:latin typeface="Tahoma"/>
                <a:ea typeface="ＭＳ Ｐゴシック" charset="-128"/>
                <a:cs typeface="ＭＳ Ｐゴシック" pitchFamily="-106" charset="-128"/>
              </a:rPr>
              <a:t>Key idea:</a:t>
            </a:r>
          </a:p>
          <a:p>
            <a:pPr marL="669925" lvl="1" indent="-325438" eaLnBrk="0" hangingPunct="0">
              <a:spcBef>
                <a:spcPct val="20000"/>
              </a:spcBef>
              <a:buClr>
                <a:srgbClr val="3B812F"/>
              </a:buClr>
              <a:buSzPct val="60000"/>
              <a:buFont typeface="Wingdings" charset="2"/>
              <a:buChar char="q"/>
              <a:defRPr/>
            </a:pPr>
            <a:r>
              <a:rPr lang="en-US" sz="2400" kern="0" dirty="0">
                <a:solidFill>
                  <a:srgbClr val="0000FF"/>
                </a:solidFill>
                <a:latin typeface="Tahoma"/>
                <a:ea typeface="ＭＳ Ｐゴシック" charset="-128"/>
                <a:cs typeface="ＭＳ Ｐゴシック" charset="0"/>
              </a:rPr>
              <a:t>Dynamically identify bottlenecks that cause </a:t>
            </a:r>
            <a:br>
              <a:rPr lang="en-US" sz="2400" kern="0" dirty="0">
                <a:solidFill>
                  <a:srgbClr val="0000FF"/>
                </a:solidFill>
                <a:latin typeface="Tahoma"/>
                <a:ea typeface="ＭＳ Ｐゴシック" charset="-128"/>
                <a:cs typeface="ＭＳ Ｐゴシック" charset="0"/>
              </a:rPr>
            </a:br>
            <a:r>
              <a:rPr lang="en-US" sz="2400" kern="0" dirty="0">
                <a:solidFill>
                  <a:srgbClr val="0000FF"/>
                </a:solidFill>
                <a:latin typeface="Tahoma"/>
                <a:ea typeface="ＭＳ Ｐゴシック" charset="-128"/>
                <a:cs typeface="ＭＳ Ｐゴシック" charset="0"/>
              </a:rPr>
              <a:t>the most thread waiting</a:t>
            </a:r>
          </a:p>
          <a:p>
            <a:pPr marL="669925" lvl="1" indent="-325438" eaLnBrk="0" hangingPunct="0">
              <a:spcBef>
                <a:spcPct val="20000"/>
              </a:spcBef>
              <a:buClr>
                <a:srgbClr val="3B812F"/>
              </a:buClr>
              <a:buSzPct val="60000"/>
              <a:buFont typeface="Wingdings" charset="2"/>
              <a:buChar char="q"/>
              <a:defRPr/>
            </a:pPr>
            <a:r>
              <a:rPr lang="en-US" sz="2400" kern="0" dirty="0">
                <a:solidFill>
                  <a:srgbClr val="000000"/>
                </a:solidFill>
                <a:latin typeface="Tahoma"/>
                <a:ea typeface="ＭＳ Ｐゴシック" charset="-128"/>
                <a:cs typeface="ＭＳ Ｐゴシック" charset="0"/>
              </a:rPr>
              <a:t>Accelerate them (using powerful cores in an ACMP)</a:t>
            </a:r>
            <a:endParaRPr lang="en-US" sz="2400" i="1" kern="0" dirty="0">
              <a:solidFill>
                <a:srgbClr val="0000FF"/>
              </a:solidFill>
              <a:latin typeface="Tahoma"/>
              <a:ea typeface="ＭＳ Ｐゴシック" charset="-128"/>
              <a:cs typeface="ＭＳ Ｐゴシック" pitchFamily="-106" charset="-128"/>
            </a:endParaRPr>
          </a:p>
        </p:txBody>
      </p:sp>
    </p:spTree>
    <p:extLst>
      <p:ext uri="{BB962C8B-B14F-4D97-AF65-F5344CB8AC3E}">
        <p14:creationId xmlns:p14="http://schemas.microsoft.com/office/powerpoint/2010/main" val="2723725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631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C9C01-9DF8-3742-BA8D-7A66CB452C2B}" type="slidenum">
              <a:rPr lang="en-US" sz="1600">
                <a:solidFill>
                  <a:srgbClr val="000000"/>
                </a:solidFill>
                <a:latin typeface="Garamond" charset="0"/>
              </a:rPr>
              <a:pPr eaLnBrk="1" hangingPunct="1"/>
              <a:t>76</a:t>
            </a:fld>
            <a:endParaRPr lang="en-US" sz="1600">
              <a:solidFill>
                <a:srgbClr val="000000"/>
              </a:solidFill>
              <a:latin typeface="Garamond" charset="0"/>
            </a:endParaRPr>
          </a:p>
        </p:txBody>
      </p:sp>
      <p:sp>
        <p:nvSpPr>
          <p:cNvPr id="263176"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08198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10" grpId="0"/>
      <p:bldP spid="72711" grpId="0"/>
      <p:bldP spid="72712" grpId="0"/>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while cannot acquire lock</a:t>
            </a: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Wait loop for watch_addr</a:t>
            </a:r>
            <a:endParaRPr lang="en-US" i="1">
              <a:solidFill>
                <a:srgbClr val="000000"/>
              </a:solidFill>
              <a:latin typeface="Tahoma" charset="0"/>
            </a:endParaRP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acquire lock</a:t>
            </a: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t>
            </a: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release lock</a:t>
            </a:r>
          </a:p>
          <a:p>
            <a:pPr fontAlgn="base">
              <a:spcBef>
                <a:spcPct val="20000"/>
              </a:spcBef>
              <a:spcAft>
                <a:spcPct val="0"/>
              </a:spcAft>
              <a:buClr>
                <a:srgbClr val="CC9900"/>
              </a:buClr>
              <a:buSzPct val="65000"/>
              <a:buFont typeface="Wingdings" charset="0"/>
              <a:buNone/>
            </a:pPr>
            <a:endParaRPr lang="en-US" i="1">
              <a:solidFill>
                <a:srgbClr val="000000"/>
              </a:solidFill>
              <a:latin typeface="Tahoma" charset="0"/>
            </a:endParaRPr>
          </a:p>
        </p:txBody>
      </p:sp>
      <p:sp>
        <p:nvSpPr>
          <p:cNvPr id="265218" name="Title 1"/>
          <p:cNvSpPr>
            <a:spLocks noGrp="1"/>
          </p:cNvSpPr>
          <p:nvPr>
            <p:ph type="title"/>
          </p:nvPr>
        </p:nvSpPr>
        <p:spPr/>
        <p:txBody>
          <a:bodyPr/>
          <a:lstStyle/>
          <a:p>
            <a:r>
              <a:rPr lang="en-US">
                <a:latin typeface="Garamond"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a:t>
            </a:r>
          </a:p>
          <a:p>
            <a:pPr>
              <a:buFont typeface="Wingdings" charset="0"/>
              <a:buNone/>
            </a:pPr>
            <a:r>
              <a:rPr lang="en-US">
                <a:latin typeface="Tahoma" charset="0"/>
              </a:rPr>
              <a:t>targetPC: 	while cannot acquire lock</a:t>
            </a:r>
          </a:p>
          <a:p>
            <a:pPr>
              <a:buFont typeface="Wingdings" charset="0"/>
              <a:buNone/>
            </a:pPr>
            <a:r>
              <a:rPr lang="en-US">
                <a:latin typeface="Tahoma" charset="0"/>
              </a:rPr>
              <a:t>				Wait loop for watch_addr</a:t>
            </a:r>
            <a:endParaRPr lang="en-US" i="1">
              <a:latin typeface="Tahoma" charset="0"/>
            </a:endParaRPr>
          </a:p>
          <a:p>
            <a:pPr>
              <a:buFont typeface="Wingdings" charset="0"/>
              <a:buNone/>
            </a:pPr>
            <a:r>
              <a:rPr lang="en-US">
                <a:latin typeface="Tahoma" charset="0"/>
              </a:rPr>
              <a:t>			acquire lock</a:t>
            </a:r>
          </a:p>
          <a:p>
            <a:pPr>
              <a:buFont typeface="Wingdings" charset="0"/>
              <a:buNone/>
            </a:pPr>
            <a:r>
              <a:rPr lang="en-US">
                <a:latin typeface="Tahoma" charset="0"/>
              </a:rPr>
              <a:t>			…</a:t>
            </a:r>
          </a:p>
          <a:p>
            <a:pPr>
              <a:buFont typeface="Wingdings" charset="0"/>
              <a:buNone/>
            </a:pPr>
            <a:r>
              <a:rPr lang="en-US">
                <a:latin typeface="Tahoma" charset="0"/>
              </a:rPr>
              <a:t>			release lock</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26522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96C46B-5187-A343-8436-65497D9FFF9D}" type="slidenum">
              <a:rPr lang="en-US" sz="1600">
                <a:solidFill>
                  <a:srgbClr val="000000"/>
                </a:solidFill>
                <a:latin typeface="Garamond" charset="0"/>
              </a:rPr>
              <a:pPr eaLnBrk="1" hangingPunct="1"/>
              <a:t>77</a:t>
            </a:fld>
            <a:endParaRPr lang="en-US" sz="1600">
              <a:solidFill>
                <a:srgbClr val="000000"/>
              </a:solidFill>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rgbClr val="CC9900"/>
              </a:buClr>
              <a:buSzPct val="65000"/>
              <a:buFont typeface="Wingdings" charset="2"/>
              <a:buNone/>
              <a:defRPr/>
            </a:pPr>
            <a:r>
              <a:rPr lang="en-US" sz="2400" kern="0" dirty="0">
                <a:solidFill>
                  <a:srgbClr val="000000"/>
                </a:solidFill>
                <a:latin typeface="Tahoma"/>
                <a:ea typeface="ＭＳ Ｐゴシック" charset="-128"/>
                <a:cs typeface="ＭＳ Ｐゴシック" pitchFamily="-106" charset="-128"/>
              </a:rPr>
              <a:t>	</a:t>
            </a:r>
            <a:r>
              <a:rPr lang="en-US" sz="2400" kern="0" dirty="0" err="1">
                <a:solidFill>
                  <a:srgbClr val="0000FF"/>
                </a:solidFill>
                <a:latin typeface="Tahoma"/>
                <a:ea typeface="ＭＳ Ｐゴシック" charset="-128"/>
                <a:cs typeface="ＭＳ Ｐゴシック" pitchFamily="-106" charset="-128"/>
              </a:rPr>
              <a:t>BottleneckWait</a:t>
            </a:r>
            <a:r>
              <a:rPr lang="en-US" sz="2400" kern="0" dirty="0">
                <a:solidFill>
                  <a:srgbClr val="000000"/>
                </a:solidFill>
                <a:latin typeface="Tahoma"/>
                <a:ea typeface="ＭＳ Ｐゴシック" charset="-128"/>
                <a:cs typeface="ＭＳ Ｐゴシック" pitchFamily="-106" charset="-128"/>
              </a:rPr>
              <a:t> </a:t>
            </a:r>
            <a:r>
              <a:rPr lang="en-US" sz="2400" i="1" kern="0" dirty="0">
                <a:solidFill>
                  <a:srgbClr val="000000"/>
                </a:solidFill>
                <a:latin typeface="Tahoma"/>
                <a:ea typeface="ＭＳ Ｐゴシック" charset="-128"/>
                <a:cs typeface="ＭＳ Ｐゴシック" pitchFamily="-106" charset="-128"/>
              </a:rPr>
              <a:t>bid</a:t>
            </a:r>
            <a:r>
              <a:rPr lang="en-US" sz="2400" kern="0" dirty="0">
                <a:solidFill>
                  <a:srgbClr val="000000"/>
                </a:solidFill>
                <a:latin typeface="Tahoma"/>
                <a:ea typeface="ＭＳ Ｐゴシック" charset="-128"/>
                <a:cs typeface="ＭＳ Ｐゴシック" pitchFamily="-106" charset="-128"/>
              </a:rPr>
              <a:t>, </a:t>
            </a:r>
            <a:r>
              <a:rPr lang="en-US" sz="2400" kern="0" dirty="0" err="1">
                <a:solidFill>
                  <a:srgbClr val="000000"/>
                </a:solidFill>
                <a:latin typeface="Tahoma"/>
                <a:ea typeface="ＭＳ Ｐゴシック" charset="-128"/>
                <a:cs typeface="ＭＳ Ｐゴシック" pitchFamily="-106" charset="-128"/>
              </a:rPr>
              <a:t>watch_addr</a:t>
            </a:r>
            <a:endParaRPr lang="en-US" sz="2400" i="1" kern="0" dirty="0">
              <a:solidFill>
                <a:srgbClr val="000000"/>
              </a:solidFill>
              <a:latin typeface="Tahoma"/>
              <a:ea typeface="ＭＳ Ｐゴシック" charset="-128"/>
              <a:cs typeface="ＭＳ Ｐゴシック" pitchFamily="-106" charset="-128"/>
            </a:endParaRPr>
          </a:p>
        </p:txBody>
      </p:sp>
      <p:sp>
        <p:nvSpPr>
          <p:cNvPr id="265226"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t>
            </a: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Tahoma"/>
                <a:ea typeface="ＭＳ Ｐゴシック" charset="0"/>
                <a:cs typeface="ＭＳ Ｐゴシック" charset="0"/>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Tahoma"/>
                <a:ea typeface="ＭＳ Ｐゴシック" charset="0"/>
                <a:cs typeface="ＭＳ Ｐゴシック" charset="0"/>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07484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222D1-038E-9A40-B5A4-8EE3B3D9FE50}" type="slidenum">
              <a:rPr lang="en-US" sz="1600">
                <a:solidFill>
                  <a:srgbClr val="000000"/>
                </a:solidFill>
                <a:latin typeface="Garamond" charset="0"/>
              </a:rPr>
              <a:pPr eaLnBrk="1" hangingPunct="1"/>
              <a:t>78</a:t>
            </a:fld>
            <a:endParaRPr lang="en-US" sz="1600">
              <a:solidFill>
                <a:srgbClr val="000000"/>
              </a:solidFill>
              <a:latin typeface="Garamond" charset="0"/>
            </a:endParaRPr>
          </a:p>
        </p:txBody>
      </p:sp>
      <p:sp>
        <p:nvSpPr>
          <p:cNvPr id="267266" name="Title 1"/>
          <p:cNvSpPr>
            <a:spLocks noGrp="1"/>
          </p:cNvSpPr>
          <p:nvPr>
            <p:ph type="title"/>
          </p:nvPr>
        </p:nvSpPr>
        <p:spPr/>
        <p:txBody>
          <a:bodyPr/>
          <a:lstStyle/>
          <a:p>
            <a:r>
              <a:rPr lang="en-US">
                <a:latin typeface="Garamond" charset="0"/>
              </a:rPr>
              <a:t>Barriers: Code Modifications</a:t>
            </a:r>
          </a:p>
        </p:txBody>
      </p:sp>
      <p:sp>
        <p:nvSpPr>
          <p:cNvPr id="267267" name="Content Placeholder 2"/>
          <p:cNvSpPr>
            <a:spLocks noGrp="1"/>
          </p:cNvSpPr>
          <p:nvPr>
            <p:ph idx="1"/>
          </p:nvPr>
        </p:nvSpPr>
        <p:spPr/>
        <p:txBody>
          <a:bodyPr/>
          <a:lstStyle/>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enter barrier</a:t>
            </a:r>
          </a:p>
          <a:p>
            <a:pPr>
              <a:buFont typeface="Wingdings" charset="0"/>
              <a:buNone/>
            </a:pPr>
            <a:r>
              <a:rPr lang="en-US">
                <a:latin typeface="Tahoma" charset="0"/>
              </a:rPr>
              <a:t>			while not all threads in barrier</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a:t>
            </a:r>
            <a:r>
              <a:rPr lang="en-US" i="1">
                <a:latin typeface="Tahoma" charset="0"/>
              </a:rPr>
              <a:t>bid</a:t>
            </a:r>
            <a:r>
              <a:rPr lang="en-US">
                <a:latin typeface="Tahoma" charset="0"/>
              </a:rPr>
              <a:t>, watch_addr</a:t>
            </a:r>
          </a:p>
          <a:p>
            <a:pPr>
              <a:buFont typeface="Wingdings" charset="0"/>
              <a:buNone/>
            </a:pPr>
            <a:r>
              <a:rPr lang="en-US">
                <a:latin typeface="Tahoma" charset="0"/>
              </a:rPr>
              <a:t>			exit barrier</a:t>
            </a:r>
          </a:p>
          <a:p>
            <a:pPr>
              <a:buFont typeface="Wingdings" charset="0"/>
              <a:buNone/>
            </a:pPr>
            <a:r>
              <a:rPr lang="en-US">
                <a:latin typeface="Tahoma" charset="0"/>
              </a:rPr>
              <a:t>			…</a:t>
            </a:r>
          </a:p>
          <a:p>
            <a:pPr>
              <a:buFont typeface="Wingdings" charset="0"/>
              <a:buNone/>
            </a:pPr>
            <a:r>
              <a:rPr lang="en-US">
                <a:latin typeface="Tahoma" charset="0"/>
              </a:rPr>
              <a:t>targetPC: 	code running for the barrier</a:t>
            </a:r>
          </a:p>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5" name="Rounded Rectangle 4"/>
          <p:cNvSpPr>
            <a:spLocks noChangeArrowheads="1"/>
          </p:cNvSpPr>
          <p:nvPr/>
        </p:nvSpPr>
        <p:spPr bwMode="auto">
          <a:xfrm>
            <a:off x="1862138" y="396240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432697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1BD220-44AD-C14B-AC83-6C679D879D62}" type="slidenum">
              <a:rPr lang="en-US" sz="1600">
                <a:solidFill>
                  <a:srgbClr val="000000"/>
                </a:solidFill>
                <a:latin typeface="Garamond" charset="0"/>
              </a:rPr>
              <a:pPr eaLnBrk="1" hangingPunct="1"/>
              <a:t>79</a:t>
            </a:fld>
            <a:endParaRPr lang="en-US" sz="1600">
              <a:solidFill>
                <a:srgbClr val="000000"/>
              </a:solidFill>
              <a:latin typeface="Garamond" charset="0"/>
            </a:endParaRPr>
          </a:p>
        </p:txBody>
      </p:sp>
      <p:sp>
        <p:nvSpPr>
          <p:cNvPr id="269314" name="Title 1"/>
          <p:cNvSpPr>
            <a:spLocks noGrp="1"/>
          </p:cNvSpPr>
          <p:nvPr>
            <p:ph type="title"/>
          </p:nvPr>
        </p:nvSpPr>
        <p:spPr/>
        <p:txBody>
          <a:bodyPr/>
          <a:lstStyle/>
          <a:p>
            <a:r>
              <a:rPr lang="en-US">
                <a:latin typeface="Garamond" charset="0"/>
              </a:rPr>
              <a:t>Pipeline Stages: Code Modifications</a:t>
            </a:r>
          </a:p>
        </p:txBody>
      </p:sp>
      <p:sp>
        <p:nvSpPr>
          <p:cNvPr id="269315"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a:t>
            </a:r>
          </a:p>
          <a:p>
            <a:pPr>
              <a:buFont typeface="Wingdings" charset="0"/>
              <a:buNone/>
            </a:pPr>
            <a:r>
              <a:rPr lang="en-US">
                <a:latin typeface="Tahoma" charset="0"/>
              </a:rPr>
              <a:t>targetPC:	while not done</a:t>
            </a:r>
          </a:p>
          <a:p>
            <a:pPr>
              <a:buFont typeface="Wingdings" charset="0"/>
              <a:buNone/>
            </a:pPr>
            <a:r>
              <a:rPr lang="en-US">
                <a:latin typeface="Tahoma" charset="0"/>
              </a:rPr>
              <a:t>				while empty queue</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prev_bid</a:t>
            </a:r>
          </a:p>
          <a:p>
            <a:pPr>
              <a:buFont typeface="Wingdings" charset="0"/>
              <a:buNone/>
            </a:pPr>
            <a:r>
              <a:rPr lang="en-US">
                <a:latin typeface="Tahoma" charset="0"/>
              </a:rPr>
              <a:t>				dequeue work</a:t>
            </a:r>
          </a:p>
          <a:p>
            <a:pPr>
              <a:buFont typeface="Wingdings" charset="0"/>
              <a:buNone/>
            </a:pPr>
            <a:r>
              <a:rPr lang="en-US">
                <a:latin typeface="Tahoma" charset="0"/>
              </a:rPr>
              <a:t>				do the work …</a:t>
            </a:r>
          </a:p>
          <a:p>
            <a:pPr>
              <a:buFont typeface="Wingdings" charset="0"/>
              <a:buNone/>
            </a:pPr>
            <a:r>
              <a:rPr lang="en-US">
                <a:latin typeface="Tahoma" charset="0"/>
              </a:rPr>
              <a:t>				while full queue</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next_bid</a:t>
            </a:r>
          </a:p>
          <a:p>
            <a:pPr>
              <a:buFont typeface="Wingdings" charset="0"/>
              <a:buNone/>
            </a:pPr>
            <a:r>
              <a:rPr lang="en-US">
                <a:latin typeface="Tahoma" charset="0"/>
              </a:rPr>
              <a:t>				enqueue next work</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015050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600" dirty="0" smtClean="0"/>
              <a:t>We Have Already Seen Examples (Before)</a:t>
            </a:r>
            <a:endParaRPr lang="en-US" sz="3600" dirty="0"/>
          </a:p>
        </p:txBody>
      </p:sp>
      <p:sp>
        <p:nvSpPr>
          <p:cNvPr id="3" name="Content Placeholder 2"/>
          <p:cNvSpPr>
            <a:spLocks noGrp="1"/>
          </p:cNvSpPr>
          <p:nvPr>
            <p:ph idx="1"/>
          </p:nvPr>
        </p:nvSpPr>
        <p:spPr>
          <a:xfrm>
            <a:off x="228600" y="914400"/>
            <a:ext cx="8839200" cy="5340350"/>
          </a:xfrm>
        </p:spPr>
        <p:txBody>
          <a:bodyPr/>
          <a:lstStyle/>
          <a:p>
            <a:r>
              <a:rPr lang="en-US" dirty="0" smtClean="0"/>
              <a:t>CRAY-1 design: scalar + vector pipelines</a:t>
            </a:r>
          </a:p>
          <a:p>
            <a:r>
              <a:rPr lang="en-US" dirty="0" smtClean="0"/>
              <a:t>Modern processors: scalar instructions + SIMD extensions</a:t>
            </a:r>
          </a:p>
          <a:p>
            <a:r>
              <a:rPr lang="en-US" dirty="0" smtClean="0"/>
              <a:t>Decoupled Access Execute: access + execute processors</a:t>
            </a:r>
          </a:p>
          <a:p>
            <a:endParaRPr lang="en-US" dirty="0" smtClean="0"/>
          </a:p>
          <a:p>
            <a:r>
              <a:rPr lang="en-US" dirty="0" smtClean="0"/>
              <a:t>Thread Cluster Memory Scheduling: different memory scheduling policies for different thread clusters </a:t>
            </a:r>
          </a:p>
          <a:p>
            <a:r>
              <a:rPr lang="en-US" dirty="0" smtClean="0"/>
              <a:t>RAIDR: Heterogeneous refresh rates in DRAM</a:t>
            </a:r>
          </a:p>
          <a:p>
            <a:r>
              <a:rPr lang="en-US" dirty="0" smtClean="0"/>
              <a:t>Heterogeneous-Latency DRAM (Tiered Latency DRAM)</a:t>
            </a:r>
          </a:p>
          <a:p>
            <a:r>
              <a:rPr lang="en-US" dirty="0" smtClean="0"/>
              <a:t>Hybrid memory systems</a:t>
            </a:r>
          </a:p>
          <a:p>
            <a:pPr lvl="1"/>
            <a:r>
              <a:rPr lang="en-US" dirty="0" smtClean="0"/>
              <a:t>DRAM + Phase Change Memory</a:t>
            </a:r>
          </a:p>
          <a:p>
            <a:pPr lvl="1"/>
            <a:r>
              <a:rPr lang="en-US" dirty="0" smtClean="0"/>
              <a:t>Fast, Costly DRAM + Slow, Cheap DRAM</a:t>
            </a:r>
          </a:p>
          <a:p>
            <a:pPr lvl="1"/>
            <a:r>
              <a:rPr lang="en-US" dirty="0" smtClean="0"/>
              <a:t>Reliable, Costly DRAM + Unreliable, Cheap DRAM</a:t>
            </a:r>
          </a:p>
          <a:p>
            <a:pPr lvl="1"/>
            <a:endParaRPr lang="en-US" sz="1600" dirty="0" smtClean="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8</a:t>
            </a:fld>
            <a:endParaRPr lang="en-US" altLang="en-US"/>
          </a:p>
        </p:txBody>
      </p:sp>
    </p:spTree>
    <p:extLst>
      <p:ext uri="{BB962C8B-B14F-4D97-AF65-F5344CB8AC3E}">
        <p14:creationId xmlns:p14="http://schemas.microsoft.com/office/powerpoint/2010/main" val="2487777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1364"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1365"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271366"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713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7BCB5B-9F44-6045-B8B9-AD35AE72984F}"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sp>
        <p:nvSpPr>
          <p:cNvPr id="271368"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889197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a:latin typeface="Garamond"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rPr>
              <a:t>Performance-limiting bottleneck </a:t>
            </a:r>
            <a:r>
              <a:rPr lang="en-US">
                <a:solidFill>
                  <a:srgbClr val="0000FF"/>
                </a:solidFill>
                <a:latin typeface="Tahoma" charset="0"/>
              </a:rPr>
              <a:t>identification and acceleration are independent tasks</a:t>
            </a:r>
          </a:p>
          <a:p>
            <a:r>
              <a:rPr lang="en-US">
                <a:latin typeface="Tahoma" charset="0"/>
              </a:rPr>
              <a:t>Acceleration can be accomplished in multiple ways</a:t>
            </a:r>
          </a:p>
          <a:p>
            <a:pPr lvl="1"/>
            <a:r>
              <a:rPr lang="en-US">
                <a:latin typeface="Tahoma" charset="0"/>
              </a:rPr>
              <a:t>Increasing core frequency/voltage</a:t>
            </a:r>
          </a:p>
          <a:p>
            <a:pPr lvl="1"/>
            <a:r>
              <a:rPr lang="en-US">
                <a:latin typeface="Tahoma" charset="0"/>
              </a:rPr>
              <a:t>Prioritization in shared resources </a:t>
            </a:r>
            <a:r>
              <a:rPr lang="en-US" sz="1800">
                <a:solidFill>
                  <a:srgbClr val="28571F"/>
                </a:solidFill>
                <a:latin typeface="Tahoma" charset="0"/>
              </a:rPr>
              <a:t>[Ebrahimi+, MICRO’</a:t>
            </a:r>
            <a:r>
              <a:rPr lang="en-US" altLang="ja-JP" sz="1800">
                <a:solidFill>
                  <a:srgbClr val="28571F"/>
                </a:solidFill>
                <a:latin typeface="Tahoma" charset="0"/>
              </a:rPr>
              <a:t>11]</a:t>
            </a:r>
            <a:endParaRPr lang="en-US" altLang="ja-JP">
              <a:solidFill>
                <a:srgbClr val="28571F"/>
              </a:solidFill>
              <a:latin typeface="Tahoma" charset="0"/>
            </a:endParaRPr>
          </a:p>
          <a:p>
            <a:pPr lvl="1"/>
            <a:r>
              <a:rPr lang="en-US">
                <a:latin typeface="Tahoma" charset="0"/>
              </a:rPr>
              <a:t>Migration to faster cores in an Asymmetric CMP</a:t>
            </a:r>
            <a:endParaRPr lang="en-US">
              <a:solidFill>
                <a:srgbClr val="FF0000"/>
              </a:solidFill>
              <a:latin typeface="Tahoma" charset="0"/>
            </a:endParaRPr>
          </a:p>
          <a:p>
            <a:endParaRPr lang="en-US">
              <a:latin typeface="Tahoma" charset="0"/>
            </a:endParaRPr>
          </a:p>
        </p:txBody>
      </p:sp>
      <p:sp>
        <p:nvSpPr>
          <p:cNvPr id="2734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C3B67D-9198-FD47-A64B-E8D595D3A261}" type="slidenum">
              <a:rPr lang="en-US" sz="1600">
                <a:solidFill>
                  <a:srgbClr val="000000"/>
                </a:solidFill>
                <a:latin typeface="Garamond" charset="0"/>
              </a:rPr>
              <a:pPr eaLnBrk="1" hangingPunct="1"/>
              <a:t>81</a:t>
            </a:fld>
            <a:endParaRPr lang="en-US" sz="1600">
              <a:solidFill>
                <a:srgbClr val="000000"/>
              </a:solidFill>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73421"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Large core</a:t>
              </a:r>
            </a:p>
          </p:txBody>
        </p:sp>
        <p:sp>
          <p:nvSpPr>
            <p:cNvPr id="273422"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3"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4"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5"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6"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7"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8"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9"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0"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1"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2"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3"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10795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546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5461"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27546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754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142D36-F132-1749-BEAC-B122C1D20403}" type="slidenum">
              <a:rPr lang="en-US" sz="1600">
                <a:solidFill>
                  <a:srgbClr val="000000"/>
                </a:solidFill>
                <a:latin typeface="Garamond" charset="0"/>
              </a:rPr>
              <a:pPr eaLnBrk="1" hangingPunct="1"/>
              <a:t>82</a:t>
            </a:fld>
            <a:endParaRPr lang="en-US" sz="1600">
              <a:solidFill>
                <a:srgbClr val="000000"/>
              </a:solidFill>
              <a:latin typeface="Garamond" charset="0"/>
            </a:endParaRPr>
          </a:p>
        </p:txBody>
      </p:sp>
      <p:sp>
        <p:nvSpPr>
          <p:cNvPr id="275464"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966235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a:xfrm>
            <a:off x="228600" y="152400"/>
            <a:ext cx="8915400" cy="1066800"/>
          </a:xfrm>
        </p:spPr>
        <p:txBody>
          <a:bodyPr/>
          <a:lstStyle/>
          <a:p>
            <a:r>
              <a:rPr lang="en-US" sz="3100">
                <a:latin typeface="Garamond" charset="0"/>
              </a:rPr>
              <a:t>Determining Thread Waiting Cycles for Each Bottleneck</a:t>
            </a:r>
          </a:p>
        </p:txBody>
      </p:sp>
      <p:sp>
        <p:nvSpPr>
          <p:cNvPr id="27750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668A69-973E-5F46-AD2D-B2895C1724C1}" type="slidenum">
              <a:rPr lang="en-US" sz="1600">
                <a:solidFill>
                  <a:srgbClr val="000000"/>
                </a:solidFill>
                <a:latin typeface="Garamond" charset="0"/>
              </a:rPr>
              <a:pPr eaLnBrk="1" hangingPunct="1"/>
              <a:t>83</a:t>
            </a:fld>
            <a:endParaRPr lang="en-US" sz="1600">
              <a:solidFill>
                <a:srgbClr val="000000"/>
              </a:solidFill>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7509"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77511"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77513"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latin typeface="Tahoma"/>
              </a:endParaRPr>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Bottleneck</a:t>
            </a:r>
          </a:p>
          <a:p>
            <a:pPr eaLnBrk="1" fontAlgn="base" hangingPunct="1">
              <a:spcBef>
                <a:spcPct val="0"/>
              </a:spcBef>
              <a:spcAft>
                <a:spcPct val="0"/>
              </a:spcAft>
            </a:pPr>
            <a:r>
              <a:rPr lang="en-US" sz="1800">
                <a:solidFill>
                  <a:srgbClr val="000000"/>
                </a:solidFill>
              </a:rPr>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7518"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val="1922125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9556"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9557"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279558"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795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D2B27D-3668-8940-83A7-1078FBD07C11}"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sp>
        <p:nvSpPr>
          <p:cNvPr id="279560"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750262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p:txBody>
          <a:bodyPr/>
          <a:lstStyle/>
          <a:p>
            <a:r>
              <a:rPr lang="en-US">
                <a:latin typeface="Garamond" charset="0"/>
              </a:rPr>
              <a:t>Bottleneck Acceleration</a:t>
            </a:r>
          </a:p>
        </p:txBody>
      </p:sp>
      <p:sp>
        <p:nvSpPr>
          <p:cNvPr id="28160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D11A88-204A-7647-8087-3A53263D2282}" type="slidenum">
              <a:rPr lang="en-US" sz="1600">
                <a:solidFill>
                  <a:srgbClr val="000000"/>
                </a:solidFill>
                <a:latin typeface="Garamond" charset="0"/>
              </a:rPr>
              <a:pPr eaLnBrk="1" hangingPunct="1"/>
              <a:t>85</a:t>
            </a:fld>
            <a:endParaRPr lang="en-US" sz="1600">
              <a:solidFill>
                <a:srgbClr val="000000"/>
              </a:solidFill>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1605"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81607"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81609"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2</a:t>
            </a:r>
          </a:p>
        </p:txBody>
      </p:sp>
      <p:grpSp>
        <p:nvGrpSpPr>
          <p:cNvPr id="281610"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latin typeface="Tahoma"/>
              </a:endParaRPr>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1612"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Bottleneck</a:t>
            </a:r>
          </a:p>
          <a:p>
            <a:pPr eaLnBrk="1" fontAlgn="base" hangingPunct="1">
              <a:spcBef>
                <a:spcPct val="0"/>
              </a:spcBef>
              <a:spcAft>
                <a:spcPct val="0"/>
              </a:spcAft>
            </a:pPr>
            <a:r>
              <a:rPr lang="en-US" sz="1800">
                <a:solidFill>
                  <a:srgbClr val="000000"/>
                </a:solidFill>
              </a:rPr>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1614"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rgbClr val="FFFFFF"/>
              </a:solidFill>
              <a:latin typeface="Tahoma"/>
              <a:ea typeface="ＭＳ Ｐゴシック" charset="0"/>
              <a:cs typeface="ＭＳ Ｐゴシック" charset="0"/>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a:solidFill>
                  <a:srgbClr val="000000"/>
                </a:solidFill>
              </a:rPr>
              <a:t>Acceleration</a:t>
            </a:r>
          </a:p>
          <a:p>
            <a:pPr algn="r" eaLnBrk="1" fontAlgn="base" hangingPunct="1">
              <a:spcBef>
                <a:spcPct val="0"/>
              </a:spcBef>
              <a:spcAft>
                <a:spcPct val="0"/>
              </a:spcAft>
            </a:pPr>
            <a:r>
              <a:rPr lang="en-US" sz="1800">
                <a:solidFill>
                  <a:srgbClr val="000000"/>
                </a:solidFill>
              </a:rPr>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rgbClr val="FFFFFF"/>
              </a:solidFill>
              <a:latin typeface="Tahoma"/>
              <a:ea typeface="ＭＳ Ｐゴシック" charset="0"/>
              <a:cs typeface="ＭＳ Ｐゴシック" charset="0"/>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AIT</a:t>
            </a:r>
          </a:p>
        </p:txBody>
      </p:sp>
      <p:sp>
        <p:nvSpPr>
          <p:cNvPr id="281630"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rgbClr val="FFFFFF"/>
              </a:solidFill>
              <a:latin typeface="Tahoma"/>
              <a:ea typeface="ＭＳ Ｐゴシック" charset="0"/>
              <a:cs typeface="ＭＳ Ｐゴシック" charset="0"/>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281634"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remotely</a:t>
            </a:r>
          </a:p>
        </p:txBody>
      </p:sp>
    </p:spTree>
    <p:extLst>
      <p:ext uri="{BB962C8B-B14F-4D97-AF65-F5344CB8AC3E}">
        <p14:creationId xmlns:p14="http://schemas.microsoft.com/office/powerpoint/2010/main" val="3926048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p:txBody>
          <a:bodyPr/>
          <a:lstStyle/>
          <a:p>
            <a:r>
              <a:rPr lang="en-US">
                <a:latin typeface="Garamond" charset="0"/>
              </a:rPr>
              <a:t>BIS Mechanisms</a:t>
            </a:r>
          </a:p>
        </p:txBody>
      </p:sp>
      <p:sp>
        <p:nvSpPr>
          <p:cNvPr id="3" name="Content Placeholder 2"/>
          <p:cNvSpPr>
            <a:spLocks noGrp="1"/>
          </p:cNvSpPr>
          <p:nvPr>
            <p:ph idx="1"/>
          </p:nvPr>
        </p:nvSpPr>
        <p:spPr/>
        <p:txBody>
          <a:bodyPr/>
          <a:lstStyle/>
          <a:p>
            <a:r>
              <a:rPr lang="en-US">
                <a:latin typeface="Tahoma" charset="0"/>
              </a:rPr>
              <a:t>Basic mechanisms for BIS:</a:t>
            </a:r>
          </a:p>
          <a:p>
            <a:pPr lvl="1"/>
            <a:r>
              <a:rPr lang="en-US">
                <a:latin typeface="Tahoma" charset="0"/>
              </a:rPr>
              <a:t>Determining Thread Waiting Cycles  </a:t>
            </a:r>
            <a:r>
              <a:rPr lang="en-US">
                <a:solidFill>
                  <a:srgbClr val="0000FF"/>
                </a:solidFill>
                <a:latin typeface="Tahoma" charset="0"/>
                <a:sym typeface="Wingdings" charset="0"/>
              </a:rPr>
              <a:t></a:t>
            </a:r>
            <a:endParaRPr lang="en-US">
              <a:solidFill>
                <a:srgbClr val="0000FF"/>
              </a:solidFill>
              <a:latin typeface="Tahoma" charset="0"/>
            </a:endParaRPr>
          </a:p>
          <a:p>
            <a:pPr lvl="1"/>
            <a:r>
              <a:rPr lang="en-US">
                <a:latin typeface="Tahoma" charset="0"/>
              </a:rPr>
              <a:t>Accelerating Bottlenecks  </a:t>
            </a:r>
            <a:r>
              <a:rPr lang="en-US">
                <a:solidFill>
                  <a:srgbClr val="0000FF"/>
                </a:solidFill>
                <a:latin typeface="Tahoma" charset="0"/>
                <a:sym typeface="Wingdings" charset="0"/>
              </a:rPr>
              <a:t></a:t>
            </a:r>
            <a:endParaRPr lang="en-US">
              <a:latin typeface="Tahoma" charset="0"/>
            </a:endParaRPr>
          </a:p>
          <a:p>
            <a:endParaRPr lang="en-US">
              <a:latin typeface="Tahoma" charset="0"/>
            </a:endParaRPr>
          </a:p>
          <a:p>
            <a:r>
              <a:rPr lang="en-US">
                <a:latin typeface="Tahoma" charset="0"/>
              </a:rPr>
              <a:t>Mechanisms to improve performance and generality of BIS:</a:t>
            </a:r>
          </a:p>
          <a:p>
            <a:pPr lvl="1"/>
            <a:r>
              <a:rPr lang="en-US">
                <a:latin typeface="Tahoma" charset="0"/>
              </a:rPr>
              <a:t>Dealing with false serialization</a:t>
            </a:r>
          </a:p>
          <a:p>
            <a:pPr lvl="1"/>
            <a:r>
              <a:rPr lang="en-US">
                <a:latin typeface="Tahoma" charset="0"/>
              </a:rPr>
              <a:t>Preemptive acceleration</a:t>
            </a:r>
          </a:p>
          <a:p>
            <a:pPr lvl="1"/>
            <a:r>
              <a:rPr lang="en-US">
                <a:latin typeface="Tahoma" charset="0"/>
              </a:rPr>
              <a:t>Support for multiple large cores</a:t>
            </a:r>
          </a:p>
        </p:txBody>
      </p:sp>
      <p:sp>
        <p:nvSpPr>
          <p:cNvPr id="2836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3BA00A-998B-E849-835B-ED05F91D3688}" type="slidenum">
              <a:rPr lang="en-US" sz="1600">
                <a:solidFill>
                  <a:srgbClr val="000000"/>
                </a:solidFill>
                <a:latin typeface="Garamond" charset="0"/>
              </a:rPr>
              <a:pPr eaLnBrk="1" hangingPunct="1"/>
              <a:t>86</a:t>
            </a:fld>
            <a:endParaRPr lang="en-US" sz="1600">
              <a:solidFill>
                <a:srgbClr val="000000"/>
              </a:solidFill>
              <a:latin typeface="Garamond" charset="0"/>
            </a:endParaRPr>
          </a:p>
        </p:txBody>
      </p:sp>
    </p:spTree>
    <p:extLst>
      <p:ext uri="{BB962C8B-B14F-4D97-AF65-F5344CB8AC3E}">
        <p14:creationId xmlns:p14="http://schemas.microsoft.com/office/powerpoint/2010/main" val="2138639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r>
              <a:rPr lang="en-US">
                <a:latin typeface="Garamond"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rPr>
              <a:t>Main structures:</a:t>
            </a:r>
          </a:p>
          <a:p>
            <a:endParaRPr lang="en-US" sz="800">
              <a:latin typeface="Tahoma" charset="0"/>
            </a:endParaRPr>
          </a:p>
          <a:p>
            <a:pPr lvl="1"/>
            <a:r>
              <a:rPr lang="en-US">
                <a:latin typeface="Tahoma" charset="0"/>
              </a:rPr>
              <a:t>Bottleneck Table (BT): global 32-entry associative cache, minimum-Thread-Waiting-Cycle replacement</a:t>
            </a:r>
          </a:p>
          <a:p>
            <a:endParaRPr lang="en-US" sz="800">
              <a:latin typeface="Tahoma" charset="0"/>
            </a:endParaRPr>
          </a:p>
          <a:p>
            <a:pPr lvl="1"/>
            <a:r>
              <a:rPr lang="en-US">
                <a:latin typeface="Tahoma" charset="0"/>
              </a:rPr>
              <a:t>Scheduling Buffers (SB): one table per large core, </a:t>
            </a:r>
            <a:br>
              <a:rPr lang="en-US">
                <a:latin typeface="Tahoma" charset="0"/>
              </a:rPr>
            </a:br>
            <a:r>
              <a:rPr lang="en-US">
                <a:latin typeface="Tahoma" charset="0"/>
              </a:rPr>
              <a:t>as many entries as small cores</a:t>
            </a:r>
          </a:p>
          <a:p>
            <a:pPr lvl="1"/>
            <a:endParaRPr lang="en-US" sz="800">
              <a:latin typeface="Tahoma" charset="0"/>
            </a:endParaRPr>
          </a:p>
          <a:p>
            <a:pPr lvl="1"/>
            <a:r>
              <a:rPr lang="en-US">
                <a:latin typeface="Tahoma" charset="0"/>
              </a:rPr>
              <a:t>Acceleration Index Tables (AIT): one 32-entry table</a:t>
            </a:r>
            <a:br>
              <a:rPr lang="en-US">
                <a:latin typeface="Tahoma" charset="0"/>
              </a:rPr>
            </a:br>
            <a:r>
              <a:rPr lang="en-US">
                <a:latin typeface="Tahoma" charset="0"/>
              </a:rPr>
              <a:t>per small core</a:t>
            </a:r>
          </a:p>
          <a:p>
            <a:pPr lvl="1"/>
            <a:endParaRPr lang="en-US" sz="800">
              <a:latin typeface="Tahoma" charset="0"/>
            </a:endParaRPr>
          </a:p>
          <a:p>
            <a:pPr lvl="1"/>
            <a:endParaRPr lang="en-US" sz="800">
              <a:latin typeface="Tahoma" charset="0"/>
              <a:sym typeface="Wingdings" charset="0"/>
            </a:endParaRPr>
          </a:p>
          <a:p>
            <a:pPr lvl="1"/>
            <a:endParaRPr lang="en-US" sz="800">
              <a:latin typeface="Tahoma" charset="0"/>
              <a:sym typeface="Wingdings" charset="0"/>
            </a:endParaRPr>
          </a:p>
          <a:p>
            <a:pPr lvl="1"/>
            <a:endParaRPr lang="en-US" sz="800">
              <a:latin typeface="Tahoma" charset="0"/>
              <a:sym typeface="Wingdings" charset="0"/>
            </a:endParaRPr>
          </a:p>
          <a:p>
            <a:r>
              <a:rPr lang="en-US">
                <a:solidFill>
                  <a:srgbClr val="0000FF"/>
                </a:solidFill>
                <a:latin typeface="Tahoma" charset="0"/>
                <a:sym typeface="Wingdings" charset="0"/>
              </a:rPr>
              <a:t>Off the critical path</a:t>
            </a:r>
          </a:p>
          <a:p>
            <a:endParaRPr lang="en-US">
              <a:solidFill>
                <a:srgbClr val="0000FF"/>
              </a:solidFill>
              <a:latin typeface="Tahoma" charset="0"/>
              <a:sym typeface="Wingdings" charset="0"/>
            </a:endParaRPr>
          </a:p>
          <a:p>
            <a:r>
              <a:rPr lang="en-US">
                <a:solidFill>
                  <a:srgbClr val="0000FF"/>
                </a:solidFill>
                <a:latin typeface="Tahoma" charset="0"/>
                <a:sym typeface="Wingdings" charset="0"/>
              </a:rPr>
              <a:t>Total storage cost for 56-small-cores, 2-large-cores &lt; 19 KB</a:t>
            </a:r>
            <a:endParaRPr lang="en-US">
              <a:solidFill>
                <a:srgbClr val="0000FF"/>
              </a:solidFill>
              <a:latin typeface="Tahoma" charset="0"/>
            </a:endParaRPr>
          </a:p>
        </p:txBody>
      </p:sp>
      <p:sp>
        <p:nvSpPr>
          <p:cNvPr id="2856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B6500A-25FE-6841-BBD6-2F569DEF3BDC}"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spTree>
    <p:extLst>
      <p:ext uri="{BB962C8B-B14F-4D97-AF65-F5344CB8AC3E}">
        <p14:creationId xmlns:p14="http://schemas.microsoft.com/office/powerpoint/2010/main" val="478044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r>
              <a:rPr lang="en-US">
                <a:latin typeface="Garamond" charset="0"/>
              </a:rPr>
              <a:t>BIS Performance Trade-offs</a:t>
            </a:r>
          </a:p>
        </p:txBody>
      </p:sp>
      <p:sp>
        <p:nvSpPr>
          <p:cNvPr id="287746" name="Content Placeholder 2"/>
          <p:cNvSpPr>
            <a:spLocks noGrp="1"/>
          </p:cNvSpPr>
          <p:nvPr>
            <p:ph idx="1"/>
          </p:nvPr>
        </p:nvSpPr>
        <p:spPr>
          <a:xfrm>
            <a:off x="209550" y="946150"/>
            <a:ext cx="8736013" cy="5278438"/>
          </a:xfrm>
        </p:spPr>
        <p:txBody>
          <a:bodyPr/>
          <a:lstStyle/>
          <a:p>
            <a:r>
              <a:rPr lang="en-US" b="1">
                <a:solidFill>
                  <a:schemeClr val="tx2"/>
                </a:solidFill>
                <a:latin typeface="Tahoma" charset="0"/>
              </a:rPr>
              <a:t>Faster bottleneck execution</a:t>
            </a:r>
            <a:r>
              <a:rPr lang="en-US">
                <a:solidFill>
                  <a:schemeClr val="tx2"/>
                </a:solidFill>
                <a:latin typeface="Tahoma" charset="0"/>
              </a:rPr>
              <a:t> </a:t>
            </a:r>
            <a:r>
              <a:rPr lang="en-US">
                <a:latin typeface="Tahoma" charset="0"/>
              </a:rPr>
              <a:t>vs. </a:t>
            </a:r>
            <a:r>
              <a:rPr lang="en-US">
                <a:solidFill>
                  <a:srgbClr val="FF0000"/>
                </a:solidFill>
                <a:latin typeface="Tahoma" charset="0"/>
              </a:rPr>
              <a:t>fewer parallel threads</a:t>
            </a:r>
          </a:p>
          <a:p>
            <a:pPr lvl="1"/>
            <a:r>
              <a:rPr lang="en-US" sz="1800">
                <a:latin typeface="Tahoma" charset="0"/>
              </a:rPr>
              <a:t>Acceleration offsets loss of parallel throughput with large core counts</a:t>
            </a:r>
          </a:p>
          <a:p>
            <a:pPr lvl="1">
              <a:buFont typeface="Wingdings" charset="0"/>
              <a:buNone/>
            </a:pPr>
            <a:endParaRPr lang="en-US" sz="1000">
              <a:latin typeface="Tahoma" charset="0"/>
            </a:endParaRPr>
          </a:p>
          <a:p>
            <a:pPr lvl="1">
              <a:buFont typeface="Wingdings" charset="0"/>
              <a:buNone/>
            </a:pPr>
            <a:endParaRPr lang="en-US" sz="1000">
              <a:latin typeface="Tahoma" charset="0"/>
            </a:endParaRPr>
          </a:p>
          <a:p>
            <a:pPr lvl="1">
              <a:buFont typeface="Wingdings" charset="0"/>
              <a:buNone/>
            </a:pPr>
            <a:endParaRPr lang="en-US" sz="1000">
              <a:latin typeface="Tahoma" charset="0"/>
            </a:endParaRPr>
          </a:p>
          <a:p>
            <a:r>
              <a:rPr lang="en-US" b="1">
                <a:solidFill>
                  <a:srgbClr val="006633"/>
                </a:solidFill>
                <a:latin typeface="Tahoma" charset="0"/>
              </a:rPr>
              <a:t>Better shared data locality </a:t>
            </a:r>
            <a:r>
              <a:rPr lang="en-US">
                <a:latin typeface="Tahoma" charset="0"/>
              </a:rPr>
              <a:t>vs. </a:t>
            </a:r>
            <a:r>
              <a:rPr lang="en-US">
                <a:solidFill>
                  <a:srgbClr val="FF0000"/>
                </a:solidFill>
                <a:latin typeface="Tahoma" charset="0"/>
              </a:rPr>
              <a:t>worse private data locality</a:t>
            </a:r>
          </a:p>
          <a:p>
            <a:pPr lvl="1"/>
            <a:r>
              <a:rPr lang="en-US" sz="1800">
                <a:latin typeface="Tahoma" charset="0"/>
              </a:rPr>
              <a:t>Shared data stays on large core (good)</a:t>
            </a:r>
          </a:p>
          <a:p>
            <a:pPr lvl="1"/>
            <a:r>
              <a:rPr lang="en-US" sz="1800">
                <a:latin typeface="Tahoma" charset="0"/>
              </a:rPr>
              <a:t>Private data migrates to large core (bad, but</a:t>
            </a:r>
            <a:r>
              <a:rPr lang="en-US" sz="1800">
                <a:latin typeface="Tahoma" charset="0"/>
                <a:sym typeface="Wingdings" charset="0"/>
              </a:rPr>
              <a:t> latency hidden with Data Marshaling </a:t>
            </a:r>
            <a:r>
              <a:rPr lang="en-US" sz="1800">
                <a:solidFill>
                  <a:srgbClr val="28571F"/>
                </a:solidFill>
                <a:latin typeface="Tahoma" charset="0"/>
                <a:sym typeface="Wingdings" charset="0"/>
              </a:rPr>
              <a:t>[Suleman+, ISCA</a:t>
            </a:r>
            <a:r>
              <a:rPr lang="ja-JP" altLang="en-US" sz="1800">
                <a:solidFill>
                  <a:srgbClr val="28571F"/>
                </a:solidFill>
                <a:latin typeface="Tahoma" charset="0"/>
                <a:sym typeface="Wingdings" charset="0"/>
              </a:rPr>
              <a:t>’</a:t>
            </a:r>
            <a:r>
              <a:rPr lang="en-US" altLang="ja-JP" sz="1800">
                <a:solidFill>
                  <a:srgbClr val="28571F"/>
                </a:solidFill>
                <a:latin typeface="Tahoma" charset="0"/>
                <a:sym typeface="Wingdings" charset="0"/>
              </a:rPr>
              <a:t>10]</a:t>
            </a:r>
            <a:r>
              <a:rPr lang="en-US" altLang="ja-JP" sz="1800">
                <a:latin typeface="Tahoma" charset="0"/>
                <a:sym typeface="Wingdings" charset="0"/>
              </a:rPr>
              <a:t>)</a:t>
            </a:r>
          </a:p>
          <a:p>
            <a:pPr lvl="1"/>
            <a:endParaRPr lang="en-US" sz="1000">
              <a:latin typeface="Tahoma" charset="0"/>
              <a:sym typeface="Wingdings" charset="0"/>
            </a:endParaRPr>
          </a:p>
          <a:p>
            <a:pPr lvl="1"/>
            <a:endParaRPr lang="en-US" sz="1000">
              <a:latin typeface="Tahoma" charset="0"/>
              <a:sym typeface="Wingdings" charset="0"/>
            </a:endParaRPr>
          </a:p>
          <a:p>
            <a:pPr lvl="1"/>
            <a:endParaRPr lang="en-US" sz="1000">
              <a:latin typeface="Tahoma" charset="0"/>
              <a:sym typeface="Wingdings" charset="0"/>
            </a:endParaRPr>
          </a:p>
          <a:p>
            <a:r>
              <a:rPr lang="en-US" b="1">
                <a:solidFill>
                  <a:srgbClr val="006633"/>
                </a:solidFill>
                <a:latin typeface="Tahoma" charset="0"/>
                <a:sym typeface="Wingdings" charset="0"/>
              </a:rPr>
              <a:t>Benefit of acceleration </a:t>
            </a:r>
            <a:r>
              <a:rPr lang="en-US">
                <a:latin typeface="Tahoma" charset="0"/>
                <a:sym typeface="Wingdings" charset="0"/>
              </a:rPr>
              <a:t>vs. </a:t>
            </a:r>
            <a:r>
              <a:rPr lang="en-US">
                <a:solidFill>
                  <a:srgbClr val="FF0000"/>
                </a:solidFill>
                <a:latin typeface="Tahoma" charset="0"/>
                <a:sym typeface="Wingdings" charset="0"/>
              </a:rPr>
              <a:t>migration latency</a:t>
            </a:r>
          </a:p>
          <a:p>
            <a:pPr lvl="1"/>
            <a:r>
              <a:rPr lang="en-US" sz="1800">
                <a:latin typeface="Tahoma" charset="0"/>
                <a:sym typeface="Wingdings" charset="0"/>
              </a:rPr>
              <a:t>Migration latency usually hidden by waiting (good)</a:t>
            </a:r>
          </a:p>
          <a:p>
            <a:pPr lvl="1"/>
            <a:r>
              <a:rPr lang="en-US" sz="1800">
                <a:latin typeface="Tahoma" charset="0"/>
                <a:sym typeface="Wingdings" charset="0"/>
              </a:rPr>
              <a:t>Unless bottleneck not contended (bad, but likely not on critical path)</a:t>
            </a:r>
          </a:p>
          <a:p>
            <a:endParaRPr lang="en-US" sz="900">
              <a:latin typeface="Tahoma" charset="0"/>
              <a:sym typeface="Wingdings" charset="0"/>
            </a:endParaRPr>
          </a:p>
        </p:txBody>
      </p:sp>
      <p:sp>
        <p:nvSpPr>
          <p:cNvPr id="287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0500F-B8B8-4642-BA4D-AA26F697EB2B}" type="slidenum">
              <a:rPr lang="en-US" sz="1600">
                <a:solidFill>
                  <a:srgbClr val="000000"/>
                </a:solidFill>
                <a:latin typeface="Garamond" charset="0"/>
              </a:rPr>
              <a:pPr eaLnBrk="1" hangingPunct="1"/>
              <a:t>88</a:t>
            </a:fld>
            <a:r>
              <a:rPr lang="en-US" sz="1600">
                <a:solidFill>
                  <a:srgbClr val="000000"/>
                </a:solidFill>
                <a:latin typeface="Garamond" charset="0"/>
              </a:rPr>
              <a:t> </a:t>
            </a:r>
          </a:p>
        </p:txBody>
      </p:sp>
    </p:spTree>
    <p:extLst>
      <p:ext uri="{BB962C8B-B14F-4D97-AF65-F5344CB8AC3E}">
        <p14:creationId xmlns:p14="http://schemas.microsoft.com/office/powerpoint/2010/main" val="290319788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p:cNvSpPr>
            <a:spLocks noGrp="1"/>
          </p:cNvSpPr>
          <p:nvPr>
            <p:ph type="title"/>
          </p:nvPr>
        </p:nvSpPr>
        <p:spPr>
          <a:xfrm>
            <a:off x="228600" y="152400"/>
            <a:ext cx="8915400" cy="914400"/>
          </a:xfrm>
        </p:spPr>
        <p:txBody>
          <a:bodyPr/>
          <a:lstStyle/>
          <a:p>
            <a:pPr eaLnBrk="1" hangingPunct="1"/>
            <a:r>
              <a:rPr lang="en-US">
                <a:latin typeface="Garamond" charset="0"/>
              </a:rPr>
              <a:t>Evaluation Methodology</a:t>
            </a:r>
          </a:p>
        </p:txBody>
      </p:sp>
      <p:sp>
        <p:nvSpPr>
          <p:cNvPr id="28979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8 critical section intensive, 2 barrier intensive and 2 pipeline-parallel applications</a:t>
            </a:r>
          </a:p>
          <a:p>
            <a:pPr lvl="1" eaLnBrk="1" hangingPunct="1"/>
            <a:r>
              <a:rPr lang="en-US" sz="2000">
                <a:latin typeface="Tahoma" charset="0"/>
              </a:rPr>
              <a:t>Data mining kernels, scientific, database, web, networking, specjbb</a:t>
            </a:r>
          </a:p>
          <a:p>
            <a:pPr eaLnBrk="1" hangingPunct="1"/>
            <a:endParaRPr lang="en-US" sz="1200">
              <a:latin typeface="Tahoma" charset="0"/>
            </a:endParaRPr>
          </a:p>
          <a:p>
            <a:pPr eaLnBrk="1" hangingPunct="1"/>
            <a:r>
              <a:rPr lang="en-US">
                <a:latin typeface="Tahoma" charset="0"/>
              </a:rPr>
              <a:t>Cycle-level multi-core x86 simulator</a:t>
            </a:r>
          </a:p>
          <a:p>
            <a:pPr lvl="1" eaLnBrk="1" hangingPunct="1"/>
            <a:r>
              <a:rPr lang="en-US" sz="2000">
                <a:solidFill>
                  <a:srgbClr val="0000FF"/>
                </a:solidFill>
                <a:latin typeface="Tahoma" charset="0"/>
              </a:rPr>
              <a:t>8 to 64 small-core-equivalent area, 0 to 3 large cores, SMT</a:t>
            </a:r>
          </a:p>
          <a:p>
            <a:pPr lvl="1" eaLnBrk="1" hangingPunct="1"/>
            <a:r>
              <a:rPr lang="en-US" sz="2000">
                <a:solidFill>
                  <a:srgbClr val="0000FF"/>
                </a:solidFill>
                <a:latin typeface="Tahoma" charset="0"/>
              </a:rPr>
              <a:t>1 large core is area-equivalent to 4 small cores</a:t>
            </a:r>
          </a:p>
          <a:p>
            <a:pPr eaLnBrk="1" hangingPunct="1"/>
            <a:endParaRPr lang="en-US" sz="1200">
              <a:latin typeface="Tahoma" charset="0"/>
            </a:endParaRPr>
          </a:p>
          <a:p>
            <a:pPr eaLnBrk="1" hangingPunct="1"/>
            <a:r>
              <a:rPr lang="en-US">
                <a:latin typeface="Tahoma" charset="0"/>
              </a:rPr>
              <a:t>Details:</a:t>
            </a:r>
          </a:p>
          <a:p>
            <a:pPr lvl="1" eaLnBrk="1" hangingPunct="1"/>
            <a:r>
              <a:rPr lang="en-US" sz="2000">
                <a:latin typeface="Tahoma" charset="0"/>
              </a:rPr>
              <a:t>Large core: 4GHz, out-of-order, 128-entry ROB, 4-wide, 12-stage</a:t>
            </a:r>
          </a:p>
          <a:p>
            <a:pPr lvl="1" eaLnBrk="1" hangingPunct="1"/>
            <a:r>
              <a:rPr lang="en-US" sz="2000">
                <a:latin typeface="Tahoma" charset="0"/>
              </a:rPr>
              <a:t>Small core: 4GHz, in-order, 2-wide, 5-stage</a:t>
            </a:r>
          </a:p>
          <a:p>
            <a:pPr lvl="1" eaLnBrk="1" hangingPunct="1"/>
            <a:r>
              <a:rPr lang="en-US" sz="2000">
                <a:latin typeface="Tahoma" charset="0"/>
              </a:rPr>
              <a:t>Private 32KB L1, private 256KB L2, shared 8MB L3</a:t>
            </a:r>
          </a:p>
          <a:p>
            <a:pPr lvl="1" eaLnBrk="1" hangingPunct="1"/>
            <a:r>
              <a:rPr lang="en-US" sz="2000">
                <a:latin typeface="Tahoma" charset="0"/>
              </a:rPr>
              <a:t>On-chip interconnect: Bi-directional ring, 2-cycle hop latency</a:t>
            </a:r>
          </a:p>
        </p:txBody>
      </p:sp>
      <p:sp>
        <p:nvSpPr>
          <p:cNvPr id="289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E82EEA-56D2-2A4E-B31B-EAAE221B9280}" type="slidenum">
              <a:rPr lang="en-US" sz="1600">
                <a:solidFill>
                  <a:srgbClr val="000000"/>
                </a:solidFill>
                <a:latin typeface="Garamond" charset="0"/>
              </a:rPr>
              <a:pPr eaLnBrk="1" hangingPunct="1"/>
              <a:t>89</a:t>
            </a:fld>
            <a:endParaRPr lang="en-US" sz="1600">
              <a:solidFill>
                <a:srgbClr val="000000"/>
              </a:solidFill>
              <a:latin typeface="Garamond" charset="0"/>
            </a:endParaRPr>
          </a:p>
        </p:txBody>
      </p:sp>
    </p:spTree>
    <p:extLst>
      <p:ext uri="{BB962C8B-B14F-4D97-AF65-F5344CB8AC3E}">
        <p14:creationId xmlns:p14="http://schemas.microsoft.com/office/powerpoint/2010/main" val="28525708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8600" y="152400"/>
            <a:ext cx="8915400" cy="755650"/>
          </a:xfrm>
        </p:spPr>
        <p:txBody>
          <a:bodyPr/>
          <a:lstStyle/>
          <a:p>
            <a:r>
              <a:rPr lang="en-US" dirty="0" smtClean="0">
                <a:latin typeface="Garamond" charset="0"/>
              </a:rPr>
              <a:t>An Example Asymmetric Design: CRAY-1</a:t>
            </a:r>
            <a:endParaRPr lang="en-US" dirty="0">
              <a:latin typeface="Garamond" charset="0"/>
            </a:endParaRPr>
          </a:p>
        </p:txBody>
      </p:sp>
      <p:sp>
        <p:nvSpPr>
          <p:cNvPr id="59394"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DBCE92-0020-FE45-A9F1-029835BBC452}"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a:spLocks noChangeArrowheads="1"/>
          </p:cNvSpPr>
          <p:nvPr/>
        </p:nvSpPr>
        <p:spPr bwMode="auto">
          <a:xfrm>
            <a:off x="152400" y="3276600"/>
            <a:ext cx="4572000" cy="1219200"/>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 name="Rounded Rectangle 6"/>
          <p:cNvSpPr>
            <a:spLocks noChangeArrowheads="1"/>
          </p:cNvSpPr>
          <p:nvPr/>
        </p:nvSpPr>
        <p:spPr bwMode="auto">
          <a:xfrm>
            <a:off x="152400" y="914400"/>
            <a:ext cx="4572000" cy="1981200"/>
          </a:xfrm>
          <a:prstGeom prst="roundRect">
            <a:avLst>
              <a:gd name="adj" fmla="val 16667"/>
            </a:avLst>
          </a:prstGeom>
          <a:noFill/>
          <a:ln w="635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88962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p:txBody>
          <a:bodyPr/>
          <a:lstStyle/>
          <a:p>
            <a:r>
              <a:rPr lang="en-US">
                <a:latin typeface="Garamond" charset="0"/>
              </a:rPr>
              <a:t>BIS Comparison 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rPr>
              <a:t>SCMP (Symmetric CMP)</a:t>
            </a:r>
          </a:p>
          <a:p>
            <a:pPr lvl="1"/>
            <a:r>
              <a:rPr lang="en-US" sz="2000">
                <a:latin typeface="Tahoma" charset="0"/>
              </a:rPr>
              <a:t>All small cores</a:t>
            </a:r>
          </a:p>
          <a:p>
            <a:endParaRPr lang="en-US" sz="800">
              <a:latin typeface="Tahoma" charset="0"/>
            </a:endParaRPr>
          </a:p>
          <a:p>
            <a:endParaRPr lang="en-US" sz="800">
              <a:latin typeface="Tahoma" charset="0"/>
            </a:endParaRPr>
          </a:p>
          <a:p>
            <a:r>
              <a:rPr lang="en-US" sz="2000">
                <a:solidFill>
                  <a:srgbClr val="0000FF"/>
                </a:solidFill>
                <a:latin typeface="Tahoma" charset="0"/>
              </a:rPr>
              <a:t>ACMP</a:t>
            </a:r>
            <a:r>
              <a:rPr lang="en-US" sz="2000">
                <a:latin typeface="Tahoma" charset="0"/>
              </a:rPr>
              <a:t> (Asymmetric CMP)</a:t>
            </a:r>
            <a:endParaRPr lang="en-US" sz="2000">
              <a:latin typeface="Tahoma" charset="0"/>
              <a:sym typeface="Wingdings" charset="0"/>
            </a:endParaRPr>
          </a:p>
          <a:p>
            <a:pPr lvl="1"/>
            <a:r>
              <a:rPr lang="en-US" sz="2000">
                <a:latin typeface="Tahoma" charset="0"/>
                <a:sym typeface="Wingdings" charset="0"/>
              </a:rPr>
              <a:t>Accelerates only Amdahl</a:t>
            </a:r>
            <a:r>
              <a:rPr lang="ja-JP" altLang="en-US" sz="2000">
                <a:latin typeface="Tahoma" charset="0"/>
                <a:sym typeface="Wingdings" charset="0"/>
              </a:rPr>
              <a:t>’</a:t>
            </a:r>
            <a:r>
              <a:rPr lang="en-US" altLang="ja-JP" sz="2000">
                <a:latin typeface="Tahoma" charset="0"/>
                <a:sym typeface="Wingdings" charset="0"/>
              </a:rPr>
              <a:t>s serial portions</a:t>
            </a:r>
          </a:p>
          <a:p>
            <a:pPr lvl="1"/>
            <a:r>
              <a:rPr lang="en-US" sz="2000">
                <a:solidFill>
                  <a:srgbClr val="0000FF"/>
                </a:solidFill>
                <a:latin typeface="Tahoma" charset="0"/>
                <a:sym typeface="Wingdings" charset="0"/>
              </a:rPr>
              <a:t>Our baseline</a:t>
            </a:r>
          </a:p>
          <a:p>
            <a:pPr lvl="1"/>
            <a:endParaRPr lang="en-US" sz="800">
              <a:latin typeface="Tahoma" charset="0"/>
            </a:endParaRPr>
          </a:p>
          <a:p>
            <a:r>
              <a:rPr lang="en-US" sz="2000">
                <a:solidFill>
                  <a:srgbClr val="0000FF"/>
                </a:solidFill>
                <a:latin typeface="Tahoma" charset="0"/>
              </a:rPr>
              <a:t>ACS</a:t>
            </a:r>
            <a:r>
              <a:rPr lang="en-US" sz="2000">
                <a:latin typeface="Tahoma" charset="0"/>
              </a:rPr>
              <a:t> (Accelerated Critical Sections)</a:t>
            </a:r>
          </a:p>
          <a:p>
            <a:pPr lvl="1"/>
            <a:r>
              <a:rPr lang="en-US" sz="2000">
                <a:latin typeface="Tahoma" charset="0"/>
              </a:rPr>
              <a:t>Accelerates only critical sections and </a:t>
            </a:r>
            <a:r>
              <a:rPr lang="en-US" sz="2000">
                <a:latin typeface="Tahoma" charset="0"/>
                <a:sym typeface="Wingdings" charset="0"/>
              </a:rPr>
              <a:t>Amdahl</a:t>
            </a:r>
            <a:r>
              <a:rPr lang="ja-JP" altLang="en-US" sz="2000">
                <a:latin typeface="Tahoma" charset="0"/>
                <a:sym typeface="Wingdings" charset="0"/>
              </a:rPr>
              <a:t>’</a:t>
            </a:r>
            <a:r>
              <a:rPr lang="en-US" altLang="ja-JP" sz="2000">
                <a:latin typeface="Tahoma" charset="0"/>
                <a:sym typeface="Wingdings" charset="0"/>
              </a:rPr>
              <a:t>s serial portions</a:t>
            </a:r>
            <a:endParaRPr lang="en-US" altLang="ja-JP" sz="2000">
              <a:latin typeface="Tahoma" charset="0"/>
            </a:endParaRPr>
          </a:p>
          <a:p>
            <a:pPr lvl="1"/>
            <a:r>
              <a:rPr lang="en-US" sz="2000">
                <a:latin typeface="Tahoma" charset="0"/>
              </a:rPr>
              <a:t>Applicable to multithreaded workloads </a:t>
            </a:r>
            <a:br>
              <a:rPr lang="en-US" sz="2000">
                <a:latin typeface="Tahoma" charset="0"/>
              </a:rPr>
            </a:br>
            <a:r>
              <a:rPr lang="en-US" sz="2000">
                <a:latin typeface="Tahoma" charset="0"/>
              </a:rPr>
              <a:t>(</a:t>
            </a:r>
            <a:r>
              <a:rPr lang="en-US" sz="2000">
                <a:solidFill>
                  <a:srgbClr val="0000FF"/>
                </a:solidFill>
                <a:latin typeface="Tahoma" charset="0"/>
              </a:rPr>
              <a:t>iplookup, mysql, specjbb, sqlite, tsp, webcache, mg, ft</a:t>
            </a:r>
            <a:r>
              <a:rPr lang="en-US" sz="2000">
                <a:latin typeface="Tahoma" charset="0"/>
              </a:rPr>
              <a:t>)</a:t>
            </a:r>
          </a:p>
          <a:p>
            <a:pPr lvl="1"/>
            <a:endParaRPr lang="en-US" sz="800">
              <a:latin typeface="Tahoma" charset="0"/>
            </a:endParaRPr>
          </a:p>
          <a:p>
            <a:r>
              <a:rPr lang="en-US" sz="2000">
                <a:solidFill>
                  <a:srgbClr val="0000FF"/>
                </a:solidFill>
                <a:latin typeface="Tahoma" charset="0"/>
              </a:rPr>
              <a:t>FDP</a:t>
            </a:r>
            <a:r>
              <a:rPr lang="en-US" sz="2000">
                <a:latin typeface="Tahoma" charset="0"/>
              </a:rPr>
              <a:t> (Feedback-Directed Pipelining)</a:t>
            </a:r>
          </a:p>
          <a:p>
            <a:pPr lvl="1"/>
            <a:r>
              <a:rPr lang="en-US" sz="2000">
                <a:latin typeface="Tahoma" charset="0"/>
              </a:rPr>
              <a:t>Accelerates only slowest pipeline stages</a:t>
            </a:r>
          </a:p>
          <a:p>
            <a:pPr lvl="1"/>
            <a:r>
              <a:rPr lang="en-US" sz="2000">
                <a:latin typeface="Tahoma" charset="0"/>
              </a:rPr>
              <a:t>Applicable to pipeline-parallel workloads (</a:t>
            </a:r>
            <a:r>
              <a:rPr lang="en-US" sz="2000">
                <a:solidFill>
                  <a:srgbClr val="0000FF"/>
                </a:solidFill>
                <a:latin typeface="Tahoma" charset="0"/>
              </a:rPr>
              <a:t>rank, pagemine</a:t>
            </a:r>
            <a:r>
              <a:rPr lang="en-US" sz="2000">
                <a:latin typeface="Tahoma" charset="0"/>
              </a:rPr>
              <a:t>)</a:t>
            </a:r>
          </a:p>
        </p:txBody>
      </p:sp>
      <p:sp>
        <p:nvSpPr>
          <p:cNvPr id="2918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12B0F3-F87A-7842-92A5-09F0B7789FD4}" type="slidenum">
              <a:rPr lang="en-US" sz="1600">
                <a:solidFill>
                  <a:srgbClr val="000000"/>
                </a:solidFill>
                <a:latin typeface="Garamond" charset="0"/>
              </a:rPr>
              <a:pPr eaLnBrk="1" hangingPunct="1"/>
              <a:t>90</a:t>
            </a:fld>
            <a:endParaRPr lang="en-US" sz="1600">
              <a:solidFill>
                <a:srgbClr val="000000"/>
              </a:solidFill>
              <a:latin typeface="Garamond" charset="0"/>
            </a:endParaRPr>
          </a:p>
        </p:txBody>
      </p:sp>
    </p:spTree>
    <p:extLst>
      <p:ext uri="{BB962C8B-B14F-4D97-AF65-F5344CB8AC3E}">
        <p14:creationId xmlns:p14="http://schemas.microsoft.com/office/powerpoint/2010/main" val="3666003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a:latin typeface="Garamond" charset="0"/>
              </a:rPr>
              <a:t>BIS Performance Improvement</a:t>
            </a:r>
          </a:p>
        </p:txBody>
      </p:sp>
      <p:sp>
        <p:nvSpPr>
          <p:cNvPr id="29389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065394-22E4-4648-B2FE-DF442022A41A}" type="slidenum">
              <a:rPr lang="en-US" sz="1600">
                <a:solidFill>
                  <a:srgbClr val="000000"/>
                </a:solidFill>
                <a:latin typeface="Garamond" charset="0"/>
              </a:rPr>
              <a:pPr eaLnBrk="1" hangingPunct="1"/>
              <a:t>91</a:t>
            </a:fld>
            <a:endParaRPr lang="en-US" sz="1600">
              <a:solidFill>
                <a:srgbClr val="000000"/>
              </a:solidFill>
              <a:latin typeface="Garamond" charset="0"/>
            </a:endParaRPr>
          </a:p>
        </p:txBody>
      </p:sp>
      <p:pic>
        <p:nvPicPr>
          <p:cNvPr id="293891"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293901"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rPr>
              <a:t>BIS outperforms ACS/FDP by 15% and ACMP by 32%</a:t>
            </a:r>
          </a:p>
          <a:p>
            <a:pPr eaLnBrk="1" hangingPunct="1"/>
            <a:r>
              <a:rPr lang="en-US">
                <a:latin typeface="Tahoma" charset="0"/>
              </a:rPr>
              <a:t>BIS improves scalability on 4 of the benchmarks</a:t>
            </a:r>
          </a:p>
          <a:p>
            <a:pPr eaLnBrk="1" hangingPunct="1"/>
            <a:endParaRPr lang="en-US" sz="2000">
              <a:latin typeface="Tahoma"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barriers, which ACS </a:t>
            </a:r>
            <a:br>
              <a:rPr lang="en-US" sz="1800">
                <a:solidFill>
                  <a:srgbClr val="000000"/>
                </a:solidFill>
              </a:rPr>
            </a:br>
            <a:r>
              <a:rPr lang="en-US" sz="1800">
                <a:solidFill>
                  <a:srgbClr val="000000"/>
                </a:solidFill>
              </a:rPr>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000000"/>
                </a:solidFill>
                <a:latin typeface="Tahoma"/>
                <a:ea typeface="ＭＳ Ｐゴシック" charset="0"/>
                <a:cs typeface="ＭＳ Ｐゴシック" charset="0"/>
              </a:endParaRPr>
            </a:p>
          </p:txBody>
        </p:sp>
        <p:sp>
          <p:nvSpPr>
            <p:cNvPr id="293911"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000000"/>
                </a:solidFill>
                <a:latin typeface="Tahoma"/>
                <a:ea typeface="ＭＳ Ｐゴシック" charset="0"/>
                <a:cs typeface="ＭＳ Ｐゴシック" charset="0"/>
              </a:endParaRPr>
            </a:p>
          </p:txBody>
        </p:sp>
        <p:sp>
          <p:nvSpPr>
            <p:cNvPr id="293909"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626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a:latin typeface="Garamond" charset="0"/>
              </a:rPr>
              <a:t>Why Does BIS Work?</a:t>
            </a:r>
          </a:p>
        </p:txBody>
      </p:sp>
      <p:sp>
        <p:nvSpPr>
          <p:cNvPr id="2959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59BC84-8D68-6C47-8287-D576CE5CF40B}" type="slidenum">
              <a:rPr lang="en-US" sz="1600">
                <a:solidFill>
                  <a:srgbClr val="000000"/>
                </a:solidFill>
                <a:latin typeface="Garamond" charset="0"/>
              </a:rPr>
              <a:pPr eaLnBrk="1" hangingPunct="1"/>
              <a:t>92</a:t>
            </a:fld>
            <a:endParaRPr lang="en-US" sz="1600">
              <a:solidFill>
                <a:srgbClr val="000000"/>
              </a:solidFill>
              <a:latin typeface="Garamond" charset="0"/>
            </a:endParaRPr>
          </a:p>
        </p:txBody>
      </p:sp>
      <p:pic>
        <p:nvPicPr>
          <p:cNvPr id="295939"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p-32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rPr>
              <a:t>Coverage: </a:t>
            </a:r>
            <a:r>
              <a:rPr lang="en-US" sz="1800">
                <a:latin typeface="Arial" charset="0"/>
              </a:rPr>
              <a:t>fraction of program critical path that is actually identified as bottlenecks</a:t>
            </a:r>
            <a:endParaRPr lang="en-US" sz="1800">
              <a:latin typeface="Tahoma" charset="0"/>
            </a:endParaRPr>
          </a:p>
          <a:p>
            <a:pPr lvl="1"/>
            <a:r>
              <a:rPr lang="en-US" sz="1800">
                <a:latin typeface="Tahoma" charset="0"/>
              </a:rPr>
              <a:t>39% (ACS/FDP) to 59% (BIS)</a:t>
            </a:r>
          </a:p>
          <a:p>
            <a:r>
              <a:rPr lang="en-US" sz="1800">
                <a:latin typeface="Tahoma" charset="0"/>
              </a:rPr>
              <a:t>Accuracy: </a:t>
            </a:r>
            <a:r>
              <a:rPr lang="en-US" sz="1800">
                <a:latin typeface="Arial" charset="0"/>
              </a:rPr>
              <a:t>identified bottlenecks on the critical path over total identified bottlenecks</a:t>
            </a:r>
            <a:endParaRPr lang="en-US" sz="1800">
              <a:latin typeface="Tahoma" charset="0"/>
            </a:endParaRPr>
          </a:p>
          <a:p>
            <a:pPr lvl="1"/>
            <a:r>
              <a:rPr lang="en-US" sz="1800">
                <a:latin typeface="Tahoma" charset="0"/>
              </a:rPr>
              <a:t>72% (ACS/FDP) to 73.5% (BIS)</a:t>
            </a:r>
          </a:p>
          <a:p>
            <a:endParaRPr lang="en-US" sz="1800">
              <a:latin typeface="Tahoma" charset="0"/>
            </a:endParaRPr>
          </a:p>
        </p:txBody>
      </p:sp>
      <p:sp>
        <p:nvSpPr>
          <p:cNvPr id="295943"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rgbClr val="FFFFFF"/>
                </a:solidFill>
                <a:latin typeface="Tahoma"/>
                <a:ea typeface="ＭＳ Ｐゴシック" charset="-128"/>
                <a:cs typeface="ＭＳ Ｐゴシック" charset="0"/>
              </a:rPr>
              <a:t>Actually critical</a:t>
            </a:r>
          </a:p>
        </p:txBody>
      </p:sp>
    </p:spTree>
    <p:extLst>
      <p:ext uri="{BB962C8B-B14F-4D97-AF65-F5344CB8AC3E}">
        <p14:creationId xmlns:p14="http://schemas.microsoft.com/office/powerpoint/2010/main" val="314093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rPr>
              <a:t>BIS Scaling Results</a:t>
            </a:r>
          </a:p>
        </p:txBody>
      </p:sp>
      <p:sp>
        <p:nvSpPr>
          <p:cNvPr id="29798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AC9467-31DB-7345-B5A0-5DCFC0B3244D}" type="slidenum">
              <a:rPr lang="en-US" sz="1600">
                <a:solidFill>
                  <a:srgbClr val="000000"/>
                </a:solidFill>
                <a:latin typeface="Garamond" charset="0"/>
              </a:rPr>
              <a:pPr eaLnBrk="1" hangingPunct="1"/>
              <a:t>93</a:t>
            </a:fld>
            <a:endParaRPr lang="en-US" sz="1600">
              <a:solidFill>
                <a:srgbClr val="000000"/>
              </a:solidFill>
              <a:latin typeface="Garamond" charset="0"/>
            </a:endParaRPr>
          </a:p>
        </p:txBody>
      </p:sp>
      <p:pic>
        <p:nvPicPr>
          <p:cNvPr id="297987" name="Picture 5" descr="scale1L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rgbClr val="CC9900"/>
              </a:buClr>
              <a:buSzPct val="65000"/>
              <a:defRPr/>
            </a:pPr>
            <a:r>
              <a:rPr lang="en-US" sz="2000" kern="0" dirty="0">
                <a:solidFill>
                  <a:srgbClr val="000000"/>
                </a:solidFill>
                <a:latin typeface="Tahoma"/>
                <a:ea typeface="ＭＳ Ｐゴシック" charset="-128"/>
                <a:cs typeface="ＭＳ Ｐゴシック" pitchFamily="-106" charset="-128"/>
              </a:rPr>
              <a:t>Performance increases with:</a:t>
            </a:r>
          </a:p>
          <a:p>
            <a:pPr marL="342900" indent="-342900">
              <a:spcBef>
                <a:spcPct val="20000"/>
              </a:spcBef>
              <a:buClr>
                <a:srgbClr val="CC9900"/>
              </a:buClr>
              <a:buSzPct val="65000"/>
              <a:defRPr/>
            </a:pPr>
            <a:endParaRPr lang="en-US" sz="2000" kern="0" dirty="0">
              <a:solidFill>
                <a:srgbClr val="000000"/>
              </a:solidFill>
              <a:latin typeface="Tahoma"/>
              <a:ea typeface="ＭＳ Ｐゴシック" charset="-128"/>
              <a:cs typeface="ＭＳ Ｐゴシック" pitchFamily="-106" charset="-128"/>
            </a:endParaRPr>
          </a:p>
          <a:p>
            <a:pPr marL="342900" indent="-342900">
              <a:spcBef>
                <a:spcPct val="20000"/>
              </a:spcBef>
              <a:buClr>
                <a:srgbClr val="CC9900"/>
              </a:buClr>
              <a:buSzPct val="65000"/>
              <a:defRPr/>
            </a:pPr>
            <a:r>
              <a:rPr lang="en-US" sz="2000" kern="0" dirty="0">
                <a:solidFill>
                  <a:srgbClr val="000000"/>
                </a:solidFill>
                <a:latin typeface="Tahoma"/>
                <a:ea typeface="ＭＳ Ｐゴシック" charset="-128"/>
                <a:cs typeface="ＭＳ Ｐゴシック" pitchFamily="-106" charset="-128"/>
              </a:rPr>
              <a:t>1) More small cores</a:t>
            </a:r>
          </a:p>
          <a:p>
            <a:pPr marL="800100" lvl="1" indent="-342900">
              <a:spcBef>
                <a:spcPct val="20000"/>
              </a:spcBef>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sym typeface="Wingdings"/>
              </a:rPr>
              <a:t>Contention </a:t>
            </a:r>
            <a:r>
              <a:rPr lang="en-US" sz="2000" kern="0" dirty="0">
                <a:solidFill>
                  <a:srgbClr val="000000"/>
                </a:solidFill>
                <a:latin typeface="Tahoma"/>
                <a:ea typeface="ＭＳ Ｐゴシック" charset="-128"/>
                <a:cs typeface="ＭＳ Ｐゴシック" pitchFamily="-106" charset="-128"/>
              </a:rPr>
              <a:t>due to bottlenecks increases</a:t>
            </a:r>
          </a:p>
          <a:p>
            <a:pPr marL="800100" lvl="1" indent="-342900">
              <a:spcBef>
                <a:spcPct val="20000"/>
              </a:spcBef>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rPr>
              <a:t>Loss of parallel throughput due to large core reduces</a:t>
            </a:r>
          </a:p>
          <a:p>
            <a:pPr lvl="1">
              <a:spcBef>
                <a:spcPct val="20000"/>
              </a:spcBef>
              <a:buClr>
                <a:srgbClr val="CC9900"/>
              </a:buClr>
              <a:buSzPct val="65000"/>
              <a:defRPr/>
            </a:pPr>
            <a:endParaRPr lang="en-US" sz="2000" kern="0" dirty="0">
              <a:solidFill>
                <a:srgbClr val="000000"/>
              </a:solidFill>
              <a:latin typeface="Tahoma"/>
              <a:ea typeface="ＭＳ Ｐゴシック" charset="-128"/>
              <a:cs typeface="ＭＳ Ｐゴシック" pitchFamily="-106" charset="-128"/>
            </a:endParaRPr>
          </a:p>
          <a:p>
            <a:pPr marL="800100" lvl="1" indent="-342900">
              <a:spcBef>
                <a:spcPct val="20000"/>
              </a:spcBef>
              <a:buClr>
                <a:srgbClr val="CC9900"/>
              </a:buClr>
              <a:buSzPct val="65000"/>
              <a:buFont typeface="Wingdings" charset="2"/>
              <a:buChar char="n"/>
              <a:defRPr/>
            </a:pPr>
            <a:endParaRPr lang="en-US" sz="2000" kern="0" dirty="0">
              <a:solidFill>
                <a:srgbClr val="000000"/>
              </a:solidFill>
              <a:latin typeface="Tahoma"/>
              <a:ea typeface="ＭＳ Ｐゴシック" charset="-128"/>
              <a:cs typeface="ＭＳ Ｐゴシック" pitchFamily="-106" charset="-128"/>
            </a:endParaRPr>
          </a:p>
          <a:p>
            <a:pPr marL="342900" indent="-342900">
              <a:spcBef>
                <a:spcPct val="20000"/>
              </a:spcBef>
              <a:buClr>
                <a:srgbClr val="CC9900"/>
              </a:buClr>
              <a:buSzPct val="65000"/>
              <a:defRPr/>
            </a:pPr>
            <a:r>
              <a:rPr lang="en-US" sz="2000" kern="0" dirty="0">
                <a:solidFill>
                  <a:srgbClr val="000000"/>
                </a:solidFill>
                <a:latin typeface="Tahoma"/>
                <a:ea typeface="ＭＳ Ｐゴシック" charset="-128"/>
                <a:cs typeface="ＭＳ Ｐゴシック" pitchFamily="-106" charset="-128"/>
              </a:rPr>
              <a:t>2) More large cores</a:t>
            </a:r>
          </a:p>
          <a:p>
            <a:pPr marL="800100" lvl="1" indent="-342900">
              <a:spcBef>
                <a:spcPct val="20000"/>
              </a:spcBef>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rPr>
              <a:t>Can accelerate </a:t>
            </a:r>
            <a:br>
              <a:rPr lang="en-US" sz="2000" kern="0" dirty="0">
                <a:solidFill>
                  <a:srgbClr val="000000"/>
                </a:solidFill>
                <a:latin typeface="Tahoma"/>
                <a:ea typeface="ＭＳ Ｐゴシック" charset="-128"/>
                <a:cs typeface="ＭＳ Ｐゴシック" pitchFamily="-106" charset="-128"/>
              </a:rPr>
            </a:br>
            <a:r>
              <a:rPr lang="en-US" sz="2000" kern="0" dirty="0">
                <a:solidFill>
                  <a:srgbClr val="000000"/>
                </a:solidFill>
                <a:latin typeface="Tahoma"/>
                <a:ea typeface="ＭＳ Ｐゴシック" charset="-128"/>
                <a:cs typeface="ＭＳ Ｐゴシック" pitchFamily="-106" charset="-128"/>
              </a:rPr>
              <a:t>independent bottlenecks</a:t>
            </a:r>
          </a:p>
          <a:p>
            <a:pPr marL="800100" lvl="1" indent="-342900">
              <a:spcBef>
                <a:spcPct val="20000"/>
              </a:spcBef>
              <a:buClr>
                <a:srgbClr val="CC9900"/>
              </a:buClr>
              <a:buSzPct val="65000"/>
              <a:buFont typeface="Wingdings" charset="2"/>
              <a:buChar char="n"/>
              <a:defRPr/>
            </a:pPr>
            <a:r>
              <a:rPr lang="en-US" sz="2000" i="1" kern="0" dirty="0">
                <a:solidFill>
                  <a:srgbClr val="000000"/>
                </a:solidFill>
                <a:latin typeface="Tahoma"/>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19%</a:t>
            </a:r>
          </a:p>
        </p:txBody>
      </p:sp>
    </p:spTree>
    <p:extLst>
      <p:ext uri="{BB962C8B-B14F-4D97-AF65-F5344CB8AC3E}">
        <p14:creationId xmlns:p14="http://schemas.microsoft.com/office/powerpoint/2010/main" val="1215858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p:txBody>
          <a:bodyPr/>
          <a:lstStyle/>
          <a:p>
            <a:r>
              <a:rPr lang="en-US">
                <a:latin typeface="Garamond" charset="0"/>
              </a:rPr>
              <a:t>BIS Summary</a:t>
            </a:r>
          </a:p>
        </p:txBody>
      </p:sp>
      <p:sp>
        <p:nvSpPr>
          <p:cNvPr id="45059" name="Content Placeholder 2"/>
          <p:cNvSpPr>
            <a:spLocks noGrp="1"/>
          </p:cNvSpPr>
          <p:nvPr>
            <p:ph idx="1"/>
          </p:nvPr>
        </p:nvSpPr>
        <p:spPr>
          <a:xfrm>
            <a:off x="134938" y="993775"/>
            <a:ext cx="8874125" cy="4876800"/>
          </a:xfrm>
        </p:spPr>
        <p:txBody>
          <a:bodyPr/>
          <a:lstStyle/>
          <a:p>
            <a:r>
              <a:rPr lang="en-US">
                <a:solidFill>
                  <a:srgbClr val="FF0000"/>
                </a:solidFill>
                <a:latin typeface="Tahoma" charset="0"/>
              </a:rPr>
              <a:t>Serializing bottlenecks of different types </a:t>
            </a:r>
            <a:r>
              <a:rPr lang="en-US">
                <a:latin typeface="Tahoma" charset="0"/>
              </a:rPr>
              <a:t>limit performance of multithreaded applications: </a:t>
            </a:r>
            <a:r>
              <a:rPr lang="en-US">
                <a:solidFill>
                  <a:srgbClr val="FF0000"/>
                </a:solidFill>
                <a:latin typeface="Tahoma" charset="0"/>
              </a:rPr>
              <a:t>Importance changes over time</a:t>
            </a:r>
          </a:p>
          <a:p>
            <a:endParaRPr lang="en-US" sz="1200">
              <a:latin typeface="Tahoma" charset="0"/>
            </a:endParaRPr>
          </a:p>
          <a:p>
            <a:r>
              <a:rPr lang="en-US">
                <a:latin typeface="Tahoma" charset="0"/>
              </a:rPr>
              <a:t>BIS is a hardware/software cooperative solution: </a:t>
            </a:r>
          </a:p>
          <a:p>
            <a:pPr lvl="1"/>
            <a:r>
              <a:rPr lang="en-US" sz="2000">
                <a:solidFill>
                  <a:srgbClr val="0000FF"/>
                </a:solidFill>
                <a:latin typeface="Tahoma" charset="0"/>
              </a:rPr>
              <a:t>Dynamically identifies</a:t>
            </a:r>
            <a:r>
              <a:rPr lang="en-US" sz="2000">
                <a:latin typeface="Tahoma" charset="0"/>
              </a:rPr>
              <a:t> </a:t>
            </a:r>
            <a:r>
              <a:rPr lang="en-US" sz="2000">
                <a:solidFill>
                  <a:srgbClr val="0000FF"/>
                </a:solidFill>
                <a:latin typeface="Tahoma" charset="0"/>
              </a:rPr>
              <a:t>bottlenecks</a:t>
            </a:r>
            <a:r>
              <a:rPr lang="en-US" sz="2000">
                <a:latin typeface="Tahoma" charset="0"/>
              </a:rPr>
              <a:t> that cause the </a:t>
            </a:r>
            <a:r>
              <a:rPr lang="en-US" sz="2000">
                <a:solidFill>
                  <a:srgbClr val="FF0000"/>
                </a:solidFill>
                <a:latin typeface="Tahoma" charset="0"/>
              </a:rPr>
              <a:t>most thread waiting </a:t>
            </a:r>
            <a:r>
              <a:rPr lang="en-US" sz="2000">
                <a:latin typeface="Tahoma" charset="0"/>
              </a:rPr>
              <a:t>and </a:t>
            </a:r>
            <a:r>
              <a:rPr lang="en-US" sz="2000">
                <a:solidFill>
                  <a:srgbClr val="0000FF"/>
                </a:solidFill>
                <a:latin typeface="Tahoma" charset="0"/>
              </a:rPr>
              <a:t>accelerates</a:t>
            </a:r>
            <a:r>
              <a:rPr lang="en-US" sz="2000">
                <a:latin typeface="Tahoma" charset="0"/>
              </a:rPr>
              <a:t> them on large cores of an ACMP</a:t>
            </a:r>
          </a:p>
          <a:p>
            <a:pPr lvl="1"/>
            <a:r>
              <a:rPr lang="en-US" sz="2000">
                <a:latin typeface="Tahoma" charset="0"/>
              </a:rPr>
              <a:t>Applicable to critical sections, barriers, pipeline stages</a:t>
            </a:r>
          </a:p>
          <a:p>
            <a:endParaRPr lang="en-US" sz="1200">
              <a:latin typeface="Tahoma" charset="0"/>
            </a:endParaRPr>
          </a:p>
          <a:p>
            <a:r>
              <a:rPr lang="en-US">
                <a:latin typeface="Tahoma" charset="0"/>
              </a:rPr>
              <a:t>BIS improves application performance and scalability:</a:t>
            </a:r>
          </a:p>
          <a:p>
            <a:pPr lvl="1"/>
            <a:r>
              <a:rPr lang="en-US" sz="1800">
                <a:latin typeface="Tahoma" charset="0"/>
              </a:rPr>
              <a:t>Performance benefits increase with more cores</a:t>
            </a:r>
          </a:p>
          <a:p>
            <a:endParaRPr lang="en-US" sz="1200">
              <a:latin typeface="Tahoma" charset="0"/>
            </a:endParaRPr>
          </a:p>
          <a:p>
            <a:r>
              <a:rPr lang="en-US">
                <a:latin typeface="Tahoma" charset="0"/>
              </a:rPr>
              <a:t>Provides </a:t>
            </a:r>
            <a:r>
              <a:rPr lang="en-US">
                <a:solidFill>
                  <a:srgbClr val="0000FF"/>
                </a:solidFill>
                <a:latin typeface="Tahoma" charset="0"/>
              </a:rPr>
              <a:t>comprehensive fine-grained bottleneck acceleration </a:t>
            </a:r>
            <a:r>
              <a:rPr lang="en-US">
                <a:latin typeface="Tahoma" charset="0"/>
              </a:rPr>
              <a:t>with no programmer effort</a:t>
            </a:r>
          </a:p>
        </p:txBody>
      </p:sp>
      <p:sp>
        <p:nvSpPr>
          <p:cNvPr id="300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747D78-7377-A64A-A84E-7EB6C391BB9D}" type="slidenum">
              <a:rPr lang="en-US" sz="1600">
                <a:solidFill>
                  <a:srgbClr val="000000"/>
                </a:solidFill>
                <a:latin typeface="Garamond" charset="0"/>
              </a:rPr>
              <a:pPr eaLnBrk="1" hangingPunct="1"/>
              <a:t>94</a:t>
            </a:fld>
            <a:endParaRPr lang="en-US" sz="1600">
              <a:solidFill>
                <a:srgbClr val="000000"/>
              </a:solidFill>
              <a:latin typeface="Garamond" charset="0"/>
            </a:endParaRPr>
          </a:p>
        </p:txBody>
      </p:sp>
    </p:spTree>
    <p:extLst>
      <p:ext uri="{BB962C8B-B14F-4D97-AF65-F5344CB8AC3E}">
        <p14:creationId xmlns:p14="http://schemas.microsoft.com/office/powerpoint/2010/main" val="2668358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4"/>
          <p:cNvSpPr>
            <a:spLocks noGrp="1"/>
          </p:cNvSpPr>
          <p:nvPr>
            <p:ph type="ctrTitle"/>
          </p:nvPr>
        </p:nvSpPr>
        <p:spPr>
          <a:xfrm>
            <a:off x="685800" y="1371600"/>
            <a:ext cx="7924800" cy="1752600"/>
          </a:xfrm>
        </p:spPr>
        <p:txBody>
          <a:bodyPr/>
          <a:lstStyle/>
          <a:p>
            <a:r>
              <a:rPr lang="en-US" dirty="0" smtClean="0">
                <a:latin typeface="Garamond" charset="0"/>
              </a:rPr>
              <a:t>If Time Permits …</a:t>
            </a:r>
            <a:endParaRPr lang="en-US" dirty="0">
              <a:latin typeface="Garamond" charset="0"/>
            </a:endParaRPr>
          </a:p>
        </p:txBody>
      </p:sp>
      <p:sp>
        <p:nvSpPr>
          <p:cNvPr id="2498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6B5008-09A6-AB49-A119-C142E722953A}" type="slidenum">
              <a:rPr lang="en-US" sz="1200">
                <a:solidFill>
                  <a:srgbClr val="000000"/>
                </a:solidFill>
                <a:latin typeface="Garamond" charset="0"/>
              </a:rPr>
              <a:pPr eaLnBrk="1" hangingPunct="1"/>
              <a:t>95</a:t>
            </a:fld>
            <a:endParaRPr lang="en-US" sz="1200">
              <a:solidFill>
                <a:srgbClr val="000000"/>
              </a:solidFill>
              <a:latin typeface="Garamond"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288817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a:xfrm>
            <a:off x="685800" y="1371600"/>
            <a:ext cx="7924800" cy="1752600"/>
          </a:xfrm>
        </p:spPr>
        <p:txBody>
          <a:bodyPr/>
          <a:lstStyle/>
          <a:p>
            <a:r>
              <a:rPr lang="en-US">
                <a:latin typeface="Garamond" charset="0"/>
              </a:rPr>
              <a:t>A Case for </a:t>
            </a:r>
            <a:br>
              <a:rPr lang="en-US">
                <a:latin typeface="Garamond" charset="0"/>
              </a:rPr>
            </a:br>
            <a:r>
              <a:rPr lang="en-US">
                <a:latin typeface="Garamond" charset="0"/>
              </a:rPr>
              <a:t>	Asymmetry Everywhere</a:t>
            </a:r>
          </a:p>
        </p:txBody>
      </p:sp>
      <p:sp>
        <p:nvSpPr>
          <p:cNvPr id="194562" name="Subtitle 5"/>
          <p:cNvSpPr>
            <a:spLocks noGrp="1"/>
          </p:cNvSpPr>
          <p:nvPr>
            <p:ph type="subTitle" idx="1"/>
          </p:nvPr>
        </p:nvSpPr>
        <p:spPr>
          <a:xfrm>
            <a:off x="76200" y="4191000"/>
            <a:ext cx="8991600" cy="1752600"/>
          </a:xfrm>
        </p:spPr>
        <p:txBody>
          <a:bodyPr/>
          <a:lstStyle/>
          <a:p>
            <a:pPr>
              <a:buFont typeface="Wingdings" charset="0"/>
              <a:buNone/>
            </a:pPr>
            <a:r>
              <a:rPr lang="en-US" sz="2000" dirty="0" err="1">
                <a:latin typeface="Tahoma" charset="0"/>
              </a:rPr>
              <a:t>Onur</a:t>
            </a:r>
            <a:r>
              <a:rPr lang="en-US" sz="2000" dirty="0">
                <a:latin typeface="Tahoma" charset="0"/>
              </a:rPr>
              <a:t> </a:t>
            </a:r>
            <a:r>
              <a:rPr lang="en-US" sz="2000" dirty="0" err="1">
                <a:latin typeface="Tahoma" charset="0"/>
              </a:rPr>
              <a:t>Mutlu</a:t>
            </a:r>
            <a:r>
              <a:rPr lang="en-US" sz="2000" dirty="0">
                <a:latin typeface="Tahoma" charset="0"/>
              </a:rPr>
              <a:t>, </a:t>
            </a:r>
            <a:br>
              <a:rPr lang="en-US" sz="2000" dirty="0">
                <a:latin typeface="Tahoma" charset="0"/>
              </a:rPr>
            </a:br>
            <a:r>
              <a:rPr lang="en-US" sz="2000" b="1" dirty="0">
                <a:latin typeface="Tahoma" charset="0"/>
                <a:hlinkClick r:id="rId2"/>
              </a:rPr>
              <a:t>"Asymmetry Everywhere (with Automatic Resource Management)"</a:t>
            </a:r>
            <a:r>
              <a:rPr lang="en-US" sz="2000" dirty="0">
                <a:latin typeface="Tahoma" charset="0"/>
              </a:rPr>
              <a:t/>
            </a:r>
            <a:br>
              <a:rPr lang="en-US" sz="2000" dirty="0">
                <a:latin typeface="Tahoma" charset="0"/>
              </a:rPr>
            </a:br>
            <a:r>
              <a:rPr lang="en-US" sz="2000" i="1" dirty="0">
                <a:latin typeface="Tahoma" charset="0"/>
                <a:hlinkClick r:id="rId3"/>
              </a:rPr>
              <a:t>CRA Workshop on Advancing Computer Architecture Research: Popular Parallel Programming</a:t>
            </a:r>
            <a:r>
              <a:rPr lang="en-US" sz="2000" dirty="0">
                <a:latin typeface="Tahoma" charset="0"/>
              </a:rPr>
              <a:t>, San Diego, CA, February 2010. </a:t>
            </a:r>
            <a:br>
              <a:rPr lang="en-US" sz="2000" dirty="0">
                <a:latin typeface="Tahoma" charset="0"/>
              </a:rPr>
            </a:br>
            <a:r>
              <a:rPr lang="en-US" sz="2000" dirty="0">
                <a:latin typeface="Tahoma" charset="0"/>
                <a:hlinkClick r:id="rId4"/>
              </a:rPr>
              <a:t>Position paper</a:t>
            </a:r>
            <a:r>
              <a:rPr lang="en-US" sz="2000" dirty="0">
                <a:latin typeface="Tahoma" charset="0"/>
              </a:rPr>
              <a:t> </a:t>
            </a: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AA47D-C9F6-7643-802A-9D2B1C71C581}" type="slidenum">
              <a:rPr lang="en-US" sz="1200">
                <a:solidFill>
                  <a:srgbClr val="000000"/>
                </a:solidFill>
                <a:latin typeface="Garamond" charset="0"/>
              </a:rPr>
              <a:pPr eaLnBrk="1" hangingPunct="1"/>
              <a:t>96</a:t>
            </a:fld>
            <a:endParaRPr lang="en-US" sz="1200">
              <a:solidFill>
                <a:srgbClr val="000000"/>
              </a:solidFill>
              <a:latin typeface="Garamond" charset="0"/>
            </a:endParaRPr>
          </a:p>
        </p:txBody>
      </p:sp>
    </p:spTree>
    <p:extLst>
      <p:ext uri="{BB962C8B-B14F-4D97-AF65-F5344CB8AC3E}">
        <p14:creationId xmlns:p14="http://schemas.microsoft.com/office/powerpoint/2010/main" val="268957495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Symmetric: One size fits all</a:t>
            </a:r>
          </a:p>
          <a:p>
            <a:pPr lvl="1"/>
            <a:r>
              <a:rPr lang="en-US" sz="2000">
                <a:latin typeface="Tahoma" charset="0"/>
              </a:rPr>
              <a:t>Energy and performance suboptimal for different phase behaviors</a:t>
            </a:r>
          </a:p>
          <a:p>
            <a:r>
              <a:rPr lang="en-US">
                <a:solidFill>
                  <a:srgbClr val="0000FF"/>
                </a:solidFill>
                <a:latin typeface="Tahoma" charset="0"/>
              </a:rPr>
              <a:t>Asymmetric: Enables tradeoffs and customization</a:t>
            </a:r>
          </a:p>
          <a:p>
            <a:pPr lvl="1"/>
            <a:r>
              <a:rPr lang="en-US" sz="2000">
                <a:solidFill>
                  <a:srgbClr val="000000"/>
                </a:solidFill>
                <a:latin typeface="Tahoma" charset="0"/>
              </a:rPr>
              <a:t>Processing requirements vary across applications and phases</a:t>
            </a:r>
          </a:p>
          <a:p>
            <a:pPr lvl="1"/>
            <a:r>
              <a:rPr lang="en-US" sz="2000">
                <a:solidFill>
                  <a:srgbClr val="FF0000"/>
                </a:solidFill>
                <a:latin typeface="Tahoma" charset="0"/>
              </a:rPr>
              <a:t>Execute code on best-fit resources (minimal energy, adequate perf.)</a:t>
            </a: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99F04B-28CD-9D46-B4CF-9C5A4AA8DF05}" type="slidenum">
              <a:rPr lang="en-US" sz="1600">
                <a:solidFill>
                  <a:srgbClr val="000000"/>
                </a:solidFill>
                <a:latin typeface="Garamond" charset="0"/>
              </a:rPr>
              <a:pPr eaLnBrk="1" hangingPunct="1"/>
              <a:t>97</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199707" name="Group 47"/>
            <p:cNvGrpSpPr>
              <a:grpSpLocks/>
            </p:cNvGrpSpPr>
            <p:nvPr/>
          </p:nvGrpSpPr>
          <p:grpSpPr bwMode="auto">
            <a:xfrm>
              <a:off x="3936" y="1536"/>
              <a:ext cx="672" cy="672"/>
              <a:chOff x="3648" y="3120"/>
              <a:chExt cx="672" cy="672"/>
            </a:xfrm>
          </p:grpSpPr>
          <p:sp>
            <p:nvSpPr>
              <p:cNvPr id="19971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1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2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sp>
            <p:nvSpPr>
              <p:cNvPr id="19972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grpSp>
        <p:grpSp>
          <p:nvGrpSpPr>
            <p:cNvPr id="199708" name="Group 52"/>
            <p:cNvGrpSpPr>
              <a:grpSpLocks/>
            </p:cNvGrpSpPr>
            <p:nvPr/>
          </p:nvGrpSpPr>
          <p:grpSpPr bwMode="auto">
            <a:xfrm>
              <a:off x="4608" y="1536"/>
              <a:ext cx="672" cy="672"/>
              <a:chOff x="3648" y="3120"/>
              <a:chExt cx="672" cy="672"/>
            </a:xfrm>
          </p:grpSpPr>
          <p:sp>
            <p:nvSpPr>
              <p:cNvPr id="19971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1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C4</a:t>
                </a:r>
              </a:p>
            </p:txBody>
          </p:sp>
          <p:sp>
            <p:nvSpPr>
              <p:cNvPr id="19971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sp>
            <p:nvSpPr>
              <p:cNvPr id="19971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C5</a:t>
                </a:r>
              </a:p>
            </p:txBody>
          </p:sp>
        </p:grpSp>
        <p:grpSp>
          <p:nvGrpSpPr>
            <p:cNvPr id="199709" name="Group 57"/>
            <p:cNvGrpSpPr>
              <a:grpSpLocks/>
            </p:cNvGrpSpPr>
            <p:nvPr/>
          </p:nvGrpSpPr>
          <p:grpSpPr bwMode="auto">
            <a:xfrm>
              <a:off x="4608" y="864"/>
              <a:ext cx="672" cy="672"/>
              <a:chOff x="3648" y="3120"/>
              <a:chExt cx="672" cy="672"/>
            </a:xfrm>
          </p:grpSpPr>
          <p:sp>
            <p:nvSpPr>
              <p:cNvPr id="199712"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C2</a:t>
                </a:r>
              </a:p>
            </p:txBody>
          </p:sp>
          <p:sp>
            <p:nvSpPr>
              <p:cNvPr id="199713"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C3</a:t>
                </a:r>
              </a:p>
            </p:txBody>
          </p:sp>
        </p:grpSp>
        <p:sp>
          <p:nvSpPr>
            <p:cNvPr id="1997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600" b="1" smtClean="0">
                  <a:solidFill>
                    <a:srgbClr val="000000"/>
                  </a:solidFill>
                  <a:latin typeface="Arial" charset="0"/>
                  <a:ea typeface="ＭＳ Ｐゴシック" charset="0"/>
                  <a:cs typeface="ＭＳ Ｐゴシック" charset="0"/>
                </a:rPr>
                <a:t>C1</a:t>
              </a:r>
            </a:p>
          </p:txBody>
        </p:sp>
        <p:sp>
          <p:nvSpPr>
            <p:cNvPr id="1997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smtClean="0">
                  <a:solidFill>
                    <a:srgbClr val="000000"/>
                  </a:solidFill>
                  <a:latin typeface="Times New Roman" charset="0"/>
                </a:rPr>
                <a:t>Asymmetric</a:t>
              </a:r>
            </a:p>
          </p:txBody>
        </p:sp>
      </p:grpSp>
      <p:grpSp>
        <p:nvGrpSpPr>
          <p:cNvPr id="199685" name="Group 74"/>
          <p:cNvGrpSpPr>
            <a:grpSpLocks/>
          </p:cNvGrpSpPr>
          <p:nvPr/>
        </p:nvGrpSpPr>
        <p:grpSpPr bwMode="auto">
          <a:xfrm>
            <a:off x="1295400" y="1143000"/>
            <a:ext cx="2133600" cy="2728913"/>
            <a:chOff x="624" y="1056"/>
            <a:chExt cx="1344" cy="1719"/>
          </a:xfrm>
        </p:grpSpPr>
        <p:grpSp>
          <p:nvGrpSpPr>
            <p:cNvPr id="199686" name="Group 27"/>
            <p:cNvGrpSpPr>
              <a:grpSpLocks/>
            </p:cNvGrpSpPr>
            <p:nvPr/>
          </p:nvGrpSpPr>
          <p:grpSpPr bwMode="auto">
            <a:xfrm>
              <a:off x="624" y="1056"/>
              <a:ext cx="672" cy="672"/>
              <a:chOff x="3648" y="3120"/>
              <a:chExt cx="672" cy="672"/>
            </a:xfrm>
          </p:grpSpPr>
          <p:sp>
            <p:nvSpPr>
              <p:cNvPr id="199703"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4"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5"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6"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grpSp>
          <p:nvGrpSpPr>
            <p:cNvPr id="199687" name="Group 32"/>
            <p:cNvGrpSpPr>
              <a:grpSpLocks/>
            </p:cNvGrpSpPr>
            <p:nvPr/>
          </p:nvGrpSpPr>
          <p:grpSpPr bwMode="auto">
            <a:xfrm>
              <a:off x="624" y="1728"/>
              <a:ext cx="672" cy="672"/>
              <a:chOff x="3648" y="3120"/>
              <a:chExt cx="672" cy="672"/>
            </a:xfrm>
          </p:grpSpPr>
          <p:sp>
            <p:nvSpPr>
              <p:cNvPr id="199699"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0"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1"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702"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grpSp>
          <p:nvGrpSpPr>
            <p:cNvPr id="199688" name="Group 37"/>
            <p:cNvGrpSpPr>
              <a:grpSpLocks/>
            </p:cNvGrpSpPr>
            <p:nvPr/>
          </p:nvGrpSpPr>
          <p:grpSpPr bwMode="auto">
            <a:xfrm>
              <a:off x="1296" y="1056"/>
              <a:ext cx="672" cy="672"/>
              <a:chOff x="3648" y="3120"/>
              <a:chExt cx="672" cy="672"/>
            </a:xfrm>
          </p:grpSpPr>
          <p:sp>
            <p:nvSpPr>
              <p:cNvPr id="199695"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6"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7"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8"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grpSp>
          <p:nvGrpSpPr>
            <p:cNvPr id="199689" name="Group 42"/>
            <p:cNvGrpSpPr>
              <a:grpSpLocks/>
            </p:cNvGrpSpPr>
            <p:nvPr/>
          </p:nvGrpSpPr>
          <p:grpSpPr bwMode="auto">
            <a:xfrm>
              <a:off x="1296" y="1728"/>
              <a:ext cx="672" cy="672"/>
              <a:chOff x="3648" y="3120"/>
              <a:chExt cx="672" cy="672"/>
            </a:xfrm>
          </p:grpSpPr>
          <p:sp>
            <p:nvSpPr>
              <p:cNvPr id="199691"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2"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3"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sp>
            <p:nvSpPr>
              <p:cNvPr id="199694"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r>
                  <a:rPr lang="en-US" sz="1000" b="1" smtClean="0">
                    <a:solidFill>
                      <a:srgbClr val="000000"/>
                    </a:solidFill>
                    <a:latin typeface="Arial" charset="0"/>
                    <a:ea typeface="ＭＳ Ｐゴシック" charset="0"/>
                    <a:cs typeface="ＭＳ Ｐゴシック" charset="0"/>
                  </a:rPr>
                  <a:t>C</a:t>
                </a:r>
              </a:p>
            </p:txBody>
          </p:sp>
        </p:grpSp>
        <p:sp>
          <p:nvSpPr>
            <p:cNvPr id="199690"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smtClean="0">
                  <a:solidFill>
                    <a:srgbClr val="000000"/>
                  </a:solidFill>
                  <a:latin typeface="Times New Roman" charset="0"/>
                </a:rPr>
                <a:t>Symmetric</a:t>
              </a:r>
            </a:p>
          </p:txBody>
        </p:sp>
      </p:grpSp>
    </p:spTree>
    <p:extLst>
      <p:ext uri="{BB962C8B-B14F-4D97-AF65-F5344CB8AC3E}">
        <p14:creationId xmlns:p14="http://schemas.microsoft.com/office/powerpoint/2010/main" val="1682512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sz="3600">
                <a:latin typeface="Garamond" charset="0"/>
              </a:rPr>
              <a:t>Thought Experiment: Asymmetry Everywhere</a:t>
            </a:r>
          </a:p>
        </p:txBody>
      </p:sp>
      <p:sp>
        <p:nvSpPr>
          <p:cNvPr id="200706" name="Content Placeholder 2"/>
          <p:cNvSpPr>
            <a:spLocks noGrp="1"/>
          </p:cNvSpPr>
          <p:nvPr>
            <p:ph idx="1"/>
          </p:nvPr>
        </p:nvSpPr>
        <p:spPr>
          <a:xfrm>
            <a:off x="76200" y="990600"/>
            <a:ext cx="8991600" cy="4953000"/>
          </a:xfrm>
        </p:spPr>
        <p:txBody>
          <a:bodyPr/>
          <a:lstStyle/>
          <a:p>
            <a:r>
              <a:rPr lang="en-US" sz="2300">
                <a:latin typeface="Tahoma" charset="0"/>
              </a:rPr>
              <a:t>Design each hardware resource with </a:t>
            </a:r>
            <a:r>
              <a:rPr lang="en-US" sz="2300">
                <a:solidFill>
                  <a:srgbClr val="FF0000"/>
                </a:solidFill>
                <a:latin typeface="Tahoma" charset="0"/>
              </a:rPr>
              <a:t>asymmetric, (re-)configurable, partitionable components</a:t>
            </a:r>
          </a:p>
          <a:p>
            <a:pPr lvl="1" eaLnBrk="1" hangingPunct="1"/>
            <a:r>
              <a:rPr lang="en-US">
                <a:latin typeface="Tahoma" charset="0"/>
              </a:rPr>
              <a:t>Different power/performance/reliability characteristics</a:t>
            </a:r>
          </a:p>
          <a:p>
            <a:pPr lvl="1" eaLnBrk="1" hangingPunct="1"/>
            <a:r>
              <a:rPr lang="en-US">
                <a:solidFill>
                  <a:srgbClr val="0000FF"/>
                </a:solidFill>
                <a:latin typeface="Tahoma" charset="0"/>
              </a:rPr>
              <a:t>To fit different computation/access/communication patterns</a:t>
            </a:r>
          </a:p>
          <a:p>
            <a:pPr lvl="1" eaLnBrk="1" hangingPunct="1"/>
            <a:endParaRPr lang="en-US">
              <a:solidFill>
                <a:srgbClr val="0000FF"/>
              </a:solidFill>
              <a:latin typeface="Tahoma"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F20ABF-BC8B-BC42-9999-F5CFC291A67F}" type="slidenum">
              <a:rPr lang="en-US" sz="1600">
                <a:solidFill>
                  <a:srgbClr val="000000"/>
                </a:solidFill>
                <a:latin typeface="Garamond" charset="0"/>
              </a:rPr>
              <a:pPr eaLnBrk="1" hangingPunct="1"/>
              <a:t>98</a:t>
            </a:fld>
            <a:endParaRPr lang="en-US" sz="1600">
              <a:solidFill>
                <a:srgbClr val="000000"/>
              </a:solidFill>
              <a:latin typeface="Garamond" charset="0"/>
            </a:endParaRPr>
          </a:p>
        </p:txBody>
      </p:sp>
      <p:pic>
        <p:nvPicPr>
          <p:cNvPr id="200708"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0538616"/>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201730"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latin typeface="Tahoma" charset="0"/>
              </a:rPr>
              <a:t>Design the </a:t>
            </a:r>
            <a:r>
              <a:rPr lang="en-US" sz="2300">
                <a:solidFill>
                  <a:srgbClr val="FF0000"/>
                </a:solidFill>
                <a:latin typeface="Tahoma" charset="0"/>
              </a:rPr>
              <a:t>runtime system (HW &amp; SW) </a:t>
            </a:r>
            <a:r>
              <a:rPr lang="en-US" sz="2300">
                <a:latin typeface="Tahoma" charset="0"/>
              </a:rPr>
              <a:t>to </a:t>
            </a:r>
            <a:r>
              <a:rPr lang="en-US" sz="2300">
                <a:solidFill>
                  <a:srgbClr val="FF0000"/>
                </a:solidFill>
                <a:latin typeface="Tahoma" charset="0"/>
              </a:rPr>
              <a:t>automatically choose</a:t>
            </a:r>
            <a:r>
              <a:rPr lang="en-US" sz="2300">
                <a:latin typeface="Tahoma" charset="0"/>
              </a:rPr>
              <a:t> the best-fit components for each phase</a:t>
            </a:r>
          </a:p>
          <a:p>
            <a:pPr lvl="1" eaLnBrk="1" hangingPunct="1"/>
            <a:r>
              <a:rPr lang="en-US">
                <a:latin typeface="Tahoma" charset="0"/>
              </a:rPr>
              <a:t>Satisfy performance/SLA with minimal energy</a:t>
            </a:r>
          </a:p>
          <a:p>
            <a:pPr lvl="1" eaLnBrk="1" hangingPunct="1"/>
            <a:r>
              <a:rPr lang="en-US">
                <a:solidFill>
                  <a:srgbClr val="0000FF"/>
                </a:solidFill>
                <a:latin typeface="Tahoma" charset="0"/>
              </a:rPr>
              <a:t>Dynamically stitch together the </a:t>
            </a:r>
            <a:r>
              <a:rPr lang="ja-JP" altLang="en-US">
                <a:solidFill>
                  <a:srgbClr val="0000FF"/>
                </a:solidFill>
                <a:latin typeface="Tahoma" charset="0"/>
              </a:rPr>
              <a:t>“</a:t>
            </a:r>
            <a:r>
              <a:rPr lang="en-US" altLang="ja-JP">
                <a:solidFill>
                  <a:srgbClr val="0000FF"/>
                </a:solidFill>
                <a:latin typeface="Tahoma" charset="0"/>
              </a:rPr>
              <a:t>best-fit</a:t>
            </a:r>
            <a:r>
              <a:rPr lang="ja-JP" altLang="en-US">
                <a:solidFill>
                  <a:srgbClr val="0000FF"/>
                </a:solidFill>
                <a:latin typeface="Tahoma" charset="0"/>
              </a:rPr>
              <a:t>”</a:t>
            </a:r>
            <a:r>
              <a:rPr lang="en-US" altLang="ja-JP">
                <a:solidFill>
                  <a:srgbClr val="0000FF"/>
                </a:solidFill>
                <a:latin typeface="Tahoma" charset="0"/>
              </a:rPr>
              <a:t> chip for each phase </a:t>
            </a:r>
          </a:p>
          <a:p>
            <a:pPr lvl="1" eaLnBrk="1" hangingPunct="1"/>
            <a:endParaRPr lang="en-US">
              <a:latin typeface="Tahoma" charset="0"/>
            </a:endParaRPr>
          </a:p>
        </p:txBody>
      </p:sp>
      <p:sp>
        <p:nvSpPr>
          <p:cNvPr id="2017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A390E5-1280-9B49-97E9-0BA8533FF16E}" type="slidenum">
              <a:rPr lang="en-US" sz="1600">
                <a:solidFill>
                  <a:srgbClr val="000000"/>
                </a:solidFill>
                <a:latin typeface="Garamond" charset="0"/>
              </a:rPr>
              <a:pPr eaLnBrk="1" hangingPunct="1"/>
              <a:t>99</a:t>
            </a:fld>
            <a:endParaRPr lang="en-US" sz="1600">
              <a:solidFill>
                <a:srgbClr val="000000"/>
              </a:solidFill>
              <a:latin typeface="Garamond" charset="0"/>
            </a:endParaRPr>
          </a:p>
        </p:txBody>
      </p:sp>
      <p:pic>
        <p:nvPicPr>
          <p:cNvPr id="201732"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Rectangle 9"/>
          <p:cNvSpPr/>
          <p:nvPr/>
        </p:nvSpPr>
        <p:spPr>
          <a:xfrm>
            <a:off x="4005263" y="2982913"/>
            <a:ext cx="185737" cy="650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Rectangle 10"/>
          <p:cNvSpPr/>
          <p:nvPr/>
        </p:nvSpPr>
        <p:spPr>
          <a:xfrm>
            <a:off x="5334000" y="3886200"/>
            <a:ext cx="533400"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3" name="Rectangle 12"/>
          <p:cNvSpPr/>
          <p:nvPr/>
        </p:nvSpPr>
        <p:spPr>
          <a:xfrm>
            <a:off x="3429000" y="5410200"/>
            <a:ext cx="1447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2" name="TextBox 1"/>
          <p:cNvSpPr txBox="1">
            <a:spLocks noChangeArrowheads="1"/>
          </p:cNvSpPr>
          <p:nvPr/>
        </p:nvSpPr>
        <p:spPr bwMode="auto">
          <a:xfrm>
            <a:off x="0" y="3048000"/>
            <a:ext cx="109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33"/>
                </a:solidFill>
              </a:rPr>
              <a:t>Phase 1</a:t>
            </a:r>
          </a:p>
        </p:txBody>
      </p:sp>
      <p:sp>
        <p:nvSpPr>
          <p:cNvPr id="19" name="TextBox 18"/>
          <p:cNvSpPr txBox="1">
            <a:spLocks noChangeArrowheads="1"/>
          </p:cNvSpPr>
          <p:nvPr/>
        </p:nvSpPr>
        <p:spPr bwMode="auto">
          <a:xfrm>
            <a:off x="12700" y="3429000"/>
            <a:ext cx="109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Phase 2</a:t>
            </a:r>
          </a:p>
        </p:txBody>
      </p:sp>
      <p:sp>
        <p:nvSpPr>
          <p:cNvPr id="20" name="TextBox 19"/>
          <p:cNvSpPr txBox="1">
            <a:spLocks noChangeArrowheads="1"/>
          </p:cNvSpPr>
          <p:nvPr/>
        </p:nvSpPr>
        <p:spPr bwMode="auto">
          <a:xfrm>
            <a:off x="0" y="3821113"/>
            <a:ext cx="1092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FF"/>
                </a:solidFill>
              </a:rPr>
              <a:t>Phase 3</a:t>
            </a:r>
          </a:p>
        </p:txBody>
      </p:sp>
    </p:spTree>
    <p:extLst>
      <p:ext uri="{BB962C8B-B14F-4D97-AF65-F5344CB8AC3E}">
        <p14:creationId xmlns:p14="http://schemas.microsoft.com/office/powerpoint/2010/main" val="1277308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2|9.8|4.3"/>
</p:tagLst>
</file>

<file path=ppt/tags/tag2.xml><?xml version="1.0" encoding="utf-8"?>
<p:tagLst xmlns:a="http://schemas.openxmlformats.org/drawingml/2006/main" xmlns:r="http://schemas.openxmlformats.org/officeDocument/2006/relationships" xmlns:p="http://schemas.openxmlformats.org/presentationml/2006/main">
  <p:tag name="TIMING" val="|32.6|23.1|12.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7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_Metropolitan_bul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8.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64.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3.xml><?xml version="1.0" encoding="utf-8"?>
<a:theme xmlns:a="http://schemas.openxmlformats.org/drawingml/2006/main" name="7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59644</TotalTime>
  <Words>7632</Words>
  <Application>Microsoft Office PowerPoint</Application>
  <PresentationFormat>On-screen Show (4:3)</PresentationFormat>
  <Paragraphs>1775</Paragraphs>
  <Slides>111</Slides>
  <Notes>41</Notes>
  <HiddenSlides>0</HiddenSlides>
  <MMClips>0</MMClips>
  <ScaleCrop>false</ScaleCrop>
  <HeadingPairs>
    <vt:vector size="8" baseType="variant">
      <vt:variant>
        <vt:lpstr>Fonts Used</vt:lpstr>
      </vt:variant>
      <vt:variant>
        <vt:i4>7</vt:i4>
      </vt:variant>
      <vt:variant>
        <vt:lpstr>Theme</vt:lpstr>
      </vt:variant>
      <vt:variant>
        <vt:i4>83</vt:i4>
      </vt:variant>
      <vt:variant>
        <vt:lpstr>Embedded OLE Servers</vt:lpstr>
      </vt:variant>
      <vt:variant>
        <vt:i4>1</vt:i4>
      </vt:variant>
      <vt:variant>
        <vt:lpstr>Slide Titles</vt:lpstr>
      </vt:variant>
      <vt:variant>
        <vt:i4>111</vt:i4>
      </vt:variant>
    </vt:vector>
  </HeadingPairs>
  <TitlesOfParts>
    <vt:vector size="202" baseType="lpstr">
      <vt:lpstr>ＭＳ Ｐゴシック</vt:lpstr>
      <vt:lpstr>Arial</vt:lpstr>
      <vt:lpstr>Calibri</vt:lpstr>
      <vt:lpstr>Garamond</vt:lpstr>
      <vt:lpstr>Tahoma</vt:lpstr>
      <vt:lpstr>Times New Roman</vt:lpstr>
      <vt:lpstr>Wingdings</vt: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39_Edge</vt:lpstr>
      <vt:lpstr>41_Edge</vt:lpstr>
      <vt:lpstr>45_Edge</vt:lpstr>
      <vt:lpstr>46_Edge</vt:lpstr>
      <vt:lpstr>47_Edge</vt:lpstr>
      <vt:lpstr>SAFARI_Template</vt:lpstr>
      <vt:lpstr>2_Edge</vt:lpstr>
      <vt:lpstr>48_Edge</vt:lpstr>
      <vt:lpstr>49_Edge</vt:lpstr>
      <vt:lpstr>50_Edge</vt:lpstr>
      <vt:lpstr>51_Edge</vt:lpstr>
      <vt:lpstr>52_Edge</vt:lpstr>
      <vt:lpstr>54_Edge</vt:lpstr>
      <vt:lpstr>55_Edge</vt:lpstr>
      <vt:lpstr>56_Edge</vt:lpstr>
      <vt:lpstr>57_Edge</vt:lpstr>
      <vt:lpstr>58_Edge</vt:lpstr>
      <vt:lpstr>20_Edge</vt:lpstr>
      <vt:lpstr>53_Edge</vt:lpstr>
      <vt:lpstr>60_Edge</vt:lpstr>
      <vt:lpstr>1_Metropolitan_bullet</vt:lpstr>
      <vt:lpstr>16_Edge</vt:lpstr>
      <vt:lpstr>40_Edge</vt:lpstr>
      <vt:lpstr>62_Edge</vt:lpstr>
      <vt:lpstr>63_Edge</vt:lpstr>
      <vt:lpstr>64_Edge</vt:lpstr>
      <vt:lpstr>2_Metropolitan_bullet</vt:lpstr>
      <vt:lpstr>65_Edge</vt:lpstr>
      <vt:lpstr>66_Edge</vt:lpstr>
      <vt:lpstr>38_Edge</vt:lpstr>
      <vt:lpstr>44_Edge</vt:lpstr>
      <vt:lpstr>59_Edge</vt:lpstr>
      <vt:lpstr>42_Edge</vt:lpstr>
      <vt:lpstr>43_Edge</vt:lpstr>
      <vt:lpstr>61_Edge</vt:lpstr>
      <vt:lpstr>7_Office Theme</vt:lpstr>
      <vt:lpstr>67_Edge</vt:lpstr>
      <vt:lpstr>68_Edge</vt:lpstr>
      <vt:lpstr>69_Edge</vt:lpstr>
      <vt:lpstr>70_Edge</vt:lpstr>
      <vt:lpstr>1_Default Design</vt:lpstr>
      <vt:lpstr>71_Edge</vt:lpstr>
      <vt:lpstr>72_Edge</vt:lpstr>
      <vt:lpstr>73_Edge</vt:lpstr>
      <vt:lpstr>74_Edge</vt:lpstr>
      <vt:lpstr>8_Office Theme</vt:lpstr>
      <vt:lpstr>75_Edge</vt:lpstr>
      <vt:lpstr>Worksheet</vt:lpstr>
      <vt:lpstr>18-740/640  Computer Architecture Lecture 17: Heterogeneous Systems</vt:lpstr>
      <vt:lpstr>Required Readings</vt:lpstr>
      <vt:lpstr>Heterogeneity (Asymmetry)</vt:lpstr>
      <vt:lpstr>Heterogeneity (Asymmetry)  Specialization</vt:lpstr>
      <vt:lpstr>Why Asymmetry in Design? (I)</vt:lpstr>
      <vt:lpstr>Why Asymmetry in Design? (II)</vt:lpstr>
      <vt:lpstr>Asymmetry Enables Customization</vt:lpstr>
      <vt:lpstr>We Have Already Seen Examples (Before)</vt:lpstr>
      <vt:lpstr>An Example Asymmetric Design: CRAY-1</vt:lpstr>
      <vt:lpstr>Remember: Hybrid Memory Systems</vt:lpstr>
      <vt:lpstr>Remember: Throughput vs. Fairness</vt:lpstr>
      <vt:lpstr>Remember: Achieving the Best of Both Worlds</vt:lpstr>
      <vt:lpstr>Thread Cluster Memory Scheduling [Kim+ MICRO’10]</vt:lpstr>
      <vt:lpstr>Remember: Heterogeneous Retention Times in DRAM</vt:lpstr>
      <vt:lpstr>   Trade-Off: Area (Die Size) vs. Latency</vt:lpstr>
      <vt:lpstr>   Approximating the Best of Both Worlds</vt:lpstr>
      <vt:lpstr>   Approximating the Best of Both Worlds</vt:lpstr>
      <vt:lpstr>Heterogeneous Interconnect in Tilera</vt:lpstr>
      <vt:lpstr>Aside: Examples from Life</vt:lpstr>
      <vt:lpstr>General-Purpose vs. Special-Purpose</vt:lpstr>
      <vt:lpstr>Asymmetry Advantages and Disadvantages</vt:lpstr>
      <vt:lpstr>Yet Another Example</vt:lpstr>
      <vt:lpstr>Three Key Problems in Future Systems</vt:lpstr>
      <vt:lpstr>Commercial Asymmetric Design Examples</vt:lpstr>
      <vt:lpstr>Increasing Asymmetry in Modern Systems</vt:lpstr>
      <vt:lpstr>Multi-Core Design:  An Asymmetric Perspective</vt:lpstr>
      <vt:lpstr>Many Cores on Chip</vt:lpstr>
      <vt:lpstr>With Many Cores on Chip</vt:lpstr>
      <vt:lpstr>Caveats of Parallelism</vt:lpstr>
      <vt:lpstr>The Problem: Serialized Code Sections</vt:lpstr>
      <vt:lpstr>Example from MySQL</vt:lpstr>
      <vt:lpstr>Demands in Different Code Sections</vt:lpstr>
      <vt:lpstr>“Large” vs. “Small” Cores</vt:lpstr>
      <vt:lpstr>Large vs. Small Cores</vt:lpstr>
      <vt:lpstr>Meet Large: IBM POWER4</vt:lpstr>
      <vt:lpstr>IBM POWER4</vt:lpstr>
      <vt:lpstr>IBM POWER5</vt:lpstr>
      <vt:lpstr>Meet Small: Sun Niagara (UltraSPARC T1)</vt:lpstr>
      <vt:lpstr>Niagara Core</vt:lpstr>
      <vt:lpstr>Remember the Demands</vt:lpstr>
      <vt:lpstr>Performance vs. Parallelism</vt:lpstr>
      <vt:lpstr>Tile-Large Approach</vt:lpstr>
      <vt:lpstr>Tile-Small Approach</vt:lpstr>
      <vt:lpstr>Can we get the best of both worlds?</vt:lpstr>
      <vt:lpstr>Asymmetric Multi-Core</vt:lpstr>
      <vt:lpstr>Asymmetric Chip Multiprocessor (ACMP)</vt:lpstr>
      <vt:lpstr>Accelerating Serial Bottlenecks</vt:lpstr>
      <vt:lpstr>Performance vs. Parallelism</vt:lpstr>
      <vt:lpstr>ACMP Performance vs. Parallelism</vt:lpstr>
      <vt:lpstr>Amdahl’s Law Modified</vt:lpstr>
      <vt:lpstr>Caveats of Parallelism, Revisited</vt:lpstr>
      <vt:lpstr>Accelerating Parallel Bottlenecks</vt:lpstr>
      <vt:lpstr>Accelerated Critical Sections</vt:lpstr>
      <vt:lpstr>Contention for Critical Sections</vt:lpstr>
      <vt:lpstr>Contention for Critical Sections</vt:lpstr>
      <vt:lpstr>Impact of Critical Sections on Scalability</vt:lpstr>
      <vt:lpstr>A Case for Asymmetry</vt:lpstr>
      <vt:lpstr>An Example: Accelerated Critical Sections</vt:lpstr>
      <vt:lpstr>Accelerated Critical Sections</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Bottleneck Identification and Scheduling</vt:lpstr>
      <vt:lpstr>Bottlenecks in Multithreaded Applications</vt:lpstr>
      <vt:lpstr>Observation: Limiting Bottlenecks Change Over Time</vt:lpstr>
      <vt:lpstr>Limiting Bottlenecks Do Change on Real Applications</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Hardware Cost</vt:lpstr>
      <vt:lpstr>BIS Performance Trade-offs</vt:lpstr>
      <vt:lpstr>Evaluation Methodology</vt:lpstr>
      <vt:lpstr>BIS Comparison Points (Area-Equivalent)</vt:lpstr>
      <vt:lpstr>BIS Performance Improvement</vt:lpstr>
      <vt:lpstr>Why Does BIS Work?</vt:lpstr>
      <vt:lpstr>BIS Scaling Results</vt:lpstr>
      <vt:lpstr>BIS Summary</vt:lpstr>
      <vt:lpstr>If Time Permits …</vt:lpstr>
      <vt:lpstr>A Case for   Asymmetry Everywhere</vt:lpstr>
      <vt:lpstr>Asymmetry Enables Customization</vt:lpstr>
      <vt:lpstr>Thought Experiment: Asymmetry Everywhere</vt:lpstr>
      <vt:lpstr>Thought Experiment: Asymmetry Everywhere</vt:lpstr>
      <vt:lpstr>Thought Experiment: Asymmetry Everywhere</vt:lpstr>
      <vt:lpstr>Many Research and Design Questions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18-740/640  Computer Architecture Lecture 17: Heterogeneous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Nandita Vijaykumar</cp:lastModifiedBy>
  <cp:revision>1836</cp:revision>
  <cp:lastPrinted>2010-05-26T16:43:32Z</cp:lastPrinted>
  <dcterms:created xsi:type="dcterms:W3CDTF">2010-10-08T20:41:54Z</dcterms:created>
  <dcterms:modified xsi:type="dcterms:W3CDTF">2015-11-10T06:50:11Z</dcterms:modified>
</cp:coreProperties>
</file>