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5.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7.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8.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9.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5.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6.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7.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58.xml" ContentType="application/vnd.openxmlformats-officedocument.theme+xml"/>
  <Override PartName="/ppt/theme/themeOverride1.xml" ContentType="application/vnd.openxmlformats-officedocument.themeOverrid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theme/theme59.xml" ContentType="application/vnd.openxmlformats-officedocument.theme+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60.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61.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62.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63.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4.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5.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66.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theme/theme67.xml" ContentType="application/vnd.openxmlformats-officedocument.theme+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theme/theme68.xml" ContentType="application/vnd.openxmlformats-officedocument.theme+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theme/theme69.xml" ContentType="application/vnd.openxmlformats-officedocument.theme+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theme/theme70.xml" ContentType="application/vnd.openxmlformats-officedocument.theme+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theme/theme71.xml" ContentType="application/vnd.openxmlformats-officedocument.theme+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theme/theme72.xml" ContentType="application/vnd.openxmlformats-officedocument.theme+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7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theme/theme74.xml" ContentType="application/vnd.openxmlformats-officedocument.theme+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theme/theme75.xml" ContentType="application/vnd.openxmlformats-officedocument.theme+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theme/theme76.xml" ContentType="application/vnd.openxmlformats-officedocument.theme+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theme/theme77.xml" ContentType="application/vnd.openxmlformats-officedocument.theme+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theme/theme78.xml" ContentType="application/vnd.openxmlformats-officedocument.theme+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theme/theme79.xml" ContentType="application/vnd.openxmlformats-officedocument.theme+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79" r:id="rId37"/>
    <p:sldMasterId id="2147484704" r:id="rId38"/>
    <p:sldMasterId id="2147484716" r:id="rId39"/>
    <p:sldMasterId id="2147484768" r:id="rId40"/>
    <p:sldMasterId id="2147484780" r:id="rId41"/>
    <p:sldMasterId id="2147484792" r:id="rId42"/>
    <p:sldMasterId id="2147484804" r:id="rId43"/>
    <p:sldMasterId id="2147484816" r:id="rId44"/>
    <p:sldMasterId id="2147484828" r:id="rId45"/>
    <p:sldMasterId id="2147484840" r:id="rId46"/>
    <p:sldMasterId id="2147484853" r:id="rId47"/>
    <p:sldMasterId id="2147484865" r:id="rId48"/>
    <p:sldMasterId id="2147484877" r:id="rId49"/>
    <p:sldMasterId id="2147484903" r:id="rId50"/>
    <p:sldMasterId id="2147484917" r:id="rId51"/>
    <p:sldMasterId id="2147484920" r:id="rId52"/>
    <p:sldMasterId id="2147484948" r:id="rId53"/>
    <p:sldMasterId id="2147484951" r:id="rId54"/>
    <p:sldMasterId id="2147484965" r:id="rId55"/>
    <p:sldMasterId id="2147484977" r:id="rId56"/>
    <p:sldMasterId id="2147485002" r:id="rId57"/>
    <p:sldMasterId id="2147485014" r:id="rId58"/>
    <p:sldMasterId id="2147485027" r:id="rId59"/>
    <p:sldMasterId id="2147485039" r:id="rId60"/>
    <p:sldMasterId id="2147485052" r:id="rId61"/>
    <p:sldMasterId id="2147485064" r:id="rId62"/>
    <p:sldMasterId id="2147485077" r:id="rId63"/>
    <p:sldMasterId id="2147485090" r:id="rId64"/>
    <p:sldMasterId id="2147485187" r:id="rId65"/>
    <p:sldMasterId id="2147485199" r:id="rId66"/>
    <p:sldMasterId id="2147485212" r:id="rId67"/>
    <p:sldMasterId id="2147485224" r:id="rId68"/>
    <p:sldMasterId id="2147485236" r:id="rId69"/>
    <p:sldMasterId id="2147485249" r:id="rId70"/>
    <p:sldMasterId id="2147485261" r:id="rId71"/>
    <p:sldMasterId id="2147485274" r:id="rId72"/>
    <p:sldMasterId id="2147485286" r:id="rId73"/>
    <p:sldMasterId id="2147485299" r:id="rId74"/>
    <p:sldMasterId id="2147485312" r:id="rId75"/>
    <p:sldMasterId id="2147485324" r:id="rId76"/>
    <p:sldMasterId id="2147485336" r:id="rId77"/>
    <p:sldMasterId id="2147485348" r:id="rId78"/>
    <p:sldMasterId id="2147485360" r:id="rId79"/>
    <p:sldMasterId id="2147485373" r:id="rId80"/>
  </p:sldMasterIdLst>
  <p:notesMasterIdLst>
    <p:notesMasterId r:id="rId202"/>
  </p:notesMasterIdLst>
  <p:handoutMasterIdLst>
    <p:handoutMasterId r:id="rId203"/>
  </p:handoutMasterIdLst>
  <p:sldIdLst>
    <p:sldId id="2025" r:id="rId81"/>
    <p:sldId id="2070" r:id="rId82"/>
    <p:sldId id="2345" r:id="rId83"/>
    <p:sldId id="2071" r:id="rId84"/>
    <p:sldId id="2072" r:id="rId85"/>
    <p:sldId id="2073" r:id="rId86"/>
    <p:sldId id="2074" r:id="rId87"/>
    <p:sldId id="2075" r:id="rId88"/>
    <p:sldId id="2076" r:id="rId89"/>
    <p:sldId id="2006" r:id="rId90"/>
    <p:sldId id="2007" r:id="rId91"/>
    <p:sldId id="2008" r:id="rId92"/>
    <p:sldId id="2009" r:id="rId93"/>
    <p:sldId id="2010" r:id="rId94"/>
    <p:sldId id="2011" r:id="rId95"/>
    <p:sldId id="2012" r:id="rId96"/>
    <p:sldId id="2013" r:id="rId97"/>
    <p:sldId id="2014" r:id="rId98"/>
    <p:sldId id="2015" r:id="rId99"/>
    <p:sldId id="2017" r:id="rId100"/>
    <p:sldId id="2018" r:id="rId101"/>
    <p:sldId id="2019" r:id="rId102"/>
    <p:sldId id="2020" r:id="rId103"/>
    <p:sldId id="2021" r:id="rId104"/>
    <p:sldId id="2022" r:id="rId105"/>
    <p:sldId id="2210" r:id="rId106"/>
    <p:sldId id="2211" r:id="rId107"/>
    <p:sldId id="2212" r:id="rId108"/>
    <p:sldId id="2213" r:id="rId109"/>
    <p:sldId id="2214" r:id="rId110"/>
    <p:sldId id="2215" r:id="rId111"/>
    <p:sldId id="2216" r:id="rId112"/>
    <p:sldId id="2218" r:id="rId113"/>
    <p:sldId id="2342" r:id="rId114"/>
    <p:sldId id="2220" r:id="rId115"/>
    <p:sldId id="2221" r:id="rId116"/>
    <p:sldId id="2222" r:id="rId117"/>
    <p:sldId id="2223" r:id="rId118"/>
    <p:sldId id="2224" r:id="rId119"/>
    <p:sldId id="2225" r:id="rId120"/>
    <p:sldId id="2226" r:id="rId121"/>
    <p:sldId id="2227" r:id="rId122"/>
    <p:sldId id="2228" r:id="rId123"/>
    <p:sldId id="2229" r:id="rId124"/>
    <p:sldId id="2338" r:id="rId125"/>
    <p:sldId id="2339" r:id="rId126"/>
    <p:sldId id="2340" r:id="rId127"/>
    <p:sldId id="2341" r:id="rId128"/>
    <p:sldId id="2230" r:id="rId129"/>
    <p:sldId id="2231" r:id="rId130"/>
    <p:sldId id="2232" r:id="rId131"/>
    <p:sldId id="2233" r:id="rId132"/>
    <p:sldId id="2234" r:id="rId133"/>
    <p:sldId id="2235" r:id="rId134"/>
    <p:sldId id="2236" r:id="rId135"/>
    <p:sldId id="2237" r:id="rId136"/>
    <p:sldId id="2238" r:id="rId137"/>
    <p:sldId id="2239" r:id="rId138"/>
    <p:sldId id="2240" r:id="rId139"/>
    <p:sldId id="2241" r:id="rId140"/>
    <p:sldId id="2242" r:id="rId141"/>
    <p:sldId id="2243" r:id="rId142"/>
    <p:sldId id="2244" r:id="rId143"/>
    <p:sldId id="2245" r:id="rId144"/>
    <p:sldId id="2246" r:id="rId145"/>
    <p:sldId id="2247" r:id="rId146"/>
    <p:sldId id="2248" r:id="rId147"/>
    <p:sldId id="2249" r:id="rId148"/>
    <p:sldId id="2250" r:id="rId149"/>
    <p:sldId id="2251" r:id="rId150"/>
    <p:sldId id="2252" r:id="rId151"/>
    <p:sldId id="2253" r:id="rId152"/>
    <p:sldId id="2344" r:id="rId153"/>
    <p:sldId id="2254" r:id="rId154"/>
    <p:sldId id="2256" r:id="rId155"/>
    <p:sldId id="2258" r:id="rId156"/>
    <p:sldId id="2259" r:id="rId157"/>
    <p:sldId id="2260" r:id="rId158"/>
    <p:sldId id="2274" r:id="rId159"/>
    <p:sldId id="2277" r:id="rId160"/>
    <p:sldId id="2279" r:id="rId161"/>
    <p:sldId id="2280" r:id="rId162"/>
    <p:sldId id="2281" r:id="rId163"/>
    <p:sldId id="2282" r:id="rId164"/>
    <p:sldId id="2283" r:id="rId165"/>
    <p:sldId id="2284" r:id="rId166"/>
    <p:sldId id="2285" r:id="rId167"/>
    <p:sldId id="2286" r:id="rId168"/>
    <p:sldId id="2287" r:id="rId169"/>
    <p:sldId id="2289" r:id="rId170"/>
    <p:sldId id="2290" r:id="rId171"/>
    <p:sldId id="2291" r:id="rId172"/>
    <p:sldId id="2292" r:id="rId173"/>
    <p:sldId id="2293" r:id="rId174"/>
    <p:sldId id="2294" r:id="rId175"/>
    <p:sldId id="2295" r:id="rId176"/>
    <p:sldId id="2296" r:id="rId177"/>
    <p:sldId id="2297" r:id="rId178"/>
    <p:sldId id="2298" r:id="rId179"/>
    <p:sldId id="2299" r:id="rId180"/>
    <p:sldId id="2300" r:id="rId181"/>
    <p:sldId id="2301" r:id="rId182"/>
    <p:sldId id="2302" r:id="rId183"/>
    <p:sldId id="2303" r:id="rId184"/>
    <p:sldId id="2304" r:id="rId185"/>
    <p:sldId id="2305" r:id="rId186"/>
    <p:sldId id="2306" r:id="rId187"/>
    <p:sldId id="2307" r:id="rId188"/>
    <p:sldId id="2311" r:id="rId189"/>
    <p:sldId id="2312" r:id="rId190"/>
    <p:sldId id="2313" r:id="rId191"/>
    <p:sldId id="2314" r:id="rId192"/>
    <p:sldId id="2329" r:id="rId193"/>
    <p:sldId id="2330" r:id="rId194"/>
    <p:sldId id="2332" r:id="rId195"/>
    <p:sldId id="2333" r:id="rId196"/>
    <p:sldId id="2334" r:id="rId197"/>
    <p:sldId id="2335" r:id="rId198"/>
    <p:sldId id="2336" r:id="rId199"/>
    <p:sldId id="2337" r:id="rId200"/>
    <p:sldId id="2343" r:id="rId2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9219" autoAdjust="0"/>
  </p:normalViewPr>
  <p:slideViewPr>
    <p:cSldViewPr>
      <p:cViewPr varScale="1">
        <p:scale>
          <a:sx n="89" d="100"/>
          <a:sy n="89" d="100"/>
        </p:scale>
        <p:origin x="749" y="77"/>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3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4.xml"/><Relationship Id="rId138" Type="http://schemas.openxmlformats.org/officeDocument/2006/relationships/slide" Target="slides/slide58.xml"/><Relationship Id="rId159" Type="http://schemas.openxmlformats.org/officeDocument/2006/relationships/slide" Target="slides/slide79.xml"/><Relationship Id="rId170" Type="http://schemas.openxmlformats.org/officeDocument/2006/relationships/slide" Target="slides/slide90.xml"/><Relationship Id="rId191" Type="http://schemas.openxmlformats.org/officeDocument/2006/relationships/slide" Target="slides/slide111.xml"/><Relationship Id="rId205" Type="http://schemas.openxmlformats.org/officeDocument/2006/relationships/viewProps" Target="viewProps.xml"/><Relationship Id="rId107" Type="http://schemas.openxmlformats.org/officeDocument/2006/relationships/slide" Target="slides/slide2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48.xml"/><Relationship Id="rId149" Type="http://schemas.openxmlformats.org/officeDocument/2006/relationships/slide" Target="slides/slide69.xml"/><Relationship Id="rId5" Type="http://schemas.openxmlformats.org/officeDocument/2006/relationships/slideMaster" Target="slideMasters/slideMaster5.xml"/><Relationship Id="rId95" Type="http://schemas.openxmlformats.org/officeDocument/2006/relationships/slide" Target="slides/slide15.xml"/><Relationship Id="rId160" Type="http://schemas.openxmlformats.org/officeDocument/2006/relationships/slide" Target="slides/slide80.xml"/><Relationship Id="rId181" Type="http://schemas.openxmlformats.org/officeDocument/2006/relationships/slide" Target="slides/slide10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38.xml"/><Relationship Id="rId139" Type="http://schemas.openxmlformats.org/officeDocument/2006/relationships/slide" Target="slides/slide59.xml"/><Relationship Id="rId85" Type="http://schemas.openxmlformats.org/officeDocument/2006/relationships/slide" Target="slides/slide5.xml"/><Relationship Id="rId150" Type="http://schemas.openxmlformats.org/officeDocument/2006/relationships/slide" Target="slides/slide70.xml"/><Relationship Id="rId171" Type="http://schemas.openxmlformats.org/officeDocument/2006/relationships/slide" Target="slides/slide91.xml"/><Relationship Id="rId192" Type="http://schemas.openxmlformats.org/officeDocument/2006/relationships/slide" Target="slides/slide112.xml"/><Relationship Id="rId206" Type="http://schemas.openxmlformats.org/officeDocument/2006/relationships/theme" Target="theme/theme1.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28.xml"/><Relationship Id="rId129" Type="http://schemas.openxmlformats.org/officeDocument/2006/relationships/slide" Target="slides/slide4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 Target="slides/slide16.xml"/><Relationship Id="rId140" Type="http://schemas.openxmlformats.org/officeDocument/2006/relationships/slide" Target="slides/slide60.xml"/><Relationship Id="rId161" Type="http://schemas.openxmlformats.org/officeDocument/2006/relationships/slide" Target="slides/slide81.xml"/><Relationship Id="rId182" Type="http://schemas.openxmlformats.org/officeDocument/2006/relationships/slide" Target="slides/slide102.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39.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 Target="slides/slide6.xml"/><Relationship Id="rId130" Type="http://schemas.openxmlformats.org/officeDocument/2006/relationships/slide" Target="slides/slide50.xml"/><Relationship Id="rId151" Type="http://schemas.openxmlformats.org/officeDocument/2006/relationships/slide" Target="slides/slide71.xml"/><Relationship Id="rId172" Type="http://schemas.openxmlformats.org/officeDocument/2006/relationships/slide" Target="slides/slide92.xml"/><Relationship Id="rId193" Type="http://schemas.openxmlformats.org/officeDocument/2006/relationships/slide" Target="slides/slide113.xml"/><Relationship Id="rId207" Type="http://schemas.openxmlformats.org/officeDocument/2006/relationships/tableStyles" Target="tableStyles.xml"/><Relationship Id="rId13" Type="http://schemas.openxmlformats.org/officeDocument/2006/relationships/slideMaster" Target="slideMasters/slideMaster13.xml"/><Relationship Id="rId109" Type="http://schemas.openxmlformats.org/officeDocument/2006/relationships/slide" Target="slides/slide29.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7.xml"/><Relationship Id="rId120" Type="http://schemas.openxmlformats.org/officeDocument/2006/relationships/slide" Target="slides/slide40.xml"/><Relationship Id="rId141" Type="http://schemas.openxmlformats.org/officeDocument/2006/relationships/slide" Target="slides/slide61.xml"/><Relationship Id="rId7" Type="http://schemas.openxmlformats.org/officeDocument/2006/relationships/slideMaster" Target="slideMasters/slideMaster7.xml"/><Relationship Id="rId162" Type="http://schemas.openxmlformats.org/officeDocument/2006/relationships/slide" Target="slides/slide82.xml"/><Relationship Id="rId183" Type="http://schemas.openxmlformats.org/officeDocument/2006/relationships/slide" Target="slides/slide103.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7.xml"/><Relationship Id="rId110" Type="http://schemas.openxmlformats.org/officeDocument/2006/relationships/slide" Target="slides/slide30.xml"/><Relationship Id="rId115" Type="http://schemas.openxmlformats.org/officeDocument/2006/relationships/slide" Target="slides/slide35.xml"/><Relationship Id="rId131" Type="http://schemas.openxmlformats.org/officeDocument/2006/relationships/slide" Target="slides/slide51.xml"/><Relationship Id="rId136" Type="http://schemas.openxmlformats.org/officeDocument/2006/relationships/slide" Target="slides/slide56.xml"/><Relationship Id="rId157" Type="http://schemas.openxmlformats.org/officeDocument/2006/relationships/slide" Target="slides/slide77.xml"/><Relationship Id="rId178" Type="http://schemas.openxmlformats.org/officeDocument/2006/relationships/slide" Target="slides/slide98.xml"/><Relationship Id="rId61" Type="http://schemas.openxmlformats.org/officeDocument/2006/relationships/slideMaster" Target="slideMasters/slideMaster61.xml"/><Relationship Id="rId82" Type="http://schemas.openxmlformats.org/officeDocument/2006/relationships/slide" Target="slides/slide2.xml"/><Relationship Id="rId152" Type="http://schemas.openxmlformats.org/officeDocument/2006/relationships/slide" Target="slides/slide72.xml"/><Relationship Id="rId173" Type="http://schemas.openxmlformats.org/officeDocument/2006/relationships/slide" Target="slides/slide93.xml"/><Relationship Id="rId194" Type="http://schemas.openxmlformats.org/officeDocument/2006/relationships/slide" Target="slides/slide114.xml"/><Relationship Id="rId199" Type="http://schemas.openxmlformats.org/officeDocument/2006/relationships/slide" Target="slides/slide119.xml"/><Relationship Id="rId203"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20.xml"/><Relationship Id="rId105" Type="http://schemas.openxmlformats.org/officeDocument/2006/relationships/slide" Target="slides/slide25.xml"/><Relationship Id="rId126" Type="http://schemas.openxmlformats.org/officeDocument/2006/relationships/slide" Target="slides/slide46.xml"/><Relationship Id="rId147" Type="http://schemas.openxmlformats.org/officeDocument/2006/relationships/slide" Target="slides/slide67.xml"/><Relationship Id="rId168"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3.xml"/><Relationship Id="rId98" Type="http://schemas.openxmlformats.org/officeDocument/2006/relationships/slide" Target="slides/slide18.xml"/><Relationship Id="rId121" Type="http://schemas.openxmlformats.org/officeDocument/2006/relationships/slide" Target="slides/slide41.xml"/><Relationship Id="rId142" Type="http://schemas.openxmlformats.org/officeDocument/2006/relationships/slide" Target="slides/slide62.xml"/><Relationship Id="rId163" Type="http://schemas.openxmlformats.org/officeDocument/2006/relationships/slide" Target="slides/slide83.xml"/><Relationship Id="rId184" Type="http://schemas.openxmlformats.org/officeDocument/2006/relationships/slide" Target="slides/slide104.xml"/><Relationship Id="rId189" Type="http://schemas.openxmlformats.org/officeDocument/2006/relationships/slide" Target="slides/slide10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36.xml"/><Relationship Id="rId137" Type="http://schemas.openxmlformats.org/officeDocument/2006/relationships/slide" Target="slides/slide57.xml"/><Relationship Id="rId158" Type="http://schemas.openxmlformats.org/officeDocument/2006/relationships/slide" Target="slides/slide7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3.xml"/><Relationship Id="rId88" Type="http://schemas.openxmlformats.org/officeDocument/2006/relationships/slide" Target="slides/slide8.xml"/><Relationship Id="rId111" Type="http://schemas.openxmlformats.org/officeDocument/2006/relationships/slide" Target="slides/slide31.xml"/><Relationship Id="rId132" Type="http://schemas.openxmlformats.org/officeDocument/2006/relationships/slide" Target="slides/slide52.xml"/><Relationship Id="rId153" Type="http://schemas.openxmlformats.org/officeDocument/2006/relationships/slide" Target="slides/slide73.xml"/><Relationship Id="rId174" Type="http://schemas.openxmlformats.org/officeDocument/2006/relationships/slide" Target="slides/slide94.xml"/><Relationship Id="rId179" Type="http://schemas.openxmlformats.org/officeDocument/2006/relationships/slide" Target="slides/slide99.xml"/><Relationship Id="rId195" Type="http://schemas.openxmlformats.org/officeDocument/2006/relationships/slide" Target="slides/slide115.xml"/><Relationship Id="rId190" Type="http://schemas.openxmlformats.org/officeDocument/2006/relationships/slide" Target="slides/slide110.xml"/><Relationship Id="rId204"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26.xml"/><Relationship Id="rId12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 Target="slides/slide14.xml"/><Relationship Id="rId99" Type="http://schemas.openxmlformats.org/officeDocument/2006/relationships/slide" Target="slides/slide19.xml"/><Relationship Id="rId101" Type="http://schemas.openxmlformats.org/officeDocument/2006/relationships/slide" Target="slides/slide21.xml"/><Relationship Id="rId122" Type="http://schemas.openxmlformats.org/officeDocument/2006/relationships/slide" Target="slides/slide42.xml"/><Relationship Id="rId143" Type="http://schemas.openxmlformats.org/officeDocument/2006/relationships/slide" Target="slides/slide63.xml"/><Relationship Id="rId148" Type="http://schemas.openxmlformats.org/officeDocument/2006/relationships/slide" Target="slides/slide68.xml"/><Relationship Id="rId164" Type="http://schemas.openxmlformats.org/officeDocument/2006/relationships/slide" Target="slides/slide84.xml"/><Relationship Id="rId169" Type="http://schemas.openxmlformats.org/officeDocument/2006/relationships/slide" Target="slides/slide89.xml"/><Relationship Id="rId185"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00.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9.xml"/><Relationship Id="rId112" Type="http://schemas.openxmlformats.org/officeDocument/2006/relationships/slide" Target="slides/slide32.xml"/><Relationship Id="rId133" Type="http://schemas.openxmlformats.org/officeDocument/2006/relationships/slide" Target="slides/slide53.xml"/><Relationship Id="rId154" Type="http://schemas.openxmlformats.org/officeDocument/2006/relationships/slide" Target="slides/slide74.xml"/><Relationship Id="rId175" Type="http://schemas.openxmlformats.org/officeDocument/2006/relationships/slide" Target="slides/slide95.xml"/><Relationship Id="rId196" Type="http://schemas.openxmlformats.org/officeDocument/2006/relationships/slide" Target="slides/slide116.xml"/><Relationship Id="rId200" Type="http://schemas.openxmlformats.org/officeDocument/2006/relationships/slide" Target="slides/slide120.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 Target="slides/slide22.xml"/><Relationship Id="rId123" Type="http://schemas.openxmlformats.org/officeDocument/2006/relationships/slide" Target="slides/slide43.xml"/><Relationship Id="rId144" Type="http://schemas.openxmlformats.org/officeDocument/2006/relationships/slide" Target="slides/slide64.xml"/><Relationship Id="rId90" Type="http://schemas.openxmlformats.org/officeDocument/2006/relationships/slide" Target="slides/slide10.xml"/><Relationship Id="rId165" Type="http://schemas.openxmlformats.org/officeDocument/2006/relationships/slide" Target="slides/slide85.xml"/><Relationship Id="rId186" Type="http://schemas.openxmlformats.org/officeDocument/2006/relationships/slide" Target="slides/slide106.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33.xml"/><Relationship Id="rId134" Type="http://schemas.openxmlformats.org/officeDocument/2006/relationships/slide" Target="slides/slide54.xml"/><Relationship Id="rId80" Type="http://schemas.openxmlformats.org/officeDocument/2006/relationships/slideMaster" Target="slideMasters/slideMaster80.xml"/><Relationship Id="rId155" Type="http://schemas.openxmlformats.org/officeDocument/2006/relationships/slide" Target="slides/slide75.xml"/><Relationship Id="rId176" Type="http://schemas.openxmlformats.org/officeDocument/2006/relationships/slide" Target="slides/slide96.xml"/><Relationship Id="rId197" Type="http://schemas.openxmlformats.org/officeDocument/2006/relationships/slide" Target="slides/slide117.xml"/><Relationship Id="rId201" Type="http://schemas.openxmlformats.org/officeDocument/2006/relationships/slide" Target="slides/slide12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23.xml"/><Relationship Id="rId124" Type="http://schemas.openxmlformats.org/officeDocument/2006/relationships/slide" Target="slides/slide44.xml"/><Relationship Id="rId70" Type="http://schemas.openxmlformats.org/officeDocument/2006/relationships/slideMaster" Target="slideMasters/slideMaster70.xml"/><Relationship Id="rId91" Type="http://schemas.openxmlformats.org/officeDocument/2006/relationships/slide" Target="slides/slide11.xml"/><Relationship Id="rId145" Type="http://schemas.openxmlformats.org/officeDocument/2006/relationships/slide" Target="slides/slide65.xml"/><Relationship Id="rId166" Type="http://schemas.openxmlformats.org/officeDocument/2006/relationships/slide" Target="slides/slide86.xml"/><Relationship Id="rId187" Type="http://schemas.openxmlformats.org/officeDocument/2006/relationships/slide" Target="slides/slide107.xml"/><Relationship Id="rId1" Type="http://schemas.openxmlformats.org/officeDocument/2006/relationships/slideMaster" Target="slideMasters/slideMaster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34.xml"/><Relationship Id="rId60" Type="http://schemas.openxmlformats.org/officeDocument/2006/relationships/slideMaster" Target="slideMasters/slideMaster60.xml"/><Relationship Id="rId81" Type="http://schemas.openxmlformats.org/officeDocument/2006/relationships/slide" Target="slides/slide1.xml"/><Relationship Id="rId135" Type="http://schemas.openxmlformats.org/officeDocument/2006/relationships/slide" Target="slides/slide55.xml"/><Relationship Id="rId156" Type="http://schemas.openxmlformats.org/officeDocument/2006/relationships/slide" Target="slides/slide76.xml"/><Relationship Id="rId177" Type="http://schemas.openxmlformats.org/officeDocument/2006/relationships/slide" Target="slides/slide97.xml"/><Relationship Id="rId198" Type="http://schemas.openxmlformats.org/officeDocument/2006/relationships/slide" Target="slides/slide118.xml"/><Relationship Id="rId202" Type="http://schemas.openxmlformats.org/officeDocument/2006/relationships/notesMaster" Target="notesMasters/notesMaster1.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104" Type="http://schemas.openxmlformats.org/officeDocument/2006/relationships/slide" Target="slides/slide24.xml"/><Relationship Id="rId125" Type="http://schemas.openxmlformats.org/officeDocument/2006/relationships/slide" Target="slides/slide45.xml"/><Relationship Id="rId146" Type="http://schemas.openxmlformats.org/officeDocument/2006/relationships/slide" Target="slides/slide66.xml"/><Relationship Id="rId167" Type="http://schemas.openxmlformats.org/officeDocument/2006/relationships/slide" Target="slides/slide87.xml"/><Relationship Id="rId188" Type="http://schemas.openxmlformats.org/officeDocument/2006/relationships/slide" Target="slides/slide108.xml"/><Relationship Id="rId71" Type="http://schemas.openxmlformats.org/officeDocument/2006/relationships/slideMaster" Target="slideMasters/slideMaster71.xml"/><Relationship Id="rId92" Type="http://schemas.openxmlformats.org/officeDocument/2006/relationships/slide" Target="slides/slide12.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jjm:Documents:SAFARI:hpl:cal:CAL:qual_graphs.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ION\MDL\euk139\PAPERS\Published\STTRAM_and_Hybrid_Memory\sttdram\4ISPASS\results4ispas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ION\MDL\euk139\PAPERS\Published\STTRAM_and_Hybrid_Memory\sttdram\4ISPASS\results4ispa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01"/>
          <c:y val="0.117320558177138"/>
          <c:w val="0.82646803485852105"/>
          <c:h val="0.70663610262459098"/>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0.95519876723341801</c:v>
                </c:pt>
                <c:pt idx="1">
                  <c:v>1.0469025236457801</c:v>
                </c:pt>
                <c:pt idx="2">
                  <c:v>1</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1.1073828484072701</c:v>
                </c:pt>
                <c:pt idx="2">
                  <c:v>1.0784374131321901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1.0712892198938599</c:v>
                </c:pt>
                <c:pt idx="1">
                  <c:v>1.0997107012010301</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1.1203513098479501</c:v>
                </c:pt>
                <c:pt idx="1">
                  <c:v>1.1510789985796599</c:v>
                </c:pt>
                <c:pt idx="2">
                  <c:v>1.1356112291612801</c:v>
                </c:pt>
              </c:numCache>
            </c:numRef>
          </c:val>
        </c:ser>
        <c:dLbls>
          <c:showLegendKey val="0"/>
          <c:showVal val="0"/>
          <c:showCatName val="0"/>
          <c:showSerName val="0"/>
          <c:showPercent val="0"/>
          <c:showBubbleSize val="0"/>
        </c:dLbls>
        <c:gapWidth val="150"/>
        <c:axId val="716010736"/>
        <c:axId val="456973408"/>
      </c:barChart>
      <c:catAx>
        <c:axId val="716010736"/>
        <c:scaling>
          <c:orientation val="minMax"/>
        </c:scaling>
        <c:delete val="0"/>
        <c:axPos val="b"/>
        <c:title>
          <c:tx>
            <c:rich>
              <a:bodyPr/>
              <a:lstStyle/>
              <a:p>
                <a:pPr>
                  <a:defRPr/>
                </a:pPr>
                <a:r>
                  <a:rPr lang="en-US"/>
                  <a:t>Workload</a:t>
                </a:r>
              </a:p>
            </c:rich>
          </c:tx>
          <c:overlay val="0"/>
        </c:title>
        <c:numFmt formatCode="General" sourceLinked="0"/>
        <c:majorTickMark val="none"/>
        <c:minorTickMark val="none"/>
        <c:tickLblPos val="nextTo"/>
        <c:crossAx val="456973408"/>
        <c:crosses val="autoZero"/>
        <c:auto val="1"/>
        <c:lblAlgn val="ctr"/>
        <c:lblOffset val="100"/>
        <c:noMultiLvlLbl val="0"/>
      </c:catAx>
      <c:valAx>
        <c:axId val="456973408"/>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716010736"/>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c:v>
                </c:pt>
                <c:pt idx="1">
                  <c:v>0.51630644513821899</c:v>
                </c:pt>
                <c:pt idx="2">
                  <c:v>0.70016011516644805</c:v>
                </c:pt>
                <c:pt idx="3">
                  <c:v>0.85785056036702501</c:v>
                </c:pt>
                <c:pt idx="4">
                  <c:v>0.94486613207465397</c:v>
                </c:pt>
              </c:numCache>
            </c:numRef>
          </c:val>
        </c:ser>
        <c:dLbls>
          <c:showLegendKey val="0"/>
          <c:showVal val="0"/>
          <c:showCatName val="0"/>
          <c:showSerName val="0"/>
          <c:showPercent val="0"/>
          <c:showBubbleSize val="0"/>
        </c:dLbls>
        <c:gapWidth val="150"/>
        <c:axId val="1087176848"/>
        <c:axId val="1087186096"/>
      </c:barChart>
      <c:catAx>
        <c:axId val="1087176848"/>
        <c:scaling>
          <c:orientation val="minMax"/>
        </c:scaling>
        <c:delete val="0"/>
        <c:axPos val="b"/>
        <c:numFmt formatCode="General" sourceLinked="0"/>
        <c:majorTickMark val="out"/>
        <c:minorTickMark val="none"/>
        <c:tickLblPos val="nextTo"/>
        <c:crossAx val="1087186096"/>
        <c:crosses val="autoZero"/>
        <c:auto val="1"/>
        <c:lblAlgn val="ctr"/>
        <c:lblOffset val="100"/>
        <c:noMultiLvlLbl val="0"/>
      </c:catAx>
      <c:valAx>
        <c:axId val="1087186096"/>
        <c:scaling>
          <c:orientation val="minMax"/>
          <c:max val="1"/>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087176848"/>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c:v>
                </c:pt>
                <c:pt idx="1">
                  <c:v>0.73082150585833905</c:v>
                </c:pt>
                <c:pt idx="2">
                  <c:v>0.75383541736794402</c:v>
                </c:pt>
                <c:pt idx="3">
                  <c:v>0.89249178735287504</c:v>
                </c:pt>
                <c:pt idx="4">
                  <c:v>1.176931749862085</c:v>
                </c:pt>
              </c:numCache>
            </c:numRef>
          </c:val>
        </c:ser>
        <c:dLbls>
          <c:showLegendKey val="0"/>
          <c:showVal val="0"/>
          <c:showCatName val="0"/>
          <c:showSerName val="0"/>
          <c:showPercent val="0"/>
          <c:showBubbleSize val="0"/>
        </c:dLbls>
        <c:gapWidth val="150"/>
        <c:axId val="1087187728"/>
        <c:axId val="1087190992"/>
      </c:barChart>
      <c:catAx>
        <c:axId val="1087187728"/>
        <c:scaling>
          <c:orientation val="minMax"/>
        </c:scaling>
        <c:delete val="0"/>
        <c:axPos val="b"/>
        <c:numFmt formatCode="General" sourceLinked="0"/>
        <c:majorTickMark val="out"/>
        <c:minorTickMark val="none"/>
        <c:tickLblPos val="nextTo"/>
        <c:crossAx val="1087190992"/>
        <c:crosses val="autoZero"/>
        <c:auto val="1"/>
        <c:lblAlgn val="ctr"/>
        <c:lblOffset val="100"/>
        <c:noMultiLvlLbl val="0"/>
      </c:catAx>
      <c:valAx>
        <c:axId val="1087190992"/>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overlay val="0"/>
        </c:title>
        <c:numFmt formatCode="General" sourceLinked="1"/>
        <c:majorTickMark val="out"/>
        <c:minorTickMark val="none"/>
        <c:tickLblPos val="nextTo"/>
        <c:crossAx val="10871877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manualLayout>
          <c:layoutTarget val="inner"/>
          <c:xMode val="edge"/>
          <c:yMode val="edge"/>
          <c:x val="0.19679968792227201"/>
          <c:y val="0.13418212908565799"/>
          <c:w val="0.77295804052594297"/>
          <c:h val="0.57225816075576696"/>
        </c:manualLayout>
      </c:layout>
      <c:barChart>
        <c:barDir val="col"/>
        <c:grouping val="clustered"/>
        <c:varyColors val="0"/>
        <c:ser>
          <c:idx val="1"/>
          <c:order val="0"/>
          <c:tx>
            <c:v>STT-RAM (base)</c:v>
          </c:tx>
          <c:invertIfNegative val="0"/>
          <c:val>
            <c:numRef>
              <c:f>DATA3!$AE$254:$AE$265</c:f>
              <c:numCache>
                <c:formatCode>0%</c:formatCode>
                <c:ptCount val="12"/>
                <c:pt idx="0">
                  <c:v>0.95573510300478803</c:v>
                </c:pt>
                <c:pt idx="1">
                  <c:v>0.91812375170455995</c:v>
                </c:pt>
                <c:pt idx="2">
                  <c:v>0.93434694887328196</c:v>
                </c:pt>
                <c:pt idx="3">
                  <c:v>0.95579184720952903</c:v>
                </c:pt>
                <c:pt idx="4">
                  <c:v>0.95738386929952202</c:v>
                </c:pt>
                <c:pt idx="5">
                  <c:v>0.92083392109098094</c:v>
                </c:pt>
                <c:pt idx="6">
                  <c:v>0.95404420780392396</c:v>
                </c:pt>
                <c:pt idx="7">
                  <c:v>0.93019316843574296</c:v>
                </c:pt>
                <c:pt idx="8">
                  <c:v>0.95413346105793595</c:v>
                </c:pt>
                <c:pt idx="9">
                  <c:v>0.94506886725099504</c:v>
                </c:pt>
                <c:pt idx="10">
                  <c:v>0.92103499910287701</c:v>
                </c:pt>
                <c:pt idx="11">
                  <c:v>0.94060819498492199</c:v>
                </c:pt>
              </c:numCache>
            </c:numRef>
          </c:val>
        </c:ser>
        <c:ser>
          <c:idx val="0"/>
          <c:order val="1"/>
          <c:tx>
            <c:v>STT-RAM (opt)</c:v>
          </c:tx>
          <c:invertIfNegative val="0"/>
          <c:cat>
            <c:strRef>
              <c:f>DATA3!$B$272:$B$283</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DATA3!$AE$272:$AE$283</c:f>
              <c:numCache>
                <c:formatCode>0%</c:formatCode>
                <c:ptCount val="12"/>
                <c:pt idx="0">
                  <c:v>0.96014015490016003</c:v>
                </c:pt>
                <c:pt idx="1">
                  <c:v>0.91452653688198104</c:v>
                </c:pt>
                <c:pt idx="2">
                  <c:v>0.944297717493359</c:v>
                </c:pt>
                <c:pt idx="3">
                  <c:v>0.95631640412181496</c:v>
                </c:pt>
                <c:pt idx="4">
                  <c:v>0.95951280726469701</c:v>
                </c:pt>
                <c:pt idx="5">
                  <c:v>0.92091863675880803</c:v>
                </c:pt>
                <c:pt idx="6">
                  <c:v>0.95947649301942695</c:v>
                </c:pt>
                <c:pt idx="7">
                  <c:v>0.93564097344487296</c:v>
                </c:pt>
                <c:pt idx="8">
                  <c:v>0.96002894850404497</c:v>
                </c:pt>
                <c:pt idx="9">
                  <c:v>0.94574147442823198</c:v>
                </c:pt>
                <c:pt idx="10">
                  <c:v>0.93546006245570401</c:v>
                </c:pt>
                <c:pt idx="11">
                  <c:v>0.94473274629755399</c:v>
                </c:pt>
              </c:numCache>
            </c:numRef>
          </c:val>
        </c:ser>
        <c:dLbls>
          <c:showLegendKey val="0"/>
          <c:showVal val="0"/>
          <c:showCatName val="0"/>
          <c:showSerName val="0"/>
          <c:showPercent val="0"/>
          <c:showBubbleSize val="0"/>
        </c:dLbls>
        <c:gapWidth val="150"/>
        <c:axId val="1087180656"/>
        <c:axId val="1087179024"/>
      </c:barChart>
      <c:catAx>
        <c:axId val="1087180656"/>
        <c:scaling>
          <c:orientation val="minMax"/>
        </c:scaling>
        <c:delete val="0"/>
        <c:axPos val="b"/>
        <c:majorTickMark val="out"/>
        <c:minorTickMark val="none"/>
        <c:tickLblPos val="nextTo"/>
        <c:crossAx val="1087179024"/>
        <c:crosses val="autoZero"/>
        <c:auto val="1"/>
        <c:lblAlgn val="ctr"/>
        <c:lblOffset val="100"/>
        <c:noMultiLvlLbl val="0"/>
      </c:catAx>
      <c:valAx>
        <c:axId val="1087179024"/>
        <c:scaling>
          <c:orientation val="minMax"/>
        </c:scaling>
        <c:delete val="0"/>
        <c:axPos val="l"/>
        <c:majorGridlines/>
        <c:title>
          <c:tx>
            <c:rich>
              <a:bodyPr rot="-5400000" vert="horz"/>
              <a:lstStyle/>
              <a:p>
                <a:pPr>
                  <a:defRPr sz="1600"/>
                </a:pPr>
                <a:r>
                  <a:rPr lang="en-US" sz="1800" dirty="0" smtClean="0"/>
                  <a:t>Performance </a:t>
                </a:r>
                <a:endParaRPr lang="en-US" sz="1800" dirty="0"/>
              </a:p>
              <a:p>
                <a:pPr>
                  <a:defRPr sz="1600"/>
                </a:pPr>
                <a:r>
                  <a:rPr lang="en-US" sz="1800" dirty="0" smtClean="0"/>
                  <a:t>vs. </a:t>
                </a:r>
                <a:r>
                  <a:rPr lang="en-US" sz="1800" dirty="0"/>
                  <a:t>DRAM</a:t>
                </a:r>
              </a:p>
            </c:rich>
          </c:tx>
          <c:layout>
            <c:manualLayout>
              <c:xMode val="edge"/>
              <c:yMode val="edge"/>
              <c:x val="0"/>
              <c:y val="0.140480918786801"/>
            </c:manualLayout>
          </c:layout>
          <c:overlay val="0"/>
        </c:title>
        <c:numFmt formatCode="0%" sourceLinked="1"/>
        <c:majorTickMark val="out"/>
        <c:minorTickMark val="none"/>
        <c:tickLblPos val="nextTo"/>
        <c:txPr>
          <a:bodyPr/>
          <a:lstStyle/>
          <a:p>
            <a:pPr>
              <a:defRPr sz="1200"/>
            </a:pPr>
            <a:endParaRPr lang="en-US"/>
          </a:p>
        </c:txPr>
        <c:crossAx val="1087180656"/>
        <c:crosses val="autoZero"/>
        <c:crossBetween val="between"/>
      </c:valAx>
      <c:spPr>
        <a:noFill/>
      </c:spPr>
    </c:plotArea>
    <c:legend>
      <c:legendPos val="t"/>
      <c:layout>
        <c:manualLayout>
          <c:xMode val="edge"/>
          <c:yMode val="edge"/>
          <c:x val="0.23548251901453099"/>
          <c:y val="3.3530571124193803E-2"/>
          <c:w val="0.52903496197093902"/>
          <c:h val="8.5478754510895899E-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col"/>
        <c:grouping val="stacked"/>
        <c:varyColors val="0"/>
        <c:ser>
          <c:idx val="0"/>
          <c:order val="0"/>
          <c:tx>
            <c:strRef>
              <c:f>DATA3!$AF$253</c:f>
              <c:strCache>
                <c:ptCount val="1"/>
                <c:pt idx="0">
                  <c:v>ACT+PRE</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DATA3!$AF$254:$AF$265</c:f>
              <c:numCache>
                <c:formatCode>0%</c:formatCode>
                <c:ptCount val="12"/>
                <c:pt idx="0">
                  <c:v>0.30174700400419302</c:v>
                </c:pt>
                <c:pt idx="1">
                  <c:v>0.276460740767901</c:v>
                </c:pt>
                <c:pt idx="2">
                  <c:v>0.37424610262490798</c:v>
                </c:pt>
                <c:pt idx="3">
                  <c:v>0.32119377388984499</c:v>
                </c:pt>
                <c:pt idx="4">
                  <c:v>0.339731364740398</c:v>
                </c:pt>
                <c:pt idx="5">
                  <c:v>0.34882700464222999</c:v>
                </c:pt>
                <c:pt idx="6">
                  <c:v>0.361969230116095</c:v>
                </c:pt>
                <c:pt idx="7">
                  <c:v>0.260303148145966</c:v>
                </c:pt>
                <c:pt idx="8">
                  <c:v>0.33523660020355001</c:v>
                </c:pt>
                <c:pt idx="9">
                  <c:v>0.39384616488081597</c:v>
                </c:pt>
                <c:pt idx="10">
                  <c:v>0.32654818580274197</c:v>
                </c:pt>
                <c:pt idx="11">
                  <c:v>0.330919029074422</c:v>
                </c:pt>
              </c:numCache>
            </c:numRef>
          </c:val>
        </c:ser>
        <c:ser>
          <c:idx val="1"/>
          <c:order val="1"/>
          <c:tx>
            <c:strRef>
              <c:f>DATA3!$AG$253</c:f>
              <c:strCache>
                <c:ptCount val="1"/>
                <c:pt idx="0">
                  <c:v>WB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DATA3!$AG$254:$AG$265</c:f>
              <c:numCache>
                <c:formatCode>0%</c:formatCode>
                <c:ptCount val="12"/>
                <c:pt idx="0">
                  <c:v>1.8528769607931098E-2</c:v>
                </c:pt>
                <c:pt idx="1">
                  <c:v>2.7397053001998701E-2</c:v>
                </c:pt>
                <c:pt idx="2">
                  <c:v>1.35177849359938E-2</c:v>
                </c:pt>
                <c:pt idx="3">
                  <c:v>1.59786244869045E-2</c:v>
                </c:pt>
                <c:pt idx="4">
                  <c:v>2.2232772442004702E-2</c:v>
                </c:pt>
                <c:pt idx="5">
                  <c:v>1.86487519376289E-2</c:v>
                </c:pt>
                <c:pt idx="6">
                  <c:v>1.58715196141603E-2</c:v>
                </c:pt>
                <c:pt idx="7">
                  <c:v>2.58260822607475E-2</c:v>
                </c:pt>
                <c:pt idx="8">
                  <c:v>1.68700752780532E-2</c:v>
                </c:pt>
                <c:pt idx="9">
                  <c:v>1.6361883237882801E-2</c:v>
                </c:pt>
                <c:pt idx="10">
                  <c:v>1.50084765126291E-2</c:v>
                </c:pt>
                <c:pt idx="11">
                  <c:v>1.87492539378122E-2</c:v>
                </c:pt>
              </c:numCache>
            </c:numRef>
          </c:val>
        </c:ser>
        <c:ser>
          <c:idx val="2"/>
          <c:order val="2"/>
          <c:tx>
            <c:strRef>
              <c:f>DATA3!$AH$253</c:f>
              <c:strCache>
                <c:ptCount val="1"/>
                <c:pt idx="0">
                  <c:v>RB</c:v>
                </c:pt>
              </c:strCache>
            </c:strRef>
          </c:tx>
          <c:invertIfNegative val="0"/>
          <c:cat>
            <c:strRef>
              <c:f>DATA3!$B$254:$B$265</c:f>
              <c:strCache>
                <c:ptCount val="12"/>
                <c:pt idx="0">
                  <c:v>mpmix0</c:v>
                </c:pt>
                <c:pt idx="1">
                  <c:v>mpmix1</c:v>
                </c:pt>
                <c:pt idx="2">
                  <c:v>mpmix2</c:v>
                </c:pt>
                <c:pt idx="3">
                  <c:v>mpmix3</c:v>
                </c:pt>
                <c:pt idx="4">
                  <c:v>mpmix4</c:v>
                </c:pt>
                <c:pt idx="5">
                  <c:v>mpmix5</c:v>
                </c:pt>
                <c:pt idx="6">
                  <c:v>mpmix6</c:v>
                </c:pt>
                <c:pt idx="7">
                  <c:v>mpmix7</c:v>
                </c:pt>
                <c:pt idx="8">
                  <c:v>mpmix8</c:v>
                </c:pt>
                <c:pt idx="9">
                  <c:v>mpmix9</c:v>
                </c:pt>
                <c:pt idx="10">
                  <c:v>mpmix10</c:v>
                </c:pt>
                <c:pt idx="11">
                  <c:v>Average</c:v>
                </c:pt>
              </c:strCache>
            </c:strRef>
          </c:cat>
          <c:val>
            <c:numRef>
              <c:f>DATA3!$AH$254:$AH$265</c:f>
              <c:numCache>
                <c:formatCode>0%</c:formatCode>
                <c:ptCount val="12"/>
                <c:pt idx="0">
                  <c:v>1.75196370561174E-2</c:v>
                </c:pt>
                <c:pt idx="1">
                  <c:v>1.41617981497664E-2</c:v>
                </c:pt>
                <c:pt idx="2">
                  <c:v>1.0281025536002001E-2</c:v>
                </c:pt>
                <c:pt idx="3">
                  <c:v>1.87812377047714E-2</c:v>
                </c:pt>
                <c:pt idx="4">
                  <c:v>2.3664692489034401E-2</c:v>
                </c:pt>
                <c:pt idx="5">
                  <c:v>1.0148272771727701E-2</c:v>
                </c:pt>
                <c:pt idx="6">
                  <c:v>2.4161071616768798E-2</c:v>
                </c:pt>
                <c:pt idx="7">
                  <c:v>1.6985761926729698E-2</c:v>
                </c:pt>
                <c:pt idx="8">
                  <c:v>1.3314628015711901E-2</c:v>
                </c:pt>
                <c:pt idx="9">
                  <c:v>1.2743385827010199E-2</c:v>
                </c:pt>
                <c:pt idx="10">
                  <c:v>1.01663101466437E-2</c:v>
                </c:pt>
                <c:pt idx="11">
                  <c:v>1.5629801930934901E-2</c:v>
                </c:pt>
              </c:numCache>
            </c:numRef>
          </c:val>
        </c:ser>
        <c:dLbls>
          <c:showLegendKey val="0"/>
          <c:showVal val="0"/>
          <c:showCatName val="0"/>
          <c:showSerName val="0"/>
          <c:showPercent val="0"/>
          <c:showBubbleSize val="0"/>
        </c:dLbls>
        <c:gapWidth val="150"/>
        <c:overlap val="100"/>
        <c:axId val="1087180112"/>
        <c:axId val="1087177936"/>
      </c:barChart>
      <c:catAx>
        <c:axId val="1087180112"/>
        <c:scaling>
          <c:orientation val="minMax"/>
        </c:scaling>
        <c:delete val="0"/>
        <c:axPos val="b"/>
        <c:numFmt formatCode="General" sourceLinked="0"/>
        <c:majorTickMark val="out"/>
        <c:minorTickMark val="none"/>
        <c:tickLblPos val="nextTo"/>
        <c:crossAx val="1087177936"/>
        <c:crosses val="autoZero"/>
        <c:auto val="1"/>
        <c:lblAlgn val="ctr"/>
        <c:lblOffset val="100"/>
        <c:noMultiLvlLbl val="0"/>
      </c:catAx>
      <c:valAx>
        <c:axId val="1087177936"/>
        <c:scaling>
          <c:orientation val="minMax"/>
          <c:max val="1"/>
        </c:scaling>
        <c:delete val="0"/>
        <c:axPos val="l"/>
        <c:majorGridlines/>
        <c:title>
          <c:tx>
            <c:rich>
              <a:bodyPr rot="-5400000" vert="horz"/>
              <a:lstStyle/>
              <a:p>
                <a:pPr>
                  <a:defRPr/>
                </a:pPr>
                <a:r>
                  <a:rPr lang="en-US" sz="1800" dirty="0" smtClean="0"/>
                  <a:t>Energy</a:t>
                </a:r>
                <a:r>
                  <a:rPr lang="en-US" sz="1800" baseline="0" dirty="0" smtClean="0"/>
                  <a:t> </a:t>
                </a:r>
              </a:p>
              <a:p>
                <a:pPr>
                  <a:defRPr/>
                </a:pPr>
                <a:r>
                  <a:rPr lang="en-US" sz="1800" baseline="0" dirty="0" smtClean="0"/>
                  <a:t>vs. DRAM</a:t>
                </a:r>
                <a:endParaRPr lang="en-US" sz="1800" dirty="0"/>
              </a:p>
            </c:rich>
          </c:tx>
          <c:layout>
            <c:manualLayout>
              <c:xMode val="edge"/>
              <c:yMode val="edge"/>
              <c:x val="1.43002128892585E-2"/>
              <c:y val="0.27631459860620899"/>
            </c:manualLayout>
          </c:layout>
          <c:overlay val="0"/>
        </c:title>
        <c:numFmt formatCode="0%" sourceLinked="1"/>
        <c:majorTickMark val="out"/>
        <c:minorTickMark val="none"/>
        <c:tickLblPos val="nextTo"/>
        <c:crossAx val="1087180112"/>
        <c:crosses val="autoZero"/>
        <c:crossBetween val="between"/>
      </c:valAx>
      <c:spPr>
        <a:noFill/>
      </c:spPr>
    </c:plotArea>
    <c:legend>
      <c:legendPos val="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c:v>
                </c:pt>
                <c:pt idx="1">
                  <c:v>1</c:v>
                </c:pt>
                <c:pt idx="2">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0.46542370564049901</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0.56920790734957905</c:v>
                </c:pt>
                <c:pt idx="2">
                  <c:v>0.443071661584369</c:v>
                </c:pt>
              </c:numCache>
            </c:numRef>
          </c:val>
        </c:ser>
        <c:dLbls>
          <c:showLegendKey val="0"/>
          <c:showVal val="0"/>
          <c:showCatName val="0"/>
          <c:showSerName val="0"/>
          <c:showPercent val="0"/>
          <c:showBubbleSize val="0"/>
        </c:dLbls>
        <c:gapWidth val="150"/>
        <c:axId val="456964704"/>
        <c:axId val="456965248"/>
      </c:barChart>
      <c:catAx>
        <c:axId val="456964704"/>
        <c:scaling>
          <c:orientation val="minMax"/>
        </c:scaling>
        <c:delete val="0"/>
        <c:axPos val="b"/>
        <c:title>
          <c:tx>
            <c:rich>
              <a:bodyPr/>
              <a:lstStyle/>
              <a:p>
                <a:pPr>
                  <a:defRPr/>
                </a:pPr>
                <a:r>
                  <a:rPr lang="en-US"/>
                  <a:t>Normalized Metric</a:t>
                </a:r>
              </a:p>
            </c:rich>
          </c:tx>
          <c:overlay val="0"/>
        </c:title>
        <c:numFmt formatCode="General" sourceLinked="0"/>
        <c:majorTickMark val="none"/>
        <c:minorTickMark val="none"/>
        <c:tickLblPos val="nextTo"/>
        <c:crossAx val="456965248"/>
        <c:crosses val="autoZero"/>
        <c:auto val="1"/>
        <c:lblAlgn val="ctr"/>
        <c:lblOffset val="100"/>
        <c:noMultiLvlLbl val="0"/>
      </c:catAx>
      <c:valAx>
        <c:axId val="456965248"/>
        <c:scaling>
          <c:orientation val="minMax"/>
        </c:scaling>
        <c:delete val="0"/>
        <c:axPos val="l"/>
        <c:majorGridlines/>
        <c:numFmt formatCode="General" sourceLinked="1"/>
        <c:majorTickMark val="out"/>
        <c:minorTickMark val="none"/>
        <c:tickLblPos val="nextTo"/>
        <c:crossAx val="456964704"/>
        <c:crosses val="autoZero"/>
        <c:crossBetween val="between"/>
      </c:valAx>
      <c:spPr>
        <a:noFill/>
        <a:ln w="25400">
          <a:noFill/>
        </a:ln>
      </c:spPr>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084265328"/>
        <c:axId val="1084257168"/>
      </c:barChart>
      <c:catAx>
        <c:axId val="1084265328"/>
        <c:scaling>
          <c:orientation val="minMax"/>
        </c:scaling>
        <c:delete val="1"/>
        <c:axPos val="b"/>
        <c:numFmt formatCode="General" sourceLinked="0"/>
        <c:majorTickMark val="none"/>
        <c:minorTickMark val="none"/>
        <c:tickLblPos val="nextTo"/>
        <c:crossAx val="1084257168"/>
        <c:crosses val="autoZero"/>
        <c:auto val="1"/>
        <c:lblAlgn val="ctr"/>
        <c:lblOffset val="100"/>
        <c:noMultiLvlLbl val="0"/>
      </c:catAx>
      <c:valAx>
        <c:axId val="1084257168"/>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1084265328"/>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0.56920790734957905</c:v>
                </c:pt>
              </c:numCache>
            </c:numRef>
          </c:val>
        </c:ser>
        <c:dLbls>
          <c:showLegendKey val="0"/>
          <c:showVal val="0"/>
          <c:showCatName val="0"/>
          <c:showSerName val="0"/>
          <c:showPercent val="0"/>
          <c:showBubbleSize val="0"/>
        </c:dLbls>
        <c:gapWidth val="150"/>
        <c:axId val="1084256624"/>
        <c:axId val="1084253360"/>
      </c:barChart>
      <c:catAx>
        <c:axId val="1084256624"/>
        <c:scaling>
          <c:orientation val="minMax"/>
        </c:scaling>
        <c:delete val="1"/>
        <c:axPos val="b"/>
        <c:numFmt formatCode="General" sourceLinked="0"/>
        <c:majorTickMark val="none"/>
        <c:minorTickMark val="none"/>
        <c:tickLblPos val="nextTo"/>
        <c:crossAx val="1084253360"/>
        <c:crosses val="autoZero"/>
        <c:auto val="1"/>
        <c:lblAlgn val="ctr"/>
        <c:lblOffset val="100"/>
        <c:noMultiLvlLbl val="0"/>
      </c:catAx>
      <c:valAx>
        <c:axId val="1084253360"/>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overlay val="0"/>
        </c:title>
        <c:numFmt formatCode="General" sourceLinked="1"/>
        <c:majorTickMark val="out"/>
        <c:minorTickMark val="none"/>
        <c:tickLblPos val="nextTo"/>
        <c:crossAx val="108425662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84254448"/>
        <c:axId val="1084266416"/>
      </c:barChart>
      <c:catAx>
        <c:axId val="1084254448"/>
        <c:scaling>
          <c:orientation val="minMax"/>
        </c:scaling>
        <c:delete val="0"/>
        <c:axPos val="b"/>
        <c:numFmt formatCode="General" sourceLinked="0"/>
        <c:majorTickMark val="out"/>
        <c:minorTickMark val="none"/>
        <c:tickLblPos val="nextTo"/>
        <c:crossAx val="1084266416"/>
        <c:crosses val="autoZero"/>
        <c:auto val="1"/>
        <c:lblAlgn val="ctr"/>
        <c:lblOffset val="100"/>
        <c:noMultiLvlLbl val="0"/>
      </c:catAx>
      <c:valAx>
        <c:axId val="1084266416"/>
        <c:scaling>
          <c:orientation val="minMax"/>
          <c:max val="1"/>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08425444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84252816"/>
        <c:axId val="1084260432"/>
      </c:barChart>
      <c:catAx>
        <c:axId val="1084252816"/>
        <c:scaling>
          <c:orientation val="minMax"/>
        </c:scaling>
        <c:delete val="0"/>
        <c:axPos val="b"/>
        <c:numFmt formatCode="General" sourceLinked="0"/>
        <c:majorTickMark val="out"/>
        <c:minorTickMark val="none"/>
        <c:tickLblPos val="nextTo"/>
        <c:crossAx val="1084260432"/>
        <c:crosses val="autoZero"/>
        <c:auto val="1"/>
        <c:lblAlgn val="ctr"/>
        <c:lblOffset val="100"/>
        <c:noMultiLvlLbl val="0"/>
      </c:catAx>
      <c:valAx>
        <c:axId val="1084260432"/>
        <c:scaling>
          <c:orientation val="minMax"/>
          <c:max val="1"/>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08425281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84267504"/>
        <c:axId val="1084264240"/>
      </c:barChart>
      <c:catAx>
        <c:axId val="1084267504"/>
        <c:scaling>
          <c:orientation val="minMax"/>
        </c:scaling>
        <c:delete val="0"/>
        <c:axPos val="b"/>
        <c:numFmt formatCode="General" sourceLinked="0"/>
        <c:majorTickMark val="out"/>
        <c:minorTickMark val="none"/>
        <c:tickLblPos val="nextTo"/>
        <c:crossAx val="1084264240"/>
        <c:crosses val="autoZero"/>
        <c:auto val="1"/>
        <c:lblAlgn val="ctr"/>
        <c:lblOffset val="100"/>
        <c:noMultiLvlLbl val="0"/>
      </c:catAx>
      <c:valAx>
        <c:axId val="1084264240"/>
        <c:scaling>
          <c:orientation val="minMax"/>
          <c:max val="1"/>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084267504"/>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c:v>
                </c:pt>
                <c:pt idx="1">
                  <c:v>0.51630644513821899</c:v>
                </c:pt>
                <c:pt idx="2">
                  <c:v>0.70016011516644805</c:v>
                </c:pt>
                <c:pt idx="3">
                  <c:v>0.85785056036702501</c:v>
                </c:pt>
              </c:numCache>
            </c:numRef>
          </c:val>
        </c:ser>
        <c:dLbls>
          <c:showLegendKey val="0"/>
          <c:showVal val="0"/>
          <c:showCatName val="0"/>
          <c:showSerName val="0"/>
          <c:showPercent val="0"/>
          <c:showBubbleSize val="0"/>
        </c:dLbls>
        <c:gapWidth val="150"/>
        <c:axId val="1084260976"/>
        <c:axId val="1084256080"/>
      </c:barChart>
      <c:catAx>
        <c:axId val="1084260976"/>
        <c:scaling>
          <c:orientation val="minMax"/>
        </c:scaling>
        <c:delete val="0"/>
        <c:axPos val="b"/>
        <c:numFmt formatCode="General" sourceLinked="0"/>
        <c:majorTickMark val="out"/>
        <c:minorTickMark val="none"/>
        <c:tickLblPos val="nextTo"/>
        <c:crossAx val="1084256080"/>
        <c:crosses val="autoZero"/>
        <c:auto val="1"/>
        <c:lblAlgn val="ctr"/>
        <c:lblOffset val="100"/>
        <c:noMultiLvlLbl val="0"/>
      </c:catAx>
      <c:valAx>
        <c:axId val="1084256080"/>
        <c:scaling>
          <c:orientation val="minMax"/>
          <c:max val="1"/>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08426097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c:v>
                </c:pt>
                <c:pt idx="1">
                  <c:v>0.51630644513821899</c:v>
                </c:pt>
                <c:pt idx="2">
                  <c:v>0.70016011516644805</c:v>
                </c:pt>
                <c:pt idx="3">
                  <c:v>0.85785056036702501</c:v>
                </c:pt>
                <c:pt idx="4">
                  <c:v>0.94486613207465397</c:v>
                </c:pt>
              </c:numCache>
            </c:numRef>
          </c:val>
        </c:ser>
        <c:dLbls>
          <c:showLegendKey val="0"/>
          <c:showVal val="0"/>
          <c:showCatName val="0"/>
          <c:showSerName val="0"/>
          <c:showPercent val="0"/>
          <c:showBubbleSize val="0"/>
        </c:dLbls>
        <c:gapWidth val="150"/>
        <c:axId val="1084262064"/>
        <c:axId val="1084262608"/>
      </c:barChart>
      <c:catAx>
        <c:axId val="1084262064"/>
        <c:scaling>
          <c:orientation val="minMax"/>
        </c:scaling>
        <c:delete val="0"/>
        <c:axPos val="b"/>
        <c:numFmt formatCode="General" sourceLinked="0"/>
        <c:majorTickMark val="out"/>
        <c:minorTickMark val="none"/>
        <c:tickLblPos val="nextTo"/>
        <c:crossAx val="1084262608"/>
        <c:crosses val="autoZero"/>
        <c:auto val="1"/>
        <c:lblAlgn val="ctr"/>
        <c:lblOffset val="100"/>
        <c:noMultiLvlLbl val="0"/>
      </c:catAx>
      <c:valAx>
        <c:axId val="1084262608"/>
        <c:scaling>
          <c:orientation val="minMax"/>
          <c:max val="1"/>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08426206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10/1/2015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10/1/2015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45637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65887" indent="-465887"/>
            <a:r>
              <a:rPr lang="en-US" u="sng">
                <a:latin typeface="Calibri" charset="0"/>
                <a:ea typeface="ＭＳ Ｐゴシック" charset="0"/>
                <a:cs typeface="ＭＳ Ｐゴシック" charset="0"/>
              </a:rPr>
              <a:t>Workloads:</a:t>
            </a:r>
          </a:p>
          <a:p>
            <a:pPr marL="465887" indent="-465887"/>
            <a:r>
              <a:rPr lang="en-US">
                <a:latin typeface="Calibri" charset="0"/>
                <a:ea typeface="ＭＳ Ｐゴシック" charset="0"/>
                <a:cs typeface="ＭＳ Ｐゴシック" charset="0"/>
              </a:rPr>
              <a:t>Database workloads &amp; Data parallel kernels </a:t>
            </a:r>
          </a:p>
          <a:p>
            <a:pPr marL="465887" indent="-465887"/>
            <a:r>
              <a:rPr lang="en-US">
                <a:latin typeface="Calibri" charset="0"/>
                <a:ea typeface="ＭＳ Ｐゴシック" charset="0"/>
                <a:cs typeface="ＭＳ Ｐゴシック" charset="0"/>
              </a:rPr>
              <a:t>	1.  Database workloads: db1 and db2</a:t>
            </a:r>
          </a:p>
          <a:p>
            <a:pPr marL="465887" indent="-465887"/>
            <a:r>
              <a:rPr lang="en-US">
                <a:latin typeface="Calibri" charset="0"/>
                <a:ea typeface="ＭＳ Ｐゴシック" charset="0"/>
                <a:cs typeface="ＭＳ Ｐゴシック" charset="0"/>
              </a:rPr>
              <a:t>	2.  Unix utilities:  qsort and binary search</a:t>
            </a:r>
          </a:p>
          <a:p>
            <a:pPr marL="465887" indent="-465887"/>
            <a:r>
              <a:rPr lang="en-US">
                <a:latin typeface="Calibri" charset="0"/>
                <a:ea typeface="ＭＳ Ｐゴシック" charset="0"/>
                <a:cs typeface="ＭＳ Ｐゴシック" charset="0"/>
              </a:rPr>
              <a:t>	3.  Data Mining :  K-means and Gauss Seidal</a:t>
            </a:r>
          </a:p>
          <a:p>
            <a:pPr marL="465887" indent="-465887"/>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65887" indent="-465887"/>
            <a:endParaRPr lang="en-US" u="sng">
              <a:latin typeface="Calibri" charset="0"/>
              <a:ea typeface="ＭＳ Ｐゴシック" charset="0"/>
              <a:cs typeface="ＭＳ Ｐゴシック" charset="0"/>
            </a:endParaRPr>
          </a:p>
          <a:p>
            <a:pPr marL="465887" indent="-465887"/>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71</a:t>
            </a:fld>
            <a:endParaRPr lang="en-US" sz="1200">
              <a:solidFill>
                <a:prstClr val="black"/>
              </a:solidFill>
              <a:latin typeface="Calibri" charset="0"/>
            </a:endParaRPr>
          </a:p>
        </p:txBody>
      </p:sp>
    </p:spTree>
    <p:extLst>
      <p:ext uri="{BB962C8B-B14F-4D97-AF65-F5344CB8AC3E}">
        <p14:creationId xmlns:p14="http://schemas.microsoft.com/office/powerpoint/2010/main" val="401108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One</a:t>
            </a:r>
            <a:r>
              <a:rPr lang="en-US" baseline="0" dirty="0" smtClean="0"/>
              <a:t> key question in the design of a hybrid memory system is: How to place data between the heterogeneous memory devices?</a:t>
            </a:r>
          </a:p>
          <a:p>
            <a:r>
              <a:rPr lang="en-US" b="1" baseline="0" dirty="0" smtClean="0"/>
              <a:t>Our goal in this work is to answer this question.</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75</a:t>
            </a:fld>
            <a:endParaRPr lang="en-US">
              <a:solidFill>
                <a:prstClr val="black"/>
              </a:solidFill>
              <a:latin typeface="Calibri"/>
            </a:endParaRPr>
          </a:p>
        </p:txBody>
      </p:sp>
    </p:spTree>
    <p:extLst>
      <p:ext uri="{BB962C8B-B14F-4D97-AF65-F5344CB8AC3E}">
        <p14:creationId xmlns:p14="http://schemas.microsoft.com/office/powerpoint/2010/main" val="245198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4431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Row buffers affect memory</a:t>
            </a:r>
            <a:r>
              <a:rPr lang="en-US" baseline="0" dirty="0" smtClean="0"/>
              <a:t> latency is a profound way.</a:t>
            </a:r>
          </a:p>
          <a:p>
            <a:r>
              <a:rPr lang="en-US" dirty="0" smtClean="0"/>
              <a:t>Row buffers effectively</a:t>
            </a:r>
            <a:r>
              <a:rPr lang="en-US" baseline="0" dirty="0" smtClean="0"/>
              <a:t> store the most recently accessed row in memory.</a:t>
            </a:r>
          </a:p>
          <a:p>
            <a:r>
              <a:rPr lang="en-US" b="0" baseline="0" dirty="0" smtClean="0"/>
              <a:t>They are </a:t>
            </a:r>
            <a:r>
              <a:rPr lang="en-US" b="1" baseline="0" dirty="0" smtClean="0"/>
              <a:t>typically 2 to 8KB in length</a:t>
            </a:r>
            <a:r>
              <a:rPr lang="en-US" b="0" baseline="0" dirty="0" smtClean="0"/>
              <a:t>, for a single rank.</a:t>
            </a:r>
          </a:p>
          <a:p>
            <a:r>
              <a:rPr lang="en-US" baseline="0" dirty="0" smtClean="0"/>
              <a:t>When data is requested in memory, it is first checked to see if the data is in the row buffer. If the data is not in the row buffer, this is called a row buffer miss. In this case, we need to read a row full of data </a:t>
            </a:r>
            <a:r>
              <a:rPr lang="en-US" b="1" baseline="0" dirty="0" smtClean="0"/>
              <a:t>from the memory cell array</a:t>
            </a:r>
            <a:r>
              <a:rPr lang="en-US" baseline="0" dirty="0" smtClean="0"/>
              <a:t> into the row buffer, and the memory request is served. In a subsequent memory request, if the requested data is already latched in the row buffer, this is called a row buffer hit, and the data can be retrieved without having to access the memory cell array, which in the case of PCM, is a high latency operation.</a:t>
            </a:r>
          </a:p>
          <a:p>
            <a:r>
              <a:rPr lang="en-US" baseline="0" dirty="0" smtClean="0"/>
              <a:t>In summary, on a row hit, data is accessed from the row buffer, which is fast. On a row miss, data is accessed from the cell array, which is slow.</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77</a:t>
            </a:fld>
            <a:endParaRPr lang="en-US">
              <a:solidFill>
                <a:prstClr val="black"/>
              </a:solidFill>
              <a:latin typeface="Calibri"/>
            </a:endParaRPr>
          </a:p>
        </p:txBody>
      </p:sp>
    </p:spTree>
    <p:extLst>
      <p:ext uri="{BB962C8B-B14F-4D97-AF65-F5344CB8AC3E}">
        <p14:creationId xmlns:p14="http://schemas.microsoft.com/office/powerpoint/2010/main" val="391852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78</a:t>
            </a:fld>
            <a:endParaRPr lang="en-US">
              <a:solidFill>
                <a:prstClr val="black"/>
              </a:solidFill>
              <a:latin typeface="Calibri"/>
            </a:endParaRPr>
          </a:p>
        </p:txBody>
      </p:sp>
    </p:spTree>
    <p:extLst>
      <p:ext uri="{BB962C8B-B14F-4D97-AF65-F5344CB8AC3E}">
        <p14:creationId xmlns:p14="http://schemas.microsoft.com/office/powerpoint/2010/main" val="165432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79</a:t>
            </a:fld>
            <a:endParaRPr lang="en-US">
              <a:solidFill>
                <a:prstClr val="black"/>
              </a:solidFill>
              <a:latin typeface="Calibri"/>
            </a:endParaRPr>
          </a:p>
        </p:txBody>
      </p:sp>
    </p:spTree>
    <p:extLst>
      <p:ext uri="{BB962C8B-B14F-4D97-AF65-F5344CB8AC3E}">
        <p14:creationId xmlns:p14="http://schemas.microsoft.com/office/powerpoint/2010/main" val="83921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80</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98</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054121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99</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22E10-F738-7441-B00D-D602C05DDFFA}" type="slidenum">
              <a:rPr lang="en-US" sz="1200">
                <a:solidFill>
                  <a:srgbClr val="000000"/>
                </a:solidFill>
                <a:latin typeface="Calibri" charset="0"/>
                <a:cs typeface="Arial" charset="0"/>
              </a:rPr>
              <a:pPr eaLnBrk="1" hangingPunct="1"/>
              <a:t>10</a:t>
            </a:fld>
            <a:endParaRPr lang="en-US" sz="1200">
              <a:solidFill>
                <a:srgbClr val="000000"/>
              </a:solidFill>
              <a:latin typeface="Calibri" charset="0"/>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387552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299552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we’ve plotted these two important characteristics as axes on a graph.  On the bottom is persistence, from temporary – the data does not need to be saved across program executions – on the left to persistent – the data must remain across executions for correct operation – on the right.  From bottom to top we have data that has more locality – and is accessed very frequently in a short amount of time or space – to data that has less locality – which may predominantly be accessed in a random manner.</a:t>
            </a:r>
          </a:p>
          <a:p>
            <a:endParaRPr lang="en-US" baseline="0" dirty="0" smtClean="0"/>
          </a:p>
          <a:p>
            <a:r>
              <a:rPr lang="en-US" baseline="0" dirty="0" smtClean="0"/>
              <a:t>Let’s take a look at two examples of data and how they map onto this space.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some</a:t>
            </a:r>
            <a:r>
              <a:rPr lang="en-US" baseline="0" dirty="0" smtClean="0"/>
              <a:t> data </a:t>
            </a:r>
            <a:r>
              <a:rPr lang="en-US" dirty="0" smtClean="0"/>
              <a:t>that requires</a:t>
            </a:r>
            <a:r>
              <a:rPr lang="en-US" baseline="0" dirty="0" smtClean="0"/>
              <a:t> high persistence but has little locality.  Such data might be the columns in a column store that are only scanned through infrequently.  While it is essential that this data remain persistent across runs of the program, it may not be accessed that frequently, and therefore may be more beneficial to place on slightly slower, persistent memory devices, such as Flash.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a:t>
            </a:r>
            <a:r>
              <a:rPr lang="en-US" baseline="0" dirty="0" smtClean="0"/>
              <a:t> of the perspective is data that has high locality but is only ephemeral and not needed between executions.  Data in a Content Delivery Network that is cached as it is accessed and is constantly being updated and replaced, is a great candidate for placing in DRAM on such systems.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121</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46826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11</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365332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26</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157358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6"/>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5pPr>
            <a:lvl6pPr marL="2299602"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6pPr>
            <a:lvl7pPr marL="271771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7pPr>
            <a:lvl8pPr marL="313582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8pPr>
            <a:lvl9pPr marL="3553930"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9pPr>
          </a:lstStyle>
          <a:p>
            <a:pPr>
              <a:buClrTx/>
              <a:buFontTx/>
              <a:buNone/>
              <a:defRPr/>
            </a:pPr>
            <a:fld id="{8464BABF-5E20-F148-8177-17A9640D694D}" type="slidenum">
              <a:rPr lang="en-US" smtClean="0">
                <a:solidFill>
                  <a:srgbClr val="000000"/>
                </a:solidFill>
                <a:latin typeface="Times New Roman" charset="0"/>
                <a:cs typeface="DejaVu Sans" charset="0"/>
              </a:rPr>
              <a:pPr>
                <a:buClrTx/>
                <a:buFontTx/>
                <a:buNone/>
                <a:defRPr/>
              </a:pPr>
              <a:t>45</a:t>
            </a:fld>
            <a:endParaRPr lang="en-US" smtClean="0">
              <a:solidFill>
                <a:srgbClr val="000000"/>
              </a:solidFill>
              <a:latin typeface="Times New Roman" charset="0"/>
              <a:cs typeface="DejaVu Sans" charset="0"/>
            </a:endParaRPr>
          </a:p>
        </p:txBody>
      </p:sp>
      <p:sp>
        <p:nvSpPr>
          <p:cNvPr id="25603"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701613" y="4414910"/>
            <a:ext cx="5608607" cy="4183086"/>
          </a:xfrm>
          <a:noFill/>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209440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6"/>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5pPr>
            <a:lvl6pPr marL="2299602"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6pPr>
            <a:lvl7pPr marL="271771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7pPr>
            <a:lvl8pPr marL="313582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8pPr>
            <a:lvl9pPr marL="3553930"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9pPr>
          </a:lstStyle>
          <a:p>
            <a:pPr>
              <a:buClrTx/>
              <a:buFontTx/>
              <a:buNone/>
              <a:defRPr/>
            </a:pPr>
            <a:fld id="{C7060D6B-49BB-594D-BC7B-9078EFCF6605}" type="slidenum">
              <a:rPr lang="en-US" smtClean="0">
                <a:solidFill>
                  <a:srgbClr val="000000"/>
                </a:solidFill>
                <a:latin typeface="Times New Roman" charset="0"/>
                <a:cs typeface="DejaVu Sans" charset="0"/>
              </a:rPr>
              <a:pPr>
                <a:buClrTx/>
                <a:buFontTx/>
                <a:buNone/>
                <a:defRPr/>
              </a:pPr>
              <a:t>46</a:t>
            </a:fld>
            <a:endParaRPr lang="en-US" smtClean="0">
              <a:solidFill>
                <a:srgbClr val="000000"/>
              </a:solidFill>
              <a:latin typeface="Times New Roman" charset="0"/>
              <a:cs typeface="DejaVu Sans" charset="0"/>
            </a:endParaRPr>
          </a:p>
        </p:txBody>
      </p:sp>
      <p:sp>
        <p:nvSpPr>
          <p:cNvPr id="27651"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701613" y="4414910"/>
            <a:ext cx="5608607" cy="4183086"/>
          </a:xfrm>
          <a:noFill/>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317849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6"/>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5pPr>
            <a:lvl6pPr marL="2299602"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6pPr>
            <a:lvl7pPr marL="271771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7pPr>
            <a:lvl8pPr marL="313582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8pPr>
            <a:lvl9pPr marL="3553930"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9pPr>
          </a:lstStyle>
          <a:p>
            <a:pPr>
              <a:buClrTx/>
              <a:buFontTx/>
              <a:buNone/>
              <a:defRPr/>
            </a:pPr>
            <a:fld id="{16E7AC6C-B5D0-5543-AC26-D7C1F51CFEAA}" type="slidenum">
              <a:rPr lang="en-US" smtClean="0">
                <a:solidFill>
                  <a:srgbClr val="000000"/>
                </a:solidFill>
                <a:latin typeface="Times New Roman" charset="0"/>
                <a:cs typeface="DejaVu Sans" charset="0"/>
              </a:rPr>
              <a:pPr>
                <a:buClrTx/>
                <a:buFontTx/>
                <a:buNone/>
                <a:defRPr/>
              </a:pPr>
              <a:t>47</a:t>
            </a:fld>
            <a:endParaRPr lang="en-US" smtClean="0">
              <a:solidFill>
                <a:srgbClr val="000000"/>
              </a:solidFill>
              <a:latin typeface="Times New Roman" charset="0"/>
              <a:cs typeface="DejaVu Sans" charset="0"/>
            </a:endParaRPr>
          </a:p>
        </p:txBody>
      </p:sp>
      <p:sp>
        <p:nvSpPr>
          <p:cNvPr id="29699"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701613" y="4414910"/>
            <a:ext cx="5608607" cy="4183086"/>
          </a:xfrm>
          <a:noFill/>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320229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6"/>
          <p:cNvSpPr>
            <a:spLocks noGrp="1" noChangeArrowheads="1"/>
          </p:cNvSpPr>
          <p:nvPr>
            <p:ph type="sldNum" sz="quarter"/>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5pPr>
            <a:lvl6pPr marL="2299602"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6pPr>
            <a:lvl7pPr marL="271771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7pPr>
            <a:lvl8pPr marL="3135821"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8pPr>
            <a:lvl9pPr marL="3553930" indent="-209055" eaLnBrk="0" fontAlgn="base" hangingPunct="0">
              <a:lnSpc>
                <a:spcPct val="93000"/>
              </a:lnSpc>
              <a:spcBef>
                <a:spcPct val="0"/>
              </a:spcBef>
              <a:spcAft>
                <a:spcPct val="0"/>
              </a:spcAft>
              <a:buClr>
                <a:srgbClr val="000000"/>
              </a:buClr>
              <a:buSzPct val="100000"/>
              <a:buFont typeface="Times New Roman" charset="0"/>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a:solidFill>
                  <a:schemeClr val="bg1"/>
                </a:solidFill>
                <a:latin typeface="Arial" charset="0"/>
                <a:ea typeface="Droid Sans" charset="0"/>
                <a:cs typeface="Droid Sans" charset="0"/>
              </a:defRPr>
            </a:lvl9pPr>
          </a:lstStyle>
          <a:p>
            <a:pPr>
              <a:buClrTx/>
              <a:buFontTx/>
              <a:buNone/>
              <a:defRPr/>
            </a:pPr>
            <a:fld id="{AB342ED9-C43C-C948-88BC-D9C040E9C42F}" type="slidenum">
              <a:rPr lang="en-US" smtClean="0">
                <a:solidFill>
                  <a:srgbClr val="000000"/>
                </a:solidFill>
                <a:latin typeface="Times New Roman" charset="0"/>
                <a:cs typeface="DejaVu Sans" charset="0"/>
              </a:rPr>
              <a:pPr>
                <a:buClrTx/>
                <a:buFontTx/>
                <a:buNone/>
                <a:defRPr/>
              </a:pPr>
              <a:t>48</a:t>
            </a:fld>
            <a:endParaRPr lang="en-US" smtClean="0">
              <a:solidFill>
                <a:srgbClr val="000000"/>
              </a:solidFill>
              <a:latin typeface="Times New Roman" charset="0"/>
              <a:cs typeface="DejaVu Sans" charset="0"/>
            </a:endParaRPr>
          </a:p>
        </p:txBody>
      </p:sp>
      <p:sp>
        <p:nvSpPr>
          <p:cNvPr id="31747" name="Rectangle 1"/>
          <p:cNvSpPr>
            <a:spLocks noGrp="1" noRot="1" noChangeAspect="1" noChangeArrowheads="1" noTextEdit="1"/>
          </p:cNvSpPr>
          <p:nvPr>
            <p:ph type="sldImg"/>
          </p:nvPr>
        </p:nvSpPr>
        <p:spPr>
          <a:xfrm>
            <a:off x="1181100" y="706438"/>
            <a:ext cx="4648200" cy="348615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701613" y="4414910"/>
            <a:ext cx="5608607" cy="4183086"/>
          </a:xfrm>
          <a:noFill/>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290381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2" Type="http://schemas.openxmlformats.org/officeDocument/2006/relationships/slideMaster" Target="../slideMasters/slideMaster58.xml"/><Relationship Id="rId1" Type="http://schemas.openxmlformats.org/officeDocument/2006/relationships/themeOverride" Target="../theme/themeOverride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emf"/></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9994594"/>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680002"/>
      </p:ext>
    </p:extLst>
  </p:cSld>
  <p:clrMapOvr>
    <a:masterClrMapping/>
  </p:clrMapOv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687044"/>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364283"/>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054383"/>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333705"/>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80303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2618282"/>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360029"/>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82693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031914"/>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894710"/>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77806"/>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12927"/>
      </p:ext>
    </p:extLst>
  </p:cSld>
  <p:clrMapOvr>
    <a:masterClrMapping/>
  </p:clrMapOvr>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706453"/>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693918"/>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021594"/>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842770"/>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641316"/>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1122003"/>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998866"/>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8705585"/>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491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298872"/>
      </p:ext>
    </p:extLst>
  </p:cSld>
  <p:clrMapOvr>
    <a:masterClrMapping/>
  </p:clrMapOv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6310183"/>
      </p:ext>
    </p:extLst>
  </p:cSld>
  <p:clrMapOvr>
    <a:masterClrMapping/>
  </p:clrMapOv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152295"/>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0538"/>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8194837"/>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74103"/>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638978"/>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074748"/>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6596420"/>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1383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925222"/>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AD4463F-F2C4-BD43-9CF4-0EC14BFDF8D4}" type="datetime1">
              <a:rPr lang="en-US"/>
              <a:pPr>
                <a:defRPr/>
              </a:pPr>
              <a:t>10/1/2015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460E46-E011-CA4B-B460-87BF7D156767}" type="slidenum">
              <a:rPr lang="en-US"/>
              <a:pPr>
                <a:defRPr/>
              </a:pPr>
              <a:t>‹#›</a:t>
            </a:fld>
            <a:endParaRPr lang="en-US" dirty="0"/>
          </a:p>
        </p:txBody>
      </p:sp>
    </p:spTree>
    <p:extLst>
      <p:ext uri="{BB962C8B-B14F-4D97-AF65-F5344CB8AC3E}">
        <p14:creationId xmlns:p14="http://schemas.microsoft.com/office/powerpoint/2010/main" val="3531343851"/>
      </p:ext>
    </p:extLst>
  </p:cSld>
  <p:clrMapOvr>
    <a:overrideClrMapping bg1="lt1" tx1="dk1" bg2="lt2" tx2="dk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6543675"/>
            <a:ext cx="119697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6FFB184-0EDF-4F42-861F-5CC2C08EEC50}" type="slidenum">
              <a:rPr lang="en-US"/>
              <a:pPr>
                <a:defRPr/>
              </a:pPr>
              <a:t>‹#›</a:t>
            </a:fld>
            <a:endParaRPr lang="en-US" dirty="0"/>
          </a:p>
        </p:txBody>
      </p:sp>
      <p:sp>
        <p:nvSpPr>
          <p:cNvPr id="7"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9F810F96-B0A2-3A4B-A5C0-B349BC103730}" type="datetime1">
              <a:rPr lang="en-US"/>
              <a:pPr>
                <a:defRPr/>
              </a:pPr>
              <a:t>10/1/2015</a:t>
            </a:fld>
            <a:endParaRPr lang="en-US"/>
          </a:p>
        </p:txBody>
      </p:sp>
    </p:spTree>
    <p:extLst>
      <p:ext uri="{BB962C8B-B14F-4D97-AF65-F5344CB8AC3E}">
        <p14:creationId xmlns:p14="http://schemas.microsoft.com/office/powerpoint/2010/main" val="1998813599"/>
      </p:ext>
    </p:extLst>
  </p:cSld>
  <p:clrMapOvr>
    <a:overrideClrMapping bg1="lt1" tx1="dk1" bg2="lt2" tx2="dk2" accent1="accent1" accent2="accent2" accent3="accent3" accent4="accent4" accent5="accent5" accent6="accent6" hlink="hlink" folHlink="folHlink"/>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71600" y="0"/>
            <a:ext cx="7772399" cy="1085850"/>
          </a:xfrm>
          <a:prstGeom prst="rect">
            <a:avLst/>
          </a:prstGeom>
        </p:spPr>
        <p:txBody>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normAutofit/>
          </a:bodyPr>
          <a:lstStyle>
            <a:lvl1pPr>
              <a:defRPr sz="3600">
                <a:solidFill>
                  <a:schemeClr val="tx1"/>
                </a:solidFill>
                <a:latin typeface="+mj-lt"/>
              </a:defRPr>
            </a:lvl1pPr>
            <a:lvl2pPr>
              <a:defRPr sz="3200">
                <a:solidFill>
                  <a:schemeClr val="tx1"/>
                </a:solidFill>
                <a:latin typeface="+mj-lt"/>
              </a:defRPr>
            </a:lvl2pPr>
            <a:lvl3pPr>
              <a:defRPr sz="2800">
                <a:solidFill>
                  <a:schemeClr val="tx1"/>
                </a:solidFill>
                <a:latin typeface="+mj-lt"/>
              </a:defRPr>
            </a:lvl3pPr>
            <a:lvl4pPr>
              <a:defRPr sz="2400">
                <a:solidFill>
                  <a:schemeClr val="tx1"/>
                </a:solidFill>
                <a:latin typeface="+mj-lt"/>
              </a:defRPr>
            </a:lvl4pPr>
            <a:lvl5pPr>
              <a:defRPr sz="24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47AB44D-F518-5846-A0F3-D23C485E1DC1}" type="datetime1">
              <a:rPr lang="en-US"/>
              <a:pPr>
                <a:defRPr/>
              </a:pPr>
              <a:t>10/1/2015</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D417AC-0B7D-1544-9519-92C9BC378595}" type="slidenum">
              <a:rPr lang="en-US"/>
              <a:pPr>
                <a:defRPr/>
              </a:pPr>
              <a:t>‹#›</a:t>
            </a:fld>
            <a:endParaRPr lang="en-US" dirty="0"/>
          </a:p>
        </p:txBody>
      </p:sp>
    </p:spTree>
    <p:extLst>
      <p:ext uri="{BB962C8B-B14F-4D97-AF65-F5344CB8AC3E}">
        <p14:creationId xmlns:p14="http://schemas.microsoft.com/office/powerpoint/2010/main" val="301050025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651625"/>
            <a:ext cx="849313" cy="206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latin typeface="Calibri"/>
            </a:endParaRPr>
          </a:p>
        </p:txBody>
      </p:sp>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837C38E7-792E-C949-BA89-014185BDF33F}" type="datetime1">
              <a:rPr lang="en-US"/>
              <a:pPr>
                <a:defRPr/>
              </a:pPr>
              <a:t>10/1/2015</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91DE03-51FF-8143-BDE1-430BD10E2E4A}" type="slidenum">
              <a:rPr lang="en-US"/>
              <a:pPr>
                <a:defRPr/>
              </a:pPr>
              <a:t>‹#›</a:t>
            </a:fld>
            <a:endParaRPr lang="en-US" dirty="0"/>
          </a:p>
        </p:txBody>
      </p:sp>
    </p:spTree>
    <p:extLst>
      <p:ext uri="{BB962C8B-B14F-4D97-AF65-F5344CB8AC3E}">
        <p14:creationId xmlns:p14="http://schemas.microsoft.com/office/powerpoint/2010/main" val="83267182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CEBD8585-0863-9E4E-905D-9CEF8FDAD9EB}" type="datetime1">
              <a:rPr lang="en-US"/>
              <a:pPr>
                <a:defRPr/>
              </a:pPr>
              <a:t>10/1/2015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320E52D-6757-584F-B7E7-785E1A237AA2}" type="slidenum">
              <a:rPr lang="en-US"/>
              <a:pPr>
                <a:defRPr/>
              </a:pPr>
              <a:t>‹#›</a:t>
            </a:fld>
            <a:endParaRPr lang="en-US" dirty="0"/>
          </a:p>
        </p:txBody>
      </p:sp>
    </p:spTree>
    <p:extLst>
      <p:ext uri="{BB962C8B-B14F-4D97-AF65-F5344CB8AC3E}">
        <p14:creationId xmlns:p14="http://schemas.microsoft.com/office/powerpoint/2010/main" val="369293290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056110C-D3FC-4B48-8CE3-9E44AE1FE741}" type="datetime1">
              <a:rPr lang="en-US"/>
              <a:pPr>
                <a:defRPr/>
              </a:pPr>
              <a:t>10/1/2015</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66AD99-BF79-9947-A208-847908387E11}" type="slidenum">
              <a:rPr lang="en-US"/>
              <a:pPr>
                <a:defRPr/>
              </a:pPr>
              <a:t>‹#›</a:t>
            </a:fld>
            <a:endParaRPr lang="en-US" dirty="0"/>
          </a:p>
        </p:txBody>
      </p:sp>
    </p:spTree>
    <p:extLst>
      <p:ext uri="{BB962C8B-B14F-4D97-AF65-F5344CB8AC3E}">
        <p14:creationId xmlns:p14="http://schemas.microsoft.com/office/powerpoint/2010/main" val="299955321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F1868F6-D38B-C741-AF2B-0305D9AF5E8E}" type="datetime1">
              <a:rPr lang="en-US"/>
              <a:pPr>
                <a:defRPr/>
              </a:pPr>
              <a:t>10/1/2015</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3E1AA0-5084-1342-BC23-437787FE5398}" type="slidenum">
              <a:rPr lang="en-US"/>
              <a:pPr>
                <a:defRPr/>
              </a:pPr>
              <a:t>‹#›</a:t>
            </a:fld>
            <a:endParaRPr lang="en-US" dirty="0"/>
          </a:p>
        </p:txBody>
      </p:sp>
    </p:spTree>
    <p:extLst>
      <p:ext uri="{BB962C8B-B14F-4D97-AF65-F5344CB8AC3E}">
        <p14:creationId xmlns:p14="http://schemas.microsoft.com/office/powerpoint/2010/main" val="259647315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CB047CC-DA7E-AE44-B7FA-AED6F144CC9D}" type="datetime1">
              <a:rPr lang="en-US"/>
              <a:pPr>
                <a:defRPr/>
              </a:pPr>
              <a:t>10/1/2015</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6EB2A5-1CF7-C040-B3E4-57206D0ACC63}" type="slidenum">
              <a:rPr lang="en-US"/>
              <a:pPr>
                <a:defRPr/>
              </a:pPr>
              <a:t>‹#›</a:t>
            </a:fld>
            <a:endParaRPr lang="en-US" dirty="0"/>
          </a:p>
        </p:txBody>
      </p:sp>
    </p:spTree>
    <p:extLst>
      <p:ext uri="{BB962C8B-B14F-4D97-AF65-F5344CB8AC3E}">
        <p14:creationId xmlns:p14="http://schemas.microsoft.com/office/powerpoint/2010/main" val="5079207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FAF63276-CF76-854C-BB3C-81762C11F6D2}" type="datetime1">
              <a:rPr lang="en-US"/>
              <a:pPr>
                <a:defRPr/>
              </a:pPr>
              <a:t>10/1/2015</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95DBBC-6EC3-AF4F-8A21-F3C5BF793469}" type="slidenum">
              <a:rPr lang="en-US"/>
              <a:pPr>
                <a:defRPr/>
              </a:pPr>
              <a:t>‹#›</a:t>
            </a:fld>
            <a:endParaRPr lang="en-US" dirty="0"/>
          </a:p>
        </p:txBody>
      </p:sp>
    </p:spTree>
    <p:extLst>
      <p:ext uri="{BB962C8B-B14F-4D97-AF65-F5344CB8AC3E}">
        <p14:creationId xmlns:p14="http://schemas.microsoft.com/office/powerpoint/2010/main" val="3913947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sz="950">
                <a:solidFill>
                  <a:prstClr val="white">
                    <a:lumMod val="65000"/>
                    <a:lumOff val="35000"/>
                    <a:alpha val="75000"/>
                  </a:prstClr>
                </a:solidFill>
                <a:ea typeface="ＭＳ Ｐゴシック" charset="0"/>
                <a:cs typeface="ＭＳ Ｐゴシック" charset="0"/>
              </a:defRPr>
            </a:lvl1pPr>
          </a:lstStyle>
          <a:p>
            <a:pPr>
              <a:defRPr/>
            </a:pPr>
            <a:fld id="{6C7C023C-D4B5-1643-94F9-F6C8C94697C0}" type="datetime1">
              <a:rPr lang="en-US"/>
              <a:pPr>
                <a:defRPr/>
              </a:pPr>
              <a:t>10/1/2015</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lumMod val="65000"/>
                    <a:lumOff val="35000"/>
                  </a:prstClr>
                </a:solidFill>
                <a:ea typeface="ＭＳ Ｐゴシック" charset="0"/>
                <a:cs typeface="ＭＳ Ｐゴシック" charset="0"/>
              </a:defRPr>
            </a:lvl1pPr>
          </a:lstStyle>
          <a:p>
            <a:pPr>
              <a:defRPr/>
            </a:pPr>
            <a:fld id="{68A0FFF1-7861-B740-AFE3-7C12C3BB2EA0}" type="slidenum">
              <a:rPr lang="en-US"/>
              <a:pPr>
                <a:defRPr/>
              </a:pPr>
              <a:t>‹#›</a:t>
            </a:fld>
            <a:endParaRPr lang="en-US" dirty="0"/>
          </a:p>
        </p:txBody>
      </p:sp>
    </p:spTree>
    <p:extLst>
      <p:ext uri="{BB962C8B-B14F-4D97-AF65-F5344CB8AC3E}">
        <p14:creationId xmlns:p14="http://schemas.microsoft.com/office/powerpoint/2010/main" val="1338581692"/>
      </p:ext>
    </p:extLst>
  </p:cSld>
  <p:clrMapOvr>
    <a:overrideClrMapping bg1="dk1" tx1="lt1" bg2="dk2" tx2="lt2" accent1="accent1" accent2="accent2" accent3="accent3" accent4="accent4" accent5="accent5" accent6="accent6" hlink="hlink" folHlink="folHlink"/>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367E4A7-226F-9141-A6D7-949194224FE7}" type="datetime1">
              <a:rPr lang="en-US"/>
              <a:pPr>
                <a:defRPr/>
              </a:pPr>
              <a:t>10/1/2015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43F04D-B50A-994F-9979-39A435F6C493}" type="slidenum">
              <a:rPr lang="en-US"/>
              <a:pPr>
                <a:defRPr/>
              </a:pPr>
              <a:t>‹#›</a:t>
            </a:fld>
            <a:endParaRPr lang="en-US" dirty="0"/>
          </a:p>
        </p:txBody>
      </p:sp>
    </p:spTree>
    <p:extLst>
      <p:ext uri="{BB962C8B-B14F-4D97-AF65-F5344CB8AC3E}">
        <p14:creationId xmlns:p14="http://schemas.microsoft.com/office/powerpoint/2010/main" val="228830710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B921374-CE6E-B44D-9CC1-EBE6EF70217F}" type="datetime1">
              <a:rPr lang="en-US"/>
              <a:pPr>
                <a:defRPr/>
              </a:pPr>
              <a:t>10/1/2015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1CBC36-8413-5444-B2AE-E8AB8CC5A05B}" type="slidenum">
              <a:rPr lang="en-US"/>
              <a:pPr>
                <a:defRPr/>
              </a:pPr>
              <a:t>‹#›</a:t>
            </a:fld>
            <a:endParaRPr lang="en-US" dirty="0"/>
          </a:p>
        </p:txBody>
      </p:sp>
    </p:spTree>
    <p:extLst>
      <p:ext uri="{BB962C8B-B14F-4D97-AF65-F5344CB8AC3E}">
        <p14:creationId xmlns:p14="http://schemas.microsoft.com/office/powerpoint/2010/main" val="1895410148"/>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910401414"/>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271565500"/>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4061413240"/>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415329898"/>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84820860"/>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46295430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9975564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450409029"/>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986696970"/>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255745669"/>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47096865"/>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7A08EACC-8CBF-5A41-8FD1-0ADD9A6E61AA}" type="slidenum">
              <a:rPr lang="en-US"/>
              <a:pPr>
                <a:defRPr/>
              </a:pPr>
              <a:t>‹#›</a:t>
            </a:fld>
            <a:endParaRPr lang="en-US"/>
          </a:p>
        </p:txBody>
      </p:sp>
    </p:spTree>
    <p:extLst>
      <p:ext uri="{BB962C8B-B14F-4D97-AF65-F5344CB8AC3E}">
        <p14:creationId xmlns:p14="http://schemas.microsoft.com/office/powerpoint/2010/main" val="624780149"/>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DA95AFC4-B67F-BC48-882B-8F3B14641016}" type="slidenum">
              <a:rPr lang="en-US"/>
              <a:pPr>
                <a:defRPr/>
              </a:pPr>
              <a:t>‹#›</a:t>
            </a:fld>
            <a:endParaRPr lang="en-US"/>
          </a:p>
        </p:txBody>
      </p:sp>
    </p:spTree>
    <p:extLst>
      <p:ext uri="{BB962C8B-B14F-4D97-AF65-F5344CB8AC3E}">
        <p14:creationId xmlns:p14="http://schemas.microsoft.com/office/powerpoint/2010/main" val="4273895988"/>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5605ADE-6E00-1045-8F07-42D08E36EF70}" type="slidenum">
              <a:rPr lang="en-US"/>
              <a:pPr>
                <a:defRPr/>
              </a:pPr>
              <a:t>‹#›</a:t>
            </a:fld>
            <a:endParaRPr lang="en-US"/>
          </a:p>
        </p:txBody>
      </p:sp>
    </p:spTree>
    <p:extLst>
      <p:ext uri="{BB962C8B-B14F-4D97-AF65-F5344CB8AC3E}">
        <p14:creationId xmlns:p14="http://schemas.microsoft.com/office/powerpoint/2010/main" val="3812854804"/>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E20E1A-63D1-9042-BE64-E6D77CA223CD}" type="slidenum">
              <a:rPr lang="en-US"/>
              <a:pPr>
                <a:defRPr/>
              </a:pPr>
              <a:t>‹#›</a:t>
            </a:fld>
            <a:endParaRPr lang="en-US"/>
          </a:p>
        </p:txBody>
      </p:sp>
    </p:spTree>
    <p:extLst>
      <p:ext uri="{BB962C8B-B14F-4D97-AF65-F5344CB8AC3E}">
        <p14:creationId xmlns:p14="http://schemas.microsoft.com/office/powerpoint/2010/main" val="224416383"/>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C9CE9EA-6A87-A74E-8999-D522750AE4F5}" type="slidenum">
              <a:rPr lang="en-US"/>
              <a:pPr>
                <a:defRPr/>
              </a:pPr>
              <a:t>‹#›</a:t>
            </a:fld>
            <a:endParaRPr lang="en-US"/>
          </a:p>
        </p:txBody>
      </p:sp>
    </p:spTree>
    <p:extLst>
      <p:ext uri="{BB962C8B-B14F-4D97-AF65-F5344CB8AC3E}">
        <p14:creationId xmlns:p14="http://schemas.microsoft.com/office/powerpoint/2010/main" val="1658803738"/>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AB19C08-DC79-A243-8132-5D8141635E46}" type="slidenum">
              <a:rPr lang="en-US"/>
              <a:pPr>
                <a:defRPr/>
              </a:pPr>
              <a:t>‹#›</a:t>
            </a:fld>
            <a:endParaRPr lang="en-US"/>
          </a:p>
        </p:txBody>
      </p:sp>
    </p:spTree>
    <p:extLst>
      <p:ext uri="{BB962C8B-B14F-4D97-AF65-F5344CB8AC3E}">
        <p14:creationId xmlns:p14="http://schemas.microsoft.com/office/powerpoint/2010/main" val="105808949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D78B06AB-FCA2-444B-B377-4DCE2DDA6114}" type="slidenum">
              <a:rPr lang="en-US"/>
              <a:pPr>
                <a:defRPr/>
              </a:pPr>
              <a:t>‹#›</a:t>
            </a:fld>
            <a:endParaRPr lang="en-US"/>
          </a:p>
        </p:txBody>
      </p:sp>
    </p:spTree>
    <p:extLst>
      <p:ext uri="{BB962C8B-B14F-4D97-AF65-F5344CB8AC3E}">
        <p14:creationId xmlns:p14="http://schemas.microsoft.com/office/powerpoint/2010/main" val="3254695186"/>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A52F9B4-FA90-5240-B648-E2D01A3C941B}" type="slidenum">
              <a:rPr lang="en-US"/>
              <a:pPr>
                <a:defRPr/>
              </a:pPr>
              <a:t>‹#›</a:t>
            </a:fld>
            <a:endParaRPr lang="en-US"/>
          </a:p>
        </p:txBody>
      </p:sp>
    </p:spTree>
    <p:extLst>
      <p:ext uri="{BB962C8B-B14F-4D97-AF65-F5344CB8AC3E}">
        <p14:creationId xmlns:p14="http://schemas.microsoft.com/office/powerpoint/2010/main" val="903951566"/>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45DFDB1-BFE0-744A-994F-30B5CFD210AD}" type="slidenum">
              <a:rPr lang="en-US"/>
              <a:pPr>
                <a:defRPr/>
              </a:pPr>
              <a:t>‹#›</a:t>
            </a:fld>
            <a:endParaRPr lang="en-US"/>
          </a:p>
        </p:txBody>
      </p:sp>
    </p:spTree>
    <p:extLst>
      <p:ext uri="{BB962C8B-B14F-4D97-AF65-F5344CB8AC3E}">
        <p14:creationId xmlns:p14="http://schemas.microsoft.com/office/powerpoint/2010/main" val="2272332572"/>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7316A19-9990-D640-B1D8-2C318F01C3A0}" type="slidenum">
              <a:rPr lang="en-US"/>
              <a:pPr>
                <a:defRPr/>
              </a:pPr>
              <a:t>‹#›</a:t>
            </a:fld>
            <a:endParaRPr lang="en-US"/>
          </a:p>
        </p:txBody>
      </p:sp>
    </p:spTree>
    <p:extLst>
      <p:ext uri="{BB962C8B-B14F-4D97-AF65-F5344CB8AC3E}">
        <p14:creationId xmlns:p14="http://schemas.microsoft.com/office/powerpoint/2010/main" val="3440478357"/>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C9D8FC-307F-634F-81A0-60FAC0836A9B}" type="slidenum">
              <a:rPr lang="en-US"/>
              <a:pPr>
                <a:defRPr/>
              </a:pPr>
              <a:t>‹#›</a:t>
            </a:fld>
            <a:endParaRPr lang="en-US"/>
          </a:p>
        </p:txBody>
      </p:sp>
    </p:spTree>
    <p:extLst>
      <p:ext uri="{BB962C8B-B14F-4D97-AF65-F5344CB8AC3E}">
        <p14:creationId xmlns:p14="http://schemas.microsoft.com/office/powerpoint/2010/main" val="2303649706"/>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61D04884-23F1-204A-AF38-4A3015EE9154}" type="slidenum">
              <a:rPr lang="en-US"/>
              <a:pPr>
                <a:defRPr/>
              </a:pPr>
              <a:t>‹#›</a:t>
            </a:fld>
            <a:endParaRPr lang="en-US"/>
          </a:p>
        </p:txBody>
      </p:sp>
    </p:spTree>
    <p:extLst>
      <p:ext uri="{BB962C8B-B14F-4D97-AF65-F5344CB8AC3E}">
        <p14:creationId xmlns:p14="http://schemas.microsoft.com/office/powerpoint/2010/main" val="307298464"/>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360908"/>
      </p:ext>
    </p:extLst>
  </p:cSld>
  <p:clrMapOvr>
    <a:masterClrMapping/>
  </p:clrMapOvr>
  <p:transition/>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514177"/>
      </p:ext>
    </p:extLst>
  </p:cSld>
  <p:clrMapOvr>
    <a:masterClrMapping/>
  </p:clrMapOvr>
  <p:transition/>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974418"/>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81967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58867"/>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8639164"/>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62387"/>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1792596"/>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8817800"/>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0878661"/>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01849"/>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3969527265"/>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061862603"/>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14641832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769708342"/>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807660448"/>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362373258"/>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359300482"/>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3090933055"/>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531414644"/>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171887537"/>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983579206"/>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027314285"/>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A11D949-9A42-224D-A610-16FC4A334223}" type="slidenum">
              <a:rPr lang="en-US"/>
              <a:pPr>
                <a:defRPr/>
              </a:pPr>
              <a:t>‹#›</a:t>
            </a:fld>
            <a:endParaRPr lang="en-US"/>
          </a:p>
        </p:txBody>
      </p:sp>
    </p:spTree>
    <p:extLst>
      <p:ext uri="{BB962C8B-B14F-4D97-AF65-F5344CB8AC3E}">
        <p14:creationId xmlns:p14="http://schemas.microsoft.com/office/powerpoint/2010/main" val="128894382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BD1E7C1-E4C4-4441-A58C-46B7DFD29D39}" type="slidenum">
              <a:rPr lang="en-US"/>
              <a:pPr>
                <a:defRPr/>
              </a:pPr>
              <a:t>‹#›</a:t>
            </a:fld>
            <a:endParaRPr lang="en-US"/>
          </a:p>
        </p:txBody>
      </p:sp>
    </p:spTree>
    <p:extLst>
      <p:ext uri="{BB962C8B-B14F-4D97-AF65-F5344CB8AC3E}">
        <p14:creationId xmlns:p14="http://schemas.microsoft.com/office/powerpoint/2010/main" val="288188847"/>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2CB41DF-A0D4-3049-886F-4233F06A89B0}" type="slidenum">
              <a:rPr lang="en-US"/>
              <a:pPr>
                <a:defRPr/>
              </a:pPr>
              <a:t>‹#›</a:t>
            </a:fld>
            <a:endParaRPr lang="en-US"/>
          </a:p>
        </p:txBody>
      </p:sp>
    </p:spTree>
    <p:extLst>
      <p:ext uri="{BB962C8B-B14F-4D97-AF65-F5344CB8AC3E}">
        <p14:creationId xmlns:p14="http://schemas.microsoft.com/office/powerpoint/2010/main" val="3641774292"/>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535E9C8-D6B1-D14A-AE13-B78E238C65FA}" type="slidenum">
              <a:rPr lang="en-US"/>
              <a:pPr>
                <a:defRPr/>
              </a:pPr>
              <a:t>‹#›</a:t>
            </a:fld>
            <a:endParaRPr lang="en-US"/>
          </a:p>
        </p:txBody>
      </p:sp>
    </p:spTree>
    <p:extLst>
      <p:ext uri="{BB962C8B-B14F-4D97-AF65-F5344CB8AC3E}">
        <p14:creationId xmlns:p14="http://schemas.microsoft.com/office/powerpoint/2010/main" val="3199039939"/>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22D34256-52F5-6B46-8791-BAA217F7BCE4}" type="slidenum">
              <a:rPr lang="en-US"/>
              <a:pPr>
                <a:defRPr/>
              </a:pPr>
              <a:t>‹#›</a:t>
            </a:fld>
            <a:endParaRPr lang="en-US"/>
          </a:p>
        </p:txBody>
      </p:sp>
    </p:spTree>
    <p:extLst>
      <p:ext uri="{BB962C8B-B14F-4D97-AF65-F5344CB8AC3E}">
        <p14:creationId xmlns:p14="http://schemas.microsoft.com/office/powerpoint/2010/main" val="4195096269"/>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97BCE34E-2106-8046-8431-BB1128458C82}" type="slidenum">
              <a:rPr lang="en-US"/>
              <a:pPr>
                <a:defRPr/>
              </a:pPr>
              <a:t>‹#›</a:t>
            </a:fld>
            <a:endParaRPr lang="en-US"/>
          </a:p>
        </p:txBody>
      </p:sp>
    </p:spTree>
    <p:extLst>
      <p:ext uri="{BB962C8B-B14F-4D97-AF65-F5344CB8AC3E}">
        <p14:creationId xmlns:p14="http://schemas.microsoft.com/office/powerpoint/2010/main" val="2659336806"/>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FEDCD3-2B34-9A41-8247-AAC398866FC5}" type="slidenum">
              <a:rPr lang="en-US"/>
              <a:pPr>
                <a:defRPr/>
              </a:pPr>
              <a:t>‹#›</a:t>
            </a:fld>
            <a:endParaRPr lang="en-US"/>
          </a:p>
        </p:txBody>
      </p:sp>
    </p:spTree>
    <p:extLst>
      <p:ext uri="{BB962C8B-B14F-4D97-AF65-F5344CB8AC3E}">
        <p14:creationId xmlns:p14="http://schemas.microsoft.com/office/powerpoint/2010/main" val="2953621679"/>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B19F975-D8EC-774D-B6B3-ED5302F54B83}" type="slidenum">
              <a:rPr lang="en-US"/>
              <a:pPr>
                <a:defRPr/>
              </a:pPr>
              <a:t>‹#›</a:t>
            </a:fld>
            <a:endParaRPr lang="en-US"/>
          </a:p>
        </p:txBody>
      </p:sp>
    </p:spTree>
    <p:extLst>
      <p:ext uri="{BB962C8B-B14F-4D97-AF65-F5344CB8AC3E}">
        <p14:creationId xmlns:p14="http://schemas.microsoft.com/office/powerpoint/2010/main" val="3757620251"/>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D4FE80-0668-A44D-9215-1CCBB5518787}" type="slidenum">
              <a:rPr lang="en-US"/>
              <a:pPr>
                <a:defRPr/>
              </a:pPr>
              <a:t>‹#›</a:t>
            </a:fld>
            <a:endParaRPr lang="en-US"/>
          </a:p>
        </p:txBody>
      </p:sp>
    </p:spTree>
    <p:extLst>
      <p:ext uri="{BB962C8B-B14F-4D97-AF65-F5344CB8AC3E}">
        <p14:creationId xmlns:p14="http://schemas.microsoft.com/office/powerpoint/2010/main" val="503218789"/>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2249193-48F7-1943-9F79-004D600CA416}" type="slidenum">
              <a:rPr lang="en-US"/>
              <a:pPr>
                <a:defRPr/>
              </a:pPr>
              <a:t>‹#›</a:t>
            </a:fld>
            <a:endParaRPr lang="en-US"/>
          </a:p>
        </p:txBody>
      </p:sp>
    </p:spTree>
    <p:extLst>
      <p:ext uri="{BB962C8B-B14F-4D97-AF65-F5344CB8AC3E}">
        <p14:creationId xmlns:p14="http://schemas.microsoft.com/office/powerpoint/2010/main" val="3600178385"/>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6A90D5A-9BC4-5A44-836E-A3A90D8C0C2E}" type="slidenum">
              <a:rPr lang="en-US"/>
              <a:pPr>
                <a:defRPr/>
              </a:pPr>
              <a:t>‹#›</a:t>
            </a:fld>
            <a:endParaRPr lang="en-US"/>
          </a:p>
        </p:txBody>
      </p:sp>
    </p:spTree>
    <p:extLst>
      <p:ext uri="{BB962C8B-B14F-4D97-AF65-F5344CB8AC3E}">
        <p14:creationId xmlns:p14="http://schemas.microsoft.com/office/powerpoint/2010/main" val="174212175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8A81669-00FD-1A4D-9B2B-84C65C3BA386}" type="slidenum">
              <a:rPr lang="en-US"/>
              <a:pPr>
                <a:defRPr/>
              </a:pPr>
              <a:t>‹#›</a:t>
            </a:fld>
            <a:endParaRPr lang="en-US"/>
          </a:p>
        </p:txBody>
      </p:sp>
    </p:spTree>
    <p:extLst>
      <p:ext uri="{BB962C8B-B14F-4D97-AF65-F5344CB8AC3E}">
        <p14:creationId xmlns:p14="http://schemas.microsoft.com/office/powerpoint/2010/main" val="3320299310"/>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421257"/>
      </p:ext>
    </p:extLst>
  </p:cSld>
  <p:clrMapOvr>
    <a:masterClrMapping/>
  </p:clrMapOvr>
  <p:transition/>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452177"/>
      </p:ext>
    </p:extLst>
  </p:cSld>
  <p:clrMapOvr>
    <a:masterClrMapping/>
  </p:clrMapOvr>
  <p:transition/>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082823"/>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395878"/>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4134562"/>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6911435"/>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064203"/>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548314"/>
      </p:ext>
    </p:extLst>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38609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8403720"/>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4455914"/>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049369"/>
      </p:ext>
    </p:extLst>
  </p:cSld>
  <p:clrMapOvr>
    <a:masterClrMapping/>
  </p:clrMapOvr>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963778"/>
      </p:ext>
    </p:extLst>
  </p:cSld>
  <p:clrMapOvr>
    <a:masterClrMapping/>
  </p:clrMapOvr>
  <p:transition/>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8013508"/>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046445"/>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953971"/>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600923"/>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26575"/>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44209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8216602"/>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878140"/>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4949130"/>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23056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77343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1530181"/>
      </p:ext>
    </p:extLst>
  </p:cSld>
  <p:clrMapOvr>
    <a:masterClrMapping/>
  </p:clrMapOvr>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524176404"/>
      </p:ext>
    </p:extLst>
  </p:cSld>
  <p:clrMapOvr>
    <a:masterClrMapping/>
  </p:clrMapOvr>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3668571"/>
      </p:ext>
    </p:extLst>
  </p:cSld>
  <p:clrMapOvr>
    <a:masterClrMapping/>
  </p:clrMapOvr>
  <p:timing>
    <p:tnLst>
      <p:par>
        <p:cT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51721501"/>
      </p:ext>
    </p:extLst>
  </p:cSld>
  <p:clrMapOvr>
    <a:masterClrMapping/>
  </p:clrMapOvr>
  <p:timing>
    <p:tnLst>
      <p:par>
        <p:cTn id="1" dur="indefinite" restart="never" nodeType="tmRoot"/>
      </p:par>
    </p:tnLst>
  </p:timing>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5378600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9798638"/>
      </p:ext>
    </p:extLst>
  </p:cSld>
  <p:clrMapOvr>
    <a:masterClrMapping/>
  </p:clrMapOvr>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56786823"/>
      </p:ext>
    </p:extLst>
  </p:cSld>
  <p:clrMapOvr>
    <a:masterClrMapping/>
  </p:clrMapOvr>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10/1/2015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82478250"/>
      </p:ext>
    </p:extLst>
  </p:cSld>
  <p:clrMapOvr>
    <a:overrideClrMapping bg1="dk1" tx1="lt1" bg2="dk2" tx2="lt2" accent1="accent1" accent2="accent2" accent3="accent3" accent4="accent4" accent5="accent5" accent6="accent6" hlink="hlink" folHlink="folHlink"/>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57373902"/>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25172177"/>
      </p:ext>
    </p:extLst>
  </p:cSld>
  <p:clrMapOvr>
    <a:masterClrMapping/>
  </p:clrMapOvr>
  <p:timing>
    <p:tnLst>
      <p:par>
        <p:cTn id="1" dur="indefinite" restart="never" nodeType="tmRoot"/>
      </p:par>
    </p:tnLst>
  </p:timing>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671734"/>
      </p:ext>
    </p:extLst>
  </p:cSld>
  <p:clrMapOvr>
    <a:masterClrMapping/>
  </p:clrMapOvr>
  <p:transition/>
  <p:timing>
    <p:tnLst>
      <p:par>
        <p:cTn id="1" dur="indefinite" restart="never" nodeType="tmRoot"/>
      </p:par>
    </p:tnLst>
  </p:timing>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5586344"/>
      </p:ext>
    </p:extLst>
  </p:cSld>
  <p:clrMapOvr>
    <a:masterClrMapping/>
  </p:clrMapOvr>
  <p:transition/>
  <p:timing>
    <p:tnLst>
      <p:par>
        <p:cTn id="1" dur="indefinite" restart="never" nodeType="tmRoot"/>
      </p:par>
    </p:tn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074376"/>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229132"/>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15790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8674385"/>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1152900"/>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5404208"/>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067588"/>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2221969"/>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02907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251693"/>
      </p:ext>
    </p:extLst>
  </p:cSld>
  <p:clrMapOvr>
    <a:masterClrMapping/>
  </p:clrMapOvr>
  <p:transition/>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158899"/>
      </p:ext>
    </p:extLst>
  </p:cSld>
  <p:clrMapOvr>
    <a:masterClrMapping/>
  </p:clrMapOvr>
  <p:transition/>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775639"/>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5850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691211"/>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266693"/>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769685"/>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507824"/>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7053466"/>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230878"/>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272617"/>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263"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2281003584"/>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931770099"/>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111558282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2996690734"/>
      </p:ext>
    </p:extLst>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917001398"/>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1695978324"/>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3903416187"/>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5"/>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605110371"/>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4177224422"/>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119815962"/>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1"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3410810134"/>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1070037494"/>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latin typeface="Garamond" pitchFamily="18" charset="0"/>
              </a:defRPr>
            </a:lvl1pPr>
          </a:lstStyle>
          <a:p>
            <a:pPr defTabSz="914263"/>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4327404"/>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0832972"/>
      </p:ext>
    </p:extLst>
  </p:cSld>
  <p:clrMapOvr>
    <a:masterClrMapping/>
  </p:clrMapOvr>
  <p:transition/>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5869132"/>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6920008"/>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191088"/>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9478300"/>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432377"/>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8701294"/>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08885"/>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95882"/>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64718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63"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701279206"/>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1658538329"/>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35590691"/>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184805703"/>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367772366"/>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1049929065"/>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544903990"/>
      </p:ext>
    </p:extLst>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90310288"/>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910352364"/>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72309469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336535639"/>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3474551132"/>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2" tIns="45707" rIns="91412" bIns="45707"/>
          <a:lstStyle/>
          <a:p>
            <a:pPr defTabSz="914122"/>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2" tIns="45707" rIns="91412" bIns="45707"/>
          <a:lstStyle/>
          <a:p>
            <a:pPr defTabSz="914122">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2" tIns="45707" rIns="91412" bIns="45707"/>
          <a:lstStyle/>
          <a:p>
            <a:pPr defTabSz="914122">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2" tIns="45707" rIns="91412" bIns="45707" numCol="1" anchor="b" anchorCtr="0" compatLnSpc="1">
            <a:prstTxWarp prst="textNoShape">
              <a:avLst/>
            </a:prstTxWarp>
          </a:bodyPr>
          <a:lstStyle>
            <a:lvl1pPr>
              <a:defRPr sz="1200">
                <a:latin typeface="Garamond" pitchFamily="18" charset="0"/>
              </a:defRPr>
            </a:lvl1pPr>
          </a:lstStyle>
          <a:p>
            <a:pPr defTabSz="914122"/>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4379702"/>
      </p:ext>
    </p:extLst>
  </p:cSld>
  <p:clrMapOvr>
    <a:masterClrMapping/>
  </p:clrMapOvr>
  <p:transition/>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991948"/>
      </p:ext>
    </p:extLst>
  </p:cSld>
  <p:clrMapOvr>
    <a:masterClrMapping/>
  </p:clrMapOvr>
  <p:transition/>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061" indent="0">
              <a:buNone/>
              <a:defRPr sz="1800"/>
            </a:lvl2pPr>
            <a:lvl3pPr marL="914122" indent="0">
              <a:buNone/>
              <a:defRPr sz="1600"/>
            </a:lvl3pPr>
            <a:lvl4pPr marL="1371185" indent="0">
              <a:buNone/>
              <a:defRPr sz="1400"/>
            </a:lvl4pPr>
            <a:lvl5pPr marL="1828245" indent="0">
              <a:buNone/>
              <a:defRPr sz="1400"/>
            </a:lvl5pPr>
            <a:lvl6pPr marL="2285307" indent="0">
              <a:buNone/>
              <a:defRPr sz="1400"/>
            </a:lvl6pPr>
            <a:lvl7pPr marL="2742369" indent="0">
              <a:buNone/>
              <a:defRPr sz="1400"/>
            </a:lvl7pPr>
            <a:lvl8pPr marL="3199428" indent="0">
              <a:buNone/>
              <a:defRPr sz="1400"/>
            </a:lvl8pPr>
            <a:lvl9pPr marL="365649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7541158"/>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7808344"/>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1" indent="0">
              <a:buNone/>
              <a:defRPr sz="2000" b="1"/>
            </a:lvl2pPr>
            <a:lvl3pPr marL="914122" indent="0">
              <a:buNone/>
              <a:defRPr sz="1800" b="1"/>
            </a:lvl3pPr>
            <a:lvl4pPr marL="1371185" indent="0">
              <a:buNone/>
              <a:defRPr sz="1600" b="1"/>
            </a:lvl4pPr>
            <a:lvl5pPr marL="1828245" indent="0">
              <a:buNone/>
              <a:defRPr sz="1600" b="1"/>
            </a:lvl5pPr>
            <a:lvl6pPr marL="2285307" indent="0">
              <a:buNone/>
              <a:defRPr sz="1600" b="1"/>
            </a:lvl6pPr>
            <a:lvl7pPr marL="2742369" indent="0">
              <a:buNone/>
              <a:defRPr sz="1600" b="1"/>
            </a:lvl7pPr>
            <a:lvl8pPr marL="3199428" indent="0">
              <a:buNone/>
              <a:defRPr sz="1600" b="1"/>
            </a:lvl8pPr>
            <a:lvl9pPr marL="36564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61" indent="0">
              <a:buNone/>
              <a:defRPr sz="2000" b="1"/>
            </a:lvl2pPr>
            <a:lvl3pPr marL="914122" indent="0">
              <a:buNone/>
              <a:defRPr sz="1800" b="1"/>
            </a:lvl3pPr>
            <a:lvl4pPr marL="1371185" indent="0">
              <a:buNone/>
              <a:defRPr sz="1600" b="1"/>
            </a:lvl4pPr>
            <a:lvl5pPr marL="1828245" indent="0">
              <a:buNone/>
              <a:defRPr sz="1600" b="1"/>
            </a:lvl5pPr>
            <a:lvl6pPr marL="2285307" indent="0">
              <a:buNone/>
              <a:defRPr sz="1600" b="1"/>
            </a:lvl6pPr>
            <a:lvl7pPr marL="2742369" indent="0">
              <a:buNone/>
              <a:defRPr sz="1600" b="1"/>
            </a:lvl7pPr>
            <a:lvl8pPr marL="3199428" indent="0">
              <a:buNone/>
              <a:defRPr sz="1600" b="1"/>
            </a:lvl8pPr>
            <a:lvl9pPr marL="36564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2506869"/>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427533"/>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0551928"/>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061" indent="0">
              <a:buNone/>
              <a:defRPr sz="1200"/>
            </a:lvl2pPr>
            <a:lvl3pPr marL="914122" indent="0">
              <a:buNone/>
              <a:defRPr sz="1000"/>
            </a:lvl3pPr>
            <a:lvl4pPr marL="1371185" indent="0">
              <a:buNone/>
              <a:defRPr sz="900"/>
            </a:lvl4pPr>
            <a:lvl5pPr marL="1828245" indent="0">
              <a:buNone/>
              <a:defRPr sz="900"/>
            </a:lvl5pPr>
            <a:lvl6pPr marL="2285307" indent="0">
              <a:buNone/>
              <a:defRPr sz="900"/>
            </a:lvl6pPr>
            <a:lvl7pPr marL="2742369" indent="0">
              <a:buNone/>
              <a:defRPr sz="900"/>
            </a:lvl7pPr>
            <a:lvl8pPr marL="3199428" indent="0">
              <a:buNone/>
              <a:defRPr sz="900"/>
            </a:lvl8pPr>
            <a:lvl9pPr marL="365649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88493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61" indent="0">
              <a:buNone/>
              <a:defRPr sz="2800"/>
            </a:lvl2pPr>
            <a:lvl3pPr marL="914122" indent="0">
              <a:buNone/>
              <a:defRPr sz="2400"/>
            </a:lvl3pPr>
            <a:lvl4pPr marL="1371185" indent="0">
              <a:buNone/>
              <a:defRPr sz="2000"/>
            </a:lvl4pPr>
            <a:lvl5pPr marL="1828245" indent="0">
              <a:buNone/>
              <a:defRPr sz="2000"/>
            </a:lvl5pPr>
            <a:lvl6pPr marL="2285307" indent="0">
              <a:buNone/>
              <a:defRPr sz="2000"/>
            </a:lvl6pPr>
            <a:lvl7pPr marL="2742369" indent="0">
              <a:buNone/>
              <a:defRPr sz="2000"/>
            </a:lvl7pPr>
            <a:lvl8pPr marL="3199428" indent="0">
              <a:buNone/>
              <a:defRPr sz="2000"/>
            </a:lvl8pPr>
            <a:lvl9pPr marL="365649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1" indent="0">
              <a:buNone/>
              <a:defRPr sz="1200"/>
            </a:lvl2pPr>
            <a:lvl3pPr marL="914122" indent="0">
              <a:buNone/>
              <a:defRPr sz="1000"/>
            </a:lvl3pPr>
            <a:lvl4pPr marL="1371185" indent="0">
              <a:buNone/>
              <a:defRPr sz="900"/>
            </a:lvl4pPr>
            <a:lvl5pPr marL="1828245" indent="0">
              <a:buNone/>
              <a:defRPr sz="900"/>
            </a:lvl5pPr>
            <a:lvl6pPr marL="2285307" indent="0">
              <a:buNone/>
              <a:defRPr sz="900"/>
            </a:lvl6pPr>
            <a:lvl7pPr marL="2742369" indent="0">
              <a:buNone/>
              <a:defRPr sz="900"/>
            </a:lvl7pPr>
            <a:lvl8pPr marL="3199428" indent="0">
              <a:buNone/>
              <a:defRPr sz="900"/>
            </a:lvl8pPr>
            <a:lvl9pPr marL="365649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184399"/>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860189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479935"/>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263"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2B0615E8-B7BA-A94F-8CD8-59ABAB50F7E7}" type="slidenum">
              <a:rPr lang="en-US"/>
              <a:pPr>
                <a:defRPr/>
              </a:pPr>
              <a:t>‹#›</a:t>
            </a:fld>
            <a:endParaRPr lang="en-US"/>
          </a:p>
        </p:txBody>
      </p:sp>
    </p:spTree>
    <p:extLst>
      <p:ext uri="{BB962C8B-B14F-4D97-AF65-F5344CB8AC3E}">
        <p14:creationId xmlns:p14="http://schemas.microsoft.com/office/powerpoint/2010/main" val="597956897"/>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8E574D81-B5DE-384D-B24B-566C679AE608}" type="slidenum">
              <a:rPr lang="en-US"/>
              <a:pPr>
                <a:defRPr/>
              </a:pPr>
              <a:t>‹#›</a:t>
            </a:fld>
            <a:endParaRPr lang="en-US"/>
          </a:p>
        </p:txBody>
      </p:sp>
    </p:spTree>
    <p:extLst>
      <p:ext uri="{BB962C8B-B14F-4D97-AF65-F5344CB8AC3E}">
        <p14:creationId xmlns:p14="http://schemas.microsoft.com/office/powerpoint/2010/main" val="1377164733"/>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F718DBD-A8C3-BF41-B930-E6F09B914FC3}" type="slidenum">
              <a:rPr lang="en-US"/>
              <a:pPr>
                <a:defRPr/>
              </a:pPr>
              <a:t>‹#›</a:t>
            </a:fld>
            <a:endParaRPr lang="en-US"/>
          </a:p>
        </p:txBody>
      </p:sp>
    </p:spTree>
    <p:extLst>
      <p:ext uri="{BB962C8B-B14F-4D97-AF65-F5344CB8AC3E}">
        <p14:creationId xmlns:p14="http://schemas.microsoft.com/office/powerpoint/2010/main" val="220252217"/>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9E6F74A-33AD-9C44-A652-5BC058E44322}" type="slidenum">
              <a:rPr lang="en-US"/>
              <a:pPr>
                <a:defRPr/>
              </a:pPr>
              <a:t>‹#›</a:t>
            </a:fld>
            <a:endParaRPr lang="en-US"/>
          </a:p>
        </p:txBody>
      </p:sp>
    </p:spTree>
    <p:extLst>
      <p:ext uri="{BB962C8B-B14F-4D97-AF65-F5344CB8AC3E}">
        <p14:creationId xmlns:p14="http://schemas.microsoft.com/office/powerpoint/2010/main" val="2674222156"/>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2FE313B9-34D2-9B4F-924F-705E340D7A3C}" type="slidenum">
              <a:rPr lang="en-US"/>
              <a:pPr>
                <a:defRPr/>
              </a:pPr>
              <a:t>‹#›</a:t>
            </a:fld>
            <a:endParaRPr lang="en-US"/>
          </a:p>
        </p:txBody>
      </p:sp>
    </p:spTree>
    <p:extLst>
      <p:ext uri="{BB962C8B-B14F-4D97-AF65-F5344CB8AC3E}">
        <p14:creationId xmlns:p14="http://schemas.microsoft.com/office/powerpoint/2010/main" val="3776275849"/>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272681F7-101F-CD48-BD26-A7C1DB38DD72}" type="slidenum">
              <a:rPr lang="en-US"/>
              <a:pPr>
                <a:defRPr/>
              </a:pPr>
              <a:t>‹#›</a:t>
            </a:fld>
            <a:endParaRPr lang="en-US"/>
          </a:p>
        </p:txBody>
      </p:sp>
    </p:spTree>
    <p:extLst>
      <p:ext uri="{BB962C8B-B14F-4D97-AF65-F5344CB8AC3E}">
        <p14:creationId xmlns:p14="http://schemas.microsoft.com/office/powerpoint/2010/main" val="1169685402"/>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4DA22FE8-1BF1-7945-858E-9EDF18117A7F}" type="slidenum">
              <a:rPr lang="en-US"/>
              <a:pPr>
                <a:defRPr/>
              </a:pPr>
              <a:t>‹#›</a:t>
            </a:fld>
            <a:endParaRPr lang="en-US"/>
          </a:p>
        </p:txBody>
      </p:sp>
    </p:spTree>
    <p:extLst>
      <p:ext uri="{BB962C8B-B14F-4D97-AF65-F5344CB8AC3E}">
        <p14:creationId xmlns:p14="http://schemas.microsoft.com/office/powerpoint/2010/main" val="77808331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DECFB72-9437-4E43-B6E9-A86EC5F84799}" type="slidenum">
              <a:rPr lang="en-US"/>
              <a:pPr>
                <a:defRPr/>
              </a:pPr>
              <a:t>‹#›</a:t>
            </a:fld>
            <a:endParaRPr lang="en-US"/>
          </a:p>
        </p:txBody>
      </p:sp>
    </p:spTree>
    <p:extLst>
      <p:ext uri="{BB962C8B-B14F-4D97-AF65-F5344CB8AC3E}">
        <p14:creationId xmlns:p14="http://schemas.microsoft.com/office/powerpoint/2010/main" val="1784092315"/>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9F1BB03A-AA9C-3441-BB02-8D748B0FE787}" type="slidenum">
              <a:rPr lang="en-US"/>
              <a:pPr>
                <a:defRPr/>
              </a:pPr>
              <a:t>‹#›</a:t>
            </a:fld>
            <a:endParaRPr lang="en-US"/>
          </a:p>
        </p:txBody>
      </p:sp>
    </p:spTree>
    <p:extLst>
      <p:ext uri="{BB962C8B-B14F-4D97-AF65-F5344CB8AC3E}">
        <p14:creationId xmlns:p14="http://schemas.microsoft.com/office/powerpoint/2010/main" val="1835336244"/>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F09218E9-1586-4840-9706-4250AB6924DC}" type="slidenum">
              <a:rPr lang="en-US"/>
              <a:pPr>
                <a:defRPr/>
              </a:pPr>
              <a:t>‹#›</a:t>
            </a:fld>
            <a:endParaRPr lang="en-US"/>
          </a:p>
        </p:txBody>
      </p:sp>
    </p:spTree>
    <p:extLst>
      <p:ext uri="{BB962C8B-B14F-4D97-AF65-F5344CB8AC3E}">
        <p14:creationId xmlns:p14="http://schemas.microsoft.com/office/powerpoint/2010/main" val="3636493172"/>
      </p:ext>
    </p:extLst>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C7C5289-DED0-BF4F-8007-4B3A361AC980}" type="slidenum">
              <a:rPr lang="en-US"/>
              <a:pPr>
                <a:defRPr/>
              </a:pPr>
              <a:t>‹#›</a:t>
            </a:fld>
            <a:endParaRPr lang="en-US"/>
          </a:p>
        </p:txBody>
      </p:sp>
    </p:spTree>
    <p:extLst>
      <p:ext uri="{BB962C8B-B14F-4D97-AF65-F5344CB8AC3E}">
        <p14:creationId xmlns:p14="http://schemas.microsoft.com/office/powerpoint/2010/main" val="4114805803"/>
      </p:ext>
    </p:extLst>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177E2285-5DCA-104D-A461-AF822D41BD2E}" type="slidenum">
              <a:rPr lang="en-US"/>
              <a:pPr>
                <a:defRPr/>
              </a:pPr>
              <a:t>‹#›</a:t>
            </a:fld>
            <a:endParaRPr lang="en-US"/>
          </a:p>
        </p:txBody>
      </p:sp>
    </p:spTree>
    <p:extLst>
      <p:ext uri="{BB962C8B-B14F-4D97-AF65-F5344CB8AC3E}">
        <p14:creationId xmlns:p14="http://schemas.microsoft.com/office/powerpoint/2010/main" val="3031869539"/>
      </p:ext>
    </p:extLst>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63"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4512436"/>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503853548"/>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504795788"/>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569551207"/>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5939874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86611388"/>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3051288380"/>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1595074721"/>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597842517"/>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030069778"/>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112559301"/>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721236102"/>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lIns="91426" tIns="45714" rIns="91426" bIns="45714"/>
          <a:lstStyle/>
          <a:p>
            <a:pPr defTabSz="457131"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lIns="91426" tIns="45714" rIns="91426" bIns="45714"/>
          <a:lstStyle/>
          <a:p>
            <a:pPr defTabSz="457131"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8"/>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9"/>
            <a:ext cx="6400800" cy="2228783"/>
          </a:xfrm>
        </p:spPr>
        <p:txBody>
          <a:bodyPr/>
          <a:lstStyle>
            <a:lvl1pPr marL="0" indent="0" algn="ctr">
              <a:buNone/>
              <a:defRPr>
                <a:solidFill>
                  <a:schemeClr val="tx1"/>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0311783"/>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9510124"/>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3" indent="0">
              <a:buNone/>
              <a:defRPr sz="1600">
                <a:solidFill>
                  <a:schemeClr val="tx1">
                    <a:tint val="75000"/>
                  </a:schemeClr>
                </a:solidFill>
              </a:defRPr>
            </a:lvl3pPr>
            <a:lvl4pPr marL="1371395" indent="0">
              <a:buNone/>
              <a:defRPr sz="1400">
                <a:solidFill>
                  <a:schemeClr val="tx1">
                    <a:tint val="75000"/>
                  </a:schemeClr>
                </a:solidFill>
              </a:defRPr>
            </a:lvl4pPr>
            <a:lvl5pPr marL="1828527" indent="0">
              <a:buNone/>
              <a:defRPr sz="1400">
                <a:solidFill>
                  <a:schemeClr val="tx1">
                    <a:tint val="75000"/>
                  </a:schemeClr>
                </a:solidFill>
              </a:defRPr>
            </a:lvl5pPr>
            <a:lvl6pPr marL="2285658" indent="0">
              <a:buNone/>
              <a:defRPr sz="1400">
                <a:solidFill>
                  <a:schemeClr val="tx1">
                    <a:tint val="75000"/>
                  </a:schemeClr>
                </a:solidFill>
              </a:defRPr>
            </a:lvl6pPr>
            <a:lvl7pPr marL="2742789"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22323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27122249"/>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6654465"/>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2134909"/>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68230363"/>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27357463"/>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727159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4361852"/>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994832"/>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269467388"/>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420104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3" indent="0">
              <a:buNone/>
              <a:defRPr sz="1600">
                <a:solidFill>
                  <a:schemeClr val="tx1">
                    <a:tint val="75000"/>
                  </a:schemeClr>
                </a:solidFill>
              </a:defRPr>
            </a:lvl3pPr>
            <a:lvl4pPr marL="1371395" indent="0">
              <a:buNone/>
              <a:defRPr sz="1400">
                <a:solidFill>
                  <a:schemeClr val="tx1">
                    <a:tint val="75000"/>
                  </a:schemeClr>
                </a:solidFill>
              </a:defRPr>
            </a:lvl4pPr>
            <a:lvl5pPr marL="1828527" indent="0">
              <a:buNone/>
              <a:defRPr sz="1400">
                <a:solidFill>
                  <a:schemeClr val="tx1">
                    <a:tint val="75000"/>
                  </a:schemeClr>
                </a:solidFill>
              </a:defRPr>
            </a:lvl5pPr>
            <a:lvl6pPr marL="2285658" indent="0">
              <a:buNone/>
              <a:defRPr sz="1400">
                <a:solidFill>
                  <a:schemeClr val="tx1">
                    <a:tint val="75000"/>
                  </a:schemeClr>
                </a:solidFill>
              </a:defRPr>
            </a:lvl6pPr>
            <a:lvl7pPr marL="2742789"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739888909"/>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052792015"/>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0447338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24015070"/>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677209192"/>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90203963"/>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06080969"/>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988758617"/>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10/1/2015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50362862"/>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latin typeface="Garamond" pitchFamily="18" charset="0"/>
              </a:defRPr>
            </a:lvl1pPr>
          </a:lstStyle>
          <a:p>
            <a:pPr defTabSz="914263"/>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673374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8716397"/>
      </p:ext>
    </p:extLst>
  </p:cSld>
  <p:clrMapOvr>
    <a:masterClrMapping/>
  </p:clrMapOvr>
  <p:transition/>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691895"/>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4692942"/>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5779996"/>
      </p:ext>
    </p:extLst>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034045"/>
      </p:ext>
    </p:extLst>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5170692"/>
      </p:ext>
    </p:extLst>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7991125"/>
      </p:ext>
    </p:extLst>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782467"/>
      </p:ext>
    </p:extLst>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679703"/>
      </p:ext>
    </p:extLst>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390275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715676"/>
      </p:ext>
    </p:extLst>
  </p:cSld>
  <p:clrMapOvr>
    <a:masterClrMapping/>
  </p:clrMapOvr>
  <p:transition/>
  <p:timing>
    <p:tnLst>
      <p:par>
        <p:cTn id="1" dur="indefinite" restart="never" nodeType="tmRoot"/>
      </p:par>
    </p:tnLst>
  </p:timing>
</p:sldLayout>
</file>

<file path=ppt/slideLayouts/slideLayout8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4147110"/>
      </p:ext>
    </p:extLst>
  </p:cSld>
  <p:clrMapOvr>
    <a:masterClrMapping/>
  </p:clrMapOvr>
  <p:transition/>
  <p:timing>
    <p:tnLst>
      <p:par>
        <p:cTn id="1" dur="indefinite" restart="never" nodeType="tmRoot"/>
      </p:par>
    </p:tnLst>
  </p:timing>
</p:sldLayout>
</file>

<file path=ppt/slideLayouts/slideLayout8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081056"/>
      </p:ext>
    </p:extLst>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7738795"/>
      </p:ext>
    </p:extLst>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1247559"/>
      </p:ext>
    </p:extLst>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2807512"/>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223822"/>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9438552"/>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1129295"/>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93033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0720588"/>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6" tIns="45714" rIns="91426" bIns="45714"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263"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675944717"/>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321913047"/>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31"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969936729"/>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597937879"/>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1"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722453596"/>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409438178"/>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066052404"/>
      </p:ext>
    </p:extLst>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34245817"/>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1"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7547401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902636206"/>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331134491"/>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283537609"/>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1833"/>
            <a:ext cx="6858000" cy="2387865"/>
          </a:xfrm>
        </p:spPr>
        <p:txBody>
          <a:bodyPr anchor="b"/>
          <a:lstStyle>
            <a:lvl1pPr algn="ctr">
              <a:defRPr sz="4200"/>
            </a:lvl1pPr>
          </a:lstStyle>
          <a:p>
            <a:r>
              <a:rPr lang="en-US" smtClean="0"/>
              <a:t>Click to edit Master title style</a:t>
            </a:r>
            <a:endParaRPr lang="en-US"/>
          </a:p>
        </p:txBody>
      </p:sp>
      <p:sp>
        <p:nvSpPr>
          <p:cNvPr id="3" name="Subtitle 2"/>
          <p:cNvSpPr>
            <a:spLocks noGrp="1"/>
          </p:cNvSpPr>
          <p:nvPr>
            <p:ph type="subTitle" idx="1"/>
          </p:nvPr>
        </p:nvSpPr>
        <p:spPr>
          <a:xfrm>
            <a:off x="1143000" y="3602303"/>
            <a:ext cx="6858000" cy="1654968"/>
          </a:xfrm>
        </p:spPr>
        <p:txBody>
          <a:bodyPr/>
          <a:lstStyle>
            <a:lvl1pPr marL="0" indent="0" algn="ctr">
              <a:buNone/>
              <a:defRPr sz="1700"/>
            </a:lvl1pPr>
            <a:lvl2pPr marL="320040" indent="0" algn="ctr">
              <a:buNone/>
              <a:defRPr sz="1400"/>
            </a:lvl2pPr>
            <a:lvl3pPr marL="640080" indent="0" algn="ctr">
              <a:buNone/>
              <a:defRPr sz="1300"/>
            </a:lvl3pPr>
            <a:lvl4pPr marL="960120" indent="0" algn="ctr">
              <a:buNone/>
              <a:defRPr sz="1100"/>
            </a:lvl4pPr>
            <a:lvl5pPr marL="1280160" indent="0" algn="ctr">
              <a:buNone/>
              <a:defRPr sz="1100"/>
            </a:lvl5pPr>
            <a:lvl6pPr marL="1600200" indent="0" algn="ctr">
              <a:buNone/>
              <a:defRPr sz="1100"/>
            </a:lvl6pPr>
            <a:lvl7pPr marL="1920240" indent="0" algn="ctr">
              <a:buNone/>
              <a:defRPr sz="1100"/>
            </a:lvl7pPr>
            <a:lvl8pPr marL="2240280" indent="0" algn="ctr">
              <a:buNone/>
              <a:defRPr sz="1100"/>
            </a:lvl8pPr>
            <a:lvl9pPr marL="2560320" indent="0" algn="ctr">
              <a:buNone/>
              <a:defRPr sz="11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6" name="Rectangle 5"/>
          <p:cNvSpPr>
            <a:spLocks noGrp="1" noChangeArrowheads="1"/>
          </p:cNvSpPr>
          <p:nvPr>
            <p:ph type="sldNum" idx="12"/>
          </p:nvPr>
        </p:nvSpPr>
        <p:spPr>
          <a:ln/>
        </p:spPr>
        <p:txBody>
          <a:bodyPr/>
          <a:lstStyle>
            <a:lvl1pPr>
              <a:defRPr/>
            </a:lvl1pPr>
          </a:lstStyle>
          <a:p>
            <a:pPr>
              <a:defRPr/>
            </a:pPr>
            <a:fld id="{72F6AE52-6981-D643-A6F3-3A034F1D0594}"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2769315826"/>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6" name="Rectangle 5"/>
          <p:cNvSpPr>
            <a:spLocks noGrp="1" noChangeArrowheads="1"/>
          </p:cNvSpPr>
          <p:nvPr>
            <p:ph type="sldNum" idx="12"/>
          </p:nvPr>
        </p:nvSpPr>
        <p:spPr>
          <a:ln/>
        </p:spPr>
        <p:txBody>
          <a:bodyPr/>
          <a:lstStyle>
            <a:lvl1pPr>
              <a:defRPr/>
            </a:lvl1pPr>
          </a:lstStyle>
          <a:p>
            <a:pPr>
              <a:defRPr/>
            </a:pPr>
            <a:fld id="{6ACD98EE-2FD0-864D-8725-A061BD27739C}"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3705168643"/>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87" y="1709208"/>
            <a:ext cx="7886898" cy="2853532"/>
          </a:xfrm>
        </p:spPr>
        <p:txBody>
          <a:bodyPr anchor="b"/>
          <a:lstStyle>
            <a:lvl1pPr>
              <a:defRPr sz="4200"/>
            </a:lvl1pPr>
          </a:lstStyle>
          <a:p>
            <a:r>
              <a:rPr lang="en-US" smtClean="0"/>
              <a:t>Click to edit Master title style</a:t>
            </a:r>
            <a:endParaRPr lang="en-US"/>
          </a:p>
        </p:txBody>
      </p:sp>
      <p:sp>
        <p:nvSpPr>
          <p:cNvPr id="3" name="Text Placeholder 2"/>
          <p:cNvSpPr>
            <a:spLocks noGrp="1"/>
          </p:cNvSpPr>
          <p:nvPr>
            <p:ph type="body" idx="1"/>
          </p:nvPr>
        </p:nvSpPr>
        <p:spPr>
          <a:xfrm>
            <a:off x="624087" y="4589199"/>
            <a:ext cx="7886898" cy="1500188"/>
          </a:xfrm>
        </p:spPr>
        <p:txBody>
          <a:bodyPr/>
          <a:lstStyle>
            <a:lvl1pPr marL="0" indent="0">
              <a:buNone/>
              <a:defRPr sz="1700"/>
            </a:lvl1pPr>
            <a:lvl2pPr marL="320040" indent="0">
              <a:buNone/>
              <a:defRPr sz="1400"/>
            </a:lvl2pPr>
            <a:lvl3pPr marL="640080" indent="0">
              <a:buNone/>
              <a:defRPr sz="1300"/>
            </a:lvl3pPr>
            <a:lvl4pPr marL="960120" indent="0">
              <a:buNone/>
              <a:defRPr sz="1100"/>
            </a:lvl4pPr>
            <a:lvl5pPr marL="1280160" indent="0">
              <a:buNone/>
              <a:defRPr sz="1100"/>
            </a:lvl5pPr>
            <a:lvl6pPr marL="1600200" indent="0">
              <a:buNone/>
              <a:defRPr sz="1100"/>
            </a:lvl6pPr>
            <a:lvl7pPr marL="1920240" indent="0">
              <a:buNone/>
              <a:defRPr sz="1100"/>
            </a:lvl7pPr>
            <a:lvl8pPr marL="2240280" indent="0">
              <a:buNone/>
              <a:defRPr sz="1100"/>
            </a:lvl8pPr>
            <a:lvl9pPr marL="2560320" indent="0">
              <a:buNone/>
              <a:defRPr sz="11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6" name="Rectangle 5"/>
          <p:cNvSpPr>
            <a:spLocks noGrp="1" noChangeArrowheads="1"/>
          </p:cNvSpPr>
          <p:nvPr>
            <p:ph type="sldNum" idx="12"/>
          </p:nvPr>
        </p:nvSpPr>
        <p:spPr>
          <a:ln/>
        </p:spPr>
        <p:txBody>
          <a:bodyPr/>
          <a:lstStyle>
            <a:lvl1pPr>
              <a:defRPr/>
            </a:lvl1pPr>
          </a:lstStyle>
          <a:p>
            <a:pPr>
              <a:defRPr/>
            </a:pPr>
            <a:fld id="{01865816-CF30-6441-BDF0-D1243AAC512C}"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983429699"/>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604698"/>
            <a:ext cx="3969742" cy="4628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2391" y="1604698"/>
            <a:ext cx="3970734" cy="4628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6"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7" name="Rectangle 5"/>
          <p:cNvSpPr>
            <a:spLocks noGrp="1" noChangeArrowheads="1"/>
          </p:cNvSpPr>
          <p:nvPr>
            <p:ph type="sldNum" idx="12"/>
          </p:nvPr>
        </p:nvSpPr>
        <p:spPr>
          <a:ln/>
        </p:spPr>
        <p:txBody>
          <a:bodyPr/>
          <a:lstStyle>
            <a:lvl1pPr>
              <a:defRPr/>
            </a:lvl1pPr>
          </a:lstStyle>
          <a:p>
            <a:pPr>
              <a:defRPr/>
            </a:pPr>
            <a:fld id="{6AC78B55-AD91-C344-AF57-06DB7004B3EB}"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2914368108"/>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40" y="365125"/>
            <a:ext cx="788689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039" y="1681427"/>
            <a:ext cx="3868539" cy="824177"/>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630039" y="2505604"/>
            <a:ext cx="3868539" cy="3684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547" y="1681427"/>
            <a:ext cx="3887391" cy="824177"/>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29547" y="2505604"/>
            <a:ext cx="3887391" cy="3684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8"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9" name="Rectangle 5"/>
          <p:cNvSpPr>
            <a:spLocks noGrp="1" noChangeArrowheads="1"/>
          </p:cNvSpPr>
          <p:nvPr>
            <p:ph type="sldNum" idx="12"/>
          </p:nvPr>
        </p:nvSpPr>
        <p:spPr>
          <a:ln/>
        </p:spPr>
        <p:txBody>
          <a:bodyPr/>
          <a:lstStyle>
            <a:lvl1pPr>
              <a:defRPr/>
            </a:lvl1pPr>
          </a:lstStyle>
          <a:p>
            <a:pPr>
              <a:defRPr/>
            </a:pPr>
            <a:fld id="{8E85548D-BC68-234E-8F63-7DA64022C94D}"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811075678"/>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4"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5" name="Rectangle 5"/>
          <p:cNvSpPr>
            <a:spLocks noGrp="1" noChangeArrowheads="1"/>
          </p:cNvSpPr>
          <p:nvPr>
            <p:ph type="sldNum" idx="12"/>
          </p:nvPr>
        </p:nvSpPr>
        <p:spPr>
          <a:ln/>
        </p:spPr>
        <p:txBody>
          <a:bodyPr/>
          <a:lstStyle>
            <a:lvl1pPr>
              <a:defRPr/>
            </a:lvl1pPr>
          </a:lstStyle>
          <a:p>
            <a:pPr>
              <a:defRPr/>
            </a:pPr>
            <a:fld id="{80870EF2-48BE-1540-8077-294B4C7996AC}"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164819883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3"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4" name="Rectangle 5"/>
          <p:cNvSpPr>
            <a:spLocks noGrp="1" noChangeArrowheads="1"/>
          </p:cNvSpPr>
          <p:nvPr>
            <p:ph type="sldNum" idx="12"/>
          </p:nvPr>
        </p:nvSpPr>
        <p:spPr>
          <a:ln/>
        </p:spPr>
        <p:txBody>
          <a:bodyPr/>
          <a:lstStyle>
            <a:lvl1pPr>
              <a:defRPr/>
            </a:lvl1pPr>
          </a:lstStyle>
          <a:p>
            <a:pPr>
              <a:defRPr/>
            </a:pPr>
            <a:fld id="{06E45DB9-03AF-AD42-B9EA-94527EC2A52F}"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2719518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40" y="457729"/>
            <a:ext cx="2948781" cy="1599407"/>
          </a:xfrm>
        </p:spPr>
        <p:txBody>
          <a:bodyPr anchor="b"/>
          <a:lstStyle>
            <a:lvl1pPr>
              <a:defRPr sz="2200"/>
            </a:lvl1pPr>
          </a:lstStyle>
          <a:p>
            <a:r>
              <a:rPr lang="en-US" smtClean="0"/>
              <a:t>Click to edit Master title style</a:t>
            </a:r>
            <a:endParaRPr lang="en-US"/>
          </a:p>
        </p:txBody>
      </p:sp>
      <p:sp>
        <p:nvSpPr>
          <p:cNvPr id="3" name="Content Placeholder 2"/>
          <p:cNvSpPr>
            <a:spLocks noGrp="1"/>
          </p:cNvSpPr>
          <p:nvPr>
            <p:ph idx="1"/>
          </p:nvPr>
        </p:nvSpPr>
        <p:spPr>
          <a:xfrm>
            <a:off x="3887391" y="986896"/>
            <a:ext cx="4629547" cy="4873625"/>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040" y="2057136"/>
            <a:ext cx="2948781" cy="3811323"/>
          </a:xfrm>
        </p:spPr>
        <p:txBody>
          <a:bodyPr/>
          <a:lstStyle>
            <a:lvl1pPr marL="0" indent="0">
              <a:buNone/>
              <a:defRPr sz="1100"/>
            </a:lvl1pPr>
            <a:lvl2pPr marL="320040" indent="0">
              <a:buNone/>
              <a:defRPr sz="1000"/>
            </a:lvl2pPr>
            <a:lvl3pPr marL="640080" indent="0">
              <a:buNone/>
              <a:defRPr sz="800"/>
            </a:lvl3pPr>
            <a:lvl4pPr marL="960120" indent="0">
              <a:buNone/>
              <a:defRPr sz="700"/>
            </a:lvl4pPr>
            <a:lvl5pPr marL="1280160" indent="0">
              <a:buNone/>
              <a:defRPr sz="700"/>
            </a:lvl5pPr>
            <a:lvl6pPr marL="1600200" indent="0">
              <a:buNone/>
              <a:defRPr sz="700"/>
            </a:lvl6pPr>
            <a:lvl7pPr marL="1920240" indent="0">
              <a:buNone/>
              <a:defRPr sz="700"/>
            </a:lvl7pPr>
            <a:lvl8pPr marL="2240280" indent="0">
              <a:buNone/>
              <a:defRPr sz="700"/>
            </a:lvl8pPr>
            <a:lvl9pPr marL="2560320" indent="0">
              <a:buNone/>
              <a:defRPr sz="7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6"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7" name="Rectangle 5"/>
          <p:cNvSpPr>
            <a:spLocks noGrp="1" noChangeArrowheads="1"/>
          </p:cNvSpPr>
          <p:nvPr>
            <p:ph type="sldNum" idx="12"/>
          </p:nvPr>
        </p:nvSpPr>
        <p:spPr>
          <a:ln/>
        </p:spPr>
        <p:txBody>
          <a:bodyPr/>
          <a:lstStyle>
            <a:lvl1pPr>
              <a:defRPr/>
            </a:lvl1pPr>
          </a:lstStyle>
          <a:p>
            <a:pPr>
              <a:defRPr/>
            </a:pPr>
            <a:fld id="{DE1D96C6-BCCA-3346-939C-C27AE4DD9F2A}"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206788811"/>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40" y="457729"/>
            <a:ext cx="2948781" cy="1599407"/>
          </a:xfrm>
        </p:spPr>
        <p:txBody>
          <a:bodyPr anchor="b"/>
          <a:lstStyle>
            <a:lvl1pPr>
              <a:defRPr sz="2200"/>
            </a:lvl1pPr>
          </a:lstStyle>
          <a:p>
            <a:r>
              <a:rPr lang="en-US" smtClean="0"/>
              <a:t>Click to edit Master title style</a:t>
            </a:r>
            <a:endParaRPr lang="en-US"/>
          </a:p>
        </p:txBody>
      </p:sp>
      <p:sp>
        <p:nvSpPr>
          <p:cNvPr id="3" name="Picture Placeholder 2"/>
          <p:cNvSpPr>
            <a:spLocks noGrp="1"/>
          </p:cNvSpPr>
          <p:nvPr>
            <p:ph type="pic" idx="1"/>
          </p:nvPr>
        </p:nvSpPr>
        <p:spPr>
          <a:xfrm>
            <a:off x="3887391" y="986896"/>
            <a:ext cx="4629547" cy="4873625"/>
          </a:xfrm>
        </p:spPr>
        <p:txBody>
          <a:bodyPr/>
          <a:lstStyle>
            <a:lvl1pPr marL="0" indent="0">
              <a:buNone/>
              <a:defRPr sz="2200"/>
            </a:lvl1pPr>
            <a:lvl2pPr marL="320040" indent="0">
              <a:buNone/>
              <a:defRPr sz="2000"/>
            </a:lvl2pPr>
            <a:lvl3pPr marL="640080" indent="0">
              <a:buNone/>
              <a:defRPr sz="1700"/>
            </a:lvl3pPr>
            <a:lvl4pPr marL="960120" indent="0">
              <a:buNone/>
              <a:defRPr sz="1400"/>
            </a:lvl4pPr>
            <a:lvl5pPr marL="1280160" indent="0">
              <a:buNone/>
              <a:defRPr sz="1400"/>
            </a:lvl5pPr>
            <a:lvl6pPr marL="1600200" indent="0">
              <a:buNone/>
              <a:defRPr sz="1400"/>
            </a:lvl6pPr>
            <a:lvl7pPr marL="1920240" indent="0">
              <a:buNone/>
              <a:defRPr sz="1400"/>
            </a:lvl7pPr>
            <a:lvl8pPr marL="2240280" indent="0">
              <a:buNone/>
              <a:defRPr sz="1400"/>
            </a:lvl8pPr>
            <a:lvl9pPr marL="2560320" indent="0">
              <a:buNone/>
              <a:defRPr sz="1400"/>
            </a:lvl9pPr>
          </a:lstStyle>
          <a:p>
            <a:pPr lvl="0"/>
            <a:endParaRPr lang="en-US" noProof="0" smtClean="0"/>
          </a:p>
        </p:txBody>
      </p:sp>
      <p:sp>
        <p:nvSpPr>
          <p:cNvPr id="4" name="Text Placeholder 3"/>
          <p:cNvSpPr>
            <a:spLocks noGrp="1"/>
          </p:cNvSpPr>
          <p:nvPr>
            <p:ph type="body" sz="half" idx="2"/>
          </p:nvPr>
        </p:nvSpPr>
        <p:spPr>
          <a:xfrm>
            <a:off x="630040" y="2057136"/>
            <a:ext cx="2948781" cy="3811323"/>
          </a:xfrm>
        </p:spPr>
        <p:txBody>
          <a:bodyPr/>
          <a:lstStyle>
            <a:lvl1pPr marL="0" indent="0">
              <a:buNone/>
              <a:defRPr sz="1100"/>
            </a:lvl1pPr>
            <a:lvl2pPr marL="320040" indent="0">
              <a:buNone/>
              <a:defRPr sz="1000"/>
            </a:lvl2pPr>
            <a:lvl3pPr marL="640080" indent="0">
              <a:buNone/>
              <a:defRPr sz="800"/>
            </a:lvl3pPr>
            <a:lvl4pPr marL="960120" indent="0">
              <a:buNone/>
              <a:defRPr sz="700"/>
            </a:lvl4pPr>
            <a:lvl5pPr marL="1280160" indent="0">
              <a:buNone/>
              <a:defRPr sz="700"/>
            </a:lvl5pPr>
            <a:lvl6pPr marL="1600200" indent="0">
              <a:buNone/>
              <a:defRPr sz="700"/>
            </a:lvl6pPr>
            <a:lvl7pPr marL="1920240" indent="0">
              <a:buNone/>
              <a:defRPr sz="700"/>
            </a:lvl7pPr>
            <a:lvl8pPr marL="2240280" indent="0">
              <a:buNone/>
              <a:defRPr sz="700"/>
            </a:lvl8pPr>
            <a:lvl9pPr marL="2560320" indent="0">
              <a:buNone/>
              <a:defRPr sz="7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6"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7" name="Rectangle 5"/>
          <p:cNvSpPr>
            <a:spLocks noGrp="1" noChangeArrowheads="1"/>
          </p:cNvSpPr>
          <p:nvPr>
            <p:ph type="sldNum" idx="12"/>
          </p:nvPr>
        </p:nvSpPr>
        <p:spPr>
          <a:ln/>
        </p:spPr>
        <p:txBody>
          <a:bodyPr/>
          <a:lstStyle>
            <a:lvl1pPr>
              <a:defRPr/>
            </a:lvl1pPr>
          </a:lstStyle>
          <a:p>
            <a:pPr>
              <a:defRPr/>
            </a:pPr>
            <a:fld id="{FA8FDA9C-827A-2040-8551-E8665F35DEBD}"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1891336342"/>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6" name="Rectangle 5"/>
          <p:cNvSpPr>
            <a:spLocks noGrp="1" noChangeArrowheads="1"/>
          </p:cNvSpPr>
          <p:nvPr>
            <p:ph type="sldNum" idx="12"/>
          </p:nvPr>
        </p:nvSpPr>
        <p:spPr>
          <a:ln/>
        </p:spPr>
        <p:txBody>
          <a:bodyPr/>
          <a:lstStyle>
            <a:lvl1pPr>
              <a:defRPr/>
            </a:lvl1pPr>
          </a:lstStyle>
          <a:p>
            <a:pPr>
              <a:defRPr/>
            </a:pPr>
            <a:fld id="{79AA0488-381B-FE48-B6E1-70AC91162F2F}"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2933275304"/>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860" y="273845"/>
            <a:ext cx="2053828" cy="59597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73845"/>
            <a:ext cx="6069211" cy="59597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ea typeface="Droid Sans"/>
              <a:cs typeface="Droid Sans"/>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ea typeface="Droid Sans"/>
              <a:cs typeface="Droid Sans"/>
            </a:endParaRPr>
          </a:p>
        </p:txBody>
      </p:sp>
      <p:sp>
        <p:nvSpPr>
          <p:cNvPr id="6" name="Rectangle 5"/>
          <p:cNvSpPr>
            <a:spLocks noGrp="1" noChangeArrowheads="1"/>
          </p:cNvSpPr>
          <p:nvPr>
            <p:ph type="sldNum" idx="12"/>
          </p:nvPr>
        </p:nvSpPr>
        <p:spPr>
          <a:ln/>
        </p:spPr>
        <p:txBody>
          <a:bodyPr/>
          <a:lstStyle>
            <a:lvl1pPr>
              <a:defRPr/>
            </a:lvl1pPr>
          </a:lstStyle>
          <a:p>
            <a:pPr>
              <a:defRPr/>
            </a:pPr>
            <a:fld id="{31F5EF02-CACA-E94C-9503-C8B9FA7DDC3D}" type="slidenum">
              <a:rPr lang="en-US">
                <a:latin typeface="Carlito"/>
                <a:ea typeface="Droid Sans"/>
              </a:rPr>
              <a:pPr>
                <a:defRPr/>
              </a:pPr>
              <a:t>‹#›</a:t>
            </a:fld>
            <a:endParaRPr lang="en-US">
              <a:latin typeface="Carlito"/>
              <a:ea typeface="Droid Sans"/>
            </a:endParaRPr>
          </a:p>
        </p:txBody>
      </p:sp>
    </p:spTree>
    <p:extLst>
      <p:ext uri="{BB962C8B-B14F-4D97-AF65-F5344CB8AC3E}">
        <p14:creationId xmlns:p14="http://schemas.microsoft.com/office/powerpoint/2010/main" val="40932039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1.xml"/><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40.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2.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theme" Target="../theme/theme41.xm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3.xml"/><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theme" Target="../theme/theme42.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5" Type="http://schemas.openxmlformats.org/officeDocument/2006/relationships/slideLayout" Target="../slideLayouts/slideLayout450.xml"/><Relationship Id="rId10" Type="http://schemas.openxmlformats.org/officeDocument/2006/relationships/slideLayout" Target="../slideLayouts/slideLayout455.xml"/><Relationship Id="rId4" Type="http://schemas.openxmlformats.org/officeDocument/2006/relationships/slideLayout" Target="../slideLayouts/slideLayout449.xml"/><Relationship Id="rId9" Type="http://schemas.openxmlformats.org/officeDocument/2006/relationships/slideLayout" Target="../slideLayouts/slideLayout454.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4.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theme" Target="../theme/theme43.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5.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44.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6.xml"/><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45.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theme" Target="../theme/theme46.xml"/><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slideLayout" Target="../slideLayouts/slideLayout501.xml"/><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0" Type="http://schemas.openxmlformats.org/officeDocument/2006/relationships/slideLayout" Target="../slideLayouts/slideLayout499.xml"/><Relationship Id="rId4" Type="http://schemas.openxmlformats.org/officeDocument/2006/relationships/slideLayout" Target="../slideLayouts/slideLayout493.xml"/><Relationship Id="rId9" Type="http://schemas.openxmlformats.org/officeDocument/2006/relationships/slideLayout" Target="../slideLayouts/slideLayout498.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9.xml"/><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7.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0.xml"/><Relationship Id="rId3" Type="http://schemas.openxmlformats.org/officeDocument/2006/relationships/slideLayout" Target="../slideLayouts/slideLayout515.xml"/><Relationship Id="rId7" Type="http://schemas.openxmlformats.org/officeDocument/2006/relationships/slideLayout" Target="../slideLayouts/slideLayout519.xml"/><Relationship Id="rId12" Type="http://schemas.openxmlformats.org/officeDocument/2006/relationships/theme" Target="../theme/theme48.xml"/><Relationship Id="rId2" Type="http://schemas.openxmlformats.org/officeDocument/2006/relationships/slideLayout" Target="../slideLayouts/slideLayout514.xml"/><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0" Type="http://schemas.openxmlformats.org/officeDocument/2006/relationships/slideLayout" Target="../slideLayouts/slideLayout522.xml"/><Relationship Id="rId4" Type="http://schemas.openxmlformats.org/officeDocument/2006/relationships/slideLayout" Target="../slideLayouts/slideLayout516.xml"/><Relationship Id="rId9" Type="http://schemas.openxmlformats.org/officeDocument/2006/relationships/slideLayout" Target="../slideLayouts/slideLayout521.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theme" Target="../theme/theme49.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theme" Target="../theme/theme50.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 Id="rId14" Type="http://schemas.openxmlformats.org/officeDocument/2006/relationships/image" Target="../media/image6.jpeg"/></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55.xml"/><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theme" Target="../theme/theme55.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66.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theme" Target="../theme/theme56.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577.xml"/><Relationship Id="rId3" Type="http://schemas.openxmlformats.org/officeDocument/2006/relationships/slideLayout" Target="../slideLayouts/slideLayout572.xml"/><Relationship Id="rId7" Type="http://schemas.openxmlformats.org/officeDocument/2006/relationships/slideLayout" Target="../slideLayouts/slideLayout576.xml"/><Relationship Id="rId12" Type="http://schemas.openxmlformats.org/officeDocument/2006/relationships/theme" Target="../theme/theme57.xml"/><Relationship Id="rId2" Type="http://schemas.openxmlformats.org/officeDocument/2006/relationships/slideLayout" Target="../slideLayouts/slideLayout571.xml"/><Relationship Id="rId1" Type="http://schemas.openxmlformats.org/officeDocument/2006/relationships/slideLayout" Target="../slideLayouts/slideLayout570.xml"/><Relationship Id="rId6" Type="http://schemas.openxmlformats.org/officeDocument/2006/relationships/slideLayout" Target="../slideLayouts/slideLayout575.xml"/><Relationship Id="rId11" Type="http://schemas.openxmlformats.org/officeDocument/2006/relationships/slideLayout" Target="../slideLayouts/slideLayout580.xml"/><Relationship Id="rId5" Type="http://schemas.openxmlformats.org/officeDocument/2006/relationships/slideLayout" Target="../slideLayouts/slideLayout574.xml"/><Relationship Id="rId10" Type="http://schemas.openxmlformats.org/officeDocument/2006/relationships/slideLayout" Target="../slideLayouts/slideLayout579.xml"/><Relationship Id="rId4" Type="http://schemas.openxmlformats.org/officeDocument/2006/relationships/slideLayout" Target="../slideLayouts/slideLayout573.xml"/><Relationship Id="rId9" Type="http://schemas.openxmlformats.org/officeDocument/2006/relationships/slideLayout" Target="../slideLayouts/slideLayout578.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theme" Target="../theme/theme58.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00.xml"/><Relationship Id="rId3" Type="http://schemas.openxmlformats.org/officeDocument/2006/relationships/slideLayout" Target="../slideLayouts/slideLayout595.xml"/><Relationship Id="rId7" Type="http://schemas.openxmlformats.org/officeDocument/2006/relationships/slideLayout" Target="../slideLayouts/slideLayout599.xml"/><Relationship Id="rId12" Type="http://schemas.openxmlformats.org/officeDocument/2006/relationships/theme" Target="../theme/theme59.xml"/><Relationship Id="rId2" Type="http://schemas.openxmlformats.org/officeDocument/2006/relationships/slideLayout" Target="../slideLayouts/slideLayout594.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0" Type="http://schemas.openxmlformats.org/officeDocument/2006/relationships/slideLayout" Target="../slideLayouts/slideLayout602.xml"/><Relationship Id="rId4" Type="http://schemas.openxmlformats.org/officeDocument/2006/relationships/slideLayout" Target="../slideLayouts/slideLayout596.xml"/><Relationship Id="rId9" Type="http://schemas.openxmlformats.org/officeDocument/2006/relationships/slideLayout" Target="../slideLayouts/slideLayout6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11.xml"/><Relationship Id="rId13" Type="http://schemas.openxmlformats.org/officeDocument/2006/relationships/theme" Target="../theme/theme60.xml"/><Relationship Id="rId3" Type="http://schemas.openxmlformats.org/officeDocument/2006/relationships/slideLayout" Target="../slideLayouts/slideLayout606.xml"/><Relationship Id="rId7" Type="http://schemas.openxmlformats.org/officeDocument/2006/relationships/slideLayout" Target="../slideLayouts/slideLayout610.xml"/><Relationship Id="rId12" Type="http://schemas.openxmlformats.org/officeDocument/2006/relationships/slideLayout" Target="../slideLayouts/slideLayout615.xml"/><Relationship Id="rId2" Type="http://schemas.openxmlformats.org/officeDocument/2006/relationships/slideLayout" Target="../slideLayouts/slideLayout605.xml"/><Relationship Id="rId1" Type="http://schemas.openxmlformats.org/officeDocument/2006/relationships/slideLayout" Target="../slideLayouts/slideLayout604.xml"/><Relationship Id="rId6" Type="http://schemas.openxmlformats.org/officeDocument/2006/relationships/slideLayout" Target="../slideLayouts/slideLayout609.xml"/><Relationship Id="rId11" Type="http://schemas.openxmlformats.org/officeDocument/2006/relationships/slideLayout" Target="../slideLayouts/slideLayout614.xml"/><Relationship Id="rId5" Type="http://schemas.openxmlformats.org/officeDocument/2006/relationships/slideLayout" Target="../slideLayouts/slideLayout608.xml"/><Relationship Id="rId10" Type="http://schemas.openxmlformats.org/officeDocument/2006/relationships/slideLayout" Target="../slideLayouts/slideLayout613.xml"/><Relationship Id="rId4" Type="http://schemas.openxmlformats.org/officeDocument/2006/relationships/slideLayout" Target="../slideLayouts/slideLayout607.xml"/><Relationship Id="rId9" Type="http://schemas.openxmlformats.org/officeDocument/2006/relationships/slideLayout" Target="../slideLayouts/slideLayout612.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23.xml"/><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theme" Target="../theme/theme61.xml"/><Relationship Id="rId2" Type="http://schemas.openxmlformats.org/officeDocument/2006/relationships/slideLayout" Target="../slideLayouts/slideLayout617.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slideLayout" Target="../slideLayouts/slideLayout626.xml"/><Relationship Id="rId5" Type="http://schemas.openxmlformats.org/officeDocument/2006/relationships/slideLayout" Target="../slideLayouts/slideLayout620.xml"/><Relationship Id="rId10" Type="http://schemas.openxmlformats.org/officeDocument/2006/relationships/slideLayout" Target="../slideLayouts/slideLayout625.xml"/><Relationship Id="rId4" Type="http://schemas.openxmlformats.org/officeDocument/2006/relationships/slideLayout" Target="../slideLayouts/slideLayout619.xml"/><Relationship Id="rId9" Type="http://schemas.openxmlformats.org/officeDocument/2006/relationships/slideLayout" Target="../slideLayouts/slideLayout624.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theme" Target="../theme/theme62.xml"/><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slideLayout" Target="../slideLayouts/slideLayout638.xml"/><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slideLayout" Target="../slideLayouts/slideLayout637.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theme" Target="../theme/theme63.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slideLayout" Target="../slideLayouts/slideLayout650.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58.xml"/><Relationship Id="rId3" Type="http://schemas.openxmlformats.org/officeDocument/2006/relationships/slideLayout" Target="../slideLayouts/slideLayout653.xml"/><Relationship Id="rId7" Type="http://schemas.openxmlformats.org/officeDocument/2006/relationships/slideLayout" Target="../slideLayouts/slideLayout657.xml"/><Relationship Id="rId12" Type="http://schemas.openxmlformats.org/officeDocument/2006/relationships/theme" Target="../theme/theme64.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6" Type="http://schemas.openxmlformats.org/officeDocument/2006/relationships/slideLayout" Target="../slideLayouts/slideLayout656.xml"/><Relationship Id="rId11" Type="http://schemas.openxmlformats.org/officeDocument/2006/relationships/slideLayout" Target="../slideLayouts/slideLayout661.xml"/><Relationship Id="rId5" Type="http://schemas.openxmlformats.org/officeDocument/2006/relationships/slideLayout" Target="../slideLayouts/slideLayout655.xml"/><Relationship Id="rId10" Type="http://schemas.openxmlformats.org/officeDocument/2006/relationships/slideLayout" Target="../slideLayouts/slideLayout660.xml"/><Relationship Id="rId4" Type="http://schemas.openxmlformats.org/officeDocument/2006/relationships/slideLayout" Target="../slideLayouts/slideLayout654.xml"/><Relationship Id="rId9" Type="http://schemas.openxmlformats.org/officeDocument/2006/relationships/slideLayout" Target="../slideLayouts/slideLayout659.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69.xml"/><Relationship Id="rId3" Type="http://schemas.openxmlformats.org/officeDocument/2006/relationships/slideLayout" Target="../slideLayouts/slideLayout664.xml"/><Relationship Id="rId7" Type="http://schemas.openxmlformats.org/officeDocument/2006/relationships/slideLayout" Target="../slideLayouts/slideLayout668.xml"/><Relationship Id="rId12" Type="http://schemas.openxmlformats.org/officeDocument/2006/relationships/theme" Target="../theme/theme65.xml"/><Relationship Id="rId2" Type="http://schemas.openxmlformats.org/officeDocument/2006/relationships/slideLayout" Target="../slideLayouts/slideLayout663.xml"/><Relationship Id="rId1" Type="http://schemas.openxmlformats.org/officeDocument/2006/relationships/slideLayout" Target="../slideLayouts/slideLayout662.xml"/><Relationship Id="rId6" Type="http://schemas.openxmlformats.org/officeDocument/2006/relationships/slideLayout" Target="../slideLayouts/slideLayout667.xml"/><Relationship Id="rId11" Type="http://schemas.openxmlformats.org/officeDocument/2006/relationships/slideLayout" Target="../slideLayouts/slideLayout672.xml"/><Relationship Id="rId5" Type="http://schemas.openxmlformats.org/officeDocument/2006/relationships/slideLayout" Target="../slideLayouts/slideLayout666.xml"/><Relationship Id="rId10" Type="http://schemas.openxmlformats.org/officeDocument/2006/relationships/slideLayout" Target="../slideLayouts/slideLayout671.xml"/><Relationship Id="rId4" Type="http://schemas.openxmlformats.org/officeDocument/2006/relationships/slideLayout" Target="../slideLayouts/slideLayout665.xml"/><Relationship Id="rId9" Type="http://schemas.openxmlformats.org/officeDocument/2006/relationships/slideLayout" Target="../slideLayouts/slideLayout670.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680.xml"/><Relationship Id="rId13" Type="http://schemas.openxmlformats.org/officeDocument/2006/relationships/theme" Target="../theme/theme66.xml"/><Relationship Id="rId3" Type="http://schemas.openxmlformats.org/officeDocument/2006/relationships/slideLayout" Target="../slideLayouts/slideLayout675.xml"/><Relationship Id="rId7" Type="http://schemas.openxmlformats.org/officeDocument/2006/relationships/slideLayout" Target="../slideLayouts/slideLayout679.xml"/><Relationship Id="rId12" Type="http://schemas.openxmlformats.org/officeDocument/2006/relationships/slideLayout" Target="../slideLayouts/slideLayout684.xml"/><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slideLayout" Target="../slideLayouts/slideLayout678.xml"/><Relationship Id="rId11" Type="http://schemas.openxmlformats.org/officeDocument/2006/relationships/slideLayout" Target="../slideLayouts/slideLayout683.xml"/><Relationship Id="rId5" Type="http://schemas.openxmlformats.org/officeDocument/2006/relationships/slideLayout" Target="../slideLayouts/slideLayout677.xml"/><Relationship Id="rId10" Type="http://schemas.openxmlformats.org/officeDocument/2006/relationships/slideLayout" Target="../slideLayouts/slideLayout682.xml"/><Relationship Id="rId4" Type="http://schemas.openxmlformats.org/officeDocument/2006/relationships/slideLayout" Target="../slideLayouts/slideLayout676.xml"/><Relationship Id="rId9" Type="http://schemas.openxmlformats.org/officeDocument/2006/relationships/slideLayout" Target="../slideLayouts/slideLayout681.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692.xml"/><Relationship Id="rId3" Type="http://schemas.openxmlformats.org/officeDocument/2006/relationships/slideLayout" Target="../slideLayouts/slideLayout687.xml"/><Relationship Id="rId7" Type="http://schemas.openxmlformats.org/officeDocument/2006/relationships/slideLayout" Target="../slideLayouts/slideLayout691.xml"/><Relationship Id="rId12" Type="http://schemas.openxmlformats.org/officeDocument/2006/relationships/theme" Target="../theme/theme67.xml"/><Relationship Id="rId2" Type="http://schemas.openxmlformats.org/officeDocument/2006/relationships/slideLayout" Target="../slideLayouts/slideLayout686.xml"/><Relationship Id="rId1" Type="http://schemas.openxmlformats.org/officeDocument/2006/relationships/slideLayout" Target="../slideLayouts/slideLayout685.xml"/><Relationship Id="rId6" Type="http://schemas.openxmlformats.org/officeDocument/2006/relationships/slideLayout" Target="../slideLayouts/slideLayout690.xml"/><Relationship Id="rId11" Type="http://schemas.openxmlformats.org/officeDocument/2006/relationships/slideLayout" Target="../slideLayouts/slideLayout695.xml"/><Relationship Id="rId5" Type="http://schemas.openxmlformats.org/officeDocument/2006/relationships/slideLayout" Target="../slideLayouts/slideLayout689.xml"/><Relationship Id="rId10" Type="http://schemas.openxmlformats.org/officeDocument/2006/relationships/slideLayout" Target="../slideLayouts/slideLayout694.xml"/><Relationship Id="rId4" Type="http://schemas.openxmlformats.org/officeDocument/2006/relationships/slideLayout" Target="../slideLayouts/slideLayout688.xml"/><Relationship Id="rId9" Type="http://schemas.openxmlformats.org/officeDocument/2006/relationships/slideLayout" Target="../slideLayouts/slideLayout693.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03.xml"/><Relationship Id="rId3" Type="http://schemas.openxmlformats.org/officeDocument/2006/relationships/slideLayout" Target="../slideLayouts/slideLayout698.xml"/><Relationship Id="rId7" Type="http://schemas.openxmlformats.org/officeDocument/2006/relationships/slideLayout" Target="../slideLayouts/slideLayout702.xml"/><Relationship Id="rId12" Type="http://schemas.openxmlformats.org/officeDocument/2006/relationships/theme" Target="../theme/theme68.xml"/><Relationship Id="rId2" Type="http://schemas.openxmlformats.org/officeDocument/2006/relationships/slideLayout" Target="../slideLayouts/slideLayout697.xml"/><Relationship Id="rId1" Type="http://schemas.openxmlformats.org/officeDocument/2006/relationships/slideLayout" Target="../slideLayouts/slideLayout696.xml"/><Relationship Id="rId6" Type="http://schemas.openxmlformats.org/officeDocument/2006/relationships/slideLayout" Target="../slideLayouts/slideLayout701.xml"/><Relationship Id="rId11" Type="http://schemas.openxmlformats.org/officeDocument/2006/relationships/slideLayout" Target="../slideLayouts/slideLayout706.xml"/><Relationship Id="rId5" Type="http://schemas.openxmlformats.org/officeDocument/2006/relationships/slideLayout" Target="../slideLayouts/slideLayout700.xml"/><Relationship Id="rId10" Type="http://schemas.openxmlformats.org/officeDocument/2006/relationships/slideLayout" Target="../slideLayouts/slideLayout705.xml"/><Relationship Id="rId4" Type="http://schemas.openxmlformats.org/officeDocument/2006/relationships/slideLayout" Target="../slideLayouts/slideLayout699.xml"/><Relationship Id="rId9" Type="http://schemas.openxmlformats.org/officeDocument/2006/relationships/slideLayout" Target="../slideLayouts/slideLayout704.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14.xml"/><Relationship Id="rId13" Type="http://schemas.openxmlformats.org/officeDocument/2006/relationships/theme" Target="../theme/theme69.xml"/><Relationship Id="rId3" Type="http://schemas.openxmlformats.org/officeDocument/2006/relationships/slideLayout" Target="../slideLayouts/slideLayout709.xml"/><Relationship Id="rId7" Type="http://schemas.openxmlformats.org/officeDocument/2006/relationships/slideLayout" Target="../slideLayouts/slideLayout713.xml"/><Relationship Id="rId12" Type="http://schemas.openxmlformats.org/officeDocument/2006/relationships/slideLayout" Target="../slideLayouts/slideLayout718.xml"/><Relationship Id="rId2" Type="http://schemas.openxmlformats.org/officeDocument/2006/relationships/slideLayout" Target="../slideLayouts/slideLayout708.xml"/><Relationship Id="rId1" Type="http://schemas.openxmlformats.org/officeDocument/2006/relationships/slideLayout" Target="../slideLayouts/slideLayout707.xml"/><Relationship Id="rId6" Type="http://schemas.openxmlformats.org/officeDocument/2006/relationships/slideLayout" Target="../slideLayouts/slideLayout712.xml"/><Relationship Id="rId11" Type="http://schemas.openxmlformats.org/officeDocument/2006/relationships/slideLayout" Target="../slideLayouts/slideLayout717.xml"/><Relationship Id="rId5" Type="http://schemas.openxmlformats.org/officeDocument/2006/relationships/slideLayout" Target="../slideLayouts/slideLayout711.xml"/><Relationship Id="rId10" Type="http://schemas.openxmlformats.org/officeDocument/2006/relationships/slideLayout" Target="../slideLayouts/slideLayout716.xml"/><Relationship Id="rId4" Type="http://schemas.openxmlformats.org/officeDocument/2006/relationships/slideLayout" Target="../slideLayouts/slideLayout710.xml"/><Relationship Id="rId9" Type="http://schemas.openxmlformats.org/officeDocument/2006/relationships/slideLayout" Target="../slideLayouts/slideLayout7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26.xml"/><Relationship Id="rId13" Type="http://schemas.openxmlformats.org/officeDocument/2006/relationships/image" Target="../media/image8.png"/><Relationship Id="rId3" Type="http://schemas.openxmlformats.org/officeDocument/2006/relationships/slideLayout" Target="../slideLayouts/slideLayout721.xml"/><Relationship Id="rId7" Type="http://schemas.openxmlformats.org/officeDocument/2006/relationships/slideLayout" Target="../slideLayouts/slideLayout725.xml"/><Relationship Id="rId12" Type="http://schemas.openxmlformats.org/officeDocument/2006/relationships/theme" Target="../theme/theme70.xml"/><Relationship Id="rId2" Type="http://schemas.openxmlformats.org/officeDocument/2006/relationships/slideLayout" Target="../slideLayouts/slideLayout720.xml"/><Relationship Id="rId1" Type="http://schemas.openxmlformats.org/officeDocument/2006/relationships/slideLayout" Target="../slideLayouts/slideLayout719.xml"/><Relationship Id="rId6" Type="http://schemas.openxmlformats.org/officeDocument/2006/relationships/slideLayout" Target="../slideLayouts/slideLayout724.xml"/><Relationship Id="rId11" Type="http://schemas.openxmlformats.org/officeDocument/2006/relationships/slideLayout" Target="../slideLayouts/slideLayout729.xml"/><Relationship Id="rId5" Type="http://schemas.openxmlformats.org/officeDocument/2006/relationships/slideLayout" Target="../slideLayouts/slideLayout723.xml"/><Relationship Id="rId10" Type="http://schemas.openxmlformats.org/officeDocument/2006/relationships/slideLayout" Target="../slideLayouts/slideLayout728.xml"/><Relationship Id="rId4" Type="http://schemas.openxmlformats.org/officeDocument/2006/relationships/slideLayout" Target="../slideLayouts/slideLayout722.xml"/><Relationship Id="rId9" Type="http://schemas.openxmlformats.org/officeDocument/2006/relationships/slideLayout" Target="../slideLayouts/slideLayout727.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37.xml"/><Relationship Id="rId13" Type="http://schemas.openxmlformats.org/officeDocument/2006/relationships/theme" Target="../theme/theme71.xml"/><Relationship Id="rId3" Type="http://schemas.openxmlformats.org/officeDocument/2006/relationships/slideLayout" Target="../slideLayouts/slideLayout732.xml"/><Relationship Id="rId7" Type="http://schemas.openxmlformats.org/officeDocument/2006/relationships/slideLayout" Target="../slideLayouts/slideLayout736.xml"/><Relationship Id="rId12" Type="http://schemas.openxmlformats.org/officeDocument/2006/relationships/slideLayout" Target="../slideLayouts/slideLayout741.xml"/><Relationship Id="rId2" Type="http://schemas.openxmlformats.org/officeDocument/2006/relationships/slideLayout" Target="../slideLayouts/slideLayout731.xml"/><Relationship Id="rId1" Type="http://schemas.openxmlformats.org/officeDocument/2006/relationships/slideLayout" Target="../slideLayouts/slideLayout730.xml"/><Relationship Id="rId6" Type="http://schemas.openxmlformats.org/officeDocument/2006/relationships/slideLayout" Target="../slideLayouts/slideLayout735.xml"/><Relationship Id="rId11" Type="http://schemas.openxmlformats.org/officeDocument/2006/relationships/slideLayout" Target="../slideLayouts/slideLayout740.xml"/><Relationship Id="rId5" Type="http://schemas.openxmlformats.org/officeDocument/2006/relationships/slideLayout" Target="../slideLayouts/slideLayout734.xml"/><Relationship Id="rId10" Type="http://schemas.openxmlformats.org/officeDocument/2006/relationships/slideLayout" Target="../slideLayouts/slideLayout739.xml"/><Relationship Id="rId4" Type="http://schemas.openxmlformats.org/officeDocument/2006/relationships/slideLayout" Target="../slideLayouts/slideLayout733.xml"/><Relationship Id="rId9" Type="http://schemas.openxmlformats.org/officeDocument/2006/relationships/slideLayout" Target="../slideLayouts/slideLayout738.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49.xml"/><Relationship Id="rId13" Type="http://schemas.openxmlformats.org/officeDocument/2006/relationships/image" Target="../media/image8.png"/><Relationship Id="rId3" Type="http://schemas.openxmlformats.org/officeDocument/2006/relationships/slideLayout" Target="../slideLayouts/slideLayout744.xml"/><Relationship Id="rId7" Type="http://schemas.openxmlformats.org/officeDocument/2006/relationships/slideLayout" Target="../slideLayouts/slideLayout748.xml"/><Relationship Id="rId12" Type="http://schemas.openxmlformats.org/officeDocument/2006/relationships/theme" Target="../theme/theme72.xml"/><Relationship Id="rId2" Type="http://schemas.openxmlformats.org/officeDocument/2006/relationships/slideLayout" Target="../slideLayouts/slideLayout743.xml"/><Relationship Id="rId1" Type="http://schemas.openxmlformats.org/officeDocument/2006/relationships/slideLayout" Target="../slideLayouts/slideLayout742.xml"/><Relationship Id="rId6" Type="http://schemas.openxmlformats.org/officeDocument/2006/relationships/slideLayout" Target="../slideLayouts/slideLayout747.xml"/><Relationship Id="rId11" Type="http://schemas.openxmlformats.org/officeDocument/2006/relationships/slideLayout" Target="../slideLayouts/slideLayout752.xml"/><Relationship Id="rId5" Type="http://schemas.openxmlformats.org/officeDocument/2006/relationships/slideLayout" Target="../slideLayouts/slideLayout746.xml"/><Relationship Id="rId10" Type="http://schemas.openxmlformats.org/officeDocument/2006/relationships/slideLayout" Target="../slideLayouts/slideLayout751.xml"/><Relationship Id="rId4" Type="http://schemas.openxmlformats.org/officeDocument/2006/relationships/slideLayout" Target="../slideLayouts/slideLayout745.xml"/><Relationship Id="rId9" Type="http://schemas.openxmlformats.org/officeDocument/2006/relationships/slideLayout" Target="../slideLayouts/slideLayout75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60.xml"/><Relationship Id="rId13" Type="http://schemas.openxmlformats.org/officeDocument/2006/relationships/theme" Target="../theme/theme73.xml"/><Relationship Id="rId3" Type="http://schemas.openxmlformats.org/officeDocument/2006/relationships/slideLayout" Target="../slideLayouts/slideLayout755.xml"/><Relationship Id="rId7" Type="http://schemas.openxmlformats.org/officeDocument/2006/relationships/slideLayout" Target="../slideLayouts/slideLayout759.xml"/><Relationship Id="rId12" Type="http://schemas.openxmlformats.org/officeDocument/2006/relationships/slideLayout" Target="../slideLayouts/slideLayout764.xml"/><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slideLayout" Target="../slideLayouts/slideLayout758.xml"/><Relationship Id="rId11" Type="http://schemas.openxmlformats.org/officeDocument/2006/relationships/slideLayout" Target="../slideLayouts/slideLayout763.xml"/><Relationship Id="rId5" Type="http://schemas.openxmlformats.org/officeDocument/2006/relationships/slideLayout" Target="../slideLayouts/slideLayout757.xml"/><Relationship Id="rId10" Type="http://schemas.openxmlformats.org/officeDocument/2006/relationships/slideLayout" Target="../slideLayouts/slideLayout762.xml"/><Relationship Id="rId4" Type="http://schemas.openxmlformats.org/officeDocument/2006/relationships/slideLayout" Target="../slideLayouts/slideLayout756.xml"/><Relationship Id="rId9" Type="http://schemas.openxmlformats.org/officeDocument/2006/relationships/slideLayout" Target="../slideLayouts/slideLayout76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theme" Target="../theme/theme74.xml"/><Relationship Id="rId3" Type="http://schemas.openxmlformats.org/officeDocument/2006/relationships/slideLayout" Target="../slideLayouts/slideLayout767.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2" Type="http://schemas.openxmlformats.org/officeDocument/2006/relationships/slideLayout" Target="../slideLayouts/slideLayout766.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5" Type="http://schemas.openxmlformats.org/officeDocument/2006/relationships/slideLayout" Target="../slideLayouts/slideLayout769.xml"/><Relationship Id="rId10" Type="http://schemas.openxmlformats.org/officeDocument/2006/relationships/slideLayout" Target="../slideLayouts/slideLayout774.xml"/><Relationship Id="rId4" Type="http://schemas.openxmlformats.org/officeDocument/2006/relationships/slideLayout" Target="../slideLayouts/slideLayout768.xml"/><Relationship Id="rId9" Type="http://schemas.openxmlformats.org/officeDocument/2006/relationships/slideLayout" Target="../slideLayouts/slideLayout773.xml"/><Relationship Id="rId14" Type="http://schemas.openxmlformats.org/officeDocument/2006/relationships/image" Target="../media/image8.png"/></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784.xml"/><Relationship Id="rId3" Type="http://schemas.openxmlformats.org/officeDocument/2006/relationships/slideLayout" Target="../slideLayouts/slideLayout779.xml"/><Relationship Id="rId7" Type="http://schemas.openxmlformats.org/officeDocument/2006/relationships/slideLayout" Target="../slideLayouts/slideLayout783.xml"/><Relationship Id="rId12" Type="http://schemas.openxmlformats.org/officeDocument/2006/relationships/theme" Target="../theme/theme75.xml"/><Relationship Id="rId2" Type="http://schemas.openxmlformats.org/officeDocument/2006/relationships/slideLayout" Target="../slideLayouts/slideLayout778.xml"/><Relationship Id="rId1" Type="http://schemas.openxmlformats.org/officeDocument/2006/relationships/slideLayout" Target="../slideLayouts/slideLayout777.xml"/><Relationship Id="rId6" Type="http://schemas.openxmlformats.org/officeDocument/2006/relationships/slideLayout" Target="../slideLayouts/slideLayout782.xml"/><Relationship Id="rId11" Type="http://schemas.openxmlformats.org/officeDocument/2006/relationships/slideLayout" Target="../slideLayouts/slideLayout787.xml"/><Relationship Id="rId5" Type="http://schemas.openxmlformats.org/officeDocument/2006/relationships/slideLayout" Target="../slideLayouts/slideLayout781.xml"/><Relationship Id="rId10" Type="http://schemas.openxmlformats.org/officeDocument/2006/relationships/slideLayout" Target="../slideLayouts/slideLayout786.xml"/><Relationship Id="rId4" Type="http://schemas.openxmlformats.org/officeDocument/2006/relationships/slideLayout" Target="../slideLayouts/slideLayout780.xml"/><Relationship Id="rId9" Type="http://schemas.openxmlformats.org/officeDocument/2006/relationships/slideLayout" Target="../slideLayouts/slideLayout785.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795.xml"/><Relationship Id="rId3" Type="http://schemas.openxmlformats.org/officeDocument/2006/relationships/slideLayout" Target="../slideLayouts/slideLayout790.xml"/><Relationship Id="rId7" Type="http://schemas.openxmlformats.org/officeDocument/2006/relationships/slideLayout" Target="../slideLayouts/slideLayout794.xml"/><Relationship Id="rId12" Type="http://schemas.openxmlformats.org/officeDocument/2006/relationships/theme" Target="../theme/theme76.xml"/><Relationship Id="rId2" Type="http://schemas.openxmlformats.org/officeDocument/2006/relationships/slideLayout" Target="../slideLayouts/slideLayout789.xml"/><Relationship Id="rId1" Type="http://schemas.openxmlformats.org/officeDocument/2006/relationships/slideLayout" Target="../slideLayouts/slideLayout788.xml"/><Relationship Id="rId6" Type="http://schemas.openxmlformats.org/officeDocument/2006/relationships/slideLayout" Target="../slideLayouts/slideLayout793.xml"/><Relationship Id="rId11" Type="http://schemas.openxmlformats.org/officeDocument/2006/relationships/slideLayout" Target="../slideLayouts/slideLayout798.xml"/><Relationship Id="rId5" Type="http://schemas.openxmlformats.org/officeDocument/2006/relationships/slideLayout" Target="../slideLayouts/slideLayout792.xml"/><Relationship Id="rId10" Type="http://schemas.openxmlformats.org/officeDocument/2006/relationships/slideLayout" Target="../slideLayouts/slideLayout797.xml"/><Relationship Id="rId4" Type="http://schemas.openxmlformats.org/officeDocument/2006/relationships/slideLayout" Target="../slideLayouts/slideLayout791.xml"/><Relationship Id="rId9" Type="http://schemas.openxmlformats.org/officeDocument/2006/relationships/slideLayout" Target="../slideLayouts/slideLayout79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06.xml"/><Relationship Id="rId3" Type="http://schemas.openxmlformats.org/officeDocument/2006/relationships/slideLayout" Target="../slideLayouts/slideLayout801.xml"/><Relationship Id="rId7" Type="http://schemas.openxmlformats.org/officeDocument/2006/relationships/slideLayout" Target="../slideLayouts/slideLayout805.xml"/><Relationship Id="rId12" Type="http://schemas.openxmlformats.org/officeDocument/2006/relationships/theme" Target="../theme/theme77.xml"/><Relationship Id="rId2" Type="http://schemas.openxmlformats.org/officeDocument/2006/relationships/slideLayout" Target="../slideLayouts/slideLayout800.xml"/><Relationship Id="rId1" Type="http://schemas.openxmlformats.org/officeDocument/2006/relationships/slideLayout" Target="../slideLayouts/slideLayout799.xml"/><Relationship Id="rId6" Type="http://schemas.openxmlformats.org/officeDocument/2006/relationships/slideLayout" Target="../slideLayouts/slideLayout804.xml"/><Relationship Id="rId11" Type="http://schemas.openxmlformats.org/officeDocument/2006/relationships/slideLayout" Target="../slideLayouts/slideLayout809.xml"/><Relationship Id="rId5" Type="http://schemas.openxmlformats.org/officeDocument/2006/relationships/slideLayout" Target="../slideLayouts/slideLayout803.xml"/><Relationship Id="rId10" Type="http://schemas.openxmlformats.org/officeDocument/2006/relationships/slideLayout" Target="../slideLayouts/slideLayout808.xml"/><Relationship Id="rId4" Type="http://schemas.openxmlformats.org/officeDocument/2006/relationships/slideLayout" Target="../slideLayouts/slideLayout802.xml"/><Relationship Id="rId9" Type="http://schemas.openxmlformats.org/officeDocument/2006/relationships/slideLayout" Target="../slideLayouts/slideLayout80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17.xml"/><Relationship Id="rId3" Type="http://schemas.openxmlformats.org/officeDocument/2006/relationships/slideLayout" Target="../slideLayouts/slideLayout812.xml"/><Relationship Id="rId7" Type="http://schemas.openxmlformats.org/officeDocument/2006/relationships/slideLayout" Target="../slideLayouts/slideLayout816.xml"/><Relationship Id="rId12" Type="http://schemas.openxmlformats.org/officeDocument/2006/relationships/theme" Target="../theme/theme78.xml"/><Relationship Id="rId2" Type="http://schemas.openxmlformats.org/officeDocument/2006/relationships/slideLayout" Target="../slideLayouts/slideLayout811.xml"/><Relationship Id="rId1" Type="http://schemas.openxmlformats.org/officeDocument/2006/relationships/slideLayout" Target="../slideLayouts/slideLayout810.xml"/><Relationship Id="rId6" Type="http://schemas.openxmlformats.org/officeDocument/2006/relationships/slideLayout" Target="../slideLayouts/slideLayout815.xml"/><Relationship Id="rId11" Type="http://schemas.openxmlformats.org/officeDocument/2006/relationships/slideLayout" Target="../slideLayouts/slideLayout820.xml"/><Relationship Id="rId5" Type="http://schemas.openxmlformats.org/officeDocument/2006/relationships/slideLayout" Target="../slideLayouts/slideLayout814.xml"/><Relationship Id="rId10" Type="http://schemas.openxmlformats.org/officeDocument/2006/relationships/slideLayout" Target="../slideLayouts/slideLayout819.xml"/><Relationship Id="rId4" Type="http://schemas.openxmlformats.org/officeDocument/2006/relationships/slideLayout" Target="../slideLayouts/slideLayout813.xml"/><Relationship Id="rId9" Type="http://schemas.openxmlformats.org/officeDocument/2006/relationships/slideLayout" Target="../slideLayouts/slideLayout81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28.xml"/><Relationship Id="rId13" Type="http://schemas.openxmlformats.org/officeDocument/2006/relationships/theme" Target="../theme/theme79.xml"/><Relationship Id="rId3" Type="http://schemas.openxmlformats.org/officeDocument/2006/relationships/slideLayout" Target="../slideLayouts/slideLayout823.xml"/><Relationship Id="rId7" Type="http://schemas.openxmlformats.org/officeDocument/2006/relationships/slideLayout" Target="../slideLayouts/slideLayout827.xml"/><Relationship Id="rId12" Type="http://schemas.openxmlformats.org/officeDocument/2006/relationships/slideLayout" Target="../slideLayouts/slideLayout832.xml"/><Relationship Id="rId2" Type="http://schemas.openxmlformats.org/officeDocument/2006/relationships/slideLayout" Target="../slideLayouts/slideLayout822.xml"/><Relationship Id="rId1" Type="http://schemas.openxmlformats.org/officeDocument/2006/relationships/slideLayout" Target="../slideLayouts/slideLayout821.xml"/><Relationship Id="rId6" Type="http://schemas.openxmlformats.org/officeDocument/2006/relationships/slideLayout" Target="../slideLayouts/slideLayout826.xml"/><Relationship Id="rId11" Type="http://schemas.openxmlformats.org/officeDocument/2006/relationships/slideLayout" Target="../slideLayouts/slideLayout831.xml"/><Relationship Id="rId5" Type="http://schemas.openxmlformats.org/officeDocument/2006/relationships/slideLayout" Target="../slideLayouts/slideLayout825.xml"/><Relationship Id="rId10" Type="http://schemas.openxmlformats.org/officeDocument/2006/relationships/slideLayout" Target="../slideLayouts/slideLayout830.xml"/><Relationship Id="rId4" Type="http://schemas.openxmlformats.org/officeDocument/2006/relationships/slideLayout" Target="../slideLayouts/slideLayout824.xml"/><Relationship Id="rId9" Type="http://schemas.openxmlformats.org/officeDocument/2006/relationships/slideLayout" Target="../slideLayouts/slideLayout829.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40.xml"/><Relationship Id="rId3" Type="http://schemas.openxmlformats.org/officeDocument/2006/relationships/slideLayout" Target="../slideLayouts/slideLayout835.xml"/><Relationship Id="rId7" Type="http://schemas.openxmlformats.org/officeDocument/2006/relationships/slideLayout" Target="../slideLayouts/slideLayout839.xml"/><Relationship Id="rId12" Type="http://schemas.openxmlformats.org/officeDocument/2006/relationships/theme" Target="../theme/theme80.xml"/><Relationship Id="rId2" Type="http://schemas.openxmlformats.org/officeDocument/2006/relationships/slideLayout" Target="../slideLayouts/slideLayout834.xml"/><Relationship Id="rId1" Type="http://schemas.openxmlformats.org/officeDocument/2006/relationships/slideLayout" Target="../slideLayouts/slideLayout833.xml"/><Relationship Id="rId6" Type="http://schemas.openxmlformats.org/officeDocument/2006/relationships/slideLayout" Target="../slideLayouts/slideLayout838.xml"/><Relationship Id="rId11" Type="http://schemas.openxmlformats.org/officeDocument/2006/relationships/slideLayout" Target="../slideLayouts/slideLayout843.xml"/><Relationship Id="rId5" Type="http://schemas.openxmlformats.org/officeDocument/2006/relationships/slideLayout" Target="../slideLayouts/slideLayout837.xml"/><Relationship Id="rId10" Type="http://schemas.openxmlformats.org/officeDocument/2006/relationships/slideLayout" Target="../slideLayouts/slideLayout842.xml"/><Relationship Id="rId4" Type="http://schemas.openxmlformats.org/officeDocument/2006/relationships/slideLayout" Target="../slideLayouts/slideLayout836.xml"/><Relationship Id="rId9" Type="http://schemas.openxmlformats.org/officeDocument/2006/relationships/slideLayout" Target="../slideLayouts/slideLayout8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9.xml"/><Relationship Id="rId10" Type="http://schemas.openxmlformats.org/officeDocument/2006/relationships/slideLayout" Target="../slideLayouts/slideLayout87.xml"/><Relationship Id="rId19" Type="http://schemas.openxmlformats.org/officeDocument/2006/relationships/image" Target="../media/image4.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1812300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406823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01025731"/>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624034637"/>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566456"/>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6825" y="0"/>
            <a:ext cx="7877175" cy="108585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225283" name="Text Placeholder 2"/>
          <p:cNvSpPr>
            <a:spLocks noGrp="1"/>
          </p:cNvSpPr>
          <p:nvPr>
            <p:ph type="body" idx="1"/>
          </p:nvPr>
        </p:nvSpPr>
        <p:spPr bwMode="auto">
          <a:xfrm>
            <a:off x="123825" y="1250950"/>
            <a:ext cx="8897938"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00">
                <a:solidFill>
                  <a:prstClr val="black">
                    <a:lumMod val="65000"/>
                    <a:lumOff val="35000"/>
                    <a:alpha val="75000"/>
                  </a:prstClr>
                </a:solidFill>
                <a:latin typeface="Calibri"/>
                <a:ea typeface="+mn-ea"/>
                <a:cs typeface="+mn-cs"/>
              </a:defRPr>
            </a:lvl1pPr>
          </a:lstStyle>
          <a:p>
            <a:pPr>
              <a:defRPr/>
            </a:pPr>
            <a:fld id="{B1AC335E-35A0-FD4D-BCD5-54BB91F67C51}" type="datetime1">
              <a:rPr lang="en-US"/>
              <a:pPr>
                <a:defRPr/>
              </a:pPr>
              <a:t>10/1/2015</a:t>
            </a:fld>
            <a:endParaRPr lang="en-US" dirty="0"/>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a:solidFill>
                  <a:prstClr val="black">
                    <a:lumMod val="65000"/>
                    <a:lumOff val="35000"/>
                  </a:prstClr>
                </a:solidFill>
                <a:latin typeface="Calibri"/>
                <a:ea typeface="+mn-ea"/>
                <a:cs typeface="+mn-cs"/>
              </a:defRPr>
            </a:lvl1pPr>
          </a:lstStyle>
          <a:p>
            <a:pPr>
              <a:defRPr/>
            </a:pPr>
            <a:fld id="{BFCEF44F-023C-3C4F-B2E3-6DD80F318BEB}" type="slidenum">
              <a:rPr lang="en-US"/>
              <a:pPr>
                <a:defRPr/>
              </a:pPr>
              <a:t>‹#›</a:t>
            </a:fld>
            <a:endParaRPr lang="en-US" dirty="0"/>
          </a:p>
        </p:txBody>
      </p:sp>
      <p:pic>
        <p:nvPicPr>
          <p:cNvPr id="225287" name="Picture 6" descr="FMS_logo_lightbluematte_3C5CAE.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3825" y="0"/>
            <a:ext cx="11430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5058083"/>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800" kern="1200" spc="-120">
          <a:solidFill>
            <a:schemeClr val="tx1"/>
          </a:solidFill>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2pPr>
      <a:lvl3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3pPr>
      <a:lvl4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4pPr>
      <a:lvl5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marL="182563" indent="-182563" algn="l" rtl="0" eaLnBrk="0" fontAlgn="base" hangingPunct="0">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eaLnBrk="0" fontAlgn="base" hangingPunct="0">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eaLnBrk="0" fontAlgn="base" hangingPunct="0">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2399763"/>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1731"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0BC070B0-CA22-7745-8A7B-A53F4880160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20173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1735"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5211053"/>
      </p:ext>
    </p:extLst>
  </p:cSld>
  <p:clrMap bg1="lt1" tx1="dk1" bg2="lt2" tx2="dk2" accent1="accent1" accent2="accent2" accent3="accent3" accent4="accent4" accent5="accent5" accent6="accent6" hlink="hlink" folHlink="folHlink"/>
  <p:sldLayoutIdLst>
    <p:sldLayoutId id="2147485040"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 id="214748505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769905"/>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944501052"/>
      </p:ext>
    </p:extLst>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 id="214748507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16E18E8-B42B-7548-B471-BFE325E10FF1}"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86509418"/>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48242015"/>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5056234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10/1/2015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55499545"/>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054538636"/>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Tree>
    <p:extLst>
      <p:ext uri="{BB962C8B-B14F-4D97-AF65-F5344CB8AC3E}">
        <p14:creationId xmlns:p14="http://schemas.microsoft.com/office/powerpoint/2010/main" val="1973232708"/>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63"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263" fontAlgn="base">
              <a:spcBef>
                <a:spcPct val="0"/>
              </a:spcBef>
              <a:spcAft>
                <a:spcPct val="0"/>
              </a:spcAft>
              <a:defRPr/>
            </a:pPr>
            <a:fld id="{A22E6346-468B-3E4F-8804-5358276127F2}" type="slidenum">
              <a:rPr lang="en-US">
                <a:ea typeface="ＭＳ Ｐゴシック" charset="0"/>
              </a:rPr>
              <a:pPr defTabSz="914263"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72049526"/>
      </p:ext>
    </p:extLst>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 id="214748524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latin typeface="Garamond" pitchFamily="18" charset="0"/>
              </a:defRPr>
            </a:lvl1pPr>
          </a:lstStyle>
          <a:p>
            <a:pPr defTabSz="91426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latin typeface="Garamond" pitchFamily="18" charset="0"/>
              </a:defRPr>
            </a:lvl1pPr>
          </a:lstStyle>
          <a:p>
            <a:pPr defTabSz="914263"/>
            <a:fld id="{6F400BD0-49BF-48FC-8114-37C1D4F5AB3D}" type="slidenum">
              <a:rPr lang="en-US" altLang="en-US">
                <a:solidFill>
                  <a:srgbClr val="000000"/>
                </a:solidFill>
              </a:rPr>
              <a:pPr defTabSz="91426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03973798"/>
      </p:ext>
    </p:extLst>
  </p:cSld>
  <p:clrMap bg1="lt1" tx1="dk1" bg2="lt2" tx2="dk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6" indent="-3253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7" indent="-350785"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9"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11"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63"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defRPr>
            </a:lvl1pPr>
          </a:lstStyle>
          <a:p>
            <a:pPr defTabSz="914263" fontAlgn="base">
              <a:spcBef>
                <a:spcPct val="0"/>
              </a:spcBef>
              <a:spcAft>
                <a:spcPct val="0"/>
              </a:spcAft>
            </a:pPr>
            <a:fld id="{964860F9-DD7C-AE47-98ED-AEBA17B0375F}" type="slidenum">
              <a:rPr lang="en-US" smtClean="0">
                <a:ea typeface="ＭＳ Ｐゴシック" charset="0"/>
                <a:cs typeface="Arial" charset="0"/>
              </a:rPr>
              <a:pPr defTabSz="914263"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4023640465"/>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2" tIns="45707" rIns="91412" bIns="45707"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2" tIns="45707" rIns="91412" bIns="457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2" tIns="45707" rIns="91412" bIns="45707" numCol="1" anchor="b" anchorCtr="0" compatLnSpc="1">
            <a:prstTxWarp prst="textNoShape">
              <a:avLst/>
            </a:prstTxWarp>
          </a:bodyPr>
          <a:lstStyle>
            <a:lvl1pPr algn="ctr">
              <a:defRPr sz="1200">
                <a:latin typeface="Garamond" pitchFamily="18" charset="0"/>
              </a:defRPr>
            </a:lvl1pPr>
          </a:lstStyle>
          <a:p>
            <a:pPr defTabSz="914122"/>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2" tIns="45707" rIns="91412" bIns="45707" numCol="1" anchor="b" anchorCtr="0" compatLnSpc="1">
            <a:prstTxWarp prst="textNoShape">
              <a:avLst/>
            </a:prstTxWarp>
          </a:bodyPr>
          <a:lstStyle>
            <a:lvl1pPr algn="r">
              <a:defRPr sz="1600">
                <a:latin typeface="Garamond" pitchFamily="18" charset="0"/>
              </a:defRPr>
            </a:lvl1pPr>
          </a:lstStyle>
          <a:p>
            <a:pPr defTabSz="914122"/>
            <a:fld id="{6F400BD0-49BF-48FC-8114-37C1D4F5AB3D}" type="slidenum">
              <a:rPr lang="en-US" altLang="en-US" smtClean="0">
                <a:solidFill>
                  <a:srgbClr val="000000"/>
                </a:solidFill>
              </a:rPr>
              <a:pPr defTabSz="914122"/>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2" tIns="45707" rIns="91412" bIns="45707"/>
          <a:lstStyle/>
          <a:p>
            <a:pPr defTabSz="914122">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2" tIns="45707" rIns="91412" bIns="45707"/>
          <a:lstStyle/>
          <a:p>
            <a:pPr defTabSz="914122">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02834904"/>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61" algn="l" rtl="0" fontAlgn="base">
        <a:spcBef>
          <a:spcPct val="0"/>
        </a:spcBef>
        <a:spcAft>
          <a:spcPct val="0"/>
        </a:spcAft>
        <a:defRPr sz="4000">
          <a:solidFill>
            <a:schemeClr val="tx2"/>
          </a:solidFill>
          <a:latin typeface="Garamond" pitchFamily="18" charset="0"/>
        </a:defRPr>
      </a:lvl6pPr>
      <a:lvl7pPr marL="914122" algn="l" rtl="0" fontAlgn="base">
        <a:spcBef>
          <a:spcPct val="0"/>
        </a:spcBef>
        <a:spcAft>
          <a:spcPct val="0"/>
        </a:spcAft>
        <a:defRPr sz="4000">
          <a:solidFill>
            <a:schemeClr val="tx2"/>
          </a:solidFill>
          <a:latin typeface="Garamond" pitchFamily="18" charset="0"/>
        </a:defRPr>
      </a:lvl7pPr>
      <a:lvl8pPr marL="1371185" algn="l" rtl="0" fontAlgn="base">
        <a:spcBef>
          <a:spcPct val="0"/>
        </a:spcBef>
        <a:spcAft>
          <a:spcPct val="0"/>
        </a:spcAft>
        <a:defRPr sz="4000">
          <a:solidFill>
            <a:schemeClr val="tx2"/>
          </a:solidFill>
          <a:latin typeface="Garamond" pitchFamily="18" charset="0"/>
        </a:defRPr>
      </a:lvl8pPr>
      <a:lvl9pPr marL="1828245" algn="l" rtl="0" fontAlgn="base">
        <a:spcBef>
          <a:spcPct val="0"/>
        </a:spcBef>
        <a:spcAft>
          <a:spcPct val="0"/>
        </a:spcAft>
        <a:defRPr sz="4000">
          <a:solidFill>
            <a:schemeClr val="tx2"/>
          </a:solidFill>
          <a:latin typeface="Garamond" pitchFamily="18" charset="0"/>
        </a:defRPr>
      </a:lvl9pPr>
    </p:titleStyle>
    <p:bodyStyle>
      <a:lvl1pPr marL="342797" indent="-342797"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22" indent="-325340"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40" indent="-3507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444" indent="-315817"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653" indent="-339623"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715" indent="-339623"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774" indent="-339623"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838" indent="-339623"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898" indent="-339623"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22" rtl="0" eaLnBrk="1" latinLnBrk="0" hangingPunct="1">
        <a:defRPr sz="1800" kern="1200">
          <a:solidFill>
            <a:schemeClr val="tx1"/>
          </a:solidFill>
          <a:latin typeface="+mn-lt"/>
          <a:ea typeface="+mn-ea"/>
          <a:cs typeface="+mn-cs"/>
        </a:defRPr>
      </a:lvl1pPr>
      <a:lvl2pPr marL="457061" algn="l" defTabSz="914122" rtl="0" eaLnBrk="1" latinLnBrk="0" hangingPunct="1">
        <a:defRPr sz="1800" kern="1200">
          <a:solidFill>
            <a:schemeClr val="tx1"/>
          </a:solidFill>
          <a:latin typeface="+mn-lt"/>
          <a:ea typeface="+mn-ea"/>
          <a:cs typeface="+mn-cs"/>
        </a:defRPr>
      </a:lvl2pPr>
      <a:lvl3pPr marL="914122" algn="l" defTabSz="914122" rtl="0" eaLnBrk="1" latinLnBrk="0" hangingPunct="1">
        <a:defRPr sz="1800" kern="1200">
          <a:solidFill>
            <a:schemeClr val="tx1"/>
          </a:solidFill>
          <a:latin typeface="+mn-lt"/>
          <a:ea typeface="+mn-ea"/>
          <a:cs typeface="+mn-cs"/>
        </a:defRPr>
      </a:lvl3pPr>
      <a:lvl4pPr marL="1371185" algn="l" defTabSz="914122" rtl="0" eaLnBrk="1" latinLnBrk="0" hangingPunct="1">
        <a:defRPr sz="1800" kern="1200">
          <a:solidFill>
            <a:schemeClr val="tx1"/>
          </a:solidFill>
          <a:latin typeface="+mn-lt"/>
          <a:ea typeface="+mn-ea"/>
          <a:cs typeface="+mn-cs"/>
        </a:defRPr>
      </a:lvl4pPr>
      <a:lvl5pPr marL="1828245" algn="l" defTabSz="914122" rtl="0" eaLnBrk="1" latinLnBrk="0" hangingPunct="1">
        <a:defRPr sz="1800" kern="1200">
          <a:solidFill>
            <a:schemeClr val="tx1"/>
          </a:solidFill>
          <a:latin typeface="+mn-lt"/>
          <a:ea typeface="+mn-ea"/>
          <a:cs typeface="+mn-cs"/>
        </a:defRPr>
      </a:lvl5pPr>
      <a:lvl6pPr marL="2285307" algn="l" defTabSz="914122" rtl="0" eaLnBrk="1" latinLnBrk="0" hangingPunct="1">
        <a:defRPr sz="1800" kern="1200">
          <a:solidFill>
            <a:schemeClr val="tx1"/>
          </a:solidFill>
          <a:latin typeface="+mn-lt"/>
          <a:ea typeface="+mn-ea"/>
          <a:cs typeface="+mn-cs"/>
        </a:defRPr>
      </a:lvl6pPr>
      <a:lvl7pPr marL="2742369" algn="l" defTabSz="914122" rtl="0" eaLnBrk="1" latinLnBrk="0" hangingPunct="1">
        <a:defRPr sz="1800" kern="1200">
          <a:solidFill>
            <a:schemeClr val="tx1"/>
          </a:solidFill>
          <a:latin typeface="+mn-lt"/>
          <a:ea typeface="+mn-ea"/>
          <a:cs typeface="+mn-cs"/>
        </a:defRPr>
      </a:lvl7pPr>
      <a:lvl8pPr marL="3199428" algn="l" defTabSz="914122" rtl="0" eaLnBrk="1" latinLnBrk="0" hangingPunct="1">
        <a:defRPr sz="1800" kern="1200">
          <a:solidFill>
            <a:schemeClr val="tx1"/>
          </a:solidFill>
          <a:latin typeface="+mn-lt"/>
          <a:ea typeface="+mn-ea"/>
          <a:cs typeface="+mn-cs"/>
        </a:defRPr>
      </a:lvl8pPr>
      <a:lvl9pPr marL="3656490" algn="l" defTabSz="914122"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Garamond"/>
                <a:ea typeface="+mn-ea"/>
                <a:cs typeface="+mn-cs"/>
              </a:defRPr>
            </a:lvl1pPr>
          </a:lstStyle>
          <a:p>
            <a:pPr defTabSz="914263"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263" fontAlgn="base">
              <a:spcBef>
                <a:spcPct val="0"/>
              </a:spcBef>
              <a:spcAft>
                <a:spcPct val="0"/>
              </a:spcAft>
              <a:defRPr/>
            </a:pPr>
            <a:fld id="{227335F6-6954-3C40-A4A8-B5A9BB3542FD}" type="slidenum">
              <a:rPr lang="en-US">
                <a:ea typeface="ＭＳ Ｐゴシック" charset="0"/>
              </a:rPr>
              <a:pPr defTabSz="914263" fontAlgn="base">
                <a:spcBef>
                  <a:spcPct val="0"/>
                </a:spcBef>
                <a:spcAft>
                  <a:spcPct val="0"/>
                </a:spcAft>
                <a:defRPr/>
              </a:pPr>
              <a:t>‹#›</a:t>
            </a:fld>
            <a:endParaRPr lang="en-US">
              <a:ea typeface="ＭＳ Ｐゴシック" charset="0"/>
            </a:endParaRPr>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6" tIns="45714" rIns="91426" bIns="45714"/>
          <a:lstStyle/>
          <a:p>
            <a:pPr defTabSz="914263"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78374615"/>
      </p:ext>
    </p:extLst>
  </p:cSld>
  <p:clrMap bg1="lt1" tx1="dk1" bg2="lt2" tx2="dk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 id="214748529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63"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defRPr>
            </a:lvl1pPr>
          </a:lstStyle>
          <a:p>
            <a:pPr defTabSz="914263" fontAlgn="base">
              <a:spcBef>
                <a:spcPct val="0"/>
              </a:spcBef>
              <a:spcAft>
                <a:spcPct val="0"/>
              </a:spcAft>
            </a:pPr>
            <a:fld id="{A7361BF2-EEC8-BD44-B1FF-0E6EA04503FC}" type="slidenum">
              <a:rPr lang="en-US" smtClean="0">
                <a:ea typeface="ＭＳ Ｐゴシック" charset="0"/>
                <a:cs typeface="Arial" charset="0"/>
              </a:rPr>
              <a:pPr defTabSz="914263"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042032718"/>
      </p:ext>
    </p:extLst>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 id="2147485303" r:id="rId4"/>
    <p:sldLayoutId id="2147485304" r:id="rId5"/>
    <p:sldLayoutId id="2147485305" r:id="rId6"/>
    <p:sldLayoutId id="2147485306" r:id="rId7"/>
    <p:sldLayoutId id="2147485307" r:id="rId8"/>
    <p:sldLayoutId id="2147485308" r:id="rId9"/>
    <p:sldLayoutId id="2147485309" r:id="rId10"/>
    <p:sldLayoutId id="2147485310" r:id="rId11"/>
    <p:sldLayoutId id="214748531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26" tIns="45714" rIns="91426" bIns="45714"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131">
              <a:defRPr/>
            </a:pPr>
            <a:fld id="{2CE593E5-F38D-FD40-A93F-456A3E799E50}" type="datetime1">
              <a:rPr lang="en-US">
                <a:solidFill>
                  <a:prstClr val="black">
                    <a:tint val="75000"/>
                  </a:prstClr>
                </a:solidFill>
                <a:latin typeface="Calibri"/>
              </a:rPr>
              <a:pPr defTabSz="457131">
                <a:defRPr/>
              </a:pPr>
              <a:t>10/1/2015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26" tIns="45714" rIns="91426" bIns="45714"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131">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6" tIns="45714" rIns="91426" bIns="45714"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131">
              <a:defRPr/>
            </a:pPr>
            <a:fld id="{8A7AAB5F-675F-1E47-950A-8D7D15C05443}" type="slidenum">
              <a:rPr lang="en-US">
                <a:solidFill>
                  <a:prstClr val="black">
                    <a:tint val="75000"/>
                  </a:prstClr>
                </a:solidFill>
                <a:latin typeface="Calibri"/>
              </a:rPr>
              <a:pPr defTabSz="457131">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79279620"/>
      </p:ext>
    </p:extLst>
  </p:cSld>
  <p:clrMap bg1="lt1" tx1="dk1" bg2="lt2" tx2="dk2" accent1="accent1" accent2="accent2" accent3="accent3" accent4="accent4" accent5="accent5" accent6="accent6" hlink="hlink" folHlink="folHlink"/>
  <p:sldLayoutIdLst>
    <p:sldLayoutId id="2147485313" r:id="rId1"/>
    <p:sldLayoutId id="2147485314" r:id="rId2"/>
    <p:sldLayoutId id="2147485315" r:id="rId3"/>
    <p:sldLayoutId id="2147485316" r:id="rId4"/>
    <p:sldLayoutId id="2147485317" r:id="rId5"/>
    <p:sldLayoutId id="2147485318" r:id="rId6"/>
    <p:sldLayoutId id="2147485319" r:id="rId7"/>
    <p:sldLayoutId id="2147485320" r:id="rId8"/>
    <p:sldLayoutId id="2147485321" r:id="rId9"/>
    <p:sldLayoutId id="2147485322" r:id="rId10"/>
    <p:sldLayoutId id="2147485323" r:id="rId11"/>
  </p:sldLayoutIdLst>
  <p:hf hdr="0" ftr="0" dt="0"/>
  <p:txStyles>
    <p:titleStyle>
      <a:lvl1pPr algn="ctr" defTabSz="457131"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131"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263"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395"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527" algn="ctr" defTabSz="457131"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49" indent="-342849" algn="l" defTabSz="457131"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39" indent="-285708" algn="l" defTabSz="457131"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29" indent="-228565" algn="l" defTabSz="457131"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960" indent="-228565" algn="l" defTabSz="457131"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091" indent="-228565" algn="l" defTabSz="457131"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222" indent="-228565"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4" indent="-228565"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6" indent="-228565"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17" indent="-228565"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3" algn="l" defTabSz="457131" rtl="0" eaLnBrk="1" latinLnBrk="0" hangingPunct="1">
        <a:defRPr sz="1800" kern="1200">
          <a:solidFill>
            <a:schemeClr val="tx1"/>
          </a:solidFill>
          <a:latin typeface="+mn-lt"/>
          <a:ea typeface="+mn-ea"/>
          <a:cs typeface="+mn-cs"/>
        </a:defRPr>
      </a:lvl3pPr>
      <a:lvl4pPr marL="1371395" algn="l" defTabSz="457131" rtl="0" eaLnBrk="1" latinLnBrk="0" hangingPunct="1">
        <a:defRPr sz="1800" kern="1200">
          <a:solidFill>
            <a:schemeClr val="tx1"/>
          </a:solidFill>
          <a:latin typeface="+mn-lt"/>
          <a:ea typeface="+mn-ea"/>
          <a:cs typeface="+mn-cs"/>
        </a:defRPr>
      </a:lvl4pPr>
      <a:lvl5pPr marL="1828527" algn="l" defTabSz="457131" rtl="0" eaLnBrk="1" latinLnBrk="0" hangingPunct="1">
        <a:defRPr sz="1800" kern="1200">
          <a:solidFill>
            <a:schemeClr val="tx1"/>
          </a:solidFill>
          <a:latin typeface="+mn-lt"/>
          <a:ea typeface="+mn-ea"/>
          <a:cs typeface="+mn-cs"/>
        </a:defRPr>
      </a:lvl5pPr>
      <a:lvl6pPr marL="2285658" algn="l" defTabSz="457131" rtl="0" eaLnBrk="1" latinLnBrk="0" hangingPunct="1">
        <a:defRPr sz="1800" kern="1200">
          <a:solidFill>
            <a:schemeClr val="tx1"/>
          </a:solidFill>
          <a:latin typeface="+mn-lt"/>
          <a:ea typeface="+mn-ea"/>
          <a:cs typeface="+mn-cs"/>
        </a:defRPr>
      </a:lvl6pPr>
      <a:lvl7pPr marL="2742789"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6" tIns="45714" rIns="91426"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26" tIns="45714" rIns="91426"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6" tIns="45714" rIns="91426" bIns="45714" rtlCol="0" anchor="ctr"/>
          <a:lstStyle>
            <a:lvl1pPr algn="l">
              <a:defRPr sz="1200">
                <a:solidFill>
                  <a:schemeClr val="tx1">
                    <a:tint val="75000"/>
                  </a:schemeClr>
                </a:solidFill>
              </a:defRPr>
            </a:lvl1pPr>
          </a:lstStyle>
          <a:p>
            <a:pPr defTabSz="457131"/>
            <a:fld id="{7BC7E841-AE8A-4D48-907F-BD90423245B6}" type="datetime1">
              <a:rPr lang="en-US" smtClean="0">
                <a:solidFill>
                  <a:prstClr val="black">
                    <a:tint val="75000"/>
                  </a:prstClr>
                </a:solidFill>
                <a:latin typeface="Calibri"/>
              </a:rPr>
              <a:pPr defTabSz="457131"/>
              <a:t>10/1/2015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26" tIns="45714" rIns="91426" bIns="45714" rtlCol="0" anchor="ctr"/>
          <a:lstStyle>
            <a:lvl1pPr algn="ctr">
              <a:defRPr sz="1200">
                <a:solidFill>
                  <a:schemeClr val="tx1">
                    <a:tint val="75000"/>
                  </a:schemeClr>
                </a:solidFill>
              </a:defRPr>
            </a:lvl1pPr>
          </a:lstStyle>
          <a:p>
            <a:pPr defTabSz="457131"/>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6" tIns="45714" rIns="91426" bIns="45714" rtlCol="0" anchor="ctr"/>
          <a:lstStyle>
            <a:lvl1pPr algn="r">
              <a:defRPr sz="1200">
                <a:solidFill>
                  <a:srgbClr val="000000"/>
                </a:solidFill>
              </a:defRPr>
            </a:lvl1pPr>
          </a:lstStyle>
          <a:p>
            <a:pPr defTabSz="457131"/>
            <a:fld id="{938804F6-1EC8-4F45-958E-1A743EB96386}" type="slidenum">
              <a:rPr lang="en-US" smtClean="0">
                <a:latin typeface="Calibri"/>
              </a:rPr>
              <a:pPr defTabSz="457131"/>
              <a:t>‹#›</a:t>
            </a:fld>
            <a:endParaRPr lang="en-US">
              <a:latin typeface="Calibri"/>
            </a:endParaRPr>
          </a:p>
        </p:txBody>
      </p:sp>
    </p:spTree>
    <p:extLst>
      <p:ext uri="{BB962C8B-B14F-4D97-AF65-F5344CB8AC3E}">
        <p14:creationId xmlns:p14="http://schemas.microsoft.com/office/powerpoint/2010/main" val="1024688200"/>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Lst>
  <p:hf hdr="0" ftr="0" dt="0"/>
  <p:txStyles>
    <p:titleStyle>
      <a:lvl1pPr algn="ctr" defTabSz="457131" rtl="0" eaLnBrk="1" latinLnBrk="0" hangingPunct="1">
        <a:spcBef>
          <a:spcPct val="0"/>
        </a:spcBef>
        <a:buNone/>
        <a:defRPr sz="4400" kern="1200">
          <a:solidFill>
            <a:schemeClr val="tx1"/>
          </a:solidFill>
          <a:latin typeface="+mj-lt"/>
          <a:ea typeface="+mj-ea"/>
          <a:cs typeface="+mj-cs"/>
        </a:defRPr>
      </a:lvl1pPr>
    </p:titleStyle>
    <p:bodyStyle>
      <a:lvl1pPr marL="342849" indent="-342849" algn="l" defTabSz="457131" rtl="0" eaLnBrk="1" latinLnBrk="0" hangingPunct="1">
        <a:spcBef>
          <a:spcPct val="20000"/>
        </a:spcBef>
        <a:buFont typeface="Arial"/>
        <a:buChar char="•"/>
        <a:defRPr sz="3200" kern="1200">
          <a:solidFill>
            <a:schemeClr val="tx1"/>
          </a:solidFill>
          <a:latin typeface="+mn-lt"/>
          <a:ea typeface="+mn-ea"/>
          <a:cs typeface="+mn-cs"/>
        </a:defRPr>
      </a:lvl1pPr>
      <a:lvl2pPr marL="742839" indent="-285708" algn="l" defTabSz="457131" rtl="0" eaLnBrk="1" latinLnBrk="0" hangingPunct="1">
        <a:spcBef>
          <a:spcPct val="20000"/>
        </a:spcBef>
        <a:buFont typeface="Arial"/>
        <a:buChar char="–"/>
        <a:defRPr sz="2800" kern="1200">
          <a:solidFill>
            <a:schemeClr val="tx1"/>
          </a:solidFill>
          <a:latin typeface="+mn-lt"/>
          <a:ea typeface="+mn-ea"/>
          <a:cs typeface="+mn-cs"/>
        </a:defRPr>
      </a:lvl2pPr>
      <a:lvl3pPr marL="1142829" indent="-228565" algn="l" defTabSz="457131" rtl="0" eaLnBrk="1" latinLnBrk="0" hangingPunct="1">
        <a:spcBef>
          <a:spcPct val="20000"/>
        </a:spcBef>
        <a:buFont typeface="Arial"/>
        <a:buChar char="•"/>
        <a:defRPr sz="2400" kern="1200">
          <a:solidFill>
            <a:schemeClr val="tx1"/>
          </a:solidFill>
          <a:latin typeface="+mn-lt"/>
          <a:ea typeface="+mn-ea"/>
          <a:cs typeface="+mn-cs"/>
        </a:defRPr>
      </a:lvl3pPr>
      <a:lvl4pPr marL="1599960" indent="-228565" algn="l" defTabSz="457131" rtl="0" eaLnBrk="1" latinLnBrk="0" hangingPunct="1">
        <a:spcBef>
          <a:spcPct val="20000"/>
        </a:spcBef>
        <a:buFont typeface="Arial"/>
        <a:buChar char="–"/>
        <a:defRPr sz="2000" kern="1200">
          <a:solidFill>
            <a:schemeClr val="tx1"/>
          </a:solidFill>
          <a:latin typeface="+mn-lt"/>
          <a:ea typeface="+mn-ea"/>
          <a:cs typeface="+mn-cs"/>
        </a:defRPr>
      </a:lvl4pPr>
      <a:lvl5pPr marL="2057091" indent="-228565" algn="l" defTabSz="457131" rtl="0" eaLnBrk="1" latinLnBrk="0" hangingPunct="1">
        <a:spcBef>
          <a:spcPct val="20000"/>
        </a:spcBef>
        <a:buFont typeface="Arial"/>
        <a:buChar char="»"/>
        <a:defRPr sz="2000" kern="1200">
          <a:solidFill>
            <a:schemeClr val="tx1"/>
          </a:solidFill>
          <a:latin typeface="+mn-lt"/>
          <a:ea typeface="+mn-ea"/>
          <a:cs typeface="+mn-cs"/>
        </a:defRPr>
      </a:lvl5pPr>
      <a:lvl6pPr marL="2514222" indent="-228565"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4" indent="-228565"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6" indent="-228565"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17" indent="-228565"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3" algn="l" defTabSz="457131" rtl="0" eaLnBrk="1" latinLnBrk="0" hangingPunct="1">
        <a:defRPr sz="1800" kern="1200">
          <a:solidFill>
            <a:schemeClr val="tx1"/>
          </a:solidFill>
          <a:latin typeface="+mn-lt"/>
          <a:ea typeface="+mn-ea"/>
          <a:cs typeface="+mn-cs"/>
        </a:defRPr>
      </a:lvl3pPr>
      <a:lvl4pPr marL="1371395" algn="l" defTabSz="457131" rtl="0" eaLnBrk="1" latinLnBrk="0" hangingPunct="1">
        <a:defRPr sz="1800" kern="1200">
          <a:solidFill>
            <a:schemeClr val="tx1"/>
          </a:solidFill>
          <a:latin typeface="+mn-lt"/>
          <a:ea typeface="+mn-ea"/>
          <a:cs typeface="+mn-cs"/>
        </a:defRPr>
      </a:lvl4pPr>
      <a:lvl5pPr marL="1828527" algn="l" defTabSz="457131" rtl="0" eaLnBrk="1" latinLnBrk="0" hangingPunct="1">
        <a:defRPr sz="1800" kern="1200">
          <a:solidFill>
            <a:schemeClr val="tx1"/>
          </a:solidFill>
          <a:latin typeface="+mn-lt"/>
          <a:ea typeface="+mn-ea"/>
          <a:cs typeface="+mn-cs"/>
        </a:defRPr>
      </a:lvl5pPr>
      <a:lvl6pPr marL="2285658" algn="l" defTabSz="457131" rtl="0" eaLnBrk="1" latinLnBrk="0" hangingPunct="1">
        <a:defRPr sz="1800" kern="1200">
          <a:solidFill>
            <a:schemeClr val="tx1"/>
          </a:solidFill>
          <a:latin typeface="+mn-lt"/>
          <a:ea typeface="+mn-ea"/>
          <a:cs typeface="+mn-cs"/>
        </a:defRPr>
      </a:lvl6pPr>
      <a:lvl7pPr marL="2742789"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latin typeface="Garamond" pitchFamily="18" charset="0"/>
              </a:defRPr>
            </a:lvl1pPr>
          </a:lstStyle>
          <a:p>
            <a:pPr defTabSz="91426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latin typeface="Garamond" pitchFamily="18" charset="0"/>
              </a:defRPr>
            </a:lvl1pPr>
          </a:lstStyle>
          <a:p>
            <a:pPr defTabSz="914263"/>
            <a:fld id="{6F400BD0-49BF-48FC-8114-37C1D4F5AB3D}" type="slidenum">
              <a:rPr lang="en-US" altLang="en-US">
                <a:solidFill>
                  <a:srgbClr val="000000"/>
                </a:solidFill>
              </a:rPr>
              <a:pPr defTabSz="914263"/>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6" tIns="45714" rIns="91426" bIns="45714"/>
          <a:lstStyle/>
          <a:p>
            <a:pPr defTabSz="914263">
              <a:defRPr/>
            </a:pPr>
            <a:endParaRPr lang="en-US">
              <a:solidFill>
                <a:srgbClr val="000000"/>
              </a:solidFill>
              <a:latin typeface="Tahoma"/>
            </a:endParaRPr>
          </a:p>
        </p:txBody>
      </p:sp>
    </p:spTree>
    <p:extLst>
      <p:ext uri="{BB962C8B-B14F-4D97-AF65-F5344CB8AC3E}">
        <p14:creationId xmlns:p14="http://schemas.microsoft.com/office/powerpoint/2010/main" val="1677440169"/>
      </p:ext>
    </p:extLst>
  </p:cSld>
  <p:clrMap bg1="lt1" tx1="dk1" bg2="lt2" tx2="dk2" accent1="accent1" accent2="accent2" accent3="accent3" accent4="accent4" accent5="accent5" accent6="accent6" hlink="hlink" folHlink="folHlink"/>
  <p:sldLayoutIdLst>
    <p:sldLayoutId id="2147485337" r:id="rId1"/>
    <p:sldLayoutId id="2147485338" r:id="rId2"/>
    <p:sldLayoutId id="2147485339" r:id="rId3"/>
    <p:sldLayoutId id="2147485340" r:id="rId4"/>
    <p:sldLayoutId id="2147485341" r:id="rId5"/>
    <p:sldLayoutId id="2147485342" r:id="rId6"/>
    <p:sldLayoutId id="2147485343" r:id="rId7"/>
    <p:sldLayoutId id="2147485344" r:id="rId8"/>
    <p:sldLayoutId id="2147485345" r:id="rId9"/>
    <p:sldLayoutId id="2147485346" r:id="rId10"/>
    <p:sldLayoutId id="21474853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6" indent="-3253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7" indent="-350785"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9"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11"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71672174"/>
      </p:ext>
    </p:extLst>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 id="2147485352" r:id="rId4"/>
    <p:sldLayoutId id="2147485353" r:id="rId5"/>
    <p:sldLayoutId id="2147485354" r:id="rId6"/>
    <p:sldLayoutId id="2147485355" r:id="rId7"/>
    <p:sldLayoutId id="2147485356" r:id="rId8"/>
    <p:sldLayoutId id="2147485357" r:id="rId9"/>
    <p:sldLayoutId id="2147485358" r:id="rId10"/>
    <p:sldLayoutId id="21474853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8"/>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6" tIns="45714" rIns="91426"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ctr">
              <a:defRPr sz="1200">
                <a:solidFill>
                  <a:srgbClr val="000000"/>
                </a:solidFill>
                <a:latin typeface="+mj-lt"/>
                <a:ea typeface="+mn-ea"/>
                <a:cs typeface="+mn-cs"/>
              </a:defRPr>
            </a:lvl1pPr>
          </a:lstStyle>
          <a:p>
            <a:pPr defTabSz="914263"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defRPr sz="1600">
                <a:solidFill>
                  <a:srgbClr val="000000"/>
                </a:solidFill>
                <a:latin typeface="Garamond" charset="0"/>
              </a:defRPr>
            </a:lvl1pPr>
          </a:lstStyle>
          <a:p>
            <a:pPr defTabSz="914263" fontAlgn="base">
              <a:spcBef>
                <a:spcPct val="0"/>
              </a:spcBef>
              <a:spcAft>
                <a:spcPct val="0"/>
              </a:spcAft>
            </a:pPr>
            <a:fld id="{A7361BF2-EEC8-BD44-B1FF-0E6EA04503FC}" type="slidenum">
              <a:rPr lang="en-US" smtClean="0">
                <a:ea typeface="ＭＳ Ｐゴシック" charset="0"/>
                <a:cs typeface="Arial" charset="0"/>
              </a:rPr>
              <a:pPr defTabSz="914263"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26" tIns="45714" rIns="91426" bIns="45714"/>
          <a:lstStyle/>
          <a:p>
            <a:pPr defTabSz="914263"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13043680"/>
      </p:ext>
    </p:extLst>
  </p:cSld>
  <p:clrMap bg1="lt1" tx1="dk1" bg2="lt2" tx2="dk2" accent1="accent1" accent2="accent2" accent3="accent3" accent4="accent4" accent5="accent5" accent6="accent6" hlink="hlink" folHlink="folHlink"/>
  <p:sldLayoutIdLst>
    <p:sldLayoutId id="2147485361" r:id="rId1"/>
    <p:sldLayoutId id="2147485362" r:id="rId2"/>
    <p:sldLayoutId id="2147485363" r:id="rId3"/>
    <p:sldLayoutId id="2147485364" r:id="rId4"/>
    <p:sldLayoutId id="2147485365" r:id="rId5"/>
    <p:sldLayoutId id="2147485366" r:id="rId6"/>
    <p:sldLayoutId id="2147485367" r:id="rId7"/>
    <p:sldLayoutId id="2147485368" r:id="rId8"/>
    <p:sldLayoutId id="2147485369" r:id="rId9"/>
    <p:sldLayoutId id="2147485370" r:id="rId10"/>
    <p:sldLayoutId id="2147485371" r:id="rId11"/>
    <p:sldLayoutId id="214748537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131" algn="l" rtl="0" fontAlgn="base">
        <a:spcBef>
          <a:spcPct val="0"/>
        </a:spcBef>
        <a:spcAft>
          <a:spcPct val="0"/>
        </a:spcAft>
        <a:defRPr sz="4000">
          <a:solidFill>
            <a:schemeClr val="tx2"/>
          </a:solidFill>
          <a:latin typeface="Garamond" pitchFamily="18" charset="0"/>
        </a:defRPr>
      </a:lvl6pPr>
      <a:lvl7pPr marL="914263" algn="l" rtl="0" fontAlgn="base">
        <a:spcBef>
          <a:spcPct val="0"/>
        </a:spcBef>
        <a:spcAft>
          <a:spcPct val="0"/>
        </a:spcAft>
        <a:defRPr sz="4000">
          <a:solidFill>
            <a:schemeClr val="tx2"/>
          </a:solidFill>
          <a:latin typeface="Garamond" pitchFamily="18" charset="0"/>
        </a:defRPr>
      </a:lvl7pPr>
      <a:lvl8pPr marL="1371395" algn="l" rtl="0" fontAlgn="base">
        <a:spcBef>
          <a:spcPct val="0"/>
        </a:spcBef>
        <a:spcAft>
          <a:spcPct val="0"/>
        </a:spcAft>
        <a:defRPr sz="4000">
          <a:solidFill>
            <a:schemeClr val="tx2"/>
          </a:solidFill>
          <a:latin typeface="Garamond" pitchFamily="18" charset="0"/>
        </a:defRPr>
      </a:lvl8pPr>
      <a:lvl9pPr marL="1828527" algn="l" rtl="0" fontAlgn="base">
        <a:spcBef>
          <a:spcPct val="0"/>
        </a:spcBef>
        <a:spcAft>
          <a:spcPct val="0"/>
        </a:spcAft>
        <a:defRPr sz="4000">
          <a:solidFill>
            <a:schemeClr val="tx2"/>
          </a:solidFill>
          <a:latin typeface="Garamond" pitchFamily="18" charset="0"/>
        </a:defRPr>
      </a:lvl9pPr>
    </p:titleStyle>
    <p:bodyStyle>
      <a:lvl1pPr marL="342849" indent="-342849"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826" indent="-325389"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197" indent="-350785"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649" indent="-31586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911" indent="-339674"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042"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7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30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37"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399" y="273844"/>
            <a:ext cx="8218289" cy="1131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399" y="1604698"/>
            <a:ext cx="8035726" cy="46288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8946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457399" y="6248136"/>
            <a:ext cx="2119313" cy="4577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320040" algn="l"/>
                <a:tab pos="640080" algn="l"/>
                <a:tab pos="960120" algn="l"/>
                <a:tab pos="1280160" algn="l"/>
                <a:tab pos="1600200" algn="l"/>
                <a:tab pos="1920240" algn="l"/>
                <a:tab pos="2240280" algn="l"/>
                <a:tab pos="2560320" algn="l"/>
                <a:tab pos="2880360" algn="l"/>
                <a:tab pos="3200400" algn="l"/>
                <a:tab pos="3520440" algn="l"/>
                <a:tab pos="3840480" algn="l"/>
                <a:tab pos="4160520" algn="l"/>
                <a:tab pos="4480560" algn="l"/>
                <a:tab pos="4800600" algn="l"/>
                <a:tab pos="5120640" algn="l"/>
                <a:tab pos="5440680" algn="l"/>
                <a:tab pos="5760720" algn="l"/>
                <a:tab pos="6080760" algn="l"/>
                <a:tab pos="6400800" algn="l"/>
              </a:tabLst>
              <a:defRPr>
                <a:solidFill>
                  <a:srgbClr val="000000"/>
                </a:solidFill>
                <a:latin typeface="Arial" panose="020B0604020202020204" pitchFamily="34" charset="0"/>
                <a:ea typeface="+mn-ea"/>
                <a:cs typeface="+mn-cs"/>
              </a:defRPr>
            </a:lvl1pPr>
          </a:lstStyle>
          <a:p>
            <a:pPr defTabSz="320040" fontAlgn="base" hangingPunct="0">
              <a:spcBef>
                <a:spcPct val="0"/>
              </a:spcBef>
              <a:spcAft>
                <a:spcPct val="0"/>
              </a:spcAft>
              <a:defRPr/>
            </a:pPr>
            <a:endParaRPr lang="en-US">
              <a:ea typeface="Droid Sans"/>
              <a:cs typeface="Droid Sans"/>
            </a:endParaRPr>
          </a:p>
        </p:txBody>
      </p:sp>
      <p:sp>
        <p:nvSpPr>
          <p:cNvPr id="1028" name="Rectangle 4"/>
          <p:cNvSpPr>
            <a:spLocks noGrp="1" noChangeArrowheads="1"/>
          </p:cNvSpPr>
          <p:nvPr>
            <p:ph type="ftr"/>
          </p:nvPr>
        </p:nvSpPr>
        <p:spPr bwMode="auto">
          <a:xfrm>
            <a:off x="3127375" y="6248136"/>
            <a:ext cx="2887266" cy="4577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320040" algn="l"/>
                <a:tab pos="640080" algn="l"/>
                <a:tab pos="960120" algn="l"/>
                <a:tab pos="1280160" algn="l"/>
                <a:tab pos="1600200" algn="l"/>
                <a:tab pos="1920240" algn="l"/>
                <a:tab pos="2240280" algn="l"/>
                <a:tab pos="2560320" algn="l"/>
                <a:tab pos="2880360" algn="l"/>
                <a:tab pos="3200400" algn="l"/>
                <a:tab pos="3520440" algn="l"/>
                <a:tab pos="3840480" algn="l"/>
                <a:tab pos="4160520" algn="l"/>
                <a:tab pos="4480560" algn="l"/>
                <a:tab pos="4800600" algn="l"/>
                <a:tab pos="5120640" algn="l"/>
                <a:tab pos="5440680" algn="l"/>
                <a:tab pos="5760720" algn="l"/>
                <a:tab pos="6080760" algn="l"/>
                <a:tab pos="6400800" algn="l"/>
              </a:tabLst>
              <a:defRPr>
                <a:solidFill>
                  <a:srgbClr val="000000"/>
                </a:solidFill>
                <a:latin typeface="Arial" panose="020B0604020202020204" pitchFamily="34" charset="0"/>
                <a:ea typeface="+mn-ea"/>
                <a:cs typeface="+mn-cs"/>
              </a:defRPr>
            </a:lvl1pPr>
          </a:lstStyle>
          <a:p>
            <a:pPr defTabSz="320040" fontAlgn="base" hangingPunct="0">
              <a:spcBef>
                <a:spcPct val="0"/>
              </a:spcBef>
              <a:spcAft>
                <a:spcPct val="0"/>
              </a:spcAft>
              <a:defRPr/>
            </a:pPr>
            <a:endParaRPr lang="en-US">
              <a:ea typeface="Droid Sans"/>
              <a:cs typeface="Droid Sans"/>
            </a:endParaRPr>
          </a:p>
        </p:txBody>
      </p:sp>
      <p:sp>
        <p:nvSpPr>
          <p:cNvPr id="1029" name="Rectangle 5"/>
          <p:cNvSpPr>
            <a:spLocks noGrp="1" noChangeArrowheads="1"/>
          </p:cNvSpPr>
          <p:nvPr>
            <p:ph type="sldNum"/>
          </p:nvPr>
        </p:nvSpPr>
        <p:spPr bwMode="auto">
          <a:xfrm>
            <a:off x="8344297" y="6248136"/>
            <a:ext cx="674688" cy="4577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320040" algn="l"/>
                <a:tab pos="640080" algn="l"/>
                <a:tab pos="960120" algn="l"/>
                <a:tab pos="1280160" algn="l"/>
                <a:tab pos="1600200" algn="l"/>
                <a:tab pos="1920240" algn="l"/>
                <a:tab pos="2240280" algn="l"/>
                <a:tab pos="2560320" algn="l"/>
                <a:tab pos="2880360" algn="l"/>
                <a:tab pos="3200400" algn="l"/>
                <a:tab pos="3520440" algn="l"/>
                <a:tab pos="3840480" algn="l"/>
                <a:tab pos="4160520" algn="l"/>
                <a:tab pos="4480560" algn="l"/>
                <a:tab pos="4800600" algn="l"/>
                <a:tab pos="5120640" algn="l"/>
                <a:tab pos="5440680" algn="l"/>
                <a:tab pos="5760720" algn="l"/>
                <a:tab pos="6080760" algn="l"/>
                <a:tab pos="6400800" algn="l"/>
              </a:tabLst>
              <a:defRPr smtClean="0">
                <a:solidFill>
                  <a:srgbClr val="000000"/>
                </a:solidFill>
                <a:cs typeface="Droid Sans" charset="0"/>
              </a:defRPr>
            </a:lvl1pPr>
          </a:lstStyle>
          <a:p>
            <a:pPr defTabSz="320040" fontAlgn="base" hangingPunct="0">
              <a:spcBef>
                <a:spcPct val="0"/>
              </a:spcBef>
              <a:spcAft>
                <a:spcPct val="0"/>
              </a:spcAft>
              <a:defRPr/>
            </a:pPr>
            <a:fld id="{153290C7-57AB-1343-A8CE-CBB261D96F9E}" type="slidenum">
              <a:rPr lang="en-US">
                <a:latin typeface="Arial" charset="0"/>
                <a:ea typeface="ＭＳ Ｐゴシック" charset="0"/>
              </a:rPr>
              <a:pPr defTabSz="320040" fontAlgn="base" hangingPunct="0">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067888174"/>
      </p:ext>
    </p:extLst>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txStyles>
    <p:titleStyle>
      <a:lvl1pPr algn="ctr" defTabSz="320040" rtl="0" eaLnBrk="0" fontAlgn="base" hangingPunct="0">
        <a:lnSpc>
          <a:spcPct val="102000"/>
        </a:lnSpc>
        <a:spcBef>
          <a:spcPct val="0"/>
        </a:spcBef>
        <a:spcAft>
          <a:spcPct val="0"/>
        </a:spcAft>
        <a:buClr>
          <a:srgbClr val="000000"/>
        </a:buClr>
        <a:buSzPct val="100000"/>
        <a:buFont typeface="Times New Roman" charset="0"/>
        <a:defRPr sz="3400" kern="1200">
          <a:solidFill>
            <a:srgbClr val="000000"/>
          </a:solidFill>
          <a:latin typeface="Calibri" panose="020F0502020204030204" pitchFamily="34" charset="0"/>
          <a:ea typeface="ＭＳ Ｐゴシック" charset="0"/>
          <a:cs typeface="+mj-cs"/>
        </a:defRPr>
      </a:lvl1pPr>
      <a:lvl2pPr algn="ctr" defTabSz="320040" rtl="0" eaLnBrk="0" fontAlgn="base" hangingPunct="0">
        <a:lnSpc>
          <a:spcPct val="102000"/>
        </a:lnSpc>
        <a:spcBef>
          <a:spcPct val="0"/>
        </a:spcBef>
        <a:spcAft>
          <a:spcPct val="0"/>
        </a:spcAft>
        <a:buClr>
          <a:srgbClr val="000000"/>
        </a:buClr>
        <a:buSzPct val="100000"/>
        <a:buFont typeface="Times New Roman" charset="0"/>
        <a:defRPr sz="3400">
          <a:solidFill>
            <a:srgbClr val="000000"/>
          </a:solidFill>
          <a:latin typeface="Calibri" charset="0"/>
          <a:ea typeface="ＭＳ Ｐゴシック" charset="0"/>
          <a:cs typeface="Droid Sans" charset="0"/>
        </a:defRPr>
      </a:lvl2pPr>
      <a:lvl3pPr algn="ctr" defTabSz="320040" rtl="0" eaLnBrk="0" fontAlgn="base" hangingPunct="0">
        <a:lnSpc>
          <a:spcPct val="102000"/>
        </a:lnSpc>
        <a:spcBef>
          <a:spcPct val="0"/>
        </a:spcBef>
        <a:spcAft>
          <a:spcPct val="0"/>
        </a:spcAft>
        <a:buClr>
          <a:srgbClr val="000000"/>
        </a:buClr>
        <a:buSzPct val="100000"/>
        <a:buFont typeface="Times New Roman" charset="0"/>
        <a:defRPr sz="3400">
          <a:solidFill>
            <a:srgbClr val="000000"/>
          </a:solidFill>
          <a:latin typeface="Calibri" charset="0"/>
          <a:ea typeface="ＭＳ Ｐゴシック" charset="0"/>
          <a:cs typeface="Droid Sans" charset="0"/>
        </a:defRPr>
      </a:lvl3pPr>
      <a:lvl4pPr algn="ctr" defTabSz="320040" rtl="0" eaLnBrk="0" fontAlgn="base" hangingPunct="0">
        <a:lnSpc>
          <a:spcPct val="102000"/>
        </a:lnSpc>
        <a:spcBef>
          <a:spcPct val="0"/>
        </a:spcBef>
        <a:spcAft>
          <a:spcPct val="0"/>
        </a:spcAft>
        <a:buClr>
          <a:srgbClr val="000000"/>
        </a:buClr>
        <a:buSzPct val="100000"/>
        <a:buFont typeface="Times New Roman" charset="0"/>
        <a:defRPr sz="3400">
          <a:solidFill>
            <a:srgbClr val="000000"/>
          </a:solidFill>
          <a:latin typeface="Calibri" charset="0"/>
          <a:ea typeface="ＭＳ Ｐゴシック" charset="0"/>
          <a:cs typeface="Droid Sans" charset="0"/>
        </a:defRPr>
      </a:lvl4pPr>
      <a:lvl5pPr algn="ctr" defTabSz="320040" rtl="0" eaLnBrk="0" fontAlgn="base" hangingPunct="0">
        <a:lnSpc>
          <a:spcPct val="102000"/>
        </a:lnSpc>
        <a:spcBef>
          <a:spcPct val="0"/>
        </a:spcBef>
        <a:spcAft>
          <a:spcPct val="0"/>
        </a:spcAft>
        <a:buClr>
          <a:srgbClr val="000000"/>
        </a:buClr>
        <a:buSzPct val="100000"/>
        <a:buFont typeface="Times New Roman" charset="0"/>
        <a:defRPr sz="3400">
          <a:solidFill>
            <a:srgbClr val="000000"/>
          </a:solidFill>
          <a:latin typeface="Calibri" charset="0"/>
          <a:ea typeface="ＭＳ Ｐゴシック" charset="0"/>
          <a:cs typeface="Droid Sans" charset="0"/>
        </a:defRPr>
      </a:lvl5pPr>
      <a:lvl6pPr marL="1760220" indent="-160020" algn="ctr" defTabSz="320040" rtl="0" fontAlgn="base" hangingPunct="0">
        <a:lnSpc>
          <a:spcPct val="102000"/>
        </a:lnSpc>
        <a:spcBef>
          <a:spcPct val="0"/>
        </a:spcBef>
        <a:spcAft>
          <a:spcPct val="0"/>
        </a:spcAft>
        <a:buClr>
          <a:srgbClr val="000000"/>
        </a:buClr>
        <a:buSzPct val="100000"/>
        <a:buFont typeface="Times New Roman" panose="02020603050405020304" pitchFamily="18" charset="0"/>
        <a:defRPr sz="3400">
          <a:solidFill>
            <a:srgbClr val="000000"/>
          </a:solidFill>
          <a:latin typeface="Carlito" charset="0"/>
          <a:ea typeface="Droid Sans" charset="0"/>
          <a:cs typeface="Droid Sans" charset="0"/>
        </a:defRPr>
      </a:lvl6pPr>
      <a:lvl7pPr marL="2080260" indent="-160020" algn="ctr" defTabSz="320040" rtl="0" fontAlgn="base" hangingPunct="0">
        <a:lnSpc>
          <a:spcPct val="102000"/>
        </a:lnSpc>
        <a:spcBef>
          <a:spcPct val="0"/>
        </a:spcBef>
        <a:spcAft>
          <a:spcPct val="0"/>
        </a:spcAft>
        <a:buClr>
          <a:srgbClr val="000000"/>
        </a:buClr>
        <a:buSzPct val="100000"/>
        <a:buFont typeface="Times New Roman" panose="02020603050405020304" pitchFamily="18" charset="0"/>
        <a:defRPr sz="3400">
          <a:solidFill>
            <a:srgbClr val="000000"/>
          </a:solidFill>
          <a:latin typeface="Carlito" charset="0"/>
          <a:ea typeface="Droid Sans" charset="0"/>
          <a:cs typeface="Droid Sans" charset="0"/>
        </a:defRPr>
      </a:lvl7pPr>
      <a:lvl8pPr marL="2400300" indent="-160020" algn="ctr" defTabSz="320040" rtl="0" fontAlgn="base" hangingPunct="0">
        <a:lnSpc>
          <a:spcPct val="102000"/>
        </a:lnSpc>
        <a:spcBef>
          <a:spcPct val="0"/>
        </a:spcBef>
        <a:spcAft>
          <a:spcPct val="0"/>
        </a:spcAft>
        <a:buClr>
          <a:srgbClr val="000000"/>
        </a:buClr>
        <a:buSzPct val="100000"/>
        <a:buFont typeface="Times New Roman" panose="02020603050405020304" pitchFamily="18" charset="0"/>
        <a:defRPr sz="3400">
          <a:solidFill>
            <a:srgbClr val="000000"/>
          </a:solidFill>
          <a:latin typeface="Carlito" charset="0"/>
          <a:ea typeface="Droid Sans" charset="0"/>
          <a:cs typeface="Droid Sans" charset="0"/>
        </a:defRPr>
      </a:lvl8pPr>
      <a:lvl9pPr marL="2720340" indent="-160020" algn="ctr" defTabSz="320040" rtl="0" fontAlgn="base" hangingPunct="0">
        <a:lnSpc>
          <a:spcPct val="102000"/>
        </a:lnSpc>
        <a:spcBef>
          <a:spcPct val="0"/>
        </a:spcBef>
        <a:spcAft>
          <a:spcPct val="0"/>
        </a:spcAft>
        <a:buClr>
          <a:srgbClr val="000000"/>
        </a:buClr>
        <a:buSzPct val="100000"/>
        <a:buFont typeface="Times New Roman" panose="02020603050405020304" pitchFamily="18" charset="0"/>
        <a:defRPr sz="3400">
          <a:solidFill>
            <a:srgbClr val="000000"/>
          </a:solidFill>
          <a:latin typeface="Carlito" charset="0"/>
          <a:ea typeface="Droid Sans" charset="0"/>
          <a:cs typeface="Droid Sans" charset="0"/>
        </a:defRPr>
      </a:lvl9pPr>
    </p:titleStyle>
    <p:bodyStyle>
      <a:lvl1pPr marL="240030" indent="-240030" algn="l" defTabSz="320040" rtl="0" eaLnBrk="0" fontAlgn="base" hangingPunct="0">
        <a:lnSpc>
          <a:spcPct val="71000"/>
        </a:lnSpc>
        <a:spcBef>
          <a:spcPct val="0"/>
        </a:spcBef>
        <a:spcAft>
          <a:spcPts val="455"/>
        </a:spcAft>
        <a:buClr>
          <a:srgbClr val="000000"/>
        </a:buClr>
        <a:buSzPct val="100000"/>
        <a:buFont typeface="Times New Roman" charset="0"/>
        <a:defRPr sz="2500" kern="1200">
          <a:solidFill>
            <a:srgbClr val="000000"/>
          </a:solidFill>
          <a:latin typeface="Calibri" panose="020F0502020204030204" pitchFamily="34" charset="0"/>
          <a:ea typeface="ＭＳ Ｐゴシック" charset="0"/>
          <a:cs typeface="+mn-cs"/>
        </a:defRPr>
      </a:lvl1pPr>
      <a:lvl2pPr marL="520065" indent="-200025" algn="l" defTabSz="320040" rtl="0" eaLnBrk="0" fontAlgn="base" hangingPunct="0">
        <a:lnSpc>
          <a:spcPct val="71000"/>
        </a:lnSpc>
        <a:spcBef>
          <a:spcPct val="0"/>
        </a:spcBef>
        <a:spcAft>
          <a:spcPts val="455"/>
        </a:spcAft>
        <a:buClr>
          <a:srgbClr val="000000"/>
        </a:buClr>
        <a:buSzPct val="100000"/>
        <a:buFont typeface="Times New Roman" charset="0"/>
        <a:defRPr sz="2200" kern="1200">
          <a:solidFill>
            <a:srgbClr val="000000"/>
          </a:solidFill>
          <a:latin typeface="Calibri" panose="020F0502020204030204" pitchFamily="34" charset="0"/>
          <a:ea typeface="+mn-ea"/>
          <a:cs typeface="+mn-cs"/>
        </a:defRPr>
      </a:lvl2pPr>
      <a:lvl3pPr marL="800100" indent="-160020" algn="l" defTabSz="320040" rtl="0" eaLnBrk="0" fontAlgn="base" hangingPunct="0">
        <a:lnSpc>
          <a:spcPct val="71000"/>
        </a:lnSpc>
        <a:spcBef>
          <a:spcPct val="0"/>
        </a:spcBef>
        <a:spcAft>
          <a:spcPts val="455"/>
        </a:spcAft>
        <a:buClr>
          <a:srgbClr val="000000"/>
        </a:buClr>
        <a:buSzPct val="100000"/>
        <a:buFont typeface="Times New Roman" charset="0"/>
        <a:defRPr sz="1800" kern="1200">
          <a:solidFill>
            <a:srgbClr val="000000"/>
          </a:solidFill>
          <a:latin typeface="Calibri" panose="020F0502020204030204" pitchFamily="34" charset="0"/>
          <a:ea typeface="+mn-ea"/>
          <a:cs typeface="+mn-cs"/>
        </a:defRPr>
      </a:lvl3pPr>
      <a:lvl4pPr marL="1120140" indent="-160020" algn="l" defTabSz="320040" rtl="0" eaLnBrk="0" fontAlgn="base" hangingPunct="0">
        <a:lnSpc>
          <a:spcPct val="71000"/>
        </a:lnSpc>
        <a:spcBef>
          <a:spcPct val="0"/>
        </a:spcBef>
        <a:spcAft>
          <a:spcPts val="455"/>
        </a:spcAft>
        <a:buClr>
          <a:srgbClr val="000000"/>
        </a:buClr>
        <a:buSzPct val="100000"/>
        <a:buFont typeface="Times New Roman" charset="0"/>
        <a:defRPr sz="1500" kern="1200">
          <a:solidFill>
            <a:srgbClr val="000000"/>
          </a:solidFill>
          <a:latin typeface="Calibri" panose="020F0502020204030204" pitchFamily="34" charset="0"/>
          <a:ea typeface="+mn-ea"/>
          <a:cs typeface="+mn-cs"/>
        </a:defRPr>
      </a:lvl4pPr>
      <a:lvl5pPr marL="1440180" indent="-160020" algn="l" defTabSz="320040" rtl="0" eaLnBrk="0" fontAlgn="base" hangingPunct="0">
        <a:lnSpc>
          <a:spcPct val="71000"/>
        </a:lnSpc>
        <a:spcBef>
          <a:spcPct val="0"/>
        </a:spcBef>
        <a:spcAft>
          <a:spcPts val="455"/>
        </a:spcAft>
        <a:buClr>
          <a:srgbClr val="000000"/>
        </a:buClr>
        <a:buSzPct val="100000"/>
        <a:buFont typeface="Times New Roman" charset="0"/>
        <a:defRPr sz="1500" kern="1200">
          <a:solidFill>
            <a:srgbClr val="000000"/>
          </a:solidFill>
          <a:latin typeface="Calibri" panose="020F0502020204030204" pitchFamily="34" charset="0"/>
          <a:ea typeface="+mn-ea"/>
          <a:cs typeface="+mn-cs"/>
        </a:defRPr>
      </a:lvl5pPr>
      <a:lvl6pPr marL="1760220" indent="-160020" algn="l" defTabSz="640080" rtl="0" eaLnBrk="1" latinLnBrk="0" hangingPunct="1">
        <a:lnSpc>
          <a:spcPct val="90000"/>
        </a:lnSpc>
        <a:spcBef>
          <a:spcPts val="350"/>
        </a:spcBef>
        <a:buFont typeface="Arial" panose="020B0604020202020204" pitchFamily="34" charset="0"/>
        <a:buChar char="•"/>
        <a:defRPr sz="1300" kern="1200">
          <a:solidFill>
            <a:schemeClr val="tx1"/>
          </a:solidFill>
          <a:latin typeface="+mn-lt"/>
          <a:ea typeface="+mn-ea"/>
          <a:cs typeface="+mn-cs"/>
        </a:defRPr>
      </a:lvl6pPr>
      <a:lvl7pPr marL="2080260" indent="-160020" algn="l" defTabSz="640080" rtl="0" eaLnBrk="1" latinLnBrk="0" hangingPunct="1">
        <a:lnSpc>
          <a:spcPct val="90000"/>
        </a:lnSpc>
        <a:spcBef>
          <a:spcPts val="350"/>
        </a:spcBef>
        <a:buFont typeface="Arial" panose="020B0604020202020204" pitchFamily="34" charset="0"/>
        <a:buChar char="•"/>
        <a:defRPr sz="1300" kern="1200">
          <a:solidFill>
            <a:schemeClr val="tx1"/>
          </a:solidFill>
          <a:latin typeface="+mn-lt"/>
          <a:ea typeface="+mn-ea"/>
          <a:cs typeface="+mn-cs"/>
        </a:defRPr>
      </a:lvl7pPr>
      <a:lvl8pPr marL="2400300" indent="-160020" algn="l" defTabSz="640080" rtl="0" eaLnBrk="1" latinLnBrk="0" hangingPunct="1">
        <a:lnSpc>
          <a:spcPct val="90000"/>
        </a:lnSpc>
        <a:spcBef>
          <a:spcPts val="350"/>
        </a:spcBef>
        <a:buFont typeface="Arial" panose="020B0604020202020204" pitchFamily="34" charset="0"/>
        <a:buChar char="•"/>
        <a:defRPr sz="1300" kern="1200">
          <a:solidFill>
            <a:schemeClr val="tx1"/>
          </a:solidFill>
          <a:latin typeface="+mn-lt"/>
          <a:ea typeface="+mn-ea"/>
          <a:cs typeface="+mn-cs"/>
        </a:defRPr>
      </a:lvl8pPr>
      <a:lvl9pPr marL="2720340" indent="-160020" algn="l" defTabSz="640080" rtl="0" eaLnBrk="1" latinLnBrk="0" hangingPunct="1">
        <a:lnSpc>
          <a:spcPct val="90000"/>
        </a:lnSpc>
        <a:spcBef>
          <a:spcPts val="350"/>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10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66.xml"/></Relationships>
</file>

<file path=ppt/slides/_rels/slide102.xml.rels><?xml version="1.0" encoding="UTF-8" standalone="yes"?>
<Relationships xmlns="http://schemas.openxmlformats.org/package/2006/relationships"><Relationship Id="rId3" Type="http://schemas.openxmlformats.org/officeDocument/2006/relationships/hyperlink" Target="http://www.ispass.org/ispass2013/" TargetMode="External"/><Relationship Id="rId2" Type="http://schemas.openxmlformats.org/officeDocument/2006/relationships/hyperlink" Target="http://users.ece.cmu.edu/~omutlu/pub/sttram_ispass13.pdf" TargetMode="External"/><Relationship Id="rId1" Type="http://schemas.openxmlformats.org/officeDocument/2006/relationships/slideLayout" Target="../slideLayouts/slideLayout766.xml"/><Relationship Id="rId6" Type="http://schemas.openxmlformats.org/officeDocument/2006/relationships/image" Target="../media/image40.png"/><Relationship Id="rId5" Type="http://schemas.openxmlformats.org/officeDocument/2006/relationships/hyperlink" Target="http://users.ece.cmu.edu/~omutlu/pub/kultursay_ispass13_talk.pdf" TargetMode="External"/><Relationship Id="rId4" Type="http://schemas.openxmlformats.org/officeDocument/2006/relationships/hyperlink" Target="http://users.ece.cmu.edu/~omutlu/pub/kultursay_ispass13_talk.pptx"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9.xml"/></Relationships>
</file>

<file path=ppt/slides/_rels/slide10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20.xml"/><Relationship Id="rId5" Type="http://schemas.openxmlformats.org/officeDocument/2006/relationships/image" Target="../media/image44.png"/><Relationship Id="rId4" Type="http://schemas.openxmlformats.org/officeDocument/2006/relationships/image" Target="../media/image43.png"/></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Layout" Target="../slideLayouts/slideLayout72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0.xml"/></Relationships>
</file>

<file path=ppt/slides/_rels/slide10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80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1.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811.xml"/></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811.xml"/></Relationships>
</file>

<file path=ppt/slides/_rels/slide1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811.xml"/></Relationships>
</file>

<file path=ppt/slides/_rels/slide11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7.xml"/><Relationship Id="rId1" Type="http://schemas.openxmlformats.org/officeDocument/2006/relationships/slideLayout" Target="../slideLayouts/slideLayout720.xml"/></Relationships>
</file>

<file path=ppt/slides/_rels/slide11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8.xml"/><Relationship Id="rId1" Type="http://schemas.openxmlformats.org/officeDocument/2006/relationships/slideLayout" Target="../slideLayouts/slideLayout720.xml"/></Relationships>
</file>

<file path=ppt/slides/_rels/slide115.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2" Type="http://schemas.openxmlformats.org/officeDocument/2006/relationships/hyperlink" Target="http://users.ece.cmu.edu/~omutlu/pub/persistent-memory-management_weed13.pdf" TargetMode="External"/><Relationship Id="rId1" Type="http://schemas.openxmlformats.org/officeDocument/2006/relationships/slideLayout" Target="../slideLayouts/slideLayout720.xml"/><Relationship Id="rId6" Type="http://schemas.openxmlformats.org/officeDocument/2006/relationships/image" Target="../media/image50.png"/><Relationship Id="rId5" Type="http://schemas.openxmlformats.org/officeDocument/2006/relationships/hyperlink" Target="http://users.ece.cmu.edu/~omutlu/pub/mutlu_weed13_talk.pdf" TargetMode="External"/><Relationship Id="rId4" Type="http://schemas.openxmlformats.org/officeDocument/2006/relationships/hyperlink" Target="http://users.ece.cmu.edu/~omutlu/pub/mutlu_weed13_talk.pptx"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2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2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2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2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28.xml"/></Relationships>
</file>

<file path=ppt/slides/_rels/slide24.xml.rels><?xml version="1.0" encoding="UTF-8" standalone="yes"?>
<Relationships xmlns="http://schemas.openxmlformats.org/package/2006/relationships"><Relationship Id="rId3" Type="http://schemas.openxmlformats.org/officeDocument/2006/relationships/hyperlink" Target="http://www.computer.org/web/cal" TargetMode="External"/><Relationship Id="rId2" Type="http://schemas.openxmlformats.org/officeDocument/2006/relationships/hyperlink" Target="http://users.ece.cmu.edu/~omutlu/pub/ramulator_dram_simulator-ieee-cal15.pdf" TargetMode="External"/><Relationship Id="rId1" Type="http://schemas.openxmlformats.org/officeDocument/2006/relationships/slideLayout" Target="../slideLayouts/slideLayout628.xml"/><Relationship Id="rId5" Type="http://schemas.openxmlformats.org/officeDocument/2006/relationships/image" Target="../media/image18.png"/><Relationship Id="rId4" Type="http://schemas.openxmlformats.org/officeDocument/2006/relationships/hyperlink" Target="https://github.com/CMU-SAFARI/ramulator"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omutlu@gmail.com" TargetMode="External"/><Relationship Id="rId1" Type="http://schemas.openxmlformats.org/officeDocument/2006/relationships/slideLayout" Target="../slideLayouts/slideLayout6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0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3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3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5.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2" Type="http://schemas.openxmlformats.org/officeDocument/2006/relationships/hyperlink" Target="http://users.ece.cmu.edu/~omutlu/pub/rlmc_isca08.pdf" TargetMode="External"/><Relationship Id="rId1" Type="http://schemas.openxmlformats.org/officeDocument/2006/relationships/slideLayout" Target="../slideLayouts/slideLayout605.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31.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6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6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6.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66.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6.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66.xml"/></Relationships>
</file>

<file path=ppt/slides/_rels/slide65.xml.rels><?xml version="1.0" encoding="UTF-8" standalone="yes"?>
<Relationships xmlns="http://schemas.openxmlformats.org/package/2006/relationships"><Relationship Id="rId3" Type="http://schemas.openxmlformats.org/officeDocument/2006/relationships/hyperlink" Target="http://isca09.cs.columbia.edu/" TargetMode="External"/><Relationship Id="rId2" Type="http://schemas.openxmlformats.org/officeDocument/2006/relationships/hyperlink" Target="http://users.ece.cmu.edu/~omutlu/pub/pcm_isca09.pdf" TargetMode="External"/><Relationship Id="rId1" Type="http://schemas.openxmlformats.org/officeDocument/2006/relationships/slideLayout" Target="../slideLayouts/slideLayout766.xml"/><Relationship Id="rId5" Type="http://schemas.openxmlformats.org/officeDocument/2006/relationships/image" Target="../media/image32.png"/><Relationship Id="rId4" Type="http://schemas.openxmlformats.org/officeDocument/2006/relationships/hyperlink" Target="http://users.ece.cmu.edu/~omutlu/pub/lee_isca09_talk.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3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05.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3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31.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1.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Microsoft_Excel_97-2003_Worksheet2.xls"/></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dl.acm.org/citation.cfm?id=1555760" TargetMode="External"/><Relationship Id="rId1" Type="http://schemas.openxmlformats.org/officeDocument/2006/relationships/slideLayout" Target="../slideLayouts/slideLayout7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7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78.xml"/><Relationship Id="rId1" Type="http://schemas.openxmlformats.org/officeDocument/2006/relationships/tags" Target="../tags/tag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78.xml"/><Relationship Id="rId1" Type="http://schemas.openxmlformats.org/officeDocument/2006/relationships/tags" Target="../tags/tag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78.xml"/></Relationships>
</file>

<file path=ppt/slides/_rels/slide7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5.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78.xml"/><Relationship Id="rId5" Type="http://schemas.openxmlformats.org/officeDocument/2006/relationships/chart" Target="../charts/chart4.xml"/><Relationship Id="rId4" Type="http://schemas.openxmlformats.org/officeDocument/2006/relationships/chart" Target="../charts/chart3.xml"/></Relationships>
</file>

<file path=ppt/slides/_rels/slide81.xml.rels><?xml version="1.0" encoding="UTF-8" standalone="yes"?>
<Relationships xmlns="http://schemas.openxmlformats.org/package/2006/relationships"><Relationship Id="rId3" Type="http://schemas.openxmlformats.org/officeDocument/2006/relationships/hyperlink" Target="http://www.iccd-conf.com/" TargetMode="External"/><Relationship Id="rId2" Type="http://schemas.openxmlformats.org/officeDocument/2006/relationships/hyperlink" Target="http://users.ece.cmu.edu/~omutlu/pub/rowbuffer-aware-caching_iccd12.pdf" TargetMode="External"/><Relationship Id="rId1" Type="http://schemas.openxmlformats.org/officeDocument/2006/relationships/slideLayout" Target="../slideLayouts/slideLayout766.xml"/><Relationship Id="rId6" Type="http://schemas.openxmlformats.org/officeDocument/2006/relationships/image" Target="../media/image38.png"/><Relationship Id="rId5" Type="http://schemas.openxmlformats.org/officeDocument/2006/relationships/hyperlink" Target="http://users.ece.cmu.edu/~omutlu/pub/yoon_iccd12_talk.pdf" TargetMode="External"/><Relationship Id="rId4" Type="http://schemas.openxmlformats.org/officeDocument/2006/relationships/hyperlink" Target="http://users.ece.cmu.edu/~omutlu/pub/yoon_iccd12_talk.ppt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66.xml"/></Relationships>
</file>

<file path=ppt/slides/_rels/slide9.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2" Type="http://schemas.openxmlformats.org/officeDocument/2006/relationships/hyperlink" Target="http://users.ece.cmu.edu/~omutlu/pub/rlmc_isca08.pdf" TargetMode="External"/><Relationship Id="rId1" Type="http://schemas.openxmlformats.org/officeDocument/2006/relationships/slideLayout" Target="../slideLayouts/slideLayout605.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89.xml"/></Relationships>
</file>

<file path=ppt/slides/_rels/slide9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89.xml"/></Relationships>
</file>

<file path=ppt/slides/_rels/slide9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89.xml"/></Relationships>
</file>

<file path=ppt/slides/_rels/slide9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89.xml"/></Relationships>
</file>

<file path=ppt/slides/_rels/slide9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89.xml"/></Relationships>
</file>

<file path=ppt/slides/_rels/slide9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89.xml"/></Relationships>
</file>

<file path=ppt/slides/_rels/slide9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89.xml"/></Relationships>
</file>

<file path=ppt/slides/_rels/slide97.xml.rels><?xml version="1.0" encoding="UTF-8" standalone="yes"?>
<Relationships xmlns="http://schemas.openxmlformats.org/package/2006/relationships"><Relationship Id="rId3" Type="http://schemas.openxmlformats.org/officeDocument/2006/relationships/hyperlink" Target="http://www.cs.virginia.edu/~tcca/" TargetMode="External"/><Relationship Id="rId2" Type="http://schemas.openxmlformats.org/officeDocument/2006/relationships/hyperlink" Target="http://users.ece.cmu.edu/~omutlu/pub/timber-fine-grained-dram-cache_ieee-cal12.pdf" TargetMode="External"/><Relationship Id="rId1" Type="http://schemas.openxmlformats.org/officeDocument/2006/relationships/slideLayout" Target="../slideLayouts/slideLayout720.xml"/><Relationship Id="rId4" Type="http://schemas.openxmlformats.org/officeDocument/2006/relationships/image" Target="../media/image3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3800" dirty="0">
                <a:latin typeface="Garamond" charset="0"/>
              </a:rPr>
              <a:t>Lecture 9</a:t>
            </a:r>
            <a:r>
              <a:rPr lang="en-US" sz="3800" dirty="0" smtClean="0">
                <a:latin typeface="Garamond" charset="0"/>
              </a:rPr>
              <a:t>: Emerging Memory Technologies</a:t>
            </a:r>
            <a:endParaRPr lang="en-US" sz="38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9</a:t>
            </a:r>
            <a:r>
              <a:rPr lang="en-US" dirty="0" smtClean="0">
                <a:latin typeface="Tahoma" charset="0"/>
              </a:rPr>
              <a:t>/30/</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93530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Evaluating New Ideas </a:t>
            </a:r>
            <a:br>
              <a:rPr lang="en-US" sz="4000" dirty="0" smtClean="0">
                <a:latin typeface="Garamond" charset="0"/>
              </a:rPr>
            </a:br>
            <a:r>
              <a:rPr lang="en-US" sz="4000" dirty="0" smtClean="0">
                <a:latin typeface="Garamond" charset="0"/>
              </a:rPr>
              <a:t>for Future (Memory) Architectures</a:t>
            </a:r>
            <a:endParaRPr lang="en-US" sz="40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20935770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STT-MRAM: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spTree>
    <p:extLst>
      <p:ext uri="{BB962C8B-B14F-4D97-AF65-F5344CB8AC3E}">
        <p14:creationId xmlns:p14="http://schemas.microsoft.com/office/powerpoint/2010/main" val="86228790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Architected STT-MRAM as Main Memory</a:t>
            </a:r>
            <a:endParaRPr lang="en-US" dirty="0"/>
          </a:p>
        </p:txBody>
      </p:sp>
      <p:sp>
        <p:nvSpPr>
          <p:cNvPr id="3" name="Content Placeholder 2"/>
          <p:cNvSpPr>
            <a:spLocks noGrp="1"/>
          </p:cNvSpPr>
          <p:nvPr>
            <p:ph idx="1"/>
          </p:nvPr>
        </p:nvSpPr>
        <p:spPr/>
        <p:txBody>
          <a:bodyPr/>
          <a:lstStyle/>
          <a:p>
            <a:r>
              <a:rPr lang="en-US" dirty="0" smtClean="0"/>
              <a:t>4-core, 4GB main memory, </a:t>
            </a:r>
            <a:r>
              <a:rPr lang="en-US" dirty="0" err="1" smtClean="0"/>
              <a:t>multiprogrammed</a:t>
            </a:r>
            <a:r>
              <a:rPr lang="en-US" dirty="0" smtClean="0"/>
              <a:t> workloads</a:t>
            </a:r>
          </a:p>
          <a:p>
            <a:r>
              <a:rPr lang="en-US" dirty="0" smtClean="0">
                <a:solidFill>
                  <a:srgbClr val="0000FF"/>
                </a:solidFill>
              </a:rPr>
              <a:t>~6% performance loss, ~60% energy savings vs. DRAM</a:t>
            </a:r>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101</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485629821"/>
              </p:ext>
            </p:extLst>
          </p:nvPr>
        </p:nvGraphicFramePr>
        <p:xfrm>
          <a:off x="971600" y="1916832"/>
          <a:ext cx="5328592"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933078877"/>
              </p:ext>
            </p:extLst>
          </p:nvPr>
        </p:nvGraphicFramePr>
        <p:xfrm>
          <a:off x="899592" y="3861048"/>
          <a:ext cx="5472608" cy="22981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22598" y="6093296"/>
            <a:ext cx="9129922" cy="338542"/>
          </a:xfrm>
          <a:prstGeom prst="rect">
            <a:avLst/>
          </a:prstGeom>
        </p:spPr>
        <p:txBody>
          <a:bodyPr wrap="square" lIns="91426" tIns="45714" rIns="91426" bIns="45714">
            <a:spAutoFit/>
          </a:bodyPr>
          <a:lstStyle/>
          <a:p>
            <a:pPr defTabSz="914263"/>
            <a:r>
              <a:rPr lang="en-US" sz="1600" dirty="0" err="1">
                <a:solidFill>
                  <a:srgbClr val="000000"/>
                </a:solidFill>
                <a:latin typeface="Tahoma"/>
              </a:rPr>
              <a:t>Kultursay</a:t>
            </a:r>
            <a:r>
              <a:rPr lang="en-US" sz="1600" dirty="0">
                <a:solidFill>
                  <a:srgbClr val="000000"/>
                </a:solidFill>
                <a:latin typeface="Tahoma"/>
              </a:rPr>
              <a:t>+, “</a:t>
            </a:r>
            <a:r>
              <a:rPr lang="en-US" sz="1600" dirty="0">
                <a:solidFill>
                  <a:srgbClr val="0000FF"/>
                </a:solidFill>
                <a:latin typeface="Tahoma"/>
              </a:rPr>
              <a:t>Evaluating STT-RAM as an Energy-Efficient Main Memory Alternative</a:t>
            </a:r>
            <a:r>
              <a:rPr lang="en-US" sz="1600" dirty="0">
                <a:solidFill>
                  <a:srgbClr val="000000"/>
                </a:solidFill>
                <a:latin typeface="Tahoma"/>
              </a:rPr>
              <a:t>,” ISPASS 2013.</a:t>
            </a:r>
          </a:p>
        </p:txBody>
      </p:sp>
    </p:spTree>
    <p:extLst>
      <p:ext uri="{BB962C8B-B14F-4D97-AF65-F5344CB8AC3E}">
        <p14:creationId xmlns:p14="http://schemas.microsoft.com/office/powerpoint/2010/main" val="1311414812"/>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STT-MRAM as Main Memory</a:t>
            </a:r>
            <a:endParaRPr lang="en-US" dirty="0"/>
          </a:p>
        </p:txBody>
      </p:sp>
      <p:sp>
        <p:nvSpPr>
          <p:cNvPr id="3" name="Content Placeholder 2"/>
          <p:cNvSpPr>
            <a:spLocks noGrp="1"/>
          </p:cNvSpPr>
          <p:nvPr>
            <p:ph idx="1"/>
          </p:nvPr>
        </p:nvSpPr>
        <p:spPr/>
        <p:txBody>
          <a:bodyPr/>
          <a:lstStyle/>
          <a:p>
            <a:r>
              <a:rPr lang="en-US" dirty="0" err="1"/>
              <a:t>Emre</a:t>
            </a:r>
            <a:r>
              <a:rPr lang="en-US" dirty="0"/>
              <a:t> </a:t>
            </a:r>
            <a:r>
              <a:rPr lang="en-US" dirty="0" err="1"/>
              <a:t>Kultursay</a:t>
            </a:r>
            <a:r>
              <a:rPr lang="en-US" dirty="0"/>
              <a:t>, </a:t>
            </a:r>
            <a:r>
              <a:rPr lang="en-US" dirty="0" err="1"/>
              <a:t>Mahmut</a:t>
            </a:r>
            <a:r>
              <a:rPr lang="en-US" dirty="0"/>
              <a:t> </a:t>
            </a:r>
            <a:r>
              <a:rPr lang="en-US" dirty="0" err="1"/>
              <a:t>Kandemir</a:t>
            </a:r>
            <a:r>
              <a:rPr lang="en-US" dirty="0"/>
              <a:t>, </a:t>
            </a:r>
            <a:r>
              <a:rPr lang="en-US" dirty="0" err="1"/>
              <a:t>Anand</a:t>
            </a:r>
            <a:r>
              <a:rPr lang="en-US" dirty="0"/>
              <a:t> </a:t>
            </a:r>
            <a:r>
              <a:rPr lang="en-US" dirty="0" err="1"/>
              <a:t>Sivasubramaniam</a:t>
            </a:r>
            <a:r>
              <a:rPr lang="en-US" dirty="0"/>
              <a:t>, and Onur Mutlu</a:t>
            </a:r>
            <a:r>
              <a:rPr lang="en-US" u="sng" dirty="0"/>
              <a:t>,</a:t>
            </a:r>
            <a:r>
              <a:rPr lang="en-US" dirty="0"/>
              <a:t/>
            </a:r>
            <a:br>
              <a:rPr lang="en-US" dirty="0"/>
            </a:br>
            <a:r>
              <a:rPr lang="en-US" b="1" dirty="0">
                <a:hlinkClick r:id="rId2"/>
              </a:rPr>
              <a:t>"Evaluating STT-RAM as an Energy-Efficient Main Memory Alternative"</a:t>
            </a:r>
            <a:r>
              <a:rPr lang="en-US" dirty="0"/>
              <a:t> </a:t>
            </a:r>
            <a:br>
              <a:rPr lang="en-US" dirty="0"/>
            </a:br>
            <a:r>
              <a:rPr lang="en-US" i="1" dirty="0"/>
              <a:t>Proceedings of the </a:t>
            </a:r>
            <a:r>
              <a:rPr lang="en-US" i="1" dirty="0">
                <a:hlinkClick r:id="rId3"/>
              </a:rPr>
              <a:t>2013 IEEE International Symposium on Performance Analysis of Systems and Software</a:t>
            </a:r>
            <a:r>
              <a:rPr lang="en-US" i="1" dirty="0"/>
              <a:t> (</a:t>
            </a:r>
            <a:r>
              <a:rPr lang="en-US" b="1" i="1" dirty="0"/>
              <a:t>ISPASS</a:t>
            </a:r>
            <a:r>
              <a:rPr lang="en-US" i="1" dirty="0"/>
              <a:t>)</a:t>
            </a:r>
            <a:r>
              <a:rPr lang="en-US" dirty="0"/>
              <a:t>, Austin, TX, April 2013. </a:t>
            </a:r>
            <a:r>
              <a:rPr lang="en-US" dirty="0">
                <a:hlinkClick r:id="rId4"/>
              </a:rPr>
              <a:t>Slides (pptx)</a:t>
            </a:r>
            <a:r>
              <a:rPr lang="en-US" dirty="0"/>
              <a:t> </a:t>
            </a:r>
            <a:r>
              <a:rPr lang="en-US" dirty="0">
                <a:hlinkClick r:id="rId5"/>
              </a:rPr>
              <a:t>(pdf</a:t>
            </a:r>
            <a:r>
              <a:rPr lang="en-US" dirty="0" smtClean="0">
                <a:hlinkClick r:id="rId5"/>
              </a:rPr>
              <a: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102</a:t>
            </a:fld>
            <a:endParaRPr lang="en-US"/>
          </a:p>
        </p:txBody>
      </p:sp>
      <p:pic>
        <p:nvPicPr>
          <p:cNvPr id="5" name="Picture 4"/>
          <p:cNvPicPr>
            <a:picLocks noChangeAspect="1"/>
          </p:cNvPicPr>
          <p:nvPr/>
        </p:nvPicPr>
        <p:blipFill>
          <a:blip r:embed="rId6"/>
          <a:stretch>
            <a:fillRect/>
          </a:stretch>
        </p:blipFill>
        <p:spPr>
          <a:xfrm>
            <a:off x="0" y="4442268"/>
            <a:ext cx="9144000" cy="1939060"/>
          </a:xfrm>
          <a:prstGeom prst="rect">
            <a:avLst/>
          </a:prstGeom>
        </p:spPr>
      </p:pic>
    </p:spTree>
    <p:extLst>
      <p:ext uri="{BB962C8B-B14F-4D97-AF65-F5344CB8AC3E}">
        <p14:creationId xmlns:p14="http://schemas.microsoft.com/office/powerpoint/2010/main" val="4219969362"/>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Other Opportunities with Emerging Technologies</a:t>
            </a:r>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Processing tightly-coupled with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sp>
        <p:nvSpPr>
          <p:cNvPr id="5" name="Rectangle 4"/>
          <p:cNvSpPr/>
          <p:nvPr/>
        </p:nvSpPr>
        <p:spPr>
          <a:xfrm>
            <a:off x="539552" y="1340770"/>
            <a:ext cx="4608512" cy="50405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Tree>
    <p:extLst>
      <p:ext uri="{BB962C8B-B14F-4D97-AF65-F5344CB8AC3E}">
        <p14:creationId xmlns:p14="http://schemas.microsoft.com/office/powerpoint/2010/main" val="2797122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Merging of Memory and Storage: Persistent Memory Managers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948856128"/>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Coordinated Memory and Storage with NVM (I)</a:t>
            </a:r>
          </a:p>
        </p:txBody>
      </p:sp>
      <p:sp>
        <p:nvSpPr>
          <p:cNvPr id="3" name="Content Placeholder 2"/>
          <p:cNvSpPr>
            <a:spLocks noGrp="1"/>
          </p:cNvSpPr>
          <p:nvPr>
            <p:ph idx="1"/>
          </p:nvPr>
        </p:nvSpPr>
        <p:spPr>
          <a:xfrm>
            <a:off x="228600" y="908720"/>
            <a:ext cx="8807896" cy="5339680"/>
          </a:xfrm>
        </p:spPr>
        <p:txBody>
          <a:bodyPr/>
          <a:lstStyle/>
          <a:p>
            <a:r>
              <a:rPr lang="en-US" sz="2200" dirty="0">
                <a:solidFill>
                  <a:srgbClr val="FF0000"/>
                </a:solidFill>
                <a:sym typeface="Wingdings"/>
              </a:rPr>
              <a:t>The traditional two-level storage model is a bottleneck with NVM</a:t>
            </a:r>
          </a:p>
          <a:p>
            <a:pPr lvl="1"/>
            <a:r>
              <a:rPr lang="en-US" sz="1800" b="1" dirty="0">
                <a:solidFill>
                  <a:schemeClr val="tx2">
                    <a:lumMod val="75000"/>
                  </a:schemeClr>
                </a:solidFill>
                <a:sym typeface="Wingdings"/>
              </a:rPr>
              <a:t>Volatile</a:t>
            </a:r>
            <a:r>
              <a:rPr lang="en-US" sz="1800" dirty="0">
                <a:solidFill>
                  <a:schemeClr val="tx2">
                    <a:lumMod val="75000"/>
                  </a:schemeClr>
                </a:solidFill>
                <a:sym typeface="Wingdings"/>
              </a:rPr>
              <a:t> data in memory  a </a:t>
            </a:r>
            <a:r>
              <a:rPr lang="en-US" sz="1800" b="1" dirty="0">
                <a:solidFill>
                  <a:schemeClr val="tx2">
                    <a:lumMod val="75000"/>
                  </a:schemeClr>
                </a:solidFill>
                <a:sym typeface="Wingdings"/>
              </a:rPr>
              <a:t>load/store </a:t>
            </a:r>
            <a:r>
              <a:rPr lang="en-US" sz="1800" dirty="0">
                <a:solidFill>
                  <a:schemeClr val="tx2">
                    <a:lumMod val="75000"/>
                  </a:schemeClr>
                </a:solidFill>
                <a:sym typeface="Wingdings"/>
              </a:rPr>
              <a:t>interface</a:t>
            </a:r>
          </a:p>
          <a:p>
            <a:pPr lvl="1"/>
            <a:r>
              <a:rPr lang="en-US" sz="1800" b="1" dirty="0">
                <a:solidFill>
                  <a:srgbClr val="004D26"/>
                </a:solidFill>
                <a:sym typeface="Wingdings"/>
              </a:rPr>
              <a:t>Persistent</a:t>
            </a:r>
            <a:r>
              <a:rPr lang="en-US" sz="1800" dirty="0">
                <a:solidFill>
                  <a:srgbClr val="004D26"/>
                </a:solidFill>
                <a:sym typeface="Wingdings"/>
              </a:rPr>
              <a:t> data in storage  a </a:t>
            </a:r>
            <a:r>
              <a:rPr lang="en-US" sz="1800" b="1" dirty="0">
                <a:solidFill>
                  <a:srgbClr val="004D26"/>
                </a:solidFill>
                <a:sym typeface="Wingdings"/>
              </a:rPr>
              <a:t>file system </a:t>
            </a:r>
            <a:r>
              <a:rPr lang="en-US" sz="1800" dirty="0">
                <a:solidFill>
                  <a:srgbClr val="004D26"/>
                </a:solidFill>
                <a:sym typeface="Wingdings"/>
              </a:rPr>
              <a:t>interface</a:t>
            </a:r>
          </a:p>
          <a:p>
            <a:pPr lvl="1"/>
            <a:r>
              <a:rPr lang="en-US" sz="1800" dirty="0">
                <a:sym typeface="Wingdings"/>
              </a:rPr>
              <a:t>Problem: </a:t>
            </a:r>
            <a:r>
              <a:rPr lang="en-US" sz="1800" dirty="0">
                <a:solidFill>
                  <a:srgbClr val="0000FF"/>
                </a:solidFill>
                <a:sym typeface="Wingdings"/>
              </a:rPr>
              <a:t>Operating system (OS) and file system (FS) code to locate, translate, buffer data become performance and energy bottlenecks with fast NVM stores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105</a:t>
            </a:fld>
            <a:endParaRPr lang="en-US" altLang="en-US">
              <a:solidFill>
                <a:srgbClr val="000000"/>
              </a:solidFill>
            </a:endParaRPr>
          </a:p>
        </p:txBody>
      </p:sp>
      <p:sp>
        <p:nvSpPr>
          <p:cNvPr id="5" name="Rectangle 4"/>
          <p:cNvSpPr/>
          <p:nvPr/>
        </p:nvSpPr>
        <p:spPr>
          <a:xfrm>
            <a:off x="1619672" y="2996955"/>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endParaRPr lang="en-US">
              <a:solidFill>
                <a:srgbClr val="FFFFFF"/>
              </a:solidFill>
              <a:latin typeface="Tahoma"/>
            </a:endParaRPr>
          </a:p>
        </p:txBody>
      </p:sp>
      <p:sp>
        <p:nvSpPr>
          <p:cNvPr id="6" name="TextBox 5"/>
          <p:cNvSpPr txBox="1"/>
          <p:nvPr/>
        </p:nvSpPr>
        <p:spPr>
          <a:xfrm>
            <a:off x="1835697" y="2708921"/>
            <a:ext cx="1809143" cy="369320"/>
          </a:xfrm>
          <a:prstGeom prst="rect">
            <a:avLst/>
          </a:prstGeom>
          <a:solidFill>
            <a:srgbClr val="FFFFFF"/>
          </a:solidFill>
        </p:spPr>
        <p:txBody>
          <a:bodyPr wrap="none" lIns="91426" tIns="45714" rIns="91426" bIns="45714" rtlCol="0">
            <a:spAutoFit/>
          </a:bodyPr>
          <a:lstStyle/>
          <a:p>
            <a:pPr defTabSz="914263"/>
            <a:r>
              <a:rPr lang="en-US" dirty="0" smtClean="0">
                <a:solidFill>
                  <a:srgbClr val="000000"/>
                </a:solidFill>
                <a:latin typeface="Tahoma"/>
              </a:rPr>
              <a:t>Two-Level Store</a:t>
            </a:r>
            <a:endParaRPr lang="en-US" dirty="0">
              <a:solidFill>
                <a:srgbClr val="000000"/>
              </a:solidFill>
              <a:latin typeface="Tahoma"/>
            </a:endParaRPr>
          </a:p>
        </p:txBody>
      </p:sp>
      <p:pic>
        <p:nvPicPr>
          <p:cNvPr id="8"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33856">
            <a:off x="5857783" y="4481582"/>
            <a:ext cx="1539467" cy="1539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3" descr="90%"/>
          <p:cNvSpPr txBox="1">
            <a:spLocks noChangeArrowheads="1"/>
          </p:cNvSpPr>
          <p:nvPr/>
        </p:nvSpPr>
        <p:spPr bwMode="auto">
          <a:xfrm>
            <a:off x="4153741" y="4272104"/>
            <a:ext cx="1013605" cy="495510"/>
          </a:xfrm>
          <a:prstGeom prst="rect">
            <a:avLst/>
          </a:prstGeom>
          <a:noFill/>
          <a:ln w="12700">
            <a:noFill/>
            <a:miter lim="800000"/>
            <a:headEnd/>
            <a:tailEnd/>
          </a:ln>
          <a:effectLst/>
        </p:spPr>
        <p:txBody>
          <a:bodyPr wrap="none" lIns="63999" tIns="31999" rIns="63999" bIns="31999">
            <a:spAutoFit/>
          </a:bodyPr>
          <a:lstStyle/>
          <a:p>
            <a:pPr algn="ctr" defTabSz="914263">
              <a:defRPr/>
            </a:pPr>
            <a:r>
              <a:rPr lang="en-US" sz="1400" kern="0" dirty="0">
                <a:solidFill>
                  <a:sysClr val="windowText" lastClr="000000"/>
                </a:solidFill>
                <a:latin typeface="Tahoma"/>
                <a:ea typeface="Arial" pitchFamily="-107" charset="0"/>
                <a:cs typeface="Tahoma"/>
              </a:rPr>
              <a:t>Processor</a:t>
            </a:r>
          </a:p>
          <a:p>
            <a:pPr algn="ctr" defTabSz="914263">
              <a:defRPr/>
            </a:pPr>
            <a:r>
              <a:rPr lang="en-US" sz="1400" kern="0" dirty="0">
                <a:solidFill>
                  <a:sysClr val="windowText" lastClr="000000"/>
                </a:solidFill>
                <a:latin typeface="Tahoma"/>
                <a:ea typeface="Arial" pitchFamily="-107" charset="0"/>
                <a:cs typeface="Tahoma"/>
              </a:rPr>
              <a:t>and caches</a:t>
            </a:r>
          </a:p>
        </p:txBody>
      </p:sp>
      <p:sp>
        <p:nvSpPr>
          <p:cNvPr id="10" name="Text Box 20" descr="90%"/>
          <p:cNvSpPr txBox="1">
            <a:spLocks noChangeArrowheads="1"/>
          </p:cNvSpPr>
          <p:nvPr/>
        </p:nvSpPr>
        <p:spPr bwMode="auto">
          <a:xfrm>
            <a:off x="2046895" y="5968299"/>
            <a:ext cx="1206466" cy="280067"/>
          </a:xfrm>
          <a:prstGeom prst="rect">
            <a:avLst/>
          </a:prstGeom>
          <a:noFill/>
          <a:ln w="12700">
            <a:noFill/>
            <a:miter lim="800000"/>
            <a:headEnd/>
            <a:tailEnd/>
          </a:ln>
          <a:effectLst/>
        </p:spPr>
        <p:txBody>
          <a:bodyPr wrap="none" lIns="63999" tIns="31999" rIns="63999" bIns="31999">
            <a:spAutoFit/>
          </a:bodyPr>
          <a:lstStyle/>
          <a:p>
            <a:pPr algn="ctr" defTabSz="914263">
              <a:defRPr/>
            </a:pPr>
            <a:r>
              <a:rPr lang="en-US" sz="1400" kern="0" dirty="0">
                <a:solidFill>
                  <a:srgbClr val="FF0000"/>
                </a:solidFill>
                <a:latin typeface="Tahoma"/>
                <a:ea typeface="Arial" pitchFamily="-107" charset="0"/>
                <a:cs typeface="Tahoma"/>
              </a:rPr>
              <a:t>Main Memory</a:t>
            </a:r>
          </a:p>
        </p:txBody>
      </p:sp>
      <p:sp>
        <p:nvSpPr>
          <p:cNvPr id="11" name="Text Box 24" descr="90%"/>
          <p:cNvSpPr txBox="1">
            <a:spLocks noChangeArrowheads="1"/>
          </p:cNvSpPr>
          <p:nvPr/>
        </p:nvSpPr>
        <p:spPr bwMode="auto">
          <a:xfrm>
            <a:off x="5887492" y="5852095"/>
            <a:ext cx="1683184" cy="28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fontAlgn="base" hangingPunct="1">
              <a:spcBef>
                <a:spcPct val="0"/>
              </a:spcBef>
              <a:spcAft>
                <a:spcPct val="0"/>
              </a:spcAft>
            </a:pPr>
            <a:r>
              <a:rPr lang="en-US" sz="1400" dirty="0">
                <a:solidFill>
                  <a:srgbClr val="FF0000"/>
                </a:solidFill>
                <a:latin typeface="Tahoma"/>
                <a:cs typeface="Tahoma"/>
              </a:rPr>
              <a:t>Storage (SSD/HDD)</a:t>
            </a:r>
          </a:p>
        </p:txBody>
      </p:sp>
      <p:pic>
        <p:nvPicPr>
          <p:cNvPr id="12" name="Content Placeholder 6" descr="barcelona-die-photo-col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216" y="3333667"/>
            <a:ext cx="951021" cy="927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im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35699" y="5469667"/>
            <a:ext cx="1670057" cy="398114"/>
          </a:xfrm>
          <a:prstGeom prst="rect">
            <a:avLst/>
          </a:prstGeom>
        </p:spPr>
      </p:pic>
      <p:cxnSp>
        <p:nvCxnSpPr>
          <p:cNvPr id="14" name="Straight Arrow Connector 13"/>
          <p:cNvCxnSpPr/>
          <p:nvPr/>
        </p:nvCxnSpPr>
        <p:spPr>
          <a:xfrm flipH="1">
            <a:off x="3401375"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87887" y="3486477"/>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sz="1400" dirty="0">
                <a:solidFill>
                  <a:srgbClr val="000000"/>
                </a:solidFill>
                <a:latin typeface="Tahoma"/>
              </a:rPr>
              <a:t>Virtual memory</a:t>
            </a:r>
          </a:p>
        </p:txBody>
      </p:sp>
      <p:sp>
        <p:nvSpPr>
          <p:cNvPr id="16" name="Rectangle 15"/>
          <p:cNvSpPr/>
          <p:nvPr/>
        </p:nvSpPr>
        <p:spPr>
          <a:xfrm>
            <a:off x="1887887" y="4478074"/>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sz="1400" dirty="0">
                <a:solidFill>
                  <a:srgbClr val="000000"/>
                </a:solidFill>
                <a:latin typeface="Tahoma"/>
              </a:rPr>
              <a:t>Address translation</a:t>
            </a:r>
          </a:p>
        </p:txBody>
      </p:sp>
      <p:cxnSp>
        <p:nvCxnSpPr>
          <p:cNvPr id="17" name="Straight Arrow Connector 16"/>
          <p:cNvCxnSpPr>
            <a:stCxn id="15" idx="2"/>
            <a:endCxn id="16" idx="0"/>
          </p:cNvCxnSpPr>
          <p:nvPr/>
        </p:nvCxnSpPr>
        <p:spPr>
          <a:xfrm>
            <a:off x="2644630" y="4112748"/>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657425" y="5104343"/>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296998" y="3068962"/>
            <a:ext cx="1049445" cy="307764"/>
          </a:xfrm>
          <a:prstGeom prst="rect">
            <a:avLst/>
          </a:prstGeom>
          <a:noFill/>
        </p:spPr>
        <p:txBody>
          <a:bodyPr wrap="none" lIns="91426" tIns="45714" rIns="91426" bIns="45714" rtlCol="0">
            <a:spAutoFit/>
          </a:bodyPr>
          <a:lstStyle/>
          <a:p>
            <a:pPr defTabSz="914263"/>
            <a:r>
              <a:rPr lang="en-US" sz="1400" dirty="0">
                <a:solidFill>
                  <a:srgbClr val="FF0000"/>
                </a:solidFill>
                <a:latin typeface="Tahoma"/>
              </a:rPr>
              <a:t>Load/Store</a:t>
            </a:r>
          </a:p>
        </p:txBody>
      </p:sp>
      <p:cxnSp>
        <p:nvCxnSpPr>
          <p:cNvPr id="20" name="Straight Arrow Connector 19"/>
          <p:cNvCxnSpPr/>
          <p:nvPr/>
        </p:nvCxnSpPr>
        <p:spPr>
          <a:xfrm>
            <a:off x="5175811" y="3799610"/>
            <a:ext cx="7306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906462" y="3486477"/>
            <a:ext cx="1513489" cy="626271"/>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sz="1400" dirty="0">
                <a:solidFill>
                  <a:srgbClr val="000000"/>
                </a:solidFill>
                <a:latin typeface="Tahoma"/>
              </a:rPr>
              <a:t>Operating system</a:t>
            </a:r>
          </a:p>
          <a:p>
            <a:pPr algn="ctr" defTabSz="914263"/>
            <a:r>
              <a:rPr lang="en-US" sz="1400" dirty="0">
                <a:solidFill>
                  <a:srgbClr val="000000"/>
                </a:solidFill>
                <a:latin typeface="Tahoma"/>
              </a:rPr>
              <a:t>and file system</a:t>
            </a:r>
          </a:p>
        </p:txBody>
      </p:sp>
      <p:cxnSp>
        <p:nvCxnSpPr>
          <p:cNvPr id="22" name="Straight Arrow Connector 21"/>
          <p:cNvCxnSpPr>
            <a:stCxn id="21" idx="2"/>
          </p:cNvCxnSpPr>
          <p:nvPr/>
        </p:nvCxnSpPr>
        <p:spPr>
          <a:xfrm>
            <a:off x="6663205" y="4112748"/>
            <a:ext cx="0" cy="36532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23624" y="3068962"/>
            <a:ext cx="1968605" cy="307764"/>
          </a:xfrm>
          <a:prstGeom prst="rect">
            <a:avLst/>
          </a:prstGeom>
          <a:noFill/>
        </p:spPr>
        <p:txBody>
          <a:bodyPr wrap="none" lIns="91426" tIns="45714" rIns="91426" bIns="45714" rtlCol="0">
            <a:spAutoFit/>
          </a:bodyPr>
          <a:lstStyle/>
          <a:p>
            <a:pPr defTabSz="914263"/>
            <a:r>
              <a:rPr lang="en-US" sz="1400" dirty="0" err="1">
                <a:solidFill>
                  <a:srgbClr val="FF0000"/>
                </a:solidFill>
                <a:latin typeface="Tahoma"/>
              </a:rPr>
              <a:t>fopen</a:t>
            </a:r>
            <a:r>
              <a:rPr lang="en-US" sz="1400" dirty="0">
                <a:solidFill>
                  <a:srgbClr val="FF0000"/>
                </a:solidFill>
                <a:latin typeface="Tahoma"/>
              </a:rPr>
              <a:t>, </a:t>
            </a:r>
            <a:r>
              <a:rPr lang="en-US" sz="1400" dirty="0" err="1">
                <a:solidFill>
                  <a:srgbClr val="FF0000"/>
                </a:solidFill>
                <a:latin typeface="Tahoma"/>
              </a:rPr>
              <a:t>fread</a:t>
            </a:r>
            <a:r>
              <a:rPr lang="en-US" sz="1400" dirty="0">
                <a:solidFill>
                  <a:srgbClr val="FF0000"/>
                </a:solidFill>
                <a:latin typeface="Tahoma"/>
              </a:rPr>
              <a:t>, </a:t>
            </a:r>
            <a:r>
              <a:rPr lang="en-US" sz="1400" dirty="0" err="1">
                <a:solidFill>
                  <a:srgbClr val="FF0000"/>
                </a:solidFill>
                <a:latin typeface="Tahoma"/>
              </a:rPr>
              <a:t>fwrite</a:t>
            </a:r>
            <a:r>
              <a:rPr lang="en-US" sz="1400" dirty="0">
                <a:solidFill>
                  <a:srgbClr val="FF0000"/>
                </a:solidFill>
                <a:latin typeface="Tahoma"/>
              </a:rPr>
              <a:t>, …</a:t>
            </a:r>
          </a:p>
        </p:txBody>
      </p:sp>
      <p:sp>
        <p:nvSpPr>
          <p:cNvPr id="24" name="Text Box 24" descr="90%"/>
          <p:cNvSpPr txBox="1">
            <a:spLocks noChangeArrowheads="1"/>
          </p:cNvSpPr>
          <p:nvPr/>
        </p:nvSpPr>
        <p:spPr bwMode="auto">
          <a:xfrm>
            <a:off x="5148075" y="5660392"/>
            <a:ext cx="2623295" cy="495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fontAlgn="base" hangingPunct="1">
              <a:spcBef>
                <a:spcPct val="0"/>
              </a:spcBef>
              <a:spcAft>
                <a:spcPct val="0"/>
              </a:spcAft>
            </a:pPr>
            <a:r>
              <a:rPr lang="en-US" sz="1400" dirty="0">
                <a:solidFill>
                  <a:srgbClr val="FF0000"/>
                </a:solidFill>
                <a:latin typeface="Tahoma"/>
                <a:cs typeface="Tahoma"/>
              </a:rPr>
              <a:t>Persistent (e.g., Phase-Change) </a:t>
            </a:r>
          </a:p>
          <a:p>
            <a:pPr algn="ctr" defTabSz="914263" eaLnBrk="1" fontAlgn="base" hangingPunct="1">
              <a:spcBef>
                <a:spcPct val="0"/>
              </a:spcBef>
              <a:spcAft>
                <a:spcPct val="0"/>
              </a:spcAft>
            </a:pPr>
            <a:r>
              <a:rPr lang="en-US" sz="1400" dirty="0">
                <a:solidFill>
                  <a:srgbClr val="FF0000"/>
                </a:solidFill>
                <a:latin typeface="Tahoma"/>
                <a:cs typeface="Tahoma"/>
              </a:rPr>
              <a:t>Memory</a:t>
            </a:r>
          </a:p>
        </p:txBody>
      </p:sp>
      <p:pic>
        <p:nvPicPr>
          <p:cNvPr id="25" name="Picture 24"/>
          <p:cNvPicPr>
            <a:picLocks noChangeAspect="1"/>
          </p:cNvPicPr>
          <p:nvPr/>
        </p:nvPicPr>
        <p:blipFill>
          <a:blip r:embed="rId5"/>
          <a:stretch>
            <a:fillRect/>
          </a:stretch>
        </p:blipFill>
        <p:spPr>
          <a:xfrm>
            <a:off x="5635893" y="4653138"/>
            <a:ext cx="1554690" cy="1003885"/>
          </a:xfrm>
          <a:prstGeom prst="rect">
            <a:avLst/>
          </a:prstGeom>
        </p:spPr>
      </p:pic>
      <p:sp>
        <p:nvSpPr>
          <p:cNvPr id="26" name="TextBox 25"/>
          <p:cNvSpPr txBox="1"/>
          <p:nvPr/>
        </p:nvSpPr>
        <p:spPr>
          <a:xfrm>
            <a:off x="11759" y="4597476"/>
            <a:ext cx="184638" cy="369320"/>
          </a:xfrm>
          <a:prstGeom prst="rect">
            <a:avLst/>
          </a:prstGeom>
          <a:noFill/>
        </p:spPr>
        <p:txBody>
          <a:bodyPr wrap="none" lIns="91426" tIns="45714" rIns="91426" bIns="45714" rtlCol="0">
            <a:spAutoFit/>
          </a:bodyPr>
          <a:lstStyle/>
          <a:p>
            <a:pPr defTabSz="914263"/>
            <a:endParaRPr lang="en-US" dirty="0">
              <a:solidFill>
                <a:srgbClr val="000000"/>
              </a:solidFill>
              <a:latin typeface="Tahoma"/>
            </a:endParaRPr>
          </a:p>
        </p:txBody>
      </p:sp>
      <p:sp>
        <p:nvSpPr>
          <p:cNvPr id="27" name="Rounded Rectangle 26"/>
          <p:cNvSpPr>
            <a:spLocks noChangeArrowheads="1"/>
          </p:cNvSpPr>
          <p:nvPr/>
        </p:nvSpPr>
        <p:spPr bwMode="auto">
          <a:xfrm>
            <a:off x="5508104" y="3068960"/>
            <a:ext cx="2232248" cy="1440160"/>
          </a:xfrm>
          <a:prstGeom prst="roundRect">
            <a:avLst>
              <a:gd name="adj" fmla="val 16667"/>
            </a:avLst>
          </a:prstGeom>
          <a:noFill/>
          <a:ln w="666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lIns="91426" tIns="45714" rIns="91426" bIns="45714" anchor="ctr"/>
          <a:lstStyle/>
          <a:p>
            <a:pPr algn="ctr" defTabSz="914263">
              <a:defRPr/>
            </a:pPr>
            <a:endParaRPr lang="en-US">
              <a:solidFill>
                <a:srgbClr val="FFFFFF"/>
              </a:solidFill>
              <a:latin typeface="Tahoma"/>
            </a:endParaRPr>
          </a:p>
        </p:txBody>
      </p:sp>
    </p:spTree>
    <p:extLst>
      <p:ext uri="{BB962C8B-B14F-4D97-AF65-F5344CB8AC3E}">
        <p14:creationId xmlns:p14="http://schemas.microsoft.com/office/powerpoint/2010/main" val="154950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6633"/>
                </a:solidFill>
              </a:rPr>
              <a:t>Coordinated Memory and Storage with NVM (II)</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200" dirty="0">
                <a:sym typeface="Wingdings"/>
              </a:rPr>
              <a:t>Goal: </a:t>
            </a:r>
            <a:r>
              <a:rPr lang="en-US" sz="2200" dirty="0">
                <a:solidFill>
                  <a:srgbClr val="0000FF"/>
                </a:solidFill>
                <a:sym typeface="Wingdings"/>
              </a:rPr>
              <a:t>Unify memory and storage management in a single unit to </a:t>
            </a:r>
            <a:r>
              <a:rPr lang="en-US" sz="2200" dirty="0">
                <a:solidFill>
                  <a:srgbClr val="FF0000"/>
                </a:solidFill>
                <a:sym typeface="Wingdings"/>
              </a:rPr>
              <a:t>eliminate wasted work to locate, transfer, and translate data</a:t>
            </a:r>
          </a:p>
          <a:p>
            <a:pPr lvl="1"/>
            <a:r>
              <a:rPr lang="en-US" sz="1800" dirty="0">
                <a:sym typeface="Wingdings"/>
              </a:rPr>
              <a:t>Improves both energy and performance</a:t>
            </a:r>
          </a:p>
          <a:p>
            <a:pPr lvl="1"/>
            <a:r>
              <a:rPr lang="en-US" sz="1800" dirty="0">
                <a:sym typeface="Wingdings"/>
              </a:rPr>
              <a:t>Simplifies programming model as well</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sp>
        <p:nvSpPr>
          <p:cNvPr id="5" name="Rectangle 4"/>
          <p:cNvSpPr/>
          <p:nvPr/>
        </p:nvSpPr>
        <p:spPr>
          <a:xfrm>
            <a:off x="4067944" y="4509120"/>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endParaRPr lang="en-US">
              <a:solidFill>
                <a:srgbClr val="FFFFFF"/>
              </a:solidFill>
              <a:latin typeface="Tahoma"/>
            </a:endParaRPr>
          </a:p>
        </p:txBody>
      </p:sp>
      <p:sp>
        <p:nvSpPr>
          <p:cNvPr id="6" name="Rectangle 5"/>
          <p:cNvSpPr/>
          <p:nvPr/>
        </p:nvSpPr>
        <p:spPr>
          <a:xfrm>
            <a:off x="1619672" y="2996955"/>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endParaRPr lang="en-US">
              <a:solidFill>
                <a:srgbClr val="FFFFFF"/>
              </a:solidFill>
              <a:latin typeface="Tahoma"/>
            </a:endParaRPr>
          </a:p>
        </p:txBody>
      </p:sp>
      <p:sp>
        <p:nvSpPr>
          <p:cNvPr id="7" name="TextBox 6"/>
          <p:cNvSpPr txBox="1"/>
          <p:nvPr/>
        </p:nvSpPr>
        <p:spPr>
          <a:xfrm>
            <a:off x="1835696" y="2708921"/>
            <a:ext cx="2650983" cy="369320"/>
          </a:xfrm>
          <a:prstGeom prst="rect">
            <a:avLst/>
          </a:prstGeom>
          <a:solidFill>
            <a:srgbClr val="FFFFFF"/>
          </a:solidFill>
        </p:spPr>
        <p:txBody>
          <a:bodyPr wrap="none" lIns="91426" tIns="45714" rIns="91426" bIns="45714" rtlCol="0">
            <a:spAutoFit/>
          </a:bodyPr>
          <a:lstStyle/>
          <a:p>
            <a:pPr defTabSz="914263"/>
            <a:r>
              <a:rPr lang="en-US" dirty="0" smtClean="0">
                <a:solidFill>
                  <a:srgbClr val="000000"/>
                </a:solidFill>
                <a:latin typeface="Tahoma"/>
              </a:rPr>
              <a:t>Unified Memory/Storage</a:t>
            </a:r>
            <a:endParaRPr lang="en-US" dirty="0">
              <a:solidFill>
                <a:srgbClr val="000000"/>
              </a:solidFill>
              <a:latin typeface="Tahoma"/>
            </a:endParaRPr>
          </a:p>
        </p:txBody>
      </p:sp>
      <p:sp>
        <p:nvSpPr>
          <p:cNvPr id="8" name="Text Box 13" descr="90%"/>
          <p:cNvSpPr txBox="1">
            <a:spLocks noChangeArrowheads="1"/>
          </p:cNvSpPr>
          <p:nvPr/>
        </p:nvSpPr>
        <p:spPr bwMode="auto">
          <a:xfrm>
            <a:off x="4202421" y="4003439"/>
            <a:ext cx="1013605" cy="495510"/>
          </a:xfrm>
          <a:prstGeom prst="rect">
            <a:avLst/>
          </a:prstGeom>
          <a:noFill/>
          <a:ln w="12700">
            <a:noFill/>
            <a:miter lim="800000"/>
            <a:headEnd/>
            <a:tailEnd/>
          </a:ln>
          <a:effectLst/>
        </p:spPr>
        <p:txBody>
          <a:bodyPr wrap="none" lIns="63999" tIns="31999" rIns="63999" bIns="31999">
            <a:spAutoFit/>
          </a:bodyPr>
          <a:lstStyle/>
          <a:p>
            <a:pPr algn="ctr" defTabSz="914263">
              <a:defRPr/>
            </a:pPr>
            <a:r>
              <a:rPr lang="en-US" sz="1400" kern="0" dirty="0">
                <a:solidFill>
                  <a:sysClr val="windowText" lastClr="000000"/>
                </a:solidFill>
                <a:latin typeface="Tahoma"/>
                <a:ea typeface="Arial" pitchFamily="-107" charset="0"/>
                <a:cs typeface="Tahoma"/>
              </a:rPr>
              <a:t>Processor</a:t>
            </a:r>
          </a:p>
          <a:p>
            <a:pPr algn="ctr" defTabSz="914263">
              <a:defRPr/>
            </a:pPr>
            <a:r>
              <a:rPr lang="en-US" sz="1400" kern="0" dirty="0">
                <a:solidFill>
                  <a:sysClr val="windowText" lastClr="000000"/>
                </a:solidFill>
                <a:latin typeface="Tahoma"/>
                <a:ea typeface="Arial" pitchFamily="-107" charset="0"/>
                <a:cs typeface="Tahoma"/>
              </a:rPr>
              <a:t>and caches</a:t>
            </a:r>
          </a:p>
        </p:txBody>
      </p:sp>
      <p:sp>
        <p:nvSpPr>
          <p:cNvPr id="9" name="Text Box 24" descr="90%"/>
          <p:cNvSpPr txBox="1">
            <a:spLocks noChangeArrowheads="1"/>
          </p:cNvSpPr>
          <p:nvPr/>
        </p:nvSpPr>
        <p:spPr bwMode="auto">
          <a:xfrm>
            <a:off x="3098313" y="6063354"/>
            <a:ext cx="3322430" cy="28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fontAlgn="base" hangingPunct="1">
              <a:spcBef>
                <a:spcPct val="0"/>
              </a:spcBef>
              <a:spcAft>
                <a:spcPct val="0"/>
              </a:spcAft>
            </a:pPr>
            <a:r>
              <a:rPr lang="en-US" sz="1400" dirty="0">
                <a:solidFill>
                  <a:srgbClr val="FF0000"/>
                </a:solidFill>
                <a:latin typeface="Tahoma"/>
                <a:cs typeface="Tahoma"/>
              </a:rPr>
              <a:t>Persistent (e.g., Phase-Change) Memory</a:t>
            </a:r>
          </a:p>
        </p:txBody>
      </p:sp>
      <p:pic>
        <p:nvPicPr>
          <p:cNvPr id="10" name="Content Placeholder 6" descr="barcelona-die-photo-colo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452" y="3140971"/>
            <a:ext cx="874036" cy="852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Arrow Connector 10"/>
          <p:cNvCxnSpPr/>
          <p:nvPr/>
        </p:nvCxnSpPr>
        <p:spPr>
          <a:xfrm>
            <a:off x="4355976" y="4432556"/>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7826" y="4509122"/>
            <a:ext cx="1049445" cy="307764"/>
          </a:xfrm>
          <a:prstGeom prst="rect">
            <a:avLst/>
          </a:prstGeom>
          <a:noFill/>
        </p:spPr>
        <p:txBody>
          <a:bodyPr wrap="none" lIns="91426" tIns="45714" rIns="91426" bIns="45714" rtlCol="0">
            <a:spAutoFit/>
          </a:bodyPr>
          <a:lstStyle/>
          <a:p>
            <a:pPr defTabSz="914263"/>
            <a:r>
              <a:rPr lang="en-US" sz="1400" dirty="0">
                <a:solidFill>
                  <a:srgbClr val="000000"/>
                </a:solidFill>
                <a:latin typeface="Tahoma"/>
              </a:rPr>
              <a:t>Load/Store</a:t>
            </a:r>
          </a:p>
        </p:txBody>
      </p:sp>
      <p:pic>
        <p:nvPicPr>
          <p:cNvPr id="13" name="Picture 12"/>
          <p:cNvPicPr>
            <a:picLocks noChangeAspect="1"/>
          </p:cNvPicPr>
          <p:nvPr/>
        </p:nvPicPr>
        <p:blipFill>
          <a:blip r:embed="rId3"/>
          <a:stretch>
            <a:fillRect/>
          </a:stretch>
        </p:blipFill>
        <p:spPr>
          <a:xfrm>
            <a:off x="3935700" y="5056098"/>
            <a:ext cx="1554690" cy="1003885"/>
          </a:xfrm>
          <a:prstGeom prst="rect">
            <a:avLst/>
          </a:prstGeom>
        </p:spPr>
      </p:pic>
      <p:cxnSp>
        <p:nvCxnSpPr>
          <p:cNvPr id="14" name="Straight Connector 13"/>
          <p:cNvCxnSpPr/>
          <p:nvPr/>
        </p:nvCxnSpPr>
        <p:spPr>
          <a:xfrm flipH="1" flipV="1">
            <a:off x="2915817" y="4077072"/>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3744" y="3573016"/>
            <a:ext cx="1659400" cy="523208"/>
          </a:xfrm>
          <a:prstGeom prst="rect">
            <a:avLst/>
          </a:prstGeom>
          <a:noFill/>
        </p:spPr>
        <p:txBody>
          <a:bodyPr wrap="none" lIns="91426" tIns="45714" rIns="91426" bIns="45714" rtlCol="0">
            <a:spAutoFit/>
          </a:bodyPr>
          <a:lstStyle/>
          <a:p>
            <a:pPr algn="ctr" defTabSz="914263"/>
            <a:r>
              <a:rPr lang="en-US" sz="1400" dirty="0">
                <a:solidFill>
                  <a:srgbClr val="FF0000"/>
                </a:solidFill>
                <a:latin typeface="Tahoma"/>
              </a:rPr>
              <a:t>Persistent Memory</a:t>
            </a:r>
          </a:p>
          <a:p>
            <a:pPr algn="ctr" defTabSz="914263"/>
            <a:r>
              <a:rPr lang="en-US" sz="1400" dirty="0">
                <a:solidFill>
                  <a:srgbClr val="FF0000"/>
                </a:solidFill>
                <a:latin typeface="Tahoma"/>
              </a:rPr>
              <a:t>Manager</a:t>
            </a:r>
          </a:p>
        </p:txBody>
      </p:sp>
      <p:cxnSp>
        <p:nvCxnSpPr>
          <p:cNvPr id="16" name="Straight Arrow Connector 15"/>
          <p:cNvCxnSpPr/>
          <p:nvPr/>
        </p:nvCxnSpPr>
        <p:spPr>
          <a:xfrm flipV="1">
            <a:off x="5076056" y="443711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36098" y="4509122"/>
            <a:ext cx="928431" cy="307764"/>
          </a:xfrm>
          <a:prstGeom prst="rect">
            <a:avLst/>
          </a:prstGeom>
          <a:noFill/>
        </p:spPr>
        <p:txBody>
          <a:bodyPr wrap="none" lIns="91426" tIns="45714" rIns="91426" bIns="45714" rtlCol="0">
            <a:spAutoFit/>
          </a:bodyPr>
          <a:lstStyle/>
          <a:p>
            <a:pPr defTabSz="914263"/>
            <a:r>
              <a:rPr lang="en-US" sz="1400" dirty="0">
                <a:solidFill>
                  <a:srgbClr val="000000"/>
                </a:solidFill>
                <a:latin typeface="Tahoma"/>
              </a:rPr>
              <a:t>Feedback</a:t>
            </a:r>
          </a:p>
        </p:txBody>
      </p:sp>
      <p:sp>
        <p:nvSpPr>
          <p:cNvPr id="18" name="Rectangle 17"/>
          <p:cNvSpPr/>
          <p:nvPr/>
        </p:nvSpPr>
        <p:spPr>
          <a:xfrm>
            <a:off x="1475656" y="6344604"/>
            <a:ext cx="7056784" cy="553986"/>
          </a:xfrm>
          <a:prstGeom prst="rect">
            <a:avLst/>
          </a:prstGeom>
        </p:spPr>
        <p:txBody>
          <a:bodyPr wrap="square" lIns="91426" tIns="45714" rIns="91426" bIns="45714">
            <a:spAutoFit/>
          </a:bodyPr>
          <a:lstStyle/>
          <a:p>
            <a:pPr defTabSz="914263"/>
            <a:r>
              <a:rPr lang="en-US" sz="1500" dirty="0">
                <a:solidFill>
                  <a:srgbClr val="000000"/>
                </a:solidFill>
                <a:latin typeface="Tahoma"/>
              </a:rPr>
              <a:t>Meza+, “</a:t>
            </a:r>
            <a:r>
              <a:rPr lang="en-US" sz="1500" dirty="0">
                <a:solidFill>
                  <a:srgbClr val="0000FF"/>
                </a:solidFill>
                <a:latin typeface="Tahoma"/>
              </a:rPr>
              <a:t>A Case for Efficient Hardware-Software Cooperative Management of Storage and Memory</a:t>
            </a:r>
            <a:r>
              <a:rPr lang="en-US" sz="1500" dirty="0">
                <a:solidFill>
                  <a:srgbClr val="000000"/>
                </a:solidFill>
                <a:latin typeface="Tahoma"/>
              </a:rPr>
              <a:t>,” WEED 2013.</a:t>
            </a:r>
          </a:p>
        </p:txBody>
      </p:sp>
    </p:spTree>
    <p:extLst>
      <p:ext uri="{BB962C8B-B14F-4D97-AF65-F5344CB8AC3E}">
        <p14:creationId xmlns:p14="http://schemas.microsoft.com/office/powerpoint/2010/main" val="1173798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a:xfrm>
            <a:off x="228600" y="980728"/>
            <a:ext cx="8610600" cy="5472608"/>
          </a:xfrm>
        </p:spPr>
        <p:txBody>
          <a:bodyPr/>
          <a:lstStyle/>
          <a:p>
            <a:r>
              <a:rPr lang="en-US" sz="2200" dirty="0">
                <a:solidFill>
                  <a:srgbClr val="0000FF"/>
                </a:solidFill>
                <a:sym typeface="Wingdings"/>
              </a:rPr>
              <a:t>Exposes a load/store interface to access persistent data</a:t>
            </a:r>
          </a:p>
          <a:p>
            <a:pPr lvl="1"/>
            <a:r>
              <a:rPr lang="en-US" sz="2000" dirty="0">
                <a:solidFill>
                  <a:schemeClr val="accent2">
                    <a:lumMod val="75000"/>
                  </a:schemeClr>
                </a:solidFill>
                <a:sym typeface="Wingdings"/>
              </a:rPr>
              <a:t>Applications can directly access persistent memory  no conversion, translation, location overhead for persistent data </a:t>
            </a:r>
          </a:p>
          <a:p>
            <a:pPr lvl="1"/>
            <a:endParaRPr lang="en-US" sz="2000" dirty="0">
              <a:sym typeface="Wingdings"/>
            </a:endParaRPr>
          </a:p>
          <a:p>
            <a:r>
              <a:rPr lang="en-US" sz="2200" dirty="0">
                <a:solidFill>
                  <a:srgbClr val="0000FF"/>
                </a:solidFill>
                <a:sym typeface="Wingdings"/>
              </a:rPr>
              <a:t>Manages data placement, location, persistence, security</a:t>
            </a:r>
          </a:p>
          <a:p>
            <a:pPr lvl="1"/>
            <a:r>
              <a:rPr lang="en-US" sz="2000" dirty="0">
                <a:solidFill>
                  <a:schemeClr val="accent2">
                    <a:lumMod val="75000"/>
                  </a:schemeClr>
                </a:solidFill>
                <a:sym typeface="Wingdings"/>
              </a:rPr>
              <a:t>To get the best of multiple forms of storage</a:t>
            </a:r>
          </a:p>
          <a:p>
            <a:pPr lvl="1"/>
            <a:endParaRPr lang="en-US" sz="2000" dirty="0">
              <a:sym typeface="Wingdings"/>
            </a:endParaRPr>
          </a:p>
          <a:p>
            <a:r>
              <a:rPr lang="en-US" sz="2200" dirty="0">
                <a:solidFill>
                  <a:srgbClr val="0000FF"/>
                </a:solidFill>
                <a:sym typeface="Wingdings"/>
              </a:rPr>
              <a:t>Manages metadata storage and retrieval</a:t>
            </a:r>
          </a:p>
          <a:p>
            <a:pPr lvl="1"/>
            <a:r>
              <a:rPr lang="en-US" sz="2000" dirty="0">
                <a:solidFill>
                  <a:srgbClr val="FF0000"/>
                </a:solidFill>
                <a:sym typeface="Wingdings"/>
              </a:rPr>
              <a:t>This can lead to overheads that need to be managed</a:t>
            </a:r>
          </a:p>
          <a:p>
            <a:pPr lvl="1"/>
            <a:endParaRPr lang="en-US" sz="2000" dirty="0">
              <a:sym typeface="Wingdings"/>
            </a:endParaRPr>
          </a:p>
          <a:p>
            <a:r>
              <a:rPr lang="en-US" sz="2200" dirty="0">
                <a:solidFill>
                  <a:srgbClr val="0000FF"/>
                </a:solidFill>
                <a:sym typeface="Wingdings"/>
              </a:rPr>
              <a:t>Exposes hooks and interfaces for system software</a:t>
            </a:r>
          </a:p>
          <a:p>
            <a:pPr lvl="1"/>
            <a:r>
              <a:rPr lang="en-US" sz="2000" dirty="0">
                <a:solidFill>
                  <a:srgbClr val="2C6123"/>
                </a:solidFill>
                <a:sym typeface="Wingdings"/>
              </a:rPr>
              <a:t>To enable better data placement and management decisions</a:t>
            </a:r>
          </a:p>
          <a:p>
            <a:pPr lvl="1"/>
            <a:endParaRPr lang="en-US" sz="2000" dirty="0">
              <a:solidFill>
                <a:srgbClr val="2C6123"/>
              </a:solidFill>
              <a:sym typeface="Wingdings"/>
            </a:endParaRPr>
          </a:p>
          <a:p>
            <a:r>
              <a:rPr lang="en-US" sz="1800" dirty="0"/>
              <a:t>Meza+, “</a:t>
            </a:r>
            <a:r>
              <a:rPr lang="en-US" sz="1800" dirty="0">
                <a:solidFill>
                  <a:srgbClr val="0000FF"/>
                </a:solidFill>
              </a:rPr>
              <a:t>A Case for Efficient Hardware-Software Cooperative Management of Storage and Memory</a:t>
            </a:r>
            <a:r>
              <a:rPr lang="en-US" sz="1800" dirty="0"/>
              <a:t>,” WEED 2013.</a:t>
            </a:r>
          </a:p>
          <a:p>
            <a:pPr lvl="1"/>
            <a:endParaRPr lang="en-US" sz="2000" dirty="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spTree>
    <p:extLst>
      <p:ext uri="{BB962C8B-B14F-4D97-AF65-F5344CB8AC3E}">
        <p14:creationId xmlns:p14="http://schemas.microsoft.com/office/powerpoint/2010/main" val="632040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Persistent Memory Manager (PMM)</a:t>
            </a:r>
          </a:p>
        </p:txBody>
      </p:sp>
      <p:sp>
        <p:nvSpPr>
          <p:cNvPr id="3" name="Content Placeholder 2"/>
          <p:cNvSpPr>
            <a:spLocks noGrp="1"/>
          </p:cNvSpPr>
          <p:nvPr>
            <p:ph idx="1"/>
          </p:nvPr>
        </p:nvSpPr>
        <p:spPr/>
        <p:txBody>
          <a:bodyPr/>
          <a:lstStyle/>
          <a:p>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8"/>
            <a:ext cx="6624736" cy="5018909"/>
          </a:xfrm>
          <a:prstGeom prst="rect">
            <a:avLst/>
          </a:prstGeom>
        </p:spPr>
      </p:pic>
      <p:sp>
        <p:nvSpPr>
          <p:cNvPr id="7" name="TextBox 6"/>
          <p:cNvSpPr txBox="1"/>
          <p:nvPr/>
        </p:nvSpPr>
        <p:spPr>
          <a:xfrm>
            <a:off x="251523" y="5910374"/>
            <a:ext cx="8593137" cy="830985"/>
          </a:xfrm>
          <a:prstGeom prst="rect">
            <a:avLst/>
          </a:prstGeom>
          <a:solidFill>
            <a:sysClr val="window" lastClr="FFFFFF"/>
          </a:solidFill>
          <a:ln w="25400" cap="flat" cmpd="sng" algn="ctr">
            <a:solidFill>
              <a:srgbClr val="0000FF"/>
            </a:solidFill>
            <a:prstDash val="solid"/>
          </a:ln>
          <a:effectLst/>
        </p:spPr>
        <p:txBody>
          <a:bodyPr lIns="91426" tIns="45714" rIns="91426" bIns="45714">
            <a:spAutoFit/>
          </a:bodyPr>
          <a:lstStyle/>
          <a:p>
            <a:pPr algn="ctr" defTabSz="914263">
              <a:defRPr/>
            </a:pPr>
            <a:r>
              <a:rPr lang="en-US" sz="2400" b="1" kern="0" dirty="0">
                <a:solidFill>
                  <a:srgbClr val="0000FF"/>
                </a:solidFill>
                <a:latin typeface="Calibri"/>
              </a:rPr>
              <a:t>PMM uses access and hint information to allocate, locate, migrate and access data in the heterogeneous array of devices</a:t>
            </a:r>
          </a:p>
        </p:txBody>
      </p:sp>
      <p:sp>
        <p:nvSpPr>
          <p:cNvPr id="8" name="Rounded Rectangle 7"/>
          <p:cNvSpPr>
            <a:spLocks noChangeArrowheads="1"/>
          </p:cNvSpPr>
          <p:nvPr/>
        </p:nvSpPr>
        <p:spPr bwMode="auto">
          <a:xfrm>
            <a:off x="2555777" y="1412776"/>
            <a:ext cx="3312368" cy="43204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lIns="91426" tIns="45714" rIns="91426" bIns="45714" anchor="ctr"/>
          <a:lstStyle/>
          <a:p>
            <a:pPr algn="ctr" defTabSz="914263">
              <a:defRPr/>
            </a:pPr>
            <a:endParaRPr lang="en-US">
              <a:solidFill>
                <a:srgbClr val="FFFFFF"/>
              </a:solidFill>
              <a:latin typeface="Tahoma"/>
            </a:endParaRPr>
          </a:p>
        </p:txBody>
      </p:sp>
      <p:sp>
        <p:nvSpPr>
          <p:cNvPr id="9" name="TextBox 38"/>
          <p:cNvSpPr txBox="1">
            <a:spLocks noChangeArrowheads="1"/>
          </p:cNvSpPr>
          <p:nvPr/>
        </p:nvSpPr>
        <p:spPr bwMode="auto">
          <a:xfrm rot="10800000" flipV="1">
            <a:off x="5868144" y="1434270"/>
            <a:ext cx="1800200" cy="338542"/>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6" tIns="45714" rIns="91426"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263" eaLnBrk="1" hangingPunct="1">
              <a:defRPr/>
            </a:pPr>
            <a:r>
              <a:rPr lang="en-US" sz="1600" dirty="0">
                <a:solidFill>
                  <a:srgbClr val="0000FF"/>
                </a:solidFill>
              </a:rPr>
              <a:t>Persistent objects</a:t>
            </a:r>
          </a:p>
        </p:txBody>
      </p:sp>
    </p:spTree>
    <p:extLst>
      <p:ext uri="{BB962C8B-B14F-4D97-AF65-F5344CB8AC3E}">
        <p14:creationId xmlns:p14="http://schemas.microsoft.com/office/powerpoint/2010/main" val="2023872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3" name="Content Placeholder 2"/>
          <p:cNvSpPr>
            <a:spLocks noGrp="1"/>
          </p:cNvSpPr>
          <p:nvPr>
            <p:ph idx="1"/>
          </p:nvPr>
        </p:nvSpPr>
        <p:spPr>
          <a:xfrm>
            <a:off x="228600" y="1124744"/>
            <a:ext cx="8610600" cy="5123656"/>
          </a:xfrm>
        </p:spPr>
        <p:txBody>
          <a:bodyPr/>
          <a:lstStyle/>
          <a:p>
            <a:r>
              <a:rPr lang="en-US" sz="2200" dirty="0" smtClean="0"/>
              <a:t>A persistent memory exposes a large, persistent address space</a:t>
            </a:r>
          </a:p>
          <a:p>
            <a:pPr lvl="1"/>
            <a:r>
              <a:rPr lang="en-US" sz="2000" dirty="0" smtClean="0">
                <a:solidFill>
                  <a:srgbClr val="0000FF"/>
                </a:solidFill>
              </a:rPr>
              <a:t>But it may use many different devices to satisfy this goal</a:t>
            </a:r>
          </a:p>
          <a:p>
            <a:pPr lvl="1"/>
            <a:r>
              <a:rPr lang="en-US" sz="2000" dirty="0" smtClean="0"/>
              <a:t>From fast, low-capacity volatile DRAM to slow, high-capacity non-volatile HDD or Flash</a:t>
            </a:r>
          </a:p>
          <a:p>
            <a:pPr lvl="1"/>
            <a:r>
              <a:rPr lang="en-US" sz="2000" dirty="0" smtClean="0"/>
              <a:t>And other NVM devices in between</a:t>
            </a:r>
          </a:p>
          <a:p>
            <a:endParaRPr lang="en-US" sz="2200" dirty="0" smtClean="0"/>
          </a:p>
          <a:p>
            <a:r>
              <a:rPr lang="en-US" sz="2200" dirty="0" smtClean="0">
                <a:solidFill>
                  <a:schemeClr val="tx2">
                    <a:lumMod val="75000"/>
                  </a:schemeClr>
                </a:solidFill>
              </a:rPr>
              <a:t>Performance and energy can benefit from good placement of data among these devices</a:t>
            </a:r>
          </a:p>
          <a:p>
            <a:pPr lvl="1"/>
            <a:r>
              <a:rPr lang="en-US" sz="2000" dirty="0" smtClean="0"/>
              <a:t>Utilizing the strengths of each device and avoiding their weaknesses, if possible</a:t>
            </a:r>
          </a:p>
          <a:p>
            <a:pPr lvl="1"/>
            <a:r>
              <a:rPr lang="en-US" sz="2000" dirty="0" smtClean="0">
                <a:solidFill>
                  <a:srgbClr val="0000FF"/>
                </a:solidFill>
              </a:rPr>
              <a:t>For example, consider two important application characteristics:  locality and persistence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109</a:t>
            </a:fld>
            <a:endParaRPr lang="en-US" altLang="en-US">
              <a:solidFill>
                <a:srgbClr val="000000"/>
              </a:solidFill>
            </a:endParaRPr>
          </a:p>
        </p:txBody>
      </p:sp>
    </p:spTree>
    <p:extLst>
      <p:ext uri="{BB962C8B-B14F-4D97-AF65-F5344CB8AC3E}">
        <p14:creationId xmlns:p14="http://schemas.microsoft.com/office/powerpoint/2010/main" val="2343085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844675"/>
            <a:ext cx="8794750" cy="822325"/>
          </a:xfrm>
        </p:spPr>
        <p:txBody>
          <a:bodyPr/>
          <a:lstStyle/>
          <a:p>
            <a:pPr algn="ctr" eaLnBrk="1" hangingPunct="1"/>
            <a:r>
              <a:rPr lang="en-US" sz="4000" dirty="0" smtClean="0">
                <a:latin typeface="Garamond" charset="0"/>
              </a:rPr>
              <a:t>Simulation: The Field of Dreams</a:t>
            </a:r>
            <a:endParaRPr lang="en-US" sz="4000" dirty="0">
              <a:latin typeface="Garamond" charset="0"/>
            </a:endParaRP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634187534"/>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110</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8"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27582625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FF"/>
                </a:solidFill>
                <a:latin typeface="Tahoma"/>
              </a:rPr>
              <a:t>Columns in a column store that are</a:t>
            </a:r>
            <a:br>
              <a:rPr lang="en-US" dirty="0" smtClean="0">
                <a:solidFill>
                  <a:srgbClr val="0000FF"/>
                </a:solidFill>
                <a:latin typeface="Tahoma"/>
              </a:rPr>
            </a:br>
            <a:r>
              <a:rPr lang="en-US" dirty="0" smtClean="0">
                <a:solidFill>
                  <a:srgbClr val="0000FF"/>
                </a:solidFill>
                <a:latin typeface="Tahoma"/>
              </a:rPr>
              <a:t>scanned through only infrequently</a:t>
            </a:r>
          </a:p>
          <a:p>
            <a:pPr algn="ctr"/>
            <a:r>
              <a:rPr lang="en-US" dirty="0" smtClean="0">
                <a:solidFill>
                  <a:srgbClr val="0000FF"/>
                </a:solidFill>
                <a:latin typeface="Tahoma"/>
                <a:sym typeface="Wingdings"/>
              </a:rPr>
              <a:t> place on Flash</a:t>
            </a:r>
            <a:endParaRPr lang="en-US" dirty="0">
              <a:solidFill>
                <a:srgbClr val="0000FF"/>
              </a:solidFill>
              <a:latin typeface="Tahoma"/>
            </a:endParaRPr>
          </a:p>
        </p:txBody>
      </p:sp>
      <p:sp>
        <p:nvSpPr>
          <p:cNvPr id="9"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360094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112</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00"/>
                </a:solidFill>
                <a:latin typeface="Tahoma"/>
              </a:rPr>
              <a:t>X</a:t>
            </a:r>
            <a:endParaRPr lang="en-US" sz="3600" dirty="0">
              <a:solidFill>
                <a:srgbClr val="000000"/>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00"/>
                </a:solidFill>
                <a:latin typeface="Tahoma"/>
              </a:rPr>
              <a:t>Columns in a column store that are</a:t>
            </a:r>
            <a:br>
              <a:rPr lang="en-US" dirty="0" smtClean="0">
                <a:solidFill>
                  <a:srgbClr val="000000"/>
                </a:solidFill>
                <a:latin typeface="Tahoma"/>
              </a:rPr>
            </a:br>
            <a:r>
              <a:rPr lang="en-US" dirty="0" smtClean="0">
                <a:solidFill>
                  <a:srgbClr val="000000"/>
                </a:solidFill>
                <a:latin typeface="Tahoma"/>
              </a:rPr>
              <a:t>scanned through only infrequently</a:t>
            </a:r>
          </a:p>
          <a:p>
            <a:pPr algn="ctr"/>
            <a:r>
              <a:rPr lang="en-US" dirty="0" smtClean="0">
                <a:solidFill>
                  <a:srgbClr val="000000"/>
                </a:solidFill>
                <a:latin typeface="Tahoma"/>
                <a:sym typeface="Wingdings"/>
              </a:rPr>
              <a:t> place on Flash</a:t>
            </a:r>
            <a:endParaRPr lang="en-US" dirty="0">
              <a:solidFill>
                <a:srgbClr val="000000"/>
              </a:solidFill>
              <a:latin typeface="Tahoma"/>
            </a:endParaRPr>
          </a:p>
        </p:txBody>
      </p:sp>
      <p:sp>
        <p:nvSpPr>
          <p:cNvPr id="8" name="TextBox 7"/>
          <p:cNvSpPr txBox="1"/>
          <p:nvPr/>
        </p:nvSpPr>
        <p:spPr>
          <a:xfrm>
            <a:off x="3779912" y="4149080"/>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9" name="TextBox 8"/>
          <p:cNvSpPr txBox="1"/>
          <p:nvPr/>
        </p:nvSpPr>
        <p:spPr>
          <a:xfrm>
            <a:off x="3923928" y="3284984"/>
            <a:ext cx="3600400" cy="923330"/>
          </a:xfrm>
          <a:prstGeom prst="rect">
            <a:avLst/>
          </a:prstGeom>
          <a:noFill/>
        </p:spPr>
        <p:txBody>
          <a:bodyPr wrap="square" rtlCol="0">
            <a:spAutoFit/>
          </a:bodyPr>
          <a:lstStyle/>
          <a:p>
            <a:pPr algn="ctr"/>
            <a:r>
              <a:rPr lang="en-US" dirty="0" smtClean="0">
                <a:solidFill>
                  <a:srgbClr val="0000FF"/>
                </a:solidFill>
                <a:latin typeface="Tahoma"/>
              </a:rPr>
              <a:t>Frequently-updated index for a Content Delivery Network (CDN) </a:t>
            </a:r>
            <a:r>
              <a:rPr lang="en-US" dirty="0" smtClean="0">
                <a:solidFill>
                  <a:srgbClr val="0000FF"/>
                </a:solidFill>
                <a:latin typeface="Tahoma"/>
                <a:sym typeface="Wingdings"/>
              </a:rPr>
              <a:t> place in DRAM</a:t>
            </a:r>
            <a:endParaRPr lang="en-US" dirty="0">
              <a:solidFill>
                <a:srgbClr val="0000FF"/>
              </a:solidFill>
              <a:latin typeface="Tahoma"/>
            </a:endParaRPr>
          </a:p>
        </p:txBody>
      </p:sp>
      <p:sp>
        <p:nvSpPr>
          <p:cNvPr id="11"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12" name="TextBox 11"/>
          <p:cNvSpPr txBox="1"/>
          <p:nvPr/>
        </p:nvSpPr>
        <p:spPr>
          <a:xfrm>
            <a:off x="107504" y="5877272"/>
            <a:ext cx="9036496" cy="461665"/>
          </a:xfrm>
          <a:prstGeom prst="rect">
            <a:avLst/>
          </a:prstGeom>
          <a:solidFill>
            <a:sysClr val="window" lastClr="FFFFFF"/>
          </a:solidFill>
          <a:ln w="25400" cap="flat" cmpd="sng" algn="ctr">
            <a:solidFill>
              <a:srgbClr val="0000FF"/>
            </a:solidFill>
            <a:prstDash val="solid"/>
          </a:ln>
          <a:effectLst/>
        </p:spPr>
        <p:txBody>
          <a:bodyPr wrap="square">
            <a:spAutoFit/>
          </a:bodyPr>
          <a:lstStyle/>
          <a:p>
            <a:pPr algn="ctr">
              <a:defRPr/>
            </a:pPr>
            <a:r>
              <a:rPr lang="en-US" sz="2400" b="1" kern="0" dirty="0" smtClean="0">
                <a:solidFill>
                  <a:srgbClr val="0000FF"/>
                </a:solidFill>
                <a:latin typeface="Calibri"/>
              </a:rPr>
              <a:t>Applications or system software can provide hints for data placement</a:t>
            </a:r>
            <a:endParaRPr lang="en-US" sz="2400" b="1" kern="0" dirty="0">
              <a:solidFill>
                <a:srgbClr val="0000FF"/>
              </a:solidFill>
              <a:latin typeface="Calibri"/>
            </a:endParaRPr>
          </a:p>
        </p:txBody>
      </p:sp>
    </p:spTree>
    <p:extLst>
      <p:ext uri="{BB962C8B-B14F-4D97-AF65-F5344CB8AC3E}">
        <p14:creationId xmlns:p14="http://schemas.microsoft.com/office/powerpoint/2010/main" val="59167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noAutofit/>
          </a:bodyPr>
          <a:lstStyle/>
          <a:p>
            <a:r>
              <a:rPr lang="en-US" sz="3800" dirty="0"/>
              <a:t>Performance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113</a:t>
            </a:fld>
            <a:endParaRPr lang="en-US" altLang="en-US">
              <a:solidFill>
                <a:srgbClr val="000000"/>
              </a:solidFill>
            </a:endParaRPr>
          </a:p>
        </p:txBody>
      </p:sp>
      <p:pic>
        <p:nvPicPr>
          <p:cNvPr id="8" name="Content Placeholder 7"/>
          <p:cNvPicPr>
            <a:picLocks noGrp="1" noChangeAspect="1"/>
          </p:cNvPicPr>
          <p:nvPr>
            <p:ph idx="1"/>
          </p:nvPr>
        </p:nvPicPr>
        <p:blipFill>
          <a:blip r:embed="rId3"/>
          <a:srcRect l="-7256" r="-7256"/>
          <a:stretch>
            <a:fillRect/>
          </a:stretch>
        </p:blipFill>
        <p:spPr/>
      </p:pic>
      <p:cxnSp>
        <p:nvCxnSpPr>
          <p:cNvPr id="6" name="Straight Arrow Connector 5"/>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49" y="4797155"/>
            <a:ext cx="740830"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263" eaLnBrk="1" hangingPunct="1"/>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81" y="1916835"/>
            <a:ext cx="912000"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263" eaLnBrk="1" hangingPunct="1"/>
            <a:r>
              <a:rPr lang="en-US" dirty="0" smtClean="0">
                <a:solidFill>
                  <a:srgbClr val="FF0000"/>
                </a:solidFill>
              </a:rPr>
              <a:t>~24X</a:t>
            </a:r>
            <a:endParaRPr lang="en-US" dirty="0">
              <a:solidFill>
                <a:srgbClr val="FF0000"/>
              </a:solidFill>
            </a:endParaRPr>
          </a:p>
        </p:txBody>
      </p:sp>
      <p:sp>
        <p:nvSpPr>
          <p:cNvPr id="12" name="Rectangle 11"/>
          <p:cNvSpPr/>
          <p:nvPr/>
        </p:nvSpPr>
        <p:spPr>
          <a:xfrm>
            <a:off x="1475656" y="6344604"/>
            <a:ext cx="7056784" cy="553986"/>
          </a:xfrm>
          <a:prstGeom prst="rect">
            <a:avLst/>
          </a:prstGeom>
        </p:spPr>
        <p:txBody>
          <a:bodyPr wrap="square" lIns="91426" tIns="45714" rIns="91426" bIns="45714">
            <a:spAutoFit/>
          </a:bodyPr>
          <a:lstStyle/>
          <a:p>
            <a:pPr defTabSz="914263"/>
            <a:r>
              <a:rPr lang="en-US" sz="1500" dirty="0">
                <a:solidFill>
                  <a:srgbClr val="000000"/>
                </a:solidFill>
                <a:latin typeface="Tahoma"/>
              </a:rPr>
              <a:t>Meza+, “</a:t>
            </a:r>
            <a:r>
              <a:rPr lang="en-US" sz="1500" dirty="0">
                <a:solidFill>
                  <a:srgbClr val="0000FF"/>
                </a:solidFill>
                <a:latin typeface="Tahoma"/>
              </a:rPr>
              <a:t>A Case for Efficient Hardware-Software Cooperative Management of Storage and Memory</a:t>
            </a:r>
            <a:r>
              <a:rPr lang="en-US" sz="1500" dirty="0">
                <a:solidFill>
                  <a:srgbClr val="000000"/>
                </a:solidFill>
                <a:latin typeface="Tahoma"/>
              </a:rPr>
              <a:t>,” WEED 2013.</a:t>
            </a:r>
          </a:p>
        </p:txBody>
      </p:sp>
    </p:spTree>
    <p:extLst>
      <p:ext uri="{BB962C8B-B14F-4D97-AF65-F5344CB8AC3E}">
        <p14:creationId xmlns:p14="http://schemas.microsoft.com/office/powerpoint/2010/main" val="128244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Benefits of a Single-Level Store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114</a:t>
            </a:fld>
            <a:endParaRPr lang="en-US" altLang="en-US">
              <a:solidFill>
                <a:srgbClr val="000000"/>
              </a:solidFill>
            </a:endParaRPr>
          </a:p>
        </p:txBody>
      </p:sp>
      <p:pic>
        <p:nvPicPr>
          <p:cNvPr id="6" name="Content Placeholder 5"/>
          <p:cNvPicPr>
            <a:picLocks noGrp="1" noChangeAspect="1"/>
          </p:cNvPicPr>
          <p:nvPr>
            <p:ph idx="1"/>
          </p:nvPr>
        </p:nvPicPr>
        <p:blipFill>
          <a:blip r:embed="rId3"/>
          <a:srcRect l="-7624" r="-7624"/>
          <a:stretch>
            <a:fillRect/>
          </a:stretch>
        </p:blipFill>
        <p:spPr/>
      </p:pic>
      <p:cxnSp>
        <p:nvCxnSpPr>
          <p:cNvPr id="8" name="Straight Arrow Connector 7"/>
          <p:cNvCxnSpPr/>
          <p:nvPr/>
        </p:nvCxnSpPr>
        <p:spPr bwMode="auto">
          <a:xfrm>
            <a:off x="5436096" y="5229200"/>
            <a:ext cx="108012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38"/>
          <p:cNvSpPr txBox="1">
            <a:spLocks noChangeArrowheads="1"/>
          </p:cNvSpPr>
          <p:nvPr/>
        </p:nvSpPr>
        <p:spPr bwMode="auto">
          <a:xfrm>
            <a:off x="5559349" y="4797155"/>
            <a:ext cx="740830"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263" eaLnBrk="1" hangingPunct="1"/>
            <a:r>
              <a:rPr lang="en-US" dirty="0" smtClean="0">
                <a:solidFill>
                  <a:srgbClr val="FF0000"/>
                </a:solidFill>
              </a:rPr>
              <a:t>~5X</a:t>
            </a:r>
            <a:endParaRPr lang="en-US" dirty="0">
              <a:solidFill>
                <a:srgbClr val="FF0000"/>
              </a:solidFill>
            </a:endParaRPr>
          </a:p>
        </p:txBody>
      </p:sp>
      <p:cxnSp>
        <p:nvCxnSpPr>
          <p:cNvPr id="10" name="Straight Arrow Connector 9"/>
          <p:cNvCxnSpPr/>
          <p:nvPr/>
        </p:nvCxnSpPr>
        <p:spPr bwMode="auto">
          <a:xfrm>
            <a:off x="3851920" y="2348880"/>
            <a:ext cx="936104"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8"/>
          <p:cNvSpPr txBox="1">
            <a:spLocks noChangeArrowheads="1"/>
          </p:cNvSpPr>
          <p:nvPr/>
        </p:nvSpPr>
        <p:spPr bwMode="auto">
          <a:xfrm>
            <a:off x="3817581" y="1916835"/>
            <a:ext cx="912000"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263" eaLnBrk="1" hangingPunct="1"/>
            <a:r>
              <a:rPr lang="en-US" dirty="0" smtClean="0">
                <a:solidFill>
                  <a:srgbClr val="FF0000"/>
                </a:solidFill>
              </a:rPr>
              <a:t>~16X</a:t>
            </a:r>
            <a:endParaRPr lang="en-US" dirty="0">
              <a:solidFill>
                <a:srgbClr val="FF0000"/>
              </a:solidFill>
            </a:endParaRPr>
          </a:p>
        </p:txBody>
      </p:sp>
      <p:sp>
        <p:nvSpPr>
          <p:cNvPr id="12" name="Rectangle 11"/>
          <p:cNvSpPr/>
          <p:nvPr/>
        </p:nvSpPr>
        <p:spPr>
          <a:xfrm>
            <a:off x="1475656" y="6344604"/>
            <a:ext cx="7056784" cy="553986"/>
          </a:xfrm>
          <a:prstGeom prst="rect">
            <a:avLst/>
          </a:prstGeom>
        </p:spPr>
        <p:txBody>
          <a:bodyPr wrap="square" lIns="91426" tIns="45714" rIns="91426" bIns="45714">
            <a:spAutoFit/>
          </a:bodyPr>
          <a:lstStyle/>
          <a:p>
            <a:pPr defTabSz="914263"/>
            <a:r>
              <a:rPr lang="en-US" sz="1500" dirty="0">
                <a:solidFill>
                  <a:srgbClr val="000000"/>
                </a:solidFill>
                <a:latin typeface="Tahoma"/>
              </a:rPr>
              <a:t>Meza+, “</a:t>
            </a:r>
            <a:r>
              <a:rPr lang="en-US" sz="1500" dirty="0">
                <a:solidFill>
                  <a:srgbClr val="0000FF"/>
                </a:solidFill>
                <a:latin typeface="Tahoma"/>
              </a:rPr>
              <a:t>A Case for Efficient Hardware-Software Cooperative Management of Storage and Memory</a:t>
            </a:r>
            <a:r>
              <a:rPr lang="en-US" sz="1500" dirty="0">
                <a:solidFill>
                  <a:srgbClr val="000000"/>
                </a:solidFill>
                <a:latin typeface="Tahoma"/>
              </a:rPr>
              <a:t>,” WEED 2013.</a:t>
            </a:r>
          </a:p>
        </p:txBody>
      </p:sp>
    </p:spTree>
    <p:extLst>
      <p:ext uri="{BB962C8B-B14F-4D97-AF65-F5344CB8AC3E}">
        <p14:creationId xmlns:p14="http://schemas.microsoft.com/office/powerpoint/2010/main" val="3066845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Single-Level Stores</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Onur Mutlu,</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115</a:t>
            </a:fld>
            <a:endParaRPr lang="en-US" altLang="en-US">
              <a:solidFill>
                <a:srgbClr val="000000"/>
              </a:solidFill>
            </a:endParaRPr>
          </a:p>
        </p:txBody>
      </p:sp>
      <p:pic>
        <p:nvPicPr>
          <p:cNvPr id="5" name="Picture 4"/>
          <p:cNvPicPr>
            <a:picLocks noChangeAspect="1"/>
          </p:cNvPicPr>
          <p:nvPr/>
        </p:nvPicPr>
        <p:blipFill>
          <a:blip r:embed="rId6"/>
          <a:stretch>
            <a:fillRect/>
          </a:stretch>
        </p:blipFill>
        <p:spPr>
          <a:xfrm>
            <a:off x="0" y="4581128"/>
            <a:ext cx="9144000" cy="1018632"/>
          </a:xfrm>
          <a:prstGeom prst="rect">
            <a:avLst/>
          </a:prstGeom>
        </p:spPr>
      </p:pic>
    </p:spTree>
    <p:extLst>
      <p:ext uri="{BB962C8B-B14F-4D97-AF65-F5344CB8AC3E}">
        <p14:creationId xmlns:p14="http://schemas.microsoft.com/office/powerpoint/2010/main" val="187573479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36"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31" cy="233"/>
            </a:xfrm>
            <a:prstGeom prst="rect">
              <a:avLst/>
            </a:prstGeom>
            <a:solidFill>
              <a:srgbClr val="00FF00"/>
            </a:solidFill>
            <a:ln w="9525">
              <a:solidFill>
                <a:schemeClr val="tx1"/>
              </a:solidFill>
              <a:miter lim="800000"/>
              <a:headEnd/>
              <a:tailEnd/>
            </a:ln>
            <a:effectLst/>
          </p:spPr>
          <p:txBody>
            <a:bodyPr wrap="none">
              <a:spAutoFit/>
            </a:bodyPr>
            <a:lstStyle/>
            <a:p>
              <a:pPr defTabSz="914263">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Runtime System</a:t>
              </a:r>
            </a:p>
            <a:p>
              <a:pPr defTabSz="914263">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defTabSz="914263">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defTabSz="914263">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defTabSz="914263">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129583837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Security Challenges of Emerging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crash/</a:t>
            </a:r>
            <a:r>
              <a:rPr lang="en-US" dirty="0" err="1" smtClean="0">
                <a:sym typeface="Wingdings"/>
              </a:rPr>
              <a:t>poweroff</a:t>
            </a:r>
            <a:endParaRPr lang="en-US" dirty="0" smtClean="0">
              <a:sym typeface="Wingdings"/>
            </a:endParaRPr>
          </a:p>
          <a:p>
            <a:pPr marL="0" indent="0">
              <a:buNone/>
            </a:pPr>
            <a:r>
              <a:rPr lang="en-US" dirty="0" smtClean="0">
                <a:sym typeface="Wingdings"/>
              </a:rPr>
              <a:t>     </a:t>
            </a:r>
            <a:r>
              <a:rPr lang="en-US" dirty="0">
                <a:solidFill>
                  <a:srgbClr val="FF0000"/>
                </a:solidFill>
                <a:sym typeface="Wingdings"/>
              </a:rPr>
              <a:t>I</a:t>
            </a:r>
            <a:r>
              <a:rPr lang="en-US" dirty="0" smtClean="0">
                <a:solidFill>
                  <a:srgbClr val="FF0000"/>
                </a:solidFill>
                <a:sym typeface="Wingdings"/>
              </a:rPr>
              <a:t>nconsistency and retrieval of privileged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117</a:t>
            </a:fld>
            <a:endParaRPr lang="en-US" altLang="en-US" dirty="0"/>
          </a:p>
        </p:txBody>
      </p:sp>
    </p:spTree>
    <p:extLst>
      <p:ext uri="{BB962C8B-B14F-4D97-AF65-F5344CB8AC3E}">
        <p14:creationId xmlns:p14="http://schemas.microsoft.com/office/powerpoint/2010/main" val="1971049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crash/</a:t>
            </a:r>
            <a:r>
              <a:rPr lang="en-US" dirty="0" err="1" smtClean="0">
                <a:sym typeface="Wingdings"/>
              </a:rPr>
              <a:t>poweroff</a:t>
            </a:r>
            <a:endParaRPr lang="en-US" dirty="0" smtClean="0">
              <a:sym typeface="Wingdings"/>
            </a:endParaRPr>
          </a:p>
          <a:p>
            <a:pPr marL="398463" indent="-398463">
              <a:buNone/>
            </a:pPr>
            <a:r>
              <a:rPr lang="en-US" dirty="0">
                <a:sym typeface="Wingdings"/>
              </a:rPr>
              <a:t> </a:t>
            </a:r>
            <a:r>
              <a:rPr lang="en-US" dirty="0" smtClean="0">
                <a:sym typeface="Wingdings"/>
              </a:rPr>
              <a:t>   </a:t>
            </a:r>
            <a:r>
              <a:rPr lang="en-US" dirty="0">
                <a:solidFill>
                  <a:srgbClr val="FF0000"/>
                </a:solidFill>
                <a:sym typeface="Wingdings"/>
              </a:rPr>
              <a:t>Inconsistency and retrieval of privileged information    </a:t>
            </a: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118</a:t>
            </a:fld>
            <a:endParaRPr lang="en-US" altLang="en-US" dirty="0"/>
          </a:p>
        </p:txBody>
      </p:sp>
    </p:spTree>
    <p:extLst>
      <p:ext uri="{BB962C8B-B14F-4D97-AF65-F5344CB8AC3E}">
        <p14:creationId xmlns:p14="http://schemas.microsoft.com/office/powerpoint/2010/main" val="4159517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119</a:t>
            </a:fld>
            <a:endParaRPr lang="en-US" sz="1600">
              <a:solidFill>
                <a:srgbClr val="000000"/>
              </a:solidFill>
              <a:latin typeface="Garamond" charset="0"/>
            </a:endParaRPr>
          </a:p>
        </p:txBody>
      </p:sp>
    </p:spTree>
    <p:extLst>
      <p:ext uri="{BB962C8B-B14F-4D97-AF65-F5344CB8AC3E}">
        <p14:creationId xmlns:p14="http://schemas.microsoft.com/office/powerpoint/2010/main" val="29722759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Dreaming and Reality</a:t>
            </a:r>
            <a:endParaRPr lang="en-US" dirty="0"/>
          </a:p>
        </p:txBody>
      </p:sp>
      <p:sp>
        <p:nvSpPr>
          <p:cNvPr id="3" name="Content Placeholder 2"/>
          <p:cNvSpPr>
            <a:spLocks noGrp="1"/>
          </p:cNvSpPr>
          <p:nvPr>
            <p:ph idx="1"/>
          </p:nvPr>
        </p:nvSpPr>
        <p:spPr/>
        <p:txBody>
          <a:bodyPr/>
          <a:lstStyle/>
          <a:p>
            <a:r>
              <a:rPr lang="en-US" dirty="0" smtClean="0"/>
              <a:t>An architect is in part a dreamer, a creator</a:t>
            </a:r>
          </a:p>
          <a:p>
            <a:endParaRPr lang="en-US" dirty="0"/>
          </a:p>
          <a:p>
            <a:r>
              <a:rPr lang="en-US" dirty="0" smtClean="0"/>
              <a:t>Simulation is a key tool of the architect</a:t>
            </a:r>
          </a:p>
          <a:p>
            <a:endParaRPr lang="en-US" dirty="0" smtClean="0"/>
          </a:p>
          <a:p>
            <a:r>
              <a:rPr lang="en-US" dirty="0" smtClean="0"/>
              <a:t>Simulation enables</a:t>
            </a:r>
            <a:endParaRPr lang="en-US" dirty="0"/>
          </a:p>
          <a:p>
            <a:pPr lvl="1"/>
            <a:r>
              <a:rPr lang="en-US" dirty="0"/>
              <a:t>T</a:t>
            </a:r>
            <a:r>
              <a:rPr lang="en-US" dirty="0" smtClean="0"/>
              <a:t>he exploration of many dreams</a:t>
            </a:r>
            <a:endParaRPr lang="en-US" dirty="0"/>
          </a:p>
          <a:p>
            <a:pPr lvl="1"/>
            <a:r>
              <a:rPr lang="en-US" dirty="0" smtClean="0"/>
              <a:t>A reality check of the dreams</a:t>
            </a:r>
          </a:p>
          <a:p>
            <a:pPr lvl="1"/>
            <a:r>
              <a:rPr lang="en-US" dirty="0" smtClean="0"/>
              <a:t>Deciding which dream is better</a:t>
            </a:r>
          </a:p>
          <a:p>
            <a:endParaRPr lang="en-US" dirty="0"/>
          </a:p>
          <a:p>
            <a:r>
              <a:rPr lang="en-US" dirty="0" smtClean="0"/>
              <a:t>Simulation also enables</a:t>
            </a:r>
          </a:p>
          <a:p>
            <a:pPr lvl="1"/>
            <a:r>
              <a:rPr lang="en-US" dirty="0" smtClean="0"/>
              <a:t>The ability to fool yourself with false dreams</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12</a:t>
            </a:fld>
            <a:endParaRPr lang="en-US"/>
          </a:p>
        </p:txBody>
      </p:sp>
    </p:spTree>
    <p:extLst>
      <p:ext uri="{BB962C8B-B14F-4D97-AF65-F5344CB8AC3E}">
        <p14:creationId xmlns:p14="http://schemas.microsoft.com/office/powerpoint/2010/main" val="2097319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a:t>
            </a:r>
            <a:endParaRPr lang="en-US" sz="1600" dirty="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An exciting topic with many other solution directions &amp;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120</a:t>
            </a:fld>
            <a:endParaRPr lang="en-US"/>
          </a:p>
        </p:txBody>
      </p:sp>
    </p:spTree>
    <p:extLst>
      <p:ext uri="{BB962C8B-B14F-4D97-AF65-F5344CB8AC3E}">
        <p14:creationId xmlns:p14="http://schemas.microsoft.com/office/powerpoint/2010/main" val="489539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3800" dirty="0">
                <a:latin typeface="Garamond" charset="0"/>
              </a:rPr>
              <a:t>Lecture 9</a:t>
            </a:r>
            <a:r>
              <a:rPr lang="en-US" sz="3800" dirty="0" smtClean="0">
                <a:latin typeface="Garamond" charset="0"/>
              </a:rPr>
              <a:t>: Emerging Memory Technologies</a:t>
            </a:r>
            <a:endParaRPr lang="en-US" sz="38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9</a:t>
            </a:r>
            <a:r>
              <a:rPr lang="en-US" dirty="0" smtClean="0">
                <a:latin typeface="Tahoma" charset="0"/>
              </a:rPr>
              <a:t>/30/</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5377837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High-Level Simulation?</a:t>
            </a:r>
            <a:endParaRPr lang="en-US" dirty="0"/>
          </a:p>
        </p:txBody>
      </p:sp>
      <p:sp>
        <p:nvSpPr>
          <p:cNvPr id="3" name="Content Placeholder 2"/>
          <p:cNvSpPr>
            <a:spLocks noGrp="1"/>
          </p:cNvSpPr>
          <p:nvPr>
            <p:ph idx="1"/>
          </p:nvPr>
        </p:nvSpPr>
        <p:spPr/>
        <p:txBody>
          <a:bodyPr/>
          <a:lstStyle/>
          <a:p>
            <a:r>
              <a:rPr lang="en-US" dirty="0" smtClean="0"/>
              <a:t>Problem: </a:t>
            </a:r>
            <a:r>
              <a:rPr lang="en-US" dirty="0" smtClean="0">
                <a:solidFill>
                  <a:srgbClr val="0000FF"/>
                </a:solidFill>
              </a:rPr>
              <a:t>RTL simulation is intractable for design space exploration </a:t>
            </a:r>
            <a:r>
              <a:rPr lang="en-US" dirty="0" smtClean="0">
                <a:solidFill>
                  <a:srgbClr val="0000FF"/>
                </a:solidFill>
                <a:sym typeface="Wingdings"/>
              </a:rPr>
              <a:t> too time consuming to design and evaluate</a:t>
            </a:r>
            <a:endParaRPr lang="en-US" dirty="0" smtClean="0">
              <a:solidFill>
                <a:srgbClr val="0000FF"/>
              </a:solidFill>
            </a:endParaRPr>
          </a:p>
          <a:p>
            <a:pPr lvl="1"/>
            <a:r>
              <a:rPr lang="en-US" dirty="0" smtClean="0"/>
              <a:t>Especially over a large number of workloads</a:t>
            </a:r>
          </a:p>
          <a:p>
            <a:pPr lvl="1"/>
            <a:r>
              <a:rPr lang="en-US" dirty="0" smtClean="0"/>
              <a:t>Especially if you want to predict the performance of a good chunk of a workload on a particular design</a:t>
            </a:r>
          </a:p>
          <a:p>
            <a:pPr lvl="1"/>
            <a:r>
              <a:rPr lang="en-US" dirty="0" smtClean="0"/>
              <a:t>Especially if you want to consider many design choices</a:t>
            </a:r>
          </a:p>
          <a:p>
            <a:pPr lvl="2"/>
            <a:r>
              <a:rPr lang="en-US" dirty="0" smtClean="0"/>
              <a:t>Cache size, associativity, block size, algorithms</a:t>
            </a:r>
          </a:p>
          <a:p>
            <a:pPr lvl="2"/>
            <a:r>
              <a:rPr lang="en-US" dirty="0" smtClean="0"/>
              <a:t>Memory control and scheduling algorithms</a:t>
            </a:r>
          </a:p>
          <a:p>
            <a:pPr lvl="2"/>
            <a:r>
              <a:rPr lang="en-US" dirty="0" smtClean="0"/>
              <a:t>In-order vs. out-of-order execution</a:t>
            </a:r>
          </a:p>
          <a:p>
            <a:pPr lvl="2"/>
            <a:r>
              <a:rPr lang="en-US" dirty="0" smtClean="0"/>
              <a:t>Reservation station sizes, </a:t>
            </a:r>
            <a:r>
              <a:rPr lang="en-US" dirty="0" err="1" smtClean="0"/>
              <a:t>ld</a:t>
            </a:r>
            <a:r>
              <a:rPr lang="en-US" dirty="0" smtClean="0"/>
              <a:t>/</a:t>
            </a:r>
            <a:r>
              <a:rPr lang="en-US" dirty="0" err="1" smtClean="0"/>
              <a:t>st</a:t>
            </a:r>
            <a:r>
              <a:rPr lang="en-US" dirty="0" smtClean="0"/>
              <a:t> queue size, register file size, …</a:t>
            </a:r>
          </a:p>
          <a:p>
            <a:pPr lvl="2"/>
            <a:r>
              <a:rPr lang="en-US" dirty="0" smtClean="0"/>
              <a:t>…</a:t>
            </a:r>
          </a:p>
          <a:p>
            <a:pPr lvl="2"/>
            <a:endParaRPr lang="en-US" dirty="0"/>
          </a:p>
          <a:p>
            <a:r>
              <a:rPr lang="en-US" dirty="0" smtClean="0"/>
              <a:t>Goal: </a:t>
            </a:r>
            <a:r>
              <a:rPr lang="en-US" dirty="0" smtClean="0">
                <a:solidFill>
                  <a:srgbClr val="0000FF"/>
                </a:solidFill>
              </a:rPr>
              <a:t>Explore design choices quickly to see their impact on the workloads we are designing the platform for</a:t>
            </a:r>
            <a:endParaRPr lang="en-US" dirty="0">
              <a:solidFill>
                <a:srgbClr val="0000FF"/>
              </a:solidFill>
            </a:endParaRP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13</a:t>
            </a:fld>
            <a:endParaRPr lang="en-US"/>
          </a:p>
        </p:txBody>
      </p:sp>
    </p:spTree>
    <p:extLst>
      <p:ext uri="{BB962C8B-B14F-4D97-AF65-F5344CB8AC3E}">
        <p14:creationId xmlns:p14="http://schemas.microsoft.com/office/powerpoint/2010/main" val="2880401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Goals in Simulation</a:t>
            </a:r>
            <a:endParaRPr lang="en-US" dirty="0"/>
          </a:p>
        </p:txBody>
      </p:sp>
      <p:sp>
        <p:nvSpPr>
          <p:cNvPr id="3" name="Content Placeholder 2"/>
          <p:cNvSpPr>
            <a:spLocks noGrp="1"/>
          </p:cNvSpPr>
          <p:nvPr>
            <p:ph idx="1"/>
          </p:nvPr>
        </p:nvSpPr>
        <p:spPr>
          <a:xfrm>
            <a:off x="228600" y="850529"/>
            <a:ext cx="8610600" cy="5193723"/>
          </a:xfrm>
        </p:spPr>
        <p:txBody>
          <a:bodyPr/>
          <a:lstStyle/>
          <a:p>
            <a:r>
              <a:rPr lang="en-US" dirty="0" smtClean="0">
                <a:solidFill>
                  <a:srgbClr val="0000FF"/>
                </a:solidFill>
              </a:rPr>
              <a:t>Explore the design space quickly </a:t>
            </a:r>
            <a:r>
              <a:rPr lang="en-US" dirty="0" smtClean="0"/>
              <a:t>and see what you want to</a:t>
            </a:r>
          </a:p>
          <a:p>
            <a:pPr lvl="1"/>
            <a:r>
              <a:rPr lang="en-US" sz="2000" dirty="0" smtClean="0"/>
              <a:t>potentially implement in a next-generation platform</a:t>
            </a:r>
          </a:p>
          <a:p>
            <a:pPr lvl="1"/>
            <a:r>
              <a:rPr lang="en-US" sz="2000" dirty="0"/>
              <a:t>p</a:t>
            </a:r>
            <a:r>
              <a:rPr lang="en-US" sz="2000" dirty="0" smtClean="0"/>
              <a:t>ropose as the next big idea to advance the state of the art</a:t>
            </a:r>
          </a:p>
          <a:p>
            <a:pPr lvl="1"/>
            <a:r>
              <a:rPr lang="en-US" sz="2000" dirty="0">
                <a:solidFill>
                  <a:srgbClr val="FF0000"/>
                </a:solidFill>
              </a:rPr>
              <a:t>t</a:t>
            </a:r>
            <a:r>
              <a:rPr lang="en-US" sz="2000" dirty="0" smtClean="0">
                <a:solidFill>
                  <a:srgbClr val="FF0000"/>
                </a:solidFill>
              </a:rPr>
              <a:t>he goal is mainly to see relative effects of design decisions</a:t>
            </a:r>
          </a:p>
          <a:p>
            <a:pPr lvl="1"/>
            <a:endParaRPr lang="en-US" sz="1000" dirty="0"/>
          </a:p>
          <a:p>
            <a:r>
              <a:rPr lang="en-US" dirty="0" smtClean="0">
                <a:solidFill>
                  <a:srgbClr val="0000FF"/>
                </a:solidFill>
              </a:rPr>
              <a:t>Match the behavior of an existing system </a:t>
            </a:r>
            <a:r>
              <a:rPr lang="en-US" dirty="0" smtClean="0"/>
              <a:t>so that you can</a:t>
            </a:r>
          </a:p>
          <a:p>
            <a:pPr lvl="1"/>
            <a:r>
              <a:rPr lang="en-US" sz="2000" dirty="0" smtClean="0"/>
              <a:t>debug and verify it at cycle-level accuracy</a:t>
            </a:r>
          </a:p>
          <a:p>
            <a:pPr lvl="1"/>
            <a:r>
              <a:rPr lang="en-US" sz="2000" dirty="0"/>
              <a:t>p</a:t>
            </a:r>
            <a:r>
              <a:rPr lang="en-US" sz="2000" dirty="0" smtClean="0"/>
              <a:t>ropose small tweaks to the design that can make a difference in performance or energy</a:t>
            </a:r>
          </a:p>
          <a:p>
            <a:pPr lvl="1"/>
            <a:r>
              <a:rPr lang="en-US" sz="2000" dirty="0">
                <a:solidFill>
                  <a:srgbClr val="FF0000"/>
                </a:solidFill>
              </a:rPr>
              <a:t>t</a:t>
            </a:r>
            <a:r>
              <a:rPr lang="en-US" sz="2000" dirty="0" smtClean="0">
                <a:solidFill>
                  <a:srgbClr val="FF0000"/>
                </a:solidFill>
              </a:rPr>
              <a:t>he goal is very high accuracy</a:t>
            </a:r>
          </a:p>
          <a:p>
            <a:pPr lvl="1"/>
            <a:endParaRPr lang="en-US" sz="1000" dirty="0" smtClean="0"/>
          </a:p>
          <a:p>
            <a:r>
              <a:rPr lang="en-US" dirty="0" smtClean="0"/>
              <a:t>Other goals in-between:</a:t>
            </a:r>
          </a:p>
          <a:p>
            <a:pPr lvl="1"/>
            <a:r>
              <a:rPr lang="en-US" dirty="0" smtClean="0">
                <a:solidFill>
                  <a:srgbClr val="0000FF"/>
                </a:solidFill>
              </a:rPr>
              <a:t>Refine the explored design space</a:t>
            </a:r>
            <a:r>
              <a:rPr lang="en-US" dirty="0" smtClean="0"/>
              <a:t> without going into a full detailed, cycle-accurate design</a:t>
            </a:r>
          </a:p>
          <a:p>
            <a:pPr lvl="1"/>
            <a:r>
              <a:rPr lang="en-US" dirty="0" smtClean="0">
                <a:solidFill>
                  <a:srgbClr val="0000FF"/>
                </a:solidFill>
              </a:rPr>
              <a:t>Gain confidence in your design decisions </a:t>
            </a:r>
            <a:r>
              <a:rPr lang="en-US" dirty="0" smtClean="0"/>
              <a:t>made by higher-level design space exploration</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14</a:t>
            </a:fld>
            <a:endParaRPr lang="en-US"/>
          </a:p>
        </p:txBody>
      </p:sp>
    </p:spTree>
    <p:extLst>
      <p:ext uri="{BB962C8B-B14F-4D97-AF65-F5344CB8AC3E}">
        <p14:creationId xmlns:p14="http://schemas.microsoft.com/office/powerpoint/2010/main" val="3529857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in Simulation</a:t>
            </a:r>
            <a:endParaRPr lang="en-US" dirty="0"/>
          </a:p>
        </p:txBody>
      </p:sp>
      <p:sp>
        <p:nvSpPr>
          <p:cNvPr id="3" name="Content Placeholder 2"/>
          <p:cNvSpPr>
            <a:spLocks noGrp="1"/>
          </p:cNvSpPr>
          <p:nvPr>
            <p:ph idx="1"/>
          </p:nvPr>
        </p:nvSpPr>
        <p:spPr/>
        <p:txBody>
          <a:bodyPr/>
          <a:lstStyle/>
          <a:p>
            <a:r>
              <a:rPr lang="en-US" dirty="0" smtClean="0"/>
              <a:t>Three metrics to evaluate a simulator</a:t>
            </a:r>
          </a:p>
          <a:p>
            <a:pPr lvl="1"/>
            <a:r>
              <a:rPr lang="en-US" dirty="0" smtClean="0">
                <a:solidFill>
                  <a:srgbClr val="0000FF"/>
                </a:solidFill>
              </a:rPr>
              <a:t>Speed</a:t>
            </a:r>
          </a:p>
          <a:p>
            <a:pPr lvl="1"/>
            <a:r>
              <a:rPr lang="en-US" dirty="0" smtClean="0">
                <a:solidFill>
                  <a:srgbClr val="0000FF"/>
                </a:solidFill>
              </a:rPr>
              <a:t>Flexibility</a:t>
            </a:r>
          </a:p>
          <a:p>
            <a:pPr lvl="1"/>
            <a:r>
              <a:rPr lang="en-US" dirty="0">
                <a:solidFill>
                  <a:srgbClr val="0000FF"/>
                </a:solidFill>
              </a:rPr>
              <a:t>Accuracy</a:t>
            </a:r>
          </a:p>
          <a:p>
            <a:pPr lvl="1"/>
            <a:endParaRPr lang="en-US" sz="1600" dirty="0"/>
          </a:p>
          <a:p>
            <a:r>
              <a:rPr lang="en-US" dirty="0" smtClean="0"/>
              <a:t>Speed: How fast the simulator runs (</a:t>
            </a:r>
            <a:r>
              <a:rPr lang="en-US" dirty="0" err="1" smtClean="0"/>
              <a:t>xIPS</a:t>
            </a:r>
            <a:r>
              <a:rPr lang="en-US" dirty="0" smtClean="0"/>
              <a:t>, </a:t>
            </a:r>
            <a:r>
              <a:rPr lang="en-US" dirty="0" err="1" smtClean="0"/>
              <a:t>xCPS</a:t>
            </a:r>
            <a:r>
              <a:rPr lang="en-US" dirty="0" smtClean="0"/>
              <a:t>)</a:t>
            </a:r>
          </a:p>
          <a:p>
            <a:r>
              <a:rPr lang="en-US" dirty="0"/>
              <a:t>Flexibility: How quickly </a:t>
            </a:r>
            <a:r>
              <a:rPr lang="en-US" dirty="0" smtClean="0"/>
              <a:t>one can </a:t>
            </a:r>
            <a:r>
              <a:rPr lang="en-US" dirty="0"/>
              <a:t>modify the simulator to evaluate different algorithms and design choices?</a:t>
            </a:r>
          </a:p>
          <a:p>
            <a:r>
              <a:rPr lang="en-US" dirty="0" smtClean="0"/>
              <a:t>Accuracy: How accurate the performance (energy) numbers the simulator generates are vs. a real design (Simulation error)</a:t>
            </a:r>
          </a:p>
          <a:p>
            <a:endParaRPr lang="en-US" sz="1800" dirty="0"/>
          </a:p>
          <a:p>
            <a:r>
              <a:rPr lang="en-US" dirty="0" smtClean="0">
                <a:solidFill>
                  <a:srgbClr val="FF0000"/>
                </a:solidFill>
              </a:rPr>
              <a:t>The relative importance of these metrics varies depending on where you are in the design process</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15</a:t>
            </a:fld>
            <a:endParaRPr lang="en-US"/>
          </a:p>
        </p:txBody>
      </p:sp>
    </p:spTree>
    <p:extLst>
      <p:ext uri="{BB962C8B-B14F-4D97-AF65-F5344CB8AC3E}">
        <p14:creationId xmlns:p14="http://schemas.microsoft.com/office/powerpoint/2010/main" val="4170940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Off Speed, Flexibility, Accuracy</a:t>
            </a:r>
            <a:endParaRPr lang="en-US" dirty="0"/>
          </a:p>
        </p:txBody>
      </p:sp>
      <p:sp>
        <p:nvSpPr>
          <p:cNvPr id="3" name="Content Placeholder 2"/>
          <p:cNvSpPr>
            <a:spLocks noGrp="1"/>
          </p:cNvSpPr>
          <p:nvPr>
            <p:ph idx="1"/>
          </p:nvPr>
        </p:nvSpPr>
        <p:spPr>
          <a:xfrm>
            <a:off x="228600" y="997529"/>
            <a:ext cx="8763000" cy="5193723"/>
          </a:xfrm>
        </p:spPr>
        <p:txBody>
          <a:bodyPr/>
          <a:lstStyle/>
          <a:p>
            <a:r>
              <a:rPr lang="en-US" dirty="0" smtClean="0"/>
              <a:t>Speed &amp; flexibility affect:</a:t>
            </a:r>
          </a:p>
          <a:p>
            <a:pPr lvl="1"/>
            <a:r>
              <a:rPr lang="en-US" dirty="0" smtClean="0"/>
              <a:t>How quickly you can make design tradeoffs</a:t>
            </a:r>
          </a:p>
          <a:p>
            <a:pPr lvl="1"/>
            <a:endParaRPr lang="en-US" dirty="0" smtClean="0"/>
          </a:p>
          <a:p>
            <a:r>
              <a:rPr lang="en-US" dirty="0" smtClean="0"/>
              <a:t>Accuracy affects:</a:t>
            </a:r>
          </a:p>
          <a:p>
            <a:pPr lvl="1"/>
            <a:r>
              <a:rPr lang="en-US" dirty="0" smtClean="0"/>
              <a:t>How good your design tradeoffs </a:t>
            </a:r>
            <a:r>
              <a:rPr lang="en-US" dirty="0" smtClean="0">
                <a:solidFill>
                  <a:srgbClr val="0000FF"/>
                </a:solidFill>
              </a:rPr>
              <a:t>may</a:t>
            </a:r>
            <a:r>
              <a:rPr lang="en-US" dirty="0" smtClean="0"/>
              <a:t> end up being</a:t>
            </a:r>
          </a:p>
          <a:p>
            <a:pPr lvl="1"/>
            <a:r>
              <a:rPr lang="en-US" dirty="0" smtClean="0"/>
              <a:t>How fast you can build your simulator (simulator design time)</a:t>
            </a:r>
          </a:p>
          <a:p>
            <a:pPr lvl="1"/>
            <a:endParaRPr lang="en-US" dirty="0" smtClean="0"/>
          </a:p>
          <a:p>
            <a:r>
              <a:rPr lang="en-US" dirty="0" smtClean="0"/>
              <a:t>Flexibility also affects:</a:t>
            </a:r>
          </a:p>
          <a:p>
            <a:pPr lvl="1"/>
            <a:r>
              <a:rPr lang="en-US" dirty="0" smtClean="0"/>
              <a:t>How much human effort you need to spend modifying the simulator</a:t>
            </a:r>
          </a:p>
          <a:p>
            <a:pPr lvl="1"/>
            <a:endParaRPr lang="en-US" dirty="0" smtClean="0"/>
          </a:p>
          <a:p>
            <a:r>
              <a:rPr lang="en-US" dirty="0" smtClean="0"/>
              <a:t>You can </a:t>
            </a:r>
            <a:r>
              <a:rPr lang="en-US" dirty="0" smtClean="0">
                <a:solidFill>
                  <a:srgbClr val="FF0000"/>
                </a:solidFill>
              </a:rPr>
              <a:t>trade off between the three to achieve design exploration and decision goals</a:t>
            </a:r>
          </a:p>
          <a:p>
            <a:pPr marL="671512" lvl="2" indent="0">
              <a:buNone/>
            </a:pPr>
            <a:endParaRPr lang="en-US" dirty="0" smtClean="0">
              <a:sym typeface="Wingdings"/>
            </a:endParaRPr>
          </a:p>
          <a:p>
            <a:pPr lvl="1"/>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16</a:t>
            </a:fld>
            <a:endParaRPr lang="en-US"/>
          </a:p>
        </p:txBody>
      </p:sp>
    </p:spTree>
    <p:extLst>
      <p:ext uri="{BB962C8B-B14F-4D97-AF65-F5344CB8AC3E}">
        <p14:creationId xmlns:p14="http://schemas.microsoft.com/office/powerpoint/2010/main" val="2795549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Simulation</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sz="2400" dirty="0" smtClean="0"/>
              <a:t>Key Idea: Raise the abstraction level of modeling to </a:t>
            </a:r>
            <a:r>
              <a:rPr lang="en-US" sz="2400" dirty="0" smtClean="0">
                <a:solidFill>
                  <a:srgbClr val="0000FF"/>
                </a:solidFill>
              </a:rPr>
              <a:t>give </a:t>
            </a:r>
            <a:r>
              <a:rPr lang="en-US" sz="2400" dirty="0">
                <a:solidFill>
                  <a:srgbClr val="0000FF"/>
                </a:solidFill>
              </a:rPr>
              <a:t>up some accuracy to enable </a:t>
            </a:r>
            <a:r>
              <a:rPr lang="en-US" sz="2400" dirty="0" smtClean="0">
                <a:solidFill>
                  <a:srgbClr val="0000FF"/>
                </a:solidFill>
              </a:rPr>
              <a:t>speed &amp; flexibility</a:t>
            </a:r>
            <a:r>
              <a:rPr lang="en-US" sz="2400" dirty="0" smtClean="0"/>
              <a:t> (and quick simulator design)</a:t>
            </a:r>
          </a:p>
          <a:p>
            <a:pPr marL="0" lvl="1" indent="0">
              <a:buClr>
                <a:schemeClr val="accent1"/>
              </a:buClr>
              <a:buSzPct val="65000"/>
              <a:buNone/>
            </a:pPr>
            <a:endParaRPr lang="en-US" dirty="0">
              <a:sym typeface="Wingdings"/>
            </a:endParaRPr>
          </a:p>
          <a:p>
            <a:r>
              <a:rPr lang="en-US" dirty="0" smtClean="0"/>
              <a:t>Advantage</a:t>
            </a:r>
          </a:p>
          <a:p>
            <a:pPr marL="344487" lvl="1" indent="0">
              <a:buNone/>
            </a:pPr>
            <a:r>
              <a:rPr lang="en-US" dirty="0" smtClean="0"/>
              <a:t>+ C</a:t>
            </a:r>
            <a:r>
              <a:rPr lang="en-US" dirty="0" smtClean="0">
                <a:sym typeface="Wingdings"/>
              </a:rPr>
              <a:t>an </a:t>
            </a:r>
            <a:r>
              <a:rPr lang="en-US" dirty="0">
                <a:sym typeface="Wingdings"/>
              </a:rPr>
              <a:t>still make the right tradeoffs, and can do it </a:t>
            </a:r>
            <a:r>
              <a:rPr lang="en-US" dirty="0" smtClean="0">
                <a:sym typeface="Wingdings"/>
              </a:rPr>
              <a:t>quickly</a:t>
            </a:r>
          </a:p>
          <a:p>
            <a:pPr marL="344487" lvl="1" indent="0">
              <a:buNone/>
            </a:pPr>
            <a:r>
              <a:rPr lang="en-US" dirty="0" smtClean="0">
                <a:sym typeface="Wingdings"/>
              </a:rPr>
              <a:t>    + All you need is modeling the key high-level factors, you can omit corner case conditions</a:t>
            </a:r>
          </a:p>
          <a:p>
            <a:pPr marL="344487" lvl="1" indent="0">
              <a:buNone/>
            </a:pPr>
            <a:r>
              <a:rPr lang="en-US" dirty="0" smtClean="0">
                <a:sym typeface="Wingdings"/>
              </a:rPr>
              <a:t>    + All you need is to get the “relative trends” accurately, not exact performance numbers</a:t>
            </a:r>
          </a:p>
          <a:p>
            <a:pPr marL="344487" lvl="1" indent="0">
              <a:buNone/>
            </a:pPr>
            <a:endParaRPr lang="en-US" dirty="0">
              <a:sym typeface="Wingdings"/>
            </a:endParaRPr>
          </a:p>
          <a:p>
            <a:r>
              <a:rPr lang="en-US" dirty="0" smtClean="0">
                <a:sym typeface="Wingdings"/>
              </a:rPr>
              <a:t>Disadvantage</a:t>
            </a:r>
          </a:p>
          <a:p>
            <a:pPr marL="344487" lvl="1" indent="0">
              <a:buNone/>
            </a:pPr>
            <a:r>
              <a:rPr lang="en-US" dirty="0" smtClean="0">
                <a:sym typeface="Wingdings"/>
              </a:rPr>
              <a:t>-- Opens up the possibility of potentially wrong decisions</a:t>
            </a:r>
          </a:p>
          <a:p>
            <a:pPr marL="344487" lvl="1" indent="0">
              <a:buNone/>
            </a:pPr>
            <a:r>
              <a:rPr lang="en-US" dirty="0">
                <a:sym typeface="Wingdings"/>
              </a:rPr>
              <a:t> </a:t>
            </a:r>
            <a:r>
              <a:rPr lang="en-US" dirty="0" smtClean="0">
                <a:sym typeface="Wingdings"/>
              </a:rPr>
              <a:t>  -- How do you ensure you get the “relative trends” accurately?</a:t>
            </a:r>
            <a:endParaRPr lang="en-US" dirty="0">
              <a:sym typeface="Wingdings"/>
            </a:endParaRPr>
          </a:p>
          <a:p>
            <a:pPr marL="344487" lvl="1" indent="0">
              <a:buNone/>
            </a:pP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17</a:t>
            </a:fld>
            <a:endParaRPr lang="en-US"/>
          </a:p>
        </p:txBody>
      </p:sp>
    </p:spTree>
    <p:extLst>
      <p:ext uri="{BB962C8B-B14F-4D97-AF65-F5344CB8AC3E}">
        <p14:creationId xmlns:p14="http://schemas.microsoft.com/office/powerpoint/2010/main" val="2659941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as Progressive Refinement</a:t>
            </a:r>
            <a:endParaRPr lang="en-US" dirty="0"/>
          </a:p>
        </p:txBody>
      </p:sp>
      <p:sp>
        <p:nvSpPr>
          <p:cNvPr id="3" name="Content Placeholder 2"/>
          <p:cNvSpPr>
            <a:spLocks noGrp="1"/>
          </p:cNvSpPr>
          <p:nvPr>
            <p:ph idx="1"/>
          </p:nvPr>
        </p:nvSpPr>
        <p:spPr/>
        <p:txBody>
          <a:bodyPr/>
          <a:lstStyle/>
          <a:p>
            <a:r>
              <a:rPr lang="en-US" dirty="0" smtClean="0"/>
              <a:t>High-level models (Abstract, C)</a:t>
            </a:r>
          </a:p>
          <a:p>
            <a:r>
              <a:rPr lang="en-US" dirty="0" smtClean="0"/>
              <a:t>…</a:t>
            </a:r>
          </a:p>
          <a:p>
            <a:r>
              <a:rPr lang="en-US" dirty="0" smtClean="0"/>
              <a:t>Medium-level models (Less abstract)</a:t>
            </a:r>
          </a:p>
          <a:p>
            <a:r>
              <a:rPr lang="en-US" dirty="0" smtClean="0"/>
              <a:t>…</a:t>
            </a:r>
          </a:p>
          <a:p>
            <a:r>
              <a:rPr lang="en-US" dirty="0" smtClean="0"/>
              <a:t>Low-level models (RTL with </a:t>
            </a:r>
            <a:r>
              <a:rPr lang="en-US" dirty="0" err="1" smtClean="0"/>
              <a:t>eveything</a:t>
            </a:r>
            <a:r>
              <a:rPr lang="en-US" dirty="0" smtClean="0"/>
              <a:t> modeled)</a:t>
            </a:r>
          </a:p>
          <a:p>
            <a:r>
              <a:rPr lang="en-US" dirty="0" smtClean="0"/>
              <a:t>…</a:t>
            </a:r>
          </a:p>
          <a:p>
            <a:r>
              <a:rPr lang="en-US" dirty="0" smtClean="0"/>
              <a:t>Real design</a:t>
            </a:r>
          </a:p>
          <a:p>
            <a:pPr marL="0" indent="0">
              <a:buNone/>
            </a:pPr>
            <a:endParaRPr lang="en-US" sz="2200" dirty="0" smtClean="0"/>
          </a:p>
          <a:p>
            <a:r>
              <a:rPr lang="en-US" dirty="0" smtClean="0"/>
              <a:t>As you refine (go down the above list)</a:t>
            </a:r>
          </a:p>
          <a:p>
            <a:pPr lvl="1"/>
            <a:r>
              <a:rPr lang="en-US" dirty="0" smtClean="0"/>
              <a:t>Abstraction level reduces</a:t>
            </a:r>
          </a:p>
          <a:p>
            <a:pPr lvl="1"/>
            <a:r>
              <a:rPr lang="en-US" dirty="0" smtClean="0"/>
              <a:t>Accuracy (hopefully) increases (not necessarily, if not careful)</a:t>
            </a:r>
          </a:p>
          <a:p>
            <a:pPr lvl="1"/>
            <a:r>
              <a:rPr lang="en-US" dirty="0" smtClean="0"/>
              <a:t>Speed and flexibility reduce</a:t>
            </a:r>
          </a:p>
          <a:p>
            <a:pPr lvl="1"/>
            <a:r>
              <a:rPr lang="en-US" dirty="0" smtClean="0"/>
              <a:t>You can loop back and fix higher-level models</a:t>
            </a:r>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18</a:t>
            </a:fld>
            <a:endParaRPr lang="en-US"/>
          </a:p>
        </p:txBody>
      </p:sp>
    </p:spTree>
    <p:extLst>
      <p:ext uri="{BB962C8B-B14F-4D97-AF65-F5344CB8AC3E}">
        <p14:creationId xmlns:p14="http://schemas.microsoft.com/office/powerpoint/2010/main" val="2610818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Best of Architecture</a:t>
            </a:r>
            <a:endParaRPr lang="en-US" dirty="0"/>
          </a:p>
        </p:txBody>
      </p:sp>
      <p:sp>
        <p:nvSpPr>
          <p:cNvPr id="3" name="Content Placeholder 2"/>
          <p:cNvSpPr>
            <a:spLocks noGrp="1"/>
          </p:cNvSpPr>
          <p:nvPr>
            <p:ph idx="1"/>
          </p:nvPr>
        </p:nvSpPr>
        <p:spPr/>
        <p:txBody>
          <a:bodyPr/>
          <a:lstStyle/>
          <a:p>
            <a:r>
              <a:rPr lang="en-US" dirty="0" smtClean="0">
                <a:solidFill>
                  <a:srgbClr val="0000FF"/>
                </a:solidFill>
              </a:rPr>
              <a:t>A good architect is comfortable at all levels of refinement</a:t>
            </a:r>
          </a:p>
          <a:p>
            <a:pPr lvl="1"/>
            <a:r>
              <a:rPr lang="en-US" dirty="0" smtClean="0"/>
              <a:t>Including the extremes</a:t>
            </a:r>
          </a:p>
          <a:p>
            <a:pPr lvl="1"/>
            <a:endParaRPr lang="en-US" dirty="0"/>
          </a:p>
          <a:p>
            <a:r>
              <a:rPr lang="en-US" dirty="0" smtClean="0">
                <a:solidFill>
                  <a:srgbClr val="0000FF"/>
                </a:solidFill>
              </a:rPr>
              <a:t>A good architect knows when to use what type of simulation</a:t>
            </a:r>
          </a:p>
          <a:p>
            <a:pPr lvl="1"/>
            <a:endParaRPr lang="en-US"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19</a:t>
            </a:fld>
            <a:endParaRPr lang="en-US"/>
          </a:p>
        </p:txBody>
      </p:sp>
    </p:spTree>
    <p:extLst>
      <p:ext uri="{BB962C8B-B14F-4D97-AF65-F5344CB8AC3E}">
        <p14:creationId xmlns:p14="http://schemas.microsoft.com/office/powerpoint/2010/main" val="2093400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latin typeface="Garamond" charset="0"/>
              </a:rPr>
              <a:t>Required Readings </a:t>
            </a:r>
            <a:endParaRPr lang="en-US" dirty="0">
              <a:latin typeface="Garamond" charset="0"/>
            </a:endParaRP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26A81-4284-5149-9A48-0B8A520858EB}"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
        <p:nvSpPr>
          <p:cNvPr id="7" name="Subtitle 2"/>
          <p:cNvSpPr txBox="1">
            <a:spLocks/>
          </p:cNvSpPr>
          <p:nvPr/>
        </p:nvSpPr>
        <p:spPr>
          <a:xfrm>
            <a:off x="228600" y="1219200"/>
            <a:ext cx="8447856" cy="5090120"/>
          </a:xfrm>
          <a:prstGeom prst="rect">
            <a:avLst/>
          </a:prstGeom>
          <a:solidFill>
            <a:srgbClr val="FFFF99"/>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ct val="0"/>
              </a:spcAft>
              <a:buFont typeface="Wingdings" panose="05000000000000000000" pitchFamily="2" charset="2"/>
              <a:buChar char="Ø"/>
              <a:defRPr/>
            </a:pPr>
            <a:r>
              <a:rPr lang="en-US" sz="2400" dirty="0" smtClean="0">
                <a:solidFill>
                  <a:srgbClr val="002776"/>
                </a:solidFill>
                <a:latin typeface="Tahoma"/>
              </a:rPr>
              <a:t> Required Reading Assignment:</a:t>
            </a:r>
          </a:p>
          <a:p>
            <a:pPr lvl="1" fontAlgn="base">
              <a:lnSpc>
                <a:spcPct val="100000"/>
              </a:lnSpc>
              <a:spcBef>
                <a:spcPts val="0"/>
              </a:spcBef>
              <a:spcAft>
                <a:spcPct val="0"/>
              </a:spcAft>
              <a:defRPr/>
            </a:pPr>
            <a:r>
              <a:rPr lang="en-US" sz="2000" b="1" dirty="0">
                <a:solidFill>
                  <a:srgbClr val="002776"/>
                </a:solidFill>
                <a:latin typeface="Tahoma"/>
              </a:rPr>
              <a:t>Lee et al., “</a:t>
            </a:r>
            <a:r>
              <a:rPr lang="en-US" sz="2000" b="1" dirty="0">
                <a:solidFill>
                  <a:srgbClr val="0000FF"/>
                </a:solidFill>
                <a:latin typeface="Tahoma"/>
              </a:rPr>
              <a:t>Phase Change Technology and the Future of Main Memory</a:t>
            </a:r>
            <a:r>
              <a:rPr lang="en-US" sz="2000" b="1" dirty="0">
                <a:solidFill>
                  <a:srgbClr val="002776"/>
                </a:solidFill>
                <a:latin typeface="Tahoma"/>
              </a:rPr>
              <a:t>,” IEEE Micro, Jan/Feb 2010.</a:t>
            </a:r>
          </a:p>
          <a:p>
            <a:pPr lvl="1" fontAlgn="base">
              <a:lnSpc>
                <a:spcPct val="100000"/>
              </a:lnSpc>
              <a:spcBef>
                <a:spcPts val="0"/>
              </a:spcBef>
              <a:spcAft>
                <a:spcPct val="0"/>
              </a:spcAft>
              <a:defRPr/>
            </a:pPr>
            <a:endParaRPr lang="en-US" sz="1800" b="1" dirty="0">
              <a:solidFill>
                <a:srgbClr val="002776"/>
              </a:solidFill>
              <a:latin typeface="Tahoma"/>
            </a:endParaRPr>
          </a:p>
          <a:p>
            <a:pPr fontAlgn="base">
              <a:lnSpc>
                <a:spcPct val="100000"/>
              </a:lnSpc>
              <a:spcBef>
                <a:spcPts val="0"/>
              </a:spcBef>
              <a:spcAft>
                <a:spcPct val="0"/>
              </a:spcAft>
              <a:buFont typeface="Wingdings" panose="05000000000000000000" pitchFamily="2" charset="2"/>
              <a:buChar char="Ø"/>
              <a:defRPr/>
            </a:pPr>
            <a:r>
              <a:rPr lang="en-US" sz="2400" dirty="0">
                <a:solidFill>
                  <a:srgbClr val="002776"/>
                </a:solidFill>
                <a:latin typeface="Tahoma"/>
              </a:rPr>
              <a:t> </a:t>
            </a:r>
            <a:r>
              <a:rPr lang="en-US" sz="2400" dirty="0" smtClean="0">
                <a:solidFill>
                  <a:srgbClr val="002776"/>
                </a:solidFill>
                <a:latin typeface="Tahoma"/>
              </a:rPr>
              <a:t>Recommended References:</a:t>
            </a:r>
          </a:p>
          <a:p>
            <a:pPr lvl="1" fontAlgn="base">
              <a:lnSpc>
                <a:spcPct val="100000"/>
              </a:lnSpc>
              <a:spcBef>
                <a:spcPts val="0"/>
              </a:spcBef>
              <a:spcAft>
                <a:spcPct val="0"/>
              </a:spcAft>
              <a:defRPr/>
            </a:pPr>
            <a:endParaRPr lang="en-US" sz="2000" dirty="0" smtClean="0">
              <a:solidFill>
                <a:srgbClr val="002776"/>
              </a:solidFill>
              <a:latin typeface="Tahoma"/>
            </a:endParaRPr>
          </a:p>
          <a:p>
            <a:pPr lvl="1" fontAlgn="base">
              <a:lnSpc>
                <a:spcPct val="100000"/>
              </a:lnSpc>
              <a:spcBef>
                <a:spcPts val="0"/>
              </a:spcBef>
              <a:spcAft>
                <a:spcPct val="0"/>
              </a:spcAft>
              <a:defRPr/>
            </a:pPr>
            <a:r>
              <a:rPr lang="en-US" sz="2000" dirty="0" smtClean="0">
                <a:solidFill>
                  <a:srgbClr val="002776"/>
                </a:solidFill>
                <a:latin typeface="Tahoma"/>
              </a:rPr>
              <a:t>M. </a:t>
            </a:r>
            <a:r>
              <a:rPr lang="en-US" sz="2000" dirty="0" err="1" smtClean="0">
                <a:solidFill>
                  <a:srgbClr val="002776"/>
                </a:solidFill>
                <a:latin typeface="Tahoma"/>
              </a:rPr>
              <a:t>Qureshi</a:t>
            </a:r>
            <a:r>
              <a:rPr lang="en-US" sz="2000" dirty="0" smtClean="0">
                <a:solidFill>
                  <a:srgbClr val="002776"/>
                </a:solidFill>
                <a:latin typeface="Tahoma"/>
              </a:rPr>
              <a:t> et al., “</a:t>
            </a:r>
            <a:r>
              <a:rPr lang="en-US" sz="2000" dirty="0">
                <a:solidFill>
                  <a:srgbClr val="0000FF"/>
                </a:solidFill>
                <a:latin typeface="Tahoma"/>
              </a:rPr>
              <a:t>Scalable high performance main memory system using phase-change memory </a:t>
            </a:r>
            <a:r>
              <a:rPr lang="en-US" sz="2000" dirty="0" smtClean="0">
                <a:solidFill>
                  <a:srgbClr val="0000FF"/>
                </a:solidFill>
                <a:latin typeface="Tahoma"/>
              </a:rPr>
              <a:t>technology</a:t>
            </a:r>
            <a:r>
              <a:rPr lang="en-US" sz="2000" dirty="0" smtClean="0">
                <a:solidFill>
                  <a:srgbClr val="002776"/>
                </a:solidFill>
                <a:latin typeface="Tahoma"/>
              </a:rPr>
              <a:t>,” ISCA 2009. </a:t>
            </a:r>
            <a:endParaRPr lang="en-US" sz="1600" dirty="0" smtClean="0">
              <a:solidFill>
                <a:srgbClr val="0000FF"/>
              </a:solidFill>
              <a:latin typeface="Tahoma"/>
            </a:endParaRPr>
          </a:p>
          <a:p>
            <a:pPr lvl="1" fontAlgn="base">
              <a:lnSpc>
                <a:spcPct val="100000"/>
              </a:lnSpc>
              <a:spcBef>
                <a:spcPts val="0"/>
              </a:spcBef>
              <a:spcAft>
                <a:spcPct val="0"/>
              </a:spcAft>
              <a:defRPr/>
            </a:pPr>
            <a:endParaRPr lang="en-US" sz="2000" dirty="0" smtClean="0">
              <a:solidFill>
                <a:srgbClr val="002776"/>
              </a:solidFill>
              <a:latin typeface="Tahoma"/>
            </a:endParaRPr>
          </a:p>
          <a:p>
            <a:pPr lvl="1" fontAlgn="base">
              <a:lnSpc>
                <a:spcPct val="100000"/>
              </a:lnSpc>
              <a:spcBef>
                <a:spcPts val="0"/>
              </a:spcBef>
              <a:spcAft>
                <a:spcPct val="0"/>
              </a:spcAft>
              <a:defRPr/>
            </a:pPr>
            <a:r>
              <a:rPr lang="en-US" sz="2000" dirty="0" smtClean="0">
                <a:solidFill>
                  <a:srgbClr val="002776"/>
                </a:solidFill>
                <a:latin typeface="Tahoma"/>
              </a:rPr>
              <a:t>H. Yoon et al., “</a:t>
            </a:r>
            <a:r>
              <a:rPr lang="en-US" sz="2000" dirty="0">
                <a:solidFill>
                  <a:srgbClr val="0000FF"/>
                </a:solidFill>
                <a:latin typeface="Tahoma"/>
              </a:rPr>
              <a:t>Row buffer locality aware caching policies for hybrid memories</a:t>
            </a:r>
            <a:r>
              <a:rPr lang="en-US" sz="2000" dirty="0" smtClean="0">
                <a:solidFill>
                  <a:srgbClr val="002776"/>
                </a:solidFill>
                <a:latin typeface="Tahoma"/>
              </a:rPr>
              <a:t>,” ICCD 2012.</a:t>
            </a:r>
          </a:p>
          <a:p>
            <a:pPr lvl="1" fontAlgn="base">
              <a:lnSpc>
                <a:spcPct val="100000"/>
              </a:lnSpc>
              <a:spcBef>
                <a:spcPts val="0"/>
              </a:spcBef>
              <a:spcAft>
                <a:spcPct val="0"/>
              </a:spcAft>
              <a:defRPr/>
            </a:pPr>
            <a:endParaRPr lang="en-US" sz="2000" dirty="0" smtClean="0">
              <a:solidFill>
                <a:srgbClr val="002776"/>
              </a:solidFill>
              <a:latin typeface="Tahoma"/>
            </a:endParaRPr>
          </a:p>
          <a:p>
            <a:pPr lvl="1" fontAlgn="base">
              <a:lnSpc>
                <a:spcPct val="100000"/>
              </a:lnSpc>
              <a:spcBef>
                <a:spcPts val="0"/>
              </a:spcBef>
              <a:spcAft>
                <a:spcPct val="0"/>
              </a:spcAft>
              <a:defRPr/>
            </a:pPr>
            <a:r>
              <a:rPr lang="en-US" sz="2000" dirty="0" smtClean="0">
                <a:solidFill>
                  <a:srgbClr val="002776"/>
                </a:solidFill>
                <a:latin typeface="Tahoma"/>
              </a:rPr>
              <a:t>J. </a:t>
            </a:r>
            <a:r>
              <a:rPr lang="en-US" sz="2000" dirty="0">
                <a:solidFill>
                  <a:srgbClr val="002776"/>
                </a:solidFill>
                <a:latin typeface="Tahoma"/>
              </a:rPr>
              <a:t>Zhao et al., “</a:t>
            </a:r>
            <a:r>
              <a:rPr lang="en-US" sz="2000" dirty="0">
                <a:solidFill>
                  <a:srgbClr val="0000FF"/>
                </a:solidFill>
                <a:latin typeface="Tahoma"/>
              </a:rPr>
              <a:t>FIRM: Fair and High-Performance Memory Control for Persistent Memory </a:t>
            </a:r>
            <a:r>
              <a:rPr lang="en-US" sz="2000" dirty="0" smtClean="0">
                <a:solidFill>
                  <a:srgbClr val="0000FF"/>
                </a:solidFill>
                <a:latin typeface="Tahoma"/>
              </a:rPr>
              <a:t>Systems</a:t>
            </a:r>
            <a:r>
              <a:rPr lang="en-US" sz="2000" dirty="0" smtClean="0">
                <a:solidFill>
                  <a:srgbClr val="002776"/>
                </a:solidFill>
                <a:latin typeface="Tahoma"/>
              </a:rPr>
              <a:t>,” MICRO 2014.</a:t>
            </a:r>
            <a:endParaRPr lang="en-US" sz="2000" dirty="0">
              <a:solidFill>
                <a:srgbClr val="002776"/>
              </a:solidFill>
              <a:latin typeface="Tahoma"/>
            </a:endParaRPr>
          </a:p>
          <a:p>
            <a:pPr lvl="1" fontAlgn="base">
              <a:lnSpc>
                <a:spcPct val="100000"/>
              </a:lnSpc>
              <a:spcBef>
                <a:spcPts val="0"/>
              </a:spcBef>
              <a:spcAft>
                <a:spcPct val="0"/>
              </a:spcAft>
              <a:defRPr/>
            </a:pPr>
            <a:endParaRPr lang="en-US" sz="2000" dirty="0">
              <a:solidFill>
                <a:srgbClr val="002776"/>
              </a:solidFill>
              <a:latin typeface="Tahoma"/>
            </a:endParaRPr>
          </a:p>
          <a:p>
            <a:pPr marL="457200" lvl="1" indent="0" fontAlgn="base">
              <a:lnSpc>
                <a:spcPct val="100000"/>
              </a:lnSpc>
              <a:spcBef>
                <a:spcPts val="0"/>
              </a:spcBef>
              <a:spcAft>
                <a:spcPct val="0"/>
              </a:spcAft>
              <a:buFont typeface="Arial" panose="020B0604020202020204" pitchFamily="34" charset="0"/>
              <a:buNone/>
              <a:defRPr/>
            </a:pPr>
            <a:endParaRPr lang="en-US" sz="1800" dirty="0" smtClean="0">
              <a:solidFill>
                <a:srgbClr val="002776"/>
              </a:solidFill>
              <a:latin typeface="Tahoma"/>
            </a:endParaRPr>
          </a:p>
        </p:txBody>
      </p:sp>
    </p:spTree>
    <p:extLst>
      <p:ext uri="{BB962C8B-B14F-4D97-AF65-F5344CB8AC3E}">
        <p14:creationId xmlns:p14="http://schemas.microsoft.com/office/powerpoint/2010/main" val="11781612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924800" cy="1752600"/>
          </a:xfrm>
        </p:spPr>
        <p:txBody>
          <a:bodyPr/>
          <a:lstStyle/>
          <a:p>
            <a:r>
              <a:rPr lang="en-US" sz="4000" dirty="0" err="1" smtClean="0"/>
              <a:t>Ramulator</a:t>
            </a:r>
            <a:r>
              <a:rPr lang="en-US" sz="4000" dirty="0" smtClean="0"/>
              <a:t>: A Fast and Extensible DRAM Simulator </a:t>
            </a:r>
            <a:br>
              <a:rPr lang="en-US" sz="4000" dirty="0" smtClean="0"/>
            </a:br>
            <a:r>
              <a:rPr lang="en-US" sz="4000" dirty="0"/>
              <a:t>	</a:t>
            </a:r>
            <a:r>
              <a:rPr lang="en-US" sz="3000" b="1" dirty="0" smtClean="0"/>
              <a:t>[IEEE Comp Arch Letters’15]</a:t>
            </a:r>
            <a:endParaRPr lang="en-US" sz="3000" b="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F0CAD05-5F98-C240-A41D-E171A6304933}" type="slidenum">
              <a:rPr lang="en-US" smtClean="0"/>
              <a:pPr/>
              <a:t>20</a:t>
            </a:fld>
            <a:endParaRPr lang="en-US"/>
          </a:p>
        </p:txBody>
      </p:sp>
    </p:spTree>
    <p:extLst>
      <p:ext uri="{BB962C8B-B14F-4D97-AF65-F5344CB8AC3E}">
        <p14:creationId xmlns:p14="http://schemas.microsoft.com/office/powerpoint/2010/main" val="3211150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Ramulator</a:t>
            </a:r>
            <a:r>
              <a:rPr lang="en-US" dirty="0" smtClean="0"/>
              <a:t> Motivation</a:t>
            </a:r>
            <a:endParaRPr lang="en-US" dirty="0"/>
          </a:p>
        </p:txBody>
      </p:sp>
      <p:sp>
        <p:nvSpPr>
          <p:cNvPr id="3" name="Content Placeholder 2"/>
          <p:cNvSpPr>
            <a:spLocks noGrp="1"/>
          </p:cNvSpPr>
          <p:nvPr>
            <p:ph idx="1"/>
          </p:nvPr>
        </p:nvSpPr>
        <p:spPr/>
        <p:txBody>
          <a:bodyPr/>
          <a:lstStyle/>
          <a:p>
            <a:r>
              <a:rPr lang="en-US" sz="2000" dirty="0" smtClean="0"/>
              <a:t>DRAM and Memory Controller landscape is changing</a:t>
            </a:r>
          </a:p>
          <a:p>
            <a:r>
              <a:rPr lang="en-US" sz="2000" dirty="0" smtClean="0"/>
              <a:t>Many new and upcoming standards</a:t>
            </a:r>
          </a:p>
          <a:p>
            <a:r>
              <a:rPr lang="en-US" sz="2000" dirty="0" smtClean="0"/>
              <a:t>Many new controller designs</a:t>
            </a:r>
          </a:p>
          <a:p>
            <a:r>
              <a:rPr lang="en-US" sz="2000" dirty="0" smtClean="0"/>
              <a:t>A fast and easy-to-extend simulator is very much needed</a:t>
            </a:r>
            <a:endParaRPr lang="en-US" sz="2000"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21</a:t>
            </a:fld>
            <a:endParaRPr lang="en-US"/>
          </a:p>
        </p:txBody>
      </p:sp>
      <p:pic>
        <p:nvPicPr>
          <p:cNvPr id="5" name="Picture 4"/>
          <p:cNvPicPr>
            <a:picLocks noChangeAspect="1"/>
          </p:cNvPicPr>
          <p:nvPr/>
        </p:nvPicPr>
        <p:blipFill>
          <a:blip r:embed="rId2"/>
          <a:stretch>
            <a:fillRect/>
          </a:stretch>
        </p:blipFill>
        <p:spPr>
          <a:xfrm>
            <a:off x="755576" y="2708920"/>
            <a:ext cx="7315200" cy="4064000"/>
          </a:xfrm>
          <a:prstGeom prst="rect">
            <a:avLst/>
          </a:prstGeom>
        </p:spPr>
      </p:pic>
    </p:spTree>
    <p:extLst>
      <p:ext uri="{BB962C8B-B14F-4D97-AF65-F5344CB8AC3E}">
        <p14:creationId xmlns:p14="http://schemas.microsoft.com/office/powerpoint/2010/main" val="6291701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Ramulator</a:t>
            </a:r>
            <a:r>
              <a:rPr lang="en-US" dirty="0" smtClean="0"/>
              <a:t> </a:t>
            </a:r>
            <a:endParaRPr lang="en-US" dirty="0"/>
          </a:p>
        </p:txBody>
      </p:sp>
      <p:sp>
        <p:nvSpPr>
          <p:cNvPr id="3" name="Content Placeholder 2"/>
          <p:cNvSpPr>
            <a:spLocks noGrp="1"/>
          </p:cNvSpPr>
          <p:nvPr>
            <p:ph idx="1"/>
          </p:nvPr>
        </p:nvSpPr>
        <p:spPr/>
        <p:txBody>
          <a:bodyPr/>
          <a:lstStyle/>
          <a:p>
            <a:r>
              <a:rPr lang="en-US" dirty="0" smtClean="0"/>
              <a:t>Provides out-of-the box support for many DRAM standards:</a:t>
            </a:r>
          </a:p>
          <a:p>
            <a:pPr lvl="1"/>
            <a:r>
              <a:rPr lang="en-US" dirty="0" smtClean="0"/>
              <a:t>DDR3</a:t>
            </a:r>
            <a:r>
              <a:rPr lang="en-US" dirty="0"/>
              <a:t>/4, LPDDR3/4, GDDR5, WIO1/2, HBM, </a:t>
            </a:r>
            <a:r>
              <a:rPr lang="en-US" dirty="0" smtClean="0"/>
              <a:t>plus new proposals </a:t>
            </a:r>
            <a:r>
              <a:rPr lang="en-US" dirty="0"/>
              <a:t>(SALP, AL-DRAM, TLDRAM</a:t>
            </a:r>
            <a:r>
              <a:rPr lang="en-US" dirty="0" smtClean="0"/>
              <a:t>, RowClone</a:t>
            </a:r>
            <a:r>
              <a:rPr lang="en-US" dirty="0"/>
              <a:t>, and SARP</a:t>
            </a:r>
            <a:r>
              <a:rPr lang="en-US" dirty="0" smtClean="0"/>
              <a:t>)</a:t>
            </a:r>
          </a:p>
          <a:p>
            <a:r>
              <a:rPr lang="en-US" dirty="0" smtClean="0"/>
              <a:t>~2.5X faster than fastest open-source simulator</a:t>
            </a:r>
          </a:p>
          <a:p>
            <a:r>
              <a:rPr lang="en-US" dirty="0" smtClean="0"/>
              <a:t>Modular and extensible to different standards</a:t>
            </a:r>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22</a:t>
            </a:fld>
            <a:endParaRPr lang="en-US"/>
          </a:p>
        </p:txBody>
      </p:sp>
      <p:pic>
        <p:nvPicPr>
          <p:cNvPr id="5" name="Picture 4"/>
          <p:cNvPicPr>
            <a:picLocks noChangeAspect="1"/>
          </p:cNvPicPr>
          <p:nvPr/>
        </p:nvPicPr>
        <p:blipFill>
          <a:blip r:embed="rId2"/>
          <a:stretch>
            <a:fillRect/>
          </a:stretch>
        </p:blipFill>
        <p:spPr>
          <a:xfrm>
            <a:off x="827584" y="3501008"/>
            <a:ext cx="7073900" cy="2654300"/>
          </a:xfrm>
          <a:prstGeom prst="rect">
            <a:avLst/>
          </a:prstGeom>
        </p:spPr>
      </p:pic>
    </p:spTree>
    <p:extLst>
      <p:ext uri="{BB962C8B-B14F-4D97-AF65-F5344CB8AC3E}">
        <p14:creationId xmlns:p14="http://schemas.microsoft.com/office/powerpoint/2010/main" val="900843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Case Study: Comparison of DRAM Standards</a:t>
            </a:r>
            <a:endParaRPr lang="en-US" sz="3600"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23</a:t>
            </a:fld>
            <a:endParaRPr lang="en-US"/>
          </a:p>
        </p:txBody>
      </p:sp>
      <p:pic>
        <p:nvPicPr>
          <p:cNvPr id="5" name="Picture 4"/>
          <p:cNvPicPr>
            <a:picLocks noChangeAspect="1"/>
          </p:cNvPicPr>
          <p:nvPr/>
        </p:nvPicPr>
        <p:blipFill>
          <a:blip r:embed="rId2"/>
          <a:stretch>
            <a:fillRect/>
          </a:stretch>
        </p:blipFill>
        <p:spPr>
          <a:xfrm>
            <a:off x="683568" y="4129360"/>
            <a:ext cx="6997700" cy="2540000"/>
          </a:xfrm>
          <a:prstGeom prst="rect">
            <a:avLst/>
          </a:prstGeom>
        </p:spPr>
      </p:pic>
      <p:pic>
        <p:nvPicPr>
          <p:cNvPr id="6" name="Picture 5"/>
          <p:cNvPicPr>
            <a:picLocks noChangeAspect="1"/>
          </p:cNvPicPr>
          <p:nvPr/>
        </p:nvPicPr>
        <p:blipFill>
          <a:blip r:embed="rId3"/>
          <a:stretch>
            <a:fillRect/>
          </a:stretch>
        </p:blipFill>
        <p:spPr>
          <a:xfrm>
            <a:off x="1043608" y="764704"/>
            <a:ext cx="6985000" cy="3048000"/>
          </a:xfrm>
          <a:prstGeom prst="rect">
            <a:avLst/>
          </a:prstGeom>
        </p:spPr>
      </p:pic>
      <p:sp>
        <p:nvSpPr>
          <p:cNvPr id="8" name="Rectangle 7"/>
          <p:cNvSpPr/>
          <p:nvPr/>
        </p:nvSpPr>
        <p:spPr>
          <a:xfrm>
            <a:off x="7812360" y="4604935"/>
            <a:ext cx="1944216" cy="1200329"/>
          </a:xfrm>
          <a:prstGeom prst="rect">
            <a:avLst/>
          </a:prstGeom>
        </p:spPr>
        <p:txBody>
          <a:bodyPr wrap="square">
            <a:spAutoFit/>
          </a:bodyPr>
          <a:lstStyle/>
          <a:p>
            <a:r>
              <a:rPr lang="en-US" dirty="0">
                <a:solidFill>
                  <a:srgbClr val="000000"/>
                </a:solidFill>
                <a:latin typeface="Tahoma"/>
              </a:rPr>
              <a:t>Across 22 workloads, simple CPU model</a:t>
            </a:r>
          </a:p>
        </p:txBody>
      </p:sp>
    </p:spTree>
    <p:extLst>
      <p:ext uri="{BB962C8B-B14F-4D97-AF65-F5344CB8AC3E}">
        <p14:creationId xmlns:p14="http://schemas.microsoft.com/office/powerpoint/2010/main" val="8295703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Ramulator</a:t>
            </a:r>
            <a:r>
              <a:rPr lang="en-US" dirty="0" smtClean="0"/>
              <a:t> Paper and Source Code</a:t>
            </a:r>
            <a:endParaRPr lang="en-US" dirty="0"/>
          </a:p>
        </p:txBody>
      </p:sp>
      <p:sp>
        <p:nvSpPr>
          <p:cNvPr id="3" name="Content Placeholder 2"/>
          <p:cNvSpPr>
            <a:spLocks noGrp="1"/>
          </p:cNvSpPr>
          <p:nvPr>
            <p:ph idx="1"/>
          </p:nvPr>
        </p:nvSpPr>
        <p:spPr/>
        <p:txBody>
          <a:bodyPr/>
          <a:lstStyle/>
          <a:p>
            <a:r>
              <a:rPr lang="en-US" dirty="0"/>
              <a:t>Yoongu Kim, </a:t>
            </a:r>
            <a:r>
              <a:rPr lang="en-US" dirty="0" err="1"/>
              <a:t>Weikun</a:t>
            </a:r>
            <a:r>
              <a:rPr lang="en-US" dirty="0"/>
              <a:t> Yang, and Onur Mutlu,</a:t>
            </a:r>
            <a:br>
              <a:rPr lang="en-US" dirty="0"/>
            </a:br>
            <a:r>
              <a:rPr lang="en-US" b="1" dirty="0">
                <a:hlinkClick r:id="rId2"/>
              </a:rPr>
              <a:t>"Ramulator: A Fast and Extensible DRAM Simulator"</a:t>
            </a:r>
            <a:r>
              <a:rPr lang="en-US" dirty="0"/>
              <a:t/>
            </a:r>
            <a:br>
              <a:rPr lang="en-US" dirty="0"/>
            </a:br>
            <a:r>
              <a:rPr lang="en-US" i="1" dirty="0">
                <a:hlinkClick r:id="rId3"/>
              </a:rPr>
              <a:t>IEEE Computer Architecture Letters</a:t>
            </a:r>
            <a:r>
              <a:rPr lang="en-US" i="1" dirty="0"/>
              <a:t> (</a:t>
            </a:r>
            <a:r>
              <a:rPr lang="en-US" b="1" i="1" dirty="0"/>
              <a:t>CAL</a:t>
            </a:r>
            <a:r>
              <a:rPr lang="en-US" i="1" dirty="0"/>
              <a:t>)</a:t>
            </a:r>
            <a:r>
              <a:rPr lang="en-US" dirty="0"/>
              <a:t>, March 2015. </a:t>
            </a:r>
            <a:br>
              <a:rPr lang="en-US" dirty="0"/>
            </a:br>
            <a:r>
              <a:rPr lang="en-US" dirty="0"/>
              <a:t>[</a:t>
            </a:r>
            <a:r>
              <a:rPr lang="en-US" dirty="0">
                <a:hlinkClick r:id="rId4"/>
              </a:rPr>
              <a:t>Source Code</a:t>
            </a:r>
            <a:r>
              <a:rPr lang="en-US" dirty="0"/>
              <a:t>] </a:t>
            </a:r>
            <a:endParaRPr lang="en-US" dirty="0" smtClean="0"/>
          </a:p>
          <a:p>
            <a:endParaRPr lang="en-US" dirty="0"/>
          </a:p>
          <a:p>
            <a:r>
              <a:rPr lang="en-US" dirty="0" smtClean="0"/>
              <a:t>Source code is released under the liberal MIT License</a:t>
            </a:r>
          </a:p>
          <a:p>
            <a:pPr lvl="1"/>
            <a:r>
              <a:rPr lang="en-US" dirty="0">
                <a:hlinkClick r:id="rId4"/>
              </a:rPr>
              <a:t>https://github.com/CMU-SAFARI/</a:t>
            </a:r>
            <a:r>
              <a:rPr lang="en-US" dirty="0" smtClean="0">
                <a:hlinkClick r:id="rId4"/>
              </a:rPr>
              <a:t>ramulator</a:t>
            </a:r>
            <a:r>
              <a:rPr lang="en-US" dirty="0" smtClean="0"/>
              <a:t> </a:t>
            </a:r>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24</a:t>
            </a:fld>
            <a:endParaRPr lang="en-US"/>
          </a:p>
        </p:txBody>
      </p:sp>
      <p:pic>
        <p:nvPicPr>
          <p:cNvPr id="5" name="Picture 4"/>
          <p:cNvPicPr>
            <a:picLocks noChangeAspect="1"/>
          </p:cNvPicPr>
          <p:nvPr/>
        </p:nvPicPr>
        <p:blipFill>
          <a:blip r:embed="rId5"/>
          <a:stretch>
            <a:fillRect/>
          </a:stretch>
        </p:blipFill>
        <p:spPr>
          <a:xfrm>
            <a:off x="0" y="4365104"/>
            <a:ext cx="9144000" cy="1190231"/>
          </a:xfrm>
          <a:prstGeom prst="rect">
            <a:avLst/>
          </a:prstGeom>
        </p:spPr>
      </p:pic>
    </p:spTree>
    <p:extLst>
      <p:ext uri="{BB962C8B-B14F-4D97-AF65-F5344CB8AC3E}">
        <p14:creationId xmlns:p14="http://schemas.microsoft.com/office/powerpoint/2010/main" val="33960609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Credit Assignment</a:t>
            </a:r>
            <a:endParaRPr lang="en-US" dirty="0"/>
          </a:p>
        </p:txBody>
      </p:sp>
      <p:sp>
        <p:nvSpPr>
          <p:cNvPr id="3" name="Content Placeholder 2"/>
          <p:cNvSpPr>
            <a:spLocks noGrp="1"/>
          </p:cNvSpPr>
          <p:nvPr>
            <p:ph idx="1"/>
          </p:nvPr>
        </p:nvSpPr>
        <p:spPr/>
        <p:txBody>
          <a:bodyPr/>
          <a:lstStyle/>
          <a:p>
            <a:r>
              <a:rPr lang="en-US" dirty="0" smtClean="0">
                <a:solidFill>
                  <a:srgbClr val="0000FF"/>
                </a:solidFill>
              </a:rPr>
              <a:t>Review the </a:t>
            </a:r>
            <a:r>
              <a:rPr lang="en-US" dirty="0" err="1" smtClean="0">
                <a:solidFill>
                  <a:srgbClr val="0000FF"/>
                </a:solidFill>
              </a:rPr>
              <a:t>Ramulator</a:t>
            </a:r>
            <a:r>
              <a:rPr lang="en-US" dirty="0" smtClean="0">
                <a:solidFill>
                  <a:srgbClr val="0000FF"/>
                </a:solidFill>
              </a:rPr>
              <a:t> paper</a:t>
            </a:r>
          </a:p>
          <a:p>
            <a:pPr lvl="1"/>
            <a:r>
              <a:rPr lang="en-US" dirty="0" smtClean="0"/>
              <a:t>Send your reviews to me (</a:t>
            </a:r>
            <a:r>
              <a:rPr lang="en-US" dirty="0" smtClean="0">
                <a:hlinkClick r:id="rId2"/>
              </a:rPr>
              <a:t>omutlu@gmail.com</a:t>
            </a:r>
            <a:r>
              <a:rPr lang="en-US" dirty="0" smtClean="0"/>
              <a:t>) </a:t>
            </a:r>
          </a:p>
          <a:p>
            <a:pPr lvl="1"/>
            <a:endParaRPr lang="en-US" dirty="0"/>
          </a:p>
          <a:p>
            <a:r>
              <a:rPr lang="en-US" dirty="0" smtClean="0">
                <a:solidFill>
                  <a:srgbClr val="0000FF"/>
                </a:solidFill>
              </a:rPr>
              <a:t>Download and run </a:t>
            </a:r>
            <a:r>
              <a:rPr lang="en-US" dirty="0" err="1" smtClean="0">
                <a:solidFill>
                  <a:srgbClr val="0000FF"/>
                </a:solidFill>
              </a:rPr>
              <a:t>Ramulator</a:t>
            </a:r>
            <a:endParaRPr lang="en-US" dirty="0" smtClean="0">
              <a:solidFill>
                <a:srgbClr val="0000FF"/>
              </a:solidFill>
            </a:endParaRPr>
          </a:p>
          <a:p>
            <a:pPr lvl="1"/>
            <a:r>
              <a:rPr lang="en-US" dirty="0" smtClean="0"/>
              <a:t>Compare DDR3, DDR4, SALP, HBM for the </a:t>
            </a:r>
            <a:r>
              <a:rPr lang="en-US" dirty="0" err="1" smtClean="0"/>
              <a:t>libquantum</a:t>
            </a:r>
            <a:r>
              <a:rPr lang="en-US" dirty="0" smtClean="0"/>
              <a:t> benchmark (provided in </a:t>
            </a:r>
            <a:r>
              <a:rPr lang="en-US" dirty="0" err="1" smtClean="0"/>
              <a:t>Ramulator</a:t>
            </a:r>
            <a:r>
              <a:rPr lang="en-US" dirty="0" smtClean="0"/>
              <a:t> repository)</a:t>
            </a:r>
          </a:p>
          <a:p>
            <a:pPr lvl="1"/>
            <a:r>
              <a:rPr lang="en-US" dirty="0" smtClean="0">
                <a:solidFill>
                  <a:srgbClr val="000000"/>
                </a:solidFill>
              </a:rPr>
              <a:t>Send your brief report to me</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71752C56-4F8A-824F-A263-2404B5D536A2}" type="slidenum">
              <a:rPr lang="en-US" smtClean="0"/>
              <a:pPr/>
              <a:t>25</a:t>
            </a:fld>
            <a:endParaRPr lang="en-US"/>
          </a:p>
        </p:txBody>
      </p:sp>
    </p:spTree>
    <p:extLst>
      <p:ext uri="{BB962C8B-B14F-4D97-AF65-F5344CB8AC3E}">
        <p14:creationId xmlns:p14="http://schemas.microsoft.com/office/powerpoint/2010/main" val="18001969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6" y="1833563"/>
            <a:ext cx="8428037" cy="822325"/>
          </a:xfrm>
        </p:spPr>
        <p:txBody>
          <a:bodyPr/>
          <a:lstStyle/>
          <a:p>
            <a:pPr algn="ctr" eaLnBrk="1" hangingPunct="1"/>
            <a:r>
              <a:rPr lang="en-US" sz="4000" dirty="0">
                <a:latin typeface="Garamond" charset="0"/>
              </a:rPr>
              <a:t>Emerging Memory Technologies</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13371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Requirements </a:t>
            </a:r>
            <a:r>
              <a:rPr lang="en-US" dirty="0">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Tree>
    <p:extLst>
      <p:ext uri="{BB962C8B-B14F-4D97-AF65-F5344CB8AC3E}">
        <p14:creationId xmlns:p14="http://schemas.microsoft.com/office/powerpoint/2010/main" val="39370123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2855116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Trends: Problems with DRAM as Main Memory</a:t>
            </a:r>
          </a:p>
        </p:txBody>
      </p:sp>
      <p:sp>
        <p:nvSpPr>
          <p:cNvPr id="3" name="Content Placeholder 2"/>
          <p:cNvSpPr>
            <a:spLocks noGrp="1"/>
          </p:cNvSpPr>
          <p:nvPr>
            <p:ph idx="1"/>
          </p:nvPr>
        </p:nvSpPr>
        <p:spPr>
          <a:xfrm>
            <a:off x="228600" y="113030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a:t>
            </a:r>
          </a:p>
          <a:p>
            <a:pPr lvl="1"/>
            <a:r>
              <a:rPr lang="en-US">
                <a:solidFill>
                  <a:srgbClr val="FF0000"/>
                </a:solidFill>
                <a:latin typeface="Tahoma" charset="0"/>
                <a:ea typeface="ＭＳ Ｐゴシック" charset="0"/>
                <a:cs typeface="ＭＳ Ｐゴシック" charset="0"/>
              </a:rPr>
              <a:t>DRAM capacity hard to scale </a:t>
            </a:r>
            <a:endParaRPr lang="en-US">
              <a:latin typeface="Tahoma" charset="0"/>
              <a:ea typeface="ＭＳ Ｐゴシック" charset="0"/>
            </a:endParaRPr>
          </a:p>
          <a:p>
            <a:pPr lvl="1"/>
            <a:endParaRPr lang="en-US">
              <a:latin typeface="Tahoma" charset="0"/>
              <a:ea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cs typeface="ＭＳ Ｐゴシック" charset="0"/>
              </a:rPr>
              <a:t>DRAM consumes high power due to leakage and refresh</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p>
          <a:p>
            <a:pPr lvl="1"/>
            <a:r>
              <a:rPr lang="en-US">
                <a:solidFill>
                  <a:srgbClr val="FF0000"/>
                </a:solidFill>
                <a:latin typeface="Tahoma" charset="0"/>
                <a:ea typeface="ＭＳ Ｐゴシック" charset="0"/>
              </a:rPr>
              <a:t>DRAM capacity, cost, and energy/power hard to scale</a:t>
            </a:r>
          </a:p>
          <a:p>
            <a:pPr lvl="1"/>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4F1D12B-CFBB-E34B-A14B-5AAB0F67A32B}"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Tree>
    <p:extLst>
      <p:ext uri="{BB962C8B-B14F-4D97-AF65-F5344CB8AC3E}">
        <p14:creationId xmlns:p14="http://schemas.microsoft.com/office/powerpoint/2010/main" val="2570350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610600" cy="5194300"/>
          </a:xfrm>
        </p:spPr>
        <p:txBody>
          <a:bodyPr/>
          <a:lstStyle/>
          <a:p>
            <a:r>
              <a:rPr lang="en-US" sz="2200">
                <a:latin typeface="Tahoma" charset="0"/>
              </a:rPr>
              <a:t>Problem: DRAM controllers difficult to design </a:t>
            </a:r>
            <a:r>
              <a:rPr lang="en-US" sz="2200">
                <a:latin typeface="Tahoma" charset="0"/>
                <a:sym typeface="Wingdings" charset="0"/>
              </a:rPr>
              <a:t> </a:t>
            </a:r>
            <a:r>
              <a:rPr lang="en-US" sz="2200">
                <a:latin typeface="Tahoma" charset="0"/>
              </a:rPr>
              <a:t>It is difficult for human designers to design a policy that can adapt itself very well to different workloads and different system conditions</a:t>
            </a:r>
          </a:p>
          <a:p>
            <a:endParaRPr lang="en-US" sz="2200">
              <a:latin typeface="Tahoma" charset="0"/>
            </a:endParaRPr>
          </a:p>
          <a:p>
            <a:r>
              <a:rPr lang="en-US" sz="2200">
                <a:latin typeface="Tahoma" charset="0"/>
              </a:rPr>
              <a:t>Idea: </a:t>
            </a:r>
            <a:r>
              <a:rPr lang="en-US" sz="2200">
                <a:solidFill>
                  <a:srgbClr val="0000FF"/>
                </a:solidFill>
                <a:latin typeface="Tahoma" charset="0"/>
              </a:rPr>
              <a:t>Design a memory controller that adapts its scheduling policy decisions to workload behavior and system conditions using machine learning</a:t>
            </a:r>
            <a:r>
              <a:rPr lang="en-US" sz="2200">
                <a:latin typeface="Tahoma" charset="0"/>
              </a:rPr>
              <a:t>.</a:t>
            </a:r>
          </a:p>
          <a:p>
            <a:endParaRPr lang="en-US" sz="2200">
              <a:latin typeface="Tahoma" charset="0"/>
            </a:endParaRPr>
          </a:p>
          <a:p>
            <a:r>
              <a:rPr lang="en-US" sz="2200">
                <a:latin typeface="Tahoma" charset="0"/>
              </a:rPr>
              <a:t>Observation: </a:t>
            </a:r>
            <a:r>
              <a:rPr lang="en-US" sz="2200">
                <a:solidFill>
                  <a:srgbClr val="0000FF"/>
                </a:solidFill>
                <a:latin typeface="Tahoma" charset="0"/>
              </a:rPr>
              <a:t>Reinforcement learning maps nicely to memory control.</a:t>
            </a:r>
          </a:p>
          <a:p>
            <a:endParaRPr lang="en-US" sz="2200">
              <a:latin typeface="Tahoma" charset="0"/>
            </a:endParaRPr>
          </a:p>
          <a:p>
            <a:r>
              <a:rPr lang="en-US" sz="2200">
                <a:latin typeface="Tahoma" charset="0"/>
              </a:rPr>
              <a:t>Design: Memory controller is a reinforcement learning agent that dynamically and continuously learns and employs the best scheduling policy.</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F259B8-7717-BC43-B192-15F0CED52EAF}" type="slidenum">
              <a:rPr lang="en-US" sz="1600">
                <a:solidFill>
                  <a:srgbClr val="000000"/>
                </a:solidFill>
                <a:latin typeface="Garamond" charset="0"/>
                <a:cs typeface="Arial" charset="0"/>
              </a:rPr>
              <a:pPr eaLnBrk="1" hangingPunct="1"/>
              <a:t>3</a:t>
            </a:fld>
            <a:endParaRPr lang="en-US" sz="1600">
              <a:solidFill>
                <a:srgbClr val="000000"/>
              </a:solidFill>
              <a:latin typeface="Garamond" charset="0"/>
              <a:cs typeface="Arial" charset="0"/>
            </a:endParaRPr>
          </a:p>
        </p:txBody>
      </p:sp>
      <p:sp>
        <p:nvSpPr>
          <p:cNvPr id="5" name="Rectangle 4"/>
          <p:cNvSpPr/>
          <p:nvPr/>
        </p:nvSpPr>
        <p:spPr>
          <a:xfrm>
            <a:off x="74613" y="6454775"/>
            <a:ext cx="9034462" cy="346075"/>
          </a:xfrm>
          <a:prstGeom prst="rect">
            <a:avLst/>
          </a:prstGeom>
        </p:spPr>
        <p:txBody>
          <a:bodyPr>
            <a:spAutoFit/>
          </a:bodyPr>
          <a:lstStyle/>
          <a:p>
            <a:pPr>
              <a:defRPr/>
            </a:pPr>
            <a:r>
              <a:rPr lang="en-US" sz="1650" dirty="0" err="1">
                <a:solidFill>
                  <a:srgbClr val="000000"/>
                </a:solidFill>
                <a:latin typeface="Tahoma" charset="0"/>
                <a:ea typeface="ＭＳ Ｐゴシック" charset="0"/>
                <a:cs typeface="ＭＳ Ｐゴシック" charset="0"/>
              </a:rPr>
              <a:t>Ipek</a:t>
            </a:r>
            <a:r>
              <a:rPr lang="en-US" sz="1650" dirty="0">
                <a:solidFill>
                  <a:srgbClr val="000000"/>
                </a:solidFill>
                <a:latin typeface="Tahoma" charset="0"/>
                <a:ea typeface="ＭＳ Ｐゴシック" charset="0"/>
                <a:cs typeface="ＭＳ Ｐゴシック" charset="0"/>
              </a:rPr>
              <a:t>+, “</a:t>
            </a:r>
            <a:r>
              <a:rPr lang="en-US" sz="1650" dirty="0">
                <a:solidFill>
                  <a:srgbClr val="0000FF"/>
                </a:solidFill>
                <a:latin typeface="Tahoma" charset="0"/>
                <a:ea typeface="ＭＳ Ｐゴシック" charset="0"/>
                <a:cs typeface="ＭＳ Ｐゴシック" charset="0"/>
              </a:rPr>
              <a:t>S</a:t>
            </a:r>
            <a:r>
              <a:rPr lang="en-US" altLang="ja-JP" sz="1650" dirty="0">
                <a:solidFill>
                  <a:srgbClr val="0000FF"/>
                </a:solidFill>
                <a:latin typeface="Tahoma" charset="0"/>
                <a:ea typeface="ＭＳ Ｐゴシック" charset="0"/>
                <a:cs typeface="ＭＳ Ｐゴシック" charset="0"/>
              </a:rPr>
              <a:t>elf Optimizing Memory Controllers: A Reinforcement Learning Approach</a:t>
            </a:r>
            <a:r>
              <a:rPr lang="en-US" altLang="ja-JP" sz="1650" dirty="0">
                <a:solidFill>
                  <a:srgbClr val="000000"/>
                </a:solidFill>
                <a:latin typeface="Tahoma" charset="0"/>
                <a:ea typeface="ＭＳ Ｐゴシック" charset="0"/>
                <a:cs typeface="ＭＳ Ｐゴシック" charset="0"/>
              </a:rPr>
              <a:t>,</a:t>
            </a:r>
            <a:r>
              <a:rPr lang="en-US" sz="1650" dirty="0">
                <a:solidFill>
                  <a:srgbClr val="000000"/>
                </a:solidFill>
                <a:latin typeface="Tahoma" charset="0"/>
                <a:ea typeface="ＭＳ Ｐゴシック" charset="0"/>
                <a:cs typeface="ＭＳ Ｐゴシック" charset="0"/>
              </a:rPr>
              <a:t>”</a:t>
            </a:r>
            <a:r>
              <a:rPr lang="en-US" altLang="ja-JP" sz="1650" dirty="0">
                <a:solidFill>
                  <a:srgbClr val="000000"/>
                </a:solidFill>
                <a:latin typeface="Tahoma" charset="0"/>
                <a:ea typeface="ＭＳ Ｐゴシック" charset="0"/>
                <a:cs typeface="ＭＳ Ｐゴシック" charset="0"/>
              </a:rPr>
              <a:t> ISCA 2008.</a:t>
            </a:r>
            <a:endParaRPr lang="en-US" sz="165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506193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Requirements </a:t>
            </a:r>
            <a:r>
              <a:rPr lang="en-US" dirty="0">
                <a:solidFill>
                  <a:srgbClr val="0000FF"/>
                </a:solidFill>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spTree>
    <p:extLst>
      <p:ext uri="{BB962C8B-B14F-4D97-AF65-F5344CB8AC3E}">
        <p14:creationId xmlns:p14="http://schemas.microsoft.com/office/powerpoint/2010/main" val="19805605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latin typeface="Tahoma" charset="0"/>
                <a:ea typeface="ＭＳ Ｐゴシック" charset="0"/>
              </a:rPr>
              <a:t>Enough capacity</a:t>
            </a:r>
          </a:p>
          <a:p>
            <a:pPr lvl="1" eaLnBrk="1" hangingPunct="1"/>
            <a:r>
              <a:rPr lang="en-US">
                <a:latin typeface="Tahoma" charset="0"/>
                <a:ea typeface="ＭＳ Ｐゴシック" charset="0"/>
              </a:rPr>
              <a:t>Low cost</a:t>
            </a:r>
          </a:p>
          <a:p>
            <a:pPr lvl="1" eaLnBrk="1" hangingPunct="1"/>
            <a:r>
              <a:rPr lang="en-US">
                <a:latin typeface="Tahoma" charset="0"/>
                <a:ea typeface="ＭＳ Ｐゴシック" charset="0"/>
              </a:rPr>
              <a:t>High system performance (high bandwidth,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A844AF7-2876-0442-A8CE-D207367B34A8}"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33796"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Tree>
    <p:extLst>
      <p:ext uri="{BB962C8B-B14F-4D97-AF65-F5344CB8AC3E}">
        <p14:creationId xmlns:p14="http://schemas.microsoft.com/office/powerpoint/2010/main" val="428936382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7" name="Text Box 55"/>
          <p:cNvSpPr txBox="1">
            <a:spLocks noChangeArrowheads="1"/>
          </p:cNvSpPr>
          <p:nvPr/>
        </p:nvSpPr>
        <p:spPr bwMode="auto">
          <a:xfrm>
            <a:off x="298521" y="5867402"/>
            <a:ext cx="8599351"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hangingPunct="1"/>
            <a:r>
              <a:rPr lang="en-US" b="1">
                <a:solidFill>
                  <a:srgbClr val="0000FF"/>
                </a:solidFill>
              </a:rPr>
              <a:t>Emerging, resistive memory technologies (NVM) can help</a:t>
            </a:r>
          </a:p>
        </p:txBody>
      </p:sp>
    </p:spTree>
    <p:extLst>
      <p:ext uri="{BB962C8B-B14F-4D97-AF65-F5344CB8AC3E}">
        <p14:creationId xmlns:p14="http://schemas.microsoft.com/office/powerpoint/2010/main" val="2489860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400"/>
            <a:ext cx="9036496" cy="1066800"/>
          </a:xfrm>
        </p:spPr>
        <p:txBody>
          <a:bodyPr/>
          <a:lstStyle/>
          <a:p>
            <a:r>
              <a:rPr lang="en-US" dirty="0" smtClean="0"/>
              <a:t>How Do We Solve </a:t>
            </a:r>
            <a:r>
              <a:rPr lang="en-US" b="1" dirty="0" smtClean="0"/>
              <a:t>The Memory Problem</a:t>
            </a:r>
            <a:r>
              <a:rPr lang="en-US" dirty="0" smtClean="0"/>
              <a:t>?</a:t>
            </a:r>
            <a:endParaRPr lang="en-US" dirty="0"/>
          </a:p>
        </p:txBody>
      </p:sp>
      <p:sp>
        <p:nvSpPr>
          <p:cNvPr id="3" name="Content Placeholder 2"/>
          <p:cNvSpPr>
            <a:spLocks noGrp="1"/>
          </p:cNvSpPr>
          <p:nvPr>
            <p:ph idx="1"/>
          </p:nvPr>
        </p:nvSpPr>
        <p:spPr>
          <a:xfrm>
            <a:off x="179512" y="980728"/>
            <a:ext cx="8856984" cy="5193723"/>
          </a:xfrm>
        </p:spPr>
        <p:txBody>
          <a:bodyPr/>
          <a:lstStyle/>
          <a:p>
            <a:r>
              <a:rPr lang="en-US" dirty="0" smtClean="0">
                <a:solidFill>
                  <a:srgbClr val="0000FF"/>
                </a:solidFill>
              </a:rPr>
              <a:t>Fix it</a:t>
            </a:r>
            <a:r>
              <a:rPr lang="en-US" dirty="0" smtClean="0"/>
              <a:t>: Make DRAM and controllers more intelligent</a:t>
            </a:r>
          </a:p>
          <a:p>
            <a:pPr lvl="1"/>
            <a:r>
              <a:rPr lang="en-US" dirty="0" smtClean="0">
                <a:solidFill>
                  <a:srgbClr val="FF0000"/>
                </a:solidFill>
              </a:rPr>
              <a:t>New interfaces, functions, architectures</a:t>
            </a:r>
            <a:r>
              <a:rPr lang="en-US" dirty="0" smtClean="0"/>
              <a:t>: system-DRAM </a:t>
            </a:r>
            <a:r>
              <a:rPr lang="en-US" dirty="0" err="1" smtClean="0"/>
              <a:t>codesign</a:t>
            </a:r>
            <a:endParaRPr lang="en-US" dirty="0" smtClean="0"/>
          </a:p>
          <a:p>
            <a:pPr lvl="1"/>
            <a:endParaRPr lang="en-US" dirty="0"/>
          </a:p>
          <a:p>
            <a:r>
              <a:rPr lang="en-US" dirty="0" smtClean="0">
                <a:solidFill>
                  <a:srgbClr val="0000FF"/>
                </a:solidFill>
              </a:rPr>
              <a:t>Eliminate or minimize it</a:t>
            </a:r>
            <a:r>
              <a:rPr lang="en-US" dirty="0" smtClean="0"/>
              <a:t>: Replace or (more likely) augment DRAM with a different technology</a:t>
            </a:r>
          </a:p>
          <a:p>
            <a:pPr lvl="1"/>
            <a:r>
              <a:rPr lang="en-US" dirty="0" smtClean="0">
                <a:solidFill>
                  <a:srgbClr val="FF0000"/>
                </a:solidFill>
              </a:rPr>
              <a:t>New technologies and system-wide rethinking</a:t>
            </a:r>
            <a:r>
              <a:rPr lang="en-US" dirty="0" smtClean="0"/>
              <a:t> of memory &amp; storage</a:t>
            </a:r>
          </a:p>
          <a:p>
            <a:endParaRPr lang="en-US" dirty="0"/>
          </a:p>
          <a:p>
            <a:r>
              <a:rPr lang="en-US" dirty="0" smtClean="0">
                <a:solidFill>
                  <a:srgbClr val="0000FF"/>
                </a:solidFill>
              </a:rPr>
              <a:t>Embrace it</a:t>
            </a:r>
            <a:r>
              <a:rPr lang="en-US" dirty="0" smtClean="0"/>
              <a:t>: Design heterogeneous memories (none of which are perfect) and map data intelligently across them</a:t>
            </a:r>
          </a:p>
          <a:p>
            <a:pPr lvl="1"/>
            <a:r>
              <a:rPr lang="en-US" dirty="0" smtClean="0">
                <a:solidFill>
                  <a:srgbClr val="FF0000"/>
                </a:solidFill>
              </a:rPr>
              <a:t>New models for data management and maybe usage</a:t>
            </a:r>
          </a:p>
          <a:p>
            <a:pPr lvl="1"/>
            <a:endParaRPr lang="en-US" dirty="0"/>
          </a:p>
          <a:p>
            <a:r>
              <a:rPr lang="en-US" dirty="0" smtClean="0"/>
              <a:t>…</a:t>
            </a:r>
          </a:p>
          <a:p>
            <a:endParaRPr lang="en-US"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8E574D81-B5DE-384D-B24B-566C679AE608}" type="slidenum">
              <a:rPr lang="en-US" smtClean="0"/>
              <a:pPr>
                <a:defRPr/>
              </a:pPr>
              <a:t>33</a:t>
            </a:fld>
            <a:endParaRPr lang="en-US"/>
          </a:p>
        </p:txBody>
      </p:sp>
      <p:sp>
        <p:nvSpPr>
          <p:cNvPr id="5" name="TextBox 4"/>
          <p:cNvSpPr txBox="1"/>
          <p:nvPr/>
        </p:nvSpPr>
        <p:spPr>
          <a:xfrm>
            <a:off x="179512" y="5445225"/>
            <a:ext cx="8784976" cy="132342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4000" b="1" dirty="0">
                <a:solidFill>
                  <a:srgbClr val="0000FF"/>
                </a:solidFill>
                <a:latin typeface="Calibri"/>
              </a:rPr>
              <a:t>Solutions (to memory scaling) require </a:t>
            </a:r>
          </a:p>
          <a:p>
            <a:pPr algn="ctr" defTabSz="457131" fontAlgn="base">
              <a:spcBef>
                <a:spcPct val="0"/>
              </a:spcBef>
              <a:spcAft>
                <a:spcPct val="0"/>
              </a:spcAft>
            </a:pPr>
            <a:r>
              <a:rPr lang="en-US" sz="4000" b="1" dirty="0">
                <a:solidFill>
                  <a:srgbClr val="0000FF"/>
                </a:solidFill>
                <a:latin typeface="Calibri"/>
              </a:rPr>
              <a:t>software/hardware/device cooperation</a:t>
            </a:r>
          </a:p>
        </p:txBody>
      </p:sp>
      <p:grpSp>
        <p:nvGrpSpPr>
          <p:cNvPr id="6" name="Group 16"/>
          <p:cNvGrpSpPr>
            <a:grpSpLocks/>
          </p:cNvGrpSpPr>
          <p:nvPr/>
        </p:nvGrpSpPr>
        <p:grpSpPr bwMode="auto">
          <a:xfrm>
            <a:off x="2843808" y="1186284"/>
            <a:ext cx="3054350" cy="3898900"/>
            <a:chOff x="1863" y="1035"/>
            <a:chExt cx="1924" cy="2456"/>
          </a:xfrm>
        </p:grpSpPr>
        <p:sp>
          <p:nvSpPr>
            <p:cNvPr id="7" name="Text Box 17"/>
            <p:cNvSpPr txBox="1">
              <a:spLocks noChangeArrowheads="1"/>
            </p:cNvSpPr>
            <p:nvPr/>
          </p:nvSpPr>
          <p:spPr bwMode="auto">
            <a:xfrm>
              <a:off x="2307" y="2774"/>
              <a:ext cx="1231" cy="233"/>
            </a:xfrm>
            <a:prstGeom prst="rect">
              <a:avLst/>
            </a:prstGeom>
            <a:solidFill>
              <a:srgbClr val="00FF00"/>
            </a:solidFill>
            <a:ln w="9525">
              <a:solidFill>
                <a:schemeClr val="tx1"/>
              </a:solidFill>
              <a:miter lim="800000"/>
              <a:headEnd/>
              <a:tailEnd/>
            </a:ln>
            <a:effectLst/>
          </p:spPr>
          <p:txBody>
            <a:bodyPr wrap="none">
              <a:spAutoFit/>
            </a:bodyPr>
            <a:lstStyle/>
            <a:p>
              <a:pPr defTabSz="914263">
                <a:defRPr/>
              </a:pPr>
              <a:r>
                <a:rPr lang="en-US">
                  <a:solidFill>
                    <a:srgbClr val="000000"/>
                  </a:solidFill>
                  <a:latin typeface="Arial" pitchFamily="-105" charset="0"/>
                </a:rPr>
                <a:t>Microarchitecture</a:t>
              </a:r>
            </a:p>
          </p:txBody>
        </p:sp>
        <p:sp>
          <p:nvSpPr>
            <p:cNvPr id="8"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ISA</a:t>
              </a:r>
            </a:p>
          </p:txBody>
        </p:sp>
        <p:sp>
          <p:nvSpPr>
            <p:cNvPr id="9"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Programs</a:t>
              </a:r>
            </a:p>
          </p:txBody>
        </p:sp>
        <p:sp>
          <p:nvSpPr>
            <p:cNvPr id="10"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Algorithms</a:t>
              </a:r>
            </a:p>
          </p:txBody>
        </p:sp>
        <p:sp>
          <p:nvSpPr>
            <p:cNvPr id="11"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Problems</a:t>
              </a:r>
            </a:p>
          </p:txBody>
        </p:sp>
        <p:sp>
          <p:nvSpPr>
            <p:cNvPr id="12"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Logic</a:t>
              </a:r>
            </a:p>
          </p:txBody>
        </p:sp>
        <p:sp>
          <p:nvSpPr>
            <p:cNvPr id="13"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Devices</a:t>
              </a:r>
            </a:p>
          </p:txBody>
        </p:sp>
        <p:sp>
          <p:nvSpPr>
            <p:cNvPr id="14"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Runtime System</a:t>
              </a:r>
            </a:p>
            <a:p>
              <a:pPr defTabSz="914263">
                <a:defRPr/>
              </a:pPr>
              <a:r>
                <a:rPr lang="en-US">
                  <a:solidFill>
                    <a:srgbClr val="000000"/>
                  </a:solidFill>
                  <a:latin typeface="Arial" pitchFamily="-105" charset="0"/>
                </a:rPr>
                <a:t>(VM, OS, MM)</a:t>
              </a:r>
            </a:p>
          </p:txBody>
        </p:sp>
        <p:sp>
          <p:nvSpPr>
            <p:cNvPr id="15"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defTabSz="914263">
                <a:defRPr/>
              </a:pPr>
              <a:r>
                <a:rPr lang="en-US">
                  <a:solidFill>
                    <a:srgbClr val="000000"/>
                  </a:solidFill>
                  <a:latin typeface="Arial" pitchFamily="-105" charset="0"/>
                </a:rPr>
                <a:t>User</a:t>
              </a:r>
            </a:p>
          </p:txBody>
        </p:sp>
        <p:sp>
          <p:nvSpPr>
            <p:cNvPr id="16"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defTabSz="914263">
                <a:defRPr/>
              </a:pPr>
              <a:endParaRPr lang="en-US">
                <a:solidFill>
                  <a:srgbClr val="000000"/>
                </a:solidFill>
                <a:latin typeface="Arial" pitchFamily="-105" charset="0"/>
              </a:endParaRPr>
            </a:p>
          </p:txBody>
        </p:sp>
        <p:sp>
          <p:nvSpPr>
            <p:cNvPr id="17"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defTabSz="914263">
                <a:defRPr/>
              </a:pPr>
              <a:endParaRPr lang="en-US">
                <a:solidFill>
                  <a:srgbClr val="000000"/>
                </a:solidFill>
                <a:latin typeface="Arial" pitchFamily="-105" charset="0"/>
              </a:endParaRPr>
            </a:p>
          </p:txBody>
        </p:sp>
        <p:sp>
          <p:nvSpPr>
            <p:cNvPr id="18"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defTabSz="914263">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4200053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68785"/>
            <a:ext cx="8928992"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a:t>
            </a:r>
            <a:r>
              <a:rPr lang="en-US" dirty="0" smtClean="0">
                <a:solidFill>
                  <a:srgbClr val="000000"/>
                </a:solidFill>
                <a:latin typeface="Tahoma" charset="0"/>
                <a:ea typeface="ＭＳ Ｐゴシック" charset="0"/>
                <a:cs typeface="ＭＳ Ｐゴシック" charset="0"/>
              </a:rPr>
              <a:t>Memory</a:t>
            </a:r>
            <a:endParaRPr lang="en-US" dirty="0">
              <a:solidFill>
                <a:srgbClr val="000000"/>
              </a:solidFill>
              <a:latin typeface="Tahoma" charset="0"/>
              <a:ea typeface="ＭＳ Ｐゴシック" charset="0"/>
              <a:cs typeface="ＭＳ Ｐゴシック" charset="0"/>
            </a:endParaRP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endParaRPr lang="en-US" sz="15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marL="344487" lvl="1" indent="0" eaLnBrk="1" hangingPunct="1">
              <a:buNone/>
            </a:pPr>
            <a:endParaRPr lang="en-US" sz="6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300" dirty="0" smtClean="0">
                <a:solidFill>
                  <a:srgbClr val="000000"/>
                </a:solidFill>
                <a:latin typeface="Tahoma" charset="0"/>
                <a:ea typeface="ＭＳ Ｐゴシック" charset="0"/>
                <a:cs typeface="ＭＳ Ｐゴシック" charset="0"/>
              </a:rPr>
              <a:t>Lee+, </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Architecting Phase Change Memory as a Scalable DRAM Alternative</a:t>
            </a:r>
            <a:r>
              <a:rPr lang="en-US" sz="1300" dirty="0">
                <a:solidFill>
                  <a:srgbClr val="000000"/>
                </a:solidFill>
                <a:latin typeface="Tahoma" charset="0"/>
                <a:ea typeface="ＭＳ Ｐゴシック" charset="0"/>
                <a:cs typeface="ＭＳ Ｐゴシック" charset="0"/>
              </a:rPr>
              <a:t>,</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00"/>
                </a:solidFill>
                <a:latin typeface="Tahoma" charset="0"/>
                <a:ea typeface="ＭＳ Ｐゴシック" charset="0"/>
                <a:cs typeface="ＭＳ Ｐゴシック" charset="0"/>
              </a:rPr>
              <a:t> </a:t>
            </a:r>
            <a:r>
              <a:rPr lang="en-US" sz="1300" dirty="0" smtClean="0">
                <a:solidFill>
                  <a:srgbClr val="000000"/>
                </a:solidFill>
                <a:latin typeface="Tahoma" charset="0"/>
                <a:ea typeface="ＭＳ Ｐゴシック" charset="0"/>
                <a:cs typeface="ＭＳ Ｐゴシック" charset="0"/>
              </a:rPr>
              <a:t>ISCA’09</a:t>
            </a:r>
            <a:r>
              <a:rPr lang="en-US" sz="1300" dirty="0">
                <a:solidFill>
                  <a:srgbClr val="000000"/>
                </a:solidFill>
                <a:latin typeface="Tahoma" charset="0"/>
                <a:ea typeface="ＭＳ Ｐゴシック" charset="0"/>
                <a:cs typeface="ＭＳ Ｐゴシック" charset="0"/>
              </a:rPr>
              <a:t>, </a:t>
            </a:r>
            <a:r>
              <a:rPr lang="en-US" sz="1300" dirty="0" smtClean="0">
                <a:solidFill>
                  <a:srgbClr val="000000"/>
                </a:solidFill>
                <a:latin typeface="Tahoma" charset="0"/>
                <a:ea typeface="ＭＳ Ｐゴシック" charset="0"/>
                <a:cs typeface="ＭＳ Ｐゴシック" charset="0"/>
              </a:rPr>
              <a:t>CACM’10</a:t>
            </a:r>
            <a:r>
              <a:rPr lang="en-US" sz="1300" dirty="0">
                <a:solidFill>
                  <a:srgbClr val="000000"/>
                </a:solidFill>
                <a:latin typeface="Tahoma" charset="0"/>
                <a:ea typeface="ＭＳ Ｐゴシック" charset="0"/>
                <a:cs typeface="ＭＳ Ｐゴシック" charset="0"/>
              </a:rPr>
              <a:t>, </a:t>
            </a:r>
            <a:r>
              <a:rPr lang="en-US" sz="1300" dirty="0" smtClean="0">
                <a:solidFill>
                  <a:srgbClr val="000000"/>
                </a:solidFill>
                <a:latin typeface="Tahoma" charset="0"/>
                <a:ea typeface="ＭＳ Ｐゴシック" charset="0"/>
                <a:cs typeface="ＭＳ Ｐゴシック" charset="0"/>
              </a:rPr>
              <a:t>Micro’10</a:t>
            </a:r>
            <a:r>
              <a:rPr lang="en-US" sz="1300" dirty="0">
                <a:solidFill>
                  <a:srgbClr val="000000"/>
                </a:solidFill>
                <a:latin typeface="Tahoma" charset="0"/>
                <a:ea typeface="ＭＳ Ｐゴシック" charset="0"/>
                <a:cs typeface="ＭＳ Ｐゴシック" charset="0"/>
              </a:rPr>
              <a:t>.</a:t>
            </a:r>
          </a:p>
          <a:p>
            <a:pPr>
              <a:buClr>
                <a:srgbClr val="CC9900"/>
              </a:buClr>
              <a:buFont typeface="Wingdings" charset="0"/>
              <a:buChar char="n"/>
            </a:pPr>
            <a:r>
              <a:rPr lang="en-US" sz="1300" dirty="0" smtClean="0"/>
              <a:t>Meza+, </a:t>
            </a:r>
            <a:r>
              <a:rPr lang="en-US" sz="1300" dirty="0"/>
              <a:t>“</a:t>
            </a:r>
            <a:r>
              <a:rPr lang="en-US" sz="1300" dirty="0">
                <a:solidFill>
                  <a:srgbClr val="0000FF"/>
                </a:solidFill>
              </a:rPr>
              <a:t>Enabling Efficient and Scalable Hybrid Memories</a:t>
            </a:r>
            <a:r>
              <a:rPr lang="en-US" sz="1300" dirty="0"/>
              <a:t>,” IEEE Comp. Arch. Letters 2012.</a:t>
            </a:r>
          </a:p>
          <a:p>
            <a:pPr>
              <a:buClr>
                <a:srgbClr val="CC9900"/>
              </a:buClr>
              <a:buFont typeface="Wingdings" charset="0"/>
              <a:buChar char="n"/>
            </a:pPr>
            <a:r>
              <a:rPr lang="en-US" sz="1300" dirty="0" smtClean="0"/>
              <a:t>Yoon, Meza+, </a:t>
            </a:r>
            <a:r>
              <a:rPr lang="en-US" sz="1300" dirty="0"/>
              <a:t>“</a:t>
            </a:r>
            <a:r>
              <a:rPr lang="en-US" sz="1300" dirty="0">
                <a:solidFill>
                  <a:srgbClr val="0000FF"/>
                </a:solidFill>
              </a:rPr>
              <a:t>Row Buffer </a:t>
            </a:r>
            <a:r>
              <a:rPr lang="en-US" sz="1300" dirty="0" smtClean="0">
                <a:solidFill>
                  <a:srgbClr val="0000FF"/>
                </a:solidFill>
              </a:rPr>
              <a:t>Locality</a:t>
            </a:r>
            <a:r>
              <a:rPr lang="en-US" sz="1300" dirty="0">
                <a:solidFill>
                  <a:srgbClr val="0000FF"/>
                </a:solidFill>
              </a:rPr>
              <a:t> </a:t>
            </a:r>
            <a:r>
              <a:rPr lang="en-US" sz="1300" dirty="0" smtClean="0">
                <a:solidFill>
                  <a:srgbClr val="0000FF"/>
                </a:solidFill>
              </a:rPr>
              <a:t>Aware Caching Policies for </a:t>
            </a:r>
            <a:r>
              <a:rPr lang="en-US" sz="1300" dirty="0">
                <a:solidFill>
                  <a:srgbClr val="0000FF"/>
                </a:solidFill>
              </a:rPr>
              <a:t>Hybrid Memories</a:t>
            </a:r>
            <a:r>
              <a:rPr lang="en-US" sz="1300" dirty="0"/>
              <a:t>,” </a:t>
            </a:r>
            <a:r>
              <a:rPr lang="en-US" sz="1300" dirty="0" smtClean="0"/>
              <a:t>ICCD 2012.</a:t>
            </a:r>
          </a:p>
          <a:p>
            <a:pPr>
              <a:buClr>
                <a:srgbClr val="CC9900"/>
              </a:buClr>
              <a:buFont typeface="Wingdings" charset="0"/>
              <a:buChar char="n"/>
            </a:pPr>
            <a:r>
              <a:rPr lang="en-US" sz="1300" dirty="0" err="1" smtClean="0"/>
              <a:t>Kultursay</a:t>
            </a:r>
            <a:r>
              <a:rPr lang="en-US" sz="1300" dirty="0"/>
              <a:t>+, “</a:t>
            </a:r>
            <a:r>
              <a:rPr lang="en-US" sz="1300" dirty="0">
                <a:solidFill>
                  <a:srgbClr val="0000FF"/>
                </a:solidFill>
              </a:rPr>
              <a:t>Evaluating STT-RAM as an Energy-Efficient Main Memory </a:t>
            </a:r>
            <a:r>
              <a:rPr lang="en-US" sz="1300" dirty="0" smtClean="0">
                <a:solidFill>
                  <a:srgbClr val="0000FF"/>
                </a:solidFill>
              </a:rPr>
              <a:t>Alternative</a:t>
            </a:r>
            <a:r>
              <a:rPr lang="en-US" sz="1300" dirty="0" smtClean="0"/>
              <a:t>,</a:t>
            </a:r>
            <a:r>
              <a:rPr lang="en-US" sz="1300" dirty="0"/>
              <a:t>” ISPASS 2013. </a:t>
            </a:r>
            <a:endParaRPr lang="en-US" sz="1300" dirty="0" smtClean="0"/>
          </a:p>
          <a:p>
            <a:pPr>
              <a:buClr>
                <a:srgbClr val="CC9900"/>
              </a:buClr>
              <a:buFont typeface="Wingdings" charset="0"/>
              <a:buChar char="n"/>
            </a:pPr>
            <a:r>
              <a:rPr lang="en-US" sz="1300" dirty="0" smtClean="0"/>
              <a:t>Meza+, “</a:t>
            </a:r>
            <a:r>
              <a:rPr lang="en-US" sz="1300" dirty="0" smtClean="0">
                <a:solidFill>
                  <a:srgbClr val="0000FF"/>
                </a:solidFill>
              </a:rPr>
              <a:t>A Case for Efficient Hardware-Software Cooperative Management of Storage and Memory</a:t>
            </a:r>
            <a:r>
              <a:rPr lang="en-US" sz="1300" dirty="0" smtClean="0"/>
              <a:t>,” WEED 2013.</a:t>
            </a:r>
          </a:p>
          <a:p>
            <a:pPr>
              <a:buClr>
                <a:srgbClr val="CC9900"/>
              </a:buClr>
              <a:buFont typeface="Wingdings" charset="0"/>
              <a:buChar char="n"/>
            </a:pPr>
            <a:r>
              <a:rPr lang="en-US" sz="1300" dirty="0" smtClean="0"/>
              <a:t>Lu+, “</a:t>
            </a:r>
            <a:r>
              <a:rPr lang="en-US" sz="1300" dirty="0" smtClean="0">
                <a:solidFill>
                  <a:srgbClr val="0000FF"/>
                </a:solidFill>
              </a:rPr>
              <a:t>Loose Ordering Consistency for Persistent Memory</a:t>
            </a:r>
            <a:r>
              <a:rPr lang="en-US" sz="1300" dirty="0" smtClean="0"/>
              <a:t>,” ICCD 2014.</a:t>
            </a:r>
          </a:p>
          <a:p>
            <a:pPr>
              <a:buClr>
                <a:srgbClr val="CC9900"/>
              </a:buClr>
              <a:buFont typeface="Wingdings" charset="0"/>
              <a:buChar char="n"/>
            </a:pPr>
            <a:r>
              <a:rPr lang="en-US" sz="1300" dirty="0"/>
              <a:t>Zhao+, “</a:t>
            </a:r>
            <a:r>
              <a:rPr lang="en-US" sz="1300" dirty="0">
                <a:solidFill>
                  <a:srgbClr val="0000FF"/>
                </a:solidFill>
              </a:rPr>
              <a:t>FIRM: Fair and High-Performance Memory Control for Persistent Memory </a:t>
            </a:r>
            <a:r>
              <a:rPr lang="en-US" sz="1300" dirty="0" smtClean="0">
                <a:solidFill>
                  <a:srgbClr val="0000FF"/>
                </a:solidFill>
              </a:rPr>
              <a:t>Systems</a:t>
            </a:r>
            <a:r>
              <a:rPr lang="en-US" sz="1300" dirty="0" smtClean="0"/>
              <a:t>,</a:t>
            </a:r>
            <a:r>
              <a:rPr lang="en-US" sz="1300" dirty="0"/>
              <a:t>” MICRO 2014</a:t>
            </a:r>
            <a:r>
              <a:rPr lang="en-US" sz="1300" dirty="0" smtClean="0"/>
              <a:t>.</a:t>
            </a:r>
          </a:p>
          <a:p>
            <a:pPr>
              <a:buClr>
                <a:srgbClr val="CC9900"/>
              </a:buClr>
              <a:buFont typeface="Wingdings" charset="0"/>
              <a:buChar char="n"/>
            </a:pPr>
            <a:r>
              <a:rPr lang="en-US" sz="1300" dirty="0" smtClean="0"/>
              <a:t>Yoon, Meza+</a:t>
            </a:r>
            <a:r>
              <a:rPr lang="en-US" sz="1300" dirty="0"/>
              <a:t>, “</a:t>
            </a:r>
            <a:r>
              <a:rPr lang="en-US" sz="1300" dirty="0">
                <a:solidFill>
                  <a:srgbClr val="0000FF"/>
                </a:solidFill>
              </a:rPr>
              <a:t>Efficient Data Mapping and Buffering Techniques for Multi-Level Cell Phase-Change </a:t>
            </a:r>
            <a:r>
              <a:rPr lang="en-US" sz="1300" dirty="0" smtClean="0">
                <a:solidFill>
                  <a:srgbClr val="0000FF"/>
                </a:solidFill>
              </a:rPr>
              <a:t>Memories</a:t>
            </a:r>
            <a:r>
              <a:rPr lang="en-US" sz="1300" dirty="0" smtClean="0"/>
              <a:t>,” ACM TACO 2014.</a:t>
            </a:r>
          </a:p>
          <a:p>
            <a:pPr>
              <a:buClr>
                <a:srgbClr val="CC9900"/>
              </a:buClr>
              <a:buFont typeface="Wingdings" charset="0"/>
              <a:buChar char="n"/>
            </a:pPr>
            <a:r>
              <a:rPr lang="en-US" sz="1300" dirty="0" err="1" smtClean="0"/>
              <a:t>Ren</a:t>
            </a:r>
            <a:r>
              <a:rPr lang="en-US" sz="1300" dirty="0" smtClean="0"/>
              <a:t>+, “Dual-Scheme </a:t>
            </a:r>
            <a:r>
              <a:rPr lang="en-US" sz="1300" dirty="0" err="1" smtClean="0"/>
              <a:t>Checkpointing</a:t>
            </a:r>
            <a:r>
              <a:rPr lang="en-US" sz="1300" dirty="0"/>
              <a:t>: </a:t>
            </a:r>
            <a:r>
              <a:rPr lang="en-US" sz="1300" dirty="0" smtClean="0"/>
              <a:t>“</a:t>
            </a:r>
            <a:r>
              <a:rPr lang="en-US" sz="1300" dirty="0" smtClean="0">
                <a:solidFill>
                  <a:srgbClr val="0000FF"/>
                </a:solidFill>
              </a:rPr>
              <a:t>A </a:t>
            </a:r>
            <a:r>
              <a:rPr lang="en-US" sz="1300" dirty="0">
                <a:solidFill>
                  <a:srgbClr val="0000FF"/>
                </a:solidFill>
              </a:rPr>
              <a:t>Software-Transparent Mechanism for Supporting Crash Consistency in Persistent Memory </a:t>
            </a:r>
            <a:r>
              <a:rPr lang="en-US" sz="1300" dirty="0" smtClean="0">
                <a:solidFill>
                  <a:srgbClr val="0000FF"/>
                </a:solidFill>
              </a:rPr>
              <a:t>Systems</a:t>
            </a:r>
            <a:r>
              <a:rPr lang="en-US" sz="1300" dirty="0" smtClean="0"/>
              <a:t>,” MICRO 2015.</a:t>
            </a:r>
            <a:endParaRPr lang="en-US" sz="13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34</a:t>
            </a:fld>
            <a:endParaRPr lang="en-US" sz="1600" dirty="0">
              <a:solidFill>
                <a:srgbClr val="000000"/>
              </a:solidFill>
              <a:latin typeface="Garamond" charset="0"/>
            </a:endParaRPr>
          </a:p>
        </p:txBody>
      </p:sp>
    </p:spTree>
    <p:extLst>
      <p:ext uri="{BB962C8B-B14F-4D97-AF65-F5344CB8AC3E}">
        <p14:creationId xmlns:p14="http://schemas.microsoft.com/office/powerpoint/2010/main" val="2553520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7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75">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3: Hybrid Memory </a:t>
            </a:r>
            <a:r>
              <a:rPr lang="en-US" dirty="0"/>
              <a:t>Systems</a:t>
            </a:r>
          </a:p>
        </p:txBody>
      </p:sp>
      <p:sp>
        <p:nvSpPr>
          <p:cNvPr id="3" name="Content Placeholder 2"/>
          <p:cNvSpPr>
            <a:spLocks noGrp="1"/>
          </p:cNvSpPr>
          <p:nvPr>
            <p:ph idx="1"/>
          </p:nvPr>
        </p:nvSpPr>
        <p:spPr>
          <a:xfrm>
            <a:off x="228600" y="1124747"/>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a:t>Meza+, “</a:t>
            </a:r>
            <a:r>
              <a:rPr lang="en-US" sz="1600" dirty="0">
                <a:solidFill>
                  <a:srgbClr val="0000FF"/>
                </a:solidFill>
              </a:rPr>
              <a:t>Enabling Efficient and Scalable Hybrid Memories</a:t>
            </a:r>
            <a:r>
              <a:rPr lang="en-US" sz="1600" dirty="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sz="2400" dirty="0">
                <a:solidFill>
                  <a:srgbClr val="FFFFFF"/>
                </a:solidFill>
                <a:latin typeface="Tahoma"/>
              </a:rPr>
              <a:t>CPU</a:t>
            </a:r>
          </a:p>
        </p:txBody>
      </p:sp>
      <p:sp>
        <p:nvSpPr>
          <p:cNvPr id="5" name="Rectangle 4"/>
          <p:cNvSpPr/>
          <p:nvPr/>
        </p:nvSpPr>
        <p:spPr>
          <a:xfrm>
            <a:off x="3000213" y="2047070"/>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lIns="91426" tIns="45714" rIns="91426" bIns="45714" rtlCol="0" anchor="ctr"/>
          <a:lstStyle/>
          <a:p>
            <a:pPr algn="ctr" defTabSz="914263"/>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7"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51" y="2744645"/>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defTabSz="914263"/>
            <a:r>
              <a:rPr lang="en-US" dirty="0" smtClean="0">
                <a:solidFill>
                  <a:srgbClr val="8C0000"/>
                </a:solidFill>
                <a:latin typeface="Tahoma"/>
              </a:rPr>
              <a:t>Small, </a:t>
            </a:r>
          </a:p>
          <a:p>
            <a:pPr algn="ctr" defTabSz="914263"/>
            <a:r>
              <a:rPr lang="en-US" dirty="0" smtClean="0">
                <a:solidFill>
                  <a:srgbClr val="8C0000"/>
                </a:solidFill>
                <a:latin typeface="Tahoma"/>
              </a:rPr>
              <a:t>leaky, volatile, </a:t>
            </a:r>
          </a:p>
          <a:p>
            <a:pPr algn="ctr" defTabSz="914263"/>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5"/>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defTabSz="914263"/>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50"/>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lIns="91426" tIns="45714" rIns="91426" bIns="45714" rtlCol="0" anchor="ctr"/>
          <a:lstStyle/>
          <a:p>
            <a:pPr algn="ctr" defTabSz="914263"/>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50" y="2353806"/>
            <a:ext cx="800717" cy="369320"/>
          </a:xfrm>
          <a:prstGeom prst="rect">
            <a:avLst/>
          </a:prstGeom>
          <a:noFill/>
        </p:spPr>
        <p:txBody>
          <a:bodyPr wrap="none" lIns="91426" tIns="45714" rIns="91426" bIns="45714" rtlCol="0">
            <a:spAutoFit/>
          </a:bodyPr>
          <a:lstStyle/>
          <a:p>
            <a:pPr defTabSz="914263"/>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5070393" y="2364941"/>
            <a:ext cx="2741941" cy="369320"/>
          </a:xfrm>
          <a:prstGeom prst="rect">
            <a:avLst/>
          </a:prstGeom>
          <a:noFill/>
        </p:spPr>
        <p:txBody>
          <a:bodyPr wrap="none" lIns="91426" tIns="45714" rIns="91426" bIns="45714" rtlCol="0">
            <a:spAutoFit/>
          </a:bodyPr>
          <a:lstStyle/>
          <a:p>
            <a:pPr defTabSz="914263"/>
            <a:r>
              <a:rPr lang="en-US" dirty="0" smtClean="0">
                <a:solidFill>
                  <a:srgbClr val="303030"/>
                </a:solidFill>
                <a:latin typeface="Tahoma"/>
              </a:rPr>
              <a:t>Technology X (e.g., PCM)</a:t>
            </a:r>
            <a:endParaRPr lang="en-US" dirty="0">
              <a:solidFill>
                <a:srgbClr val="303030"/>
              </a:solidFill>
              <a:latin typeface="Tahoma"/>
            </a:endParaRPr>
          </a:p>
        </p:txBody>
      </p:sp>
      <p:sp>
        <p:nvSpPr>
          <p:cNvPr id="15" name="TextBox 14"/>
          <p:cNvSpPr txBox="1"/>
          <p:nvPr/>
        </p:nvSpPr>
        <p:spPr>
          <a:xfrm>
            <a:off x="460001" y="4365106"/>
            <a:ext cx="8161180" cy="830985"/>
          </a:xfrm>
          <a:prstGeom prst="rect">
            <a:avLst/>
          </a:prstGeom>
          <a:noFill/>
        </p:spPr>
        <p:txBody>
          <a:bodyPr wrap="none" lIns="91426" tIns="45714" rIns="91426" bIns="45714" rtlCol="0">
            <a:spAutoFit/>
          </a:bodyPr>
          <a:lstStyle/>
          <a:p>
            <a:pPr algn="ctr" defTabSz="914263"/>
            <a:r>
              <a:rPr lang="en-US" sz="2400" dirty="0">
                <a:solidFill>
                  <a:srgbClr val="000000"/>
                </a:solidFill>
                <a:latin typeface="Tahoma"/>
              </a:rPr>
              <a:t>Hardware/software manage data allocation and movement </a:t>
            </a:r>
          </a:p>
          <a:p>
            <a:pPr algn="ctr" defTabSz="914263"/>
            <a:r>
              <a:rPr lang="en-US" sz="2400" dirty="0">
                <a:solidFill>
                  <a:srgbClr val="008000"/>
                </a:solidFill>
                <a:latin typeface="Tahoma"/>
              </a:rPr>
              <a:t>to achieve the best of multiple technologies</a:t>
            </a:r>
          </a:p>
        </p:txBody>
      </p:sp>
    </p:spTree>
    <p:extLst>
      <p:ext uri="{BB962C8B-B14F-4D97-AF65-F5344CB8AC3E}">
        <p14:creationId xmlns:p14="http://schemas.microsoft.com/office/powerpoint/2010/main" val="776207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36</a:t>
            </a:fld>
            <a:endParaRPr lang="en-US" sz="1600">
              <a:solidFill>
                <a:srgbClr val="000000"/>
              </a:solidFill>
              <a:latin typeface="Garamond" charset="0"/>
            </a:endParaRPr>
          </a:p>
        </p:txBody>
      </p:sp>
    </p:spTree>
    <p:extLst>
      <p:ext uri="{BB962C8B-B14F-4D97-AF65-F5344CB8AC3E}">
        <p14:creationId xmlns:p14="http://schemas.microsoft.com/office/powerpoint/2010/main" val="14471301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smtClean="0">
                <a:latin typeface="Tahoma" charset="0"/>
                <a:ea typeface="ＭＳ Ｐゴシック" charset="0"/>
              </a:rPr>
              <a:t>? RRAM? </a:t>
            </a:r>
            <a:r>
              <a:rPr lang="en-US" sz="2000" dirty="0" err="1" smtClean="0">
                <a:latin typeface="Tahoma" charset="0"/>
                <a:ea typeface="ＭＳ Ｐゴシック" charset="0"/>
              </a:rPr>
              <a:t>ReRAM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76073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FF"/>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Tree>
    <p:extLst>
      <p:ext uri="{BB962C8B-B14F-4D97-AF65-F5344CB8AC3E}">
        <p14:creationId xmlns:p14="http://schemas.microsoft.com/office/powerpoint/2010/main" val="328720827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Tree>
    <p:extLst>
      <p:ext uri="{BB962C8B-B14F-4D97-AF65-F5344CB8AC3E}">
        <p14:creationId xmlns:p14="http://schemas.microsoft.com/office/powerpoint/2010/main" val="7338621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rPr>
              <a:t>Self-Optimizing DRAM Controllers</a:t>
            </a:r>
          </a:p>
        </p:txBody>
      </p:sp>
      <p:sp>
        <p:nvSpPr>
          <p:cNvPr id="3" name="Content Placeholder 2"/>
          <p:cNvSpPr>
            <a:spLocks noGrp="1"/>
          </p:cNvSpPr>
          <p:nvPr>
            <p:ph idx="1"/>
          </p:nvPr>
        </p:nvSpPr>
        <p:spPr>
          <a:xfrm>
            <a:off x="228600" y="996950"/>
            <a:ext cx="8807450" cy="5194300"/>
          </a:xfrm>
        </p:spPr>
        <p:txBody>
          <a:bodyPr/>
          <a:lstStyle/>
          <a:p>
            <a:r>
              <a:rPr lang="en-US" dirty="0">
                <a:latin typeface="Tahoma" charset="0"/>
              </a:rPr>
              <a:t>Dynamically adapt the memory scheduling policy via interaction with the system at runtime </a:t>
            </a:r>
          </a:p>
          <a:p>
            <a:pPr lvl="1"/>
            <a:r>
              <a:rPr lang="en-US" sz="2000" dirty="0">
                <a:latin typeface="Tahoma" charset="0"/>
                <a:ea typeface="ＭＳ Ｐゴシック" charset="0"/>
              </a:rPr>
              <a:t>Associate system states and actions (commands) with long term reward </a:t>
            </a:r>
            <a:r>
              <a:rPr lang="en-US" sz="2000" dirty="0" smtClean="0">
                <a:latin typeface="Tahoma" charset="0"/>
                <a:ea typeface="ＭＳ Ｐゴシック" charset="0"/>
              </a:rPr>
              <a:t>values: </a:t>
            </a:r>
            <a:r>
              <a:rPr lang="en-US" sz="2000" dirty="0" smtClean="0">
                <a:solidFill>
                  <a:srgbClr val="0000FF"/>
                </a:solidFill>
                <a:latin typeface="Tahoma" charset="0"/>
                <a:ea typeface="ＭＳ Ｐゴシック" charset="0"/>
              </a:rPr>
              <a:t>each action at a given state leads to a learned reward</a:t>
            </a:r>
            <a:endParaRPr lang="en-US" sz="2000" dirty="0">
              <a:solidFill>
                <a:srgbClr val="0000FF"/>
              </a:solidFill>
              <a:latin typeface="Tahoma" charset="0"/>
              <a:ea typeface="ＭＳ Ｐゴシック" charset="0"/>
            </a:endParaRPr>
          </a:p>
          <a:p>
            <a:pPr lvl="1"/>
            <a:r>
              <a:rPr lang="en-US" sz="2000" dirty="0">
                <a:solidFill>
                  <a:srgbClr val="0000FF"/>
                </a:solidFill>
                <a:latin typeface="Tahoma" charset="0"/>
                <a:ea typeface="ＭＳ Ｐゴシック" charset="0"/>
              </a:rPr>
              <a:t>Schedule command with highest estimated long-term </a:t>
            </a:r>
            <a:r>
              <a:rPr lang="en-US" sz="2000" dirty="0" smtClean="0">
                <a:solidFill>
                  <a:srgbClr val="0000FF"/>
                </a:solidFill>
                <a:latin typeface="Tahoma" charset="0"/>
                <a:ea typeface="ＭＳ Ｐゴシック" charset="0"/>
              </a:rPr>
              <a:t>reward value </a:t>
            </a:r>
            <a:r>
              <a:rPr lang="en-US" sz="2000" dirty="0">
                <a:latin typeface="Tahoma" charset="0"/>
                <a:ea typeface="ＭＳ Ｐゴシック" charset="0"/>
              </a:rPr>
              <a:t>in each state</a:t>
            </a:r>
          </a:p>
          <a:p>
            <a:pPr lvl="1"/>
            <a:r>
              <a:rPr lang="en-US" sz="2000" dirty="0">
                <a:solidFill>
                  <a:srgbClr val="0000FF"/>
                </a:solidFill>
                <a:latin typeface="Tahoma" charset="0"/>
                <a:ea typeface="ＭＳ Ｐゴシック" charset="0"/>
              </a:rPr>
              <a:t>Continuously update </a:t>
            </a:r>
            <a:r>
              <a:rPr lang="en-US" sz="2000" dirty="0" smtClean="0">
                <a:solidFill>
                  <a:srgbClr val="0000FF"/>
                </a:solidFill>
                <a:latin typeface="Tahoma" charset="0"/>
                <a:ea typeface="ＭＳ Ｐゴシック" charset="0"/>
              </a:rPr>
              <a:t>reward values for </a:t>
            </a:r>
            <a:r>
              <a:rPr lang="en-US" sz="2000" dirty="0" smtClean="0">
                <a:latin typeface="Tahoma" charset="0"/>
                <a:ea typeface="ＭＳ Ｐゴシック" charset="0"/>
              </a:rPr>
              <a:t>&lt;state, action&gt; pairs based </a:t>
            </a:r>
            <a:r>
              <a:rPr lang="en-US" sz="2000" dirty="0">
                <a:latin typeface="Tahoma" charset="0"/>
                <a:ea typeface="ＭＳ Ｐゴシック" charset="0"/>
              </a:rPr>
              <a:t>on feedback from system</a:t>
            </a:r>
          </a:p>
          <a:p>
            <a:endParaRPr lang="en-US" dirty="0">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D6446-5582-7A40-8F43-AE1278A8CDA6}" type="slidenum">
              <a:rPr lang="en-US" sz="1600">
                <a:solidFill>
                  <a:srgbClr val="000000"/>
                </a:solidFill>
                <a:latin typeface="Garamond" charset="0"/>
                <a:cs typeface="Arial" charset="0"/>
              </a:rPr>
              <a:pPr eaLnBrk="1" hangingPunct="1"/>
              <a:t>4</a:t>
            </a:fld>
            <a:endParaRPr lang="en-US" sz="1600">
              <a:solidFill>
                <a:srgbClr val="000000"/>
              </a:solidFill>
              <a:latin typeface="Garamond" charset="0"/>
              <a:cs typeface="Arial" charset="0"/>
            </a:endParaRPr>
          </a:p>
        </p:txBody>
      </p:sp>
      <p:pic>
        <p:nvPicPr>
          <p:cNvPr id="5"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60800"/>
            <a:ext cx="7334250" cy="2620963"/>
          </a:xfrm>
          <a:prstGeom prst="rect">
            <a:avLst/>
          </a:prstGeom>
          <a:noFill/>
          <a:ln>
            <a:noFill/>
          </a:ln>
          <a:effectLst/>
          <a:extLst>
            <a:ext uri="{909E8E84-426E-40dd-AFC4-6F175D3DCCD1}">
              <a14:hiddenFill xmlns:a14="http://schemas.microsoft.com/office/drawing/2010/main" xmlns="">
                <a:solidFill>
                  <a:srgbClr val="697986"/>
                </a:solidFill>
              </a14:hiddenFill>
            </a:ext>
            <a:ext uri="{91240B29-F687-4f45-9708-019B960494DF}">
              <a14:hiddenLine xmlns:a14="http://schemas.microsoft.com/office/drawing/2010/main" xmlns="" w="12700">
                <a:solidFill>
                  <a:srgbClr val="69798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53151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39618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latin typeface="Garamond" charset="0"/>
                <a:ea typeface="ＭＳ Ｐゴシック" charset="0"/>
                <a:cs typeface="ＭＳ Ｐゴシック" charset="0"/>
              </a:rPr>
              <a:t>Promising Resistive </a:t>
            </a:r>
            <a:r>
              <a:rPr lang="en-US" dirty="0">
                <a:latin typeface="Garamond" charset="0"/>
                <a:ea typeface="ＭＳ Ｐゴシック" charset="0"/>
                <a:cs typeface="ＭＳ Ｐゴシック" charset="0"/>
              </a:rPr>
              <a:t>Memory Technologies</a:t>
            </a:r>
          </a:p>
        </p:txBody>
      </p:sp>
      <p:sp>
        <p:nvSpPr>
          <p:cNvPr id="40963" name="Content Placeholder 2"/>
          <p:cNvSpPr>
            <a:spLocks noGrp="1"/>
          </p:cNvSpPr>
          <p:nvPr>
            <p:ph idx="1"/>
          </p:nvPr>
        </p:nvSpPr>
        <p:spPr>
          <a:xfrm>
            <a:off x="228600" y="1054100"/>
            <a:ext cx="8610600" cy="5194300"/>
          </a:xfrm>
        </p:spPr>
        <p:txBody>
          <a:bodyPr/>
          <a:lstStyle/>
          <a:p>
            <a:r>
              <a:rPr lang="en-US" dirty="0">
                <a:latin typeface="Tahoma" charset="0"/>
                <a:ea typeface="ＭＳ Ｐゴシック" charset="0"/>
                <a:cs typeface="ＭＳ Ｐゴシック" charset="0"/>
              </a:rPr>
              <a:t>PCM</a:t>
            </a:r>
          </a:p>
          <a:p>
            <a:pPr lvl="1"/>
            <a:r>
              <a:rPr lang="en-US" dirty="0">
                <a:latin typeface="Tahoma" charset="0"/>
                <a:ea typeface="ＭＳ Ｐゴシック" charset="0"/>
              </a:rPr>
              <a:t>Inject current to change </a:t>
            </a:r>
            <a:r>
              <a:rPr lang="en-US" dirty="0">
                <a:solidFill>
                  <a:srgbClr val="0000FF"/>
                </a:solidFill>
                <a:latin typeface="Tahoma" charset="0"/>
                <a:ea typeface="ＭＳ Ｐゴシック" charset="0"/>
              </a:rPr>
              <a:t>material phase</a:t>
            </a:r>
          </a:p>
          <a:p>
            <a:pPr lvl="1"/>
            <a:r>
              <a:rPr lang="en-US" dirty="0">
                <a:latin typeface="Tahoma" charset="0"/>
                <a:ea typeface="ＭＳ Ｐゴシック" charset="0"/>
              </a:rPr>
              <a:t>Resistance determined by phase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STT-MRAM</a:t>
            </a:r>
          </a:p>
          <a:p>
            <a:pPr lvl="1"/>
            <a:r>
              <a:rPr lang="en-US" dirty="0">
                <a:latin typeface="Tahoma" charset="0"/>
                <a:ea typeface="ＭＳ Ｐゴシック" charset="0"/>
              </a:rPr>
              <a:t>Inject current to change </a:t>
            </a:r>
            <a:r>
              <a:rPr lang="en-US" dirty="0">
                <a:solidFill>
                  <a:srgbClr val="0000FF"/>
                </a:solidFill>
                <a:latin typeface="Tahoma" charset="0"/>
                <a:ea typeface="ＭＳ Ｐゴシック" charset="0"/>
              </a:rPr>
              <a:t>magnet polarity</a:t>
            </a:r>
          </a:p>
          <a:p>
            <a:pPr lvl="1"/>
            <a:r>
              <a:rPr lang="en-US" dirty="0">
                <a:latin typeface="Tahoma" charset="0"/>
                <a:ea typeface="ＭＳ Ｐゴシック" charset="0"/>
              </a:rPr>
              <a:t>Resistance determined by polarity</a:t>
            </a:r>
          </a:p>
          <a:p>
            <a:pPr lvl="1"/>
            <a:endParaRPr lang="en-US" dirty="0">
              <a:latin typeface="Tahoma" charset="0"/>
              <a:ea typeface="ＭＳ Ｐゴシック" charset="0"/>
            </a:endParaRPr>
          </a:p>
          <a:p>
            <a:r>
              <a:rPr lang="en-US" dirty="0" err="1" smtClean="0">
                <a:latin typeface="Tahoma" charset="0"/>
                <a:ea typeface="ＭＳ Ｐゴシック" charset="0"/>
                <a:cs typeface="ＭＳ Ｐゴシック" charset="0"/>
              </a:rPr>
              <a:t>Memristors</a:t>
            </a:r>
            <a:r>
              <a:rPr lang="en-US" dirty="0" smtClean="0">
                <a:latin typeface="Tahoma" charset="0"/>
                <a:ea typeface="ＭＳ Ｐゴシック" charset="0"/>
                <a:cs typeface="ＭＳ Ｐゴシック" charset="0"/>
              </a:rPr>
              <a:t>/RRAM/</a:t>
            </a:r>
            <a:r>
              <a:rPr lang="en-US" dirty="0" err="1" smtClean="0">
                <a:latin typeface="Tahoma" charset="0"/>
                <a:ea typeface="ＭＳ Ｐゴシック" charset="0"/>
                <a:cs typeface="ＭＳ Ｐゴシック" charset="0"/>
              </a:rPr>
              <a:t>ReRAM</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Inject current to change </a:t>
            </a:r>
            <a:r>
              <a:rPr lang="en-US" dirty="0">
                <a:solidFill>
                  <a:srgbClr val="0000FF"/>
                </a:solidFill>
                <a:latin typeface="Tahoma" charset="0"/>
                <a:ea typeface="ＭＳ Ｐゴシック" charset="0"/>
              </a:rPr>
              <a:t>atomic structure</a:t>
            </a:r>
          </a:p>
          <a:p>
            <a:pPr lvl="1"/>
            <a:r>
              <a:rPr lang="en-US" dirty="0">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Tree>
    <p:extLst>
      <p:ext uri="{BB962C8B-B14F-4D97-AF65-F5344CB8AC3E}">
        <p14:creationId xmlns:p14="http://schemas.microsoft.com/office/powerpoint/2010/main" val="2936674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131" indent="-457131"/>
            <a:r>
              <a:rPr lang="en-US" sz="2200">
                <a:latin typeface="Tahoma" charset="0"/>
                <a:ea typeface="ＭＳ Ｐゴシック" charset="0"/>
                <a:cs typeface="ＭＳ Ｐゴシック" charset="0"/>
              </a:rPr>
              <a:t>Phase change material (chalcogenide glass) exists in two states:</a:t>
            </a:r>
          </a:p>
          <a:p>
            <a:pPr marL="784108" lvl="1" indent="-457131"/>
            <a:r>
              <a:rPr lang="en-US" sz="2000">
                <a:latin typeface="Tahoma" charset="0"/>
                <a:ea typeface="ＭＳ Ｐゴシック" charset="0"/>
              </a:rPr>
              <a:t>Amorphous: Low optical reflexivity and high electrical resistivity</a:t>
            </a:r>
          </a:p>
          <a:p>
            <a:pPr marL="784108" lvl="1" indent="-457131"/>
            <a:r>
              <a:rPr lang="en-US" sz="2000">
                <a:latin typeface="Tahoma" charset="0"/>
                <a:ea typeface="ＭＳ Ｐゴシック" charset="0"/>
              </a:rPr>
              <a:t>Crystalline: High optical reflexivity and low electrical resistivity</a:t>
            </a:r>
          </a:p>
          <a:p>
            <a:pPr marL="457131" indent="-457131"/>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0"/>
          <p:cNvSpPr txBox="1">
            <a:spLocks noChangeArrowheads="1"/>
          </p:cNvSpPr>
          <p:nvPr/>
        </p:nvSpPr>
        <p:spPr bwMode="auto">
          <a:xfrm>
            <a:off x="470976" y="5610227"/>
            <a:ext cx="8313179" cy="741731"/>
          </a:xfrm>
          <a:prstGeom prst="rect">
            <a:avLst/>
          </a:prstGeom>
          <a:solidFill>
            <a:srgbClr val="CCCCFF"/>
          </a:solidFill>
          <a:ln w="25400">
            <a:solidFill>
              <a:srgbClr val="FF6600"/>
            </a:solidFill>
            <a:miter lim="800000"/>
            <a:headEnd/>
            <a:tailEnd/>
          </a:ln>
          <a:effectLst/>
        </p:spPr>
        <p:txBody>
          <a:bodyPr wrap="none" lIns="63999" tIns="31999" rIns="63999" bIns="31999">
            <a:spAutoFit/>
          </a:bodyPr>
          <a:lstStyle/>
          <a:p>
            <a:pPr algn="ctr" defTabSz="914263">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defTabSz="914263">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238518760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grpSp>
        <p:nvGrpSpPr>
          <p:cNvPr id="2" name="Group 33"/>
          <p:cNvGrpSpPr>
            <a:grpSpLocks/>
          </p:cNvGrpSpPr>
          <p:nvPr/>
        </p:nvGrpSpPr>
        <p:grpSpPr bwMode="auto">
          <a:xfrm>
            <a:off x="-80960" y="3208341"/>
            <a:ext cx="3863977" cy="3236912"/>
            <a:chOff x="2960" y="1053"/>
            <a:chExt cx="2434" cy="2039"/>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0" y="1062"/>
              <a:ext cx="611" cy="368"/>
            </a:xfrm>
            <a:prstGeom prst="rect">
              <a:avLst/>
            </a:prstGeom>
            <a:noFill/>
            <a:ln w="12700">
              <a:noFill/>
              <a:miter lim="800000"/>
              <a:headEnd/>
              <a:tailEnd/>
            </a:ln>
            <a:effectLst/>
          </p:spPr>
          <p:txBody>
            <a:bodyPr wrap="none">
              <a:spAutoFit/>
            </a:bodyPr>
            <a:lstStyle/>
            <a:p>
              <a:pPr algn="ctr" defTabSz="914263">
                <a:defRPr/>
              </a:pPr>
              <a:r>
                <a:rPr lang="en-US" sz="1600" b="1" kern="0">
                  <a:solidFill>
                    <a:srgbClr val="7889FB"/>
                  </a:solidFill>
                  <a:latin typeface="Tahoma" pitchFamily="-107" charset="0"/>
                  <a:ea typeface="MS PGothic" pitchFamily="34" charset="-128"/>
                  <a:cs typeface="MS PGothic" pitchFamily="34" charset="-128"/>
                </a:rPr>
                <a:t>Large</a:t>
              </a:r>
            </a:p>
            <a:p>
              <a:pPr algn="ctr" defTabSz="914263">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6"/>
            </a:xfrm>
            <a:prstGeom prst="rect">
              <a:avLst/>
            </a:prstGeom>
            <a:solidFill>
              <a:srgbClr val="7889FB"/>
            </a:solidFill>
            <a:ln w="19050">
              <a:noFill/>
              <a:miter lim="800000"/>
              <a:headEnd/>
              <a:tailEnd/>
            </a:ln>
            <a:effectLst/>
          </p:spPr>
          <p:txBody>
            <a:bodyPr>
              <a:spAutoFit/>
            </a:bodyPr>
            <a:lstStyle/>
            <a:p>
              <a:pPr algn="ctr" defTabSz="914263">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defTabSz="914263">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2"/>
            </a:xfrm>
            <a:prstGeom prst="rect">
              <a:avLst/>
            </a:prstGeom>
            <a:solidFill>
              <a:srgbClr val="7889FB"/>
            </a:solidFill>
            <a:ln w="19050">
              <a:noFill/>
              <a:miter lim="800000"/>
              <a:headEnd/>
              <a:tailEnd/>
            </a:ln>
            <a:effectLst/>
          </p:spPr>
          <p:txBody>
            <a:bodyPr>
              <a:spAutoFit/>
            </a:bodyPr>
            <a:lstStyle/>
            <a:p>
              <a:pPr algn="ctr" defTabSz="914263">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3997328" y="3243266"/>
            <a:ext cx="4267202" cy="3236912"/>
            <a:chOff x="101" y="1053"/>
            <a:chExt cx="2688" cy="2039"/>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cstate="print">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3" y="1071"/>
              <a:ext cx="611" cy="368"/>
            </a:xfrm>
            <a:prstGeom prst="rect">
              <a:avLst/>
            </a:prstGeom>
            <a:noFill/>
            <a:ln w="12700">
              <a:noFill/>
              <a:miter lim="800000"/>
              <a:headEnd/>
              <a:tailEnd/>
            </a:ln>
            <a:effectLst/>
          </p:spPr>
          <p:txBody>
            <a:bodyPr wrap="none">
              <a:spAutoFit/>
            </a:bodyPr>
            <a:lstStyle/>
            <a:p>
              <a:pPr algn="ctr" defTabSz="914263">
                <a:defRPr/>
              </a:pPr>
              <a:r>
                <a:rPr lang="en-US" sz="1600" b="1" kern="0">
                  <a:solidFill>
                    <a:srgbClr val="7889FB"/>
                  </a:solidFill>
                  <a:latin typeface="Tahoma" pitchFamily="-107" charset="0"/>
                  <a:ea typeface="MS PGothic" pitchFamily="34" charset="-128"/>
                  <a:cs typeface="MS PGothic" pitchFamily="34" charset="-128"/>
                </a:rPr>
                <a:t>Small</a:t>
              </a:r>
            </a:p>
            <a:p>
              <a:pPr algn="ctr" defTabSz="914263">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6"/>
            </a:xfrm>
            <a:prstGeom prst="rect">
              <a:avLst/>
            </a:prstGeom>
            <a:solidFill>
              <a:srgbClr val="7889FB"/>
            </a:solidFill>
            <a:ln w="19050">
              <a:noFill/>
              <a:miter lim="800000"/>
              <a:headEnd/>
              <a:tailEnd/>
            </a:ln>
            <a:effectLst/>
          </p:spPr>
          <p:txBody>
            <a:bodyPr>
              <a:spAutoFit/>
            </a:bodyPr>
            <a:lstStyle/>
            <a:p>
              <a:pPr algn="ctr" defTabSz="914263">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defTabSz="914263">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35" y="2341"/>
              <a:ext cx="505" cy="368"/>
            </a:xfrm>
            <a:prstGeom prst="rect">
              <a:avLst/>
            </a:prstGeom>
            <a:noFill/>
            <a:ln w="12700">
              <a:noFill/>
              <a:miter lim="800000"/>
              <a:headEnd/>
              <a:tailEnd/>
            </a:ln>
            <a:effectLst/>
          </p:spPr>
          <p:txBody>
            <a:bodyPr wrap="none">
              <a:spAutoFit/>
            </a:bodyPr>
            <a:lstStyle/>
            <a:p>
              <a:pPr algn="ctr" defTabSz="914263">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defTabSz="914263">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1" y="1661"/>
              <a:ext cx="578" cy="368"/>
            </a:xfrm>
            <a:prstGeom prst="rect">
              <a:avLst/>
            </a:prstGeom>
            <a:noFill/>
            <a:ln w="12700">
              <a:noFill/>
              <a:miter lim="800000"/>
              <a:headEnd/>
              <a:tailEnd/>
            </a:ln>
            <a:effectLst/>
          </p:spPr>
          <p:txBody>
            <a:bodyPr wrap="none">
              <a:spAutoFit/>
            </a:bodyPr>
            <a:lstStyle/>
            <a:p>
              <a:pPr algn="ctr" defTabSz="914263">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defTabSz="914263">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2"/>
            </a:xfrm>
            <a:prstGeom prst="rect">
              <a:avLst/>
            </a:prstGeom>
            <a:solidFill>
              <a:srgbClr val="7889FB"/>
            </a:solidFill>
            <a:ln w="19050">
              <a:noFill/>
              <a:miter lim="800000"/>
              <a:headEnd/>
              <a:tailEnd/>
            </a:ln>
            <a:effectLst/>
          </p:spPr>
          <p:txBody>
            <a:bodyPr>
              <a:spAutoFit/>
            </a:bodyPr>
            <a:lstStyle/>
            <a:p>
              <a:pPr algn="ctr" defTabSz="914263">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Text Box 58" descr="90%"/>
          <p:cNvSpPr txBox="1">
            <a:spLocks noChangeArrowheads="1"/>
          </p:cNvSpPr>
          <p:nvPr/>
        </p:nvSpPr>
        <p:spPr bwMode="auto">
          <a:xfrm>
            <a:off x="152402" y="6553202"/>
            <a:ext cx="3386550" cy="28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7" y="6553202"/>
            <a:ext cx="3566086" cy="28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3573437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ea typeface="ＭＳ Ｐゴシック" charset="0"/>
                <a:cs typeface="ＭＳ Ｐゴシック" charset="0"/>
              </a:rPr>
              <a:t>Scales better than DRAM, Flash</a:t>
            </a:r>
          </a:p>
          <a:p>
            <a:pPr lvl="1"/>
            <a:r>
              <a:rPr lang="en-US" dirty="0">
                <a:latin typeface="Tahoma" charset="0"/>
                <a:ea typeface="ＭＳ Ｐゴシック" charset="0"/>
              </a:rPr>
              <a:t>Requires current pulses, which scale linearly with feature size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a:t>
            </a:r>
            <a:r>
              <a:rPr lang="en-US" dirty="0" err="1">
                <a:latin typeface="Tahoma" charset="0"/>
                <a:ea typeface="ＭＳ Ｐゴシック" charset="0"/>
              </a:rPr>
              <a:t>Raoux</a:t>
            </a:r>
            <a:r>
              <a:rPr lang="en-US" dirty="0">
                <a:latin typeface="Tahoma" charset="0"/>
                <a:ea typeface="ＭＳ Ｐゴシック" charset="0"/>
              </a:rPr>
              <a:t>+, IBM JRD 2008)</a:t>
            </a: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Can be denser than DRAM</a:t>
            </a:r>
          </a:p>
          <a:p>
            <a:pPr lvl="1"/>
            <a:r>
              <a:rPr lang="en-US" dirty="0">
                <a:latin typeface="Tahoma" charset="0"/>
                <a:ea typeface="ＭＳ Ｐゴシック" charset="0"/>
              </a:rPr>
              <a:t>Can store multiple bits per cell due to large resistance range</a:t>
            </a:r>
          </a:p>
          <a:p>
            <a:pPr lvl="1"/>
            <a:r>
              <a:rPr lang="en-US" dirty="0">
                <a:latin typeface="Tahoma" charset="0"/>
                <a:ea typeface="ＭＳ Ｐゴシック" charset="0"/>
              </a:rPr>
              <a:t>Prototypes with 2 bits/cell in ISSCC</a:t>
            </a:r>
            <a:r>
              <a:rPr lang="ja-JP" altLang="en-US" dirty="0">
                <a:latin typeface="Tahoma" charset="0"/>
                <a:ea typeface="ＭＳ Ｐゴシック" charset="0"/>
              </a:rPr>
              <a:t>’</a:t>
            </a:r>
            <a:r>
              <a:rPr lang="en-US" dirty="0">
                <a:latin typeface="Tahoma" charset="0"/>
                <a:ea typeface="ＭＳ Ｐゴシック" charset="0"/>
              </a:rPr>
              <a:t>08, 4 bits/cell by 2012</a:t>
            </a: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Non-volatile</a:t>
            </a:r>
          </a:p>
          <a:p>
            <a:pPr lvl="1"/>
            <a:r>
              <a:rPr lang="en-US" dirty="0" smtClean="0">
                <a:latin typeface="Tahoma" charset="0"/>
                <a:ea typeface="ＭＳ Ｐゴシック" charset="0"/>
              </a:rPr>
              <a:t>Can retain </a:t>
            </a:r>
            <a:r>
              <a:rPr lang="en-US" dirty="0">
                <a:latin typeface="Tahoma" charset="0"/>
                <a:ea typeface="ＭＳ Ｐゴシック" charset="0"/>
              </a:rPr>
              <a:t>data for &gt;10 years at 85C</a:t>
            </a:r>
          </a:p>
          <a:p>
            <a:pPr lvl="1"/>
            <a:endParaRPr lang="en-US" dirty="0">
              <a:solidFill>
                <a:srgbClr val="0000FF"/>
              </a:solidFill>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3564501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5pPr>
            <a:lvl6pPr marL="1760132"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6pPr>
            <a:lvl7pPr marL="2080156"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7pPr>
            <a:lvl8pPr marL="2400180"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8pPr>
            <a:lvl9pPr marL="2720204"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9pPr>
          </a:lstStyle>
          <a:p>
            <a:pPr>
              <a:buClrTx/>
              <a:buFontTx/>
              <a:buNone/>
              <a:defRPr/>
            </a:pPr>
            <a:fld id="{ED80AFE6-6954-7B40-A163-C288CF22933E}" type="slidenum">
              <a:rPr lang="en-US" smtClean="0">
                <a:solidFill>
                  <a:srgbClr val="000000"/>
                </a:solidFill>
              </a:rPr>
              <a:pPr>
                <a:buClrTx/>
                <a:buFontTx/>
                <a:buNone/>
                <a:defRPr/>
              </a:pPr>
              <a:t>45</a:t>
            </a:fld>
            <a:endParaRPr lang="en-US" smtClean="0">
              <a:solidFill>
                <a:srgbClr val="000000"/>
              </a:solidFill>
            </a:endParaRPr>
          </a:p>
        </p:txBody>
      </p:sp>
      <p:sp>
        <p:nvSpPr>
          <p:cNvPr id="13315" name="Rectangle 1"/>
          <p:cNvSpPr>
            <a:spLocks noGrp="1" noChangeArrowheads="1"/>
          </p:cNvSpPr>
          <p:nvPr>
            <p:ph type="title"/>
          </p:nvPr>
        </p:nvSpPr>
        <p:spPr>
          <a:xfrm>
            <a:off x="457400" y="273845"/>
            <a:ext cx="8229203" cy="1145646"/>
          </a:xfrm>
        </p:spPr>
        <p:txBody>
          <a:bodyPr/>
          <a:lstStyle/>
          <a:p>
            <a:pPr eaLnBrk="1">
              <a:buClrTx/>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 pos="6587160" algn="l"/>
                <a:tab pos="7093865" algn="l"/>
                <a:tab pos="7600570" algn="l"/>
                <a:tab pos="8107275" algn="l"/>
                <a:tab pos="8613980" algn="l"/>
                <a:tab pos="9120684" algn="l"/>
              </a:tabLst>
              <a:defRPr/>
            </a:pPr>
            <a:r>
              <a:rPr lang="en-US" sz="4900" b="1">
                <a:latin typeface="Calibri" charset="0"/>
                <a:cs typeface="Droid Sans" charset="0"/>
              </a:rPr>
              <a:t>PCM Resistance → Value</a:t>
            </a:r>
          </a:p>
        </p:txBody>
      </p:sp>
      <p:cxnSp>
        <p:nvCxnSpPr>
          <p:cNvPr id="13316" name="AutoShape 2"/>
          <p:cNvCxnSpPr>
            <a:cxnSpLocks noChangeShapeType="1"/>
          </p:cNvCxnSpPr>
          <p:nvPr/>
        </p:nvCxnSpPr>
        <p:spPr bwMode="auto">
          <a:xfrm>
            <a:off x="1603376" y="5077355"/>
            <a:ext cx="6585149" cy="2646"/>
          </a:xfrm>
          <a:prstGeom prst="straightConnector1">
            <a:avLst/>
          </a:prstGeom>
          <a:noFill/>
          <a:ln w="5472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317" name="Text Box 3"/>
          <p:cNvSpPr txBox="1">
            <a:spLocks noChangeArrowheads="1"/>
          </p:cNvSpPr>
          <p:nvPr/>
        </p:nvSpPr>
        <p:spPr bwMode="auto">
          <a:xfrm>
            <a:off x="6344047" y="5167312"/>
            <a:ext cx="1828602" cy="404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r" defTabSz="320024" fontAlgn="base" hangingPunct="0">
              <a:lnSpc>
                <a:spcPct val="100000"/>
              </a:lnSpc>
              <a:spcBef>
                <a:spcPct val="0"/>
              </a:spcBef>
              <a:spcAft>
                <a:spcPct val="0"/>
              </a:spcAft>
              <a:buClrTx/>
              <a:buSzPct val="45000"/>
              <a:defRPr/>
            </a:pPr>
            <a:r>
              <a:rPr lang="en-US" sz="2200">
                <a:solidFill>
                  <a:srgbClr val="000000"/>
                </a:solidFill>
                <a:latin typeface="Calibri" charset="0"/>
              </a:rPr>
              <a:t>Cell resistance</a:t>
            </a:r>
          </a:p>
        </p:txBody>
      </p:sp>
      <p:cxnSp>
        <p:nvCxnSpPr>
          <p:cNvPr id="13318" name="AutoShape 4"/>
          <p:cNvCxnSpPr>
            <a:cxnSpLocks noChangeShapeType="1"/>
          </p:cNvCxnSpPr>
          <p:nvPr/>
        </p:nvCxnSpPr>
        <p:spPr bwMode="auto">
          <a:xfrm>
            <a:off x="4826001" y="2730502"/>
            <a:ext cx="993" cy="2299229"/>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319" name="Rectangle 5"/>
          <p:cNvSpPr>
            <a:spLocks noChangeArrowheads="1"/>
          </p:cNvSpPr>
          <p:nvPr/>
        </p:nvSpPr>
        <p:spPr bwMode="auto">
          <a:xfrm>
            <a:off x="3085704" y="3352271"/>
            <a:ext cx="333375" cy="76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000000"/>
                </a:solidFill>
                <a:latin typeface="Calibri" charset="0"/>
                <a:ea typeface="ＭＳ Ｐゴシック" charset="0"/>
                <a:cs typeface="Droid Sans" charset="0"/>
              </a:rPr>
              <a:t>1</a:t>
            </a:r>
          </a:p>
        </p:txBody>
      </p:sp>
      <p:sp>
        <p:nvSpPr>
          <p:cNvPr id="13320" name="Rectangle 6"/>
          <p:cNvSpPr>
            <a:spLocks noChangeArrowheads="1"/>
          </p:cNvSpPr>
          <p:nvPr/>
        </p:nvSpPr>
        <p:spPr bwMode="auto">
          <a:xfrm>
            <a:off x="6124774" y="3352271"/>
            <a:ext cx="333375" cy="76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000000"/>
                </a:solidFill>
                <a:latin typeface="Calibri" charset="0"/>
                <a:ea typeface="ＭＳ Ｐゴシック" charset="0"/>
                <a:cs typeface="Droid Sans" charset="0"/>
              </a:rPr>
              <a:t>0</a:t>
            </a:r>
          </a:p>
        </p:txBody>
      </p:sp>
      <p:sp>
        <p:nvSpPr>
          <p:cNvPr id="13321" name="Text Box 7"/>
          <p:cNvSpPr txBox="1">
            <a:spLocks noChangeArrowheads="1"/>
          </p:cNvSpPr>
          <p:nvPr/>
        </p:nvSpPr>
        <p:spPr bwMode="auto">
          <a:xfrm>
            <a:off x="343298" y="3536157"/>
            <a:ext cx="1200547" cy="7432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r" defTabSz="320024" fontAlgn="base" hangingPunct="0">
              <a:lnSpc>
                <a:spcPct val="100000"/>
              </a:lnSpc>
              <a:spcBef>
                <a:spcPct val="0"/>
              </a:spcBef>
              <a:spcAft>
                <a:spcPct val="0"/>
              </a:spcAft>
              <a:buClrTx/>
              <a:buSzPct val="45000"/>
              <a:defRPr/>
            </a:pPr>
            <a:r>
              <a:rPr lang="en-US" sz="2200">
                <a:solidFill>
                  <a:srgbClr val="000000"/>
                </a:solidFill>
                <a:latin typeface="Calibri" charset="0"/>
              </a:rPr>
              <a:t>Cell value:</a:t>
            </a:r>
          </a:p>
        </p:txBody>
      </p:sp>
    </p:spTree>
    <p:extLst>
      <p:ext uri="{BB962C8B-B14F-4D97-AF65-F5344CB8AC3E}">
        <p14:creationId xmlns:p14="http://schemas.microsoft.com/office/powerpoint/2010/main" val="1631927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5pPr>
            <a:lvl6pPr marL="1760132"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6pPr>
            <a:lvl7pPr marL="2080156"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7pPr>
            <a:lvl8pPr marL="2400180"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8pPr>
            <a:lvl9pPr marL="2720204"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9pPr>
          </a:lstStyle>
          <a:p>
            <a:pPr>
              <a:buClrTx/>
              <a:buFontTx/>
              <a:buNone/>
              <a:defRPr/>
            </a:pPr>
            <a:fld id="{E90779AF-54B2-494F-861B-5F6FC6831A6F}" type="slidenum">
              <a:rPr lang="en-US" smtClean="0">
                <a:solidFill>
                  <a:srgbClr val="000000"/>
                </a:solidFill>
              </a:rPr>
              <a:pPr>
                <a:buClrTx/>
                <a:buFontTx/>
                <a:buNone/>
                <a:defRPr/>
              </a:pPr>
              <a:t>46</a:t>
            </a:fld>
            <a:endParaRPr lang="en-US" smtClean="0">
              <a:solidFill>
                <a:srgbClr val="000000"/>
              </a:solidFill>
            </a:endParaRPr>
          </a:p>
        </p:txBody>
      </p:sp>
      <p:sp>
        <p:nvSpPr>
          <p:cNvPr id="15363" name="Rectangle 1"/>
          <p:cNvSpPr>
            <a:spLocks noGrp="1" noChangeArrowheads="1"/>
          </p:cNvSpPr>
          <p:nvPr>
            <p:ph type="title"/>
          </p:nvPr>
        </p:nvSpPr>
        <p:spPr>
          <a:xfrm>
            <a:off x="457400" y="273845"/>
            <a:ext cx="8229203" cy="1145646"/>
          </a:xfrm>
        </p:spPr>
        <p:txBody>
          <a:bodyPr/>
          <a:lstStyle/>
          <a:p>
            <a:pPr eaLnBrk="1">
              <a:buClrTx/>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 pos="6587160" algn="l"/>
                <a:tab pos="7093865" algn="l"/>
                <a:tab pos="7600570" algn="l"/>
                <a:tab pos="8107275" algn="l"/>
                <a:tab pos="8613980" algn="l"/>
                <a:tab pos="9120684" algn="l"/>
              </a:tabLst>
              <a:defRPr/>
            </a:pPr>
            <a:r>
              <a:rPr lang="en-US" sz="4900" b="1" dirty="0" smtClean="0">
                <a:latin typeface="Calibri" charset="0"/>
                <a:cs typeface="Droid Sans" charset="0"/>
              </a:rPr>
              <a:t>Multi-Level Cell PCM</a:t>
            </a:r>
            <a:endParaRPr lang="en-US" sz="4900" b="1" dirty="0">
              <a:latin typeface="Calibri" charset="0"/>
              <a:cs typeface="Droid Sans" charset="0"/>
            </a:endParaRPr>
          </a:p>
        </p:txBody>
      </p:sp>
      <p:sp>
        <p:nvSpPr>
          <p:cNvPr id="9218" name="Rectangle 2"/>
          <p:cNvSpPr>
            <a:spLocks noGrp="1" noChangeArrowheads="1"/>
          </p:cNvSpPr>
          <p:nvPr>
            <p:ph type="body" idx="1"/>
          </p:nvPr>
        </p:nvSpPr>
        <p:spPr>
          <a:xfrm>
            <a:off x="457400" y="1604699"/>
            <a:ext cx="8046641" cy="4643438"/>
          </a:xfrm>
        </p:spPr>
        <p:txBody>
          <a:bodyPr/>
          <a:lstStyle/>
          <a:p>
            <a:pPr marL="291134" indent="-217794" eaLnBrk="1">
              <a:lnSpc>
                <a:spcPct val="100000"/>
              </a:lnSpc>
              <a:buSzPct val="45000"/>
              <a:buFont typeface="Wingdings" charset="0"/>
              <a:buChar char=""/>
              <a:tabLst>
                <a:tab pos="291134" algn="l"/>
                <a:tab pos="370028" algn="l"/>
                <a:tab pos="690052" algn="l"/>
                <a:tab pos="1010076" algn="l"/>
                <a:tab pos="1330101" algn="l"/>
                <a:tab pos="1650125" algn="l"/>
                <a:tab pos="1970149" algn="l"/>
                <a:tab pos="2290173" algn="l"/>
                <a:tab pos="2610196" algn="l"/>
                <a:tab pos="2930220" algn="l"/>
                <a:tab pos="3250244" algn="l"/>
                <a:tab pos="3570269" algn="l"/>
                <a:tab pos="3890293" algn="l"/>
                <a:tab pos="4210317" algn="l"/>
                <a:tab pos="4530341" algn="l"/>
                <a:tab pos="4850364" algn="l"/>
                <a:tab pos="5170388" algn="l"/>
                <a:tab pos="5490412" algn="l"/>
                <a:tab pos="5810437" algn="l"/>
                <a:tab pos="6130461" algn="l"/>
                <a:tab pos="6450485" algn="l"/>
                <a:tab pos="6587160" algn="l"/>
                <a:tab pos="7093865" algn="l"/>
                <a:tab pos="7600570" algn="l"/>
                <a:tab pos="8107275" algn="l"/>
                <a:tab pos="8613980" algn="l"/>
              </a:tabLst>
              <a:defRPr/>
            </a:pPr>
            <a:r>
              <a:rPr lang="en-US" dirty="0">
                <a:latin typeface="Calibri" charset="0"/>
                <a:cs typeface="Droid Sans" charset="0"/>
              </a:rPr>
              <a:t>Multi-level cell: more than 1 bit per cell</a:t>
            </a:r>
          </a:p>
          <a:p>
            <a:pPr marL="593378" lvl="1" indent="-222239" eaLnBrk="1">
              <a:lnSpc>
                <a:spcPct val="100000"/>
              </a:lnSpc>
              <a:buSzPct val="75000"/>
              <a:buFont typeface="Symbol" charset="0"/>
              <a:buChar char=""/>
              <a:tabLst>
                <a:tab pos="291134" algn="l"/>
                <a:tab pos="370028" algn="l"/>
                <a:tab pos="690052" algn="l"/>
                <a:tab pos="1010076" algn="l"/>
                <a:tab pos="1330101" algn="l"/>
                <a:tab pos="1650125" algn="l"/>
                <a:tab pos="1970149" algn="l"/>
                <a:tab pos="2290173" algn="l"/>
                <a:tab pos="2610196" algn="l"/>
                <a:tab pos="2930220" algn="l"/>
                <a:tab pos="3250244" algn="l"/>
                <a:tab pos="3570269" algn="l"/>
                <a:tab pos="3890293" algn="l"/>
                <a:tab pos="4210317" algn="l"/>
                <a:tab pos="4530341" algn="l"/>
                <a:tab pos="4850364" algn="l"/>
                <a:tab pos="5170388" algn="l"/>
                <a:tab pos="5490412" algn="l"/>
                <a:tab pos="5810437" algn="l"/>
                <a:tab pos="6130461" algn="l"/>
                <a:tab pos="6450485" algn="l"/>
                <a:tab pos="6587160" algn="l"/>
                <a:tab pos="7093865" algn="l"/>
                <a:tab pos="7600570" algn="l"/>
                <a:tab pos="8107275" algn="l"/>
                <a:tab pos="8613980" algn="l"/>
              </a:tabLst>
              <a:defRPr/>
            </a:pPr>
            <a:r>
              <a:rPr lang="en-US" sz="2500" dirty="0">
                <a:latin typeface="Calibri" charset="0"/>
                <a:ea typeface="Droid Sans" charset="0"/>
                <a:cs typeface="Droid Sans" charset="0"/>
              </a:rPr>
              <a:t>Further increases density by 2 to 4x [Lee+,ISCA'09]</a:t>
            </a:r>
          </a:p>
          <a:p>
            <a:pPr marL="291134" indent="-217794" eaLnBrk="1">
              <a:lnSpc>
                <a:spcPct val="100000"/>
              </a:lnSpc>
              <a:buClrTx/>
              <a:buSzPct val="45000"/>
              <a:tabLst>
                <a:tab pos="291134" algn="l"/>
                <a:tab pos="370028" algn="l"/>
                <a:tab pos="690052" algn="l"/>
                <a:tab pos="1010076" algn="l"/>
                <a:tab pos="1330101" algn="l"/>
                <a:tab pos="1650125" algn="l"/>
                <a:tab pos="1970149" algn="l"/>
                <a:tab pos="2290173" algn="l"/>
                <a:tab pos="2610196" algn="l"/>
                <a:tab pos="2930220" algn="l"/>
                <a:tab pos="3250244" algn="l"/>
                <a:tab pos="3570269" algn="l"/>
                <a:tab pos="3890293" algn="l"/>
                <a:tab pos="4210317" algn="l"/>
                <a:tab pos="4530341" algn="l"/>
                <a:tab pos="4850364" algn="l"/>
                <a:tab pos="5170388" algn="l"/>
                <a:tab pos="5490412" algn="l"/>
                <a:tab pos="5810437" algn="l"/>
                <a:tab pos="6130461" algn="l"/>
                <a:tab pos="6450485" algn="l"/>
                <a:tab pos="6587160" algn="l"/>
                <a:tab pos="7093865" algn="l"/>
                <a:tab pos="7600570" algn="l"/>
                <a:tab pos="8107275" algn="l"/>
                <a:tab pos="8613980" algn="l"/>
              </a:tabLst>
              <a:defRPr/>
            </a:pPr>
            <a:endParaRPr lang="en-US" dirty="0">
              <a:latin typeface="Calibri" charset="0"/>
              <a:cs typeface="Droid Sans" charset="0"/>
            </a:endParaRPr>
          </a:p>
          <a:p>
            <a:pPr marL="291134" indent="-217794" eaLnBrk="1">
              <a:lnSpc>
                <a:spcPct val="100000"/>
              </a:lnSpc>
              <a:buSzPct val="45000"/>
              <a:buFont typeface="Wingdings" charset="0"/>
              <a:buChar char=""/>
              <a:tabLst>
                <a:tab pos="291134" algn="l"/>
                <a:tab pos="370028" algn="l"/>
                <a:tab pos="690052" algn="l"/>
                <a:tab pos="1010076" algn="l"/>
                <a:tab pos="1330101" algn="l"/>
                <a:tab pos="1650125" algn="l"/>
                <a:tab pos="1970149" algn="l"/>
                <a:tab pos="2290173" algn="l"/>
                <a:tab pos="2610196" algn="l"/>
                <a:tab pos="2930220" algn="l"/>
                <a:tab pos="3250244" algn="l"/>
                <a:tab pos="3570269" algn="l"/>
                <a:tab pos="3890293" algn="l"/>
                <a:tab pos="4210317" algn="l"/>
                <a:tab pos="4530341" algn="l"/>
                <a:tab pos="4850364" algn="l"/>
                <a:tab pos="5170388" algn="l"/>
                <a:tab pos="5490412" algn="l"/>
                <a:tab pos="5810437" algn="l"/>
                <a:tab pos="6130461" algn="l"/>
                <a:tab pos="6450485" algn="l"/>
                <a:tab pos="6587160" algn="l"/>
                <a:tab pos="7093865" algn="l"/>
                <a:tab pos="7600570" algn="l"/>
                <a:tab pos="8107275" algn="l"/>
                <a:tab pos="8613980" algn="l"/>
              </a:tabLst>
              <a:defRPr/>
            </a:pPr>
            <a:r>
              <a:rPr lang="en-US" dirty="0">
                <a:latin typeface="Calibri" charset="0"/>
                <a:cs typeface="Droid Sans" charset="0"/>
              </a:rPr>
              <a:t>But MLC-PCM also has drawbacks</a:t>
            </a:r>
          </a:p>
          <a:p>
            <a:pPr marL="593378" lvl="1" indent="-222239" eaLnBrk="1">
              <a:lnSpc>
                <a:spcPct val="100000"/>
              </a:lnSpc>
              <a:buSzPct val="75000"/>
              <a:buFont typeface="Symbol" charset="0"/>
              <a:buChar char=""/>
              <a:tabLst>
                <a:tab pos="291134" algn="l"/>
                <a:tab pos="370028" algn="l"/>
                <a:tab pos="690052" algn="l"/>
                <a:tab pos="1010076" algn="l"/>
                <a:tab pos="1330101" algn="l"/>
                <a:tab pos="1650125" algn="l"/>
                <a:tab pos="1970149" algn="l"/>
                <a:tab pos="2290173" algn="l"/>
                <a:tab pos="2610196" algn="l"/>
                <a:tab pos="2930220" algn="l"/>
                <a:tab pos="3250244" algn="l"/>
                <a:tab pos="3570269" algn="l"/>
                <a:tab pos="3890293" algn="l"/>
                <a:tab pos="4210317" algn="l"/>
                <a:tab pos="4530341" algn="l"/>
                <a:tab pos="4850364" algn="l"/>
                <a:tab pos="5170388" algn="l"/>
                <a:tab pos="5490412" algn="l"/>
                <a:tab pos="5810437" algn="l"/>
                <a:tab pos="6130461" algn="l"/>
                <a:tab pos="6450485" algn="l"/>
                <a:tab pos="6587160" algn="l"/>
                <a:tab pos="7093865" algn="l"/>
                <a:tab pos="7600570" algn="l"/>
                <a:tab pos="8107275" algn="l"/>
                <a:tab pos="8613980" algn="l"/>
              </a:tabLst>
              <a:defRPr/>
            </a:pPr>
            <a:r>
              <a:rPr lang="en-US" sz="2500" dirty="0">
                <a:latin typeface="Calibri" charset="0"/>
                <a:ea typeface="Droid Sans" charset="0"/>
                <a:cs typeface="Droid Sans" charset="0"/>
              </a:rPr>
              <a:t>Higher latency and energy than single-level cell </a:t>
            </a:r>
            <a:r>
              <a:rPr lang="en-US" sz="2500" dirty="0" smtClean="0">
                <a:latin typeface="Calibri" charset="0"/>
                <a:ea typeface="Droid Sans" charset="0"/>
                <a:cs typeface="Droid Sans" charset="0"/>
              </a:rPr>
              <a:t>PCM</a:t>
            </a:r>
            <a:endParaRPr lang="en-US" sz="2500" dirty="0">
              <a:latin typeface="Calibri" charset="0"/>
              <a:ea typeface="Droid Sans" charset="0"/>
              <a:cs typeface="Droid Sans" charset="0"/>
            </a:endParaRPr>
          </a:p>
        </p:txBody>
      </p:sp>
    </p:spTree>
    <p:extLst>
      <p:ext uri="{BB962C8B-B14F-4D97-AF65-F5344CB8AC3E}">
        <p14:creationId xmlns:p14="http://schemas.microsoft.com/office/powerpoint/2010/main" val="33165973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9218">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5pPr>
            <a:lvl6pPr marL="1760132"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6pPr>
            <a:lvl7pPr marL="2080156"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7pPr>
            <a:lvl8pPr marL="2400180"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8pPr>
            <a:lvl9pPr marL="2720204"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9pPr>
          </a:lstStyle>
          <a:p>
            <a:pPr>
              <a:buClrTx/>
              <a:buFontTx/>
              <a:buNone/>
              <a:defRPr/>
            </a:pPr>
            <a:fld id="{2F3510F2-0B90-8C47-8010-5554990E327D}" type="slidenum">
              <a:rPr lang="en-US" smtClean="0">
                <a:solidFill>
                  <a:srgbClr val="000000"/>
                </a:solidFill>
              </a:rPr>
              <a:pPr>
                <a:buClrTx/>
                <a:buFontTx/>
                <a:buNone/>
                <a:defRPr/>
              </a:pPr>
              <a:t>47</a:t>
            </a:fld>
            <a:endParaRPr lang="en-US" smtClean="0">
              <a:solidFill>
                <a:srgbClr val="000000"/>
              </a:solidFill>
            </a:endParaRPr>
          </a:p>
        </p:txBody>
      </p:sp>
      <p:sp>
        <p:nvSpPr>
          <p:cNvPr id="17411" name="Rectangle 1"/>
          <p:cNvSpPr>
            <a:spLocks noGrp="1" noChangeArrowheads="1"/>
          </p:cNvSpPr>
          <p:nvPr>
            <p:ph type="title"/>
          </p:nvPr>
        </p:nvSpPr>
        <p:spPr>
          <a:xfrm>
            <a:off x="457400" y="273845"/>
            <a:ext cx="8229203" cy="1145646"/>
          </a:xfrm>
        </p:spPr>
        <p:txBody>
          <a:bodyPr/>
          <a:lstStyle/>
          <a:p>
            <a:pPr eaLnBrk="1">
              <a:buClrTx/>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 pos="6587160" algn="l"/>
                <a:tab pos="7093865" algn="l"/>
                <a:tab pos="7600570" algn="l"/>
                <a:tab pos="8107275" algn="l"/>
                <a:tab pos="8613980" algn="l"/>
                <a:tab pos="9120684" algn="l"/>
              </a:tabLst>
              <a:defRPr/>
            </a:pPr>
            <a:r>
              <a:rPr lang="en-US" sz="4900" b="1">
                <a:latin typeface="Calibri" charset="0"/>
                <a:cs typeface="Droid Sans" charset="0"/>
              </a:rPr>
              <a:t>MLC-PCM Resistance → Value</a:t>
            </a:r>
          </a:p>
        </p:txBody>
      </p:sp>
      <p:cxnSp>
        <p:nvCxnSpPr>
          <p:cNvPr id="17412" name="AutoShape 2"/>
          <p:cNvCxnSpPr>
            <a:cxnSpLocks noChangeShapeType="1"/>
          </p:cNvCxnSpPr>
          <p:nvPr/>
        </p:nvCxnSpPr>
        <p:spPr bwMode="auto">
          <a:xfrm>
            <a:off x="1603376" y="5077355"/>
            <a:ext cx="6585149" cy="2646"/>
          </a:xfrm>
          <a:prstGeom prst="straightConnector1">
            <a:avLst/>
          </a:prstGeom>
          <a:noFill/>
          <a:ln w="5472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7413" name="Text Box 3"/>
          <p:cNvSpPr txBox="1">
            <a:spLocks noChangeArrowheads="1"/>
          </p:cNvSpPr>
          <p:nvPr/>
        </p:nvSpPr>
        <p:spPr bwMode="auto">
          <a:xfrm>
            <a:off x="6344047" y="5167312"/>
            <a:ext cx="1828602" cy="404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r" defTabSz="320024" fontAlgn="base" hangingPunct="0">
              <a:lnSpc>
                <a:spcPct val="100000"/>
              </a:lnSpc>
              <a:spcBef>
                <a:spcPct val="0"/>
              </a:spcBef>
              <a:spcAft>
                <a:spcPct val="0"/>
              </a:spcAft>
              <a:buClrTx/>
              <a:buSzPct val="45000"/>
              <a:defRPr/>
            </a:pPr>
            <a:r>
              <a:rPr lang="en-US" sz="2200">
                <a:solidFill>
                  <a:srgbClr val="000000"/>
                </a:solidFill>
                <a:latin typeface="Calibri" charset="0"/>
              </a:rPr>
              <a:t>Cell resistance</a:t>
            </a:r>
          </a:p>
        </p:txBody>
      </p:sp>
      <p:cxnSp>
        <p:nvCxnSpPr>
          <p:cNvPr id="17414" name="AutoShape 4"/>
          <p:cNvCxnSpPr>
            <a:cxnSpLocks noChangeShapeType="1"/>
          </p:cNvCxnSpPr>
          <p:nvPr/>
        </p:nvCxnSpPr>
        <p:spPr bwMode="auto">
          <a:xfrm>
            <a:off x="3388321" y="2717271"/>
            <a:ext cx="1984" cy="2315104"/>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7415" name="AutoShape 5"/>
          <p:cNvCxnSpPr>
            <a:cxnSpLocks noChangeShapeType="1"/>
          </p:cNvCxnSpPr>
          <p:nvPr/>
        </p:nvCxnSpPr>
        <p:spPr bwMode="auto">
          <a:xfrm>
            <a:off x="6336110" y="2730502"/>
            <a:ext cx="1984" cy="2299229"/>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7416" name="AutoShape 6"/>
          <p:cNvCxnSpPr>
            <a:cxnSpLocks noChangeShapeType="1"/>
          </p:cNvCxnSpPr>
          <p:nvPr/>
        </p:nvCxnSpPr>
        <p:spPr bwMode="auto">
          <a:xfrm>
            <a:off x="4826001" y="2730502"/>
            <a:ext cx="993" cy="2299229"/>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7417" name="Rectangle 7"/>
          <p:cNvSpPr>
            <a:spLocks noChangeArrowheads="1"/>
          </p:cNvSpPr>
          <p:nvPr/>
        </p:nvSpPr>
        <p:spPr bwMode="auto">
          <a:xfrm>
            <a:off x="2171899" y="3352271"/>
            <a:ext cx="333375" cy="762000"/>
          </a:xfrm>
          <a:prstGeom prst="rect">
            <a:avLst/>
          </a:prstGeom>
          <a:gradFill rotWithShape="0">
            <a:gsLst>
              <a:gs pos="0">
                <a:srgbClr val="CE3B37"/>
              </a:gs>
              <a:gs pos="100000">
                <a:srgbClr val="9B2D2A"/>
              </a:gs>
            </a:gsLst>
            <a:lin ang="5400000" scaled="1"/>
          </a:gradFill>
          <a:ln w="9360">
            <a:solidFill>
              <a:srgbClr val="BE4B48"/>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7418" name="Rectangle 8"/>
          <p:cNvSpPr>
            <a:spLocks noChangeArrowheads="1"/>
          </p:cNvSpPr>
          <p:nvPr/>
        </p:nvSpPr>
        <p:spPr bwMode="auto">
          <a:xfrm>
            <a:off x="2505274" y="3352271"/>
            <a:ext cx="333375" cy="762000"/>
          </a:xfrm>
          <a:prstGeom prst="rect">
            <a:avLst/>
          </a:prstGeom>
          <a:gradFill rotWithShape="0">
            <a:gsLst>
              <a:gs pos="0">
                <a:srgbClr val="CE3B37"/>
              </a:gs>
              <a:gs pos="100000">
                <a:srgbClr val="9B2D2A"/>
              </a:gs>
            </a:gsLst>
            <a:lin ang="5400000" scaled="1"/>
          </a:gradFill>
          <a:ln w="9360">
            <a:solidFill>
              <a:srgbClr val="BE4B48"/>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7419" name="Rectangle 9"/>
          <p:cNvSpPr>
            <a:spLocks noChangeArrowheads="1"/>
          </p:cNvSpPr>
          <p:nvPr/>
        </p:nvSpPr>
        <p:spPr bwMode="auto">
          <a:xfrm>
            <a:off x="6743899" y="3352271"/>
            <a:ext cx="333375" cy="762000"/>
          </a:xfrm>
          <a:prstGeom prst="rect">
            <a:avLst/>
          </a:prstGeom>
          <a:gradFill rotWithShape="0">
            <a:gsLst>
              <a:gs pos="0">
                <a:srgbClr val="9CC746"/>
              </a:gs>
              <a:gs pos="100000">
                <a:srgbClr val="769535"/>
              </a:gs>
            </a:gsLst>
            <a:lin ang="5400000" scaled="1"/>
          </a:gradFill>
          <a:ln w="9360">
            <a:solidFill>
              <a:srgbClr val="98B954"/>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7420" name="Rectangle 10"/>
          <p:cNvSpPr>
            <a:spLocks noChangeArrowheads="1"/>
          </p:cNvSpPr>
          <p:nvPr/>
        </p:nvSpPr>
        <p:spPr bwMode="auto">
          <a:xfrm>
            <a:off x="7077274" y="3352271"/>
            <a:ext cx="333375" cy="762000"/>
          </a:xfrm>
          <a:prstGeom prst="rect">
            <a:avLst/>
          </a:prstGeom>
          <a:gradFill rotWithShape="0">
            <a:gsLst>
              <a:gs pos="0">
                <a:srgbClr val="9CC746"/>
              </a:gs>
              <a:gs pos="100000">
                <a:srgbClr val="769535"/>
              </a:gs>
            </a:gsLst>
            <a:lin ang="5400000" scaled="1"/>
          </a:gradFill>
          <a:ln w="9360">
            <a:solidFill>
              <a:srgbClr val="98B954"/>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7421" name="Rectangle 11"/>
          <p:cNvSpPr>
            <a:spLocks noChangeArrowheads="1"/>
          </p:cNvSpPr>
          <p:nvPr/>
        </p:nvSpPr>
        <p:spPr bwMode="auto">
          <a:xfrm>
            <a:off x="5276454" y="3352271"/>
            <a:ext cx="333375" cy="762000"/>
          </a:xfrm>
          <a:prstGeom prst="rect">
            <a:avLst/>
          </a:prstGeom>
          <a:gradFill rotWithShape="0">
            <a:gsLst>
              <a:gs pos="0">
                <a:srgbClr val="7B57A8"/>
              </a:gs>
              <a:gs pos="100000">
                <a:srgbClr val="5D417E"/>
              </a:gs>
            </a:gsLst>
            <a:lin ang="5400000" scaled="1"/>
          </a:gradFill>
          <a:ln w="9360">
            <a:solidFill>
              <a:srgbClr val="7D60A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7422" name="Rectangle 12"/>
          <p:cNvSpPr>
            <a:spLocks noChangeArrowheads="1"/>
          </p:cNvSpPr>
          <p:nvPr/>
        </p:nvSpPr>
        <p:spPr bwMode="auto">
          <a:xfrm>
            <a:off x="5609829" y="3352271"/>
            <a:ext cx="333375" cy="762000"/>
          </a:xfrm>
          <a:prstGeom prst="rect">
            <a:avLst/>
          </a:prstGeom>
          <a:gradFill rotWithShape="0">
            <a:gsLst>
              <a:gs pos="0">
                <a:srgbClr val="7B57A8"/>
              </a:gs>
              <a:gs pos="100000">
                <a:srgbClr val="5D417E"/>
              </a:gs>
            </a:gsLst>
            <a:lin ang="5400000" scaled="1"/>
          </a:gradFill>
          <a:ln w="9360">
            <a:solidFill>
              <a:srgbClr val="7D60A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7423" name="Rectangle 13"/>
          <p:cNvSpPr>
            <a:spLocks noChangeArrowheads="1"/>
          </p:cNvSpPr>
          <p:nvPr/>
        </p:nvSpPr>
        <p:spPr bwMode="auto">
          <a:xfrm>
            <a:off x="3772298" y="3352271"/>
            <a:ext cx="333375" cy="762000"/>
          </a:xfrm>
          <a:prstGeom prst="rect">
            <a:avLst/>
          </a:prstGeom>
          <a:gradFill rotWithShape="0">
            <a:gsLst>
              <a:gs pos="0">
                <a:srgbClr val="FF8F26"/>
              </a:gs>
              <a:gs pos="100000">
                <a:srgbClr val="CB6C1D"/>
              </a:gs>
            </a:gsLst>
            <a:lin ang="5400000" scaled="1"/>
          </a:gradFill>
          <a:ln w="9360">
            <a:solidFill>
              <a:srgbClr val="F6924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7424" name="Rectangle 14"/>
          <p:cNvSpPr>
            <a:spLocks noChangeArrowheads="1"/>
          </p:cNvSpPr>
          <p:nvPr/>
        </p:nvSpPr>
        <p:spPr bwMode="auto">
          <a:xfrm>
            <a:off x="4104681" y="3352271"/>
            <a:ext cx="333375" cy="762000"/>
          </a:xfrm>
          <a:prstGeom prst="rect">
            <a:avLst/>
          </a:prstGeom>
          <a:gradFill rotWithShape="0">
            <a:gsLst>
              <a:gs pos="0">
                <a:srgbClr val="FF8F26"/>
              </a:gs>
              <a:gs pos="100000">
                <a:srgbClr val="CB6C1D"/>
              </a:gs>
            </a:gsLst>
            <a:lin ang="5400000" scaled="1"/>
          </a:gradFill>
          <a:ln w="9360">
            <a:solidFill>
              <a:srgbClr val="F6924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7425" name="Text Box 15"/>
          <p:cNvSpPr txBox="1">
            <a:spLocks noChangeArrowheads="1"/>
          </p:cNvSpPr>
          <p:nvPr/>
        </p:nvSpPr>
        <p:spPr bwMode="auto">
          <a:xfrm>
            <a:off x="343298" y="3537479"/>
            <a:ext cx="1200547" cy="7432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r" defTabSz="320024" fontAlgn="base" hangingPunct="0">
              <a:lnSpc>
                <a:spcPct val="100000"/>
              </a:lnSpc>
              <a:spcBef>
                <a:spcPct val="0"/>
              </a:spcBef>
              <a:spcAft>
                <a:spcPct val="0"/>
              </a:spcAft>
              <a:buClrTx/>
              <a:buSzPct val="45000"/>
              <a:defRPr/>
            </a:pPr>
            <a:r>
              <a:rPr lang="en-US" sz="2200">
                <a:solidFill>
                  <a:srgbClr val="000000"/>
                </a:solidFill>
                <a:latin typeface="Calibri" charset="0"/>
              </a:rPr>
              <a:t>Cell value:</a:t>
            </a:r>
          </a:p>
        </p:txBody>
      </p:sp>
      <p:sp>
        <p:nvSpPr>
          <p:cNvPr id="17426" name="Text Box 16"/>
          <p:cNvSpPr txBox="1">
            <a:spLocks noChangeArrowheads="1"/>
          </p:cNvSpPr>
          <p:nvPr/>
        </p:nvSpPr>
        <p:spPr bwMode="auto">
          <a:xfrm>
            <a:off x="1714501" y="2448720"/>
            <a:ext cx="799703" cy="4508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ctr" defTabSz="320024" fontAlgn="base" hangingPunct="0">
              <a:lnSpc>
                <a:spcPct val="100000"/>
              </a:lnSpc>
              <a:spcBef>
                <a:spcPct val="0"/>
              </a:spcBef>
              <a:spcAft>
                <a:spcPct val="0"/>
              </a:spcAft>
              <a:buClrTx/>
              <a:buSzPct val="45000"/>
              <a:defRPr/>
            </a:pPr>
            <a:r>
              <a:rPr lang="en-US" sz="2500">
                <a:solidFill>
                  <a:srgbClr val="000000"/>
                </a:solidFill>
                <a:latin typeface="Calibri" charset="0"/>
              </a:rPr>
              <a:t>Bit 1</a:t>
            </a:r>
          </a:p>
        </p:txBody>
      </p:sp>
      <p:sp>
        <p:nvSpPr>
          <p:cNvPr id="17427" name="Text Box 17"/>
          <p:cNvSpPr txBox="1">
            <a:spLocks noChangeArrowheads="1"/>
          </p:cNvSpPr>
          <p:nvPr/>
        </p:nvSpPr>
        <p:spPr bwMode="auto">
          <a:xfrm>
            <a:off x="2514203" y="2448720"/>
            <a:ext cx="857250" cy="4508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ctr" defTabSz="320024" fontAlgn="base" hangingPunct="0">
              <a:lnSpc>
                <a:spcPct val="100000"/>
              </a:lnSpc>
              <a:spcBef>
                <a:spcPct val="0"/>
              </a:spcBef>
              <a:spcAft>
                <a:spcPct val="0"/>
              </a:spcAft>
              <a:buClrTx/>
              <a:buSzPct val="45000"/>
              <a:defRPr/>
            </a:pPr>
            <a:r>
              <a:rPr lang="en-US" sz="2500">
                <a:solidFill>
                  <a:srgbClr val="000000"/>
                </a:solidFill>
                <a:latin typeface="Calibri" charset="0"/>
              </a:rPr>
              <a:t>Bit 0</a:t>
            </a:r>
          </a:p>
        </p:txBody>
      </p:sp>
      <p:cxnSp>
        <p:nvCxnSpPr>
          <p:cNvPr id="17428" name="AutoShape 18"/>
          <p:cNvCxnSpPr>
            <a:cxnSpLocks noChangeShapeType="1"/>
            <a:stCxn id="17426" idx="2"/>
            <a:endCxn id="17417" idx="0"/>
          </p:cNvCxnSpPr>
          <p:nvPr/>
        </p:nvCxnSpPr>
        <p:spPr bwMode="auto">
          <a:xfrm>
            <a:off x="2114353" y="2899599"/>
            <a:ext cx="224234" cy="452672"/>
          </a:xfrm>
          <a:prstGeom prst="straightConnector1">
            <a:avLst/>
          </a:prstGeom>
          <a:noFill/>
          <a:ln w="5472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7429" name="AutoShape 19"/>
          <p:cNvCxnSpPr>
            <a:cxnSpLocks noChangeShapeType="1"/>
            <a:stCxn id="17427" idx="2"/>
            <a:endCxn id="17418" idx="0"/>
          </p:cNvCxnSpPr>
          <p:nvPr/>
        </p:nvCxnSpPr>
        <p:spPr bwMode="auto">
          <a:xfrm flipH="1">
            <a:off x="2671962" y="2899599"/>
            <a:ext cx="270866" cy="452672"/>
          </a:xfrm>
          <a:prstGeom prst="straightConnector1">
            <a:avLst/>
          </a:prstGeom>
          <a:noFill/>
          <a:ln w="5472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4012176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5pPr>
            <a:lvl6pPr marL="1760132"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6pPr>
            <a:lvl7pPr marL="2080156"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7pPr>
            <a:lvl8pPr marL="2400180"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8pPr>
            <a:lvl9pPr marL="2720204" indent="-160012" eaLnBrk="0" fontAlgn="base" hangingPunct="0">
              <a:lnSpc>
                <a:spcPct val="93000"/>
              </a:lnSpc>
              <a:spcBef>
                <a:spcPct val="0"/>
              </a:spcBef>
              <a:spcAft>
                <a:spcPct val="0"/>
              </a:spcAft>
              <a:buClr>
                <a:srgbClr val="000000"/>
              </a:buClr>
              <a:buSzPct val="100000"/>
              <a:buFont typeface="Times New Roman" charset="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solidFill>
                  <a:schemeClr val="bg1"/>
                </a:solidFill>
                <a:latin typeface="Arial" charset="0"/>
                <a:ea typeface="Droid Sans" charset="0"/>
                <a:cs typeface="Droid Sans" charset="0"/>
              </a:defRPr>
            </a:lvl9pPr>
          </a:lstStyle>
          <a:p>
            <a:pPr>
              <a:buClrTx/>
              <a:buFontTx/>
              <a:buNone/>
              <a:defRPr/>
            </a:pPr>
            <a:fld id="{CBC358AF-F68D-EF49-9F2B-F46424A2F21C}" type="slidenum">
              <a:rPr lang="en-US" smtClean="0">
                <a:solidFill>
                  <a:srgbClr val="000000"/>
                </a:solidFill>
              </a:rPr>
              <a:pPr>
                <a:buClrTx/>
                <a:buFontTx/>
                <a:buNone/>
                <a:defRPr/>
              </a:pPr>
              <a:t>48</a:t>
            </a:fld>
            <a:endParaRPr lang="en-US" smtClean="0">
              <a:solidFill>
                <a:srgbClr val="000000"/>
              </a:solidFill>
            </a:endParaRPr>
          </a:p>
        </p:txBody>
      </p:sp>
      <p:sp>
        <p:nvSpPr>
          <p:cNvPr id="19459" name="Rectangle 1"/>
          <p:cNvSpPr>
            <a:spLocks noGrp="1" noChangeArrowheads="1"/>
          </p:cNvSpPr>
          <p:nvPr>
            <p:ph type="title"/>
          </p:nvPr>
        </p:nvSpPr>
        <p:spPr>
          <a:xfrm>
            <a:off x="457400" y="273845"/>
            <a:ext cx="8229203" cy="1145646"/>
          </a:xfrm>
        </p:spPr>
        <p:txBody>
          <a:bodyPr/>
          <a:lstStyle/>
          <a:p>
            <a:pPr eaLnBrk="1">
              <a:buClrTx/>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 pos="6587160" algn="l"/>
                <a:tab pos="7093865" algn="l"/>
                <a:tab pos="7600570" algn="l"/>
                <a:tab pos="8107275" algn="l"/>
                <a:tab pos="8613980" algn="l"/>
                <a:tab pos="9120684" algn="l"/>
              </a:tabLst>
              <a:defRPr/>
            </a:pPr>
            <a:r>
              <a:rPr lang="en-US" sz="4900" b="1">
                <a:latin typeface="Calibri" charset="0"/>
                <a:cs typeface="Droid Sans" charset="0"/>
              </a:rPr>
              <a:t>MLC-PCM Resistance → Value</a:t>
            </a:r>
          </a:p>
        </p:txBody>
      </p:sp>
      <p:cxnSp>
        <p:nvCxnSpPr>
          <p:cNvPr id="19460" name="AutoShape 2"/>
          <p:cNvCxnSpPr>
            <a:cxnSpLocks noChangeShapeType="1"/>
          </p:cNvCxnSpPr>
          <p:nvPr/>
        </p:nvCxnSpPr>
        <p:spPr bwMode="auto">
          <a:xfrm>
            <a:off x="1603376" y="5077355"/>
            <a:ext cx="6585149" cy="2646"/>
          </a:xfrm>
          <a:prstGeom prst="straightConnector1">
            <a:avLst/>
          </a:prstGeom>
          <a:noFill/>
          <a:ln w="5472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9461" name="Text Box 3"/>
          <p:cNvSpPr txBox="1">
            <a:spLocks noChangeArrowheads="1"/>
          </p:cNvSpPr>
          <p:nvPr/>
        </p:nvSpPr>
        <p:spPr bwMode="auto">
          <a:xfrm>
            <a:off x="6344047" y="5167312"/>
            <a:ext cx="1828602" cy="404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r" defTabSz="320024" fontAlgn="base" hangingPunct="0">
              <a:lnSpc>
                <a:spcPct val="100000"/>
              </a:lnSpc>
              <a:spcBef>
                <a:spcPct val="0"/>
              </a:spcBef>
              <a:spcAft>
                <a:spcPct val="0"/>
              </a:spcAft>
              <a:buClrTx/>
              <a:buSzPct val="45000"/>
              <a:defRPr/>
            </a:pPr>
            <a:r>
              <a:rPr lang="en-US" sz="2200">
                <a:solidFill>
                  <a:srgbClr val="000000"/>
                </a:solidFill>
                <a:latin typeface="Calibri" charset="0"/>
              </a:rPr>
              <a:t>Cell resistance</a:t>
            </a:r>
          </a:p>
        </p:txBody>
      </p:sp>
      <p:cxnSp>
        <p:nvCxnSpPr>
          <p:cNvPr id="19462" name="AutoShape 4"/>
          <p:cNvCxnSpPr>
            <a:cxnSpLocks noChangeShapeType="1"/>
          </p:cNvCxnSpPr>
          <p:nvPr/>
        </p:nvCxnSpPr>
        <p:spPr bwMode="auto">
          <a:xfrm>
            <a:off x="3388321" y="2717271"/>
            <a:ext cx="1984" cy="2315104"/>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9463" name="AutoShape 5"/>
          <p:cNvCxnSpPr>
            <a:cxnSpLocks noChangeShapeType="1"/>
          </p:cNvCxnSpPr>
          <p:nvPr/>
        </p:nvCxnSpPr>
        <p:spPr bwMode="auto">
          <a:xfrm>
            <a:off x="6336110" y="2730502"/>
            <a:ext cx="1984" cy="2299229"/>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9464" name="AutoShape 6"/>
          <p:cNvCxnSpPr>
            <a:cxnSpLocks noChangeShapeType="1"/>
          </p:cNvCxnSpPr>
          <p:nvPr/>
        </p:nvCxnSpPr>
        <p:spPr bwMode="auto">
          <a:xfrm>
            <a:off x="4826001" y="2730502"/>
            <a:ext cx="993" cy="2299229"/>
          </a:xfrm>
          <a:prstGeom prst="straightConnector1">
            <a:avLst/>
          </a:prstGeom>
          <a:noFill/>
          <a:ln w="54720">
            <a:solidFill>
              <a:srgbClr val="4F81B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9465" name="Rectangle 7"/>
          <p:cNvSpPr>
            <a:spLocks noChangeArrowheads="1"/>
          </p:cNvSpPr>
          <p:nvPr/>
        </p:nvSpPr>
        <p:spPr bwMode="auto">
          <a:xfrm>
            <a:off x="2171899" y="3352271"/>
            <a:ext cx="333375" cy="762000"/>
          </a:xfrm>
          <a:prstGeom prst="rect">
            <a:avLst/>
          </a:prstGeom>
          <a:gradFill rotWithShape="0">
            <a:gsLst>
              <a:gs pos="0">
                <a:srgbClr val="CE3B37"/>
              </a:gs>
              <a:gs pos="100000">
                <a:srgbClr val="9B2D2A"/>
              </a:gs>
            </a:gsLst>
            <a:lin ang="5400000" scaled="1"/>
          </a:gradFill>
          <a:ln w="9360">
            <a:solidFill>
              <a:srgbClr val="BE4B48"/>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9466" name="Rectangle 8"/>
          <p:cNvSpPr>
            <a:spLocks noChangeArrowheads="1"/>
          </p:cNvSpPr>
          <p:nvPr/>
        </p:nvSpPr>
        <p:spPr bwMode="auto">
          <a:xfrm>
            <a:off x="2505274" y="3352271"/>
            <a:ext cx="333375" cy="762000"/>
          </a:xfrm>
          <a:prstGeom prst="rect">
            <a:avLst/>
          </a:prstGeom>
          <a:gradFill rotWithShape="0">
            <a:gsLst>
              <a:gs pos="0">
                <a:srgbClr val="CE3B37"/>
              </a:gs>
              <a:gs pos="100000">
                <a:srgbClr val="9B2D2A"/>
              </a:gs>
            </a:gsLst>
            <a:lin ang="5400000" scaled="1"/>
          </a:gradFill>
          <a:ln w="9360">
            <a:solidFill>
              <a:srgbClr val="BE4B48"/>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9467" name="Rectangle 9"/>
          <p:cNvSpPr>
            <a:spLocks noChangeArrowheads="1"/>
          </p:cNvSpPr>
          <p:nvPr/>
        </p:nvSpPr>
        <p:spPr bwMode="auto">
          <a:xfrm>
            <a:off x="6743899" y="3352271"/>
            <a:ext cx="333375" cy="762000"/>
          </a:xfrm>
          <a:prstGeom prst="rect">
            <a:avLst/>
          </a:prstGeom>
          <a:gradFill rotWithShape="0">
            <a:gsLst>
              <a:gs pos="0">
                <a:srgbClr val="9CC746"/>
              </a:gs>
              <a:gs pos="100000">
                <a:srgbClr val="769535"/>
              </a:gs>
            </a:gsLst>
            <a:lin ang="5400000" scaled="1"/>
          </a:gradFill>
          <a:ln w="9360">
            <a:solidFill>
              <a:srgbClr val="98B954"/>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9468" name="Rectangle 10"/>
          <p:cNvSpPr>
            <a:spLocks noChangeArrowheads="1"/>
          </p:cNvSpPr>
          <p:nvPr/>
        </p:nvSpPr>
        <p:spPr bwMode="auto">
          <a:xfrm>
            <a:off x="7077274" y="3352271"/>
            <a:ext cx="333375" cy="762000"/>
          </a:xfrm>
          <a:prstGeom prst="rect">
            <a:avLst/>
          </a:prstGeom>
          <a:gradFill rotWithShape="0">
            <a:gsLst>
              <a:gs pos="0">
                <a:srgbClr val="9CC746"/>
              </a:gs>
              <a:gs pos="100000">
                <a:srgbClr val="769535"/>
              </a:gs>
            </a:gsLst>
            <a:lin ang="5400000" scaled="1"/>
          </a:gradFill>
          <a:ln w="9360">
            <a:solidFill>
              <a:srgbClr val="98B954"/>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9469" name="Rectangle 11"/>
          <p:cNvSpPr>
            <a:spLocks noChangeArrowheads="1"/>
          </p:cNvSpPr>
          <p:nvPr/>
        </p:nvSpPr>
        <p:spPr bwMode="auto">
          <a:xfrm>
            <a:off x="5276454" y="3352271"/>
            <a:ext cx="333375" cy="762000"/>
          </a:xfrm>
          <a:prstGeom prst="rect">
            <a:avLst/>
          </a:prstGeom>
          <a:gradFill rotWithShape="0">
            <a:gsLst>
              <a:gs pos="0">
                <a:srgbClr val="7B57A8"/>
              </a:gs>
              <a:gs pos="100000">
                <a:srgbClr val="5D417E"/>
              </a:gs>
            </a:gsLst>
            <a:lin ang="5400000" scaled="1"/>
          </a:gradFill>
          <a:ln w="9360">
            <a:solidFill>
              <a:srgbClr val="7D60A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9470" name="Rectangle 12"/>
          <p:cNvSpPr>
            <a:spLocks noChangeArrowheads="1"/>
          </p:cNvSpPr>
          <p:nvPr/>
        </p:nvSpPr>
        <p:spPr bwMode="auto">
          <a:xfrm>
            <a:off x="5609829" y="3352271"/>
            <a:ext cx="333375" cy="762000"/>
          </a:xfrm>
          <a:prstGeom prst="rect">
            <a:avLst/>
          </a:prstGeom>
          <a:gradFill rotWithShape="0">
            <a:gsLst>
              <a:gs pos="0">
                <a:srgbClr val="7B57A8"/>
              </a:gs>
              <a:gs pos="100000">
                <a:srgbClr val="5D417E"/>
              </a:gs>
            </a:gsLst>
            <a:lin ang="5400000" scaled="1"/>
          </a:gradFill>
          <a:ln w="9360">
            <a:solidFill>
              <a:srgbClr val="7D60A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9471" name="Rectangle 13"/>
          <p:cNvSpPr>
            <a:spLocks noChangeArrowheads="1"/>
          </p:cNvSpPr>
          <p:nvPr/>
        </p:nvSpPr>
        <p:spPr bwMode="auto">
          <a:xfrm>
            <a:off x="3772298" y="3352271"/>
            <a:ext cx="333375" cy="762000"/>
          </a:xfrm>
          <a:prstGeom prst="rect">
            <a:avLst/>
          </a:prstGeom>
          <a:gradFill rotWithShape="0">
            <a:gsLst>
              <a:gs pos="0">
                <a:srgbClr val="FF8F26"/>
              </a:gs>
              <a:gs pos="100000">
                <a:srgbClr val="CB6C1D"/>
              </a:gs>
            </a:gsLst>
            <a:lin ang="5400000" scaled="1"/>
          </a:gradFill>
          <a:ln w="9360">
            <a:solidFill>
              <a:srgbClr val="F6924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1</a:t>
            </a:r>
          </a:p>
        </p:txBody>
      </p:sp>
      <p:sp>
        <p:nvSpPr>
          <p:cNvPr id="19472" name="Rectangle 14"/>
          <p:cNvSpPr>
            <a:spLocks noChangeArrowheads="1"/>
          </p:cNvSpPr>
          <p:nvPr/>
        </p:nvSpPr>
        <p:spPr bwMode="auto">
          <a:xfrm>
            <a:off x="4104681" y="3352271"/>
            <a:ext cx="333375" cy="762000"/>
          </a:xfrm>
          <a:prstGeom prst="rect">
            <a:avLst/>
          </a:prstGeom>
          <a:gradFill rotWithShape="0">
            <a:gsLst>
              <a:gs pos="0">
                <a:srgbClr val="FF8F26"/>
              </a:gs>
              <a:gs pos="100000">
                <a:srgbClr val="CB6C1D"/>
              </a:gs>
            </a:gsLst>
            <a:lin ang="5400000" scaled="1"/>
          </a:gradFill>
          <a:ln w="9360">
            <a:solidFill>
              <a:srgbClr val="F6924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nchor="ctr"/>
          <a:lstStyle/>
          <a:p>
            <a:pPr algn="ctr" defTabSz="320024" fontAlgn="base" hangingPunct="0">
              <a:lnSpc>
                <a:spcPct val="93000"/>
              </a:lnSpc>
              <a:spcBef>
                <a:spcPct val="0"/>
              </a:spcBef>
              <a:spcAft>
                <a:spcPct val="0"/>
              </a:spcAft>
              <a:buSzPct val="100000"/>
              <a:tabLst>
                <a:tab pos="0" algn="l"/>
                <a:tab pos="320024" algn="l"/>
                <a:tab pos="640048" algn="l"/>
                <a:tab pos="960072" algn="l"/>
                <a:tab pos="1280096" algn="l"/>
                <a:tab pos="1600120" algn="l"/>
                <a:tab pos="1920144" algn="l"/>
                <a:tab pos="2240168" algn="l"/>
                <a:tab pos="2560192" algn="l"/>
                <a:tab pos="2880216" algn="l"/>
                <a:tab pos="3200240" algn="l"/>
                <a:tab pos="3520264" algn="l"/>
                <a:tab pos="3840288" algn="l"/>
                <a:tab pos="4160312" algn="l"/>
                <a:tab pos="4480336" algn="l"/>
                <a:tab pos="4800360" algn="l"/>
                <a:tab pos="5120384" algn="l"/>
                <a:tab pos="5440408" algn="l"/>
                <a:tab pos="5760432" algn="l"/>
                <a:tab pos="6080456" algn="l"/>
                <a:tab pos="6400480" algn="l"/>
              </a:tabLst>
              <a:defRPr/>
            </a:pPr>
            <a:r>
              <a:rPr lang="en-US" sz="5000">
                <a:solidFill>
                  <a:srgbClr val="FFFFFF"/>
                </a:solidFill>
                <a:latin typeface="Calibri" charset="0"/>
                <a:ea typeface="ＭＳ Ｐゴシック" charset="0"/>
                <a:cs typeface="Droid Sans" charset="0"/>
              </a:rPr>
              <a:t>0</a:t>
            </a:r>
          </a:p>
        </p:txBody>
      </p:sp>
      <p:sp>
        <p:nvSpPr>
          <p:cNvPr id="19473" name="Text Box 15"/>
          <p:cNvSpPr txBox="1">
            <a:spLocks noChangeArrowheads="1"/>
          </p:cNvSpPr>
          <p:nvPr/>
        </p:nvSpPr>
        <p:spPr bwMode="auto">
          <a:xfrm>
            <a:off x="343298" y="3537479"/>
            <a:ext cx="1200547" cy="7432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Arial" charset="0"/>
                <a:ea typeface="Droid Sans" charset="0"/>
                <a:cs typeface="Droid Sans" charset="0"/>
              </a:defRPr>
            </a:lvl9pPr>
          </a:lstStyle>
          <a:p>
            <a:pPr algn="r" defTabSz="320024" fontAlgn="base" hangingPunct="0">
              <a:lnSpc>
                <a:spcPct val="100000"/>
              </a:lnSpc>
              <a:spcBef>
                <a:spcPct val="0"/>
              </a:spcBef>
              <a:spcAft>
                <a:spcPct val="0"/>
              </a:spcAft>
              <a:buClrTx/>
              <a:buSzPct val="45000"/>
              <a:defRPr/>
            </a:pPr>
            <a:r>
              <a:rPr lang="en-US" sz="2200">
                <a:solidFill>
                  <a:srgbClr val="000000"/>
                </a:solidFill>
                <a:latin typeface="Calibri" charset="0"/>
              </a:rPr>
              <a:t>Cell value:</a:t>
            </a:r>
          </a:p>
        </p:txBody>
      </p:sp>
      <p:sp>
        <p:nvSpPr>
          <p:cNvPr id="19474" name="Text Box 16"/>
          <p:cNvSpPr txBox="1">
            <a:spLocks noChangeArrowheads="1"/>
          </p:cNvSpPr>
          <p:nvPr/>
        </p:nvSpPr>
        <p:spPr bwMode="auto">
          <a:xfrm>
            <a:off x="827585" y="1321595"/>
            <a:ext cx="7288510" cy="10818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62997" tIns="32759" rIns="62997" bIns="32759">
            <a:spAutoFit/>
          </a:bodyPr>
          <a:lstStyle>
            <a:lvl1pPr marL="215900" indent="-200025">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ＭＳ Ｐゴシック" charset="0"/>
                <a:cs typeface="Droid Sans" charset="0"/>
              </a:defRPr>
            </a:lvl1pPr>
            <a:lvl2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2pPr>
            <a:lvl3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3pPr>
            <a:lvl4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4pPr>
            <a:lvl5pPr>
              <a:lnSpc>
                <a:spcPct val="93000"/>
              </a:lnSpc>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410700" algn="l"/>
                <a:tab pos="10134600" algn="l"/>
              </a:tabLst>
              <a:defRPr>
                <a:solidFill>
                  <a:schemeClr val="bg1"/>
                </a:solidFill>
                <a:latin typeface="Arial" charset="0"/>
                <a:ea typeface="Droid Sans" charset="0"/>
                <a:cs typeface="Droid Sans" charset="0"/>
              </a:defRPr>
            </a:lvl9pPr>
          </a:lstStyle>
          <a:p>
            <a:pPr algn="ctr" defTabSz="320024" fontAlgn="base" hangingPunct="0">
              <a:lnSpc>
                <a:spcPct val="100000"/>
              </a:lnSpc>
              <a:spcBef>
                <a:spcPct val="0"/>
              </a:spcBef>
              <a:spcAft>
                <a:spcPct val="0"/>
              </a:spcAft>
              <a:buClrTx/>
              <a:buSzPct val="45000"/>
              <a:defRPr/>
            </a:pPr>
            <a:r>
              <a:rPr lang="en-US" sz="2200" b="1" i="1">
                <a:solidFill>
                  <a:srgbClr val="000000"/>
                </a:solidFill>
                <a:latin typeface="Calibri" charset="0"/>
              </a:rPr>
              <a:t>Less margin between values</a:t>
            </a:r>
          </a:p>
          <a:p>
            <a:pPr algn="ctr" defTabSz="320024" fontAlgn="base" hangingPunct="0">
              <a:lnSpc>
                <a:spcPct val="100000"/>
              </a:lnSpc>
              <a:spcBef>
                <a:spcPct val="0"/>
              </a:spcBef>
              <a:spcAft>
                <a:spcPct val="0"/>
              </a:spcAft>
              <a:buClrTx/>
              <a:buSzPct val="45000"/>
              <a:defRPr/>
            </a:pPr>
            <a:r>
              <a:rPr lang="en-US" sz="2200">
                <a:solidFill>
                  <a:srgbClr val="000000"/>
                </a:solidFill>
                <a:latin typeface="Calibri" charset="0"/>
              </a:rPr>
              <a:t>→ need more precise sensing/modification of cell contents</a:t>
            </a:r>
          </a:p>
          <a:p>
            <a:pPr algn="ctr" defTabSz="320024" fontAlgn="base" hangingPunct="0">
              <a:lnSpc>
                <a:spcPct val="100000"/>
              </a:lnSpc>
              <a:spcBef>
                <a:spcPct val="0"/>
              </a:spcBef>
              <a:spcAft>
                <a:spcPct val="0"/>
              </a:spcAft>
              <a:buClrTx/>
              <a:buSzPct val="45000"/>
              <a:defRPr/>
            </a:pPr>
            <a:r>
              <a:rPr lang="en-US" sz="2200">
                <a:solidFill>
                  <a:srgbClr val="000000"/>
                </a:solidFill>
                <a:latin typeface="Calibri" charset="0"/>
              </a:rPr>
              <a:t>→ higher latency/energy (~2x for reads and 4x for writes)</a:t>
            </a:r>
          </a:p>
        </p:txBody>
      </p:sp>
    </p:spTree>
    <p:extLst>
      <p:ext uri="{BB962C8B-B14F-4D97-AF65-F5344CB8AC3E}">
        <p14:creationId xmlns:p14="http://schemas.microsoft.com/office/powerpoint/2010/main" val="26498530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extLst>
      <p:ext uri="{BB962C8B-B14F-4D97-AF65-F5344CB8AC3E}">
        <p14:creationId xmlns:p14="http://schemas.microsoft.com/office/powerpoint/2010/main" val="5879554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rPr>
              <a:t>Self-Optimizing DRAM Controllers</a:t>
            </a:r>
          </a:p>
        </p:txBody>
      </p:sp>
      <p:sp>
        <p:nvSpPr>
          <p:cNvPr id="215042" name="Content Placeholder 2"/>
          <p:cNvSpPr>
            <a:spLocks noGrp="1"/>
          </p:cNvSpPr>
          <p:nvPr>
            <p:ph idx="1"/>
          </p:nvPr>
        </p:nvSpPr>
        <p:spPr>
          <a:xfrm>
            <a:off x="228600" y="996950"/>
            <a:ext cx="8610600" cy="5194300"/>
          </a:xfrm>
        </p:spPr>
        <p:txBody>
          <a:bodyPr/>
          <a:lstStyle/>
          <a:p>
            <a:r>
              <a:rPr lang="en-US" sz="1800" dirty="0" err="1">
                <a:latin typeface="Tahoma" charset="0"/>
              </a:rPr>
              <a:t>Engin</a:t>
            </a:r>
            <a:r>
              <a:rPr lang="en-US" sz="1800" dirty="0">
                <a:latin typeface="Tahoma" charset="0"/>
              </a:rPr>
              <a:t> </a:t>
            </a:r>
            <a:r>
              <a:rPr lang="en-US" sz="1800" dirty="0" err="1">
                <a:latin typeface="Tahoma" charset="0"/>
              </a:rPr>
              <a:t>Ipek</a:t>
            </a:r>
            <a:r>
              <a:rPr lang="en-US" sz="1800" dirty="0">
                <a:latin typeface="Tahoma" charset="0"/>
              </a:rPr>
              <a:t>, Onur Mutlu, José F. </a:t>
            </a:r>
            <a:r>
              <a:rPr lang="en-US" sz="1800" dirty="0" err="1">
                <a:latin typeface="Tahoma" charset="0"/>
              </a:rPr>
              <a:t>Martínez</a:t>
            </a:r>
            <a:r>
              <a:rPr lang="en-US" sz="1800" dirty="0">
                <a:latin typeface="Tahoma" charset="0"/>
              </a:rPr>
              <a:t>, and Rich </a:t>
            </a:r>
            <a:r>
              <a:rPr lang="en-US" sz="1800" dirty="0" err="1">
                <a:latin typeface="Tahoma" charset="0"/>
              </a:rPr>
              <a:t>Caruana</a:t>
            </a:r>
            <a:r>
              <a:rPr lang="en-US" sz="1800" dirty="0">
                <a:latin typeface="Tahoma" charset="0"/>
              </a:rPr>
              <a:t>, </a:t>
            </a:r>
            <a:br>
              <a:rPr lang="en-US" sz="1800" dirty="0">
                <a:latin typeface="Tahoma" charset="0"/>
              </a:rPr>
            </a:br>
            <a:r>
              <a:rPr lang="en-US" sz="1800" b="1" dirty="0">
                <a:latin typeface="Tahoma" charset="0"/>
                <a:hlinkClick r:id="rId2"/>
              </a:rPr>
              <a:t>"Self Optimizing Memory Controllers: A Reinforcement Learning Approach"</a:t>
            </a:r>
            <a:r>
              <a:rPr lang="en-US" sz="1800" dirty="0">
                <a:latin typeface="Tahoma" charset="0"/>
              </a:rPr>
              <a:t/>
            </a:r>
            <a:br>
              <a:rPr lang="en-US" sz="1800" dirty="0">
                <a:latin typeface="Tahoma" charset="0"/>
              </a:rPr>
            </a:br>
            <a:r>
              <a:rPr lang="en-US" sz="1800" i="1" dirty="0">
                <a:latin typeface="Tahoma" charset="0"/>
              </a:rPr>
              <a:t>Proceedings of the </a:t>
            </a:r>
            <a:r>
              <a:rPr lang="en-US" sz="1800" i="1" dirty="0">
                <a:latin typeface="Tahoma" charset="0"/>
                <a:hlinkClick r:id="rId3"/>
              </a:rPr>
              <a:t>35th International Symposium on Computer Architecture</a:t>
            </a:r>
            <a:r>
              <a:rPr lang="en-US" sz="1800" i="1" dirty="0">
                <a:latin typeface="Tahoma" charset="0"/>
              </a:rPr>
              <a:t> (</a:t>
            </a:r>
            <a:r>
              <a:rPr lang="en-US" sz="1800" b="1" i="1" dirty="0">
                <a:latin typeface="Tahoma" charset="0"/>
              </a:rPr>
              <a:t>ISCA</a:t>
            </a:r>
            <a:r>
              <a:rPr lang="en-US" sz="1800" i="1" dirty="0">
                <a:latin typeface="Tahoma" charset="0"/>
              </a:rPr>
              <a:t>)</a:t>
            </a:r>
            <a:r>
              <a:rPr lang="en-US" sz="1800" dirty="0">
                <a:latin typeface="Tahoma" charset="0"/>
              </a:rPr>
              <a:t>, pages 39-50, Beijing, China, June 2008.</a:t>
            </a:r>
          </a:p>
          <a:p>
            <a:endParaRPr lang="en-US" sz="1800" dirty="0">
              <a:latin typeface="Tahoma" charset="0"/>
            </a:endParaRPr>
          </a:p>
          <a:p>
            <a:endParaRPr lang="en-US" dirty="0">
              <a:latin typeface="Tahoma" charset="0"/>
            </a:endParaRP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B46712-CDE9-5243-80CB-07DD7A074F23}" type="slidenum">
              <a:rPr lang="en-US" sz="1600">
                <a:solidFill>
                  <a:srgbClr val="000000"/>
                </a:solidFill>
                <a:latin typeface="Garamond" charset="0"/>
                <a:cs typeface="Arial" charset="0"/>
              </a:rPr>
              <a:pPr eaLnBrk="1" hangingPunct="1"/>
              <a:t>5</a:t>
            </a:fld>
            <a:endParaRPr lang="en-US" sz="1600">
              <a:solidFill>
                <a:srgbClr val="000000"/>
              </a:solidFill>
              <a:latin typeface="Garamond" charset="0"/>
              <a:cs typeface="Arial" charset="0"/>
            </a:endParaRPr>
          </a:p>
        </p:txBody>
      </p:sp>
      <p:pic>
        <p:nvPicPr>
          <p:cNvPr id="2150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08250"/>
            <a:ext cx="8255000" cy="408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893757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50</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215147965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676400" y="4114803"/>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7" name="Rectangle 6"/>
          <p:cNvSpPr/>
          <p:nvPr/>
        </p:nvSpPr>
        <p:spPr>
          <a:xfrm>
            <a:off x="2362200" y="5791203"/>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8" name="Rectangle 7"/>
          <p:cNvSpPr/>
          <p:nvPr/>
        </p:nvSpPr>
        <p:spPr>
          <a:xfrm>
            <a:off x="1858966" y="4953003"/>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Tree>
    <p:extLst>
      <p:ext uri="{BB962C8B-B14F-4D97-AF65-F5344CB8AC3E}">
        <p14:creationId xmlns:p14="http://schemas.microsoft.com/office/powerpoint/2010/main" val="300115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Dynamic Energy</a:t>
            </a:r>
          </a:p>
          <a:p>
            <a:pPr lvl="1"/>
            <a:r>
              <a:rPr lang="en-US">
                <a:latin typeface="Tahoma" charset="0"/>
                <a:ea typeface="ＭＳ Ｐゴシック" charset="0"/>
              </a:rPr>
              <a:t>40 uA Rd, 150 uA Wr</a:t>
            </a:r>
          </a:p>
          <a:p>
            <a:pPr lvl="1"/>
            <a:r>
              <a:rPr lang="en-US">
                <a:latin typeface="Tahoma" charset="0"/>
                <a:ea typeface="ＭＳ Ｐゴシック" charset="0"/>
              </a:rPr>
              <a:t>2-43x DRAM, 1x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Endurance</a:t>
            </a:r>
          </a:p>
          <a:p>
            <a:pPr lvl="1"/>
            <a:r>
              <a:rPr lang="en-US">
                <a:latin typeface="Tahoma" charset="0"/>
                <a:ea typeface="ＭＳ Ｐゴシック" charset="0"/>
              </a:rPr>
              <a:t>Writes induce phase change at 650C</a:t>
            </a:r>
          </a:p>
          <a:p>
            <a:pPr lvl="1"/>
            <a:r>
              <a:rPr lang="en-US">
                <a:latin typeface="Tahoma" charset="0"/>
                <a:ea typeface="ＭＳ Ｐゴシック" charset="0"/>
              </a:rPr>
              <a:t>Contacts degrade from thermal expansion/contraction</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 writes per cell</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x DRAM, 10</a:t>
            </a:r>
            <a:r>
              <a:rPr lang="en-US" baseline="30000">
                <a:latin typeface="Tahoma" charset="0"/>
                <a:ea typeface="ＭＳ Ｐゴシック" charset="0"/>
              </a:rPr>
              <a:t>3</a:t>
            </a:r>
            <a:r>
              <a:rPr lang="en-US">
                <a:latin typeface="Tahoma" charset="0"/>
                <a:ea typeface="ＭＳ Ｐゴシック" charset="0"/>
              </a:rPr>
              <a:t>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Cell Size</a:t>
            </a:r>
          </a:p>
          <a:p>
            <a:pPr lvl="1"/>
            <a:r>
              <a:rPr lang="en-US">
                <a:latin typeface="Tahoma" charset="0"/>
                <a:ea typeface="ＭＳ Ｐゴシック" charset="0"/>
              </a:rPr>
              <a:t>9-12F</a:t>
            </a:r>
            <a:r>
              <a:rPr lang="en-US" baseline="30000">
                <a:latin typeface="Tahoma" charset="0"/>
                <a:ea typeface="ＭＳ Ｐゴシック" charset="0"/>
              </a:rPr>
              <a:t>2</a:t>
            </a:r>
            <a:r>
              <a:rPr lang="en-US">
                <a:latin typeface="Tahoma" charset="0"/>
                <a:ea typeface="ＭＳ Ｐゴシック" charset="0"/>
              </a:rPr>
              <a:t> using BJT, single-level cells</a:t>
            </a:r>
          </a:p>
          <a:p>
            <a:pPr lvl="1"/>
            <a:r>
              <a:rPr lang="en-US">
                <a:latin typeface="Tahoma" charset="0"/>
                <a:ea typeface="ＭＳ Ｐゴシック" charset="0"/>
              </a:rPr>
              <a:t>1.5x DRAM, 2-3x NAND     (will scale with feature size, MLC)</a:t>
            </a:r>
          </a:p>
          <a:p>
            <a:pPr lvl="1"/>
            <a:endParaRPr lang="en-US">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
        <p:nvSpPr>
          <p:cNvPr id="6" name="Rectangle 5"/>
          <p:cNvSpPr/>
          <p:nvPr/>
        </p:nvSpPr>
        <p:spPr>
          <a:xfrm>
            <a:off x="838200" y="1828803"/>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8" name="Rectangle 7"/>
          <p:cNvSpPr/>
          <p:nvPr/>
        </p:nvSpPr>
        <p:spPr>
          <a:xfrm>
            <a:off x="838200" y="5943603"/>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Tree>
    <p:extLst>
      <p:ext uri="{BB962C8B-B14F-4D97-AF65-F5344CB8AC3E}">
        <p14:creationId xmlns:p14="http://schemas.microsoft.com/office/powerpoint/2010/main" val="839601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Pros over DRAM</a:t>
            </a:r>
          </a:p>
          <a:p>
            <a:pPr lvl="1" eaLnBrk="1" hangingPunct="1"/>
            <a:r>
              <a:rPr lang="en-US">
                <a:solidFill>
                  <a:srgbClr val="008000"/>
                </a:solidFill>
                <a:latin typeface="Tahoma" charset="0"/>
                <a:ea typeface="ＭＳ Ｐゴシック" charset="0"/>
              </a:rPr>
              <a:t>Better technology scaling</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ea typeface="ＭＳ Ｐゴシック" charset="0"/>
                <a:cs typeface="ＭＳ Ｐゴシック"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ea typeface="ＭＳ Ｐゴシック" charset="0"/>
                <a:cs typeface="ＭＳ Ｐゴシック"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a:p>
            <a:pPr lvl="1" eaLnBrk="1" hangingPunct="1"/>
            <a:r>
              <a:rPr lang="en-US">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spTree>
    <p:extLst>
      <p:ext uri="{BB962C8B-B14F-4D97-AF65-F5344CB8AC3E}">
        <p14:creationId xmlns:p14="http://schemas.microsoft.com/office/powerpoint/2010/main" val="2322053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dirty="0">
                <a:latin typeface="Garamond" charset="0"/>
                <a:ea typeface="ＭＳ Ｐゴシック" charset="0"/>
                <a:cs typeface="ＭＳ Ｐゴシック" charset="0"/>
              </a:rPr>
              <a:t>PCM-based Main Memory: </a:t>
            </a:r>
            <a:r>
              <a:rPr lang="en-US" sz="3600" dirty="0" smtClean="0">
                <a:latin typeface="Garamond" charset="0"/>
                <a:ea typeface="ＭＳ Ｐゴシック" charset="0"/>
                <a:cs typeface="ＭＳ Ｐゴシック" charset="0"/>
              </a:rPr>
              <a:t>Challenges</a:t>
            </a:r>
            <a:endParaRPr lang="en-US" sz="3600"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914400"/>
            <a:ext cx="8915400" cy="5194300"/>
          </a:xfrm>
        </p:spPr>
        <p:txBody>
          <a:bodyPr/>
          <a:lstStyle/>
          <a:p>
            <a:r>
              <a:rPr lang="en-US">
                <a:latin typeface="Tahoma" charset="0"/>
                <a:ea typeface="ＭＳ Ｐゴシック" charset="0"/>
                <a:cs typeface="ＭＳ Ｐゴシック" charset="0"/>
              </a:rPr>
              <a:t>Where to place PCM in the memory hierarchy?</a:t>
            </a:r>
          </a:p>
          <a:p>
            <a:pPr lvl="1"/>
            <a:r>
              <a:rPr lang="en-US">
                <a:latin typeface="Tahoma" charset="0"/>
                <a:ea typeface="ＭＳ Ｐゴシック" charset="0"/>
              </a:rPr>
              <a:t>Hybrid OS controlled PCM-DRAM</a:t>
            </a:r>
          </a:p>
          <a:p>
            <a:pPr lvl="1"/>
            <a:r>
              <a:rPr lang="en-US">
                <a:latin typeface="Tahoma" charset="0"/>
                <a:ea typeface="ＭＳ Ｐゴシック" charset="0"/>
              </a:rPr>
              <a:t>Hybrid OS controlled PCM and hardware-controlled DRAM</a:t>
            </a:r>
          </a:p>
          <a:p>
            <a:pPr lvl="1"/>
            <a:r>
              <a:rPr lang="en-US">
                <a:latin typeface="Tahoma" charset="0"/>
                <a:ea typeface="ＭＳ Ｐゴシック" charset="0"/>
              </a:rPr>
              <a:t>Pure PCM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mitigate shortcomings of PCM?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minimize amount of DRAM in the system?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take advantage of (byte-addressable and fast) non-volatile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we design specific-NVM-technology-agnostic techniques?</a:t>
            </a: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Tree>
    <p:extLst>
      <p:ext uri="{BB962C8B-B14F-4D97-AF65-F5344CB8AC3E}">
        <p14:creationId xmlns:p14="http://schemas.microsoft.com/office/powerpoint/2010/main" val="633361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ISCA’09,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6" tIns="45714" rIns="91426" bIns="45714"/>
          <a:lstStyle/>
          <a:p>
            <a:pPr defTabSz="914263"/>
            <a:endParaRPr lang="en-US">
              <a:solidFill>
                <a:srgbClr val="000000"/>
              </a:solidFill>
              <a:latin typeface="Tahoma"/>
            </a:endParaRPr>
          </a:p>
        </p:txBody>
      </p:sp>
    </p:spTree>
    <p:extLst>
      <p:ext uri="{BB962C8B-B14F-4D97-AF65-F5344CB8AC3E}">
        <p14:creationId xmlns:p14="http://schemas.microsoft.com/office/powerpoint/2010/main" val="19672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a:latin typeface="Garamond" charset="0"/>
                <a:ea typeface="ＭＳ Ｐゴシック" charset="0"/>
                <a:cs typeface="ＭＳ Ｐゴシック" charset="0"/>
              </a:rPr>
              <a:t>Hybrid Memory Systems: Challenges </a:t>
            </a: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Tree>
    <p:extLst>
      <p:ext uri="{BB962C8B-B14F-4D97-AF65-F5344CB8AC3E}">
        <p14:creationId xmlns:p14="http://schemas.microsoft.com/office/powerpoint/2010/main" val="391306767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ISCA’09, Top Picks’10]</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6" tIns="45714" rIns="91426" bIns="45714"/>
          <a:lstStyle/>
          <a:p>
            <a:pPr defTabSz="914263"/>
            <a:endParaRPr lang="en-US">
              <a:solidFill>
                <a:srgbClr val="000000"/>
              </a:solidFill>
              <a:latin typeface="Tahoma"/>
            </a:endParaRPr>
          </a:p>
        </p:txBody>
      </p:sp>
    </p:spTree>
    <p:extLst>
      <p:ext uri="{BB962C8B-B14F-4D97-AF65-F5344CB8AC3E}">
        <p14:creationId xmlns:p14="http://schemas.microsoft.com/office/powerpoint/2010/main" val="152298791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STT-MRAM as Main Memory</a:t>
            </a:r>
            <a:endParaRPr lang="en-US" dirty="0"/>
          </a:p>
        </p:txBody>
      </p:sp>
      <p:sp>
        <p:nvSpPr>
          <p:cNvPr id="3" name="Content Placeholder 2"/>
          <p:cNvSpPr>
            <a:spLocks noGrp="1"/>
          </p:cNvSpPr>
          <p:nvPr>
            <p:ph idx="1"/>
          </p:nvPr>
        </p:nvSpPr>
        <p:spPr>
          <a:xfrm>
            <a:off x="107505" y="1066800"/>
            <a:ext cx="5904656" cy="5386536"/>
          </a:xfrm>
        </p:spPr>
        <p:txBody>
          <a:bodyPr>
            <a:normAutofit fontScale="92500"/>
          </a:bodyPr>
          <a:lstStyle/>
          <a:p>
            <a:r>
              <a:rPr lang="en-US" dirty="0" smtClean="0"/>
              <a:t>Magnetic Tunnel Junction (MTJ) device</a:t>
            </a:r>
          </a:p>
          <a:p>
            <a:pPr lvl="1"/>
            <a:r>
              <a:rPr lang="en-US" dirty="0" smtClean="0"/>
              <a:t>Reference layer: Fixed magnetic orientation</a:t>
            </a:r>
          </a:p>
          <a:p>
            <a:pPr lvl="1"/>
            <a:r>
              <a:rPr lang="en-US" dirty="0" smtClean="0"/>
              <a:t>Free layer: Parallel or anti-parallel</a:t>
            </a:r>
          </a:p>
          <a:p>
            <a:endParaRPr lang="en-US" sz="1700" dirty="0"/>
          </a:p>
          <a:p>
            <a:r>
              <a:rPr lang="en-US" dirty="0" smtClean="0">
                <a:solidFill>
                  <a:srgbClr val="0000FF"/>
                </a:solidFill>
              </a:rPr>
              <a:t>Magnetic orientation of the free layer determines logical state of device</a:t>
            </a:r>
          </a:p>
          <a:p>
            <a:pPr lvl="1"/>
            <a:r>
              <a:rPr lang="en-US" dirty="0" smtClean="0"/>
              <a:t>High vs. low resistance</a:t>
            </a:r>
          </a:p>
          <a:p>
            <a:endParaRPr lang="en-US" sz="1700" dirty="0"/>
          </a:p>
          <a:p>
            <a:r>
              <a:rPr lang="en-US" dirty="0" smtClean="0"/>
              <a:t>Write: Push large current through MTJ to change orientation of free layer</a:t>
            </a:r>
          </a:p>
          <a:p>
            <a:r>
              <a:rPr lang="en-US" dirty="0" smtClean="0"/>
              <a:t>Read: Sense current flow</a:t>
            </a:r>
          </a:p>
          <a:p>
            <a:endParaRPr lang="en-US" sz="1700" dirty="0"/>
          </a:p>
          <a:p>
            <a:endParaRPr lang="en-US" sz="1700" dirty="0"/>
          </a:p>
          <a:p>
            <a:r>
              <a:rPr lang="en-US" sz="1900" dirty="0" err="1"/>
              <a:t>Kultursay</a:t>
            </a:r>
            <a:r>
              <a:rPr lang="en-US" sz="1900" dirty="0"/>
              <a:t> et al., “</a:t>
            </a:r>
            <a:r>
              <a:rPr lang="en-US" sz="1900" dirty="0">
                <a:solidFill>
                  <a:srgbClr val="0000FF"/>
                </a:solidFill>
              </a:rPr>
              <a:t>Evaluating STT-RAM as an Energy-Efficient Main Memory Alternative</a:t>
            </a:r>
            <a:r>
              <a:rPr lang="en-US" sz="1900" dirty="0"/>
              <a:t>,” ISPASS 2013.</a:t>
            </a:r>
          </a:p>
        </p:txBody>
      </p:sp>
      <p:grpSp>
        <p:nvGrpSpPr>
          <p:cNvPr id="17" name="Group 16"/>
          <p:cNvGrpSpPr/>
          <p:nvPr/>
        </p:nvGrpSpPr>
        <p:grpSpPr>
          <a:xfrm>
            <a:off x="6519597" y="1264608"/>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Reference Layer</a:t>
              </a: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Free Layer</a:t>
              </a: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r>
                <a:rPr lang="en-US" sz="1400">
                  <a:solidFill>
                    <a:srgbClr val="000000"/>
                  </a:solidFill>
                  <a:latin typeface="Tahoma"/>
                </a:rPr>
                <a:t>Barrier</a:t>
              </a: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Reference Layer</a:t>
              </a: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Free Layer</a:t>
              </a: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r>
                <a:rPr lang="en-US" sz="1400">
                  <a:solidFill>
                    <a:srgbClr val="000000"/>
                  </a:solidFill>
                  <a:latin typeface="Tahoma"/>
                </a:rPr>
                <a:t>Barrier</a:t>
              </a: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14" name="TextBox 13"/>
            <p:cNvSpPr txBox="1"/>
            <p:nvPr/>
          </p:nvSpPr>
          <p:spPr>
            <a:xfrm>
              <a:off x="8077200" y="3272135"/>
              <a:ext cx="1286290" cy="410733"/>
            </a:xfrm>
            <a:prstGeom prst="rect">
              <a:avLst/>
            </a:prstGeom>
            <a:noFill/>
          </p:spPr>
          <p:txBody>
            <a:bodyPr wrap="none" rtlCol="0">
              <a:spAutoFit/>
            </a:bodyPr>
            <a:lstStyle/>
            <a:p>
              <a:pPr defTabSz="914263"/>
              <a:r>
                <a:rPr lang="en-US" sz="1400">
                  <a:solidFill>
                    <a:srgbClr val="000000"/>
                  </a:solidFill>
                  <a:latin typeface="Tahoma"/>
                </a:rPr>
                <a:t>Logical 0</a:t>
              </a:r>
            </a:p>
          </p:txBody>
        </p:sp>
        <p:sp>
          <p:nvSpPr>
            <p:cNvPr id="15" name="TextBox 14"/>
            <p:cNvSpPr txBox="1"/>
            <p:nvPr/>
          </p:nvSpPr>
          <p:spPr>
            <a:xfrm>
              <a:off x="8080249" y="5033665"/>
              <a:ext cx="1286290" cy="410733"/>
            </a:xfrm>
            <a:prstGeom prst="rect">
              <a:avLst/>
            </a:prstGeom>
            <a:noFill/>
          </p:spPr>
          <p:txBody>
            <a:bodyPr wrap="none" rtlCol="0">
              <a:spAutoFit/>
            </a:bodyPr>
            <a:lstStyle/>
            <a:p>
              <a:pPr defTabSz="914263"/>
              <a:r>
                <a:rPr lang="en-US" sz="1400">
                  <a:solidFill>
                    <a:srgbClr val="000000"/>
                  </a:solidFill>
                  <a:latin typeface="Tahoma"/>
                </a:rPr>
                <a:t>Logical 1</a:t>
              </a:r>
            </a:p>
          </p:txBody>
        </p:sp>
      </p:grpSp>
      <p:grpSp>
        <p:nvGrpSpPr>
          <p:cNvPr id="39" name="Group 38"/>
          <p:cNvGrpSpPr/>
          <p:nvPr/>
        </p:nvGrpSpPr>
        <p:grpSpPr>
          <a:xfrm>
            <a:off x="6066412" y="4334966"/>
            <a:ext cx="3014682" cy="1567247"/>
            <a:chOff x="2667000" y="2117229"/>
            <a:chExt cx="3014682"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95372" cy="338554"/>
            </a:xfrm>
            <a:prstGeom prst="rect">
              <a:avLst/>
            </a:prstGeom>
            <a:noFill/>
          </p:spPr>
          <p:txBody>
            <a:bodyPr wrap="none" rtlCol="0">
              <a:spAutoFit/>
            </a:bodyPr>
            <a:lstStyle/>
            <a:p>
              <a:pPr defTabSz="914263"/>
              <a:r>
                <a:rPr lang="en-US" sz="1600" dirty="0">
                  <a:solidFill>
                    <a:srgbClr val="000000"/>
                  </a:solidFill>
                  <a:latin typeface="Tahoma"/>
                </a:rPr>
                <a:t>Word Line</a:t>
              </a:r>
            </a:p>
          </p:txBody>
        </p:sp>
        <p:sp>
          <p:nvSpPr>
            <p:cNvPr id="26" name="TextBox 25"/>
            <p:cNvSpPr txBox="1"/>
            <p:nvPr/>
          </p:nvSpPr>
          <p:spPr>
            <a:xfrm>
              <a:off x="2667000" y="3345922"/>
              <a:ext cx="858027" cy="338554"/>
            </a:xfrm>
            <a:prstGeom prst="rect">
              <a:avLst/>
            </a:prstGeom>
            <a:noFill/>
          </p:spPr>
          <p:txBody>
            <a:bodyPr wrap="none" rtlCol="0">
              <a:spAutoFit/>
            </a:bodyPr>
            <a:lstStyle/>
            <a:p>
              <a:pPr defTabSz="914263"/>
              <a:r>
                <a:rPr lang="en-US" sz="1600" dirty="0">
                  <a:solidFill>
                    <a:srgbClr val="000000"/>
                  </a:solidFill>
                  <a:latin typeface="Tahoma"/>
                </a:rPr>
                <a:t>Bit Line</a:t>
              </a: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34162" y="2944622"/>
              <a:ext cx="965166" cy="523220"/>
            </a:xfrm>
            <a:prstGeom prst="rect">
              <a:avLst/>
            </a:prstGeom>
            <a:noFill/>
          </p:spPr>
          <p:txBody>
            <a:bodyPr wrap="none" rtlCol="0">
              <a:spAutoFit/>
            </a:bodyPr>
            <a:lstStyle/>
            <a:p>
              <a:pPr algn="ctr" defTabSz="914263"/>
              <a:r>
                <a:rPr lang="en-US" sz="1400" dirty="0">
                  <a:solidFill>
                    <a:srgbClr val="000000"/>
                  </a:solidFill>
                  <a:latin typeface="Tahoma"/>
                </a:rPr>
                <a:t>Access</a:t>
              </a:r>
            </a:p>
            <a:p>
              <a:pPr algn="ctr" defTabSz="914263"/>
              <a:r>
                <a:rPr lang="en-US" sz="1400" dirty="0">
                  <a:solidFill>
                    <a:srgbClr val="000000"/>
                  </a:solidFill>
                  <a:latin typeface="Tahoma"/>
                </a:rPr>
                <a:t>Transistor</a:t>
              </a:r>
            </a:p>
          </p:txBody>
        </p:sp>
        <p:sp>
          <p:nvSpPr>
            <p:cNvPr id="29" name="TextBox 28"/>
            <p:cNvSpPr txBox="1"/>
            <p:nvPr/>
          </p:nvSpPr>
          <p:spPr>
            <a:xfrm>
              <a:off x="4197429" y="2591498"/>
              <a:ext cx="497452" cy="307777"/>
            </a:xfrm>
            <a:prstGeom prst="rect">
              <a:avLst/>
            </a:prstGeom>
            <a:noFill/>
          </p:spPr>
          <p:txBody>
            <a:bodyPr wrap="none" rtlCol="0">
              <a:spAutoFit/>
            </a:bodyPr>
            <a:lstStyle/>
            <a:p>
              <a:pPr algn="ctr" defTabSz="914263"/>
              <a:r>
                <a:rPr lang="en-US" sz="1400" dirty="0">
                  <a:solidFill>
                    <a:srgbClr val="000000"/>
                  </a:solidFill>
                  <a:latin typeface="Tahoma"/>
                </a:rPr>
                <a:t>MTJ</a:t>
              </a: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156887" cy="338554"/>
            </a:xfrm>
            <a:prstGeom prst="rect">
              <a:avLst/>
            </a:prstGeom>
            <a:noFill/>
          </p:spPr>
          <p:txBody>
            <a:bodyPr wrap="none" rtlCol="0">
              <a:spAutoFit/>
            </a:bodyPr>
            <a:lstStyle/>
            <a:p>
              <a:pPr defTabSz="914263"/>
              <a:r>
                <a:rPr lang="en-US" sz="1600" dirty="0">
                  <a:solidFill>
                    <a:srgbClr val="000000"/>
                  </a:solidFill>
                  <a:latin typeface="Tahoma"/>
                </a:rPr>
                <a:t>Sense Line</a:t>
              </a:r>
            </a:p>
          </p:txBody>
        </p:sp>
      </p:grpSp>
    </p:spTree>
    <p:extLst>
      <p:ext uri="{BB962C8B-B14F-4D97-AF65-F5344CB8AC3E}">
        <p14:creationId xmlns:p14="http://schemas.microsoft.com/office/powerpoint/2010/main" val="313811125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spTree>
    <p:extLst>
      <p:ext uri="{BB962C8B-B14F-4D97-AF65-F5344CB8AC3E}">
        <p14:creationId xmlns:p14="http://schemas.microsoft.com/office/powerpoint/2010/main" val="19364798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rPr>
              <a:t>States, Actions, Rewards</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DCBF04-3A79-AF48-9739-B143C129DD93}"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sp>
        <p:nvSpPr>
          <p:cNvPr id="10" name="Rectangle 23"/>
          <p:cNvSpPr>
            <a:spLocks noChangeArrowheads="1"/>
          </p:cNvSpPr>
          <p:nvPr/>
        </p:nvSpPr>
        <p:spPr bwMode="auto">
          <a:xfrm>
            <a:off x="-107950" y="838200"/>
            <a:ext cx="278765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596900" indent="-342900">
              <a:spcBef>
                <a:spcPts val="1200"/>
              </a:spcBef>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Reward function</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+1 for scheduling Read and Write commands</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0 at all other </a:t>
            </a:r>
            <a:r>
              <a:rPr lang="en-US" dirty="0" smtClean="0">
                <a:solidFill>
                  <a:srgbClr val="000000"/>
                </a:solidFill>
                <a:latin typeface="Tahoma"/>
                <a:ea typeface="ＭＳ Ｐゴシック" charset="0"/>
                <a:cs typeface="ＭＳ Ｐゴシック" charset="0"/>
              </a:rPr>
              <a:t>times</a:t>
            </a:r>
            <a:endParaRPr lang="en-US" dirty="0">
              <a:solidFill>
                <a:srgbClr val="000000"/>
              </a:solidFill>
              <a:latin typeface="Tahoma"/>
              <a:ea typeface="ＭＳ Ｐゴシック" charset="0"/>
              <a:cs typeface="ＭＳ Ｐゴシック" charset="0"/>
            </a:endParaRPr>
          </a:p>
          <a:p>
            <a:pPr marL="952500" lvl="1" indent="-342900">
              <a:spcBef>
                <a:spcPts val="1200"/>
              </a:spcBef>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smtClean="0">
                <a:solidFill>
                  <a:srgbClr val="000000"/>
                </a:solidFill>
                <a:latin typeface="Tahoma"/>
                <a:ea typeface="ＭＳ Ｐゴシック" charset="0"/>
                <a:cs typeface="ＭＳ Ｐゴシック" charset="0"/>
              </a:rPr>
              <a:t>Goal is to maximize data bus utilization</a:t>
            </a:r>
            <a:endParaRPr lang="en-US" dirty="0">
              <a:solidFill>
                <a:srgbClr val="000000"/>
              </a:solidFill>
              <a:latin typeface="Tahoma"/>
              <a:ea typeface="ＭＳ Ｐゴシック" charset="0"/>
              <a:cs typeface="ＭＳ Ｐゴシック" charset="0"/>
            </a:endParaRP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a typeface="ＭＳ Ｐゴシック" charset="0"/>
              <a:cs typeface="ＭＳ Ｐゴシック" charset="0"/>
            </a:endParaRPr>
          </a:p>
          <a:p>
            <a:pPr marL="952500" lvl="1" indent="-342900">
              <a:spcBef>
                <a:spcPts val="1200"/>
              </a:spcBef>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 </a:t>
            </a:r>
          </a:p>
        </p:txBody>
      </p:sp>
      <p:sp>
        <p:nvSpPr>
          <p:cNvPr id="11" name="Rectangle 20"/>
          <p:cNvSpPr>
            <a:spLocks noChangeArrowheads="1"/>
          </p:cNvSpPr>
          <p:nvPr/>
        </p:nvSpPr>
        <p:spPr bwMode="auto">
          <a:xfrm>
            <a:off x="2771775" y="1125538"/>
            <a:ext cx="2952750"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596900" indent="-342900">
              <a:spcBef>
                <a:spcPts val="1200"/>
              </a:spcBef>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State attributes</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Number of reads, writes, and load misses in transaction queue</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Number of pending writes and ROB heads waiting for referenced row</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Request</a:t>
            </a:r>
            <a:r>
              <a:rPr lang="en-US" dirty="0">
                <a:solidFill>
                  <a:srgbClr val="000000"/>
                </a:solidFill>
                <a:latin typeface="Arial"/>
                <a:ea typeface="ＭＳ Ｐゴシック" charset="0"/>
                <a:cs typeface="ＭＳ Ｐゴシック" charset="0"/>
              </a:rPr>
              <a:t>’</a:t>
            </a:r>
            <a:r>
              <a:rPr lang="en-US" dirty="0">
                <a:solidFill>
                  <a:srgbClr val="000000"/>
                </a:solidFill>
                <a:latin typeface="Tahoma"/>
                <a:ea typeface="ＭＳ Ｐゴシック" charset="0"/>
                <a:cs typeface="ＭＳ Ｐゴシック" charset="0"/>
              </a:rPr>
              <a:t>s relative ROB order</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a typeface="ＭＳ Ｐゴシック" charset="0"/>
              <a:cs typeface="ＭＳ Ｐゴシック" charset="0"/>
            </a:endParaRPr>
          </a:p>
          <a:p>
            <a:pPr marL="952500" lvl="1" indent="-342900">
              <a:spcBef>
                <a:spcPts val="1200"/>
              </a:spcBef>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 </a:t>
            </a:r>
          </a:p>
        </p:txBody>
      </p:sp>
      <p:sp>
        <p:nvSpPr>
          <p:cNvPr id="12" name="Rectangle 24"/>
          <p:cNvSpPr>
            <a:spLocks noChangeArrowheads="1"/>
          </p:cNvSpPr>
          <p:nvPr/>
        </p:nvSpPr>
        <p:spPr bwMode="auto">
          <a:xfrm>
            <a:off x="5724525" y="1233488"/>
            <a:ext cx="4189413" cy="487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596900" indent="-342900">
              <a:spcBef>
                <a:spcPts val="1200"/>
              </a:spcBef>
              <a:buClr>
                <a:srgbClr val="C50011"/>
              </a:buClr>
              <a:buSzPct val="125000"/>
              <a:buFont typeface="Zapf Dingbats"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Actions</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Activate</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Write</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Read - load miss</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Read - store miss</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ea typeface="ＭＳ Ｐゴシック" charset="0"/>
                <a:cs typeface="ＭＳ Ｐゴシック" charset="0"/>
              </a:rPr>
              <a:t>Precharge</a:t>
            </a:r>
            <a:r>
              <a:rPr lang="en-US" dirty="0">
                <a:solidFill>
                  <a:srgbClr val="000000"/>
                </a:solidFill>
                <a:latin typeface="Tahoma"/>
                <a:ea typeface="ＭＳ Ｐゴシック" charset="0"/>
                <a:cs typeface="ＭＳ Ｐゴシック" charset="0"/>
              </a:rPr>
              <a:t> - pending</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err="1">
                <a:solidFill>
                  <a:srgbClr val="000000"/>
                </a:solidFill>
                <a:latin typeface="Tahoma"/>
                <a:ea typeface="ＭＳ Ｐゴシック" charset="0"/>
                <a:cs typeface="ＭＳ Ｐゴシック" charset="0"/>
              </a:rPr>
              <a:t>Precharge</a:t>
            </a:r>
            <a:r>
              <a:rPr lang="en-US" dirty="0">
                <a:solidFill>
                  <a:srgbClr val="000000"/>
                </a:solidFill>
                <a:latin typeface="Tahoma"/>
                <a:ea typeface="ＭＳ Ｐゴシック" charset="0"/>
                <a:cs typeface="ＭＳ Ｐゴシック" charset="0"/>
              </a:rPr>
              <a:t> - preemptive</a:t>
            </a: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NOP</a:t>
            </a:r>
          </a:p>
          <a:p>
            <a:pPr marL="952500" lvl="1" indent="-342900">
              <a:spcBef>
                <a:spcPts val="1200"/>
              </a:spcBef>
              <a:buClr>
                <a:srgbClr val="C50011"/>
              </a:buClr>
              <a:buSzPct val="125000"/>
              <a:buFont typeface="Lucida Grande" charset="0"/>
              <a:buNone/>
              <a:tabLst>
                <a:tab pos="0" algn="l"/>
                <a:tab pos="0" algn="l"/>
                <a:tab pos="0" algn="l"/>
                <a:tab pos="0" algn="l"/>
                <a:tab pos="0" algn="l"/>
                <a:tab pos="0" algn="l"/>
                <a:tab pos="0" algn="l"/>
                <a:tab pos="0" algn="l"/>
                <a:tab pos="0" algn="l"/>
              </a:tabLst>
              <a:defRPr/>
            </a:pPr>
            <a:endParaRPr lang="en-US" dirty="0">
              <a:solidFill>
                <a:srgbClr val="000000"/>
              </a:solidFill>
              <a:latin typeface="Tahoma"/>
              <a:ea typeface="ＭＳ Ｐゴシック" charset="0"/>
              <a:cs typeface="ＭＳ Ｐゴシック" charset="0"/>
            </a:endParaRPr>
          </a:p>
          <a:p>
            <a:pPr marL="952500" lvl="1" indent="-342900">
              <a:spcBef>
                <a:spcPts val="1200"/>
              </a:spcBef>
              <a:buClr>
                <a:srgbClr val="C50011"/>
              </a:buClr>
              <a:buSzPct val="125000"/>
              <a:buFont typeface="Lucida Grande" charset="0"/>
              <a:buChar char="•"/>
              <a:tabLst>
                <a:tab pos="0" algn="l"/>
                <a:tab pos="0" algn="l"/>
                <a:tab pos="0" algn="l"/>
                <a:tab pos="0" algn="l"/>
                <a:tab pos="0" algn="l"/>
                <a:tab pos="0" algn="l"/>
                <a:tab pos="0" algn="l"/>
                <a:tab pos="0" algn="l"/>
                <a:tab pos="0" algn="l"/>
              </a:tabLst>
              <a:defRPr/>
            </a:pPr>
            <a:endParaRPr lang="en-US" dirty="0">
              <a:solidFill>
                <a:srgbClr val="000000"/>
              </a:solidFill>
              <a:latin typeface="Tahoma"/>
              <a:ea typeface="ＭＳ Ｐゴシック" charset="0"/>
              <a:cs typeface="ＭＳ Ｐゴシック" charset="0"/>
            </a:endParaRPr>
          </a:p>
          <a:p>
            <a:pPr marL="952500" lvl="1" indent="-342900">
              <a:spcBef>
                <a:spcPts val="1200"/>
              </a:spcBef>
              <a:buClr>
                <a:srgbClr val="C50011"/>
              </a:buClr>
              <a:buSzPct val="125000"/>
              <a:buFont typeface="Lucida Grande" charset="0"/>
              <a:buNone/>
              <a:tabLst>
                <a:tab pos="0" algn="l"/>
                <a:tab pos="0" algn="l"/>
                <a:tab pos="0" algn="l"/>
                <a:tab pos="0" algn="l"/>
                <a:tab pos="0" algn="l"/>
                <a:tab pos="0" algn="l"/>
                <a:tab pos="0" algn="l"/>
                <a:tab pos="0" algn="l"/>
                <a:tab pos="0" algn="l"/>
              </a:tabLst>
              <a:defRPr/>
            </a:pPr>
            <a:r>
              <a:rPr lang="en-US" dirty="0">
                <a:solidFill>
                  <a:srgbClr val="000000"/>
                </a:solidFill>
                <a:latin typeface="Tahoma"/>
                <a:ea typeface="ＭＳ Ｐゴシック" charset="0"/>
                <a:cs typeface="ＭＳ Ｐゴシック" charset="0"/>
              </a:rPr>
              <a:t> </a:t>
            </a:r>
          </a:p>
        </p:txBody>
      </p:sp>
    </p:spTree>
    <p:extLst>
      <p:ext uri="{BB962C8B-B14F-4D97-AF65-F5344CB8AC3E}">
        <p14:creationId xmlns:p14="http://schemas.microsoft.com/office/powerpoint/2010/main" val="3602738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solidFill>
                  <a:srgbClr val="0000FF"/>
                </a:solidFill>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spTree>
    <p:extLst>
      <p:ext uri="{BB962C8B-B14F-4D97-AF65-F5344CB8AC3E}">
        <p14:creationId xmlns:p14="http://schemas.microsoft.com/office/powerpoint/2010/main" val="24954094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
        <p:nvSpPr>
          <p:cNvPr id="8" name="Rectangle 7"/>
          <p:cNvSpPr/>
          <p:nvPr/>
        </p:nvSpPr>
        <p:spPr>
          <a:xfrm>
            <a:off x="4876800" y="5775773"/>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63">
              <a:defRPr/>
            </a:pPr>
            <a:endParaRPr lang="en-US">
              <a:solidFill>
                <a:srgbClr val="FFFFFF"/>
              </a:solidFill>
              <a:latin typeface="Tahoma"/>
            </a:endParaRPr>
          </a:p>
        </p:txBody>
      </p:sp>
    </p:spTree>
    <p:extLst>
      <p:ext uri="{BB962C8B-B14F-4D97-AF65-F5344CB8AC3E}">
        <p14:creationId xmlns:p14="http://schemas.microsoft.com/office/powerpoint/2010/main" val="2573002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677471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220" lvl="2" indent="-342849">
              <a:buNone/>
            </a:pPr>
            <a:r>
              <a:rPr lang="en-US" sz="2200" dirty="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6" name="Text Box 55"/>
          <p:cNvSpPr txBox="1">
            <a:spLocks noChangeArrowheads="1"/>
          </p:cNvSpPr>
          <p:nvPr/>
        </p:nvSpPr>
        <p:spPr bwMode="auto">
          <a:xfrm>
            <a:off x="5105530" y="3200402"/>
            <a:ext cx="1107817"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hangingPunct="1"/>
            <a:r>
              <a:rPr lang="en-US" b="1">
                <a:solidFill>
                  <a:srgbClr val="0000FF"/>
                </a:solidFill>
              </a:rPr>
              <a:t>DRAM</a:t>
            </a:r>
          </a:p>
        </p:txBody>
      </p:sp>
      <p:sp>
        <p:nvSpPr>
          <p:cNvPr id="56327" name="Text Box 55"/>
          <p:cNvSpPr txBox="1">
            <a:spLocks noChangeArrowheads="1"/>
          </p:cNvSpPr>
          <p:nvPr/>
        </p:nvSpPr>
        <p:spPr bwMode="auto">
          <a:xfrm>
            <a:off x="7742136" y="3195641"/>
            <a:ext cx="868569"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hangingPunct="1"/>
            <a:r>
              <a:rPr lang="en-US" b="1">
                <a:solidFill>
                  <a:srgbClr val="0000FF"/>
                </a:solidFill>
              </a:rPr>
              <a:t>PCM</a:t>
            </a:r>
          </a:p>
        </p:txBody>
      </p:sp>
    </p:spTree>
    <p:extLst>
      <p:ext uri="{BB962C8B-B14F-4D97-AF65-F5344CB8AC3E}">
        <p14:creationId xmlns:p14="http://schemas.microsoft.com/office/powerpoint/2010/main" val="246664561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hits</a:t>
            </a:r>
          </a:p>
          <a:p>
            <a:r>
              <a:rPr lang="en-US" sz="2100" dirty="0">
                <a:latin typeface="Tahoma" charset="0"/>
                <a:ea typeface="ＭＳ Ｐゴシック" charset="0"/>
                <a:cs typeface="ＭＳ Ｐゴシック" charset="0"/>
              </a:rPr>
              <a:t>Caveat 3: Optimistic PCM parameters?</a:t>
            </a: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64</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035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PCM As Main Memory</a:t>
            </a:r>
            <a:endParaRPr lang="en-US" dirty="0"/>
          </a:p>
        </p:txBody>
      </p:sp>
      <p:sp>
        <p:nvSpPr>
          <p:cNvPr id="3" name="Content Placeholder 2"/>
          <p:cNvSpPr>
            <a:spLocks noGrp="1"/>
          </p:cNvSpPr>
          <p:nvPr>
            <p:ph idx="1"/>
          </p:nvPr>
        </p:nvSpPr>
        <p:spPr/>
        <p:txBody>
          <a:bodyPr/>
          <a:lstStyle/>
          <a:p>
            <a:r>
              <a:rPr lang="en-US" sz="2200" dirty="0"/>
              <a:t>Benjamin C. Lee, </a:t>
            </a:r>
            <a:r>
              <a:rPr lang="en-US" sz="2200" dirty="0" err="1"/>
              <a:t>Engin</a:t>
            </a:r>
            <a:r>
              <a:rPr lang="en-US" sz="2200" dirty="0"/>
              <a:t> </a:t>
            </a:r>
            <a:r>
              <a:rPr lang="en-US" sz="2200" dirty="0" err="1"/>
              <a:t>Ipek</a:t>
            </a:r>
            <a:r>
              <a:rPr lang="en-US" sz="2200" dirty="0"/>
              <a:t>, Onur Mutlu, and Doug Burger,</a:t>
            </a:r>
            <a:br>
              <a:rPr lang="en-US" sz="2200" dirty="0"/>
            </a:br>
            <a:r>
              <a:rPr lang="en-US" sz="2200" b="1" dirty="0">
                <a:hlinkClick r:id="rId2"/>
              </a:rPr>
              <a:t>"Architecting Phase Change Memory as a Scalable DRAM Alternative"</a:t>
            </a:r>
            <a:r>
              <a:rPr lang="en-US" sz="2200" dirty="0"/>
              <a:t/>
            </a:r>
            <a:br>
              <a:rPr lang="en-US" sz="2200" dirty="0"/>
            </a:br>
            <a:r>
              <a:rPr lang="en-US" sz="2200" i="1" dirty="0"/>
              <a:t>Proceedings of the </a:t>
            </a:r>
            <a:r>
              <a:rPr lang="en-US" sz="2200" i="1" dirty="0">
                <a:hlinkClick r:id="rId3"/>
              </a:rPr>
              <a:t>36th International Symposium on Computer Architecture</a:t>
            </a:r>
            <a:r>
              <a:rPr lang="en-US" sz="2200" i="1" dirty="0"/>
              <a:t> (</a:t>
            </a:r>
            <a:r>
              <a:rPr lang="en-US" sz="2200" b="1" i="1" dirty="0"/>
              <a:t>ISCA</a:t>
            </a:r>
            <a:r>
              <a:rPr lang="en-US" sz="2200" i="1" dirty="0"/>
              <a:t>)</a:t>
            </a:r>
            <a:r>
              <a:rPr lang="en-US" sz="2200" dirty="0"/>
              <a:t>, pages 2-13, Austin, TX, June 2009. </a:t>
            </a:r>
            <a:r>
              <a:rPr lang="en-US" sz="2200" dirty="0">
                <a:hlinkClick r:id="rId4"/>
              </a:rPr>
              <a:t>Slides (pdf</a:t>
            </a:r>
            <a:r>
              <a:rPr lang="en-US" sz="2200" dirty="0" smtClean="0">
                <a:hlinkClick r:id="rId4"/>
              </a:rPr>
              <a:t>)</a:t>
            </a:r>
            <a:endParaRPr lang="en-US" sz="2200"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65</a:t>
            </a:fld>
            <a:endParaRPr lang="en-US"/>
          </a:p>
        </p:txBody>
      </p:sp>
      <p:pic>
        <p:nvPicPr>
          <p:cNvPr id="5" name="Picture 4"/>
          <p:cNvPicPr>
            <a:picLocks noChangeAspect="1"/>
          </p:cNvPicPr>
          <p:nvPr/>
        </p:nvPicPr>
        <p:blipFill>
          <a:blip r:embed="rId5"/>
          <a:stretch>
            <a:fillRect/>
          </a:stretch>
        </p:blipFill>
        <p:spPr>
          <a:xfrm>
            <a:off x="0" y="3573016"/>
            <a:ext cx="9144000" cy="2857500"/>
          </a:xfrm>
          <a:prstGeom prst="rect">
            <a:avLst/>
          </a:prstGeom>
        </p:spPr>
      </p:pic>
    </p:spTree>
    <p:extLst>
      <p:ext uri="{BB962C8B-B14F-4D97-AF65-F5344CB8AC3E}">
        <p14:creationId xmlns:p14="http://schemas.microsoft.com/office/powerpoint/2010/main" val="60779168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spTree>
    <p:extLst>
      <p:ext uri="{BB962C8B-B14F-4D97-AF65-F5344CB8AC3E}">
        <p14:creationId xmlns:p14="http://schemas.microsoft.com/office/powerpoint/2010/main" val="131396721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7"/>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a:t>Meza, Chang, Yoon, Mutlu, Ranganathan, “</a:t>
            </a:r>
            <a:r>
              <a:rPr lang="en-US" sz="1600" dirty="0">
                <a:solidFill>
                  <a:srgbClr val="0000FF"/>
                </a:solidFill>
              </a:rPr>
              <a:t>Enabling Efficient and Scalable Hybrid Memories</a:t>
            </a:r>
            <a:r>
              <a:rPr lang="en-US" sz="1600" dirty="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sz="2400" dirty="0">
                <a:solidFill>
                  <a:srgbClr val="FFFFFF"/>
                </a:solidFill>
                <a:latin typeface="Tahoma"/>
              </a:rPr>
              <a:t>CPU</a:t>
            </a:r>
          </a:p>
        </p:txBody>
      </p:sp>
      <p:sp>
        <p:nvSpPr>
          <p:cNvPr id="5" name="Rectangle 4"/>
          <p:cNvSpPr/>
          <p:nvPr/>
        </p:nvSpPr>
        <p:spPr>
          <a:xfrm>
            <a:off x="3000213" y="2047070"/>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lIns="91426" tIns="45714" rIns="91426" bIns="45714" rtlCol="0" anchor="ctr"/>
          <a:lstStyle/>
          <a:p>
            <a:pPr algn="ctr" defTabSz="914263"/>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7"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51" y="2744645"/>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defTabSz="914263"/>
            <a:r>
              <a:rPr lang="en-US" dirty="0" smtClean="0">
                <a:solidFill>
                  <a:srgbClr val="8C0000"/>
                </a:solidFill>
                <a:latin typeface="Tahoma"/>
              </a:rPr>
              <a:t>Small, </a:t>
            </a:r>
          </a:p>
          <a:p>
            <a:pPr algn="ctr" defTabSz="914263"/>
            <a:r>
              <a:rPr lang="en-US" dirty="0" smtClean="0">
                <a:solidFill>
                  <a:srgbClr val="8C0000"/>
                </a:solidFill>
                <a:latin typeface="Tahoma"/>
              </a:rPr>
              <a:t>leaky, volatile, </a:t>
            </a:r>
          </a:p>
          <a:p>
            <a:pPr algn="ctr" defTabSz="914263"/>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5"/>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914263"/>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defTabSz="914263"/>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50"/>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lIns="91426" tIns="45714" rIns="91426" bIns="45714" rtlCol="0" anchor="ctr"/>
          <a:lstStyle/>
          <a:p>
            <a:pPr algn="ctr" defTabSz="914263"/>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50" y="2353806"/>
            <a:ext cx="800717" cy="369320"/>
          </a:xfrm>
          <a:prstGeom prst="rect">
            <a:avLst/>
          </a:prstGeom>
          <a:noFill/>
        </p:spPr>
        <p:txBody>
          <a:bodyPr wrap="none" lIns="91426" tIns="45714" rIns="91426" bIns="45714" rtlCol="0">
            <a:spAutoFit/>
          </a:bodyPr>
          <a:lstStyle/>
          <a:p>
            <a:pPr defTabSz="914263"/>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41"/>
            <a:ext cx="3787111" cy="369320"/>
          </a:xfrm>
          <a:prstGeom prst="rect">
            <a:avLst/>
          </a:prstGeom>
          <a:noFill/>
        </p:spPr>
        <p:txBody>
          <a:bodyPr wrap="none" lIns="91426" tIns="45714" rIns="91426" bIns="45714" rtlCol="0">
            <a:spAutoFit/>
          </a:bodyPr>
          <a:lstStyle/>
          <a:p>
            <a:pPr defTabSz="914263"/>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60001" y="4542221"/>
            <a:ext cx="8161180" cy="830985"/>
          </a:xfrm>
          <a:prstGeom prst="rect">
            <a:avLst/>
          </a:prstGeom>
          <a:noFill/>
        </p:spPr>
        <p:txBody>
          <a:bodyPr wrap="none" lIns="91426" tIns="45714" rIns="91426" bIns="45714" rtlCol="0">
            <a:spAutoFit/>
          </a:bodyPr>
          <a:lstStyle/>
          <a:p>
            <a:pPr algn="ctr" defTabSz="914263"/>
            <a:r>
              <a:rPr lang="en-US" sz="2400" dirty="0">
                <a:solidFill>
                  <a:srgbClr val="000000"/>
                </a:solidFill>
                <a:latin typeface="Tahoma"/>
              </a:rPr>
              <a:t>Hardware/software manage data allocation and movement </a:t>
            </a:r>
          </a:p>
          <a:p>
            <a:pPr algn="ctr" defTabSz="914263"/>
            <a:r>
              <a:rPr lang="en-US" sz="2400" dirty="0">
                <a:solidFill>
                  <a:srgbClr val="008000"/>
                </a:solidFill>
                <a:latin typeface="Tahoma"/>
              </a:rPr>
              <a:t>to achieve the best of multiple technologies</a:t>
            </a:r>
          </a:p>
        </p:txBody>
      </p:sp>
    </p:spTree>
    <p:extLst>
      <p:ext uri="{BB962C8B-B14F-4D97-AF65-F5344CB8AC3E}">
        <p14:creationId xmlns:p14="http://schemas.microsoft.com/office/powerpoint/2010/main" val="71579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solidFill>
                  <a:srgbClr val="0000FF"/>
                </a:solidFill>
              </a:rPr>
              <a:t>Locality-aware data placement </a:t>
            </a:r>
            <a:r>
              <a:rPr lang="en-US" sz="1600" b="1" dirty="0">
                <a:solidFill>
                  <a:schemeClr val="tx2">
                    <a:lumMod val="75000"/>
                  </a:schemeClr>
                </a:solidFill>
              </a:rPr>
              <a:t>[Yoon+ , ICCD 2012]</a:t>
            </a:r>
          </a:p>
          <a:p>
            <a:pPr lvl="1"/>
            <a:r>
              <a:rPr lang="en-US" dirty="0" smtClean="0">
                <a:solidFill>
                  <a:srgbClr val="0000FF"/>
                </a:solidFill>
              </a:rPr>
              <a:t>Cheap tag stores and dynamic granularity </a:t>
            </a:r>
            <a:r>
              <a:rPr lang="en-US" sz="1600" b="1" dirty="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68</a:t>
            </a:fld>
            <a:endParaRPr lang="en-US" dirty="0"/>
          </a:p>
        </p:txBody>
      </p:sp>
    </p:spTree>
    <p:extLst>
      <p:ext uri="{BB962C8B-B14F-4D97-AF65-F5344CB8AC3E}">
        <p14:creationId xmlns:p14="http://schemas.microsoft.com/office/powerpoint/2010/main" val="2593613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sp>
        <p:nvSpPr>
          <p:cNvPr id="64" name="Rectangle 150"/>
          <p:cNvSpPr>
            <a:spLocks noChangeArrowheads="1"/>
          </p:cNvSpPr>
          <p:nvPr/>
        </p:nvSpPr>
        <p:spPr bwMode="auto">
          <a:xfrm>
            <a:off x="1371601" y="2513013"/>
            <a:ext cx="6588125" cy="3887787"/>
          </a:xfrm>
          <a:prstGeom prst="rect">
            <a:avLst/>
          </a:prstGeom>
          <a:solidFill>
            <a:srgbClr val="DDDDDD"/>
          </a:solidFill>
          <a:ln w="12700">
            <a:solidFill>
              <a:srgbClr val="CCCCFF"/>
            </a:solidFill>
            <a:miter lim="800000"/>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4"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3" y="2944813"/>
            <a:ext cx="1116013" cy="3132137"/>
          </a:xfrm>
          <a:prstGeom prst="rect">
            <a:avLst/>
          </a:prstGeom>
          <a:noFill/>
          <a:ln w="28575">
            <a:solidFill>
              <a:srgbClr val="000000"/>
            </a:solidFill>
            <a:miter lim="800000"/>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3"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defTabSz="914263">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104398" cy="341622"/>
          </a:xfrm>
          <a:prstGeom prst="rect">
            <a:avLst/>
          </a:prstGeom>
          <a:noFill/>
          <a:ln w="12700">
            <a:noFill/>
            <a:miter lim="800000"/>
            <a:headEnd/>
            <a:tailEnd/>
          </a:ln>
          <a:effectLst/>
        </p:spPr>
        <p:txBody>
          <a:bodyPr wrap="none" lIns="63999" tIns="31999" rIns="63999" bIns="31999">
            <a:spAutoFit/>
          </a:bodyPr>
          <a:lstStyle/>
          <a:p>
            <a:pPr defTabSz="914263">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defTabSz="914263">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defTabSz="914263">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3"/>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88883" cy="341622"/>
          </a:xfrm>
          <a:prstGeom prst="rect">
            <a:avLst/>
          </a:prstGeom>
          <a:noFill/>
          <a:ln w="12700">
            <a:noFill/>
            <a:miter lim="800000"/>
            <a:headEnd/>
            <a:tailEnd/>
          </a:ln>
          <a:effectLst/>
        </p:spPr>
        <p:txBody>
          <a:bodyPr wrap="none" lIns="63999" tIns="31999" rIns="63999" bIns="31999">
            <a:spAutoFit/>
          </a:bodyPr>
          <a:lstStyle/>
          <a:p>
            <a:pPr defTabSz="914263">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5" y="5824539"/>
            <a:ext cx="1793967" cy="310844"/>
          </a:xfrm>
          <a:prstGeom prst="rect">
            <a:avLst/>
          </a:prstGeom>
          <a:noFill/>
          <a:ln w="12700">
            <a:noFill/>
            <a:miter lim="800000"/>
            <a:headEnd/>
            <a:tailEnd/>
          </a:ln>
          <a:effectLst/>
        </p:spPr>
        <p:txBody>
          <a:bodyPr wrap="none" lIns="63999" tIns="31999" rIns="63999" bIns="31999">
            <a:spAutoFit/>
          </a:bodyPr>
          <a:lstStyle/>
          <a:p>
            <a:pPr defTabSz="914263">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31400" cy="341622"/>
          </a:xfrm>
          <a:prstGeom prst="rect">
            <a:avLst/>
          </a:prstGeom>
          <a:noFill/>
          <a:ln w="12700">
            <a:noFill/>
            <a:miter lim="800000"/>
            <a:headEnd/>
            <a:tailEnd/>
          </a:ln>
          <a:effectLst/>
        </p:spPr>
        <p:txBody>
          <a:bodyPr wrap="none" lIns="63999" tIns="31999" rIns="63999" bIns="31999">
            <a:spAutoFit/>
          </a:bodyPr>
          <a:lstStyle/>
          <a:p>
            <a:pPr defTabSz="914263">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68332" cy="341622"/>
          </a:xfrm>
          <a:prstGeom prst="rect">
            <a:avLst/>
          </a:prstGeom>
          <a:noFill/>
          <a:ln w="12700">
            <a:noFill/>
            <a:miter lim="800000"/>
            <a:headEnd/>
            <a:tailEnd/>
          </a:ln>
          <a:effectLst/>
        </p:spPr>
        <p:txBody>
          <a:bodyPr wrap="none" lIns="63999" tIns="31999" rIns="63999" bIns="31999">
            <a:spAutoFit/>
          </a:bodyPr>
          <a:lstStyle/>
          <a:p>
            <a:pPr defTabSz="914263">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06599" y="4024312"/>
            <a:ext cx="693705" cy="895620"/>
          </a:xfrm>
          <a:prstGeom prst="rect">
            <a:avLst/>
          </a:prstGeom>
          <a:noFill/>
          <a:ln w="12700">
            <a:noFill/>
            <a:miter lim="800000"/>
            <a:headEnd/>
            <a:tailEnd/>
          </a:ln>
          <a:effectLst/>
        </p:spPr>
        <p:txBody>
          <a:bodyPr wrap="none" lIns="63999" tIns="31999" rIns="63999" bIns="31999">
            <a:spAutoFit/>
          </a:bodyPr>
          <a:lstStyle/>
          <a:p>
            <a:pPr algn="ctr" defTabSz="914263">
              <a:defRPr/>
            </a:pPr>
            <a:r>
              <a:rPr lang="en-US" kern="0">
                <a:solidFill>
                  <a:sysClr val="windowText" lastClr="000000"/>
                </a:solidFill>
                <a:latin typeface="Arial" pitchFamily="-107" charset="0"/>
                <a:ea typeface="Arial" pitchFamily="-107" charset="0"/>
                <a:cs typeface="Arial" pitchFamily="-107" charset="0"/>
              </a:rPr>
              <a:t>Flash</a:t>
            </a:r>
          </a:p>
          <a:p>
            <a:pPr algn="ctr" defTabSz="914263">
              <a:defRPr/>
            </a:pPr>
            <a:r>
              <a:rPr lang="en-US" kern="0">
                <a:solidFill>
                  <a:sysClr val="windowText" lastClr="000000"/>
                </a:solidFill>
                <a:latin typeface="Arial" pitchFamily="-107" charset="0"/>
                <a:ea typeface="Arial" pitchFamily="-107" charset="0"/>
                <a:cs typeface="Arial" pitchFamily="-107" charset="0"/>
              </a:rPr>
              <a:t>Or</a:t>
            </a:r>
          </a:p>
          <a:p>
            <a:pPr algn="ctr" defTabSz="914263">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9" y="3952875"/>
            <a:ext cx="720725" cy="107950"/>
          </a:xfrm>
          <a:prstGeom prst="ellipse">
            <a:avLst/>
          </a:prstGeom>
          <a:solidFill>
            <a:srgbClr val="FF0000"/>
          </a:solidFill>
          <a:ln w="12700">
            <a:solidFill>
              <a:srgbClr val="000000"/>
            </a:solidFill>
            <a:round/>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9" y="4924425"/>
            <a:ext cx="720725" cy="107950"/>
          </a:xfrm>
          <a:prstGeom prst="ellipse">
            <a:avLst/>
          </a:prstGeom>
          <a:solidFill>
            <a:srgbClr val="FF0000"/>
          </a:solidFill>
          <a:ln w="12700">
            <a:solidFill>
              <a:srgbClr val="000000"/>
            </a:solidFill>
            <a:round/>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3999" tIns="31999" rIns="63999" bIns="31999" anchor="ctr"/>
          <a:lstStyle/>
          <a:p>
            <a:pPr defTabSz="914263">
              <a:defRPr/>
            </a:pPr>
            <a:endParaRPr lang="en-US" kern="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35496" y="6525344"/>
            <a:ext cx="9108504" cy="492430"/>
          </a:xfrm>
          <a:prstGeom prst="rect">
            <a:avLst/>
          </a:prstGeom>
        </p:spPr>
        <p:txBody>
          <a:bodyPr wrap="square" lIns="91426" tIns="45714" rIns="91426" bIns="45714">
            <a:spAutoFit/>
          </a:bodyPr>
          <a:lstStyle/>
          <a:p>
            <a:pPr defTabSz="914263"/>
            <a:r>
              <a:rPr lang="en-US" sz="1300" dirty="0" err="1">
                <a:solidFill>
                  <a:srgbClr val="000000"/>
                </a:solidFill>
                <a:latin typeface="Tahoma" charset="0"/>
                <a:ea typeface="ＭＳ Ｐゴシック" charset="0"/>
                <a:cs typeface="ＭＳ Ｐゴシック" charset="0"/>
              </a:rPr>
              <a:t>Qureshi</a:t>
            </a:r>
            <a:r>
              <a:rPr lang="en-US" sz="1300" dirty="0">
                <a:solidFill>
                  <a:srgbClr val="000000"/>
                </a:solidFill>
                <a:latin typeface="Tahoma" charset="0"/>
                <a:ea typeface="ＭＳ Ｐゴシック" charset="0"/>
                <a:cs typeface="ＭＳ Ｐゴシック" charset="0"/>
              </a:rPr>
              <a:t>+, </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solidFill>
                  <a:srgbClr val="000000"/>
                </a:solidFill>
                <a:latin typeface="Tahoma" charset="0"/>
                <a:ea typeface="ＭＳ Ｐゴシック" charset="0"/>
                <a:cs typeface="ＭＳ Ｐゴシック" charset="0"/>
              </a:rPr>
              <a:t>,</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00"/>
                </a:solidFill>
                <a:latin typeface="Tahoma" charset="0"/>
                <a:ea typeface="ＭＳ Ｐゴシック" charset="0"/>
                <a:cs typeface="ＭＳ Ｐゴシック" charset="0"/>
              </a:rPr>
              <a:t> ISCA 2009. </a:t>
            </a:r>
          </a:p>
          <a:p>
            <a:pPr defTabSz="914263"/>
            <a:endParaRPr lang="en-US" sz="13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974164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rPr>
              <a:t>Performance Results</a:t>
            </a:r>
          </a:p>
        </p:txBody>
      </p:sp>
      <p:sp>
        <p:nvSpPr>
          <p:cNvPr id="21709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2AD46-439A-884D-8CC7-72A877BA44F8}"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pic>
        <p:nvPicPr>
          <p:cNvPr id="2170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4076700"/>
            <a:ext cx="91440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7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125538"/>
            <a:ext cx="9072562" cy="227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924941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Lazy Write: Pages from disk installed only in DRAM, not PCM</a:t>
            </a:r>
          </a:p>
          <a:p>
            <a:r>
              <a:rPr lang="en-US" sz="2200" dirty="0">
                <a:latin typeface="Tahoma" charset="0"/>
                <a:ea typeface="ＭＳ Ｐゴシック" charset="0"/>
                <a:cs typeface="ＭＳ Ｐゴシック" charset="0"/>
              </a:rPr>
              <a:t>Partial Writes:  Only dirty lines from DRAM page written back</a:t>
            </a:r>
          </a:p>
          <a:p>
            <a:r>
              <a:rPr lang="en-US" sz="2200" dirty="0">
                <a:latin typeface="Tahoma" charset="0"/>
                <a:ea typeface="ＭＳ Ｐゴシック" charset="0"/>
                <a:cs typeface="ＭＳ Ｐゴシック" charset="0"/>
              </a:rPr>
              <a:t>Page Bypass: Discard pages with poor reuse on DRAM eviction</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200" dirty="0" err="1">
                <a:latin typeface="Tahoma" charset="0"/>
                <a:ea typeface="ＭＳ Ｐゴシック" charset="0"/>
                <a:cs typeface="ＭＳ Ｐゴシック" charset="0"/>
              </a:rPr>
              <a:t>Qureshi</a:t>
            </a:r>
            <a:r>
              <a:rPr lang="en-US" sz="2200" dirty="0">
                <a:latin typeface="Tahoma" charset="0"/>
                <a:ea typeface="ＭＳ Ｐゴシック" charset="0"/>
                <a:cs typeface="ＭＳ Ｐゴシック" charset="0"/>
              </a:rPr>
              <a:t> et al.,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 </a:t>
            </a:r>
          </a:p>
          <a:p>
            <a:endParaRPr lang="en-US" dirty="0">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70</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68332" cy="341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fontAlgn="base" hangingPunct="1">
              <a:spcBef>
                <a:spcPct val="0"/>
              </a:spcBef>
              <a:spcAft>
                <a:spcPct val="0"/>
              </a:spcAft>
            </a:pPr>
            <a:r>
              <a:rPr lang="en-US" sz="1800">
                <a:solidFill>
                  <a:srgbClr val="000000"/>
                </a:solidFill>
              </a:rPr>
              <a:t>Processor</a:t>
            </a:r>
          </a:p>
        </p:txBody>
      </p:sp>
      <p:sp>
        <p:nvSpPr>
          <p:cNvPr id="59399" name="Rectangle 2"/>
          <p:cNvSpPr>
            <a:spLocks noChangeArrowheads="1"/>
          </p:cNvSpPr>
          <p:nvPr/>
        </p:nvSpPr>
        <p:spPr bwMode="auto">
          <a:xfrm>
            <a:off x="2447928" y="2679700"/>
            <a:ext cx="4087813" cy="2882900"/>
          </a:xfrm>
          <a:prstGeom prst="rect">
            <a:avLst/>
          </a:prstGeom>
          <a:solidFill>
            <a:srgbClr val="DDDDDD"/>
          </a:solidFill>
          <a:ln w="12700">
            <a:solidFill>
              <a:schemeClr val="bg2"/>
            </a:solidFill>
            <a:miter lim="800000"/>
            <a:headEnd/>
            <a:tailEnd/>
          </a:ln>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59401" name="Group 6"/>
          <p:cNvGrpSpPr>
            <a:grpSpLocks/>
          </p:cNvGrpSpPr>
          <p:nvPr/>
        </p:nvGrpSpPr>
        <p:grpSpPr bwMode="auto">
          <a:xfrm>
            <a:off x="5202239"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defTabSz="914263" fontAlgn="base">
                <a:spcBef>
                  <a:spcPct val="0"/>
                </a:spcBef>
                <a:spcAft>
                  <a:spcPct val="0"/>
                </a:spcAft>
              </a:pPr>
              <a:r>
                <a:rPr lang="en-US" sz="1400">
                  <a:solidFill>
                    <a:srgbClr val="000000"/>
                  </a:solidFill>
                  <a:latin typeface="Arial" charset="0"/>
                  <a:ea typeface="ＭＳ Ｐゴシック" charset="0"/>
                  <a:cs typeface="Arial" charset="0"/>
                </a:rPr>
                <a:t>DATA</a:t>
              </a:r>
            </a:p>
          </p:txBody>
        </p:sp>
      </p:grpSp>
      <p:sp>
        <p:nvSpPr>
          <p:cNvPr id="59402" name="Text Box 46" descr="90%"/>
          <p:cNvSpPr txBox="1">
            <a:spLocks noChangeArrowheads="1"/>
          </p:cNvSpPr>
          <p:nvPr/>
        </p:nvSpPr>
        <p:spPr bwMode="auto">
          <a:xfrm>
            <a:off x="4392613" y="2646363"/>
            <a:ext cx="2104398" cy="341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fontAlgn="base" hangingPunct="1">
              <a:spcBef>
                <a:spcPct val="0"/>
              </a:spcBef>
              <a:spcAft>
                <a:spcPct val="0"/>
              </a:spcAft>
            </a:pPr>
            <a:r>
              <a:rPr lang="en-US" sz="1800">
                <a:solidFill>
                  <a:srgbClr val="000000"/>
                </a:solidFill>
              </a:rPr>
              <a:t>PCM Main Memory</a:t>
            </a:r>
          </a:p>
        </p:txBody>
      </p:sp>
      <p:grpSp>
        <p:nvGrpSpPr>
          <p:cNvPr id="59403" name="Group 47"/>
          <p:cNvGrpSpPr>
            <a:grpSpLocks/>
          </p:cNvGrpSpPr>
          <p:nvPr/>
        </p:nvGrpSpPr>
        <p:grpSpPr bwMode="auto">
          <a:xfrm>
            <a:off x="3067051"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defTabSz="914263" fontAlgn="base">
                  <a:spcBef>
                    <a:spcPct val="0"/>
                  </a:spcBef>
                  <a:spcAft>
                    <a:spcPct val="0"/>
                  </a:spcAft>
                </a:pPr>
                <a:r>
                  <a:rPr lang="en-US" sz="1400">
                    <a:solidFill>
                      <a:srgbClr val="000000"/>
                    </a:solidFill>
                    <a:latin typeface="Arial" charset="0"/>
                    <a:ea typeface="ＭＳ Ｐゴシック" charset="0"/>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defTabSz="914263" fontAlgn="base">
                  <a:spcBef>
                    <a:spcPct val="0"/>
                  </a:spcBef>
                  <a:spcAft>
                    <a:spcPct val="0"/>
                  </a:spcAft>
                </a:pPr>
                <a:r>
                  <a:rPr lang="en-US" sz="1400">
                    <a:solidFill>
                      <a:srgbClr val="000000"/>
                    </a:solidFill>
                    <a:latin typeface="Arial" charset="0"/>
                    <a:ea typeface="ＭＳ Ｐゴシック" charset="0"/>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04" name="Group 59"/>
          <p:cNvGrpSpPr>
            <a:grpSpLocks/>
          </p:cNvGrpSpPr>
          <p:nvPr/>
        </p:nvGrpSpPr>
        <p:grpSpPr bwMode="auto">
          <a:xfrm>
            <a:off x="4216401" y="4724403"/>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05" name="Line 66"/>
          <p:cNvSpPr>
            <a:spLocks noChangeShapeType="1"/>
          </p:cNvSpPr>
          <p:nvPr/>
        </p:nvSpPr>
        <p:spPr bwMode="auto">
          <a:xfrm flipH="1">
            <a:off x="4146553"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7" name="Line 68"/>
          <p:cNvSpPr>
            <a:spLocks noChangeShapeType="1"/>
          </p:cNvSpPr>
          <p:nvPr/>
        </p:nvSpPr>
        <p:spPr bwMode="auto">
          <a:xfrm>
            <a:off x="3597276"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9" name="Text Box 70" descr="90%"/>
          <p:cNvSpPr txBox="1">
            <a:spLocks noChangeArrowheads="1"/>
          </p:cNvSpPr>
          <p:nvPr/>
        </p:nvSpPr>
        <p:spPr bwMode="auto">
          <a:xfrm>
            <a:off x="3000377" y="3408363"/>
            <a:ext cx="1488594" cy="341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999" tIns="31999" rIns="63999" bIns="3199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263" eaLnBrk="1" fontAlgn="base" hangingPunct="1">
              <a:spcBef>
                <a:spcPct val="0"/>
              </a:spcBef>
              <a:spcAft>
                <a:spcPct val="0"/>
              </a:spcAft>
            </a:pPr>
            <a:r>
              <a:rPr lang="en-US" sz="1800">
                <a:solidFill>
                  <a:srgbClr val="000000"/>
                </a:solidFill>
              </a:rPr>
              <a:t>DRAM Buffer</a:t>
            </a:r>
          </a:p>
        </p:txBody>
      </p:sp>
      <p:grpSp>
        <p:nvGrpSpPr>
          <p:cNvPr id="59410" name="Group 87"/>
          <p:cNvGrpSpPr>
            <a:grpSpLocks/>
          </p:cNvGrpSpPr>
          <p:nvPr/>
        </p:nvGrpSpPr>
        <p:grpSpPr bwMode="auto">
          <a:xfrm>
            <a:off x="7161213" y="3705228"/>
            <a:ext cx="573087" cy="879475"/>
            <a:chOff x="4585" y="1470"/>
            <a:chExt cx="361" cy="554"/>
          </a:xfrm>
        </p:grpSpPr>
        <p:sp>
          <p:nvSpPr>
            <p:cNvPr id="59413" name="Text Box 77" descr="90%"/>
            <p:cNvSpPr txBox="1">
              <a:spLocks noChangeArrowheads="1"/>
            </p:cNvSpPr>
            <p:nvPr/>
          </p:nvSpPr>
          <p:spPr bwMode="auto">
            <a:xfrm>
              <a:off x="4585" y="1539"/>
              <a:ext cx="358"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914263" eaLnBrk="1" fontAlgn="base" hangingPunct="1">
                <a:spcBef>
                  <a:spcPct val="0"/>
                </a:spcBef>
                <a:spcAft>
                  <a:spcPct val="0"/>
                </a:spcAft>
              </a:pPr>
              <a:r>
                <a:rPr lang="en-US" sz="1400">
                  <a:solidFill>
                    <a:srgbClr val="000000"/>
                  </a:solidFill>
                </a:rPr>
                <a:t>Flash</a:t>
              </a:r>
            </a:p>
            <a:p>
              <a:pPr algn="ctr" defTabSz="914263" eaLnBrk="1" fontAlgn="base" hangingPunct="1">
                <a:spcBef>
                  <a:spcPct val="0"/>
                </a:spcBef>
                <a:spcAft>
                  <a:spcPct val="0"/>
                </a:spcAft>
              </a:pPr>
              <a:r>
                <a:rPr lang="en-US" sz="1400">
                  <a:solidFill>
                    <a:srgbClr val="000000"/>
                  </a:solidFill>
                </a:rPr>
                <a:t>Or</a:t>
              </a:r>
            </a:p>
            <a:p>
              <a:pPr algn="ctr" defTabSz="914263" eaLnBrk="1" fontAlgn="base" hangingPunct="1">
                <a:spcBef>
                  <a:spcPct val="0"/>
                </a:spcBef>
                <a:spcAft>
                  <a:spcPct val="0"/>
                </a:spcAft>
              </a:pPr>
              <a:r>
                <a:rPr lang="en-US" sz="140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lIns="64008" tIns="32004" rIns="64008" bIns="32004"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63999" tIns="31999" rIns="63999" bIns="31999" anchor="ctr"/>
          <a:lstStyle/>
          <a:p>
            <a:pPr defTabSz="914263"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13963257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131" indent="-457131"/>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131" indent="-457131"/>
            <a:r>
              <a:rPr lang="en-US" sz="2000">
                <a:latin typeface="Tahoma" charset="0"/>
                <a:ea typeface="ＭＳ Ｐゴシック" charset="0"/>
                <a:cs typeface="ＭＳ Ｐゴシック" charset="0"/>
              </a:rPr>
              <a:t>Assumption: PCM 4x denser, 4x slower than DRAM </a:t>
            </a:r>
          </a:p>
          <a:p>
            <a:pPr marL="457131" indent="-457131"/>
            <a:r>
              <a:rPr lang="en-US" sz="2000">
                <a:latin typeface="Tahoma" charset="0"/>
                <a:ea typeface="ＭＳ Ｐゴシック" charset="0"/>
                <a:cs typeface="ＭＳ Ｐゴシック" charset="0"/>
              </a:rPr>
              <a:t>DRAM block size = PCM page size (4kB) </a:t>
            </a:r>
          </a:p>
          <a:p>
            <a:pPr marL="457131" indent="-457131"/>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71</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101386" name="Worksheet" r:id="rId5" imgW="11382375" imgH="6019800" progId="Excel.Sheet.8">
                  <p:embed/>
                </p:oleObj>
              </mc:Choice>
              <mc:Fallback>
                <p:oleObj name="Worksheet" r:id="rId5" imgW="11382375" imgH="60198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p:nvSpPr>
        <p:spPr>
          <a:xfrm>
            <a:off x="35496" y="6525344"/>
            <a:ext cx="9108504" cy="492430"/>
          </a:xfrm>
          <a:prstGeom prst="rect">
            <a:avLst/>
          </a:prstGeom>
        </p:spPr>
        <p:txBody>
          <a:bodyPr wrap="square" lIns="91426" tIns="45714" rIns="91426" bIns="45714">
            <a:spAutoFit/>
          </a:bodyPr>
          <a:lstStyle/>
          <a:p>
            <a:pPr defTabSz="914263"/>
            <a:r>
              <a:rPr lang="en-US" sz="1300" dirty="0" err="1">
                <a:solidFill>
                  <a:srgbClr val="000000"/>
                </a:solidFill>
                <a:latin typeface="Tahoma" charset="0"/>
                <a:ea typeface="ＭＳ Ｐゴシック" charset="0"/>
                <a:cs typeface="ＭＳ Ｐゴシック" charset="0"/>
              </a:rPr>
              <a:t>Qureshi</a:t>
            </a:r>
            <a:r>
              <a:rPr lang="en-US" sz="1300" dirty="0">
                <a:solidFill>
                  <a:srgbClr val="000000"/>
                </a:solidFill>
                <a:latin typeface="Tahoma" charset="0"/>
                <a:ea typeface="ＭＳ Ｐゴシック" charset="0"/>
                <a:cs typeface="ＭＳ Ｐゴシック" charset="0"/>
              </a:rPr>
              <a:t>+, </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solidFill>
                  <a:srgbClr val="000000"/>
                </a:solidFill>
                <a:latin typeface="Tahoma" charset="0"/>
                <a:ea typeface="ＭＳ Ｐゴシック" charset="0"/>
                <a:cs typeface="ＭＳ Ｐゴシック" charset="0"/>
              </a:rPr>
              <a:t>,</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00"/>
                </a:solidFill>
                <a:latin typeface="Tahoma" charset="0"/>
                <a:ea typeface="ＭＳ Ｐゴシック" charset="0"/>
                <a:cs typeface="ＭＳ Ｐゴシック" charset="0"/>
              </a:rPr>
              <a:t> ISCA 2009. </a:t>
            </a:r>
          </a:p>
          <a:p>
            <a:pPr defTabSz="914263"/>
            <a:endParaRPr lang="en-US" sz="13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75815922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PCM-DRAM Hybrid </a:t>
            </a:r>
            <a:r>
              <a:rPr lang="en-US" dirty="0">
                <a:solidFill>
                  <a:srgbClr val="0000FF"/>
                </a:solidFill>
                <a:latin typeface="Tahoma" charset="0"/>
                <a:ea typeface="ＭＳ Ｐゴシック" charset="0"/>
                <a:cs typeface="ＭＳ Ｐゴシック" charset="0"/>
              </a:rPr>
              <a:t>performs similarly to similar-size DRAM</a:t>
            </a:r>
          </a:p>
          <a:p>
            <a:r>
              <a:rPr lang="en-US" dirty="0">
                <a:solidFill>
                  <a:srgbClr val="0000FF"/>
                </a:solidFill>
                <a:latin typeface="Tahoma" charset="0"/>
                <a:ea typeface="ＭＳ Ｐゴシック" charset="0"/>
                <a:cs typeface="ＭＳ Ｐゴシック" charset="0"/>
              </a:rPr>
              <a:t>Significant </a:t>
            </a:r>
            <a:r>
              <a:rPr lang="en-US" dirty="0" smtClean="0">
                <a:solidFill>
                  <a:srgbClr val="0000FF"/>
                </a:solidFill>
                <a:latin typeface="Tahoma" charset="0"/>
                <a:ea typeface="ＭＳ Ｐゴシック" charset="0"/>
                <a:cs typeface="ＭＳ Ｐゴシック" charset="0"/>
              </a:rPr>
              <a:t>energy savings </a:t>
            </a:r>
            <a:r>
              <a:rPr lang="en-US" dirty="0">
                <a:latin typeface="Tahoma" charset="0"/>
                <a:ea typeface="ＭＳ Ｐゴシック" charset="0"/>
                <a:cs typeface="ＭＳ Ｐゴシック" charset="0"/>
              </a:rPr>
              <a:t>with PCM-DRAM Hybrid</a:t>
            </a:r>
          </a:p>
          <a:p>
            <a:r>
              <a:rPr lang="en-US" dirty="0">
                <a:solidFill>
                  <a:srgbClr val="0000FF"/>
                </a:solidFill>
                <a:latin typeface="Tahoma" charset="0"/>
                <a:ea typeface="ＭＳ Ｐゴシック" charset="0"/>
                <a:cs typeface="ＭＳ Ｐゴシック" charset="0"/>
              </a:rPr>
              <a:t>Average lifetime: 9.7 years (no guarantees)</a:t>
            </a:r>
          </a:p>
          <a:p>
            <a:endParaRPr lang="en-US" dirty="0">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840896" indent="-35840896"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1" eaLnBrk="0" fontAlgn="base" hangingPunct="0">
              <a:spcBef>
                <a:spcPct val="0"/>
              </a:spcBef>
              <a:spcAft>
                <a:spcPct val="0"/>
              </a:spcAft>
              <a:defRPr sz="2400">
                <a:solidFill>
                  <a:schemeClr val="tx1"/>
                </a:solidFill>
                <a:latin typeface="Arial" charset="0"/>
                <a:ea typeface="Arial" charset="0"/>
                <a:cs typeface="Arial" charset="0"/>
              </a:defRPr>
            </a:lvl6pPr>
            <a:lvl7pPr marL="914263" eaLnBrk="0" fontAlgn="base" hangingPunct="0">
              <a:spcBef>
                <a:spcPct val="0"/>
              </a:spcBef>
              <a:spcAft>
                <a:spcPct val="0"/>
              </a:spcAft>
              <a:defRPr sz="2400">
                <a:solidFill>
                  <a:schemeClr val="tx1"/>
                </a:solidFill>
                <a:latin typeface="Arial" charset="0"/>
                <a:ea typeface="Arial" charset="0"/>
                <a:cs typeface="Arial" charset="0"/>
              </a:defRPr>
            </a:lvl7pPr>
            <a:lvl8pPr marL="1371395" eaLnBrk="0" fontAlgn="base" hangingPunct="0">
              <a:spcBef>
                <a:spcPct val="0"/>
              </a:spcBef>
              <a:spcAft>
                <a:spcPct val="0"/>
              </a:spcAft>
              <a:defRPr sz="2400">
                <a:solidFill>
                  <a:schemeClr val="tx1"/>
                </a:solidFill>
                <a:latin typeface="Arial" charset="0"/>
                <a:ea typeface="Arial" charset="0"/>
                <a:cs typeface="Arial" charset="0"/>
              </a:defRPr>
            </a:lvl8pPr>
            <a:lvl9pPr marL="182852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102410" name="Worksheet" r:id="rId4" imgW="11687175" imgH="7038975" progId="Excel.Sheet.8">
                  <p:embed/>
                </p:oleObj>
              </mc:Choice>
              <mc:Fallback>
                <p:oleObj name="Worksheet" r:id="rId4" imgW="11687175" imgH="70389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sp>
        <p:nvSpPr>
          <p:cNvPr id="6" name="Rectangle 5"/>
          <p:cNvSpPr/>
          <p:nvPr/>
        </p:nvSpPr>
        <p:spPr>
          <a:xfrm>
            <a:off x="35496" y="6525344"/>
            <a:ext cx="9108504" cy="492430"/>
          </a:xfrm>
          <a:prstGeom prst="rect">
            <a:avLst/>
          </a:prstGeom>
        </p:spPr>
        <p:txBody>
          <a:bodyPr wrap="square" lIns="91426" tIns="45714" rIns="91426" bIns="45714">
            <a:spAutoFit/>
          </a:bodyPr>
          <a:lstStyle/>
          <a:p>
            <a:pPr defTabSz="914263"/>
            <a:r>
              <a:rPr lang="en-US" sz="1300" dirty="0" err="1">
                <a:solidFill>
                  <a:srgbClr val="000000"/>
                </a:solidFill>
                <a:latin typeface="Tahoma" charset="0"/>
                <a:ea typeface="ＭＳ Ｐゴシック" charset="0"/>
                <a:cs typeface="ＭＳ Ｐゴシック" charset="0"/>
              </a:rPr>
              <a:t>Qureshi</a:t>
            </a:r>
            <a:r>
              <a:rPr lang="en-US" sz="1300" dirty="0">
                <a:solidFill>
                  <a:srgbClr val="000000"/>
                </a:solidFill>
                <a:latin typeface="Tahoma" charset="0"/>
                <a:ea typeface="ＭＳ Ｐゴシック" charset="0"/>
                <a:cs typeface="ＭＳ Ｐゴシック" charset="0"/>
              </a:rPr>
              <a:t>+, </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solidFill>
                  <a:srgbClr val="000000"/>
                </a:solidFill>
                <a:latin typeface="Tahoma" charset="0"/>
                <a:ea typeface="ＭＳ Ｐゴシック" charset="0"/>
                <a:cs typeface="ＭＳ Ｐゴシック" charset="0"/>
              </a:rPr>
              <a:t>,</a:t>
            </a:r>
            <a:r>
              <a:rPr lang="ja-JP" altLang="en-US" sz="1300" dirty="0">
                <a:solidFill>
                  <a:srgbClr val="000000"/>
                </a:solidFill>
                <a:latin typeface="Tahoma" charset="0"/>
                <a:ea typeface="ＭＳ Ｐゴシック" charset="0"/>
                <a:cs typeface="ＭＳ Ｐゴシック" charset="0"/>
              </a:rPr>
              <a:t>”</a:t>
            </a:r>
            <a:r>
              <a:rPr lang="en-US" sz="1300" dirty="0">
                <a:solidFill>
                  <a:srgbClr val="000000"/>
                </a:solidFill>
                <a:latin typeface="Tahoma" charset="0"/>
                <a:ea typeface="ＭＳ Ｐゴシック" charset="0"/>
                <a:cs typeface="ＭＳ Ｐゴシック" charset="0"/>
              </a:rPr>
              <a:t> ISCA 2009. </a:t>
            </a:r>
          </a:p>
          <a:p>
            <a:pPr defTabSz="914263"/>
            <a:endParaRPr lang="en-US" sz="1300" dirty="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87212779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DRAM-PCM Hybrid Memory</a:t>
            </a:r>
            <a:endParaRPr lang="en-US" dirty="0"/>
          </a:p>
        </p:txBody>
      </p:sp>
      <p:sp>
        <p:nvSpPr>
          <p:cNvPr id="3" name="Content Placeholder 2"/>
          <p:cNvSpPr>
            <a:spLocks noGrp="1"/>
          </p:cNvSpPr>
          <p:nvPr>
            <p:ph idx="1"/>
          </p:nvPr>
        </p:nvSpPr>
        <p:spPr/>
        <p:txBody>
          <a:bodyPr/>
          <a:lstStyle/>
          <a:p>
            <a:r>
              <a:rPr lang="en-US" b="1" dirty="0">
                <a:hlinkClick r:id="rId2"/>
              </a:rPr>
              <a:t>Scalable High-Performance Main Memory System Using Phase-Change Memory Technology</a:t>
            </a:r>
            <a:r>
              <a:rPr lang="en-US" b="1" dirty="0"/>
              <a:t>. </a:t>
            </a:r>
            <a:br>
              <a:rPr lang="en-US" b="1" dirty="0"/>
            </a:br>
            <a:r>
              <a:rPr lang="en-US" dirty="0" err="1"/>
              <a:t>Moinuddin</a:t>
            </a:r>
            <a:r>
              <a:rPr lang="en-US" dirty="0"/>
              <a:t> K. </a:t>
            </a:r>
            <a:r>
              <a:rPr lang="en-US" dirty="0" err="1"/>
              <a:t>Qureshi</a:t>
            </a:r>
            <a:r>
              <a:rPr lang="en-US" u="sng" dirty="0"/>
              <a:t>,</a:t>
            </a:r>
            <a:r>
              <a:rPr lang="en-US" dirty="0"/>
              <a:t> </a:t>
            </a:r>
            <a:r>
              <a:rPr lang="en-US" dirty="0" err="1"/>
              <a:t>Viji</a:t>
            </a:r>
            <a:r>
              <a:rPr lang="en-US" dirty="0"/>
              <a:t> </a:t>
            </a:r>
            <a:r>
              <a:rPr lang="en-US" dirty="0" err="1"/>
              <a:t>Srinivasan</a:t>
            </a:r>
            <a:r>
              <a:rPr lang="en-US" dirty="0"/>
              <a:t>, and Jude A. Rivers </a:t>
            </a:r>
            <a:br>
              <a:rPr lang="en-US" dirty="0"/>
            </a:br>
            <a:r>
              <a:rPr lang="en-US" i="1" dirty="0"/>
              <a:t>Appears in the International Symposium on Computer Architecture (ISCA) 2009</a:t>
            </a:r>
            <a:r>
              <a:rPr lang="en-US" dirty="0" smtClean="0"/>
              <a:t>. </a:t>
            </a:r>
            <a:endParaRPr lang="en-US" dirty="0"/>
          </a:p>
        </p:txBody>
      </p:sp>
      <p:sp>
        <p:nvSpPr>
          <p:cNvPr id="4" name="Slide Number Placeholder 3"/>
          <p:cNvSpPr>
            <a:spLocks noGrp="1"/>
          </p:cNvSpPr>
          <p:nvPr>
            <p:ph type="sldNum" sz="quarter" idx="11"/>
          </p:nvPr>
        </p:nvSpPr>
        <p:spPr/>
        <p:txBody>
          <a:bodyPr/>
          <a:lstStyle/>
          <a:p>
            <a:fld id="{481389B1-16D0-EE4E-960B-3BEB333B27E2}" type="slidenum">
              <a:rPr lang="en-US" smtClean="0"/>
              <a:pPr/>
              <a:t>73</a:t>
            </a:fld>
            <a:endParaRPr lang="en-US"/>
          </a:p>
        </p:txBody>
      </p:sp>
      <p:pic>
        <p:nvPicPr>
          <p:cNvPr id="5" name="Picture 4"/>
          <p:cNvPicPr>
            <a:picLocks noChangeAspect="1"/>
          </p:cNvPicPr>
          <p:nvPr/>
        </p:nvPicPr>
        <p:blipFill>
          <a:blip r:embed="rId3"/>
          <a:stretch>
            <a:fillRect/>
          </a:stretch>
        </p:blipFill>
        <p:spPr>
          <a:xfrm>
            <a:off x="0" y="3573016"/>
            <a:ext cx="9144000" cy="2829271"/>
          </a:xfrm>
          <a:prstGeom prst="rect">
            <a:avLst/>
          </a:prstGeom>
        </p:spPr>
      </p:pic>
    </p:spTree>
    <p:extLst>
      <p:ext uri="{BB962C8B-B14F-4D97-AF65-F5344CB8AC3E}">
        <p14:creationId xmlns:p14="http://schemas.microsoft.com/office/powerpoint/2010/main" val="177309403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FF"/>
                </a:solidFill>
                <a:latin typeface="Tahoma" charset="0"/>
                <a:ea typeface="ＭＳ Ｐゴシック" charset="0"/>
                <a:cs typeface="ＭＳ Ｐゴシック" charset="0"/>
              </a:rPr>
              <a:t>Row-Locality Aware Data Placement</a:t>
            </a:r>
          </a:p>
          <a:p>
            <a:pPr lvl="2" eaLnBrk="1" hangingPunct="1"/>
            <a:r>
              <a:rPr lang="en-US" dirty="0" smtClean="0">
                <a:latin typeface="Tahoma" charset="0"/>
                <a:ea typeface="ＭＳ Ｐゴシック" charset="0"/>
                <a:cs typeface="ＭＳ Ｐゴシック" charset="0"/>
              </a:rPr>
              <a:t>Efficient DRAM (or Technology X) Caches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spTree>
    <p:extLst>
      <p:ext uri="{BB962C8B-B14F-4D97-AF65-F5344CB8AC3E}">
        <p14:creationId xmlns:p14="http://schemas.microsoft.com/office/powerpoint/2010/main" val="355535028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Key </a:t>
            </a:r>
            <a:r>
              <a:rPr lang="en-US" dirty="0">
                <a:solidFill>
                  <a:srgbClr val="FF0000"/>
                </a:solidFill>
              </a:rPr>
              <a:t>question:  </a:t>
            </a:r>
            <a:r>
              <a:rPr lang="en-US" dirty="0" smtClean="0">
                <a:solidFill>
                  <a:srgbClr val="FF0000"/>
                </a:solidFill>
              </a:rPr>
              <a:t>How </a:t>
            </a:r>
            <a:r>
              <a:rPr lang="en-US" dirty="0">
                <a:solidFill>
                  <a:srgbClr val="FF0000"/>
                </a:solidFill>
              </a:rPr>
              <a:t>to place data between </a:t>
            </a:r>
            <a:r>
              <a:rPr lang="en-US" dirty="0" smtClean="0">
                <a:solidFill>
                  <a:srgbClr val="FF0000"/>
                </a:solidFill>
              </a:rPr>
              <a:t>the </a:t>
            </a:r>
            <a:r>
              <a:rPr lang="en-US" dirty="0">
                <a:solidFill>
                  <a:srgbClr val="FF0000"/>
                </a:solidFill>
              </a:rPr>
              <a:t>heterogeneous </a:t>
            </a:r>
            <a:r>
              <a:rPr lang="en-US" dirty="0" smtClean="0">
                <a:solidFill>
                  <a:srgbClr val="FF0000"/>
                </a:solidFill>
              </a:rPr>
              <a:t>memory devices?</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75</a:t>
            </a:fld>
            <a:endParaRPr lang="en-US">
              <a:solidFill>
                <a:prstClr val="black">
                  <a:tint val="75000"/>
                </a:prstClr>
              </a:solidFill>
              <a:latin typeface="Calibri"/>
            </a:endParaRPr>
          </a:p>
        </p:txBody>
      </p:sp>
      <p:sp>
        <p:nvSpPr>
          <p:cNvPr id="5" name="Rectangle 4"/>
          <p:cNvSpPr/>
          <p:nvPr/>
        </p:nvSpPr>
        <p:spPr>
          <a:xfrm>
            <a:off x="4014502" y="340294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cxnSp>
        <p:nvCxnSpPr>
          <p:cNvPr id="6" name="Straight Connector 7"/>
          <p:cNvCxnSpPr>
            <a:stCxn id="26" idx="2"/>
            <a:endCxn id="7" idx="3"/>
          </p:cNvCxnSpPr>
          <p:nvPr/>
        </p:nvCxnSpPr>
        <p:spPr>
          <a:xfrm rot="5400000">
            <a:off x="3846374" y="4827207"/>
            <a:ext cx="439355" cy="417792"/>
          </a:xfrm>
          <a:prstGeom prst="bentConnector2">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2278529" y="5008473"/>
            <a:ext cx="1578627" cy="494621"/>
          </a:xfrm>
          <a:prstGeom prst="rect">
            <a:avLst/>
          </a:prstGeom>
        </p:spPr>
        <p:style>
          <a:lnRef idx="1">
            <a:schemeClr val="accent6"/>
          </a:lnRef>
          <a:fillRef idx="2">
            <a:schemeClr val="accent6"/>
          </a:fillRef>
          <a:effectRef idx="1">
            <a:schemeClr val="accent6"/>
          </a:effectRef>
          <a:fontRef idx="minor">
            <a:schemeClr val="dk1"/>
          </a:fontRef>
        </p:style>
        <p:txBody>
          <a:bodyPr lIns="91426" tIns="45714" rIns="91426" bIns="45714" anchor="ctr"/>
          <a:lstStyle/>
          <a:p>
            <a:pPr algn="ctr" defTabSz="457131">
              <a:defRPr/>
            </a:pPr>
            <a:r>
              <a:rPr lang="en-US" sz="2800" dirty="0">
                <a:solidFill>
                  <a:prstClr val="black"/>
                </a:solidFill>
                <a:latin typeface="Calibri"/>
              </a:rPr>
              <a:t>DRAM</a:t>
            </a:r>
          </a:p>
        </p:txBody>
      </p:sp>
      <p:sp>
        <p:nvSpPr>
          <p:cNvPr id="8" name="Rectangle 7"/>
          <p:cNvSpPr/>
          <p:nvPr/>
        </p:nvSpPr>
        <p:spPr>
          <a:xfrm>
            <a:off x="5168750" y="5008475"/>
            <a:ext cx="1578627" cy="494621"/>
          </a:xfrm>
          <a:prstGeom prst="rect">
            <a:avLst/>
          </a:prstGeom>
        </p:spPr>
        <p:style>
          <a:lnRef idx="1">
            <a:schemeClr val="accent4"/>
          </a:lnRef>
          <a:fillRef idx="2">
            <a:schemeClr val="accent4"/>
          </a:fillRef>
          <a:effectRef idx="1">
            <a:schemeClr val="accent4"/>
          </a:effectRef>
          <a:fontRef idx="minor">
            <a:schemeClr val="dk1"/>
          </a:fontRef>
        </p:style>
        <p:txBody>
          <a:bodyPr lIns="91426" tIns="45714" rIns="91426" bIns="45714" anchor="ctr"/>
          <a:lstStyle/>
          <a:p>
            <a:pPr algn="ctr" defTabSz="457131">
              <a:defRPr/>
            </a:pPr>
            <a:r>
              <a:rPr lang="en-US" sz="2800" dirty="0">
                <a:solidFill>
                  <a:prstClr val="black"/>
                </a:solidFill>
                <a:latin typeface="Calibri"/>
              </a:rPr>
              <a:t>PCM</a:t>
            </a:r>
          </a:p>
        </p:txBody>
      </p:sp>
      <p:cxnSp>
        <p:nvCxnSpPr>
          <p:cNvPr id="9" name="Straight Connector 13"/>
          <p:cNvCxnSpPr>
            <a:stCxn id="27" idx="2"/>
            <a:endCxn id="8" idx="1"/>
          </p:cNvCxnSpPr>
          <p:nvPr/>
        </p:nvCxnSpPr>
        <p:spPr>
          <a:xfrm rot="16200000" flipH="1">
            <a:off x="4762605" y="4849640"/>
            <a:ext cx="439357" cy="372928"/>
          </a:xfrm>
          <a:prstGeom prst="bentConnector2">
            <a:avLst/>
          </a:prstGeom>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4274941" y="340294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1" name="Rectangle 10"/>
          <p:cNvSpPr/>
          <p:nvPr/>
        </p:nvSpPr>
        <p:spPr>
          <a:xfrm>
            <a:off x="4535380" y="34029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2" name="Rectangle 11"/>
          <p:cNvSpPr/>
          <p:nvPr/>
        </p:nvSpPr>
        <p:spPr>
          <a:xfrm>
            <a:off x="4795819" y="34029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3" name="Rectangle 12"/>
          <p:cNvSpPr/>
          <p:nvPr/>
        </p:nvSpPr>
        <p:spPr>
          <a:xfrm>
            <a:off x="4014503" y="367751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4" name="Rectangle 13"/>
          <p:cNvSpPr/>
          <p:nvPr/>
        </p:nvSpPr>
        <p:spPr>
          <a:xfrm>
            <a:off x="4274942" y="367751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5" name="Rectangle 14"/>
          <p:cNvSpPr/>
          <p:nvPr/>
        </p:nvSpPr>
        <p:spPr>
          <a:xfrm>
            <a:off x="4535381" y="367751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6" name="Rectangle 15"/>
          <p:cNvSpPr/>
          <p:nvPr/>
        </p:nvSpPr>
        <p:spPr>
          <a:xfrm>
            <a:off x="4795820" y="367751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7" name="Rectangle 16"/>
          <p:cNvSpPr/>
          <p:nvPr/>
        </p:nvSpPr>
        <p:spPr>
          <a:xfrm>
            <a:off x="4014504" y="395208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8" name="Rectangle 17"/>
          <p:cNvSpPr/>
          <p:nvPr/>
        </p:nvSpPr>
        <p:spPr>
          <a:xfrm>
            <a:off x="4274943" y="3952082"/>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9" name="Rectangle 18"/>
          <p:cNvSpPr/>
          <p:nvPr/>
        </p:nvSpPr>
        <p:spPr>
          <a:xfrm>
            <a:off x="4535382" y="3952081"/>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0" name="Rectangle 19"/>
          <p:cNvSpPr/>
          <p:nvPr/>
        </p:nvSpPr>
        <p:spPr>
          <a:xfrm>
            <a:off x="4795821" y="395208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1" name="Rectangle 20"/>
          <p:cNvSpPr/>
          <p:nvPr/>
        </p:nvSpPr>
        <p:spPr>
          <a:xfrm>
            <a:off x="4014505" y="422665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2" name="Rectangle 21"/>
          <p:cNvSpPr/>
          <p:nvPr/>
        </p:nvSpPr>
        <p:spPr>
          <a:xfrm>
            <a:off x="4274944" y="422664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3" name="Rectangle 22"/>
          <p:cNvSpPr/>
          <p:nvPr/>
        </p:nvSpPr>
        <p:spPr>
          <a:xfrm>
            <a:off x="4535383" y="422664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4" name="Rectangle 23"/>
          <p:cNvSpPr/>
          <p:nvPr/>
        </p:nvSpPr>
        <p:spPr>
          <a:xfrm>
            <a:off x="4795822" y="42266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5" name="Rectangle 24"/>
          <p:cNvSpPr/>
          <p:nvPr/>
        </p:nvSpPr>
        <p:spPr>
          <a:xfrm>
            <a:off x="4014505" y="3644081"/>
            <a:ext cx="1041754" cy="584763"/>
          </a:xfrm>
          <a:prstGeom prst="rect">
            <a:avLst/>
          </a:prstGeom>
        </p:spPr>
        <p:txBody>
          <a:bodyPr wrap="square" lIns="91426" tIns="45714" rIns="91426" bIns="45714">
            <a:spAutoFit/>
          </a:bodyPr>
          <a:lstStyle/>
          <a:p>
            <a:pPr algn="ctr" defTabSz="457131" fontAlgn="base">
              <a:spcBef>
                <a:spcPct val="0"/>
              </a:spcBef>
              <a:spcAft>
                <a:spcPct val="0"/>
              </a:spcAft>
            </a:pPr>
            <a:r>
              <a:rPr lang="en-US" sz="3200" dirty="0">
                <a:solidFill>
                  <a:prstClr val="black"/>
                </a:solidFill>
                <a:latin typeface="Calibri" charset="0"/>
                <a:ea typeface="ＭＳ Ｐゴシック" charset="0"/>
                <a:cs typeface="ＭＳ Ｐゴシック" charset="0"/>
              </a:rPr>
              <a:t>CPU</a:t>
            </a:r>
          </a:p>
        </p:txBody>
      </p:sp>
      <p:sp>
        <p:nvSpPr>
          <p:cNvPr id="26" name="Rectangle 25"/>
          <p:cNvSpPr/>
          <p:nvPr/>
        </p:nvSpPr>
        <p:spPr>
          <a:xfrm>
            <a:off x="4014505"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a:defRPr/>
            </a:pPr>
            <a:r>
              <a:rPr lang="en-US" b="1" dirty="0" smtClean="0">
                <a:solidFill>
                  <a:prstClr val="black"/>
                </a:solidFill>
                <a:latin typeface="Calibri"/>
              </a:rPr>
              <a:t>MC</a:t>
            </a:r>
            <a:endParaRPr lang="en-US" b="1" dirty="0">
              <a:solidFill>
                <a:prstClr val="black"/>
              </a:solidFill>
              <a:latin typeface="Calibri"/>
            </a:endParaRPr>
          </a:p>
        </p:txBody>
      </p:sp>
      <p:sp>
        <p:nvSpPr>
          <p:cNvPr id="27" name="Rectangle 26"/>
          <p:cNvSpPr/>
          <p:nvPr/>
        </p:nvSpPr>
        <p:spPr>
          <a:xfrm>
            <a:off x="4535379"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a:defRPr/>
            </a:pPr>
            <a:r>
              <a:rPr lang="en-US" b="1" dirty="0" smtClean="0">
                <a:solidFill>
                  <a:srgbClr val="000000"/>
                </a:solidFill>
                <a:latin typeface="Calibri"/>
              </a:rPr>
              <a:t>MC</a:t>
            </a:r>
            <a:endParaRPr lang="en-US" b="1" dirty="0">
              <a:solidFill>
                <a:srgbClr val="000000"/>
              </a:solidFill>
              <a:latin typeface="Calibri"/>
            </a:endParaRPr>
          </a:p>
        </p:txBody>
      </p:sp>
    </p:spTree>
    <p:extLst>
      <p:ext uri="{BB962C8B-B14F-4D97-AF65-F5344CB8AC3E}">
        <p14:creationId xmlns:p14="http://schemas.microsoft.com/office/powerpoint/2010/main" val="32904814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9"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6" name="Rectangle 15"/>
          <p:cNvSpPr/>
          <p:nvPr/>
        </p:nvSpPr>
        <p:spPr>
          <a:xfrm>
            <a:off x="4132266"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7" name="Rectangle 16"/>
          <p:cNvSpPr/>
          <p:nvPr/>
        </p:nvSpPr>
        <p:spPr>
          <a:xfrm>
            <a:off x="4572003"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8" name="Rectangle 17"/>
          <p:cNvSpPr/>
          <p:nvPr/>
        </p:nvSpPr>
        <p:spPr>
          <a:xfrm>
            <a:off x="5011740" y="193474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19" name="Rectangle 18"/>
          <p:cNvSpPr/>
          <p:nvPr/>
        </p:nvSpPr>
        <p:spPr>
          <a:xfrm>
            <a:off x="3692529"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0" name="Rectangle 19"/>
          <p:cNvSpPr/>
          <p:nvPr/>
        </p:nvSpPr>
        <p:spPr>
          <a:xfrm>
            <a:off x="413226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1" name="Rectangle 20"/>
          <p:cNvSpPr/>
          <p:nvPr/>
        </p:nvSpPr>
        <p:spPr>
          <a:xfrm>
            <a:off x="457200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2" name="Rectangle 21"/>
          <p:cNvSpPr/>
          <p:nvPr/>
        </p:nvSpPr>
        <p:spPr>
          <a:xfrm>
            <a:off x="501174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3" name="Rectangle 22"/>
          <p:cNvSpPr/>
          <p:nvPr/>
        </p:nvSpPr>
        <p:spPr>
          <a:xfrm>
            <a:off x="3692529"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4" name="Rectangle 23"/>
          <p:cNvSpPr/>
          <p:nvPr/>
        </p:nvSpPr>
        <p:spPr>
          <a:xfrm>
            <a:off x="4132266"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5" name="Rectangle 24"/>
          <p:cNvSpPr/>
          <p:nvPr/>
        </p:nvSpPr>
        <p:spPr>
          <a:xfrm>
            <a:off x="4572003"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6" name="Rectangle 25"/>
          <p:cNvSpPr/>
          <p:nvPr/>
        </p:nvSpPr>
        <p:spPr>
          <a:xfrm>
            <a:off x="5011740" y="281421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7" name="Rectangle 26"/>
          <p:cNvSpPr/>
          <p:nvPr/>
        </p:nvSpPr>
        <p:spPr>
          <a:xfrm>
            <a:off x="3692529"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8" name="Rectangle 27"/>
          <p:cNvSpPr/>
          <p:nvPr/>
        </p:nvSpPr>
        <p:spPr>
          <a:xfrm>
            <a:off x="4132266"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9" name="Rectangle 28"/>
          <p:cNvSpPr/>
          <p:nvPr/>
        </p:nvSpPr>
        <p:spPr>
          <a:xfrm>
            <a:off x="4572003"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30" name="Rectangle 29"/>
          <p:cNvSpPr/>
          <p:nvPr/>
        </p:nvSpPr>
        <p:spPr>
          <a:xfrm>
            <a:off x="5011740" y="3253952"/>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76</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a:defRPr/>
            </a:pPr>
            <a:r>
              <a:rPr lang="en-US" sz="2400" b="1" dirty="0">
                <a:solidFill>
                  <a:prstClr val="black"/>
                </a:solidFill>
                <a:latin typeface="Calibri"/>
              </a:rPr>
              <a:t>MC</a:t>
            </a:r>
          </a:p>
        </p:txBody>
      </p:sp>
      <p:cxnSp>
        <p:nvCxnSpPr>
          <p:cNvPr id="8" name="Straight Connector 7"/>
          <p:cNvCxnSpPr>
            <a:stCxn id="7" idx="2"/>
            <a:endCxn id="10" idx="3"/>
          </p:cNvCxnSpPr>
          <p:nvPr/>
        </p:nvCxnSpPr>
        <p:spPr>
          <a:xfrm rot="5400000">
            <a:off x="3733405" y="4389413"/>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lIns="91426" tIns="45714" rIns="91426" bIns="45714" anchor="ctr"/>
          <a:lstStyle/>
          <a:p>
            <a:pPr algn="ctr" defTabSz="457131">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3"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lIns="91426" tIns="45714" rIns="91426" bIns="45714" anchor="ctr"/>
          <a:lstStyle/>
          <a:p>
            <a:pPr algn="ctr" defTabSz="457131">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a:defRPr/>
            </a:pPr>
            <a:r>
              <a:rPr lang="en-US" sz="2400" b="1" dirty="0">
                <a:solidFill>
                  <a:srgbClr val="000000"/>
                </a:solidFill>
                <a:latin typeface="Calibri"/>
              </a:rPr>
              <a:t>MC</a:t>
            </a:r>
          </a:p>
        </p:txBody>
      </p:sp>
      <p:cxnSp>
        <p:nvCxnSpPr>
          <p:cNvPr id="14" name="Straight Connector 13"/>
          <p:cNvCxnSpPr>
            <a:stCxn id="13" idx="2"/>
            <a:endCxn id="11" idx="1"/>
          </p:cNvCxnSpPr>
          <p:nvPr/>
        </p:nvCxnSpPr>
        <p:spPr>
          <a:xfrm rot="16200000" flipH="1">
            <a:off x="4820840" y="4389412"/>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1177" y="5156025"/>
            <a:ext cx="2917808" cy="120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a:defRPr/>
            </a:pPr>
            <a:r>
              <a:rPr lang="en-US" sz="4800" dirty="0">
                <a:solidFill>
                  <a:prstClr val="black"/>
                </a:solidFill>
              </a:rPr>
              <a:t>DRAM</a:t>
            </a:r>
          </a:p>
          <a:p>
            <a:pPr algn="ctr" defTabSz="457131">
              <a:defRPr/>
            </a:pPr>
            <a:r>
              <a:rPr lang="en-US" sz="2400" dirty="0">
                <a:solidFill>
                  <a:prstClr val="black"/>
                </a:solidFill>
              </a:rPr>
              <a:t>(small capacity cache)</a:t>
            </a:r>
          </a:p>
        </p:txBody>
      </p:sp>
      <p:sp>
        <p:nvSpPr>
          <p:cNvPr id="46" name="TextBox 26"/>
          <p:cNvSpPr txBox="1">
            <a:spLocks noChangeArrowheads="1"/>
          </p:cNvSpPr>
          <p:nvPr/>
        </p:nvSpPr>
        <p:spPr bwMode="auto">
          <a:xfrm>
            <a:off x="5148256" y="5156025"/>
            <a:ext cx="2809906" cy="120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a:defRPr/>
            </a:pPr>
            <a:r>
              <a:rPr lang="en-US" sz="4800" dirty="0">
                <a:solidFill>
                  <a:prstClr val="black"/>
                </a:solidFill>
              </a:rPr>
              <a:t>PCM</a:t>
            </a:r>
            <a:br>
              <a:rPr lang="en-US" sz="4800" dirty="0">
                <a:solidFill>
                  <a:prstClr val="black"/>
                </a:solidFill>
              </a:rPr>
            </a:br>
            <a:r>
              <a:rPr lang="en-US" sz="2400" dirty="0">
                <a:solidFill>
                  <a:prstClr val="black"/>
                </a:solidFill>
              </a:rPr>
              <a:t>(large capacity store)</a:t>
            </a:r>
          </a:p>
        </p:txBody>
      </p:sp>
      <p:cxnSp>
        <p:nvCxnSpPr>
          <p:cNvPr id="71" name="Straight Connector 70"/>
          <p:cNvCxnSpPr/>
          <p:nvPr/>
        </p:nvCxnSpPr>
        <p:spPr>
          <a:xfrm flipH="1" flipV="1">
            <a:off x="3342907"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6"/>
            <a:ext cx="1225788" cy="830985"/>
          </a:xfrm>
          <a:prstGeom prst="rect">
            <a:avLst/>
          </a:prstGeom>
        </p:spPr>
        <p:txBody>
          <a:bodyPr wrap="none" lIns="91426" tIns="45714" rIns="91426" bIns="45714">
            <a:spAutoFit/>
          </a:bodyPr>
          <a:lstStyle/>
          <a:p>
            <a:pPr defTabSz="457131" fontAlgn="base">
              <a:spcBef>
                <a:spcPct val="0"/>
              </a:spcBef>
              <a:spcAft>
                <a:spcPct val="0"/>
              </a:spcAft>
            </a:pPr>
            <a:r>
              <a:rPr lang="en-US" sz="4800" dirty="0">
                <a:solidFill>
                  <a:prstClr val="black"/>
                </a:solidFill>
                <a:latin typeface="Calibri" charset="0"/>
                <a:ea typeface="ＭＳ Ｐゴシック" charset="0"/>
                <a:cs typeface="ＭＳ Ｐゴシック" charset="0"/>
              </a:rPr>
              <a:t>CPU</a:t>
            </a:r>
          </a:p>
        </p:txBody>
      </p:sp>
      <p:sp>
        <p:nvSpPr>
          <p:cNvPr id="32" name="TextBox 8"/>
          <p:cNvSpPr txBox="1">
            <a:spLocks noChangeArrowheads="1"/>
          </p:cNvSpPr>
          <p:nvPr/>
        </p:nvSpPr>
        <p:spPr bwMode="auto">
          <a:xfrm>
            <a:off x="319747" y="3590848"/>
            <a:ext cx="3020751" cy="58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base">
              <a:spcBef>
                <a:spcPct val="0"/>
              </a:spcBef>
              <a:spcAft>
                <a:spcPct val="0"/>
              </a:spcAft>
            </a:pPr>
            <a:r>
              <a:rPr lang="en-US" sz="3200" dirty="0">
                <a:solidFill>
                  <a:prstClr val="black"/>
                </a:solidFill>
              </a:rPr>
              <a:t>Memory channel</a:t>
            </a:r>
          </a:p>
        </p:txBody>
      </p:sp>
      <p:sp>
        <p:nvSpPr>
          <p:cNvPr id="31" name="Rectangle 30"/>
          <p:cNvSpPr/>
          <p:nvPr/>
        </p:nvSpPr>
        <p:spPr>
          <a:xfrm>
            <a:off x="1335210"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a:defRPr/>
            </a:pPr>
            <a:r>
              <a:rPr lang="en-US" sz="2000" b="1" dirty="0">
                <a:solidFill>
                  <a:prstClr val="black"/>
                </a:solidFill>
                <a:latin typeface="Calibri"/>
              </a:rPr>
              <a:t>Bank</a:t>
            </a:r>
          </a:p>
        </p:txBody>
      </p:sp>
      <p:sp>
        <p:nvSpPr>
          <p:cNvPr id="33" name="Rectangle 32"/>
          <p:cNvSpPr/>
          <p:nvPr/>
        </p:nvSpPr>
        <p:spPr>
          <a:xfrm>
            <a:off x="3079354"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a:defRPr/>
            </a:pPr>
            <a:r>
              <a:rPr lang="en-US" sz="2000" b="1" dirty="0">
                <a:solidFill>
                  <a:prstClr val="black"/>
                </a:solidFill>
                <a:latin typeface="Calibri"/>
              </a:rPr>
              <a:t>Bank</a:t>
            </a:r>
          </a:p>
        </p:txBody>
      </p:sp>
      <p:sp>
        <p:nvSpPr>
          <p:cNvPr id="34" name="Rectangle 33"/>
          <p:cNvSpPr/>
          <p:nvPr/>
        </p:nvSpPr>
        <p:spPr>
          <a:xfrm>
            <a:off x="1335210" y="5013614"/>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35" name="Rectangle 34"/>
          <p:cNvSpPr/>
          <p:nvPr/>
        </p:nvSpPr>
        <p:spPr>
          <a:xfrm>
            <a:off x="3079354" y="5013456"/>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36" name="Oval 35"/>
          <p:cNvSpPr/>
          <p:nvPr/>
        </p:nvSpPr>
        <p:spPr>
          <a:xfrm>
            <a:off x="2222503"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white"/>
              </a:solidFill>
              <a:latin typeface="Calibri"/>
            </a:endParaRPr>
          </a:p>
        </p:txBody>
      </p:sp>
      <p:sp>
        <p:nvSpPr>
          <p:cNvPr id="37" name="Oval 36"/>
          <p:cNvSpPr/>
          <p:nvPr/>
        </p:nvSpPr>
        <p:spPr>
          <a:xfrm>
            <a:off x="2528361"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white"/>
              </a:solidFill>
              <a:latin typeface="Calibri"/>
            </a:endParaRPr>
          </a:p>
        </p:txBody>
      </p:sp>
      <p:sp>
        <p:nvSpPr>
          <p:cNvPr id="38" name="Oval 37"/>
          <p:cNvSpPr/>
          <p:nvPr/>
        </p:nvSpPr>
        <p:spPr>
          <a:xfrm>
            <a:off x="2839510"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white"/>
              </a:solidFill>
              <a:latin typeface="Calibri"/>
            </a:endParaRPr>
          </a:p>
        </p:txBody>
      </p:sp>
      <p:sp>
        <p:nvSpPr>
          <p:cNvPr id="39" name="Rectangle 38"/>
          <p:cNvSpPr/>
          <p:nvPr/>
        </p:nvSpPr>
        <p:spPr>
          <a:xfrm>
            <a:off x="5314005"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a:defRPr/>
            </a:pPr>
            <a:r>
              <a:rPr lang="en-US" sz="2000" b="1" dirty="0">
                <a:solidFill>
                  <a:prstClr val="black"/>
                </a:solidFill>
                <a:latin typeface="Calibri"/>
              </a:rPr>
              <a:t>Bank</a:t>
            </a:r>
          </a:p>
        </p:txBody>
      </p:sp>
      <p:sp>
        <p:nvSpPr>
          <p:cNvPr id="40" name="Rectangle 39"/>
          <p:cNvSpPr/>
          <p:nvPr/>
        </p:nvSpPr>
        <p:spPr>
          <a:xfrm>
            <a:off x="7058149" y="446997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a:defRPr/>
            </a:pPr>
            <a:r>
              <a:rPr lang="en-US" sz="2000" b="1" dirty="0">
                <a:solidFill>
                  <a:prstClr val="black"/>
                </a:solidFill>
                <a:latin typeface="Calibri"/>
              </a:rPr>
              <a:t>Bank</a:t>
            </a:r>
          </a:p>
        </p:txBody>
      </p:sp>
      <p:sp>
        <p:nvSpPr>
          <p:cNvPr id="41" name="Rectangle 40"/>
          <p:cNvSpPr/>
          <p:nvPr/>
        </p:nvSpPr>
        <p:spPr>
          <a:xfrm>
            <a:off x="5314005" y="5013456"/>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42" name="Rectangle 41"/>
          <p:cNvSpPr/>
          <p:nvPr/>
        </p:nvSpPr>
        <p:spPr>
          <a:xfrm>
            <a:off x="7058149" y="5011009"/>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43" name="Oval 42"/>
          <p:cNvSpPr/>
          <p:nvPr/>
        </p:nvSpPr>
        <p:spPr>
          <a:xfrm>
            <a:off x="6193370"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white"/>
              </a:solidFill>
              <a:latin typeface="Calibri"/>
            </a:endParaRPr>
          </a:p>
        </p:txBody>
      </p:sp>
      <p:sp>
        <p:nvSpPr>
          <p:cNvPr id="44" name="Oval 43"/>
          <p:cNvSpPr/>
          <p:nvPr/>
        </p:nvSpPr>
        <p:spPr>
          <a:xfrm>
            <a:off x="6499228"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white"/>
              </a:solidFill>
              <a:latin typeface="Calibri"/>
            </a:endParaRPr>
          </a:p>
        </p:txBody>
      </p:sp>
      <p:sp>
        <p:nvSpPr>
          <p:cNvPr id="47" name="Oval 46"/>
          <p:cNvSpPr/>
          <p:nvPr/>
        </p:nvSpPr>
        <p:spPr>
          <a:xfrm>
            <a:off x="6810377" y="4741704"/>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90" y="4196927"/>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796431" y="3590848"/>
            <a:ext cx="2027891" cy="58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base">
              <a:spcBef>
                <a:spcPct val="0"/>
              </a:spcBef>
              <a:spcAft>
                <a:spcPct val="0"/>
              </a:spcAft>
            </a:pPr>
            <a:r>
              <a:rPr lang="en-US" sz="3200" dirty="0">
                <a:solidFill>
                  <a:srgbClr val="FF0000"/>
                </a:solidFill>
              </a:rPr>
              <a:t>Row buffer</a:t>
            </a:r>
          </a:p>
        </p:txBody>
      </p:sp>
    </p:spTree>
    <p:custDataLst>
      <p:tags r:id="rId1"/>
    </p:custDataLst>
    <p:extLst>
      <p:ext uri="{BB962C8B-B14F-4D97-AF65-F5344CB8AC3E}">
        <p14:creationId xmlns:p14="http://schemas.microsoft.com/office/powerpoint/2010/main" val="2366424631"/>
      </p:ext>
    </p:extLst>
  </p:cSld>
  <p:clrMapOvr>
    <a:masterClrMapping/>
  </p:clrMapOvr>
  <p:transition spd="slow" advTm="290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a:spLocks noGrp="1"/>
          </p:cNvSpPr>
          <p:nvPr>
            <p:ph idx="1"/>
          </p:nvPr>
        </p:nvSpPr>
        <p:spPr>
          <a:xfrm>
            <a:off x="457200" y="1417638"/>
            <a:ext cx="8363272" cy="4708525"/>
          </a:xfrm>
        </p:spPr>
        <p:txBody>
          <a:bodyPr/>
          <a:lstStyle/>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smtClean="0">
              <a:latin typeface="Calibri" charset="0"/>
            </a:endParaRPr>
          </a:p>
          <a:p>
            <a:endParaRPr lang="en-US" dirty="0">
              <a:latin typeface="Calibri" charset="0"/>
            </a:endParaRPr>
          </a:p>
          <a:p>
            <a:pPr marL="0" indent="0">
              <a:buNone/>
            </a:pPr>
            <a:endParaRPr lang="en-US" dirty="0">
              <a:latin typeface="Calibri" charset="0"/>
            </a:endParaRPr>
          </a:p>
          <a:p>
            <a:pPr marL="0" indent="0">
              <a:buNone/>
            </a:pPr>
            <a:r>
              <a:rPr lang="en-US" sz="2800" dirty="0">
                <a:solidFill>
                  <a:srgbClr val="008000"/>
                </a:solidFill>
                <a:latin typeface="Calibri" charset="0"/>
              </a:rPr>
              <a:t>    Row (buffer) hit: Access data from row buffer </a:t>
            </a:r>
            <a:r>
              <a:rPr lang="en-US" sz="2800" dirty="0">
                <a:solidFill>
                  <a:srgbClr val="008000"/>
                </a:solidFill>
                <a:latin typeface="Calibri" charset="0"/>
                <a:sym typeface="Wingdings"/>
              </a:rPr>
              <a:t> fast</a:t>
            </a:r>
          </a:p>
          <a:p>
            <a:pPr marL="0" indent="0">
              <a:buNone/>
            </a:pPr>
            <a:r>
              <a:rPr lang="en-US" sz="2800" dirty="0">
                <a:solidFill>
                  <a:srgbClr val="FF0000"/>
                </a:solidFill>
                <a:latin typeface="Calibri" charset="0"/>
                <a:sym typeface="Wingdings"/>
              </a:rPr>
              <a:t>    Row (buffer) miss: Access data from cell array  slow</a:t>
            </a:r>
            <a:endParaRPr lang="en-US" sz="2800" dirty="0">
              <a:solidFill>
                <a:srgbClr val="FF0000"/>
              </a:solidFill>
              <a:latin typeface="Calibri" charset="0"/>
            </a:endParaRPr>
          </a:p>
        </p:txBody>
      </p:sp>
      <p:grpSp>
        <p:nvGrpSpPr>
          <p:cNvPr id="17" name="Group 16"/>
          <p:cNvGrpSpPr>
            <a:grpSpLocks/>
          </p:cNvGrpSpPr>
          <p:nvPr/>
        </p:nvGrpSpPr>
        <p:grpSpPr bwMode="auto">
          <a:xfrm>
            <a:off x="3406887" y="5205819"/>
            <a:ext cx="1114608" cy="726906"/>
            <a:chOff x="3708726" y="5237800"/>
            <a:chExt cx="1113942" cy="726065"/>
          </a:xfrm>
        </p:grpSpPr>
        <p:cxnSp>
          <p:nvCxnSpPr>
            <p:cNvPr id="18" name="Straight Arrow Connector 17"/>
            <p:cNvCxnSpPr/>
            <p:nvPr/>
          </p:nvCxnSpPr>
          <p:spPr>
            <a:xfrm flipV="1">
              <a:off x="4212427"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2" name="TextBox 18"/>
            <p:cNvSpPr txBox="1">
              <a:spLocks noChangeArrowheads="1"/>
            </p:cNvSpPr>
            <p:nvPr/>
          </p:nvSpPr>
          <p:spPr bwMode="auto">
            <a:xfrm>
              <a:off x="3708726" y="5502734"/>
              <a:ext cx="1113942" cy="461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base">
                <a:spcBef>
                  <a:spcPct val="0"/>
                </a:spcBef>
                <a:spcAft>
                  <a:spcPct val="0"/>
                </a:spcAft>
              </a:pPr>
              <a:r>
                <a:rPr lang="en-US" sz="2400" dirty="0">
                  <a:solidFill>
                    <a:prstClr val="black"/>
                  </a:solidFill>
                </a:rPr>
                <a:t>LOAD X</a:t>
              </a:r>
            </a:p>
          </p:txBody>
        </p:sp>
      </p:grpSp>
      <p:grpSp>
        <p:nvGrpSpPr>
          <p:cNvPr id="20" name="Group 19"/>
          <p:cNvGrpSpPr>
            <a:grpSpLocks/>
          </p:cNvGrpSpPr>
          <p:nvPr/>
        </p:nvGrpSpPr>
        <p:grpSpPr bwMode="auto">
          <a:xfrm>
            <a:off x="4458966" y="5215344"/>
            <a:ext cx="1423887" cy="726906"/>
            <a:chOff x="3551174" y="5237800"/>
            <a:chExt cx="1423449" cy="726065"/>
          </a:xfrm>
        </p:grpSpPr>
        <p:cxnSp>
          <p:nvCxnSpPr>
            <p:cNvPr id="21" name="Straight Arrow Connector 20"/>
            <p:cNvCxnSpPr/>
            <p:nvPr/>
          </p:nvCxnSpPr>
          <p:spPr>
            <a:xfrm flipV="1">
              <a:off x="4212574" y="5237800"/>
              <a:ext cx="0" cy="353603"/>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470" name="TextBox 21"/>
            <p:cNvSpPr txBox="1">
              <a:spLocks noChangeArrowheads="1"/>
            </p:cNvSpPr>
            <p:nvPr/>
          </p:nvSpPr>
          <p:spPr bwMode="auto">
            <a:xfrm>
              <a:off x="3551174" y="5502734"/>
              <a:ext cx="1423449" cy="461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base">
                <a:spcBef>
                  <a:spcPct val="0"/>
                </a:spcBef>
                <a:spcAft>
                  <a:spcPct val="0"/>
                </a:spcAft>
              </a:pPr>
              <a:r>
                <a:rPr lang="en-US" sz="2400" dirty="0">
                  <a:solidFill>
                    <a:prstClr val="black"/>
                  </a:solidFill>
                </a:rPr>
                <a:t>LOAD X+1</a:t>
              </a:r>
            </a:p>
          </p:txBody>
        </p:sp>
      </p:grpSp>
      <p:grpSp>
        <p:nvGrpSpPr>
          <p:cNvPr id="16" name="Group 15"/>
          <p:cNvGrpSpPr/>
          <p:nvPr/>
        </p:nvGrpSpPr>
        <p:grpSpPr>
          <a:xfrm>
            <a:off x="3032920" y="1625163"/>
            <a:ext cx="3078162" cy="3074281"/>
            <a:chOff x="696913" y="2094042"/>
            <a:chExt cx="3078162" cy="3074281"/>
          </a:xfrm>
        </p:grpSpPr>
        <p:sp>
          <p:nvSpPr>
            <p:cNvPr id="3" name="Rectangle 2"/>
            <p:cNvSpPr/>
            <p:nvPr/>
          </p:nvSpPr>
          <p:spPr>
            <a:xfrm>
              <a:off x="712788" y="2106036"/>
              <a:ext cx="3062287" cy="30622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131" fontAlgn="base">
                <a:spcBef>
                  <a:spcPct val="0"/>
                </a:spcBef>
                <a:spcAft>
                  <a:spcPct val="0"/>
                </a:spcAft>
              </a:pPr>
              <a:endParaRPr lang="en-US">
                <a:solidFill>
                  <a:prstClr val="black"/>
                </a:solidFill>
                <a:latin typeface="Calibri"/>
              </a:endParaRPr>
            </a:p>
          </p:txBody>
        </p:sp>
        <p:cxnSp>
          <p:nvCxnSpPr>
            <p:cNvPr id="12" name="Straight Connector 11"/>
            <p:cNvCxnSpPr>
              <a:stCxn id="3" idx="0"/>
              <a:endCxn id="3" idx="2"/>
            </p:cNvCxnSpPr>
            <p:nvPr/>
          </p:nvCxnSpPr>
          <p:spPr>
            <a:xfrm>
              <a:off x="2243932"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2" name="Straight Connector 31"/>
            <p:cNvCxnSpPr>
              <a:stCxn id="3" idx="1"/>
              <a:endCxn id="3" idx="3"/>
            </p:cNvCxnSpPr>
            <p:nvPr/>
          </p:nvCxnSpPr>
          <p:spPr>
            <a:xfrm>
              <a:off x="712788" y="363718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5" name="Straight Connector 34"/>
            <p:cNvCxnSpPr/>
            <p:nvPr/>
          </p:nvCxnSpPr>
          <p:spPr>
            <a:xfrm>
              <a:off x="696913" y="2874125"/>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6" name="Straight Connector 35"/>
            <p:cNvCxnSpPr/>
            <p:nvPr/>
          </p:nvCxnSpPr>
          <p:spPr>
            <a:xfrm>
              <a:off x="712788" y="4397052"/>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7" name="Straight Connector 36"/>
            <p:cNvCxnSpPr/>
            <p:nvPr/>
          </p:nvCxnSpPr>
          <p:spPr>
            <a:xfrm>
              <a:off x="30077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8" name="Straight Connector 37"/>
            <p:cNvCxnSpPr/>
            <p:nvPr/>
          </p:nvCxnSpPr>
          <p:spPr>
            <a:xfrm>
              <a:off x="1466972"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9" name="Straight Connector 38"/>
            <p:cNvCxnSpPr/>
            <p:nvPr/>
          </p:nvCxnSpPr>
          <p:spPr>
            <a:xfrm>
              <a:off x="712788" y="2487613"/>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0" name="Straight Connector 39"/>
            <p:cNvCxnSpPr/>
            <p:nvPr/>
          </p:nvCxnSpPr>
          <p:spPr>
            <a:xfrm>
              <a:off x="712788" y="326131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1" name="Straight Connector 40"/>
            <p:cNvCxnSpPr/>
            <p:nvPr/>
          </p:nvCxnSpPr>
          <p:spPr>
            <a:xfrm>
              <a:off x="712788" y="4025227"/>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2" name="Straight Connector 41"/>
            <p:cNvCxnSpPr/>
            <p:nvPr/>
          </p:nvCxnSpPr>
          <p:spPr>
            <a:xfrm>
              <a:off x="696913" y="479723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3" name="Straight Connector 42"/>
            <p:cNvCxnSpPr/>
            <p:nvPr/>
          </p:nvCxnSpPr>
          <p:spPr>
            <a:xfrm>
              <a:off x="1086331"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4" name="Straight Connector 43"/>
            <p:cNvCxnSpPr/>
            <p:nvPr/>
          </p:nvCxnSpPr>
          <p:spPr>
            <a:xfrm>
              <a:off x="18501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5" name="Straight Connector 44"/>
            <p:cNvCxnSpPr/>
            <p:nvPr/>
          </p:nvCxnSpPr>
          <p:spPr>
            <a:xfrm>
              <a:off x="2613990"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6" name="Straight Connector 45"/>
            <p:cNvCxnSpPr/>
            <p:nvPr/>
          </p:nvCxnSpPr>
          <p:spPr>
            <a:xfrm>
              <a:off x="340079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grpSp>
      <p:sp>
        <p:nvSpPr>
          <p:cNvPr id="19" name="Rectangle 18"/>
          <p:cNvSpPr/>
          <p:nvPr/>
        </p:nvSpPr>
        <p:spPr>
          <a:xfrm>
            <a:off x="3048797" y="4844249"/>
            <a:ext cx="3062287" cy="371093"/>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fontAlgn="base">
              <a:spcBef>
                <a:spcPct val="0"/>
              </a:spcBef>
              <a:spcAft>
                <a:spcPct val="0"/>
              </a:spcAft>
            </a:pPr>
            <a:endParaRPr lang="en-US">
              <a:solidFill>
                <a:prstClr val="black"/>
              </a:solidFill>
              <a:latin typeface="Calibri"/>
            </a:endParaRPr>
          </a:p>
        </p:txBody>
      </p:sp>
      <p:sp>
        <p:nvSpPr>
          <p:cNvPr id="50" name="Rectangle 49"/>
          <p:cNvSpPr/>
          <p:nvPr/>
        </p:nvSpPr>
        <p:spPr>
          <a:xfrm rot="5400000">
            <a:off x="1158225" y="2969537"/>
            <a:ext cx="3062287" cy="373542"/>
          </a:xfrm>
          <a:prstGeom prst="rect">
            <a:avLst/>
          </a:prstGeom>
        </p:spPr>
        <p:style>
          <a:lnRef idx="1">
            <a:schemeClr val="accent1"/>
          </a:lnRef>
          <a:fillRef idx="2">
            <a:schemeClr val="accent1"/>
          </a:fillRef>
          <a:effectRef idx="1">
            <a:schemeClr val="accent1"/>
          </a:effectRef>
          <a:fontRef idx="minor">
            <a:schemeClr val="dk1"/>
          </a:fontRef>
        </p:style>
        <p:txBody>
          <a:bodyPr lIns="91426" tIns="45714" rIns="91426" bIns="45714" rtlCol="0" anchor="ctr"/>
          <a:lstStyle/>
          <a:p>
            <a:pPr algn="ctr" defTabSz="457131" fontAlgn="base">
              <a:spcBef>
                <a:spcPct val="0"/>
              </a:spcBef>
              <a:spcAft>
                <a:spcPct val="0"/>
              </a:spcAft>
            </a:pPr>
            <a:endParaRPr lang="en-US">
              <a:solidFill>
                <a:prstClr val="black"/>
              </a:solidFill>
              <a:latin typeface="Calibri"/>
            </a:endParaRPr>
          </a:p>
        </p:txBody>
      </p:sp>
      <p:cxnSp>
        <p:nvCxnSpPr>
          <p:cNvPr id="5" name="Straight Connector 4"/>
          <p:cNvCxnSpPr>
            <a:stCxn id="2" idx="0"/>
          </p:cNvCxnSpPr>
          <p:nvPr/>
        </p:nvCxnSpPr>
        <p:spPr>
          <a:xfrm flipH="1">
            <a:off x="5745163" y="1352367"/>
            <a:ext cx="1707416" cy="0"/>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4454668" y="5212169"/>
            <a:ext cx="1423887" cy="726906"/>
            <a:chOff x="3546987" y="5237800"/>
            <a:chExt cx="1423449" cy="726065"/>
          </a:xfrm>
        </p:grpSpPr>
        <p:cxnSp>
          <p:nvCxnSpPr>
            <p:cNvPr id="28" name="Straight Arrow Connector 27"/>
            <p:cNvCxnSpPr/>
            <p:nvPr/>
          </p:nvCxnSpPr>
          <p:spPr>
            <a:xfrm flipV="1">
              <a:off x="4212688"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6" name="TextBox 28"/>
            <p:cNvSpPr txBox="1">
              <a:spLocks noChangeArrowheads="1"/>
            </p:cNvSpPr>
            <p:nvPr/>
          </p:nvSpPr>
          <p:spPr bwMode="auto">
            <a:xfrm>
              <a:off x="3546987" y="5502734"/>
              <a:ext cx="1423449" cy="461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base">
                <a:spcBef>
                  <a:spcPct val="0"/>
                </a:spcBef>
                <a:spcAft>
                  <a:spcPct val="0"/>
                </a:spcAft>
              </a:pPr>
              <a:r>
                <a:rPr lang="en-US" sz="2400">
                  <a:solidFill>
                    <a:prstClr val="black"/>
                  </a:solidFill>
                </a:rPr>
                <a:t>LOAD X+1</a:t>
              </a:r>
            </a:p>
          </p:txBody>
        </p:sp>
      </p:grpSp>
      <p:grpSp>
        <p:nvGrpSpPr>
          <p:cNvPr id="10" name="Group 9"/>
          <p:cNvGrpSpPr>
            <a:grpSpLocks/>
          </p:cNvGrpSpPr>
          <p:nvPr/>
        </p:nvGrpSpPr>
        <p:grpSpPr bwMode="auto">
          <a:xfrm>
            <a:off x="3406078" y="5210581"/>
            <a:ext cx="1114608" cy="726906"/>
            <a:chOff x="3707907" y="5237800"/>
            <a:chExt cx="1113941" cy="726065"/>
          </a:xfrm>
        </p:grpSpPr>
        <p:cxnSp>
          <p:nvCxnSpPr>
            <p:cNvPr id="11" name="Straight Arrow Connector 10"/>
            <p:cNvCxnSpPr/>
            <p:nvPr/>
          </p:nvCxnSpPr>
          <p:spPr>
            <a:xfrm flipV="1">
              <a:off x="4212427" y="5237800"/>
              <a:ext cx="0" cy="35360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474" name="TextBox 11"/>
            <p:cNvSpPr txBox="1">
              <a:spLocks noChangeArrowheads="1"/>
            </p:cNvSpPr>
            <p:nvPr/>
          </p:nvSpPr>
          <p:spPr bwMode="auto">
            <a:xfrm>
              <a:off x="3707907" y="5502734"/>
              <a:ext cx="1113941" cy="461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131" fontAlgn="base">
                <a:spcBef>
                  <a:spcPct val="0"/>
                </a:spcBef>
                <a:spcAft>
                  <a:spcPct val="0"/>
                </a:spcAft>
              </a:pPr>
              <a:r>
                <a:rPr lang="en-US" sz="2400">
                  <a:solidFill>
                    <a:prstClr val="black"/>
                  </a:solidFill>
                </a:rPr>
                <a:t>LOAD X</a:t>
              </a:r>
            </a:p>
          </p:txBody>
        </p:sp>
      </p:grpSp>
      <p:sp>
        <p:nvSpPr>
          <p:cNvPr id="19461" name="Title 1"/>
          <p:cNvSpPr>
            <a:spLocks noGrp="1"/>
          </p:cNvSpPr>
          <p:nvPr>
            <p:ph type="title"/>
          </p:nvPr>
        </p:nvSpPr>
        <p:spPr/>
        <p:txBody>
          <a:bodyPr/>
          <a:lstStyle/>
          <a:p>
            <a:r>
              <a:rPr lang="en-US" dirty="0">
                <a:latin typeface="Times" charset="0"/>
                <a:cs typeface="Times" charset="0"/>
              </a:rPr>
              <a:t>Row </a:t>
            </a:r>
            <a:r>
              <a:rPr lang="en-US" dirty="0" smtClean="0">
                <a:latin typeface="Times" charset="0"/>
                <a:cs typeface="Times" charset="0"/>
              </a:rPr>
              <a:t>Buffers and Latency</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99A93F5D-CD0C-1B48-8489-E9263CC0D55B}" type="slidenum">
              <a:rPr lang="en-US">
                <a:solidFill>
                  <a:prstClr val="black">
                    <a:tint val="75000"/>
                  </a:prstClr>
                </a:solidFill>
                <a:latin typeface="Calibri"/>
              </a:rPr>
              <a:pPr>
                <a:defRPr/>
              </a:pPr>
              <a:t>77</a:t>
            </a:fld>
            <a:endParaRPr lang="en-US" dirty="0">
              <a:solidFill>
                <a:prstClr val="black">
                  <a:tint val="75000"/>
                </a:prstClr>
              </a:solidFill>
              <a:latin typeface="Calibri"/>
            </a:endParaRPr>
          </a:p>
        </p:txBody>
      </p:sp>
      <p:sp>
        <p:nvSpPr>
          <p:cNvPr id="8" name="Rectangle 7"/>
          <p:cNvSpPr/>
          <p:nvPr/>
        </p:nvSpPr>
        <p:spPr>
          <a:xfrm>
            <a:off x="2502599" y="1625162"/>
            <a:ext cx="373543" cy="3062287"/>
          </a:xfrm>
          <a:prstGeom prst="rect">
            <a:avLst/>
          </a:prstGeom>
          <a:ln/>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457131">
              <a:lnSpc>
                <a:spcPct val="70000"/>
              </a:lnSpc>
              <a:defRPr/>
            </a:pPr>
            <a:r>
              <a:rPr lang="en-US" sz="2400" dirty="0">
                <a:solidFill>
                  <a:prstClr val="black"/>
                </a:solidFill>
                <a:latin typeface="Calibri"/>
              </a:rPr>
              <a:t>ROW ADDRESS</a:t>
            </a:r>
          </a:p>
        </p:txBody>
      </p:sp>
      <p:sp>
        <p:nvSpPr>
          <p:cNvPr id="9" name="Rectangle 8"/>
          <p:cNvSpPr/>
          <p:nvPr/>
        </p:nvSpPr>
        <p:spPr>
          <a:xfrm>
            <a:off x="3048795" y="3168298"/>
            <a:ext cx="3062286" cy="388047"/>
          </a:xfrm>
          <a:prstGeom prst="rect">
            <a:avLst/>
          </a:prstGeom>
          <a:ln/>
        </p:spPr>
        <p:style>
          <a:lnRef idx="1">
            <a:schemeClr val="accent2"/>
          </a:lnRef>
          <a:fillRef idx="2">
            <a:schemeClr val="accent2"/>
          </a:fillRef>
          <a:effectRef idx="1">
            <a:schemeClr val="accent2"/>
          </a:effectRef>
          <a:fontRef idx="minor">
            <a:schemeClr val="dk1"/>
          </a:fontRef>
        </p:style>
        <p:txBody>
          <a:bodyPr lIns="91426" tIns="45714" rIns="91426" bIns="45714" anchor="ctr"/>
          <a:lstStyle/>
          <a:p>
            <a:pPr algn="ctr" defTabSz="457131">
              <a:defRPr/>
            </a:pPr>
            <a:r>
              <a:rPr lang="en-US" sz="2400" dirty="0">
                <a:solidFill>
                  <a:prstClr val="black"/>
                </a:solidFill>
                <a:latin typeface="Calibri"/>
              </a:rPr>
              <a:t>ROW DATA</a:t>
            </a:r>
          </a:p>
        </p:txBody>
      </p:sp>
      <p:sp>
        <p:nvSpPr>
          <p:cNvPr id="25" name="TextBox 24"/>
          <p:cNvSpPr txBox="1">
            <a:spLocks noChangeArrowheads="1"/>
          </p:cNvSpPr>
          <p:nvPr/>
        </p:nvSpPr>
        <p:spPr bwMode="auto">
          <a:xfrm>
            <a:off x="6366129" y="4804327"/>
            <a:ext cx="2294139"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131" fontAlgn="base">
              <a:spcBef>
                <a:spcPct val="0"/>
              </a:spcBef>
              <a:spcAft>
                <a:spcPct val="0"/>
              </a:spcAft>
            </a:pPr>
            <a:r>
              <a:rPr lang="en-US" sz="2400">
                <a:solidFill>
                  <a:srgbClr val="FF0000"/>
                </a:solidFill>
              </a:rPr>
              <a:t>Row buffer miss!</a:t>
            </a:r>
          </a:p>
        </p:txBody>
      </p:sp>
      <p:sp>
        <p:nvSpPr>
          <p:cNvPr id="26" name="TextBox 25"/>
          <p:cNvSpPr txBox="1">
            <a:spLocks noChangeArrowheads="1"/>
          </p:cNvSpPr>
          <p:nvPr/>
        </p:nvSpPr>
        <p:spPr bwMode="auto">
          <a:xfrm>
            <a:off x="6366131" y="4794802"/>
            <a:ext cx="2072324"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131" fontAlgn="base">
              <a:spcBef>
                <a:spcPct val="0"/>
              </a:spcBef>
              <a:spcAft>
                <a:spcPct val="0"/>
              </a:spcAft>
            </a:pPr>
            <a:r>
              <a:rPr lang="en-US" sz="2400">
                <a:solidFill>
                  <a:srgbClr val="008000"/>
                </a:solidFill>
              </a:rPr>
              <a:t>Row buffer hit!</a:t>
            </a:r>
          </a:p>
        </p:txBody>
      </p:sp>
      <p:sp>
        <p:nvSpPr>
          <p:cNvPr id="30" name="Rectangle 29"/>
          <p:cNvSpPr/>
          <p:nvPr/>
        </p:nvSpPr>
        <p:spPr>
          <a:xfrm>
            <a:off x="7086723" y="1745359"/>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lIns="91426" tIns="45714" rIns="91426" bIns="45714" anchor="ctr"/>
          <a:lstStyle/>
          <a:p>
            <a:pPr algn="ctr" defTabSz="457131">
              <a:defRPr/>
            </a:pPr>
            <a:r>
              <a:rPr lang="en-US" sz="2000" b="1" dirty="0">
                <a:solidFill>
                  <a:prstClr val="black"/>
                </a:solidFill>
                <a:latin typeface="Calibri"/>
              </a:rPr>
              <a:t>Bank</a:t>
            </a:r>
          </a:p>
        </p:txBody>
      </p:sp>
      <p:sp>
        <p:nvSpPr>
          <p:cNvPr id="31" name="Rectangle 30"/>
          <p:cNvSpPr/>
          <p:nvPr/>
        </p:nvSpPr>
        <p:spPr>
          <a:xfrm>
            <a:off x="7086723" y="2288992"/>
            <a:ext cx="731717" cy="133350"/>
          </a:xfrm>
          <a:prstGeom prst="rect">
            <a:avLst/>
          </a:prstGeom>
        </p:spPr>
        <p:style>
          <a:lnRef idx="1">
            <a:schemeClr val="dk1"/>
          </a:lnRef>
          <a:fillRef idx="2">
            <a:schemeClr val="dk1"/>
          </a:fillRef>
          <a:effectRef idx="1">
            <a:schemeClr val="dk1"/>
          </a:effectRef>
          <a:fontRef idx="minor">
            <a:schemeClr val="dk1"/>
          </a:fontRef>
        </p:style>
        <p:txBody>
          <a:bodyPr lIns="91426" tIns="45714" rIns="91426" bIns="45714" anchor="ctr"/>
          <a:lstStyle/>
          <a:p>
            <a:pPr algn="ctr" defTabSz="457131">
              <a:defRPr/>
            </a:pPr>
            <a:endParaRPr lang="en-US" sz="1600" dirty="0">
              <a:solidFill>
                <a:prstClr val="black"/>
              </a:solidFill>
              <a:latin typeface="Calibri"/>
            </a:endParaRPr>
          </a:p>
        </p:txBody>
      </p:sp>
      <p:sp>
        <p:nvSpPr>
          <p:cNvPr id="2" name="Oval 1"/>
          <p:cNvSpPr/>
          <p:nvPr/>
        </p:nvSpPr>
        <p:spPr>
          <a:xfrm>
            <a:off x="6717383" y="1352367"/>
            <a:ext cx="1470392" cy="1470392"/>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6" tIns="45714" rIns="91426" bIns="45714" rtlCol="0" anchor="ctr"/>
          <a:lstStyle/>
          <a:p>
            <a:pPr algn="ctr" defTabSz="457131" fontAlgn="base">
              <a:spcBef>
                <a:spcPct val="0"/>
              </a:spcBef>
              <a:spcAft>
                <a:spcPct val="0"/>
              </a:spcAft>
            </a:pPr>
            <a:endParaRPr lang="en-US">
              <a:solidFill>
                <a:prstClr val="black">
                  <a:lumMod val="50000"/>
                  <a:lumOff val="50000"/>
                </a:prstClr>
              </a:solidFill>
              <a:latin typeface="Calibri"/>
            </a:endParaRPr>
          </a:p>
        </p:txBody>
      </p:sp>
      <p:cxnSp>
        <p:nvCxnSpPr>
          <p:cNvPr id="34" name="Straight Connector 33"/>
          <p:cNvCxnSpPr>
            <a:stCxn id="2" idx="5"/>
          </p:cNvCxnSpPr>
          <p:nvPr/>
        </p:nvCxnSpPr>
        <p:spPr>
          <a:xfrm flipH="1">
            <a:off x="6366130" y="2607425"/>
            <a:ext cx="1606312" cy="1302588"/>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14022" y="4883997"/>
            <a:ext cx="1567077" cy="461653"/>
          </a:xfrm>
          <a:prstGeom prst="rect">
            <a:avLst/>
          </a:prstGeom>
          <a:noFill/>
        </p:spPr>
        <p:txBody>
          <a:bodyPr wrap="none" lIns="91426" tIns="45714" rIns="91426" bIns="45714" rtlCol="0">
            <a:spAutoFit/>
          </a:bodyPr>
          <a:lstStyle/>
          <a:p>
            <a:pPr defTabSz="457131" fontAlgn="base">
              <a:spcBef>
                <a:spcPct val="0"/>
              </a:spcBef>
              <a:spcAft>
                <a:spcPct val="0"/>
              </a:spcAft>
            </a:pPr>
            <a:r>
              <a:rPr lang="en-US" sz="2400" dirty="0">
                <a:solidFill>
                  <a:prstClr val="black"/>
                </a:solidFill>
                <a:latin typeface="Calibri" charset="0"/>
                <a:ea typeface="ＭＳ Ｐゴシック" charset="0"/>
                <a:cs typeface="ＭＳ Ｐゴシック" charset="0"/>
              </a:rPr>
              <a:t>Row buffer</a:t>
            </a:r>
          </a:p>
        </p:txBody>
      </p:sp>
      <p:sp>
        <p:nvSpPr>
          <p:cNvPr id="48" name="TextBox 47"/>
          <p:cNvSpPr txBox="1"/>
          <p:nvPr/>
        </p:nvSpPr>
        <p:spPr>
          <a:xfrm>
            <a:off x="3048798" y="2112858"/>
            <a:ext cx="3062287" cy="584763"/>
          </a:xfrm>
          <a:prstGeom prst="rect">
            <a:avLst/>
          </a:prstGeom>
          <a:noFill/>
        </p:spPr>
        <p:txBody>
          <a:bodyPr wrap="square" lIns="91426" tIns="45714" rIns="91426" bIns="45714" rtlCol="0">
            <a:spAutoFit/>
          </a:bodyPr>
          <a:lstStyle/>
          <a:p>
            <a:pPr algn="ctr" defTabSz="457131" fontAlgn="base">
              <a:spcBef>
                <a:spcPct val="0"/>
              </a:spcBef>
              <a:spcAft>
                <a:spcPct val="0"/>
              </a:spcAft>
            </a:pPr>
            <a:r>
              <a:rPr lang="en-US" sz="3200" dirty="0">
                <a:solidFill>
                  <a:prstClr val="black"/>
                </a:solidFill>
                <a:latin typeface="Calibri" charset="0"/>
                <a:ea typeface="ＭＳ Ｐゴシック" charset="0"/>
                <a:cs typeface="ＭＳ Ｐゴシック" charset="0"/>
              </a:rPr>
              <a:t>CELL ARRAY</a:t>
            </a:r>
          </a:p>
        </p:txBody>
      </p:sp>
    </p:spTree>
    <p:custDataLst>
      <p:tags r:id="rId1"/>
    </p:custDataLst>
    <p:extLst>
      <p:ext uri="{BB962C8B-B14F-4D97-AF65-F5344CB8AC3E}">
        <p14:creationId xmlns:p14="http://schemas.microsoft.com/office/powerpoint/2010/main" val="1945002969"/>
      </p:ext>
    </p:extLst>
  </p:cSld>
  <p:clrMapOvr>
    <a:masterClrMapping/>
  </p:clrMapOvr>
  <p:transition spd="slow" advTm="537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2.67742E-6 -1.76471E-6 L 2.67742E-6 0.24525 " pathEditMode="relative" rAng="0" ptsTypes="AA">
                                      <p:cBhvr>
                                        <p:cTn id="31" dur="2000" fill="hold"/>
                                        <p:tgtEl>
                                          <p:spTgt spid="9"/>
                                        </p:tgtEl>
                                        <p:attrNameLst>
                                          <p:attrName>ppt_x</p:attrName>
                                          <p:attrName>ppt_y</p:attrName>
                                        </p:attrNameLst>
                                      </p:cBhvr>
                                      <p:rCtr x="0" y="1225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ppt_x"/>
                                          </p:val>
                                        </p:tav>
                                      </p:tavLst>
                                    </p:anim>
                                    <p:anim calcmode="lin" valueType="num">
                                      <p:cBhvr additive="base">
                                        <p:cTn id="44" dur="500"/>
                                        <p:tgtEl>
                                          <p:spTgt spid="17"/>
                                        </p:tgtEl>
                                        <p:attrNameLst>
                                          <p:attrName>ppt_y</p:attrName>
                                        </p:attrNameLst>
                                      </p:cBhvr>
                                      <p:tavLst>
                                        <p:tav tm="0">
                                          <p:val>
                                            <p:strVal val="ppt_y"/>
                                          </p:val>
                                        </p:tav>
                                        <p:tav tm="100000">
                                          <p:val>
                                            <p:strVal val="1+ppt_h/2"/>
                                          </p:val>
                                        </p:tav>
                                      </p:tavLst>
                                    </p:anim>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8" grpId="0" animBg="1"/>
      <p:bldP spid="9" grpId="0" animBg="1"/>
      <p:bldP spid="9" grpId="1" animBg="1"/>
      <p:bldP spid="25" grpId="0"/>
      <p:bldP spid="25" grpId="1"/>
      <p:bldP spid="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a:latin typeface="Calibri" charset="0"/>
              </a:rPr>
              <a:t>[</a:t>
            </a:r>
            <a:r>
              <a:rPr lang="en-US" altLang="ja-JP" sz="2000" dirty="0"/>
              <a:t>Lee+ ISCA’09</a:t>
            </a:r>
            <a:r>
              <a:rPr lang="en-US" sz="2000" dirty="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131"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78</a:t>
            </a:fld>
            <a:endParaRPr lang="en-US">
              <a:solidFill>
                <a:prstClr val="black">
                  <a:tint val="75000"/>
                </a:prstClr>
              </a:solidFill>
              <a:latin typeface="Calibri"/>
            </a:endParaRPr>
          </a:p>
        </p:txBody>
      </p:sp>
    </p:spTree>
    <p:extLst>
      <p:ext uri="{BB962C8B-B14F-4D97-AF65-F5344CB8AC3E}">
        <p14:creationId xmlns:p14="http://schemas.microsoft.com/office/powerpoint/2010/main" val="408127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190934034"/>
              </p:ext>
            </p:extLst>
          </p:nvPr>
        </p:nvGraphicFramePr>
        <p:xfrm>
          <a:off x="1107583" y="1417640"/>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6"/>
            <a:ext cx="597836" cy="369320"/>
          </a:xfrm>
          <a:prstGeom prst="rect">
            <a:avLst/>
          </a:prstGeom>
          <a:noFill/>
        </p:spPr>
        <p:txBody>
          <a:bodyPr wrap="square" lIns="91426" tIns="45714" rIns="91426" bIns="45714" rtlCol="0">
            <a:spAutoFit/>
          </a:bodyPr>
          <a:lstStyle/>
          <a:p>
            <a:pPr algn="r" defTabSz="457131"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79</a:t>
            </a:fld>
            <a:endParaRPr lang="en-US">
              <a:solidFill>
                <a:prstClr val="black">
                  <a:tint val="75000"/>
                </a:prstClr>
              </a:solidFill>
              <a:latin typeface="Calibri"/>
            </a:endParaRPr>
          </a:p>
        </p:txBody>
      </p:sp>
      <p:cxnSp>
        <p:nvCxnSpPr>
          <p:cNvPr id="10" name="Straight Arrow Connector 9"/>
          <p:cNvCxnSpPr/>
          <p:nvPr/>
        </p:nvCxnSpPr>
        <p:spPr>
          <a:xfrm flipV="1">
            <a:off x="6236636" y="2755108"/>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4"/>
            <a:ext cx="597836" cy="369320"/>
          </a:xfrm>
          <a:prstGeom prst="rect">
            <a:avLst/>
          </a:prstGeom>
          <a:noFill/>
        </p:spPr>
        <p:txBody>
          <a:bodyPr wrap="square" lIns="91426" tIns="45714" rIns="91426" bIns="45714" rtlCol="0">
            <a:spAutoFit/>
          </a:bodyPr>
          <a:lstStyle/>
          <a:p>
            <a:pPr algn="r" defTabSz="457131"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21"/>
            <a:ext cx="5891674" cy="83098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9"/>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4"/>
            <a:ext cx="597836" cy="369320"/>
          </a:xfrm>
          <a:prstGeom prst="rect">
            <a:avLst/>
          </a:prstGeom>
          <a:noFill/>
        </p:spPr>
        <p:txBody>
          <a:bodyPr wrap="square" lIns="91426" tIns="45714" rIns="91426" bIns="45714" rtlCol="0">
            <a:spAutoFit/>
          </a:bodyPr>
          <a:lstStyle/>
          <a:p>
            <a:pPr algn="r" defTabSz="457131"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9"/>
            <a:ext cx="5891674" cy="830985"/>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9"/>
            <a:ext cx="5891674" cy="83098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2400" b="1" dirty="0">
                <a:solidFill>
                  <a:srgbClr val="0000FF"/>
                </a:solidFill>
                <a:latin typeface="Calibri"/>
              </a:rPr>
              <a:t>Benefit 2: Reduced memory bandwidth consumption due to stricter caching criteria</a:t>
            </a:r>
          </a:p>
        </p:txBody>
      </p:sp>
      <p:sp>
        <p:nvSpPr>
          <p:cNvPr id="14" name="TextBox 13"/>
          <p:cNvSpPr txBox="1"/>
          <p:nvPr/>
        </p:nvSpPr>
        <p:spPr>
          <a:xfrm>
            <a:off x="1677679" y="4250418"/>
            <a:ext cx="5891674" cy="830985"/>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2400" b="1" dirty="0">
                <a:solidFill>
                  <a:srgbClr val="EEECE1">
                    <a:lumMod val="50000"/>
                  </a:srgbClr>
                </a:solidFill>
                <a:latin typeface="Calibri"/>
              </a:rPr>
              <a:t>Benefit 2: Reduced memory bandwidth consumption due to stricter caching criteria</a:t>
            </a:r>
          </a:p>
        </p:txBody>
      </p:sp>
      <p:sp>
        <p:nvSpPr>
          <p:cNvPr id="15" name="TextBox 14"/>
          <p:cNvSpPr txBox="1"/>
          <p:nvPr/>
        </p:nvSpPr>
        <p:spPr>
          <a:xfrm>
            <a:off x="1677679" y="5081414"/>
            <a:ext cx="5891674" cy="83098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256088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rPr>
              <a:t>Self Optimizing DRAM Controllers</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Advantages</a:t>
            </a:r>
          </a:p>
          <a:p>
            <a:pPr marL="344487" lvl="1" indent="0">
              <a:buFont typeface="Wingdings" charset="0"/>
              <a:buNone/>
              <a:defRPr/>
            </a:pPr>
            <a:r>
              <a:rPr lang="en-US" dirty="0" smtClean="0"/>
              <a:t>+ Adapts the scheduling policy dynamically to changing workload behavior and to maximize a long-term target</a:t>
            </a:r>
          </a:p>
          <a:p>
            <a:pPr marL="344487" lvl="1" indent="0">
              <a:buFont typeface="Wingdings" charset="0"/>
              <a:buNone/>
              <a:defRPr/>
            </a:pPr>
            <a:r>
              <a:rPr lang="en-US" dirty="0" smtClean="0"/>
              <a:t>+ Reduces the designer’s burden in finding a good scheduling policy. Designer specifies:</a:t>
            </a:r>
          </a:p>
          <a:p>
            <a:pPr marL="344487" lvl="1" indent="0">
              <a:buFont typeface="Wingdings" charset="0"/>
              <a:buNone/>
              <a:defRPr/>
            </a:pPr>
            <a:r>
              <a:rPr lang="en-US" dirty="0"/>
              <a:t>	</a:t>
            </a:r>
            <a:r>
              <a:rPr lang="en-US" dirty="0" smtClean="0"/>
              <a:t>1) What system variables might be useful</a:t>
            </a:r>
          </a:p>
          <a:p>
            <a:pPr marL="344487" lvl="1" indent="0">
              <a:buFont typeface="Wingdings" charset="0"/>
              <a:buNone/>
              <a:defRPr/>
            </a:pPr>
            <a:r>
              <a:rPr lang="en-US" dirty="0"/>
              <a:t>	</a:t>
            </a:r>
            <a:r>
              <a:rPr lang="en-US" dirty="0" smtClean="0"/>
              <a:t>2) What target to optimize, but not how to optimize it</a:t>
            </a:r>
          </a:p>
          <a:p>
            <a:pPr marL="0" indent="0">
              <a:buFont typeface="Wingdings" charset="0"/>
              <a:buNone/>
              <a:defRPr/>
            </a:pPr>
            <a:endParaRPr lang="en-US" dirty="0" smtClean="0"/>
          </a:p>
          <a:p>
            <a:pPr>
              <a:defRPr/>
            </a:pPr>
            <a:r>
              <a:rPr lang="en-US" dirty="0" smtClean="0"/>
              <a:t>Disadvantages and Limitations</a:t>
            </a:r>
          </a:p>
          <a:p>
            <a:pPr marL="344487" lvl="1" indent="0">
              <a:buFont typeface="Wingdings" charset="0"/>
              <a:buNone/>
              <a:defRPr/>
            </a:pPr>
            <a:r>
              <a:rPr lang="en-US" dirty="0" smtClean="0"/>
              <a:t>-- Black box: designer much less likely to implement what she  cannot easily reason about</a:t>
            </a:r>
          </a:p>
          <a:p>
            <a:pPr marL="344487" lvl="1" indent="0">
              <a:buFont typeface="Wingdings" charset="0"/>
              <a:buNone/>
              <a:defRPr/>
            </a:pPr>
            <a:r>
              <a:rPr lang="en-US" dirty="0" smtClean="0"/>
              <a:t>-- How to specify different reward functions that can achieve different objectives? (e.g., fairness, QoS)</a:t>
            </a:r>
          </a:p>
          <a:p>
            <a:pPr marL="344487" lvl="1" indent="0">
              <a:buFont typeface="Wingdings" charset="0"/>
              <a:buNone/>
              <a:defRPr/>
            </a:pPr>
            <a:r>
              <a:rPr lang="en-US" dirty="0" smtClean="0"/>
              <a:t>-- Hardware complexity?</a:t>
            </a:r>
            <a:endParaRPr lang="en-US" dirty="0"/>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D7E44-239C-964A-A44F-B93A25D8B58A}" type="slidenum">
              <a:rPr lang="en-US" sz="1600">
                <a:solidFill>
                  <a:srgbClr val="000000"/>
                </a:solidFill>
                <a:latin typeface="Garamond" charset="0"/>
                <a:cs typeface="Arial" charset="0"/>
              </a:rPr>
              <a:pPr eaLnBrk="1" hangingPunct="1"/>
              <a:t>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13439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4165800508"/>
              </p:ext>
            </p:extLst>
          </p:nvPr>
        </p:nvGraphicFramePr>
        <p:xfrm>
          <a:off x="902083" y="1417641"/>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8"/>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lIns="91426" tIns="45714" rIns="91426" bIns="45714" rtlCol="0" anchor="ctr"/>
          <a:lstStyle/>
          <a:p>
            <a:pPr algn="ctr" defTabSz="457131"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715245430"/>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90191232"/>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80</a:t>
            </a:fld>
            <a:endParaRPr lang="en-US">
              <a:solidFill>
                <a:prstClr val="black">
                  <a:tint val="75000"/>
                </a:prstClr>
              </a:solidFill>
              <a:latin typeface="Calibri"/>
            </a:endParaRPr>
          </a:p>
        </p:txBody>
      </p:sp>
      <p:cxnSp>
        <p:nvCxnSpPr>
          <p:cNvPr id="15" name="Straight Arrow Connector 14"/>
          <p:cNvCxnSpPr/>
          <p:nvPr/>
        </p:nvCxnSpPr>
        <p:spPr>
          <a:xfrm flipV="1">
            <a:off x="2466641" y="3562353"/>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22"/>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6"/>
            <a:ext cx="6865156" cy="83098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lIns="91426" tIns="45714" rIns="91426" bIns="45714" rtlCol="0">
            <a:spAutoFit/>
          </a:bodyPr>
          <a:lstStyle/>
          <a:p>
            <a:pPr algn="ctr" defTabSz="457131" fontAlgn="base">
              <a:spcBef>
                <a:spcPct val="0"/>
              </a:spcBef>
              <a:spcAft>
                <a:spcPct val="0"/>
              </a:spcAft>
            </a:pPr>
            <a:r>
              <a:rPr lang="en-US" sz="2400" b="1" dirty="0">
                <a:solidFill>
                  <a:srgbClr val="0000FF"/>
                </a:solidFill>
                <a:latin typeface="Calibri"/>
              </a:rPr>
              <a:t>Our mechanism achieves 31% better performance than all PCM, within 29% of all DRAM performance</a:t>
            </a:r>
          </a:p>
        </p:txBody>
      </p:sp>
      <p:sp>
        <p:nvSpPr>
          <p:cNvPr id="11" name="TextBox 10"/>
          <p:cNvSpPr txBox="1"/>
          <p:nvPr/>
        </p:nvSpPr>
        <p:spPr>
          <a:xfrm>
            <a:off x="1868805" y="3680106"/>
            <a:ext cx="597836" cy="369320"/>
          </a:xfrm>
          <a:prstGeom prst="rect">
            <a:avLst/>
          </a:prstGeom>
          <a:noFill/>
        </p:spPr>
        <p:txBody>
          <a:bodyPr wrap="square" lIns="91426" tIns="45714" rIns="91426" bIns="45714" rtlCol="0">
            <a:spAutoFit/>
          </a:bodyPr>
          <a:lstStyle/>
          <a:p>
            <a:pPr algn="r" defTabSz="457131"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21"/>
            <a:ext cx="597836" cy="369320"/>
          </a:xfrm>
          <a:prstGeom prst="rect">
            <a:avLst/>
          </a:prstGeom>
          <a:noFill/>
        </p:spPr>
        <p:txBody>
          <a:bodyPr wrap="square" lIns="91426" tIns="45714" rIns="91426" bIns="45714" rtlCol="0">
            <a:spAutoFit/>
          </a:bodyPr>
          <a:lstStyle/>
          <a:p>
            <a:pPr algn="r" defTabSz="457131"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5426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For More on Hybrid Memory Data Placement</a:t>
            </a:r>
            <a:endParaRPr lang="en-US" sz="3600" dirty="0"/>
          </a:p>
        </p:txBody>
      </p:sp>
      <p:sp>
        <p:nvSpPr>
          <p:cNvPr id="3" name="Content Placeholder 2"/>
          <p:cNvSpPr>
            <a:spLocks noGrp="1"/>
          </p:cNvSpPr>
          <p:nvPr>
            <p:ph idx="1"/>
          </p:nvPr>
        </p:nvSpPr>
        <p:spPr/>
        <p:txBody>
          <a:bodyPr/>
          <a:lstStyle/>
          <a:p>
            <a:r>
              <a:rPr lang="en-US" dirty="0" err="1"/>
              <a:t>HanBin</a:t>
            </a:r>
            <a:r>
              <a:rPr lang="en-US" dirty="0"/>
              <a:t> Yoon, Justin Meza, </a:t>
            </a:r>
            <a:r>
              <a:rPr lang="en-US" dirty="0" err="1"/>
              <a:t>Rachata</a:t>
            </a:r>
            <a:r>
              <a:rPr lang="en-US" dirty="0"/>
              <a:t> </a:t>
            </a:r>
            <a:r>
              <a:rPr lang="en-US" dirty="0" err="1"/>
              <a:t>Ausavarungnirun</a:t>
            </a:r>
            <a:r>
              <a:rPr lang="en-US" dirty="0"/>
              <a:t>, Rachael Harding, and Onur Mutlu,</a:t>
            </a:r>
            <a:br>
              <a:rPr lang="en-US" dirty="0"/>
            </a:br>
            <a:r>
              <a:rPr lang="en-US" b="1" dirty="0">
                <a:hlinkClick r:id="rId2"/>
              </a:rPr>
              <a:t>"Row Buffer Locality Aware Caching Policies for Hybrid Memories"</a:t>
            </a:r>
            <a:r>
              <a:rPr lang="en-US" dirty="0"/>
              <a:t/>
            </a:r>
            <a:br>
              <a:rPr lang="en-US" dirty="0"/>
            </a:br>
            <a:r>
              <a:rPr lang="en-US" i="1" dirty="0"/>
              <a:t>Proceedings of the </a:t>
            </a:r>
            <a:r>
              <a:rPr lang="en-US" i="1" dirty="0">
                <a:hlinkClick r:id="rId3"/>
              </a:rPr>
              <a:t>30th IEEE International Conference on Computer Design</a:t>
            </a:r>
            <a:r>
              <a:rPr lang="en-US" i="1" dirty="0"/>
              <a:t> (</a:t>
            </a:r>
            <a:r>
              <a:rPr lang="en-US" b="1" i="1" dirty="0"/>
              <a:t>ICCD</a:t>
            </a:r>
            <a:r>
              <a:rPr lang="en-US" i="1" dirty="0"/>
              <a:t>)</a:t>
            </a:r>
            <a:r>
              <a:rPr lang="en-US" dirty="0"/>
              <a:t>, Montreal, Quebec, Canada, September 2012. </a:t>
            </a:r>
            <a:r>
              <a:rPr lang="en-US" dirty="0">
                <a:hlinkClick r:id="rId4"/>
              </a:rPr>
              <a:t>Slides (pptx)</a:t>
            </a:r>
            <a:r>
              <a:rPr lang="en-US" dirty="0"/>
              <a:t> </a:t>
            </a:r>
            <a:r>
              <a:rPr lang="en-US" dirty="0">
                <a:hlinkClick r:id="rId5"/>
              </a:rPr>
              <a:t>(pdf</a:t>
            </a:r>
            <a:r>
              <a:rPr lang="en-US" dirty="0" smtClean="0">
                <a:hlinkClick r:id="rId5"/>
              </a:rPr>
              <a: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81</a:t>
            </a:fld>
            <a:endParaRPr lang="en-US"/>
          </a:p>
        </p:txBody>
      </p:sp>
      <p:pic>
        <p:nvPicPr>
          <p:cNvPr id="5" name="Picture 4"/>
          <p:cNvPicPr>
            <a:picLocks noChangeAspect="1"/>
          </p:cNvPicPr>
          <p:nvPr/>
        </p:nvPicPr>
        <p:blipFill>
          <a:blip r:embed="rId6"/>
          <a:stretch>
            <a:fillRect/>
          </a:stretch>
        </p:blipFill>
        <p:spPr>
          <a:xfrm>
            <a:off x="0" y="4533758"/>
            <a:ext cx="9144000" cy="1919578"/>
          </a:xfrm>
          <a:prstGeom prst="rect">
            <a:avLst/>
          </a:prstGeom>
        </p:spPr>
      </p:pic>
    </p:spTree>
    <p:extLst>
      <p:ext uri="{BB962C8B-B14F-4D97-AF65-F5344CB8AC3E}">
        <p14:creationId xmlns:p14="http://schemas.microsoft.com/office/powerpoint/2010/main" val="323013528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840896" indent="-3584089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1" eaLnBrk="0" fontAlgn="base" hangingPunct="0">
              <a:spcBef>
                <a:spcPct val="0"/>
              </a:spcBef>
              <a:spcAft>
                <a:spcPct val="0"/>
              </a:spcAft>
              <a:defRPr sz="2400">
                <a:solidFill>
                  <a:schemeClr val="tx1"/>
                </a:solidFill>
                <a:latin typeface="Arial" charset="0"/>
                <a:ea typeface="ＭＳ Ｐゴシック" charset="0"/>
              </a:defRPr>
            </a:lvl6pPr>
            <a:lvl7pPr marL="914263" eaLnBrk="0" fontAlgn="base" hangingPunct="0">
              <a:spcBef>
                <a:spcPct val="0"/>
              </a:spcBef>
              <a:spcAft>
                <a:spcPct val="0"/>
              </a:spcAft>
              <a:defRPr sz="2400">
                <a:solidFill>
                  <a:schemeClr val="tx1"/>
                </a:solidFill>
                <a:latin typeface="Arial" charset="0"/>
                <a:ea typeface="ＭＳ Ｐゴシック" charset="0"/>
              </a:defRPr>
            </a:lvl7pPr>
            <a:lvl8pPr marL="1371395" eaLnBrk="0" fontAlgn="base" hangingPunct="0">
              <a:spcBef>
                <a:spcPct val="0"/>
              </a:spcBef>
              <a:spcAft>
                <a:spcPct val="0"/>
              </a:spcAft>
              <a:defRPr sz="2400">
                <a:solidFill>
                  <a:schemeClr val="tx1"/>
                </a:solidFill>
                <a:latin typeface="Arial" charset="0"/>
                <a:ea typeface="ＭＳ Ｐゴシック" charset="0"/>
              </a:defRPr>
            </a:lvl8pPr>
            <a:lvl9pPr marL="182852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82</a:t>
            </a:fld>
            <a:endParaRPr lang="en-US" sz="1600">
              <a:solidFill>
                <a:srgbClr val="000000"/>
              </a:solidFill>
              <a:latin typeface="Garamond" charset="0"/>
            </a:endParaRPr>
          </a:p>
        </p:txBody>
      </p:sp>
    </p:spTree>
    <p:extLst>
      <p:ext uri="{BB962C8B-B14F-4D97-AF65-F5344CB8AC3E}">
        <p14:creationId xmlns:p14="http://schemas.microsoft.com/office/powerpoint/2010/main" val="184653908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83</a:t>
            </a:fld>
            <a:endParaRPr lang="en-US"/>
          </a:p>
        </p:txBody>
      </p:sp>
      <p:sp>
        <p:nvSpPr>
          <p:cNvPr id="38" name="Rectangle 37"/>
          <p:cNvSpPr/>
          <p:nvPr/>
        </p:nvSpPr>
        <p:spPr>
          <a:xfrm>
            <a:off x="3692529"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39" name="Rectangle 38"/>
          <p:cNvSpPr/>
          <p:nvPr/>
        </p:nvSpPr>
        <p:spPr>
          <a:xfrm>
            <a:off x="4132266"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0" name="Rectangle 39"/>
          <p:cNvSpPr/>
          <p:nvPr/>
        </p:nvSpPr>
        <p:spPr>
          <a:xfrm>
            <a:off x="4572003"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1" name="Rectangle 40"/>
          <p:cNvSpPr/>
          <p:nvPr/>
        </p:nvSpPr>
        <p:spPr>
          <a:xfrm>
            <a:off x="5011740" y="26732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2" name="Rectangle 41"/>
          <p:cNvSpPr/>
          <p:nvPr/>
        </p:nvSpPr>
        <p:spPr>
          <a:xfrm>
            <a:off x="3692529"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3" name="Rectangle 42"/>
          <p:cNvSpPr/>
          <p:nvPr/>
        </p:nvSpPr>
        <p:spPr>
          <a:xfrm>
            <a:off x="413226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4" name="Rectangle 43"/>
          <p:cNvSpPr/>
          <p:nvPr/>
        </p:nvSpPr>
        <p:spPr>
          <a:xfrm>
            <a:off x="457200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5" name="Rectangle 44"/>
          <p:cNvSpPr/>
          <p:nvPr/>
        </p:nvSpPr>
        <p:spPr>
          <a:xfrm>
            <a:off x="501174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6" name="Rectangle 45"/>
          <p:cNvSpPr/>
          <p:nvPr/>
        </p:nvSpPr>
        <p:spPr>
          <a:xfrm>
            <a:off x="3692529"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7" name="Rectangle 46"/>
          <p:cNvSpPr/>
          <p:nvPr/>
        </p:nvSpPr>
        <p:spPr>
          <a:xfrm>
            <a:off x="4132266"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8" name="Rectangle 47"/>
          <p:cNvSpPr/>
          <p:nvPr/>
        </p:nvSpPr>
        <p:spPr>
          <a:xfrm>
            <a:off x="4572003"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49" name="Rectangle 48"/>
          <p:cNvSpPr/>
          <p:nvPr/>
        </p:nvSpPr>
        <p:spPr>
          <a:xfrm>
            <a:off x="5011740" y="3552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50" name="Rectangle 49"/>
          <p:cNvSpPr/>
          <p:nvPr/>
        </p:nvSpPr>
        <p:spPr>
          <a:xfrm>
            <a:off x="3692529"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51" name="Rectangle 50"/>
          <p:cNvSpPr/>
          <p:nvPr/>
        </p:nvSpPr>
        <p:spPr>
          <a:xfrm>
            <a:off x="413226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52" name="Rectangle 51"/>
          <p:cNvSpPr/>
          <p:nvPr/>
        </p:nvSpPr>
        <p:spPr>
          <a:xfrm>
            <a:off x="457200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53" name="Rectangle 52"/>
          <p:cNvSpPr/>
          <p:nvPr/>
        </p:nvSpPr>
        <p:spPr>
          <a:xfrm>
            <a:off x="501174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6" y="4875502"/>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3"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502"/>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89" y="5051652"/>
            <a:ext cx="1381179" cy="646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a:defRPr/>
            </a:pPr>
            <a:r>
              <a:rPr lang="en-US" sz="3600" kern="0" dirty="0">
                <a:solidFill>
                  <a:sysClr val="windowText" lastClr="000000"/>
                </a:solidFill>
              </a:rPr>
              <a:t>DRAM</a:t>
            </a:r>
          </a:p>
        </p:txBody>
      </p:sp>
      <p:sp>
        <p:nvSpPr>
          <p:cNvPr id="59" name="TextBox 26"/>
          <p:cNvSpPr txBox="1">
            <a:spLocks noChangeArrowheads="1"/>
          </p:cNvSpPr>
          <p:nvPr/>
        </p:nvSpPr>
        <p:spPr bwMode="auto">
          <a:xfrm>
            <a:off x="6021201" y="5051652"/>
            <a:ext cx="1064010" cy="646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a:defRPr/>
            </a:pPr>
            <a:r>
              <a:rPr lang="en-US" sz="3600" kern="0" dirty="0">
                <a:solidFill>
                  <a:sysClr val="windowText" lastClr="000000"/>
                </a:solidFill>
              </a:rPr>
              <a:t>PCM</a:t>
            </a:r>
          </a:p>
        </p:txBody>
      </p:sp>
      <p:sp>
        <p:nvSpPr>
          <p:cNvPr id="60" name="Rectangle 59"/>
          <p:cNvSpPr/>
          <p:nvPr/>
        </p:nvSpPr>
        <p:spPr>
          <a:xfrm>
            <a:off x="4092579" y="3194882"/>
            <a:ext cx="1019151" cy="646319"/>
          </a:xfrm>
          <a:prstGeom prst="rect">
            <a:avLst/>
          </a:prstGeom>
        </p:spPr>
        <p:txBody>
          <a:bodyPr wrap="none" lIns="91426" tIns="45714" rIns="91426" bIns="45714">
            <a:spAutoFit/>
          </a:bodyPr>
          <a:lstStyle/>
          <a:p>
            <a:pPr defTabSz="914263">
              <a:defRPr/>
            </a:pPr>
            <a:r>
              <a:rPr lang="en-US" sz="3600" kern="0" dirty="0">
                <a:solidFill>
                  <a:sysClr val="windowText" lastClr="000000"/>
                </a:solidFill>
                <a:latin typeface="Tahoma"/>
              </a:rPr>
              <a:t>CPU</a:t>
            </a:r>
          </a:p>
        </p:txBody>
      </p:sp>
      <p:sp>
        <p:nvSpPr>
          <p:cNvPr id="61" name="TextBox 60"/>
          <p:cNvSpPr txBox="1"/>
          <p:nvPr/>
        </p:nvSpPr>
        <p:spPr>
          <a:xfrm>
            <a:off x="1429745" y="5543703"/>
            <a:ext cx="2266538" cy="400097"/>
          </a:xfrm>
          <a:prstGeom prst="rect">
            <a:avLst/>
          </a:prstGeom>
          <a:noFill/>
        </p:spPr>
        <p:txBody>
          <a:bodyPr wrap="none" lIns="91426" tIns="45714" rIns="91426" bIns="45714" rtlCol="0">
            <a:spAutoFit/>
          </a:bodyPr>
          <a:lstStyle/>
          <a:p>
            <a:pPr algn="ctr" defTabSz="914263">
              <a:defRPr/>
            </a:pPr>
            <a:r>
              <a:rPr lang="en-US" sz="2000" kern="0" dirty="0">
                <a:solidFill>
                  <a:sysClr val="windowText" lastClr="000000"/>
                </a:solidFill>
                <a:latin typeface="Tahoma"/>
              </a:rPr>
              <a:t>(small, fast cache)</a:t>
            </a:r>
          </a:p>
        </p:txBody>
      </p:sp>
      <p:sp>
        <p:nvSpPr>
          <p:cNvPr id="62" name="TextBox 61"/>
          <p:cNvSpPr txBox="1"/>
          <p:nvPr/>
        </p:nvSpPr>
        <p:spPr>
          <a:xfrm>
            <a:off x="5619498" y="5543703"/>
            <a:ext cx="1867415" cy="400097"/>
          </a:xfrm>
          <a:prstGeom prst="rect">
            <a:avLst/>
          </a:prstGeom>
          <a:noFill/>
        </p:spPr>
        <p:txBody>
          <a:bodyPr wrap="none" lIns="91426" tIns="45714" rIns="91426" bIns="45714" rtlCol="0">
            <a:spAutoFit/>
          </a:bodyPr>
          <a:lstStyle/>
          <a:p>
            <a:pPr algn="ctr" defTabSz="914263">
              <a:defRPr/>
            </a:pPr>
            <a:r>
              <a:rPr lang="en-US" sz="2000" kern="0" dirty="0">
                <a:solidFill>
                  <a:sysClr val="windowText" lastClr="000000"/>
                </a:solidFill>
                <a:latin typeface="Tahoma"/>
              </a:rPr>
              <a:t>(high capacity)</a:t>
            </a: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lnSpc>
                <a:spcPct val="70000"/>
              </a:lnSpc>
              <a:defRPr/>
            </a:pPr>
            <a:r>
              <a:rPr lang="en-US" sz="2000" b="1" kern="0" dirty="0" err="1">
                <a:solidFill>
                  <a:srgbClr val="000000"/>
                </a:solidFill>
                <a:latin typeface="Calibri"/>
              </a:rPr>
              <a:t>Mem</a:t>
            </a:r>
            <a:r>
              <a:rPr lang="en-US" sz="2000" b="1" kern="0" dirty="0">
                <a:solidFill>
                  <a:srgbClr val="000000"/>
                </a:solidFill>
                <a:latin typeface="Calibri"/>
              </a:rPr>
              <a:t/>
            </a:r>
            <a:br>
              <a:rPr lang="en-US" sz="2000" b="1" kern="0" dirty="0">
                <a:solidFill>
                  <a:srgbClr val="000000"/>
                </a:solidFill>
                <a:latin typeface="Calibri"/>
              </a:rPr>
            </a:br>
            <a:r>
              <a:rPr lang="en-US" sz="2000" b="1" kern="0" dirty="0" err="1">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92"/>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lnSpc>
                <a:spcPct val="70000"/>
              </a:lnSpc>
              <a:defRPr/>
            </a:pPr>
            <a:r>
              <a:rPr lang="en-US" sz="2000" b="1" kern="0" dirty="0" err="1">
                <a:solidFill>
                  <a:srgbClr val="000000"/>
                </a:solidFill>
                <a:latin typeface="Calibri"/>
              </a:rPr>
              <a:t>Mem</a:t>
            </a:r>
            <a:r>
              <a:rPr lang="en-US" sz="2000" b="1" kern="0" dirty="0">
                <a:solidFill>
                  <a:srgbClr val="000000"/>
                </a:solidFill>
                <a:latin typeface="Calibri"/>
              </a:rPr>
              <a:t/>
            </a:r>
            <a:br>
              <a:rPr lang="en-US" sz="2000" b="1" kern="0" dirty="0">
                <a:solidFill>
                  <a:srgbClr val="000000"/>
                </a:solidFill>
                <a:latin typeface="Calibri"/>
              </a:rPr>
            </a:br>
            <a:r>
              <a:rPr lang="en-US" sz="2000" b="1" kern="0" dirty="0" err="1">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3" y="3825492"/>
            <a:ext cx="1114608" cy="815677"/>
            <a:chOff x="1506880"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0" y="3741716"/>
              <a:ext cx="11146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a:defRPr/>
              </a:pPr>
              <a:r>
                <a:rPr lang="en-US" sz="2400" kern="0" dirty="0">
                  <a:solidFill>
                    <a:sysClr val="windowText" lastClr="000000"/>
                  </a:solidFill>
                </a:rPr>
                <a:t>LOAD X</a:t>
              </a:r>
            </a:p>
          </p:txBody>
        </p:sp>
      </p:grpSp>
      <p:sp>
        <p:nvSpPr>
          <p:cNvPr id="68" name="TextBox 67"/>
          <p:cNvSpPr txBox="1"/>
          <p:nvPr/>
        </p:nvSpPr>
        <p:spPr>
          <a:xfrm>
            <a:off x="1990707" y="5943814"/>
            <a:ext cx="1467040" cy="492430"/>
          </a:xfrm>
          <a:prstGeom prst="rect">
            <a:avLst/>
          </a:prstGeom>
          <a:noFill/>
        </p:spPr>
        <p:txBody>
          <a:bodyPr wrap="none" lIns="91426" tIns="45714" rIns="91426" bIns="45714" rtlCol="0">
            <a:spAutoFit/>
          </a:bodyPr>
          <a:lstStyle/>
          <a:p>
            <a:pPr defTabSz="914263">
              <a:defRPr/>
            </a:pPr>
            <a:r>
              <a:rPr lang="en-US" sz="2600" kern="0" dirty="0">
                <a:solidFill>
                  <a:srgbClr val="FF0000"/>
                </a:solidFill>
                <a:latin typeface="Tahoma"/>
              </a:rPr>
              <a:t>Access X</a:t>
            </a: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6" tIns="45714" rIns="91426" bIns="45714" rtlCol="0" anchor="ctr"/>
          <a:lstStyle/>
          <a:p>
            <a:pPr algn="ctr" defTabSz="914263">
              <a:defRPr/>
            </a:pPr>
            <a:r>
              <a:rPr lang="en-US" sz="2600" kern="0" dirty="0">
                <a:solidFill>
                  <a:sysClr val="windowText" lastClr="000000"/>
                </a:solidFill>
                <a:latin typeface="Calibri"/>
              </a:rPr>
              <a:t>Metadata:</a:t>
            </a:r>
          </a:p>
          <a:p>
            <a:pPr algn="ctr" defTabSz="914263">
              <a:defRPr/>
            </a:pPr>
            <a:r>
              <a:rPr lang="en-US" sz="2600" kern="0" dirty="0">
                <a:solidFill>
                  <a:sysClr val="windowText" lastClr="000000"/>
                </a:solidFill>
                <a:latin typeface="Calibri"/>
              </a:rPr>
              <a:t>X </a:t>
            </a:r>
            <a:r>
              <a:rPr lang="en-US" sz="2600" kern="0" dirty="0">
                <a:solidFill>
                  <a:sysClr val="windowText" lastClr="000000"/>
                </a:solidFill>
                <a:latin typeface="Calibri"/>
                <a:sym typeface="Wingdings"/>
              </a:rPr>
              <a:t> </a:t>
            </a:r>
            <a:r>
              <a:rPr lang="en-US" sz="2600" kern="0" dirty="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6" tIns="45714" rIns="91426" bIns="45714" rtlCol="0" anchor="ctr"/>
          <a:lstStyle/>
          <a:p>
            <a:pPr algn="ctr" defTabSz="914263">
              <a:defRPr/>
            </a:pPr>
            <a:r>
              <a:rPr lang="en-US" sz="2600" kern="0" dirty="0">
                <a:solidFill>
                  <a:sysClr val="windowText" lastClr="000000"/>
                </a:solidFill>
                <a:latin typeface="Calibri"/>
              </a:rPr>
              <a:t>X</a:t>
            </a:r>
          </a:p>
        </p:txBody>
      </p:sp>
    </p:spTree>
    <p:extLst>
      <p:ext uri="{BB962C8B-B14F-4D97-AF65-F5344CB8AC3E}">
        <p14:creationId xmlns:p14="http://schemas.microsoft.com/office/powerpoint/2010/main" val="3017814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84</a:t>
            </a:fld>
            <a:endParaRPr lang="en-US"/>
          </a:p>
        </p:txBody>
      </p:sp>
      <p:sp>
        <p:nvSpPr>
          <p:cNvPr id="46" name="Rectangle 45"/>
          <p:cNvSpPr/>
          <p:nvPr/>
        </p:nvSpPr>
        <p:spPr>
          <a:xfrm>
            <a:off x="4497765"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rgbClr val="000000"/>
                </a:solidFill>
                <a:latin typeface="Calibri"/>
              </a:rPr>
              <a:t>Cache block 2</a:t>
            </a: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rgbClr val="000000"/>
                </a:solidFill>
                <a:latin typeface="Calibri"/>
              </a:rPr>
              <a:t>Cache block 0</a:t>
            </a: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rgbClr val="000000"/>
                </a:solidFill>
                <a:latin typeface="Calibri"/>
              </a:rPr>
              <a:t>Cache block 1</a:t>
            </a: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2"/>
            <a:ext cx="1608705" cy="461653"/>
          </a:xfrm>
          <a:prstGeom prst="rect">
            <a:avLst/>
          </a:prstGeom>
          <a:solidFill>
            <a:srgbClr val="FFFFFF"/>
          </a:solidFill>
        </p:spPr>
        <p:txBody>
          <a:bodyPr wrap="none" lIns="91426" tIns="45714" rIns="91426" bIns="45714" rtlCol="0">
            <a:spAutoFit/>
          </a:bodyPr>
          <a:lstStyle/>
          <a:p>
            <a:pPr defTabSz="914263">
              <a:defRPr/>
            </a:pPr>
            <a:r>
              <a:rPr lang="en-US" sz="2400" kern="0" dirty="0">
                <a:solidFill>
                  <a:sysClr val="windowText" lastClr="000000"/>
                </a:solidFill>
                <a:latin typeface="Tahoma"/>
              </a:rPr>
              <a:t>DRAM row</a:t>
            </a: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3616310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85</a:t>
            </a:fld>
            <a:endParaRPr lang="en-US"/>
          </a:p>
        </p:txBody>
      </p:sp>
    </p:spTree>
    <p:extLst>
      <p:ext uri="{BB962C8B-B14F-4D97-AF65-F5344CB8AC3E}">
        <p14:creationId xmlns:p14="http://schemas.microsoft.com/office/powerpoint/2010/main" val="638199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86</a:t>
            </a:fld>
            <a:endParaRPr lang="en-US"/>
          </a:p>
        </p:txBody>
      </p:sp>
    </p:spTree>
    <p:extLst>
      <p:ext uri="{BB962C8B-B14F-4D97-AF65-F5344CB8AC3E}">
        <p14:creationId xmlns:p14="http://schemas.microsoft.com/office/powerpoint/2010/main" val="2339252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36"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87</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lIns="91426" tIns="45714" rIns="91426" bIns="45714" rtlCol="0" anchor="ctr"/>
          <a:lstStyle/>
          <a:p>
            <a:pPr algn="ctr" defTabSz="914263">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43" name="TextBox 42"/>
          <p:cNvSpPr txBox="1"/>
          <p:nvPr/>
        </p:nvSpPr>
        <p:spPr>
          <a:xfrm>
            <a:off x="2852688" y="3408506"/>
            <a:ext cx="1179752" cy="400097"/>
          </a:xfrm>
          <a:prstGeom prst="rect">
            <a:avLst/>
          </a:prstGeom>
          <a:noFill/>
        </p:spPr>
        <p:txBody>
          <a:bodyPr wrap="none" lIns="91426" tIns="45714" rIns="91426" bIns="45714" rtlCol="0">
            <a:spAutoFit/>
          </a:bodyPr>
          <a:lstStyle/>
          <a:p>
            <a:pPr algn="ctr" defTabSz="914263">
              <a:defRPr/>
            </a:pPr>
            <a:r>
              <a:rPr lang="en-US" sz="2000" kern="0" dirty="0">
                <a:solidFill>
                  <a:sysClr val="windowText" lastClr="000000"/>
                </a:solidFill>
                <a:latin typeface="Tahoma"/>
              </a:rPr>
              <a:t>Row Tag</a:t>
            </a:r>
          </a:p>
        </p:txBody>
      </p:sp>
      <p:grpSp>
        <p:nvGrpSpPr>
          <p:cNvPr id="44" name="Group 43"/>
          <p:cNvGrpSpPr/>
          <p:nvPr/>
        </p:nvGrpSpPr>
        <p:grpSpPr>
          <a:xfrm>
            <a:off x="1499690" y="4151635"/>
            <a:ext cx="1468622" cy="461665"/>
            <a:chOff x="1147881" y="4975855"/>
            <a:chExt cx="1468622" cy="461665"/>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1" y="4975855"/>
              <a:ext cx="11146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a:defRPr/>
              </a:pPr>
              <a:r>
                <a:rPr lang="en-US" sz="2400" kern="0" dirty="0">
                  <a:solidFill>
                    <a:sysClr val="windowText" lastClr="000000"/>
                  </a:solidFill>
                </a:rPr>
                <a:t>LOAD X</a:t>
              </a:r>
            </a:p>
          </p:txBody>
        </p:sp>
      </p:grpSp>
      <p:sp>
        <p:nvSpPr>
          <p:cNvPr id="47" name="Rectangle 46"/>
          <p:cNvSpPr/>
          <p:nvPr/>
        </p:nvSpPr>
        <p:spPr>
          <a:xfrm>
            <a:off x="4620172" y="4217711"/>
            <a:ext cx="627324" cy="399381"/>
          </a:xfrm>
          <a:prstGeom prst="rect">
            <a:avLst/>
          </a:prstGeom>
          <a:noFill/>
          <a:ln w="38100" cap="flat" cmpd="sng" algn="ctr">
            <a:solidFill>
              <a:srgbClr val="FF0000"/>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48" name="Rectangle 47"/>
          <p:cNvSpPr/>
          <p:nvPr/>
        </p:nvSpPr>
        <p:spPr>
          <a:xfrm>
            <a:off x="4497765"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rgbClr val="000000"/>
                </a:solidFill>
                <a:latin typeface="Calibri"/>
              </a:rPr>
              <a:t>Cache block 2</a:t>
            </a: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rgbClr val="000000"/>
                </a:solidFill>
                <a:latin typeface="Calibri"/>
              </a:rPr>
              <a:t>Cache block 0</a:t>
            </a: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rgbClr val="000000"/>
                </a:solidFill>
                <a:latin typeface="Calibri"/>
              </a:rPr>
              <a:t>Cache block 1</a:t>
            </a: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67649" y="2132857"/>
            <a:ext cx="1608705" cy="461653"/>
          </a:xfrm>
          <a:prstGeom prst="rect">
            <a:avLst/>
          </a:prstGeom>
          <a:solidFill>
            <a:srgbClr val="FFFFFF"/>
          </a:solidFill>
        </p:spPr>
        <p:txBody>
          <a:bodyPr wrap="none" lIns="91426" tIns="45714" rIns="91426" bIns="45714" rtlCol="0">
            <a:spAutoFit/>
          </a:bodyPr>
          <a:lstStyle/>
          <a:p>
            <a:pPr algn="ctr" defTabSz="914263">
              <a:defRPr/>
            </a:pPr>
            <a:r>
              <a:rPr lang="en-US" sz="2400" kern="0" dirty="0">
                <a:solidFill>
                  <a:sysClr val="windowText" lastClr="000000"/>
                </a:solidFill>
                <a:latin typeface="Tahoma"/>
              </a:rPr>
              <a:t>DRAM row</a:t>
            </a: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9" y="3027768"/>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8"/>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187531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88</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3"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10" y="4988089"/>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66" name="Rectangle 65"/>
          <p:cNvSpPr/>
          <p:nvPr/>
        </p:nvSpPr>
        <p:spPr>
          <a:xfrm>
            <a:off x="3079354" y="4988089"/>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67" name="Rectangle 66"/>
          <p:cNvSpPr/>
          <p:nvPr/>
        </p:nvSpPr>
        <p:spPr>
          <a:xfrm>
            <a:off x="1335210"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68" name="Rectangle 67"/>
          <p:cNvSpPr/>
          <p:nvPr/>
        </p:nvSpPr>
        <p:spPr>
          <a:xfrm>
            <a:off x="3079354"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69" name="Oval 68"/>
          <p:cNvSpPr/>
          <p:nvPr/>
        </p:nvSpPr>
        <p:spPr>
          <a:xfrm>
            <a:off x="2222503" y="525981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70" name="Oval 69"/>
          <p:cNvSpPr/>
          <p:nvPr/>
        </p:nvSpPr>
        <p:spPr>
          <a:xfrm>
            <a:off x="2528361" y="525981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71" name="Oval 70"/>
          <p:cNvSpPr/>
          <p:nvPr/>
        </p:nvSpPr>
        <p:spPr>
          <a:xfrm>
            <a:off x="2839510" y="525981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72" name="Rectangle 71"/>
          <p:cNvSpPr/>
          <p:nvPr/>
        </p:nvSpPr>
        <p:spPr>
          <a:xfrm>
            <a:off x="5314005" y="4988089"/>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73" name="Rectangle 72"/>
          <p:cNvSpPr/>
          <p:nvPr/>
        </p:nvSpPr>
        <p:spPr>
          <a:xfrm>
            <a:off x="7058149" y="4988089"/>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74" name="Rectangle 73"/>
          <p:cNvSpPr/>
          <p:nvPr/>
        </p:nvSpPr>
        <p:spPr>
          <a:xfrm>
            <a:off x="5314005"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5" name="Rectangle 74"/>
          <p:cNvSpPr/>
          <p:nvPr/>
        </p:nvSpPr>
        <p:spPr>
          <a:xfrm>
            <a:off x="7058149"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6" name="Oval 75"/>
          <p:cNvSpPr/>
          <p:nvPr/>
        </p:nvSpPr>
        <p:spPr>
          <a:xfrm>
            <a:off x="6193370" y="525981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77" name="Oval 76"/>
          <p:cNvSpPr/>
          <p:nvPr/>
        </p:nvSpPr>
        <p:spPr>
          <a:xfrm>
            <a:off x="6499228" y="525981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78" name="Oval 77"/>
          <p:cNvSpPr/>
          <p:nvPr/>
        </p:nvSpPr>
        <p:spPr>
          <a:xfrm>
            <a:off x="6810377" y="525981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79" name="Rectangle 78"/>
          <p:cNvSpPr/>
          <p:nvPr/>
        </p:nvSpPr>
        <p:spPr>
          <a:xfrm>
            <a:off x="3692529"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0" name="Rectangle 79"/>
          <p:cNvSpPr/>
          <p:nvPr/>
        </p:nvSpPr>
        <p:spPr>
          <a:xfrm>
            <a:off x="413226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1" name="Rectangle 80"/>
          <p:cNvSpPr/>
          <p:nvPr/>
        </p:nvSpPr>
        <p:spPr>
          <a:xfrm>
            <a:off x="457200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2" name="Rectangle 81"/>
          <p:cNvSpPr/>
          <p:nvPr/>
        </p:nvSpPr>
        <p:spPr>
          <a:xfrm>
            <a:off x="501174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3" name="Rectangle 82"/>
          <p:cNvSpPr/>
          <p:nvPr/>
        </p:nvSpPr>
        <p:spPr>
          <a:xfrm>
            <a:off x="3692529" y="2917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4" name="Rectangle 83"/>
          <p:cNvSpPr/>
          <p:nvPr/>
        </p:nvSpPr>
        <p:spPr>
          <a:xfrm>
            <a:off x="4132266" y="2917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5" name="Rectangle 84"/>
          <p:cNvSpPr/>
          <p:nvPr/>
        </p:nvSpPr>
        <p:spPr>
          <a:xfrm>
            <a:off x="4572003" y="2917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6" name="Rectangle 85"/>
          <p:cNvSpPr/>
          <p:nvPr/>
        </p:nvSpPr>
        <p:spPr>
          <a:xfrm>
            <a:off x="5011740" y="291771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7" name="Rectangle 86"/>
          <p:cNvSpPr/>
          <p:nvPr/>
        </p:nvSpPr>
        <p:spPr>
          <a:xfrm>
            <a:off x="3692529"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8" name="Rectangle 87"/>
          <p:cNvSpPr/>
          <p:nvPr/>
        </p:nvSpPr>
        <p:spPr>
          <a:xfrm>
            <a:off x="413226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9" name="Rectangle 88"/>
          <p:cNvSpPr/>
          <p:nvPr/>
        </p:nvSpPr>
        <p:spPr>
          <a:xfrm>
            <a:off x="457200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0" name="Rectangle 89"/>
          <p:cNvSpPr/>
          <p:nvPr/>
        </p:nvSpPr>
        <p:spPr>
          <a:xfrm>
            <a:off x="501174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1" name="Rectangle 90"/>
          <p:cNvSpPr/>
          <p:nvPr/>
        </p:nvSpPr>
        <p:spPr>
          <a:xfrm>
            <a:off x="3692529" y="379719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2" name="Rectangle 91"/>
          <p:cNvSpPr/>
          <p:nvPr/>
        </p:nvSpPr>
        <p:spPr>
          <a:xfrm>
            <a:off x="4132266" y="379719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3" name="Rectangle 92"/>
          <p:cNvSpPr/>
          <p:nvPr/>
        </p:nvSpPr>
        <p:spPr>
          <a:xfrm>
            <a:off x="4572003" y="379719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4" name="Rectangle 93"/>
          <p:cNvSpPr/>
          <p:nvPr/>
        </p:nvSpPr>
        <p:spPr>
          <a:xfrm>
            <a:off x="5011740" y="379719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cxnSp>
        <p:nvCxnSpPr>
          <p:cNvPr id="95" name="Straight Connector 7"/>
          <p:cNvCxnSpPr/>
          <p:nvPr/>
        </p:nvCxnSpPr>
        <p:spPr>
          <a:xfrm rot="5400000">
            <a:off x="3480996" y="468023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7"/>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8"/>
            <a:ext cx="1019151" cy="646319"/>
          </a:xfrm>
          <a:prstGeom prst="rect">
            <a:avLst/>
          </a:prstGeom>
        </p:spPr>
        <p:txBody>
          <a:bodyPr wrap="none" lIns="91426" tIns="45714" rIns="91426" bIns="45714">
            <a:spAutoFit/>
          </a:bodyPr>
          <a:lstStyle/>
          <a:p>
            <a:pPr defTabSz="914263">
              <a:defRPr/>
            </a:pPr>
            <a:r>
              <a:rPr lang="en-US" sz="3600" kern="0" dirty="0">
                <a:solidFill>
                  <a:sysClr val="windowText" lastClr="000000"/>
                </a:solidFill>
                <a:latin typeface="Tahoma"/>
              </a:rPr>
              <a:t>CPU</a:t>
            </a:r>
          </a:p>
        </p:txBody>
      </p:sp>
      <p:sp>
        <p:nvSpPr>
          <p:cNvPr id="98" name="Rectangle 97"/>
          <p:cNvSpPr/>
          <p:nvPr/>
        </p:nvSpPr>
        <p:spPr>
          <a:xfrm>
            <a:off x="3692526" y="4236928"/>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lnSpc>
                <a:spcPct val="70000"/>
              </a:lnSpc>
              <a:defRPr/>
            </a:pPr>
            <a:r>
              <a:rPr lang="en-US" sz="2000" b="1" kern="0" dirty="0" err="1">
                <a:solidFill>
                  <a:srgbClr val="000000"/>
                </a:solidFill>
                <a:latin typeface="Calibri"/>
              </a:rPr>
              <a:t>Mem</a:t>
            </a:r>
            <a:r>
              <a:rPr lang="en-US" sz="2000" b="1" kern="0" dirty="0">
                <a:solidFill>
                  <a:srgbClr val="000000"/>
                </a:solidFill>
                <a:latin typeface="Calibri"/>
              </a:rPr>
              <a:t/>
            </a:r>
            <a:br>
              <a:rPr lang="en-US" sz="2000" b="1" kern="0" dirty="0">
                <a:solidFill>
                  <a:srgbClr val="000000"/>
                </a:solidFill>
                <a:latin typeface="Calibri"/>
              </a:rPr>
            </a:br>
            <a:r>
              <a:rPr lang="en-US" sz="2000" b="1" kern="0" dirty="0" err="1">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7"/>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lnSpc>
                <a:spcPct val="70000"/>
              </a:lnSpc>
              <a:defRPr/>
            </a:pPr>
            <a:r>
              <a:rPr lang="en-US" sz="2000" b="1" kern="0" dirty="0" err="1">
                <a:solidFill>
                  <a:srgbClr val="000000"/>
                </a:solidFill>
                <a:latin typeface="Calibri"/>
              </a:rPr>
              <a:t>Mem</a:t>
            </a:r>
            <a:r>
              <a:rPr lang="en-US" sz="2000" b="1" kern="0" dirty="0">
                <a:solidFill>
                  <a:srgbClr val="000000"/>
                </a:solidFill>
                <a:latin typeface="Calibri"/>
              </a:rPr>
              <a:t/>
            </a:r>
            <a:br>
              <a:rPr lang="en-US" sz="2000" b="1" kern="0" dirty="0">
                <a:solidFill>
                  <a:srgbClr val="000000"/>
                </a:solidFill>
                <a:latin typeface="Calibri"/>
              </a:rPr>
            </a:br>
            <a:r>
              <a:rPr lang="en-US" sz="2000" b="1" kern="0" dirty="0" err="1">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3" y="3630228"/>
            <a:ext cx="1114608" cy="815677"/>
            <a:chOff x="1506880"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0" y="3741716"/>
              <a:ext cx="11146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a:defRPr/>
              </a:pPr>
              <a:r>
                <a:rPr lang="en-US" sz="2400" kern="0" dirty="0">
                  <a:solidFill>
                    <a:sysClr val="windowText" lastClr="000000"/>
                  </a:solidFill>
                </a:rPr>
                <a:t>LOAD X</a:t>
              </a:r>
            </a:p>
          </p:txBody>
        </p:sp>
      </p:grpSp>
      <p:sp>
        <p:nvSpPr>
          <p:cNvPr id="103" name="Rounded Rectangular Callout 102"/>
          <p:cNvSpPr/>
          <p:nvPr/>
        </p:nvSpPr>
        <p:spPr>
          <a:xfrm>
            <a:off x="339727"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6" tIns="45714" rIns="91426" bIns="45714" rtlCol="0" anchor="b"/>
          <a:lstStyle/>
          <a:p>
            <a:pPr algn="ctr" defTabSz="914263">
              <a:defRPr/>
            </a:pPr>
            <a:r>
              <a:rPr lang="en-US" sz="2600" kern="0" dirty="0">
                <a:solidFill>
                  <a:sysClr val="windowText" lastClr="000000"/>
                </a:solidFill>
                <a:latin typeface="Calibri"/>
              </a:rPr>
              <a:t>TIMBER:  X </a:t>
            </a:r>
            <a:r>
              <a:rPr lang="en-US" sz="2600" kern="0" dirty="0">
                <a:solidFill>
                  <a:sysClr val="windowText" lastClr="000000"/>
                </a:solidFill>
                <a:latin typeface="Calibri"/>
                <a:sym typeface="Wingdings"/>
              </a:rPr>
              <a:t> </a:t>
            </a:r>
            <a:r>
              <a:rPr lang="en-US" sz="2600" kern="0" dirty="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9"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6" tIns="45714" rIns="91426" bIns="45714" rtlCol="0" anchor="ctr"/>
          <a:lstStyle/>
          <a:p>
            <a:pPr algn="ctr" defTabSz="914263">
              <a:defRPr/>
            </a:pPr>
            <a:r>
              <a:rPr lang="en-US" sz="2600" kern="0" dirty="0">
                <a:solidFill>
                  <a:sysClr val="windowText" lastClr="000000"/>
                </a:solidFill>
                <a:latin typeface="Calibri"/>
              </a:rPr>
              <a:t>X</a:t>
            </a:r>
          </a:p>
        </p:txBody>
      </p:sp>
      <p:sp>
        <p:nvSpPr>
          <p:cNvPr id="105" name="TextBox 104"/>
          <p:cNvSpPr txBox="1"/>
          <p:nvPr/>
        </p:nvSpPr>
        <p:spPr>
          <a:xfrm>
            <a:off x="1899801" y="5761877"/>
            <a:ext cx="1467040" cy="492430"/>
          </a:xfrm>
          <a:prstGeom prst="rect">
            <a:avLst/>
          </a:prstGeom>
          <a:noFill/>
        </p:spPr>
        <p:txBody>
          <a:bodyPr wrap="none" lIns="91426" tIns="45714" rIns="91426" bIns="45714" rtlCol="0">
            <a:spAutoFit/>
          </a:bodyPr>
          <a:lstStyle/>
          <a:p>
            <a:pPr algn="ctr" defTabSz="914263">
              <a:defRPr/>
            </a:pPr>
            <a:r>
              <a:rPr lang="en-US" sz="2600" kern="0" dirty="0">
                <a:solidFill>
                  <a:srgbClr val="FF0000"/>
                </a:solidFill>
                <a:latin typeface="Tahoma"/>
              </a:rPr>
              <a:t>Access X</a:t>
            </a: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263">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263">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263">
                <a:defRPr/>
              </a:pPr>
              <a:endParaRPr lang="en-US" kern="0">
                <a:solidFill>
                  <a:sysClr val="window" lastClr="FFFFFF"/>
                </a:solidFill>
                <a:latin typeface="Calibri"/>
              </a:endParaRPr>
            </a:p>
          </p:txBody>
        </p:sp>
      </p:grpSp>
      <p:sp>
        <p:nvSpPr>
          <p:cNvPr id="118" name="Rectangle 117"/>
          <p:cNvSpPr/>
          <p:nvPr/>
        </p:nvSpPr>
        <p:spPr>
          <a:xfrm>
            <a:off x="2149166" y="3086249"/>
            <a:ext cx="627324" cy="399381"/>
          </a:xfrm>
          <a:prstGeom prst="rect">
            <a:avLst/>
          </a:prstGeom>
          <a:noFill/>
          <a:ln w="38100" cap="flat" cmpd="sng" algn="ctr">
            <a:solidFill>
              <a:srgbClr val="FF0000"/>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20" name="TextBox 119"/>
          <p:cNvSpPr txBox="1"/>
          <p:nvPr/>
        </p:nvSpPr>
        <p:spPr>
          <a:xfrm>
            <a:off x="919105" y="1838494"/>
            <a:ext cx="2081641" cy="492430"/>
          </a:xfrm>
          <a:prstGeom prst="rect">
            <a:avLst/>
          </a:prstGeom>
          <a:noFill/>
        </p:spPr>
        <p:txBody>
          <a:bodyPr wrap="none" lIns="91426" tIns="45714" rIns="91426" bIns="45714" rtlCol="0">
            <a:spAutoFit/>
          </a:bodyPr>
          <a:lstStyle/>
          <a:p>
            <a:pPr algn="ctr" defTabSz="914263">
              <a:defRPr/>
            </a:pPr>
            <a:r>
              <a:rPr lang="en-US" sz="2600" kern="0" dirty="0">
                <a:solidFill>
                  <a:srgbClr val="FF0000"/>
                </a:solidFill>
                <a:latin typeface="Tahoma"/>
              </a:rPr>
              <a:t>Our proposal</a:t>
            </a:r>
          </a:p>
        </p:txBody>
      </p:sp>
    </p:spTree>
    <p:extLst>
      <p:ext uri="{BB962C8B-B14F-4D97-AF65-F5344CB8AC3E}">
        <p14:creationId xmlns:p14="http://schemas.microsoft.com/office/powerpoint/2010/main" val="3679778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89</a:t>
            </a:fld>
            <a:endParaRPr lang="en-US"/>
          </a:p>
        </p:txBody>
      </p:sp>
      <p:cxnSp>
        <p:nvCxnSpPr>
          <p:cNvPr id="67" name="Straight Connector 7"/>
          <p:cNvCxnSpPr/>
          <p:nvPr/>
        </p:nvCxnSpPr>
        <p:spPr>
          <a:xfrm rot="5400000">
            <a:off x="3480996" y="4407092"/>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92"/>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9" y="220483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0" name="Rectangle 69"/>
          <p:cNvSpPr/>
          <p:nvPr/>
        </p:nvSpPr>
        <p:spPr>
          <a:xfrm>
            <a:off x="4132266" y="220483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1" name="Rectangle 70"/>
          <p:cNvSpPr/>
          <p:nvPr/>
        </p:nvSpPr>
        <p:spPr>
          <a:xfrm>
            <a:off x="4572003" y="220483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2" name="Rectangle 71"/>
          <p:cNvSpPr/>
          <p:nvPr/>
        </p:nvSpPr>
        <p:spPr>
          <a:xfrm>
            <a:off x="5011740" y="220483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3" name="Rectangle 72"/>
          <p:cNvSpPr/>
          <p:nvPr/>
        </p:nvSpPr>
        <p:spPr>
          <a:xfrm>
            <a:off x="3692529"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4" name="Rectangle 73"/>
          <p:cNvSpPr/>
          <p:nvPr/>
        </p:nvSpPr>
        <p:spPr>
          <a:xfrm>
            <a:off x="413226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5" name="Rectangle 74"/>
          <p:cNvSpPr/>
          <p:nvPr/>
        </p:nvSpPr>
        <p:spPr>
          <a:xfrm>
            <a:off x="457200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6" name="Rectangle 75"/>
          <p:cNvSpPr/>
          <p:nvPr/>
        </p:nvSpPr>
        <p:spPr>
          <a:xfrm>
            <a:off x="501174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7" name="Rectangle 76"/>
          <p:cNvSpPr/>
          <p:nvPr/>
        </p:nvSpPr>
        <p:spPr>
          <a:xfrm>
            <a:off x="3692529" y="308430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8" name="Rectangle 77"/>
          <p:cNvSpPr/>
          <p:nvPr/>
        </p:nvSpPr>
        <p:spPr>
          <a:xfrm>
            <a:off x="4132266" y="308430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79" name="Rectangle 78"/>
          <p:cNvSpPr/>
          <p:nvPr/>
        </p:nvSpPr>
        <p:spPr>
          <a:xfrm>
            <a:off x="4572003" y="308430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0" name="Rectangle 79"/>
          <p:cNvSpPr/>
          <p:nvPr/>
        </p:nvSpPr>
        <p:spPr>
          <a:xfrm>
            <a:off x="5011740" y="3084307"/>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1" name="Rectangle 80"/>
          <p:cNvSpPr/>
          <p:nvPr/>
        </p:nvSpPr>
        <p:spPr>
          <a:xfrm>
            <a:off x="3692529"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2" name="Rectangle 81"/>
          <p:cNvSpPr/>
          <p:nvPr/>
        </p:nvSpPr>
        <p:spPr>
          <a:xfrm>
            <a:off x="413226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3" name="Rectangle 82"/>
          <p:cNvSpPr/>
          <p:nvPr/>
        </p:nvSpPr>
        <p:spPr>
          <a:xfrm>
            <a:off x="457200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4" name="Rectangle 83"/>
          <p:cNvSpPr/>
          <p:nvPr/>
        </p:nvSpPr>
        <p:spPr>
          <a:xfrm>
            <a:off x="501174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85" name="Rectangle 84"/>
          <p:cNvSpPr/>
          <p:nvPr/>
        </p:nvSpPr>
        <p:spPr>
          <a:xfrm>
            <a:off x="4092579" y="2726472"/>
            <a:ext cx="1019151" cy="646319"/>
          </a:xfrm>
          <a:prstGeom prst="rect">
            <a:avLst/>
          </a:prstGeom>
        </p:spPr>
        <p:txBody>
          <a:bodyPr wrap="none" lIns="91426" tIns="45714" rIns="91426" bIns="45714">
            <a:spAutoFit/>
          </a:bodyPr>
          <a:lstStyle/>
          <a:p>
            <a:pPr defTabSz="914263">
              <a:defRPr/>
            </a:pPr>
            <a:r>
              <a:rPr lang="en-US" sz="3600" kern="0" dirty="0">
                <a:solidFill>
                  <a:sysClr val="windowText" lastClr="000000"/>
                </a:solidFill>
                <a:latin typeface="Tahoma"/>
              </a:rPr>
              <a:t>CPU</a:t>
            </a: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lnSpc>
                <a:spcPct val="70000"/>
              </a:lnSpc>
              <a:defRPr/>
            </a:pPr>
            <a:r>
              <a:rPr lang="en-US" sz="2000" b="1" kern="0" dirty="0" err="1">
                <a:solidFill>
                  <a:srgbClr val="000000"/>
                </a:solidFill>
                <a:latin typeface="Calibri"/>
              </a:rPr>
              <a:t>Mem</a:t>
            </a:r>
            <a:r>
              <a:rPr lang="en-US" sz="2000" b="1" kern="0" dirty="0">
                <a:solidFill>
                  <a:srgbClr val="000000"/>
                </a:solidFill>
                <a:latin typeface="Calibri"/>
              </a:rPr>
              <a:t/>
            </a:r>
            <a:br>
              <a:rPr lang="en-US" sz="2000" b="1" kern="0" dirty="0">
                <a:solidFill>
                  <a:srgbClr val="000000"/>
                </a:solidFill>
                <a:latin typeface="Calibri"/>
              </a:rPr>
            </a:br>
            <a:r>
              <a:rPr lang="en-US" sz="2000" b="1" kern="0" dirty="0" err="1">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82"/>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lnSpc>
                <a:spcPct val="70000"/>
              </a:lnSpc>
              <a:defRPr/>
            </a:pPr>
            <a:r>
              <a:rPr lang="en-US" sz="2000" b="1" kern="0" dirty="0" err="1">
                <a:solidFill>
                  <a:srgbClr val="000000"/>
                </a:solidFill>
                <a:latin typeface="Calibri"/>
              </a:rPr>
              <a:t>Mem</a:t>
            </a:r>
            <a:r>
              <a:rPr lang="en-US" sz="2000" b="1" kern="0" dirty="0">
                <a:solidFill>
                  <a:srgbClr val="000000"/>
                </a:solidFill>
                <a:latin typeface="Calibri"/>
              </a:rPr>
              <a:t/>
            </a:r>
            <a:br>
              <a:rPr lang="en-US" sz="2000" b="1" kern="0" dirty="0">
                <a:solidFill>
                  <a:srgbClr val="000000"/>
                </a:solidFill>
                <a:latin typeface="Calibri"/>
              </a:rPr>
            </a:br>
            <a:r>
              <a:rPr lang="en-US" sz="2000" b="1" kern="0" dirty="0" err="1">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2"/>
            <a:ext cx="1107996" cy="815677"/>
            <a:chOff x="1510189" y="3741716"/>
            <a:chExt cx="1107995"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263">
                <a:defRPr/>
              </a:pPr>
              <a:r>
                <a:rPr lang="en-US" sz="2400" kern="0" dirty="0">
                  <a:solidFill>
                    <a:sysClr val="windowText" lastClr="000000"/>
                  </a:solidFill>
                </a:rPr>
                <a:t>LOAD Y</a:t>
              </a:r>
            </a:p>
          </p:txBody>
        </p:sp>
      </p:grpSp>
      <p:sp>
        <p:nvSpPr>
          <p:cNvPr id="91" name="Rounded Rectangular Callout 90"/>
          <p:cNvSpPr/>
          <p:nvPr/>
        </p:nvSpPr>
        <p:spPr>
          <a:xfrm>
            <a:off x="339727"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6" tIns="45714" rIns="91426" bIns="45714" rtlCol="0" anchor="b"/>
          <a:lstStyle/>
          <a:p>
            <a:pPr algn="ctr" defTabSz="914263">
              <a:defRPr/>
            </a:pPr>
            <a:r>
              <a:rPr lang="en-US" sz="2600" kern="0" dirty="0">
                <a:solidFill>
                  <a:sysClr val="windowText" lastClr="000000"/>
                </a:solidFill>
                <a:latin typeface="Calibri"/>
              </a:rPr>
              <a:t>Y </a:t>
            </a:r>
            <a:r>
              <a:rPr lang="en-US" sz="2600" kern="0" dirty="0">
                <a:solidFill>
                  <a:sysClr val="windowText" lastClr="000000"/>
                </a:solidFill>
                <a:latin typeface="Calibri"/>
                <a:sym typeface="Wingdings"/>
              </a:rPr>
              <a:t> </a:t>
            </a:r>
            <a:r>
              <a:rPr lang="en-US" sz="2600" kern="0" dirty="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3"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10"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95" name="Rectangle 94"/>
          <p:cNvSpPr/>
          <p:nvPr/>
        </p:nvSpPr>
        <p:spPr>
          <a:xfrm>
            <a:off x="3079354"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96" name="Rectangle 95"/>
          <p:cNvSpPr/>
          <p:nvPr/>
        </p:nvSpPr>
        <p:spPr>
          <a:xfrm>
            <a:off x="1335210"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7" name="Rectangle 96"/>
          <p:cNvSpPr/>
          <p:nvPr/>
        </p:nvSpPr>
        <p:spPr>
          <a:xfrm>
            <a:off x="3079354"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98" name="Oval 97"/>
          <p:cNvSpPr/>
          <p:nvPr/>
        </p:nvSpPr>
        <p:spPr>
          <a:xfrm>
            <a:off x="2222503"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99" name="Oval 98"/>
          <p:cNvSpPr/>
          <p:nvPr/>
        </p:nvSpPr>
        <p:spPr>
          <a:xfrm>
            <a:off x="2528361"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00" name="Oval 99"/>
          <p:cNvSpPr/>
          <p:nvPr/>
        </p:nvSpPr>
        <p:spPr>
          <a:xfrm>
            <a:off x="283951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01" name="Rectangle 100"/>
          <p:cNvSpPr/>
          <p:nvPr/>
        </p:nvSpPr>
        <p:spPr>
          <a:xfrm>
            <a:off x="5314005"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102" name="Rectangle 101"/>
          <p:cNvSpPr/>
          <p:nvPr/>
        </p:nvSpPr>
        <p:spPr>
          <a:xfrm>
            <a:off x="7058149"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r>
              <a:rPr lang="en-US" sz="2000" b="1" kern="0" dirty="0">
                <a:solidFill>
                  <a:srgbClr val="000000"/>
                </a:solidFill>
                <a:latin typeface="Calibri"/>
              </a:rPr>
              <a:t>Bank</a:t>
            </a:r>
          </a:p>
        </p:txBody>
      </p:sp>
      <p:sp>
        <p:nvSpPr>
          <p:cNvPr id="103" name="Rectangle 102"/>
          <p:cNvSpPr/>
          <p:nvPr/>
        </p:nvSpPr>
        <p:spPr>
          <a:xfrm>
            <a:off x="5314005"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104" name="Rectangle 103"/>
          <p:cNvSpPr/>
          <p:nvPr/>
        </p:nvSpPr>
        <p:spPr>
          <a:xfrm>
            <a:off x="7058149"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91426" tIns="45714" rIns="91426" bIns="45714" anchor="ctr"/>
          <a:lstStyle/>
          <a:p>
            <a:pPr algn="ctr" defTabSz="914263">
              <a:defRPr/>
            </a:pPr>
            <a:endParaRPr lang="en-US" sz="1600" kern="0" dirty="0">
              <a:solidFill>
                <a:sysClr val="window" lastClr="FFFFFF"/>
              </a:solidFill>
              <a:latin typeface="Calibri"/>
            </a:endParaRPr>
          </a:p>
        </p:txBody>
      </p:sp>
      <p:sp>
        <p:nvSpPr>
          <p:cNvPr id="105" name="Oval 104"/>
          <p:cNvSpPr/>
          <p:nvPr/>
        </p:nvSpPr>
        <p:spPr>
          <a:xfrm>
            <a:off x="619337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06" name="Oval 105"/>
          <p:cNvSpPr/>
          <p:nvPr/>
        </p:nvSpPr>
        <p:spPr>
          <a:xfrm>
            <a:off x="649922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07" name="Oval 106"/>
          <p:cNvSpPr/>
          <p:nvPr/>
        </p:nvSpPr>
        <p:spPr>
          <a:xfrm>
            <a:off x="681037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08" name="Rounded Rectangular Callout 107"/>
          <p:cNvSpPr/>
          <p:nvPr/>
        </p:nvSpPr>
        <p:spPr>
          <a:xfrm>
            <a:off x="339727"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6" tIns="45714" rIns="91426" bIns="45714" rtlCol="0" anchor="b"/>
          <a:lstStyle/>
          <a:p>
            <a:pPr algn="ctr" defTabSz="914263">
              <a:defRPr/>
            </a:pPr>
            <a:r>
              <a:rPr lang="en-US" sz="2600" kern="0" dirty="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6" tIns="45714" rIns="91426" bIns="45714" rtlCol="0" anchor="ctr"/>
          <a:lstStyle/>
          <a:p>
            <a:pPr algn="ctr" defTabSz="914263">
              <a:defRPr/>
            </a:pPr>
            <a:r>
              <a:rPr lang="en-US" sz="2600" kern="0" dirty="0">
                <a:solidFill>
                  <a:sysClr val="windowText" lastClr="000000"/>
                </a:solidFill>
                <a:latin typeface="Calibri"/>
              </a:rPr>
              <a:t>Y</a:t>
            </a:r>
          </a:p>
        </p:txBody>
      </p:sp>
      <p:sp>
        <p:nvSpPr>
          <p:cNvPr id="110" name="TextBox 109"/>
          <p:cNvSpPr txBox="1"/>
          <p:nvPr/>
        </p:nvSpPr>
        <p:spPr>
          <a:xfrm>
            <a:off x="1452817" y="5488729"/>
            <a:ext cx="2361015" cy="492430"/>
          </a:xfrm>
          <a:prstGeom prst="rect">
            <a:avLst/>
          </a:prstGeom>
          <a:noFill/>
        </p:spPr>
        <p:txBody>
          <a:bodyPr wrap="none" lIns="91426" tIns="45714" rIns="91426" bIns="45714" rtlCol="0">
            <a:spAutoFit/>
          </a:bodyPr>
          <a:lstStyle/>
          <a:p>
            <a:pPr algn="ctr" defTabSz="914263">
              <a:defRPr/>
            </a:pPr>
            <a:r>
              <a:rPr lang="en-US" sz="2600" kern="0" dirty="0">
                <a:solidFill>
                  <a:srgbClr val="FF0000"/>
                </a:solidFill>
                <a:latin typeface="Tahoma"/>
              </a:rPr>
              <a:t>1. Access M(Y)</a:t>
            </a: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263">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263">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263">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defTabSz="914263">
                <a:defRPr/>
              </a:pPr>
              <a:endParaRPr lang="en-US" kern="0">
                <a:solidFill>
                  <a:sysClr val="window" lastClr="FFFFFF"/>
                </a:solidFill>
                <a:latin typeface="Calibri"/>
              </a:endParaRPr>
            </a:p>
          </p:txBody>
        </p:sp>
      </p:grpSp>
      <p:sp>
        <p:nvSpPr>
          <p:cNvPr id="123" name="Explosion 2 122"/>
          <p:cNvSpPr/>
          <p:nvPr/>
        </p:nvSpPr>
        <p:spPr>
          <a:xfrm>
            <a:off x="415176" y="3276833"/>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200" kern="0" dirty="0">
                <a:solidFill>
                  <a:sysClr val="window" lastClr="FFFFFF"/>
                </a:solidFill>
                <a:latin typeface="Calibri"/>
              </a:rPr>
              <a:t>Miss</a:t>
            </a:r>
          </a:p>
        </p:txBody>
      </p:sp>
      <p:sp>
        <p:nvSpPr>
          <p:cNvPr id="124" name="Rectangle 123"/>
          <p:cNvSpPr/>
          <p:nvPr/>
        </p:nvSpPr>
        <p:spPr>
          <a:xfrm>
            <a:off x="1297142" y="4952451"/>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sz="2400" kern="0" dirty="0">
                <a:solidFill>
                  <a:sysClr val="windowText" lastClr="000000"/>
                </a:solidFill>
                <a:latin typeface="Calibri"/>
              </a:rPr>
              <a:t>M(Y)</a:t>
            </a:r>
          </a:p>
        </p:txBody>
      </p:sp>
      <p:sp>
        <p:nvSpPr>
          <p:cNvPr id="125" name="TextBox 124"/>
          <p:cNvSpPr txBox="1"/>
          <p:nvPr/>
        </p:nvSpPr>
        <p:spPr>
          <a:xfrm>
            <a:off x="844536" y="1700809"/>
            <a:ext cx="2270821" cy="492430"/>
          </a:xfrm>
          <a:prstGeom prst="rect">
            <a:avLst/>
          </a:prstGeom>
          <a:noFill/>
        </p:spPr>
        <p:txBody>
          <a:bodyPr wrap="none" lIns="91426" tIns="45714" rIns="91426" bIns="45714" rtlCol="0">
            <a:spAutoFit/>
          </a:bodyPr>
          <a:lstStyle/>
          <a:p>
            <a:pPr algn="ctr" defTabSz="914263">
              <a:defRPr/>
            </a:pPr>
            <a:r>
              <a:rPr lang="en-US" sz="2600" kern="0" dirty="0">
                <a:solidFill>
                  <a:srgbClr val="FF0000"/>
                </a:solidFill>
                <a:latin typeface="Tahoma"/>
              </a:rPr>
              <a:t>2. Cache M(Y)</a:t>
            </a: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91426" tIns="45714" rIns="91426" bIns="45714" rtlCol="0" anchor="ctr"/>
          <a:lstStyle/>
          <a:p>
            <a:pPr algn="ctr" defTabSz="914263">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102"/>
            <a:ext cx="2906510" cy="399381"/>
          </a:xfrm>
          <a:prstGeom prst="rect">
            <a:avLst/>
          </a:prstGeom>
          <a:noFill/>
          <a:ln w="38100" cap="flat" cmpd="sng" algn="ctr">
            <a:solidFill>
              <a:srgbClr val="FF0000"/>
            </a:solidFill>
            <a:prstDash val="solid"/>
          </a:ln>
          <a:effectLst/>
        </p:spPr>
        <p:txBody>
          <a:bodyPr lIns="91426" tIns="45714" rIns="91426" bIns="45714" rtlCol="0" anchor="ctr"/>
          <a:lstStyle/>
          <a:p>
            <a:pPr algn="ctr" defTabSz="914263">
              <a:defRPr/>
            </a:pPr>
            <a:endParaRPr lang="en-US" kern="0">
              <a:solidFill>
                <a:sysClr val="window" lastClr="FFFFFF"/>
              </a:solidFill>
              <a:latin typeface="Calibri"/>
            </a:endParaRPr>
          </a:p>
        </p:txBody>
      </p:sp>
      <p:sp>
        <p:nvSpPr>
          <p:cNvPr id="128" name="TextBox 127"/>
          <p:cNvSpPr txBox="1"/>
          <p:nvPr/>
        </p:nvSpPr>
        <p:spPr>
          <a:xfrm>
            <a:off x="1004101" y="5894199"/>
            <a:ext cx="3234789" cy="492430"/>
          </a:xfrm>
          <a:prstGeom prst="rect">
            <a:avLst/>
          </a:prstGeom>
          <a:noFill/>
        </p:spPr>
        <p:txBody>
          <a:bodyPr wrap="none" lIns="91426" tIns="45714" rIns="91426" bIns="45714" rtlCol="0">
            <a:spAutoFit/>
          </a:bodyPr>
          <a:lstStyle/>
          <a:p>
            <a:pPr algn="ctr" defTabSz="914263">
              <a:defRPr/>
            </a:pPr>
            <a:r>
              <a:rPr lang="en-US" sz="2600" kern="0" dirty="0">
                <a:solidFill>
                  <a:srgbClr val="FF0000"/>
                </a:solidFill>
                <a:latin typeface="Tahoma"/>
              </a:rPr>
              <a:t>3. Access Y </a:t>
            </a:r>
            <a:r>
              <a:rPr lang="en-US" sz="2600" kern="0" dirty="0">
                <a:solidFill>
                  <a:srgbClr val="008000"/>
                </a:solidFill>
                <a:latin typeface="Tahoma"/>
              </a:rPr>
              <a:t>(row hit)</a:t>
            </a:r>
          </a:p>
        </p:txBody>
      </p:sp>
    </p:spTree>
    <p:extLst>
      <p:ext uri="{BB962C8B-B14F-4D97-AF65-F5344CB8AC3E}">
        <p14:creationId xmlns:p14="http://schemas.microsoft.com/office/powerpoint/2010/main" val="2970688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228600" y="152400"/>
            <a:ext cx="8915400" cy="1066800"/>
          </a:xfrm>
        </p:spPr>
        <p:txBody>
          <a:bodyPr/>
          <a:lstStyle/>
          <a:p>
            <a:r>
              <a:rPr lang="en-US" sz="3800" dirty="0" smtClean="0">
                <a:latin typeface="Garamond" charset="0"/>
              </a:rPr>
              <a:t>More on Self</a:t>
            </a:r>
            <a:r>
              <a:rPr lang="en-US" sz="3800" dirty="0">
                <a:latin typeface="Garamond" charset="0"/>
              </a:rPr>
              <a:t>-Optimizing DRAM Controllers</a:t>
            </a:r>
          </a:p>
        </p:txBody>
      </p:sp>
      <p:sp>
        <p:nvSpPr>
          <p:cNvPr id="215042" name="Content Placeholder 2"/>
          <p:cNvSpPr>
            <a:spLocks noGrp="1"/>
          </p:cNvSpPr>
          <p:nvPr>
            <p:ph idx="1"/>
          </p:nvPr>
        </p:nvSpPr>
        <p:spPr>
          <a:xfrm>
            <a:off x="228600" y="996950"/>
            <a:ext cx="8610600" cy="5194300"/>
          </a:xfrm>
        </p:spPr>
        <p:txBody>
          <a:bodyPr/>
          <a:lstStyle/>
          <a:p>
            <a:r>
              <a:rPr lang="en-US" sz="1800" dirty="0" err="1">
                <a:latin typeface="Tahoma" charset="0"/>
              </a:rPr>
              <a:t>Engin</a:t>
            </a:r>
            <a:r>
              <a:rPr lang="en-US" sz="1800" dirty="0">
                <a:latin typeface="Tahoma" charset="0"/>
              </a:rPr>
              <a:t> </a:t>
            </a:r>
            <a:r>
              <a:rPr lang="en-US" sz="1800" dirty="0" err="1">
                <a:latin typeface="Tahoma" charset="0"/>
              </a:rPr>
              <a:t>Ipek</a:t>
            </a:r>
            <a:r>
              <a:rPr lang="en-US" sz="1800" u="sng" dirty="0">
                <a:latin typeface="Tahoma" charset="0"/>
              </a:rPr>
              <a:t>, </a:t>
            </a:r>
            <a:r>
              <a:rPr lang="en-US" sz="1800" dirty="0">
                <a:latin typeface="Tahoma" charset="0"/>
              </a:rPr>
              <a:t>Onur Mutlu, José F. </a:t>
            </a:r>
            <a:r>
              <a:rPr lang="en-US" sz="1800" dirty="0" err="1">
                <a:latin typeface="Tahoma" charset="0"/>
              </a:rPr>
              <a:t>Martínez</a:t>
            </a:r>
            <a:r>
              <a:rPr lang="en-US" sz="1800" dirty="0">
                <a:latin typeface="Tahoma" charset="0"/>
              </a:rPr>
              <a:t>, and Rich </a:t>
            </a:r>
            <a:r>
              <a:rPr lang="en-US" sz="1800" dirty="0" err="1">
                <a:latin typeface="Tahoma" charset="0"/>
              </a:rPr>
              <a:t>Caruana</a:t>
            </a:r>
            <a:r>
              <a:rPr lang="en-US" sz="1800" dirty="0">
                <a:latin typeface="Tahoma" charset="0"/>
              </a:rPr>
              <a:t>, </a:t>
            </a:r>
            <a:br>
              <a:rPr lang="en-US" sz="1800" dirty="0">
                <a:latin typeface="Tahoma" charset="0"/>
              </a:rPr>
            </a:br>
            <a:r>
              <a:rPr lang="en-US" sz="1800" b="1" dirty="0">
                <a:latin typeface="Tahoma" charset="0"/>
                <a:hlinkClick r:id="rId2"/>
              </a:rPr>
              <a:t>"Self Optimizing Memory Controllers: A Reinforcement Learning Approach"</a:t>
            </a:r>
            <a:r>
              <a:rPr lang="en-US" sz="1800" dirty="0">
                <a:latin typeface="Tahoma" charset="0"/>
              </a:rPr>
              <a:t/>
            </a:r>
            <a:br>
              <a:rPr lang="en-US" sz="1800" dirty="0">
                <a:latin typeface="Tahoma" charset="0"/>
              </a:rPr>
            </a:br>
            <a:r>
              <a:rPr lang="en-US" sz="1800" i="1" dirty="0">
                <a:latin typeface="Tahoma" charset="0"/>
              </a:rPr>
              <a:t>Proceedings of the </a:t>
            </a:r>
            <a:r>
              <a:rPr lang="en-US" sz="1800" i="1" dirty="0">
                <a:latin typeface="Tahoma" charset="0"/>
                <a:hlinkClick r:id="rId3"/>
              </a:rPr>
              <a:t>35th International Symposium on Computer Architecture</a:t>
            </a:r>
            <a:r>
              <a:rPr lang="en-US" sz="1800" i="1" dirty="0">
                <a:latin typeface="Tahoma" charset="0"/>
              </a:rPr>
              <a:t> (</a:t>
            </a:r>
            <a:r>
              <a:rPr lang="en-US" sz="1800" b="1" i="1" dirty="0">
                <a:latin typeface="Tahoma" charset="0"/>
              </a:rPr>
              <a:t>ISCA</a:t>
            </a:r>
            <a:r>
              <a:rPr lang="en-US" sz="1800" i="1" dirty="0">
                <a:latin typeface="Tahoma" charset="0"/>
              </a:rPr>
              <a:t>)</a:t>
            </a:r>
            <a:r>
              <a:rPr lang="en-US" sz="1800" dirty="0">
                <a:latin typeface="Tahoma" charset="0"/>
              </a:rPr>
              <a:t>, pages 39-50, Beijing, China, June 2008.</a:t>
            </a:r>
          </a:p>
          <a:p>
            <a:endParaRPr lang="en-US" sz="1800" dirty="0">
              <a:latin typeface="Tahoma" charset="0"/>
            </a:endParaRPr>
          </a:p>
          <a:p>
            <a:endParaRPr lang="en-US" dirty="0">
              <a:latin typeface="Tahoma" charset="0"/>
            </a:endParaRP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B46712-CDE9-5243-80CB-07DD7A074F23}"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pic>
        <p:nvPicPr>
          <p:cNvPr id="2" name="Picture 1"/>
          <p:cNvPicPr>
            <a:picLocks noChangeAspect="1"/>
          </p:cNvPicPr>
          <p:nvPr/>
        </p:nvPicPr>
        <p:blipFill>
          <a:blip r:embed="rId4"/>
          <a:stretch>
            <a:fillRect/>
          </a:stretch>
        </p:blipFill>
        <p:spPr>
          <a:xfrm>
            <a:off x="0" y="3510115"/>
            <a:ext cx="9144000" cy="1791093"/>
          </a:xfrm>
          <a:prstGeom prst="rect">
            <a:avLst/>
          </a:prstGeom>
        </p:spPr>
      </p:pic>
    </p:spTree>
    <p:extLst>
      <p:ext uri="{BB962C8B-B14F-4D97-AF65-F5344CB8AC3E}">
        <p14:creationId xmlns:p14="http://schemas.microsoft.com/office/powerpoint/2010/main" val="279356842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90</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graphicFrame>
        <p:nvGraphicFramePr>
          <p:cNvPr id="7" name="Chart 6"/>
          <p:cNvGraphicFramePr>
            <a:graphicFrameLocks/>
          </p:cNvGraphicFramePr>
          <p:nvPr>
            <p:extLst>
              <p:ext uri="{D42A27DB-BD31-4B8C-83A1-F6EECF244321}">
                <p14:modId xmlns:p14="http://schemas.microsoft.com/office/powerpoint/2010/main" val="1223055155"/>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2"/>
            <a:ext cx="848882" cy="400097"/>
          </a:xfrm>
          <a:prstGeom prst="rect">
            <a:avLst/>
          </a:prstGeom>
          <a:noFill/>
        </p:spPr>
        <p:txBody>
          <a:bodyPr wrap="none" lIns="91426" tIns="45714" rIns="91426" bIns="45714" rtlCol="0">
            <a:spAutoFit/>
          </a:bodyPr>
          <a:lstStyle/>
          <a:p>
            <a:pPr defTabSz="457131"/>
            <a:r>
              <a:rPr lang="en-US" sz="2000" dirty="0">
                <a:solidFill>
                  <a:prstClr val="black"/>
                </a:solidFill>
                <a:latin typeface="Calibri"/>
              </a:rPr>
              <a:t>(Ideal)</a:t>
            </a:r>
          </a:p>
        </p:txBody>
      </p:sp>
    </p:spTree>
    <p:extLst>
      <p:ext uri="{BB962C8B-B14F-4D97-AF65-F5344CB8AC3E}">
        <p14:creationId xmlns:p14="http://schemas.microsoft.com/office/powerpoint/2010/main" val="4271398355"/>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12121473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91</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cxnSp>
        <p:nvCxnSpPr>
          <p:cNvPr id="5" name="Straight Arrow Connector 4"/>
          <p:cNvCxnSpPr/>
          <p:nvPr/>
        </p:nvCxnSpPr>
        <p:spPr>
          <a:xfrm>
            <a:off x="4215296" y="1559279"/>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3"/>
            <a:ext cx="1019602" cy="584763"/>
          </a:xfrm>
          <a:prstGeom prst="rect">
            <a:avLst/>
          </a:prstGeom>
          <a:noFill/>
          <a:ln>
            <a:noFill/>
          </a:ln>
        </p:spPr>
        <p:txBody>
          <a:bodyPr wrap="none" lIns="91426" tIns="45714" rIns="91426" bIns="45714" rtlCol="0">
            <a:spAutoFit/>
          </a:bodyPr>
          <a:lstStyle/>
          <a:p>
            <a:pPr defTabSz="457131"/>
            <a:r>
              <a:rPr lang="en-US" sz="3200" dirty="0">
                <a:solidFill>
                  <a:prstClr val="black"/>
                </a:solidFill>
                <a:latin typeface="Calibri"/>
              </a:rPr>
              <a:t>-48%</a:t>
            </a:r>
          </a:p>
        </p:txBody>
      </p:sp>
      <p:sp>
        <p:nvSpPr>
          <p:cNvPr id="2" name="Rounded Rectangular Callout 1"/>
          <p:cNvSpPr/>
          <p:nvPr/>
        </p:nvSpPr>
        <p:spPr>
          <a:xfrm>
            <a:off x="4640593" y="1429184"/>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a:r>
              <a:rPr lang="en-US" sz="2200" dirty="0">
                <a:solidFill>
                  <a:prstClr val="black"/>
                </a:solidFill>
                <a:latin typeface="Calibri"/>
              </a:rPr>
              <a:t>Performance degrades due to increased metadata lookup access latency</a:t>
            </a:r>
          </a:p>
        </p:txBody>
      </p:sp>
      <p:sp>
        <p:nvSpPr>
          <p:cNvPr id="18" name="TextBox 17"/>
          <p:cNvSpPr txBox="1"/>
          <p:nvPr/>
        </p:nvSpPr>
        <p:spPr>
          <a:xfrm>
            <a:off x="2017987" y="6210012"/>
            <a:ext cx="848882" cy="400097"/>
          </a:xfrm>
          <a:prstGeom prst="rect">
            <a:avLst/>
          </a:prstGeom>
          <a:noFill/>
        </p:spPr>
        <p:txBody>
          <a:bodyPr wrap="none" lIns="91426" tIns="45714" rIns="91426" bIns="45714" rtlCol="0">
            <a:spAutoFit/>
          </a:bodyPr>
          <a:lstStyle/>
          <a:p>
            <a:pPr defTabSz="457131"/>
            <a:r>
              <a:rPr lang="en-US" sz="2000" dirty="0">
                <a:solidFill>
                  <a:prstClr val="black"/>
                </a:solidFill>
                <a:latin typeface="Calibri"/>
              </a:rPr>
              <a:t>(Ideal)</a:t>
            </a:r>
          </a:p>
        </p:txBody>
      </p:sp>
    </p:spTree>
    <p:extLst>
      <p:ext uri="{BB962C8B-B14F-4D97-AF65-F5344CB8AC3E}">
        <p14:creationId xmlns:p14="http://schemas.microsoft.com/office/powerpoint/2010/main" val="705069632"/>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807184"/>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92</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cxnSp>
        <p:nvCxnSpPr>
          <p:cNvPr id="7" name="Straight Arrow Connector 6"/>
          <p:cNvCxnSpPr/>
          <p:nvPr/>
        </p:nvCxnSpPr>
        <p:spPr>
          <a:xfrm flipV="1">
            <a:off x="4569877"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2" y="2757842"/>
            <a:ext cx="893966" cy="584763"/>
          </a:xfrm>
          <a:prstGeom prst="rect">
            <a:avLst/>
          </a:prstGeom>
          <a:noFill/>
        </p:spPr>
        <p:txBody>
          <a:bodyPr wrap="none" lIns="91426" tIns="45714" rIns="91426" bIns="45714" rtlCol="0">
            <a:spAutoFit/>
          </a:bodyPr>
          <a:lstStyle/>
          <a:p>
            <a:pPr defTabSz="457131"/>
            <a:r>
              <a:rPr lang="en-US" sz="3200" dirty="0">
                <a:solidFill>
                  <a:srgbClr val="000000"/>
                </a:solidFill>
                <a:latin typeface="Calibri"/>
              </a:rPr>
              <a:t>36%</a:t>
            </a:r>
          </a:p>
        </p:txBody>
      </p:sp>
      <p:sp>
        <p:nvSpPr>
          <p:cNvPr id="2" name="Rounded Rectangular Callout 1"/>
          <p:cNvSpPr/>
          <p:nvPr/>
        </p:nvSpPr>
        <p:spPr>
          <a:xfrm>
            <a:off x="2906660" y="1642214"/>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a:r>
              <a:rPr lang="en-US" sz="2200" dirty="0">
                <a:solidFill>
                  <a:prstClr val="black"/>
                </a:solidFill>
                <a:latin typeface="Calibri"/>
              </a:rPr>
              <a:t>Increased row locality reduces average memory access latency</a:t>
            </a:r>
          </a:p>
        </p:txBody>
      </p:sp>
      <p:sp>
        <p:nvSpPr>
          <p:cNvPr id="20" name="TextBox 19"/>
          <p:cNvSpPr txBox="1"/>
          <p:nvPr/>
        </p:nvSpPr>
        <p:spPr>
          <a:xfrm>
            <a:off x="2017987" y="6210012"/>
            <a:ext cx="848882" cy="400097"/>
          </a:xfrm>
          <a:prstGeom prst="rect">
            <a:avLst/>
          </a:prstGeom>
          <a:noFill/>
        </p:spPr>
        <p:txBody>
          <a:bodyPr wrap="none" lIns="91426" tIns="45714" rIns="91426" bIns="45714" rtlCol="0">
            <a:spAutoFit/>
          </a:bodyPr>
          <a:lstStyle/>
          <a:p>
            <a:pPr defTabSz="457131"/>
            <a:r>
              <a:rPr lang="en-US" sz="2000" dirty="0">
                <a:solidFill>
                  <a:prstClr val="black"/>
                </a:solidFill>
                <a:latin typeface="Calibri"/>
              </a:rPr>
              <a:t>(Ideal)</a:t>
            </a:r>
          </a:p>
        </p:txBody>
      </p:sp>
    </p:spTree>
    <p:extLst>
      <p:ext uri="{BB962C8B-B14F-4D97-AF65-F5344CB8AC3E}">
        <p14:creationId xmlns:p14="http://schemas.microsoft.com/office/powerpoint/2010/main" val="2069069991"/>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061311360"/>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93</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a:latin typeface="Calibri"/>
              </a:rPr>
              <a:t>Metadata Storage Performance</a:t>
            </a:r>
          </a:p>
        </p:txBody>
      </p:sp>
      <p:cxnSp>
        <p:nvCxnSpPr>
          <p:cNvPr id="7" name="Straight Arrow Connector 6"/>
          <p:cNvCxnSpPr/>
          <p:nvPr/>
        </p:nvCxnSpPr>
        <p:spPr>
          <a:xfrm flipH="1">
            <a:off x="6304841"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31" y="1990488"/>
            <a:ext cx="893966" cy="584763"/>
          </a:xfrm>
          <a:prstGeom prst="rect">
            <a:avLst/>
          </a:prstGeom>
          <a:noFill/>
        </p:spPr>
        <p:txBody>
          <a:bodyPr wrap="none" lIns="91426" tIns="45714" rIns="91426" bIns="45714" rtlCol="0">
            <a:spAutoFit/>
          </a:bodyPr>
          <a:lstStyle/>
          <a:p>
            <a:pPr defTabSz="457131"/>
            <a:r>
              <a:rPr lang="en-US" sz="3200" dirty="0">
                <a:solidFill>
                  <a:srgbClr val="000000"/>
                </a:solidFill>
                <a:latin typeface="Calibri"/>
              </a:rPr>
              <a:t>23%</a:t>
            </a:r>
          </a:p>
        </p:txBody>
      </p:sp>
      <p:sp>
        <p:nvSpPr>
          <p:cNvPr id="2" name="Rounded Rectangular Callout 1"/>
          <p:cNvSpPr/>
          <p:nvPr/>
        </p:nvSpPr>
        <p:spPr>
          <a:xfrm>
            <a:off x="2905947"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a:r>
              <a:rPr lang="en-US" sz="2200" dirty="0">
                <a:solidFill>
                  <a:prstClr val="black"/>
                </a:solidFill>
                <a:latin typeface="Calibri"/>
              </a:rPr>
              <a:t>Data with locality can access metadata at SRAM latencies</a:t>
            </a:r>
          </a:p>
        </p:txBody>
      </p:sp>
      <p:sp>
        <p:nvSpPr>
          <p:cNvPr id="15" name="TextBox 14"/>
          <p:cNvSpPr txBox="1"/>
          <p:nvPr/>
        </p:nvSpPr>
        <p:spPr>
          <a:xfrm>
            <a:off x="2017987" y="6210012"/>
            <a:ext cx="848882" cy="400097"/>
          </a:xfrm>
          <a:prstGeom prst="rect">
            <a:avLst/>
          </a:prstGeom>
          <a:noFill/>
        </p:spPr>
        <p:txBody>
          <a:bodyPr wrap="none" lIns="91426" tIns="45714" rIns="91426" bIns="45714" rtlCol="0">
            <a:spAutoFit/>
          </a:bodyPr>
          <a:lstStyle/>
          <a:p>
            <a:pPr defTabSz="457131"/>
            <a:r>
              <a:rPr lang="en-US" sz="2000" dirty="0">
                <a:solidFill>
                  <a:prstClr val="black"/>
                </a:solidFill>
                <a:latin typeface="Calibri"/>
              </a:rPr>
              <a:t>(Ideal)</a:t>
            </a:r>
          </a:p>
        </p:txBody>
      </p:sp>
    </p:spTree>
    <p:extLst>
      <p:ext uri="{BB962C8B-B14F-4D97-AF65-F5344CB8AC3E}">
        <p14:creationId xmlns:p14="http://schemas.microsoft.com/office/powerpoint/2010/main" val="1480872304"/>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409872244"/>
              </p:ext>
            </p:extLst>
          </p:nvPr>
        </p:nvGraphicFramePr>
        <p:xfrm>
          <a:off x="339725" y="1198573"/>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94</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a:latin typeface="Calibri"/>
              </a:rPr>
              <a:t>Dynamic Granularity Performance</a:t>
            </a:r>
          </a:p>
        </p:txBody>
      </p:sp>
      <p:sp>
        <p:nvSpPr>
          <p:cNvPr id="9" name="TextBox 8"/>
          <p:cNvSpPr txBox="1"/>
          <p:nvPr/>
        </p:nvSpPr>
        <p:spPr>
          <a:xfrm>
            <a:off x="6326602" y="1267746"/>
            <a:ext cx="893966" cy="584763"/>
          </a:xfrm>
          <a:prstGeom prst="rect">
            <a:avLst/>
          </a:prstGeom>
          <a:noFill/>
        </p:spPr>
        <p:txBody>
          <a:bodyPr wrap="none" lIns="91426" tIns="45714" rIns="91426" bIns="45714" rtlCol="0">
            <a:spAutoFit/>
          </a:bodyPr>
          <a:lstStyle/>
          <a:p>
            <a:pPr defTabSz="457131"/>
            <a:r>
              <a:rPr lang="en-US" sz="3200" dirty="0">
                <a:solidFill>
                  <a:srgbClr val="000000"/>
                </a:solidFill>
                <a:latin typeface="Calibri"/>
              </a:rPr>
              <a:t>10%</a:t>
            </a:r>
          </a:p>
        </p:txBody>
      </p:sp>
      <p:sp>
        <p:nvSpPr>
          <p:cNvPr id="6" name="Rounded Rectangular Callout 5"/>
          <p:cNvSpPr/>
          <p:nvPr/>
        </p:nvSpPr>
        <p:spPr>
          <a:xfrm>
            <a:off x="2013057" y="4033969"/>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a:r>
              <a:rPr lang="en-US" sz="2200" dirty="0">
                <a:solidFill>
                  <a:prstClr val="black"/>
                </a:solidFill>
                <a:latin typeface="Calibri"/>
              </a:rPr>
              <a:t>Reduced channel contention and improved spatial locality</a:t>
            </a:r>
          </a:p>
        </p:txBody>
      </p:sp>
      <p:cxnSp>
        <p:nvCxnSpPr>
          <p:cNvPr id="17" name="Straight Arrow Connector 16"/>
          <p:cNvCxnSpPr/>
          <p:nvPr/>
        </p:nvCxnSpPr>
        <p:spPr>
          <a:xfrm flipH="1">
            <a:off x="6732422" y="1652125"/>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363232"/>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814706097"/>
              </p:ext>
            </p:extLst>
          </p:nvPr>
        </p:nvGraphicFramePr>
        <p:xfrm>
          <a:off x="339725" y="1198573"/>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95</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a:latin typeface="Calibri"/>
              </a:rPr>
              <a:t>TIMBER Performance</a:t>
            </a:r>
          </a:p>
        </p:txBody>
      </p:sp>
      <p:sp>
        <p:nvSpPr>
          <p:cNvPr id="9" name="TextBox 8"/>
          <p:cNvSpPr txBox="1"/>
          <p:nvPr/>
        </p:nvSpPr>
        <p:spPr>
          <a:xfrm>
            <a:off x="4469200" y="1443383"/>
            <a:ext cx="811612" cy="584763"/>
          </a:xfrm>
          <a:prstGeom prst="rect">
            <a:avLst/>
          </a:prstGeom>
          <a:noFill/>
        </p:spPr>
        <p:txBody>
          <a:bodyPr wrap="none" lIns="91426" tIns="45714" rIns="91426" bIns="45714" rtlCol="0">
            <a:spAutoFit/>
          </a:bodyPr>
          <a:lstStyle/>
          <a:p>
            <a:pPr defTabSz="457131"/>
            <a:r>
              <a:rPr lang="en-US" sz="3200" dirty="0">
                <a:solidFill>
                  <a:srgbClr val="000000"/>
                </a:solidFill>
                <a:latin typeface="Calibri"/>
              </a:rPr>
              <a:t>-6%</a:t>
            </a:r>
          </a:p>
        </p:txBody>
      </p:sp>
      <p:sp>
        <p:nvSpPr>
          <p:cNvPr id="6" name="Rounded Rectangular Callout 5"/>
          <p:cNvSpPr/>
          <p:nvPr/>
        </p:nvSpPr>
        <p:spPr>
          <a:xfrm>
            <a:off x="2013057" y="4033969"/>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a:r>
              <a:rPr lang="en-US" sz="2200" dirty="0">
                <a:solidFill>
                  <a:prstClr val="black"/>
                </a:solidFill>
                <a:latin typeface="Calibri"/>
              </a:rPr>
              <a:t>Reduced channel contention and improved spatial locality</a:t>
            </a:r>
          </a:p>
        </p:txBody>
      </p:sp>
      <p:cxnSp>
        <p:nvCxnSpPr>
          <p:cNvPr id="17" name="Straight Arrow Connector 16"/>
          <p:cNvCxnSpPr/>
          <p:nvPr/>
        </p:nvCxnSpPr>
        <p:spPr>
          <a:xfrm flipH="1" flipV="1">
            <a:off x="2442832"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7"/>
            <a:ext cx="6696744" cy="646319"/>
          </a:xfrm>
          <a:prstGeom prst="rect">
            <a:avLst/>
          </a:prstGeom>
        </p:spPr>
        <p:txBody>
          <a:bodyPr wrap="square" lIns="91426" tIns="45714" rIns="91426" bIns="45714">
            <a:spAutoFit/>
          </a:bodyPr>
          <a:lstStyle/>
          <a:p>
            <a:pPr defTabSz="914263"/>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946627304"/>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094168294"/>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96</a:t>
            </a:fld>
            <a:endParaRPr lang="en-US">
              <a:latin typeface="Calibri"/>
            </a:endParaRPr>
          </a:p>
        </p:txBody>
      </p:sp>
      <p:sp>
        <p:nvSpPr>
          <p:cNvPr id="8" name="Title 3"/>
          <p:cNvSpPr txBox="1">
            <a:spLocks/>
          </p:cNvSpPr>
          <p:nvPr/>
        </p:nvSpPr>
        <p:spPr>
          <a:xfrm>
            <a:off x="339725" y="420627"/>
            <a:ext cx="8375650" cy="566347"/>
          </a:xfrm>
          <a:prstGeom prst="rect">
            <a:avLst/>
          </a:prstGeom>
        </p:spPr>
        <p:txBody>
          <a:bodyPr vert="horz" lIns="91426" tIns="45714" rIns="91426" bIns="45714"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a:latin typeface="Calibri"/>
              </a:rPr>
              <a:t>TIMBER Energy Efficiency</a:t>
            </a:r>
          </a:p>
        </p:txBody>
      </p:sp>
      <p:sp>
        <p:nvSpPr>
          <p:cNvPr id="7" name="Rounded Rectangular Callout 6"/>
          <p:cNvSpPr/>
          <p:nvPr/>
        </p:nvSpPr>
        <p:spPr>
          <a:xfrm>
            <a:off x="1876754" y="3828484"/>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lIns="91426" tIns="45714" rIns="91426" bIns="45714" rtlCol="0" anchor="ctr"/>
          <a:lstStyle/>
          <a:p>
            <a:pPr algn="ctr" defTabSz="457131"/>
            <a:r>
              <a:rPr lang="en-US" sz="2200" dirty="0">
                <a:solidFill>
                  <a:prstClr val="black"/>
                </a:solidFill>
                <a:latin typeface="Calibri"/>
              </a:rPr>
              <a:t>Fewer migrations reduce transmitted data and channel contention</a:t>
            </a:r>
          </a:p>
        </p:txBody>
      </p:sp>
      <p:sp>
        <p:nvSpPr>
          <p:cNvPr id="10" name="TextBox 9"/>
          <p:cNvSpPr txBox="1"/>
          <p:nvPr/>
        </p:nvSpPr>
        <p:spPr>
          <a:xfrm>
            <a:off x="4350400" y="1250252"/>
            <a:ext cx="893966" cy="584763"/>
          </a:xfrm>
          <a:prstGeom prst="rect">
            <a:avLst/>
          </a:prstGeom>
          <a:noFill/>
        </p:spPr>
        <p:txBody>
          <a:bodyPr wrap="none" lIns="91426" tIns="45714" rIns="91426" bIns="45714" rtlCol="0">
            <a:spAutoFit/>
          </a:bodyPr>
          <a:lstStyle/>
          <a:p>
            <a:pPr defTabSz="457131"/>
            <a:r>
              <a:rPr lang="en-US" sz="3200" dirty="0">
                <a:solidFill>
                  <a:srgbClr val="000000"/>
                </a:solidFill>
                <a:latin typeface="Calibri"/>
              </a:rPr>
              <a:t>18%</a:t>
            </a:r>
          </a:p>
        </p:txBody>
      </p:sp>
      <p:cxnSp>
        <p:nvCxnSpPr>
          <p:cNvPr id="14" name="Straight Arrow Connector 13"/>
          <p:cNvCxnSpPr/>
          <p:nvPr/>
        </p:nvCxnSpPr>
        <p:spPr>
          <a:xfrm flipH="1">
            <a:off x="2731242" y="1516530"/>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7"/>
            <a:ext cx="6696744" cy="646319"/>
          </a:xfrm>
          <a:prstGeom prst="rect">
            <a:avLst/>
          </a:prstGeom>
        </p:spPr>
        <p:txBody>
          <a:bodyPr wrap="square" lIns="91426" tIns="45714" rIns="91426" bIns="45714">
            <a:spAutoFit/>
          </a:bodyPr>
          <a:lstStyle/>
          <a:p>
            <a:pPr defTabSz="914263"/>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238826412"/>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Large DRAM Cache Design</a:t>
            </a:r>
            <a:endParaRPr lang="en-US" dirty="0"/>
          </a:p>
        </p:txBody>
      </p:sp>
      <p:sp>
        <p:nvSpPr>
          <p:cNvPr id="3" name="Content Placeholder 2"/>
          <p:cNvSpPr>
            <a:spLocks noGrp="1"/>
          </p:cNvSpPr>
          <p:nvPr>
            <p:ph idx="1"/>
          </p:nvPr>
        </p:nvSpPr>
        <p:spPr>
          <a:xfrm>
            <a:off x="228600" y="1196752"/>
            <a:ext cx="8610600" cy="5051648"/>
          </a:xfrm>
        </p:spPr>
        <p:txBody>
          <a:bodyPr/>
          <a:lstStyle/>
          <a:p>
            <a:r>
              <a:rPr lang="en-US" dirty="0"/>
              <a:t>Justin Meza, </a:t>
            </a:r>
            <a:r>
              <a:rPr lang="en-US" dirty="0" err="1"/>
              <a:t>Jichuan</a:t>
            </a:r>
            <a:r>
              <a:rPr lang="en-US" dirty="0"/>
              <a:t> Chang, </a:t>
            </a:r>
            <a:r>
              <a:rPr lang="en-US" dirty="0" err="1"/>
              <a:t>HanBin</a:t>
            </a:r>
            <a:r>
              <a:rPr lang="en-US" dirty="0"/>
              <a:t> Yoon, Onur Mutlu, and </a:t>
            </a:r>
            <a:r>
              <a:rPr lang="en-US" dirty="0" err="1"/>
              <a:t>Parthasarathy</a:t>
            </a:r>
            <a:r>
              <a:rPr lang="en-US" dirty="0"/>
              <a:t> Ranganathan, </a:t>
            </a:r>
            <a:br>
              <a:rPr lang="en-US" dirty="0"/>
            </a:br>
            <a:r>
              <a:rPr lang="en-US" b="1" dirty="0">
                <a:hlinkClick r:id="rId2"/>
              </a:rPr>
              <a:t>"Enabling Efficient and Scalable Hybrid Memories Using Fine-Granularity DRAM Cache Management"</a:t>
            </a:r>
            <a:r>
              <a:rPr lang="en-US" dirty="0"/>
              <a:t/>
            </a:r>
            <a:br>
              <a:rPr lang="en-US" dirty="0"/>
            </a:br>
            <a:r>
              <a:rPr lang="en-US" i="1" dirty="0">
                <a:hlinkClick r:id="rId3"/>
              </a:rPr>
              <a:t>IEEE Computer Architecture Letters</a:t>
            </a:r>
            <a:r>
              <a:rPr lang="en-US" i="1" dirty="0"/>
              <a:t> (</a:t>
            </a:r>
            <a:r>
              <a:rPr lang="en-US" b="1" i="1" dirty="0"/>
              <a:t>CAL</a:t>
            </a:r>
            <a:r>
              <a:rPr lang="en-US" i="1" dirty="0"/>
              <a:t>)</a:t>
            </a:r>
            <a:r>
              <a:rPr lang="en-US" dirty="0"/>
              <a:t>, February 2012. </a:t>
            </a:r>
            <a:endParaRPr lang="en-US" dirty="0" smtClean="0"/>
          </a:p>
          <a:p>
            <a:endParaRPr lang="en-US" u="sng" dirty="0"/>
          </a:p>
          <a:p>
            <a:endParaRPr lang="en-US" u="sng"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pic>
        <p:nvPicPr>
          <p:cNvPr id="5" name="Picture 4"/>
          <p:cNvPicPr>
            <a:picLocks noChangeAspect="1"/>
          </p:cNvPicPr>
          <p:nvPr/>
        </p:nvPicPr>
        <p:blipFill>
          <a:blip r:embed="rId4"/>
          <a:stretch>
            <a:fillRect/>
          </a:stretch>
        </p:blipFill>
        <p:spPr>
          <a:xfrm>
            <a:off x="0" y="4143065"/>
            <a:ext cx="9144000" cy="1734207"/>
          </a:xfrm>
          <a:prstGeom prst="rect">
            <a:avLst/>
          </a:prstGeom>
        </p:spPr>
      </p:pic>
    </p:spTree>
    <p:extLst>
      <p:ext uri="{BB962C8B-B14F-4D97-AF65-F5344CB8AC3E}">
        <p14:creationId xmlns:p14="http://schemas.microsoft.com/office/powerpoint/2010/main" val="138333077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STT-MRAM As Main Memory</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31212440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STT-MRAM as Main Memory</a:t>
            </a:r>
            <a:endParaRPr lang="en-US" dirty="0"/>
          </a:p>
        </p:txBody>
      </p:sp>
      <p:sp>
        <p:nvSpPr>
          <p:cNvPr id="3" name="Content Placeholder 2"/>
          <p:cNvSpPr>
            <a:spLocks noGrp="1"/>
          </p:cNvSpPr>
          <p:nvPr>
            <p:ph idx="1"/>
          </p:nvPr>
        </p:nvSpPr>
        <p:spPr>
          <a:xfrm>
            <a:off x="107505" y="1066800"/>
            <a:ext cx="5904656" cy="5386536"/>
          </a:xfrm>
        </p:spPr>
        <p:txBody>
          <a:bodyPr>
            <a:normAutofit fontScale="92500"/>
          </a:bodyPr>
          <a:lstStyle/>
          <a:p>
            <a:r>
              <a:rPr lang="en-US" dirty="0" smtClean="0"/>
              <a:t>Magnetic Tunnel Junction (MTJ) device</a:t>
            </a:r>
          </a:p>
          <a:p>
            <a:pPr lvl="1"/>
            <a:r>
              <a:rPr lang="en-US" dirty="0" smtClean="0"/>
              <a:t>Reference layer: Fixed magnetic orientation</a:t>
            </a:r>
          </a:p>
          <a:p>
            <a:pPr lvl="1"/>
            <a:r>
              <a:rPr lang="en-US" dirty="0" smtClean="0"/>
              <a:t>Free layer: Parallel or anti-parallel</a:t>
            </a:r>
          </a:p>
          <a:p>
            <a:endParaRPr lang="en-US" sz="1700" dirty="0"/>
          </a:p>
          <a:p>
            <a:r>
              <a:rPr lang="en-US" dirty="0" smtClean="0">
                <a:solidFill>
                  <a:srgbClr val="0000FF"/>
                </a:solidFill>
              </a:rPr>
              <a:t>Magnetic orientation of the free layer determines logical state of device</a:t>
            </a:r>
          </a:p>
          <a:p>
            <a:pPr lvl="1"/>
            <a:r>
              <a:rPr lang="en-US" dirty="0" smtClean="0"/>
              <a:t>High vs. low resistance</a:t>
            </a:r>
          </a:p>
          <a:p>
            <a:endParaRPr lang="en-US" sz="1700" dirty="0"/>
          </a:p>
          <a:p>
            <a:r>
              <a:rPr lang="en-US" dirty="0" smtClean="0"/>
              <a:t>Write: Push large current through MTJ to change orientation of free layer</a:t>
            </a:r>
          </a:p>
          <a:p>
            <a:r>
              <a:rPr lang="en-US" dirty="0" smtClean="0"/>
              <a:t>Read: Sense current flow</a:t>
            </a:r>
          </a:p>
          <a:p>
            <a:endParaRPr lang="en-US" sz="1700" dirty="0"/>
          </a:p>
          <a:p>
            <a:endParaRPr lang="en-US" sz="1700" dirty="0"/>
          </a:p>
          <a:p>
            <a:r>
              <a:rPr lang="en-US" sz="1900" dirty="0" err="1"/>
              <a:t>Kultursay</a:t>
            </a:r>
            <a:r>
              <a:rPr lang="en-US" sz="1900" dirty="0"/>
              <a:t> et al., “</a:t>
            </a:r>
            <a:r>
              <a:rPr lang="en-US" sz="1900" dirty="0">
                <a:solidFill>
                  <a:srgbClr val="0000FF"/>
                </a:solidFill>
              </a:rPr>
              <a:t>Evaluating STT-RAM as an Energy-Efficient Main Memory Alternative</a:t>
            </a:r>
            <a:r>
              <a:rPr lang="en-US" sz="1900" dirty="0"/>
              <a:t>,” ISPASS 2013.</a:t>
            </a:r>
          </a:p>
        </p:txBody>
      </p:sp>
      <p:grpSp>
        <p:nvGrpSpPr>
          <p:cNvPr id="17" name="Group 16"/>
          <p:cNvGrpSpPr/>
          <p:nvPr/>
        </p:nvGrpSpPr>
        <p:grpSpPr>
          <a:xfrm>
            <a:off x="6519597" y="1264608"/>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Reference Layer</a:t>
              </a: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Free Layer</a:t>
              </a: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r>
                <a:rPr lang="en-US" sz="1400">
                  <a:solidFill>
                    <a:srgbClr val="000000"/>
                  </a:solidFill>
                  <a:latin typeface="Tahoma"/>
                </a:rPr>
                <a:t>Barrier</a:t>
              </a: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Reference Layer</a:t>
              </a: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263"/>
              <a:r>
                <a:rPr lang="en-US" sz="1400">
                  <a:solidFill>
                    <a:srgbClr val="FFFFFF"/>
                  </a:solidFill>
                  <a:latin typeface="Tahoma"/>
                </a:rPr>
                <a:t>Free Layer</a:t>
              </a: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r>
                <a:rPr lang="en-US" sz="1400">
                  <a:solidFill>
                    <a:srgbClr val="000000"/>
                  </a:solidFill>
                  <a:latin typeface="Tahoma"/>
                </a:rPr>
                <a:t>Barrier</a:t>
              </a: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263"/>
              <a:endParaRPr lang="en-US" sz="1400">
                <a:solidFill>
                  <a:srgbClr val="000000"/>
                </a:solidFill>
                <a:latin typeface="Tahoma"/>
              </a:endParaRPr>
            </a:p>
          </p:txBody>
        </p:sp>
        <p:sp>
          <p:nvSpPr>
            <p:cNvPr id="14" name="TextBox 13"/>
            <p:cNvSpPr txBox="1"/>
            <p:nvPr/>
          </p:nvSpPr>
          <p:spPr>
            <a:xfrm>
              <a:off x="8077200" y="3272135"/>
              <a:ext cx="1286290" cy="410733"/>
            </a:xfrm>
            <a:prstGeom prst="rect">
              <a:avLst/>
            </a:prstGeom>
            <a:noFill/>
          </p:spPr>
          <p:txBody>
            <a:bodyPr wrap="none" rtlCol="0">
              <a:spAutoFit/>
            </a:bodyPr>
            <a:lstStyle/>
            <a:p>
              <a:pPr defTabSz="914263"/>
              <a:r>
                <a:rPr lang="en-US" sz="1400">
                  <a:solidFill>
                    <a:srgbClr val="000000"/>
                  </a:solidFill>
                  <a:latin typeface="Tahoma"/>
                </a:rPr>
                <a:t>Logical 0</a:t>
              </a:r>
            </a:p>
          </p:txBody>
        </p:sp>
        <p:sp>
          <p:nvSpPr>
            <p:cNvPr id="15" name="TextBox 14"/>
            <p:cNvSpPr txBox="1"/>
            <p:nvPr/>
          </p:nvSpPr>
          <p:spPr>
            <a:xfrm>
              <a:off x="8080249" y="5033665"/>
              <a:ext cx="1286290" cy="410733"/>
            </a:xfrm>
            <a:prstGeom prst="rect">
              <a:avLst/>
            </a:prstGeom>
            <a:noFill/>
          </p:spPr>
          <p:txBody>
            <a:bodyPr wrap="none" rtlCol="0">
              <a:spAutoFit/>
            </a:bodyPr>
            <a:lstStyle/>
            <a:p>
              <a:pPr defTabSz="914263"/>
              <a:r>
                <a:rPr lang="en-US" sz="1400">
                  <a:solidFill>
                    <a:srgbClr val="000000"/>
                  </a:solidFill>
                  <a:latin typeface="Tahoma"/>
                </a:rPr>
                <a:t>Logical 1</a:t>
              </a:r>
            </a:p>
          </p:txBody>
        </p:sp>
      </p:grpSp>
      <p:grpSp>
        <p:nvGrpSpPr>
          <p:cNvPr id="39" name="Group 38"/>
          <p:cNvGrpSpPr/>
          <p:nvPr/>
        </p:nvGrpSpPr>
        <p:grpSpPr>
          <a:xfrm>
            <a:off x="6066412" y="4334966"/>
            <a:ext cx="3014682" cy="1567247"/>
            <a:chOff x="2667000" y="2117229"/>
            <a:chExt cx="3014682"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95372" cy="338554"/>
            </a:xfrm>
            <a:prstGeom prst="rect">
              <a:avLst/>
            </a:prstGeom>
            <a:noFill/>
          </p:spPr>
          <p:txBody>
            <a:bodyPr wrap="none" rtlCol="0">
              <a:spAutoFit/>
            </a:bodyPr>
            <a:lstStyle/>
            <a:p>
              <a:pPr defTabSz="914263"/>
              <a:r>
                <a:rPr lang="en-US" sz="1600" dirty="0">
                  <a:solidFill>
                    <a:srgbClr val="000000"/>
                  </a:solidFill>
                  <a:latin typeface="Tahoma"/>
                </a:rPr>
                <a:t>Word Line</a:t>
              </a:r>
            </a:p>
          </p:txBody>
        </p:sp>
        <p:sp>
          <p:nvSpPr>
            <p:cNvPr id="26" name="TextBox 25"/>
            <p:cNvSpPr txBox="1"/>
            <p:nvPr/>
          </p:nvSpPr>
          <p:spPr>
            <a:xfrm>
              <a:off x="2667000" y="3345922"/>
              <a:ext cx="858027" cy="338554"/>
            </a:xfrm>
            <a:prstGeom prst="rect">
              <a:avLst/>
            </a:prstGeom>
            <a:noFill/>
          </p:spPr>
          <p:txBody>
            <a:bodyPr wrap="none" rtlCol="0">
              <a:spAutoFit/>
            </a:bodyPr>
            <a:lstStyle/>
            <a:p>
              <a:pPr defTabSz="914263"/>
              <a:r>
                <a:rPr lang="en-US" sz="1600" dirty="0">
                  <a:solidFill>
                    <a:srgbClr val="000000"/>
                  </a:solidFill>
                  <a:latin typeface="Tahoma"/>
                </a:rPr>
                <a:t>Bit Line</a:t>
              </a: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34162" y="2944622"/>
              <a:ext cx="965166" cy="523220"/>
            </a:xfrm>
            <a:prstGeom prst="rect">
              <a:avLst/>
            </a:prstGeom>
            <a:noFill/>
          </p:spPr>
          <p:txBody>
            <a:bodyPr wrap="none" rtlCol="0">
              <a:spAutoFit/>
            </a:bodyPr>
            <a:lstStyle/>
            <a:p>
              <a:pPr algn="ctr" defTabSz="914263"/>
              <a:r>
                <a:rPr lang="en-US" sz="1400" dirty="0">
                  <a:solidFill>
                    <a:srgbClr val="000000"/>
                  </a:solidFill>
                  <a:latin typeface="Tahoma"/>
                </a:rPr>
                <a:t>Access</a:t>
              </a:r>
            </a:p>
            <a:p>
              <a:pPr algn="ctr" defTabSz="914263"/>
              <a:r>
                <a:rPr lang="en-US" sz="1400" dirty="0">
                  <a:solidFill>
                    <a:srgbClr val="000000"/>
                  </a:solidFill>
                  <a:latin typeface="Tahoma"/>
                </a:rPr>
                <a:t>Transistor</a:t>
              </a:r>
            </a:p>
          </p:txBody>
        </p:sp>
        <p:sp>
          <p:nvSpPr>
            <p:cNvPr id="29" name="TextBox 28"/>
            <p:cNvSpPr txBox="1"/>
            <p:nvPr/>
          </p:nvSpPr>
          <p:spPr>
            <a:xfrm>
              <a:off x="4197429" y="2591498"/>
              <a:ext cx="497452" cy="307777"/>
            </a:xfrm>
            <a:prstGeom prst="rect">
              <a:avLst/>
            </a:prstGeom>
            <a:noFill/>
          </p:spPr>
          <p:txBody>
            <a:bodyPr wrap="none" rtlCol="0">
              <a:spAutoFit/>
            </a:bodyPr>
            <a:lstStyle/>
            <a:p>
              <a:pPr algn="ctr" defTabSz="914263"/>
              <a:r>
                <a:rPr lang="en-US" sz="1400" dirty="0">
                  <a:solidFill>
                    <a:srgbClr val="000000"/>
                  </a:solidFill>
                  <a:latin typeface="Tahoma"/>
                </a:rPr>
                <a:t>MTJ</a:t>
              </a: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156887" cy="338554"/>
            </a:xfrm>
            <a:prstGeom prst="rect">
              <a:avLst/>
            </a:prstGeom>
            <a:noFill/>
          </p:spPr>
          <p:txBody>
            <a:bodyPr wrap="none" rtlCol="0">
              <a:spAutoFit/>
            </a:bodyPr>
            <a:lstStyle/>
            <a:p>
              <a:pPr defTabSz="914263"/>
              <a:r>
                <a:rPr lang="en-US" sz="1600" dirty="0">
                  <a:solidFill>
                    <a:srgbClr val="000000"/>
                  </a:solidFill>
                  <a:latin typeface="Tahoma"/>
                </a:rPr>
                <a:t>Sense Line</a:t>
              </a:r>
            </a:p>
          </p:txBody>
        </p:sp>
      </p:grpSp>
    </p:spTree>
    <p:extLst>
      <p:ext uri="{BB962C8B-B14F-4D97-AF65-F5344CB8AC3E}">
        <p14:creationId xmlns:p14="http://schemas.microsoft.com/office/powerpoint/2010/main" val="47612077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5|8.5|6|3.6|3.7|3.5|1.5|2.9|6.2|8.2|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7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_Metropolitan_bul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9.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67.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9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7.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rlito"/>
        <a:ea typeface="Droid Sans"/>
        <a:cs typeface="Droid Sans"/>
      </a:majorFont>
      <a:minorFont>
        <a:latin typeface="Carlito"/>
        <a:ea typeface="Droid Sans"/>
        <a:cs typeface="Droid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56456</TotalTime>
  <Words>7699</Words>
  <Application>Microsoft Office PowerPoint</Application>
  <PresentationFormat>On-screen Show (4:3)</PresentationFormat>
  <Paragraphs>1476</Paragraphs>
  <Slides>121</Slides>
  <Notes>29</Notes>
  <HiddenSlides>0</HiddenSlides>
  <MMClips>0</MMClips>
  <ScaleCrop>false</ScaleCrop>
  <HeadingPairs>
    <vt:vector size="8" baseType="variant">
      <vt:variant>
        <vt:lpstr>Fonts Used</vt:lpstr>
      </vt:variant>
      <vt:variant>
        <vt:i4>15</vt:i4>
      </vt:variant>
      <vt:variant>
        <vt:lpstr>Theme</vt:lpstr>
      </vt:variant>
      <vt:variant>
        <vt:i4>80</vt:i4>
      </vt:variant>
      <vt:variant>
        <vt:lpstr>Embedded OLE Servers</vt:lpstr>
      </vt:variant>
      <vt:variant>
        <vt:i4>1</vt:i4>
      </vt:variant>
      <vt:variant>
        <vt:lpstr>Slide Titles</vt:lpstr>
      </vt:variant>
      <vt:variant>
        <vt:i4>121</vt:i4>
      </vt:variant>
    </vt:vector>
  </HeadingPairs>
  <TitlesOfParts>
    <vt:vector size="217" baseType="lpstr">
      <vt:lpstr>MS PGothic</vt:lpstr>
      <vt:lpstr>MS PGothic</vt:lpstr>
      <vt:lpstr>Arial</vt:lpstr>
      <vt:lpstr>Calibri</vt:lpstr>
      <vt:lpstr>Carlito</vt:lpstr>
      <vt:lpstr>DejaVu Sans</vt:lpstr>
      <vt:lpstr>Droid Sans</vt:lpstr>
      <vt:lpstr>Garamond</vt:lpstr>
      <vt:lpstr>Lucida Grande</vt:lpstr>
      <vt:lpstr>Symbol</vt:lpstr>
      <vt:lpstr>Tahoma</vt:lpstr>
      <vt:lpstr>Times</vt:lpstr>
      <vt:lpstr>Times New Roman</vt:lpstr>
      <vt:lpstr>Wingdings</vt:lpstr>
      <vt:lpstr>Zapf Dingbats</vt: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39_Edge</vt:lpstr>
      <vt:lpstr>41_Edge</vt:lpstr>
      <vt:lpstr>42_Edge</vt:lpstr>
      <vt:lpstr>45_Edge</vt:lpstr>
      <vt:lpstr>46_Edge</vt:lpstr>
      <vt:lpstr>47_Edge</vt:lpstr>
      <vt:lpstr>SAFARI_Template</vt:lpstr>
      <vt:lpstr>2_Edge</vt:lpstr>
      <vt:lpstr>48_Edge</vt:lpstr>
      <vt:lpstr>49_Edge</vt:lpstr>
      <vt:lpstr>50_Edge</vt:lpstr>
      <vt:lpstr>51_Edge</vt:lpstr>
      <vt:lpstr>52_Edge</vt:lpstr>
      <vt:lpstr>54_Edge</vt:lpstr>
      <vt:lpstr>55_Edge</vt:lpstr>
      <vt:lpstr>56_Edge</vt:lpstr>
      <vt:lpstr>57_Edge</vt:lpstr>
      <vt:lpstr>58_Edge</vt:lpstr>
      <vt:lpstr>20_Edge</vt:lpstr>
      <vt:lpstr>53_Edge</vt:lpstr>
      <vt:lpstr>60_Edge</vt:lpstr>
      <vt:lpstr>1_Metropolitan_bullet</vt:lpstr>
      <vt:lpstr>16_Edge</vt:lpstr>
      <vt:lpstr>59_Edge</vt:lpstr>
      <vt:lpstr>40_Edge</vt:lpstr>
      <vt:lpstr>61_Edge</vt:lpstr>
      <vt:lpstr>62_Edge</vt:lpstr>
      <vt:lpstr>63_Edge</vt:lpstr>
      <vt:lpstr>64_Edge</vt:lpstr>
      <vt:lpstr>2_Metropolitan_bullet</vt:lpstr>
      <vt:lpstr>65_Edge</vt:lpstr>
      <vt:lpstr>66_Edge</vt:lpstr>
      <vt:lpstr>43_Edge</vt:lpstr>
      <vt:lpstr>38_Edge</vt:lpstr>
      <vt:lpstr>44_Edge</vt:lpstr>
      <vt:lpstr>67_Edge</vt:lpstr>
      <vt:lpstr>95_Edge</vt:lpstr>
      <vt:lpstr>68_Edge</vt:lpstr>
      <vt:lpstr>Office Theme</vt:lpstr>
      <vt:lpstr>1_Office Theme</vt:lpstr>
      <vt:lpstr>69_Edge</vt:lpstr>
      <vt:lpstr>70_Edge</vt:lpstr>
      <vt:lpstr>71_Edge</vt:lpstr>
      <vt:lpstr>3_Office Theme</vt:lpstr>
      <vt:lpstr>Worksheet</vt:lpstr>
      <vt:lpstr>18-740/640  Computer Architecture Lecture 9: Emerging Memory Technologies</vt:lpstr>
      <vt:lpstr>Required Readings </vt:lpstr>
      <vt:lpstr>Self-Optimizing DRAM Controllers</vt:lpstr>
      <vt:lpstr>Self-Optimizing DRAM Controllers</vt:lpstr>
      <vt:lpstr>Self-Optimizing DRAM Controllers</vt:lpstr>
      <vt:lpstr>States, Actions, Rewards</vt:lpstr>
      <vt:lpstr>Performance Results</vt:lpstr>
      <vt:lpstr>Self Optimizing DRAM Controllers</vt:lpstr>
      <vt:lpstr>More on Self-Optimizing DRAM Controllers</vt:lpstr>
      <vt:lpstr>Evaluating New Ideas  for Future (Memory) Architectures</vt:lpstr>
      <vt:lpstr>Simulation: The Field of Dreams</vt:lpstr>
      <vt:lpstr>Dreaming and Reality</vt:lpstr>
      <vt:lpstr>Why High-Level Simulation?</vt:lpstr>
      <vt:lpstr>Different Goals in Simulation</vt:lpstr>
      <vt:lpstr>Tradeoffs in Simulation</vt:lpstr>
      <vt:lpstr>Trading Off Speed, Flexibility, Accuracy</vt:lpstr>
      <vt:lpstr>High-Level Simulation</vt:lpstr>
      <vt:lpstr>Simulation as Progressive Refinement</vt:lpstr>
      <vt:lpstr>Making The Best of Architecture</vt:lpstr>
      <vt:lpstr>Ramulator: A Fast and Extensible DRAM Simulator   [IEEE Comp Arch Letters’15]</vt:lpstr>
      <vt:lpstr>Ramulator Motivation</vt:lpstr>
      <vt:lpstr>Ramulator </vt:lpstr>
      <vt:lpstr>Case Study: Comparison of DRAM Standards</vt:lpstr>
      <vt:lpstr>Ramulator Paper and Source Code</vt:lpstr>
      <vt:lpstr>Extra Credit Assignment</vt:lpstr>
      <vt:lpstr>Emerging Memory Technologies</vt:lpstr>
      <vt:lpstr>Agenda</vt:lpstr>
      <vt:lpstr>Major Trends Affecting Main Memory (I)</vt:lpstr>
      <vt:lpstr>Trends: Problems with DRAM as Main Memory</vt:lpstr>
      <vt:lpstr>Agenda</vt:lpstr>
      <vt:lpstr>Requirements from an Ideal Memory System</vt:lpstr>
      <vt:lpstr>Requirements from an Ideal Memory System</vt:lpstr>
      <vt:lpstr>How Do We Solve The Memory Problem?</vt:lpstr>
      <vt:lpstr>Solution 2: Emerging Memory Technologies</vt:lpstr>
      <vt:lpstr>Solution 3: Hybrid Memory Systems</vt:lpstr>
      <vt:lpstr>Agenda</vt:lpstr>
      <vt:lpstr>The Promise of Emerging Technologies</vt:lpstr>
      <vt:lpstr>Agenda</vt:lpstr>
      <vt:lpstr>Charge vs. Resistive Memories</vt:lpstr>
      <vt:lpstr>Limits of Charge Memory</vt:lpstr>
      <vt:lpstr>Promising Resistive Memory Technologies</vt:lpstr>
      <vt:lpstr>What is Phase Change Memory?</vt:lpstr>
      <vt:lpstr>How Does PCM Work?</vt:lpstr>
      <vt:lpstr>Opportunity: PCM Advantages</vt:lpstr>
      <vt:lpstr>PCM Resistance → Value</vt:lpstr>
      <vt:lpstr>Multi-Level Cell PCM</vt:lpstr>
      <vt:lpstr>MLC-PCM Resistance → Value</vt:lpstr>
      <vt:lpstr>MLC-PCM Resistance → Value</vt:lpstr>
      <vt:lpstr>Phase Change Memory Properties</vt:lpstr>
      <vt:lpstr>PowerPoint Presentation</vt:lpstr>
      <vt:lpstr>Phase Change Memory Properties: Latency</vt:lpstr>
      <vt:lpstr>Phase Change Memory Properties</vt:lpstr>
      <vt:lpstr>Phase Change Memory: Pros and Cons</vt:lpstr>
      <vt:lpstr>PCM-based Main Memory: Challenges</vt:lpstr>
      <vt:lpstr>PCM-based Main Memory (I)</vt:lpstr>
      <vt:lpstr>Hybrid Memory Systems: Challenges </vt:lpstr>
      <vt:lpstr>PCM-based Main Memory (II)</vt:lpstr>
      <vt:lpstr>STT-MRAM as Main Memory</vt:lpstr>
      <vt:lpstr>Aside: STT MRAM: Pros and Cons</vt:lpstr>
      <vt:lpstr>Agenda</vt:lpstr>
      <vt:lpstr>An Initial Study: Replace DRAM with PCM</vt:lpstr>
      <vt:lpstr>Results: Naïve Replacement of DRAM with PCM</vt:lpstr>
      <vt:lpstr>Architecting PCM to Mitigate Shortcomings</vt:lpstr>
      <vt:lpstr>Results: Architected PCM as Main Memory </vt:lpstr>
      <vt:lpstr>More on PCM As Main Memory</vt:lpstr>
      <vt:lpstr>Agenda</vt:lpstr>
      <vt:lpstr>Hybrid Memory Systems</vt:lpstr>
      <vt:lpstr>One Option: DRAM as a Cache for PCM</vt:lpstr>
      <vt:lpstr>DRAM as a Cache for PCM</vt:lpstr>
      <vt:lpstr>Write Filtering Techniques</vt:lpstr>
      <vt:lpstr>Results: DRAM as PCM Cache (I)</vt:lpstr>
      <vt:lpstr>Results: DRAM as PCM Cache (II)</vt:lpstr>
      <vt:lpstr>More on DRAM-PCM Hybrid Memory</vt:lpstr>
      <vt:lpstr>Agenda</vt:lpstr>
      <vt:lpstr>Hybrid Memory</vt:lpstr>
      <vt:lpstr>Hybrid Memory: A Closer Look</vt:lpstr>
      <vt:lpstr>Row Buffers and Latency</vt:lpstr>
      <vt:lpstr>Key Observation</vt:lpstr>
      <vt:lpstr>System Performance</vt:lpstr>
      <vt:lpstr>Compared to All-PCM/DRAM</vt:lpstr>
      <vt:lpstr>For More on Hybrid Memory Data Placement</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Large DRAM Cache Design</vt:lpstr>
      <vt:lpstr>STT-MRAM As Main Memory</vt:lpstr>
      <vt:lpstr>STT-MRAM as Main Memory</vt:lpstr>
      <vt:lpstr>STT-MRAM: Pros and Cons</vt:lpstr>
      <vt:lpstr>Architected STT-MRAM as Main Memory</vt:lpstr>
      <vt:lpstr>More on STT-MRAM as Main Memory</vt:lpstr>
      <vt:lpstr>Other Opportunities with Emerging Technologies</vt:lpstr>
      <vt:lpstr>Merging of Memory and Storage: Persistent Memory Managers</vt:lpstr>
      <vt:lpstr>Coordinated Memory and Storage with NVM (I)</vt:lpstr>
      <vt:lpstr>Coordinated Memory and Storage with NVM (II)</vt:lpstr>
      <vt:lpstr>The Persistent Memory Manager (PMM)</vt:lpstr>
      <vt:lpstr>The Persistent Memory Manager (PMM)</vt:lpstr>
      <vt:lpstr>Efficient Data Mapping among Heterogeneous Devices</vt:lpstr>
      <vt:lpstr>Efficient Data Mapping among Heterogeneous Devices</vt:lpstr>
      <vt:lpstr>Efficient Data Mapping among Heterogeneous Devices</vt:lpstr>
      <vt:lpstr>Efficient Data Mapping among Heterogeneous Devices</vt:lpstr>
      <vt:lpstr>Performance Benefits of a Single-Level Store</vt:lpstr>
      <vt:lpstr>Energy Benefits of a Single-Level Store</vt:lpstr>
      <vt:lpstr>More on Single-Level Stores</vt:lpstr>
      <vt:lpstr>Enabling and Exploiting NVM: Issues</vt:lpstr>
      <vt:lpstr>Security Challenges of Emerging Technologies</vt:lpstr>
      <vt:lpstr>Securing Emerging Memory Technologies</vt:lpstr>
      <vt:lpstr>Agenda</vt:lpstr>
      <vt:lpstr>Summary: Memory Scaling (with NVM)</vt:lpstr>
      <vt:lpstr>18-740/640  Computer Architecture Lecture 9: Emerging Memory Technologies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Nandita Vijaykumar</cp:lastModifiedBy>
  <cp:revision>1769</cp:revision>
  <cp:lastPrinted>2010-05-26T16:43:32Z</cp:lastPrinted>
  <dcterms:created xsi:type="dcterms:W3CDTF">2010-10-08T20:41:54Z</dcterms:created>
  <dcterms:modified xsi:type="dcterms:W3CDTF">2015-10-01T18:59:36Z</dcterms:modified>
</cp:coreProperties>
</file>