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theme/themeOverride1.xml" ContentType="application/vnd.openxmlformats-officedocument.themeOverrid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5.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6.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7.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8.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9.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3.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4.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5.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26.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7.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28.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908" r:id="rId2"/>
    <p:sldMasterId id="2147483924" r:id="rId3"/>
    <p:sldMasterId id="2147483940" r:id="rId4"/>
    <p:sldMasterId id="2147483956" r:id="rId5"/>
    <p:sldMasterId id="2147483972" r:id="rId6"/>
    <p:sldMasterId id="2147483998" r:id="rId7"/>
    <p:sldMasterId id="2147484072" r:id="rId8"/>
    <p:sldMasterId id="2147484120" r:id="rId9"/>
    <p:sldMasterId id="2147484408" r:id="rId10"/>
    <p:sldMasterId id="2147484434" r:id="rId11"/>
    <p:sldMasterId id="2147484459" r:id="rId12"/>
    <p:sldMasterId id="2147484471" r:id="rId13"/>
    <p:sldMasterId id="2147484483" r:id="rId14"/>
    <p:sldMasterId id="2147484593" r:id="rId15"/>
    <p:sldMasterId id="2147484606" r:id="rId16"/>
    <p:sldMasterId id="2147484700" r:id="rId17"/>
    <p:sldMasterId id="2147484713" r:id="rId18"/>
    <p:sldMasterId id="2147484725" r:id="rId19"/>
    <p:sldMasterId id="2147484737" r:id="rId20"/>
    <p:sldMasterId id="2147484749" r:id="rId21"/>
    <p:sldMasterId id="2147484787" r:id="rId22"/>
    <p:sldMasterId id="2147484799" r:id="rId23"/>
    <p:sldMasterId id="2147484807" r:id="rId24"/>
    <p:sldMasterId id="2147484819" r:id="rId25"/>
    <p:sldMasterId id="2147484832" r:id="rId26"/>
    <p:sldMasterId id="2147484845" r:id="rId27"/>
    <p:sldMasterId id="2147484857" r:id="rId28"/>
    <p:sldMasterId id="2147484869" r:id="rId29"/>
  </p:sldMasterIdLst>
  <p:notesMasterIdLst>
    <p:notesMasterId r:id="rId82"/>
  </p:notesMasterIdLst>
  <p:sldIdLst>
    <p:sldId id="316" r:id="rId30"/>
    <p:sldId id="464" r:id="rId31"/>
    <p:sldId id="447" r:id="rId32"/>
    <p:sldId id="729" r:id="rId33"/>
    <p:sldId id="731" r:id="rId34"/>
    <p:sldId id="736" r:id="rId35"/>
    <p:sldId id="614" r:id="rId36"/>
    <p:sldId id="733" r:id="rId37"/>
    <p:sldId id="734" r:id="rId38"/>
    <p:sldId id="735" r:id="rId39"/>
    <p:sldId id="740" r:id="rId40"/>
    <p:sldId id="741" r:id="rId41"/>
    <p:sldId id="732" r:id="rId42"/>
    <p:sldId id="578" r:id="rId43"/>
    <p:sldId id="703" r:id="rId44"/>
    <p:sldId id="704" r:id="rId45"/>
    <p:sldId id="705" r:id="rId46"/>
    <p:sldId id="706" r:id="rId47"/>
    <p:sldId id="707" r:id="rId48"/>
    <p:sldId id="708" r:id="rId49"/>
    <p:sldId id="709" r:id="rId50"/>
    <p:sldId id="579" r:id="rId51"/>
    <p:sldId id="710" r:id="rId52"/>
    <p:sldId id="711" r:id="rId53"/>
    <p:sldId id="712" r:id="rId54"/>
    <p:sldId id="713" r:id="rId55"/>
    <p:sldId id="714" r:id="rId56"/>
    <p:sldId id="715" r:id="rId57"/>
    <p:sldId id="719" r:id="rId58"/>
    <p:sldId id="720" r:id="rId59"/>
    <p:sldId id="721" r:id="rId60"/>
    <p:sldId id="722" r:id="rId61"/>
    <p:sldId id="723" r:id="rId62"/>
    <p:sldId id="724" r:id="rId63"/>
    <p:sldId id="725" r:id="rId64"/>
    <p:sldId id="726" r:id="rId65"/>
    <p:sldId id="580" r:id="rId66"/>
    <p:sldId id="581" r:id="rId67"/>
    <p:sldId id="582" r:id="rId68"/>
    <p:sldId id="583" r:id="rId69"/>
    <p:sldId id="584" r:id="rId70"/>
    <p:sldId id="585" r:id="rId71"/>
    <p:sldId id="586" r:id="rId72"/>
    <p:sldId id="587" r:id="rId73"/>
    <p:sldId id="588" r:id="rId74"/>
    <p:sldId id="589" r:id="rId75"/>
    <p:sldId id="737" r:id="rId76"/>
    <p:sldId id="591" r:id="rId77"/>
    <p:sldId id="593" r:id="rId78"/>
    <p:sldId id="739" r:id="rId79"/>
    <p:sldId id="603" r:id="rId80"/>
    <p:sldId id="604"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slide" Target="slides/slide39.xml"/><Relationship Id="rId76" Type="http://schemas.openxmlformats.org/officeDocument/2006/relationships/slide" Target="slides/slide47.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AION\MDL\euk139\PAPERS\Published\STTRAM_and_Hybrid_Memory\sttdram\4ISPASS\results4ispas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ION\MDL\euk139\PAPERS\Published\STTRAM_and_Hybrid_Memory\sttdram\4ISPASS\results4ispas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jjm:Documents:SAFARI:hpl:cal:CAL:qual_graph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c:v>
                </c:pt>
                <c:pt idx="1">
                  <c:v>1</c:v>
                </c:pt>
                <c:pt idx="2">
                  <c:v>1</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0.46542370564049901</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0.56920790734957905</c:v>
                </c:pt>
                <c:pt idx="2">
                  <c:v>0.443071661584369</c:v>
                </c:pt>
              </c:numCache>
            </c:numRef>
          </c:val>
        </c:ser>
        <c:dLbls>
          <c:showLegendKey val="0"/>
          <c:showVal val="0"/>
          <c:showCatName val="0"/>
          <c:showSerName val="0"/>
          <c:showPercent val="0"/>
          <c:showBubbleSize val="0"/>
        </c:dLbls>
        <c:gapWidth val="150"/>
        <c:axId val="104168832"/>
        <c:axId val="104171008"/>
      </c:barChart>
      <c:catAx>
        <c:axId val="104168832"/>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104171008"/>
        <c:crosses val="autoZero"/>
        <c:auto val="1"/>
        <c:lblAlgn val="ctr"/>
        <c:lblOffset val="100"/>
        <c:noMultiLvlLbl val="0"/>
      </c:catAx>
      <c:valAx>
        <c:axId val="104171008"/>
        <c:scaling>
          <c:orientation val="minMax"/>
        </c:scaling>
        <c:delete val="0"/>
        <c:axPos val="l"/>
        <c:majorGridlines/>
        <c:numFmt formatCode="General" sourceLinked="1"/>
        <c:majorTickMark val="out"/>
        <c:minorTickMark val="none"/>
        <c:tickLblPos val="nextTo"/>
        <c:crossAx val="104168832"/>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c:v>
                </c:pt>
                <c:pt idx="1">
                  <c:v>0.73082150585833905</c:v>
                </c:pt>
                <c:pt idx="2">
                  <c:v>0.75383541736794402</c:v>
                </c:pt>
                <c:pt idx="3">
                  <c:v>0.89249178735287504</c:v>
                </c:pt>
                <c:pt idx="4">
                  <c:v>1.176931749862085</c:v>
                </c:pt>
              </c:numCache>
            </c:numRef>
          </c:val>
        </c:ser>
        <c:dLbls>
          <c:showLegendKey val="0"/>
          <c:showVal val="0"/>
          <c:showCatName val="0"/>
          <c:showSerName val="0"/>
          <c:showPercent val="0"/>
          <c:showBubbleSize val="0"/>
        </c:dLbls>
        <c:gapWidth val="150"/>
        <c:axId val="105449728"/>
        <c:axId val="105459712"/>
      </c:barChart>
      <c:catAx>
        <c:axId val="105449728"/>
        <c:scaling>
          <c:orientation val="minMax"/>
        </c:scaling>
        <c:delete val="0"/>
        <c:axPos val="b"/>
        <c:majorTickMark val="out"/>
        <c:minorTickMark val="none"/>
        <c:tickLblPos val="nextTo"/>
        <c:crossAx val="105459712"/>
        <c:crosses val="autoZero"/>
        <c:auto val="1"/>
        <c:lblAlgn val="ctr"/>
        <c:lblOffset val="100"/>
        <c:noMultiLvlLbl val="0"/>
      </c:catAx>
      <c:valAx>
        <c:axId val="105459712"/>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10544972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manualLayout>
          <c:layoutTarget val="inner"/>
          <c:xMode val="edge"/>
          <c:yMode val="edge"/>
          <c:x val="0.19679968792227201"/>
          <c:y val="0.13418212908565799"/>
          <c:w val="0.77295804052594297"/>
          <c:h val="0.57225816075576696"/>
        </c:manualLayout>
      </c:layout>
      <c:barChart>
        <c:barDir val="col"/>
        <c:grouping val="clustered"/>
        <c:varyColors val="0"/>
        <c:ser>
          <c:idx val="1"/>
          <c:order val="0"/>
          <c:tx>
            <c:v>STT-RAM (base)</c:v>
          </c:tx>
          <c:invertIfNegative val="0"/>
          <c:val>
            <c:numRef>
              <c:f>DATA3!$AE$254:$AE$265</c:f>
              <c:numCache>
                <c:formatCode>0%</c:formatCode>
                <c:ptCount val="12"/>
                <c:pt idx="0">
                  <c:v>0.95573510300478803</c:v>
                </c:pt>
                <c:pt idx="1">
                  <c:v>0.91812375170455995</c:v>
                </c:pt>
                <c:pt idx="2">
                  <c:v>0.93434694887328196</c:v>
                </c:pt>
                <c:pt idx="3">
                  <c:v>0.95579184720952903</c:v>
                </c:pt>
                <c:pt idx="4">
                  <c:v>0.95738386929952202</c:v>
                </c:pt>
                <c:pt idx="5">
                  <c:v>0.92083392109098094</c:v>
                </c:pt>
                <c:pt idx="6">
                  <c:v>0.95404420780392396</c:v>
                </c:pt>
                <c:pt idx="7">
                  <c:v>0.93019316843574296</c:v>
                </c:pt>
                <c:pt idx="8">
                  <c:v>0.95413346105793595</c:v>
                </c:pt>
                <c:pt idx="9">
                  <c:v>0.94506886725099504</c:v>
                </c:pt>
                <c:pt idx="10">
                  <c:v>0.92103499910287701</c:v>
                </c:pt>
                <c:pt idx="11">
                  <c:v>0.94060819498492199</c:v>
                </c:pt>
              </c:numCache>
            </c:numRef>
          </c:val>
        </c:ser>
        <c:ser>
          <c:idx val="0"/>
          <c:order val="1"/>
          <c:tx>
            <c:v>STT-RAM (opt)</c:v>
          </c:tx>
          <c:invertIfNegative val="0"/>
          <c:cat>
            <c:strRef>
              <c:f>DATA3!$B$272:$B$283</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DATA3!$AE$272:$AE$283</c:f>
              <c:numCache>
                <c:formatCode>0%</c:formatCode>
                <c:ptCount val="12"/>
                <c:pt idx="0">
                  <c:v>0.96014015490016003</c:v>
                </c:pt>
                <c:pt idx="1">
                  <c:v>0.91452653688198104</c:v>
                </c:pt>
                <c:pt idx="2">
                  <c:v>0.944297717493359</c:v>
                </c:pt>
                <c:pt idx="3">
                  <c:v>0.95631640412181496</c:v>
                </c:pt>
                <c:pt idx="4">
                  <c:v>0.95951280726469701</c:v>
                </c:pt>
                <c:pt idx="5">
                  <c:v>0.92091863675880803</c:v>
                </c:pt>
                <c:pt idx="6">
                  <c:v>0.95947649301942695</c:v>
                </c:pt>
                <c:pt idx="7">
                  <c:v>0.93564097344487296</c:v>
                </c:pt>
                <c:pt idx="8">
                  <c:v>0.96002894850404497</c:v>
                </c:pt>
                <c:pt idx="9">
                  <c:v>0.94574147442823198</c:v>
                </c:pt>
                <c:pt idx="10">
                  <c:v>0.93546006245570401</c:v>
                </c:pt>
                <c:pt idx="11">
                  <c:v>0.94473274629755399</c:v>
                </c:pt>
              </c:numCache>
            </c:numRef>
          </c:val>
        </c:ser>
        <c:dLbls>
          <c:showLegendKey val="0"/>
          <c:showVal val="0"/>
          <c:showCatName val="0"/>
          <c:showSerName val="0"/>
          <c:showPercent val="0"/>
          <c:showBubbleSize val="0"/>
        </c:dLbls>
        <c:gapWidth val="150"/>
        <c:axId val="105483264"/>
        <c:axId val="105501440"/>
      </c:barChart>
      <c:catAx>
        <c:axId val="105483264"/>
        <c:scaling>
          <c:orientation val="minMax"/>
        </c:scaling>
        <c:delete val="0"/>
        <c:axPos val="b"/>
        <c:majorTickMark val="out"/>
        <c:minorTickMark val="none"/>
        <c:tickLblPos val="nextTo"/>
        <c:crossAx val="105501440"/>
        <c:crosses val="autoZero"/>
        <c:auto val="1"/>
        <c:lblAlgn val="ctr"/>
        <c:lblOffset val="100"/>
        <c:noMultiLvlLbl val="0"/>
      </c:catAx>
      <c:valAx>
        <c:axId val="105501440"/>
        <c:scaling>
          <c:orientation val="minMax"/>
        </c:scaling>
        <c:delete val="0"/>
        <c:axPos val="l"/>
        <c:majorGridlines/>
        <c:title>
          <c:tx>
            <c:rich>
              <a:bodyPr rot="-5400000" vert="horz"/>
              <a:lstStyle/>
              <a:p>
                <a:pPr>
                  <a:defRPr sz="1600"/>
                </a:pPr>
                <a:r>
                  <a:rPr lang="en-US" sz="1800" dirty="0" smtClean="0"/>
                  <a:t>Performance </a:t>
                </a:r>
                <a:endParaRPr lang="en-US" sz="1800" dirty="0"/>
              </a:p>
              <a:p>
                <a:pPr>
                  <a:defRPr sz="1600"/>
                </a:pPr>
                <a:r>
                  <a:rPr lang="en-US" sz="1800" dirty="0" smtClean="0"/>
                  <a:t>vs. </a:t>
                </a:r>
                <a:r>
                  <a:rPr lang="en-US" sz="1800" dirty="0"/>
                  <a:t>DRAM</a:t>
                </a:r>
              </a:p>
            </c:rich>
          </c:tx>
          <c:layout>
            <c:manualLayout>
              <c:xMode val="edge"/>
              <c:yMode val="edge"/>
              <c:x val="0"/>
              <c:y val="0.140480918786801"/>
            </c:manualLayout>
          </c:layout>
          <c:overlay val="0"/>
        </c:title>
        <c:numFmt formatCode="0%" sourceLinked="1"/>
        <c:majorTickMark val="out"/>
        <c:minorTickMark val="none"/>
        <c:tickLblPos val="nextTo"/>
        <c:txPr>
          <a:bodyPr/>
          <a:lstStyle/>
          <a:p>
            <a:pPr>
              <a:defRPr sz="1200"/>
            </a:pPr>
            <a:endParaRPr lang="en-US"/>
          </a:p>
        </c:txPr>
        <c:crossAx val="105483264"/>
        <c:crosses val="autoZero"/>
        <c:crossBetween val="between"/>
      </c:valAx>
      <c:spPr>
        <a:noFill/>
      </c:spPr>
    </c:plotArea>
    <c:legend>
      <c:legendPos val="t"/>
      <c:layout>
        <c:manualLayout>
          <c:xMode val="edge"/>
          <c:yMode val="edge"/>
          <c:x val="0.23548251901453099"/>
          <c:y val="3.3530571124193803E-2"/>
          <c:w val="0.52903496197093902"/>
          <c:h val="8.5478754510895899E-2"/>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barChart>
        <c:barDir val="col"/>
        <c:grouping val="stacked"/>
        <c:varyColors val="0"/>
        <c:ser>
          <c:idx val="0"/>
          <c:order val="0"/>
          <c:tx>
            <c:strRef>
              <c:f>DATA3!$AF$253</c:f>
              <c:strCache>
                <c:ptCount val="1"/>
                <c:pt idx="0">
                  <c:v>ACT+PRE</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DATA3!$AF$254:$AF$265</c:f>
              <c:numCache>
                <c:formatCode>0%</c:formatCode>
                <c:ptCount val="12"/>
                <c:pt idx="0">
                  <c:v>0.30174700400419302</c:v>
                </c:pt>
                <c:pt idx="1">
                  <c:v>0.276460740767901</c:v>
                </c:pt>
                <c:pt idx="2">
                  <c:v>0.37424610262490798</c:v>
                </c:pt>
                <c:pt idx="3">
                  <c:v>0.32119377388984499</c:v>
                </c:pt>
                <c:pt idx="4">
                  <c:v>0.339731364740398</c:v>
                </c:pt>
                <c:pt idx="5">
                  <c:v>0.34882700464222999</c:v>
                </c:pt>
                <c:pt idx="6">
                  <c:v>0.361969230116095</c:v>
                </c:pt>
                <c:pt idx="7">
                  <c:v>0.260303148145966</c:v>
                </c:pt>
                <c:pt idx="8">
                  <c:v>0.33523660020355001</c:v>
                </c:pt>
                <c:pt idx="9">
                  <c:v>0.39384616488081597</c:v>
                </c:pt>
                <c:pt idx="10">
                  <c:v>0.32654818580274197</c:v>
                </c:pt>
                <c:pt idx="11">
                  <c:v>0.330919029074422</c:v>
                </c:pt>
              </c:numCache>
            </c:numRef>
          </c:val>
        </c:ser>
        <c:ser>
          <c:idx val="1"/>
          <c:order val="1"/>
          <c:tx>
            <c:strRef>
              <c:f>DATA3!$AG$253</c:f>
              <c:strCache>
                <c:ptCount val="1"/>
                <c:pt idx="0">
                  <c:v>WB</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DATA3!$AG$254:$AG$265</c:f>
              <c:numCache>
                <c:formatCode>0%</c:formatCode>
                <c:ptCount val="12"/>
                <c:pt idx="0">
                  <c:v>1.8528769607931098E-2</c:v>
                </c:pt>
                <c:pt idx="1">
                  <c:v>2.7397053001998701E-2</c:v>
                </c:pt>
                <c:pt idx="2">
                  <c:v>1.35177849359938E-2</c:v>
                </c:pt>
                <c:pt idx="3">
                  <c:v>1.59786244869045E-2</c:v>
                </c:pt>
                <c:pt idx="4">
                  <c:v>2.2232772442004702E-2</c:v>
                </c:pt>
                <c:pt idx="5">
                  <c:v>1.86487519376289E-2</c:v>
                </c:pt>
                <c:pt idx="6">
                  <c:v>1.58715196141603E-2</c:v>
                </c:pt>
                <c:pt idx="7">
                  <c:v>2.58260822607475E-2</c:v>
                </c:pt>
                <c:pt idx="8">
                  <c:v>1.68700752780532E-2</c:v>
                </c:pt>
                <c:pt idx="9">
                  <c:v>1.6361883237882801E-2</c:v>
                </c:pt>
                <c:pt idx="10">
                  <c:v>1.50084765126291E-2</c:v>
                </c:pt>
                <c:pt idx="11">
                  <c:v>1.87492539378122E-2</c:v>
                </c:pt>
              </c:numCache>
            </c:numRef>
          </c:val>
        </c:ser>
        <c:ser>
          <c:idx val="2"/>
          <c:order val="2"/>
          <c:tx>
            <c:strRef>
              <c:f>DATA3!$AH$253</c:f>
              <c:strCache>
                <c:ptCount val="1"/>
                <c:pt idx="0">
                  <c:v>RB</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DATA3!$AH$254:$AH$265</c:f>
              <c:numCache>
                <c:formatCode>0%</c:formatCode>
                <c:ptCount val="12"/>
                <c:pt idx="0">
                  <c:v>1.75196370561174E-2</c:v>
                </c:pt>
                <c:pt idx="1">
                  <c:v>1.41617981497664E-2</c:v>
                </c:pt>
                <c:pt idx="2">
                  <c:v>1.0281025536002001E-2</c:v>
                </c:pt>
                <c:pt idx="3">
                  <c:v>1.87812377047714E-2</c:v>
                </c:pt>
                <c:pt idx="4">
                  <c:v>2.3664692489034401E-2</c:v>
                </c:pt>
                <c:pt idx="5">
                  <c:v>1.0148272771727701E-2</c:v>
                </c:pt>
                <c:pt idx="6">
                  <c:v>2.4161071616768798E-2</c:v>
                </c:pt>
                <c:pt idx="7">
                  <c:v>1.6985761926729698E-2</c:v>
                </c:pt>
                <c:pt idx="8">
                  <c:v>1.3314628015711901E-2</c:v>
                </c:pt>
                <c:pt idx="9">
                  <c:v>1.2743385827010199E-2</c:v>
                </c:pt>
                <c:pt idx="10">
                  <c:v>1.01663101466437E-2</c:v>
                </c:pt>
                <c:pt idx="11">
                  <c:v>1.5629801930934901E-2</c:v>
                </c:pt>
              </c:numCache>
            </c:numRef>
          </c:val>
        </c:ser>
        <c:dLbls>
          <c:showLegendKey val="0"/>
          <c:showVal val="0"/>
          <c:showCatName val="0"/>
          <c:showSerName val="0"/>
          <c:showPercent val="0"/>
          <c:showBubbleSize val="0"/>
        </c:dLbls>
        <c:gapWidth val="150"/>
        <c:overlap val="100"/>
        <c:axId val="105531648"/>
        <c:axId val="105541632"/>
      </c:barChart>
      <c:catAx>
        <c:axId val="105531648"/>
        <c:scaling>
          <c:orientation val="minMax"/>
        </c:scaling>
        <c:delete val="0"/>
        <c:axPos val="b"/>
        <c:majorTickMark val="out"/>
        <c:minorTickMark val="none"/>
        <c:tickLblPos val="nextTo"/>
        <c:crossAx val="105541632"/>
        <c:crosses val="autoZero"/>
        <c:auto val="1"/>
        <c:lblAlgn val="ctr"/>
        <c:lblOffset val="100"/>
        <c:noMultiLvlLbl val="0"/>
      </c:catAx>
      <c:valAx>
        <c:axId val="105541632"/>
        <c:scaling>
          <c:orientation val="minMax"/>
          <c:max val="1"/>
        </c:scaling>
        <c:delete val="0"/>
        <c:axPos val="l"/>
        <c:majorGridlines/>
        <c:title>
          <c:tx>
            <c:rich>
              <a:bodyPr rot="-5400000" vert="horz"/>
              <a:lstStyle/>
              <a:p>
                <a:pPr>
                  <a:defRPr/>
                </a:pPr>
                <a:r>
                  <a:rPr lang="en-US" sz="1800" dirty="0" smtClean="0"/>
                  <a:t>Energy</a:t>
                </a:r>
                <a:r>
                  <a:rPr lang="en-US" sz="1800" baseline="0" dirty="0" smtClean="0"/>
                  <a:t> </a:t>
                </a:r>
              </a:p>
              <a:p>
                <a:pPr>
                  <a:defRPr/>
                </a:pPr>
                <a:r>
                  <a:rPr lang="en-US" sz="1800" baseline="0" dirty="0" smtClean="0"/>
                  <a:t>vs. DRAM</a:t>
                </a:r>
                <a:endParaRPr lang="en-US" sz="1800" dirty="0"/>
              </a:p>
            </c:rich>
          </c:tx>
          <c:layout>
            <c:manualLayout>
              <c:xMode val="edge"/>
              <c:yMode val="edge"/>
              <c:x val="1.43002128892585E-2"/>
              <c:y val="0.27631459860620899"/>
            </c:manualLayout>
          </c:layout>
          <c:overlay val="0"/>
        </c:title>
        <c:numFmt formatCode="0%" sourceLinked="1"/>
        <c:majorTickMark val="out"/>
        <c:minorTickMark val="none"/>
        <c:tickLblPos val="nextTo"/>
        <c:crossAx val="105531648"/>
        <c:crosses val="autoZero"/>
        <c:crossBetween val="between"/>
      </c:valAx>
      <c:spPr>
        <a:noFill/>
      </c:spPr>
    </c:plotArea>
    <c:legend>
      <c:legendPos val="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104201216"/>
        <c:axId val="104211200"/>
      </c:barChart>
      <c:catAx>
        <c:axId val="104201216"/>
        <c:scaling>
          <c:orientation val="minMax"/>
        </c:scaling>
        <c:delete val="1"/>
        <c:axPos val="b"/>
        <c:majorTickMark val="none"/>
        <c:minorTickMark val="none"/>
        <c:tickLblPos val="nextTo"/>
        <c:crossAx val="104211200"/>
        <c:crosses val="autoZero"/>
        <c:auto val="1"/>
        <c:lblAlgn val="ctr"/>
        <c:lblOffset val="100"/>
        <c:noMultiLvlLbl val="0"/>
      </c:catAx>
      <c:valAx>
        <c:axId val="104211200"/>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04201216"/>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0.56920790734957905</c:v>
                </c:pt>
              </c:numCache>
            </c:numRef>
          </c:val>
        </c:ser>
        <c:dLbls>
          <c:showLegendKey val="0"/>
          <c:showVal val="0"/>
          <c:showCatName val="0"/>
          <c:showSerName val="0"/>
          <c:showPercent val="0"/>
          <c:showBubbleSize val="0"/>
        </c:dLbls>
        <c:gapWidth val="150"/>
        <c:axId val="104241024"/>
        <c:axId val="104242560"/>
      </c:barChart>
      <c:catAx>
        <c:axId val="104241024"/>
        <c:scaling>
          <c:orientation val="minMax"/>
        </c:scaling>
        <c:delete val="1"/>
        <c:axPos val="b"/>
        <c:majorTickMark val="none"/>
        <c:minorTickMark val="none"/>
        <c:tickLblPos val="nextTo"/>
        <c:crossAx val="104242560"/>
        <c:crosses val="autoZero"/>
        <c:auto val="1"/>
        <c:lblAlgn val="ctr"/>
        <c:lblOffset val="100"/>
        <c:noMultiLvlLbl val="0"/>
      </c:catAx>
      <c:valAx>
        <c:axId val="104242560"/>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10424102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c:v>
                </c:pt>
                <c:pt idx="1">
                  <c:v>0.51630644513821899</c:v>
                </c:pt>
                <c:pt idx="2">
                  <c:v>0.70016011516644805</c:v>
                </c:pt>
                <c:pt idx="3">
                  <c:v>0.85785056036702501</c:v>
                </c:pt>
              </c:numCache>
            </c:numRef>
          </c:val>
        </c:ser>
        <c:dLbls>
          <c:showLegendKey val="0"/>
          <c:showVal val="0"/>
          <c:showCatName val="0"/>
          <c:showSerName val="0"/>
          <c:showPercent val="0"/>
          <c:showBubbleSize val="0"/>
        </c:dLbls>
        <c:gapWidth val="150"/>
        <c:axId val="104337408"/>
        <c:axId val="104338944"/>
      </c:barChart>
      <c:catAx>
        <c:axId val="104337408"/>
        <c:scaling>
          <c:orientation val="minMax"/>
        </c:scaling>
        <c:delete val="0"/>
        <c:axPos val="b"/>
        <c:majorTickMark val="out"/>
        <c:minorTickMark val="none"/>
        <c:tickLblPos val="nextTo"/>
        <c:crossAx val="104338944"/>
        <c:crosses val="autoZero"/>
        <c:auto val="1"/>
        <c:lblAlgn val="ctr"/>
        <c:lblOffset val="100"/>
        <c:noMultiLvlLbl val="0"/>
      </c:catAx>
      <c:valAx>
        <c:axId val="104338944"/>
        <c:scaling>
          <c:orientation val="minMax"/>
          <c:max val="1"/>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04337408"/>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c:v>
                </c:pt>
                <c:pt idx="1">
                  <c:v>0.51630644513821899</c:v>
                </c:pt>
                <c:pt idx="2">
                  <c:v>0.70016011516644805</c:v>
                </c:pt>
                <c:pt idx="3">
                  <c:v>0.85785056036702501</c:v>
                </c:pt>
              </c:numCache>
            </c:numRef>
          </c:val>
        </c:ser>
        <c:dLbls>
          <c:showLegendKey val="0"/>
          <c:showVal val="0"/>
          <c:showCatName val="0"/>
          <c:showSerName val="0"/>
          <c:showPercent val="0"/>
          <c:showBubbleSize val="0"/>
        </c:dLbls>
        <c:gapWidth val="150"/>
        <c:axId val="104368768"/>
        <c:axId val="104370560"/>
      </c:barChart>
      <c:catAx>
        <c:axId val="104368768"/>
        <c:scaling>
          <c:orientation val="minMax"/>
        </c:scaling>
        <c:delete val="0"/>
        <c:axPos val="b"/>
        <c:majorTickMark val="out"/>
        <c:minorTickMark val="none"/>
        <c:tickLblPos val="nextTo"/>
        <c:crossAx val="104370560"/>
        <c:crosses val="autoZero"/>
        <c:auto val="1"/>
        <c:lblAlgn val="ctr"/>
        <c:lblOffset val="100"/>
        <c:noMultiLvlLbl val="0"/>
      </c:catAx>
      <c:valAx>
        <c:axId val="104370560"/>
        <c:scaling>
          <c:orientation val="minMax"/>
          <c:max val="1"/>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04368768"/>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c:v>
                </c:pt>
                <c:pt idx="1">
                  <c:v>0.51630644513821899</c:v>
                </c:pt>
                <c:pt idx="2">
                  <c:v>0.70016011516644805</c:v>
                </c:pt>
                <c:pt idx="3">
                  <c:v>0.85785056036702501</c:v>
                </c:pt>
              </c:numCache>
            </c:numRef>
          </c:val>
        </c:ser>
        <c:dLbls>
          <c:showLegendKey val="0"/>
          <c:showVal val="0"/>
          <c:showCatName val="0"/>
          <c:showSerName val="0"/>
          <c:showPercent val="0"/>
          <c:showBubbleSize val="0"/>
        </c:dLbls>
        <c:gapWidth val="150"/>
        <c:axId val="104405632"/>
        <c:axId val="104427904"/>
      </c:barChart>
      <c:catAx>
        <c:axId val="104405632"/>
        <c:scaling>
          <c:orientation val="minMax"/>
        </c:scaling>
        <c:delete val="0"/>
        <c:axPos val="b"/>
        <c:majorTickMark val="out"/>
        <c:minorTickMark val="none"/>
        <c:tickLblPos val="nextTo"/>
        <c:crossAx val="104427904"/>
        <c:crosses val="autoZero"/>
        <c:auto val="1"/>
        <c:lblAlgn val="ctr"/>
        <c:lblOffset val="100"/>
        <c:noMultiLvlLbl val="0"/>
      </c:catAx>
      <c:valAx>
        <c:axId val="104427904"/>
        <c:scaling>
          <c:orientation val="minMax"/>
          <c:max val="1"/>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04405632"/>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c:v>
                </c:pt>
                <c:pt idx="1">
                  <c:v>0.51630644513821899</c:v>
                </c:pt>
                <c:pt idx="2">
                  <c:v>0.70016011516644805</c:v>
                </c:pt>
                <c:pt idx="3">
                  <c:v>0.85785056036702501</c:v>
                </c:pt>
              </c:numCache>
            </c:numRef>
          </c:val>
        </c:ser>
        <c:dLbls>
          <c:showLegendKey val="0"/>
          <c:showVal val="0"/>
          <c:showCatName val="0"/>
          <c:showSerName val="0"/>
          <c:showPercent val="0"/>
          <c:showBubbleSize val="0"/>
        </c:dLbls>
        <c:gapWidth val="150"/>
        <c:axId val="104450688"/>
        <c:axId val="105337216"/>
      </c:barChart>
      <c:catAx>
        <c:axId val="104450688"/>
        <c:scaling>
          <c:orientation val="minMax"/>
        </c:scaling>
        <c:delete val="0"/>
        <c:axPos val="b"/>
        <c:majorTickMark val="out"/>
        <c:minorTickMark val="none"/>
        <c:tickLblPos val="nextTo"/>
        <c:crossAx val="105337216"/>
        <c:crosses val="autoZero"/>
        <c:auto val="1"/>
        <c:lblAlgn val="ctr"/>
        <c:lblOffset val="100"/>
        <c:noMultiLvlLbl val="0"/>
      </c:catAx>
      <c:valAx>
        <c:axId val="105337216"/>
        <c:scaling>
          <c:orientation val="minMax"/>
          <c:max val="1"/>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04450688"/>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c:v>
                </c:pt>
                <c:pt idx="1">
                  <c:v>0.51630644513821899</c:v>
                </c:pt>
                <c:pt idx="2">
                  <c:v>0.70016011516644805</c:v>
                </c:pt>
                <c:pt idx="3">
                  <c:v>0.85785056036702501</c:v>
                </c:pt>
                <c:pt idx="4">
                  <c:v>0.94486613207465397</c:v>
                </c:pt>
              </c:numCache>
            </c:numRef>
          </c:val>
        </c:ser>
        <c:dLbls>
          <c:showLegendKey val="0"/>
          <c:showVal val="0"/>
          <c:showCatName val="0"/>
          <c:showSerName val="0"/>
          <c:showPercent val="0"/>
          <c:showBubbleSize val="0"/>
        </c:dLbls>
        <c:gapWidth val="150"/>
        <c:axId val="105364096"/>
        <c:axId val="105382272"/>
      </c:barChart>
      <c:catAx>
        <c:axId val="105364096"/>
        <c:scaling>
          <c:orientation val="minMax"/>
        </c:scaling>
        <c:delete val="0"/>
        <c:axPos val="b"/>
        <c:majorTickMark val="out"/>
        <c:minorTickMark val="none"/>
        <c:tickLblPos val="nextTo"/>
        <c:crossAx val="105382272"/>
        <c:crosses val="autoZero"/>
        <c:auto val="1"/>
        <c:lblAlgn val="ctr"/>
        <c:lblOffset val="100"/>
        <c:noMultiLvlLbl val="0"/>
      </c:catAx>
      <c:valAx>
        <c:axId val="105382272"/>
        <c:scaling>
          <c:orientation val="minMax"/>
          <c:max val="1"/>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0536409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c:v>
                </c:pt>
                <c:pt idx="1">
                  <c:v>0.51630644513821899</c:v>
                </c:pt>
                <c:pt idx="2">
                  <c:v>0.70016011516644805</c:v>
                </c:pt>
                <c:pt idx="3">
                  <c:v>0.85785056036702501</c:v>
                </c:pt>
                <c:pt idx="4">
                  <c:v>0.94486613207465397</c:v>
                </c:pt>
              </c:numCache>
            </c:numRef>
          </c:val>
        </c:ser>
        <c:dLbls>
          <c:showLegendKey val="0"/>
          <c:showVal val="0"/>
          <c:showCatName val="0"/>
          <c:showSerName val="0"/>
          <c:showPercent val="0"/>
          <c:showBubbleSize val="0"/>
        </c:dLbls>
        <c:gapWidth val="150"/>
        <c:axId val="105412864"/>
        <c:axId val="105414656"/>
      </c:barChart>
      <c:catAx>
        <c:axId val="105412864"/>
        <c:scaling>
          <c:orientation val="minMax"/>
        </c:scaling>
        <c:delete val="0"/>
        <c:axPos val="b"/>
        <c:majorTickMark val="out"/>
        <c:minorTickMark val="none"/>
        <c:tickLblPos val="nextTo"/>
        <c:crossAx val="105414656"/>
        <c:crosses val="autoZero"/>
        <c:auto val="1"/>
        <c:lblAlgn val="ctr"/>
        <c:lblOffset val="100"/>
        <c:noMultiLvlLbl val="0"/>
      </c:catAx>
      <c:valAx>
        <c:axId val="105414656"/>
        <c:scaling>
          <c:orientation val="minMax"/>
          <c:max val="1"/>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05412864"/>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8CCABDD6-7655-DE43-8028-60943F4F8F99}" type="datetime1">
              <a:rPr lang="en-US"/>
              <a:pPr>
                <a:defRPr/>
              </a:pPr>
              <a:t>9/30/2015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5F2E865F-CAA8-0C44-A202-79298D435BCD}" type="slidenum">
              <a:rPr lang="en-US"/>
              <a:pPr>
                <a:defRPr/>
              </a:pPr>
              <a:t>‹#›</a:t>
            </a:fld>
            <a:endParaRPr lang="en-US"/>
          </a:p>
        </p:txBody>
      </p:sp>
    </p:spTree>
    <p:extLst>
      <p:ext uri="{BB962C8B-B14F-4D97-AF65-F5344CB8AC3E}">
        <p14:creationId xmlns:p14="http://schemas.microsoft.com/office/powerpoint/2010/main" val="2492751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6E4254-0DF6-F244-B682-F5398C836A37}" type="datetime1">
              <a:rPr lang="en-US" sz="1200">
                <a:solidFill>
                  <a:srgbClr val="FFFFFF"/>
                </a:solidFill>
                <a:latin typeface="Calibri" charset="0"/>
                <a:cs typeface="Arial" charset="0"/>
              </a:rPr>
              <a:pPr eaLnBrk="1" hangingPunct="1"/>
              <a:t>9/30/2015</a:t>
            </a:fld>
            <a:endParaRPr lang="en-US" sz="1200">
              <a:solidFill>
                <a:srgbClr val="FFFFFF"/>
              </a:solidFill>
              <a:latin typeface="Calibri" charset="0"/>
              <a:cs typeface="Arial" charset="0"/>
            </a:endParaRPr>
          </a:p>
        </p:txBody>
      </p:sp>
      <p:sp>
        <p:nvSpPr>
          <p:cNvPr id="8192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4DFAB1-5F99-234C-94C8-A794BE46AFE0}" type="slidenum">
              <a:rPr lang="en-US" sz="1200">
                <a:solidFill>
                  <a:srgbClr val="FFFFFF"/>
                </a:solidFill>
                <a:latin typeface="Calibri" charset="0"/>
                <a:cs typeface="Arial" charset="0"/>
              </a:rPr>
              <a:pPr eaLnBrk="1" hangingPunct="1"/>
              <a:t>1</a:t>
            </a:fld>
            <a:endParaRPr lang="en-US" sz="1200">
              <a:solidFill>
                <a:srgbClr val="FFFFFF"/>
              </a:solidFill>
              <a:latin typeface="Calibri" charset="0"/>
              <a:cs typeface="Arial" charset="0"/>
            </a:endParaRPr>
          </a:p>
        </p:txBody>
      </p:sp>
      <p:sp>
        <p:nvSpPr>
          <p:cNvPr id="614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defTabSz="457200">
              <a:buSzPct val="100000"/>
              <a:defRPr/>
            </a:pPr>
            <a:fld id="{56FF3B11-3775-0441-92E3-CC02A5A62F3E}" type="slidenum">
              <a:rPr lang="en-US" sz="1200" smtClean="0"/>
              <a:pPr algn="r" defTabSz="457200">
                <a:buSzPct val="100000"/>
                <a:defRPr/>
              </a:pPr>
              <a:t>1</a:t>
            </a:fld>
            <a:endParaRPr lang="en-US" sz="1200" smtClean="0"/>
          </a:p>
        </p:txBody>
      </p:sp>
      <p:sp>
        <p:nvSpPr>
          <p:cNvPr id="6146" name="Text Box 2"/>
          <p:cNvSpPr txBox="1">
            <a:spLocks noGrp="1" noRot="1" noChangeAspect="1" noChangeArrowheads="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7" name="Text Box 3"/>
          <p:cNvSpPr txBox="1">
            <a:spLocks noGrp="1" noChangeArrowheads="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spcBef>
                <a:spcPct val="0"/>
              </a:spcBef>
              <a:defRPr/>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from DRAM to STT-RAM,</a:t>
            </a:r>
            <a:r>
              <a:rPr lang="en-US" baseline="0" dirty="0" smtClean="0"/>
              <a:t> instead of a capacitor that stores charge, now we have a magnetic tunnel junction that has one reference layer with a fixed magnetic orientation, and a free layer that can be parallel or anti parallel to the reference layer; which determines the resistance, and in turn, the data stored in the MTJ. In addition to the MTJ, the cell, again, has an access transistor. </a:t>
            </a:r>
          </a:p>
          <a:p>
            <a:r>
              <a:rPr lang="en-US" baseline="0" dirty="0" smtClean="0"/>
              <a:t>Reading requires a small voltage to be applied across the </a:t>
            </a:r>
            <a:r>
              <a:rPr lang="en-US" baseline="0" dirty="0" err="1" smtClean="0"/>
              <a:t>bitline</a:t>
            </a:r>
            <a:r>
              <a:rPr lang="en-US" baseline="0" dirty="0" smtClean="0"/>
              <a:t> and sense line; and the current is sensed. This current varies depending on the resistance of MTJ. To write data, we push a large current into the MTJ, which re-aligns the free layer. The direction of the current determines whether it becomes parallel or anti-parallel; i.e. logical 0 or 1. </a:t>
            </a:r>
          </a:p>
        </p:txBody>
      </p:sp>
      <p:sp>
        <p:nvSpPr>
          <p:cNvPr id="4" name="Slide Number Placeholder 3"/>
          <p:cNvSpPr>
            <a:spLocks noGrp="1"/>
          </p:cNvSpPr>
          <p:nvPr>
            <p:ph type="sldNum" sz="quarter" idx="10"/>
          </p:nvPr>
        </p:nvSpPr>
        <p:spPr/>
        <p:txBody>
          <a:bodyPr/>
          <a:lstStyle/>
          <a:p>
            <a:fld id="{8923B1BF-2DE4-4D7D-8ECD-16D20D21B23B}"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4015428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the high-level design goals for a Persistent Memory Manager, or PMM.</a:t>
            </a:r>
          </a:p>
          <a:p>
            <a:endParaRPr lang="en-US" baseline="0" dirty="0" smtClean="0"/>
          </a:p>
          <a:p>
            <a:r>
              <a:rPr lang="en-US" baseline="0" dirty="0"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baseline="0" dirty="0" smtClean="0"/>
          </a:p>
          <a:p>
            <a:r>
              <a:rPr lang="en-US" baseline="0" dirty="0"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baseline="0" dirty="0" smtClean="0"/>
          </a:p>
          <a:p>
            <a:r>
              <a:rPr lang="en-US" baseline="0" dirty="0" smtClean="0"/>
              <a:t>[click]  The PMM is also responsible for managing metadata storage and retrieval.  We will later evaluate how such overheads affect system performance.</a:t>
            </a:r>
          </a:p>
          <a:p>
            <a:endParaRPr lang="en-US" baseline="0" dirty="0" smtClean="0"/>
          </a:p>
          <a:p>
            <a:r>
              <a:rPr lang="en-US" baseline="0" dirty="0" smtClean="0"/>
              <a:t>[click]  In addition, to achieve the best performance and energy efficiency for the applications running on a system, it will be necessary for the system software to provide hints to the hardware to be used to make more efficient data placement decisions.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baseline="0" dirty="0" smtClean="0"/>
          </a:p>
          <a:p>
            <a:r>
              <a:rPr lang="en-US" baseline="0" dirty="0"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489F0E-357D-EE4A-BD2D-C3DB5EB8DAC2}" type="slidenum">
              <a:rPr lang="en-US" sz="1200">
                <a:solidFill>
                  <a:srgbClr val="000000"/>
                </a:solidFill>
              </a:rPr>
              <a:pPr eaLnBrk="1" hangingPunct="1"/>
              <a:t>47</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6E4254-0DF6-F244-B682-F5398C836A37}" type="datetime1">
              <a:rPr lang="en-US" sz="1200">
                <a:solidFill>
                  <a:srgbClr val="FFFFFF"/>
                </a:solidFill>
                <a:latin typeface="Calibri" charset="0"/>
                <a:cs typeface="Arial" charset="0"/>
              </a:rPr>
              <a:pPr eaLnBrk="1" hangingPunct="1"/>
              <a:t>9/30/2015</a:t>
            </a:fld>
            <a:endParaRPr lang="en-US" sz="1200">
              <a:solidFill>
                <a:srgbClr val="FFFFFF"/>
              </a:solidFill>
              <a:latin typeface="Calibri" charset="0"/>
              <a:cs typeface="Arial" charset="0"/>
            </a:endParaRPr>
          </a:p>
        </p:txBody>
      </p:sp>
      <p:sp>
        <p:nvSpPr>
          <p:cNvPr id="8192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4DFAB1-5F99-234C-94C8-A794BE46AFE0}" type="slidenum">
              <a:rPr lang="en-US" sz="1200">
                <a:solidFill>
                  <a:srgbClr val="FFFFFF"/>
                </a:solidFill>
                <a:latin typeface="Calibri" charset="0"/>
                <a:cs typeface="Arial" charset="0"/>
              </a:rPr>
              <a:pPr eaLnBrk="1" hangingPunct="1"/>
              <a:t>50</a:t>
            </a:fld>
            <a:endParaRPr lang="en-US" sz="1200">
              <a:solidFill>
                <a:srgbClr val="FFFFFF"/>
              </a:solidFill>
              <a:latin typeface="Calibri" charset="0"/>
              <a:cs typeface="Arial" charset="0"/>
            </a:endParaRPr>
          </a:p>
        </p:txBody>
      </p:sp>
      <p:sp>
        <p:nvSpPr>
          <p:cNvPr id="614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defTabSz="457200">
              <a:buSzPct val="100000"/>
              <a:defRPr/>
            </a:pPr>
            <a:fld id="{56FF3B11-3775-0441-92E3-CC02A5A62F3E}" type="slidenum">
              <a:rPr lang="en-US" sz="1200" smtClean="0"/>
              <a:pPr algn="r" defTabSz="457200">
                <a:buSzPct val="100000"/>
                <a:defRPr/>
              </a:pPr>
              <a:t>50</a:t>
            </a:fld>
            <a:endParaRPr lang="en-US" sz="1200" smtClean="0"/>
          </a:p>
        </p:txBody>
      </p:sp>
      <p:sp>
        <p:nvSpPr>
          <p:cNvPr id="6146" name="Text Box 2"/>
          <p:cNvSpPr txBox="1">
            <a:spLocks noGrp="1" noRot="1" noChangeAspect="1" noChangeArrowheads="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7" name="Text Box 3"/>
          <p:cNvSpPr txBox="1">
            <a:spLocks noGrp="1" noChangeArrowheads="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spcBef>
                <a:spcPct val="0"/>
              </a:spcBef>
              <a:defRPr/>
            </a:pPr>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489F0E-357D-EE4A-BD2D-C3DB5EB8DAC2}" type="slidenum">
              <a:rPr lang="en-US" sz="1200">
                <a:solidFill>
                  <a:srgbClr val="000000"/>
                </a:solidFill>
              </a:rPr>
              <a:pPr eaLnBrk="1" hangingPunct="1"/>
              <a:t>2</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489F0E-357D-EE4A-BD2D-C3DB5EB8DAC2}" type="slidenum">
              <a:rPr lang="en-US" sz="1200">
                <a:solidFill>
                  <a:srgbClr val="000000"/>
                </a:solidFill>
              </a:rPr>
              <a:pPr eaLnBrk="1" hangingPunct="1"/>
              <a:t>7</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489F0E-357D-EE4A-BD2D-C3DB5EB8DAC2}" type="slidenum">
              <a:rPr lang="en-US" sz="1200">
                <a:solidFill>
                  <a:srgbClr val="000000"/>
                </a:solidFill>
              </a:rPr>
              <a:pPr eaLnBrk="1" hangingPunct="1"/>
              <a:t>11</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489F0E-357D-EE4A-BD2D-C3DB5EB8DAC2}" type="slidenum">
              <a:rPr lang="en-US" sz="1200">
                <a:solidFill>
                  <a:srgbClr val="000000"/>
                </a:solidFill>
              </a:rPr>
              <a:pPr eaLnBrk="1" hangingPunct="1"/>
              <a:t>13</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457175" indent="-457175"/>
            <a:r>
              <a:rPr lang="en-US" u="sng">
                <a:latin typeface="Calibri" charset="0"/>
                <a:ea typeface="ＭＳ Ｐゴシック" charset="0"/>
                <a:cs typeface="ＭＳ Ｐゴシック" charset="0"/>
              </a:rPr>
              <a:t>Workloads:</a:t>
            </a:r>
          </a:p>
          <a:p>
            <a:pPr marL="457175" indent="-457175"/>
            <a:r>
              <a:rPr lang="en-US">
                <a:latin typeface="Calibri" charset="0"/>
                <a:ea typeface="ＭＳ Ｐゴシック" charset="0"/>
                <a:cs typeface="ＭＳ Ｐゴシック" charset="0"/>
              </a:rPr>
              <a:t>Database workloads &amp; Data parallel kernels </a:t>
            </a:r>
          </a:p>
          <a:p>
            <a:pPr marL="457175" indent="-457175"/>
            <a:r>
              <a:rPr lang="en-US">
                <a:latin typeface="Calibri" charset="0"/>
                <a:ea typeface="ＭＳ Ｐゴシック" charset="0"/>
                <a:cs typeface="ＭＳ Ｐゴシック" charset="0"/>
              </a:rPr>
              <a:t>	1.  Database workloads: db1 and db2</a:t>
            </a:r>
          </a:p>
          <a:p>
            <a:pPr marL="457175" indent="-457175"/>
            <a:r>
              <a:rPr lang="en-US">
                <a:latin typeface="Calibri" charset="0"/>
                <a:ea typeface="ＭＳ Ｐゴシック" charset="0"/>
                <a:cs typeface="ＭＳ Ｐゴシック" charset="0"/>
              </a:rPr>
              <a:t>	2.  Unix utilities:  qsort and binary search</a:t>
            </a:r>
          </a:p>
          <a:p>
            <a:pPr marL="457175" indent="-457175"/>
            <a:r>
              <a:rPr lang="en-US">
                <a:latin typeface="Calibri" charset="0"/>
                <a:ea typeface="ＭＳ Ｐゴシック" charset="0"/>
                <a:cs typeface="ＭＳ Ｐゴシック" charset="0"/>
              </a:rPr>
              <a:t>	3.  Data Mining :  K-means and Gauss Seidal</a:t>
            </a:r>
          </a:p>
          <a:p>
            <a:pPr marL="457175" indent="-457175"/>
            <a:r>
              <a:rPr lang="en-US">
                <a:latin typeface="Calibri" charset="0"/>
                <a:ea typeface="ＭＳ Ｐゴシック" charset="0"/>
                <a:cs typeface="ＭＳ Ｐゴシック" charset="0"/>
              </a:rPr>
              <a:t>	4.  Streaming:   DAXPY and Vector Dot Product</a:t>
            </a:r>
            <a:endParaRPr lang="en-US" u="sng">
              <a:latin typeface="Calibri" charset="0"/>
              <a:ea typeface="ＭＳ Ｐゴシック" charset="0"/>
              <a:cs typeface="ＭＳ Ｐゴシック" charset="0"/>
            </a:endParaRPr>
          </a:p>
          <a:p>
            <a:pPr marL="457175" indent="-457175"/>
            <a:endParaRPr lang="en-US" u="sng">
              <a:latin typeface="Calibri" charset="0"/>
              <a:ea typeface="ＭＳ Ｐゴシック" charset="0"/>
              <a:cs typeface="ＭＳ Ｐゴシック" charset="0"/>
            </a:endParaRPr>
          </a:p>
          <a:p>
            <a:pPr marL="457175" indent="-457175"/>
            <a:endParaRPr lang="en-US">
              <a:latin typeface="Calibri" charset="0"/>
              <a:ea typeface="ＭＳ Ｐゴシック" charset="0"/>
              <a:cs typeface="ＭＳ Ｐゴシック"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29628" indent="-37472453"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75" eaLnBrk="0" fontAlgn="base" hangingPunct="0">
              <a:spcBef>
                <a:spcPct val="0"/>
              </a:spcBef>
              <a:spcAft>
                <a:spcPct val="0"/>
              </a:spcAft>
              <a:defRPr sz="2400">
                <a:solidFill>
                  <a:schemeClr val="tx1"/>
                </a:solidFill>
                <a:latin typeface="Arial" charset="0"/>
                <a:ea typeface="Arial" charset="0"/>
                <a:cs typeface="Arial" charset="0"/>
              </a:defRPr>
            </a:lvl6pPr>
            <a:lvl7pPr marL="914350" eaLnBrk="0" fontAlgn="base" hangingPunct="0">
              <a:spcBef>
                <a:spcPct val="0"/>
              </a:spcBef>
              <a:spcAft>
                <a:spcPct val="0"/>
              </a:spcAft>
              <a:defRPr sz="2400">
                <a:solidFill>
                  <a:schemeClr val="tx1"/>
                </a:solidFill>
                <a:latin typeface="Arial" charset="0"/>
                <a:ea typeface="Arial" charset="0"/>
                <a:cs typeface="Arial" charset="0"/>
              </a:defRPr>
            </a:lvl7pPr>
            <a:lvl8pPr marL="1371524" eaLnBrk="0" fontAlgn="base" hangingPunct="0">
              <a:spcBef>
                <a:spcPct val="0"/>
              </a:spcBef>
              <a:spcAft>
                <a:spcPct val="0"/>
              </a:spcAft>
              <a:defRPr sz="2400">
                <a:solidFill>
                  <a:schemeClr val="tx1"/>
                </a:solidFill>
                <a:latin typeface="Arial" charset="0"/>
                <a:ea typeface="Arial" charset="0"/>
                <a:cs typeface="Arial" charset="0"/>
              </a:defRPr>
            </a:lvl8pPr>
            <a:lvl9pPr marL="182869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6DCF63F-32D2-3C43-AAA3-286365289E8B}" type="slidenum">
              <a:rPr lang="en-US" sz="1200">
                <a:solidFill>
                  <a:prstClr val="black"/>
                </a:solidFill>
                <a:latin typeface="Calibri" charset="0"/>
              </a:rPr>
              <a:pPr eaLnBrk="1" hangingPunct="1"/>
              <a:t>18</a:t>
            </a:fld>
            <a:endParaRPr lang="en-US" sz="1200">
              <a:solidFill>
                <a:prstClr val="black"/>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Here’s a closer</a:t>
            </a:r>
            <a:r>
              <a:rPr lang="en-US" baseline="0" dirty="0" smtClean="0">
                <a:latin typeface="Calibri" charset="0"/>
              </a:rPr>
              <a:t> look at a hybrid memory system employing both DRAM and PCM.</a:t>
            </a:r>
          </a:p>
          <a:p>
            <a:pPr>
              <a:spcBef>
                <a:spcPct val="0"/>
              </a:spcBef>
            </a:pPr>
            <a:r>
              <a:rPr lang="en-US" baseline="0" dirty="0" smtClean="0">
                <a:latin typeface="Calibri" charset="0"/>
              </a:rPr>
              <a:t>Typically, the DRAM is used as a small capacity cache, and the PCM is used as a large capacity store.</a:t>
            </a:r>
          </a:p>
          <a:p>
            <a:pPr>
              <a:spcBef>
                <a:spcPct val="0"/>
              </a:spcBef>
            </a:pPr>
            <a:r>
              <a:rPr lang="en-US" baseline="0" dirty="0" smtClean="0">
                <a:latin typeface="Calibri" charset="0"/>
              </a:rPr>
              <a:t>When the processor needs data, it will first look to see if the data is in DRAM. If the data is indeed in DRAM, the processor will retrieve the data from there. If the data is not in DRAM, the processor will retrieve the data from PCM.</a:t>
            </a:r>
          </a:p>
          <a:p>
            <a:pPr>
              <a:spcBef>
                <a:spcPct val="0"/>
              </a:spcBef>
            </a:pPr>
            <a:r>
              <a:rPr lang="en-US" baseline="0" dirty="0" smtClean="0">
                <a:latin typeface="Calibri" charset="0"/>
              </a:rPr>
              <a:t>Both DRAM and PCM are organized into banks that are capable of operating independently. Also, in each bank, there are peripheral circuitries known as the row buffers.</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09" indent="-285734">
              <a:defRPr>
                <a:solidFill>
                  <a:schemeClr val="tx1"/>
                </a:solidFill>
                <a:latin typeface="Calibri" charset="0"/>
                <a:ea typeface="ＭＳ Ｐゴシック" charset="0"/>
              </a:defRPr>
            </a:lvl2pPr>
            <a:lvl3pPr marL="1142937" indent="-228587">
              <a:defRPr>
                <a:solidFill>
                  <a:schemeClr val="tx1"/>
                </a:solidFill>
                <a:latin typeface="Calibri" charset="0"/>
                <a:ea typeface="ＭＳ Ｐゴシック" charset="0"/>
              </a:defRPr>
            </a:lvl3pPr>
            <a:lvl4pPr marL="1600112" indent="-228587">
              <a:defRPr>
                <a:solidFill>
                  <a:schemeClr val="tx1"/>
                </a:solidFill>
                <a:latin typeface="Calibri" charset="0"/>
                <a:ea typeface="ＭＳ Ｐゴシック" charset="0"/>
              </a:defRPr>
            </a:lvl4pPr>
            <a:lvl5pPr marL="2057287" indent="-228587">
              <a:defRPr>
                <a:solidFill>
                  <a:schemeClr val="tx1"/>
                </a:solidFill>
                <a:latin typeface="Calibri" charset="0"/>
                <a:ea typeface="ＭＳ Ｐゴシック" charset="0"/>
              </a:defRPr>
            </a:lvl5pPr>
            <a:lvl6pPr marL="2514461" indent="-228587" fontAlgn="base">
              <a:spcBef>
                <a:spcPct val="0"/>
              </a:spcBef>
              <a:spcAft>
                <a:spcPct val="0"/>
              </a:spcAft>
              <a:defRPr>
                <a:solidFill>
                  <a:schemeClr val="tx1"/>
                </a:solidFill>
                <a:latin typeface="Calibri" charset="0"/>
                <a:ea typeface="ＭＳ Ｐゴシック" charset="0"/>
              </a:defRPr>
            </a:lvl6pPr>
            <a:lvl7pPr marL="2971635" indent="-228587" fontAlgn="base">
              <a:spcBef>
                <a:spcPct val="0"/>
              </a:spcBef>
              <a:spcAft>
                <a:spcPct val="0"/>
              </a:spcAft>
              <a:defRPr>
                <a:solidFill>
                  <a:schemeClr val="tx1"/>
                </a:solidFill>
                <a:latin typeface="Calibri" charset="0"/>
                <a:ea typeface="ＭＳ Ｐゴシック" charset="0"/>
              </a:defRPr>
            </a:lvl7pPr>
            <a:lvl8pPr marL="3428810" indent="-228587" fontAlgn="base">
              <a:spcBef>
                <a:spcPct val="0"/>
              </a:spcBef>
              <a:spcAft>
                <a:spcPct val="0"/>
              </a:spcAft>
              <a:defRPr>
                <a:solidFill>
                  <a:schemeClr val="tx1"/>
                </a:solidFill>
                <a:latin typeface="Calibri" charset="0"/>
                <a:ea typeface="ＭＳ Ｐゴシック" charset="0"/>
              </a:defRPr>
            </a:lvl8pPr>
            <a:lvl9pPr marL="3885985" indent="-228587" fontAlgn="base">
              <a:spcBef>
                <a:spcPct val="0"/>
              </a:spcBef>
              <a:spcAft>
                <a:spcPct val="0"/>
              </a:spcAft>
              <a:defRPr>
                <a:solidFill>
                  <a:schemeClr val="tx1"/>
                </a:solidFill>
                <a:latin typeface="Calibri" charset="0"/>
                <a:ea typeface="ＭＳ Ｐゴシック" charset="0"/>
              </a:defRPr>
            </a:lvl9pPr>
          </a:lstStyle>
          <a:p>
            <a:fld id="{503D771D-9800-EC44-80A5-B78A82B9E05F}" type="slidenum">
              <a:rPr lang="en-US">
                <a:solidFill>
                  <a:prstClr val="black"/>
                </a:solidFill>
              </a:rPr>
              <a:pPr/>
              <a:t>20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Our key observation is that row buffers exist in</a:t>
            </a:r>
            <a:r>
              <a:rPr lang="en-US" baseline="0" dirty="0" smtClean="0"/>
              <a:t> both DRAM and PCM.</a:t>
            </a:r>
          </a:p>
          <a:p>
            <a:r>
              <a:rPr lang="en-US" baseline="0" dirty="0" smtClean="0"/>
              <a:t>Row hit latency, which does not access the memory cell array, is similar in DRAM and PCM.</a:t>
            </a:r>
          </a:p>
          <a:p>
            <a:r>
              <a:rPr lang="en-US" baseline="0" dirty="0" smtClean="0"/>
              <a:t>It is for a row miss that the memory access latency is small in DRAM and large in PCM.</a:t>
            </a:r>
          </a:p>
          <a:p>
            <a:r>
              <a:rPr lang="en-US" baseline="0" dirty="0" smtClean="0"/>
              <a:t>Therefore we would like to place data in DRAM which:</a:t>
            </a:r>
          </a:p>
          <a:p>
            <a:r>
              <a:rPr lang="en-US" baseline="0" dirty="0" smtClean="0"/>
              <a:t>Is likely to miss in the row buffer, which we call as having low row buffer locality, since the row buffer miss penalty is small in DRAM than it is in PCM.</a:t>
            </a:r>
          </a:p>
          <a:p>
            <a:r>
              <a:rPr lang="en-US" baseline="0" dirty="0" smtClean="0"/>
              <a:t>And we would like to place data in DRAM which is reused many times, so that we cache only the data that is worth the movement cost.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21</a:t>
            </a:fld>
            <a:endParaRPr lang="en-US">
              <a:solidFill>
                <a:prstClr val="black"/>
              </a:solidFill>
              <a:latin typeface="Calibri"/>
            </a:endParaRPr>
          </a:p>
        </p:txBody>
      </p:sp>
    </p:spTree>
    <p:extLst>
      <p:ext uri="{BB962C8B-B14F-4D97-AF65-F5344CB8AC3E}">
        <p14:creationId xmlns:p14="http://schemas.microsoft.com/office/powerpoint/2010/main" val="1654321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22</a:t>
            </a:fld>
            <a:endParaRPr lang="en-US">
              <a:solidFill>
                <a:prstClr val="black"/>
              </a:solidFill>
              <a:latin typeface="Calibri"/>
            </a:endParaRPr>
          </a:p>
        </p:txBody>
      </p:sp>
    </p:spTree>
    <p:extLst>
      <p:ext uri="{BB962C8B-B14F-4D97-AF65-F5344CB8AC3E}">
        <p14:creationId xmlns:p14="http://schemas.microsoft.com/office/powerpoint/2010/main" val="130476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defTabSz="914400">
              <a:buSzTx/>
              <a:defRPr/>
            </a:lvl1pPr>
          </a:lstStyle>
          <a:p>
            <a:pPr>
              <a:defRPr/>
            </a:pPr>
            <a:r>
              <a:rPr lang="en-US"/>
              <a:t>Efficient Runahead Execution</a:t>
            </a:r>
          </a:p>
        </p:txBody>
      </p:sp>
      <p:sp>
        <p:nvSpPr>
          <p:cNvPr id="5" name="Slide Number Placeholder 4"/>
          <p:cNvSpPr>
            <a:spLocks noGrp="1"/>
          </p:cNvSpPr>
          <p:nvPr>
            <p:ph type="sldNum" idx="11"/>
          </p:nvPr>
        </p:nvSpPr>
        <p:spPr/>
        <p:txBody>
          <a:bodyPr/>
          <a:lstStyle>
            <a:lvl1pPr defTabSz="914400">
              <a:buSzTx/>
              <a:defRPr/>
            </a:lvl1pPr>
          </a:lstStyle>
          <a:p>
            <a:pPr>
              <a:defRPr/>
            </a:pPr>
            <a:fld id="{A1F996E7-489B-884A-AEB3-96F71648F82C}" type="slidenum">
              <a:rPr lang="en-US"/>
              <a:pPr>
                <a:defRPr/>
              </a:pPr>
              <a:t>‹#›</a:t>
            </a:fld>
            <a:endParaRPr lang="en-US"/>
          </a:p>
        </p:txBody>
      </p:sp>
    </p:spTree>
    <p:extLst>
      <p:ext uri="{BB962C8B-B14F-4D97-AF65-F5344CB8AC3E}">
        <p14:creationId xmlns:p14="http://schemas.microsoft.com/office/powerpoint/2010/main" val="262278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defTabSz="914400">
              <a:buSzTx/>
              <a:defRPr/>
            </a:lvl1pPr>
          </a:lstStyle>
          <a:p>
            <a:pPr>
              <a:defRPr/>
            </a:pPr>
            <a:r>
              <a:rPr lang="en-US"/>
              <a:t>Efficient Runahead Execution</a:t>
            </a:r>
          </a:p>
        </p:txBody>
      </p:sp>
      <p:sp>
        <p:nvSpPr>
          <p:cNvPr id="5" name="Slide Number Placeholder 4"/>
          <p:cNvSpPr>
            <a:spLocks noGrp="1"/>
          </p:cNvSpPr>
          <p:nvPr>
            <p:ph type="sldNum" idx="11"/>
          </p:nvPr>
        </p:nvSpPr>
        <p:spPr/>
        <p:txBody>
          <a:bodyPr/>
          <a:lstStyle>
            <a:lvl1pPr defTabSz="914400">
              <a:buSzTx/>
              <a:defRPr/>
            </a:lvl1pPr>
          </a:lstStyle>
          <a:p>
            <a:pPr>
              <a:defRPr/>
            </a:pPr>
            <a:fld id="{439A3FCC-68C8-064E-BEE0-79E8B49D1E7A}" type="slidenum">
              <a:rPr lang="en-US"/>
              <a:pPr>
                <a:defRPr/>
              </a:pPr>
              <a:t>‹#›</a:t>
            </a:fld>
            <a:endParaRPr lang="en-US"/>
          </a:p>
        </p:txBody>
      </p:sp>
    </p:spTree>
    <p:extLst>
      <p:ext uri="{BB962C8B-B14F-4D97-AF65-F5344CB8AC3E}">
        <p14:creationId xmlns:p14="http://schemas.microsoft.com/office/powerpoint/2010/main" val="9243293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4B3414C-3442-F643-83AE-59CB9358B3A2}" type="slidenum">
              <a:rPr lang="en-US" altLang="en-US"/>
              <a:pPr>
                <a:defRPr/>
              </a:pPr>
              <a:t>‹#›</a:t>
            </a:fld>
            <a:endParaRPr lang="en-US" altLang="en-US"/>
          </a:p>
        </p:txBody>
      </p:sp>
    </p:spTree>
    <p:extLst>
      <p:ext uri="{BB962C8B-B14F-4D97-AF65-F5344CB8AC3E}">
        <p14:creationId xmlns:p14="http://schemas.microsoft.com/office/powerpoint/2010/main" val="395048095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630AE4-6237-8A4E-B00F-EF7B645037A8}" type="slidenum">
              <a:rPr lang="en-US" altLang="en-US"/>
              <a:pPr>
                <a:defRPr/>
              </a:pPr>
              <a:t>‹#›</a:t>
            </a:fld>
            <a:endParaRPr lang="en-US" altLang="en-US"/>
          </a:p>
        </p:txBody>
      </p:sp>
    </p:spTree>
    <p:extLst>
      <p:ext uri="{BB962C8B-B14F-4D97-AF65-F5344CB8AC3E}">
        <p14:creationId xmlns:p14="http://schemas.microsoft.com/office/powerpoint/2010/main" val="354934828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5CF3E15-E970-204E-AA66-5B260AC050C4}" type="slidenum">
              <a:rPr lang="en-US" altLang="en-US"/>
              <a:pPr>
                <a:defRPr/>
              </a:pPr>
              <a:t>‹#›</a:t>
            </a:fld>
            <a:endParaRPr lang="en-US" altLang="en-US"/>
          </a:p>
        </p:txBody>
      </p:sp>
    </p:spTree>
    <p:extLst>
      <p:ext uri="{BB962C8B-B14F-4D97-AF65-F5344CB8AC3E}">
        <p14:creationId xmlns:p14="http://schemas.microsoft.com/office/powerpoint/2010/main" val="336769733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93CB86-94EC-8B49-BE81-0117877AD723}" type="slidenum">
              <a:rPr lang="en-US" altLang="en-US"/>
              <a:pPr>
                <a:defRPr/>
              </a:pPr>
              <a:t>‹#›</a:t>
            </a:fld>
            <a:endParaRPr lang="en-US" altLang="en-US"/>
          </a:p>
        </p:txBody>
      </p:sp>
    </p:spTree>
    <p:extLst>
      <p:ext uri="{BB962C8B-B14F-4D97-AF65-F5344CB8AC3E}">
        <p14:creationId xmlns:p14="http://schemas.microsoft.com/office/powerpoint/2010/main" val="153221776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473EFC-C0EB-624F-9B7B-5C845D389810}" type="slidenum">
              <a:rPr lang="en-US" altLang="en-US"/>
              <a:pPr>
                <a:defRPr/>
              </a:pPr>
              <a:t>‹#›</a:t>
            </a:fld>
            <a:endParaRPr lang="en-US" altLang="en-US"/>
          </a:p>
        </p:txBody>
      </p:sp>
    </p:spTree>
    <p:extLst>
      <p:ext uri="{BB962C8B-B14F-4D97-AF65-F5344CB8AC3E}">
        <p14:creationId xmlns:p14="http://schemas.microsoft.com/office/powerpoint/2010/main" val="203283972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E10F99B-0BA1-8547-B676-388BB6A30914}" type="slidenum">
              <a:rPr lang="en-US" altLang="en-US"/>
              <a:pPr>
                <a:defRPr/>
              </a:pPr>
              <a:t>‹#›</a:t>
            </a:fld>
            <a:endParaRPr lang="en-US" altLang="en-US"/>
          </a:p>
        </p:txBody>
      </p:sp>
    </p:spTree>
    <p:extLst>
      <p:ext uri="{BB962C8B-B14F-4D97-AF65-F5344CB8AC3E}">
        <p14:creationId xmlns:p14="http://schemas.microsoft.com/office/powerpoint/2010/main" val="358988041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5"/>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35F193-A057-C14D-A5DF-5FF2440BEA3B}" type="datetime1">
              <a:rPr lang="en-US"/>
              <a:pPr>
                <a:defRPr/>
              </a:pPr>
              <a:t>9/30/2015</a:t>
            </a:fld>
            <a:endParaRPr lang="en-US"/>
          </a:p>
        </p:txBody>
      </p:sp>
      <p:sp>
        <p:nvSpPr>
          <p:cNvPr id="6"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527FD3-3FC0-E54B-A28A-C11435E7B2B0}" type="slidenum">
              <a:rPr lang="en-US"/>
              <a:pPr>
                <a:defRPr/>
              </a:pPr>
              <a:t>‹#›</a:t>
            </a:fld>
            <a:endParaRPr lang="en-US" dirty="0"/>
          </a:p>
        </p:txBody>
      </p:sp>
    </p:spTree>
    <p:extLst>
      <p:ext uri="{BB962C8B-B14F-4D97-AF65-F5344CB8AC3E}">
        <p14:creationId xmlns:p14="http://schemas.microsoft.com/office/powerpoint/2010/main" val="2875561450"/>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7ECDE9-C72A-D741-9E4A-6F452181B696}" type="datetime1">
              <a:rPr lang="en-US"/>
              <a:pPr>
                <a:defRPr/>
              </a:pPr>
              <a:t>9/30/2015</a:t>
            </a:fld>
            <a:endParaRPr lang="en-US"/>
          </a:p>
        </p:txBody>
      </p:sp>
      <p:sp>
        <p:nvSpPr>
          <p:cNvPr id="5"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9"/>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1039BC8-240E-3241-893D-EAB1F9215BF3}" type="slidenum">
              <a:rPr lang="en-US"/>
              <a:pPr>
                <a:defRPr/>
              </a:pPr>
              <a:t>‹#›</a:t>
            </a:fld>
            <a:endParaRPr lang="en-US" dirty="0"/>
          </a:p>
        </p:txBody>
      </p:sp>
    </p:spTree>
    <p:extLst>
      <p:ext uri="{BB962C8B-B14F-4D97-AF65-F5344CB8AC3E}">
        <p14:creationId xmlns:p14="http://schemas.microsoft.com/office/powerpoint/2010/main" val="138686617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7D88F52-85C7-784A-B840-1A269005686B}" type="datetime1">
              <a:rPr lang="en-US"/>
              <a:pPr>
                <a:defRPr/>
              </a:pPr>
              <a:t>9/30/2015</a:t>
            </a:fld>
            <a:endParaRPr lang="en-US"/>
          </a:p>
        </p:txBody>
      </p:sp>
      <p:sp>
        <p:nvSpPr>
          <p:cNvPr id="5" name="Footer Placeholder 5"/>
          <p:cNvSpPr>
            <a:spLocks noGrp="1"/>
          </p:cNvSpPr>
          <p:nvPr>
            <p:ph type="ftr" sz="quarter" idx="13"/>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6"/>
          <p:cNvSpPr>
            <a:spLocks noGrp="1"/>
          </p:cNvSpPr>
          <p:nvPr>
            <p:ph type="sldNum" sz="quarter" idx="14"/>
          </p:nvPr>
        </p:nvSpPr>
        <p:spPr/>
        <p:txBody>
          <a:bodyPr/>
          <a:lstStyle>
            <a:lvl1pPr fontAlgn="base">
              <a:spcBef>
                <a:spcPct val="0"/>
              </a:spcBef>
              <a:spcAft>
                <a:spcPct val="0"/>
              </a:spcAft>
              <a:defRPr>
                <a:ea typeface="ＭＳ Ｐゴシック" charset="0"/>
                <a:cs typeface="ＭＳ Ｐゴシック" charset="0"/>
              </a:defRPr>
            </a:lvl1pPr>
          </a:lstStyle>
          <a:p>
            <a:pPr>
              <a:defRPr/>
            </a:pPr>
            <a:fld id="{618B7EA7-0CCC-F748-9C8D-B6346BFEC66C}" type="slidenum">
              <a:rPr lang="en-US"/>
              <a:pPr>
                <a:defRPr/>
              </a:pPr>
              <a:t>‹#›</a:t>
            </a:fld>
            <a:endParaRPr lang="en-US" dirty="0"/>
          </a:p>
        </p:txBody>
      </p:sp>
    </p:spTree>
    <p:extLst>
      <p:ext uri="{BB962C8B-B14F-4D97-AF65-F5344CB8AC3E}">
        <p14:creationId xmlns:p14="http://schemas.microsoft.com/office/powerpoint/2010/main" val="38481916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FC94C2FC-1DFA-E94C-A97F-C9D2140CC96E}" type="datetime1">
              <a:rPr lang="en-US"/>
              <a:pPr>
                <a:defRPr/>
              </a:pPr>
              <a:t>9/30/2015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B56DA729-AF6B-7B4E-A6FF-F15344F837C6}" type="slidenum">
              <a:rPr lang="en-US"/>
              <a:pPr>
                <a:defRPr/>
              </a:pPr>
              <a:t>‹#›</a:t>
            </a:fld>
            <a:endParaRPr lang="en-US" dirty="0"/>
          </a:p>
        </p:txBody>
      </p:sp>
    </p:spTree>
    <p:extLst>
      <p:ext uri="{BB962C8B-B14F-4D97-AF65-F5344CB8AC3E}">
        <p14:creationId xmlns:p14="http://schemas.microsoft.com/office/powerpoint/2010/main" val="53086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60" y="152400"/>
            <a:ext cx="2151063" cy="59801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59801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defTabSz="914400">
              <a:buSzTx/>
              <a:defRPr/>
            </a:lvl1pPr>
          </a:lstStyle>
          <a:p>
            <a:pPr>
              <a:defRPr/>
            </a:pPr>
            <a:r>
              <a:rPr lang="en-US"/>
              <a:t>Efficient Runahead Execution</a:t>
            </a:r>
          </a:p>
        </p:txBody>
      </p:sp>
      <p:sp>
        <p:nvSpPr>
          <p:cNvPr id="5" name="Slide Number Placeholder 4"/>
          <p:cNvSpPr>
            <a:spLocks noGrp="1"/>
          </p:cNvSpPr>
          <p:nvPr>
            <p:ph type="sldNum" idx="11"/>
          </p:nvPr>
        </p:nvSpPr>
        <p:spPr/>
        <p:txBody>
          <a:bodyPr/>
          <a:lstStyle>
            <a:lvl1pPr defTabSz="914400">
              <a:buSzTx/>
              <a:defRPr/>
            </a:lvl1pPr>
          </a:lstStyle>
          <a:p>
            <a:pPr>
              <a:defRPr/>
            </a:pPr>
            <a:fld id="{EA849D3C-6DF8-0345-94AF-E2FA294CF000}" type="slidenum">
              <a:rPr lang="en-US"/>
              <a:pPr>
                <a:defRPr/>
              </a:pPr>
              <a:t>‹#›</a:t>
            </a:fld>
            <a:endParaRPr lang="en-US"/>
          </a:p>
        </p:txBody>
      </p:sp>
    </p:spTree>
    <p:extLst>
      <p:ext uri="{BB962C8B-B14F-4D97-AF65-F5344CB8AC3E}">
        <p14:creationId xmlns:p14="http://schemas.microsoft.com/office/powerpoint/2010/main" val="32358307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AEA5BB4C-8DF1-9E43-8A01-289854C4009E}" type="datetime1">
              <a:rPr lang="en-US"/>
              <a:pPr>
                <a:defRPr/>
              </a:pPr>
              <a:t>9/30/2015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3A6BDFA-A3EC-F64E-B129-042BD5BAA0BA}" type="slidenum">
              <a:rPr lang="en-US"/>
              <a:pPr>
                <a:defRPr/>
              </a:pPr>
              <a:t>‹#›</a:t>
            </a:fld>
            <a:endParaRPr lang="en-US" dirty="0"/>
          </a:p>
        </p:txBody>
      </p:sp>
    </p:spTree>
    <p:extLst>
      <p:ext uri="{BB962C8B-B14F-4D97-AF65-F5344CB8AC3E}">
        <p14:creationId xmlns:p14="http://schemas.microsoft.com/office/powerpoint/2010/main" val="19224284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9D99D16F-356C-8B41-B06E-F78A1981A42D}" type="datetime1">
              <a:rPr lang="en-US"/>
              <a:pPr>
                <a:defRPr/>
              </a:pPr>
              <a:t>9/30/2015</a:t>
            </a:fld>
            <a:endParaRPr lang="en-US"/>
          </a:p>
        </p:txBody>
      </p:sp>
      <p:sp>
        <p:nvSpPr>
          <p:cNvPr id="8"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DCD0B-299B-CE40-8F42-53A2A3719F1C}" type="slidenum">
              <a:rPr lang="en-US"/>
              <a:pPr>
                <a:defRPr/>
              </a:pPr>
              <a:t>‹#›</a:t>
            </a:fld>
            <a:endParaRPr lang="en-US" dirty="0"/>
          </a:p>
        </p:txBody>
      </p:sp>
    </p:spTree>
    <p:extLst>
      <p:ext uri="{BB962C8B-B14F-4D97-AF65-F5344CB8AC3E}">
        <p14:creationId xmlns:p14="http://schemas.microsoft.com/office/powerpoint/2010/main" val="22049661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43549D-DADE-C449-8C46-6835FA519C52}" type="datetime1">
              <a:rPr lang="en-US"/>
              <a:pPr>
                <a:defRPr/>
              </a:pPr>
              <a:t>9/30/2015</a:t>
            </a:fld>
            <a:endParaRPr lang="en-US"/>
          </a:p>
        </p:txBody>
      </p:sp>
      <p:sp>
        <p:nvSpPr>
          <p:cNvPr id="4"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B512F88-1791-5145-BF39-DB9F9EDC90BC}" type="slidenum">
              <a:rPr lang="en-US"/>
              <a:pPr>
                <a:defRPr/>
              </a:pPr>
              <a:t>‹#›</a:t>
            </a:fld>
            <a:endParaRPr lang="en-US" dirty="0"/>
          </a:p>
        </p:txBody>
      </p:sp>
    </p:spTree>
    <p:extLst>
      <p:ext uri="{BB962C8B-B14F-4D97-AF65-F5344CB8AC3E}">
        <p14:creationId xmlns:p14="http://schemas.microsoft.com/office/powerpoint/2010/main" val="7394280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6B30C9-69AE-064F-8974-67FDFAB679C3}" type="datetime1">
              <a:rPr lang="en-US"/>
              <a:pPr>
                <a:defRPr/>
              </a:pPr>
              <a:t>9/30/2015</a:t>
            </a:fld>
            <a:endParaRPr lang="en-US"/>
          </a:p>
        </p:txBody>
      </p:sp>
      <p:sp>
        <p:nvSpPr>
          <p:cNvPr id="3"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B90B10C-854E-B540-8353-F1E42FBCB8FA}" type="slidenum">
              <a:rPr lang="en-US"/>
              <a:pPr>
                <a:defRPr/>
              </a:pPr>
              <a:t>‹#›</a:t>
            </a:fld>
            <a:endParaRPr lang="en-US" dirty="0"/>
          </a:p>
        </p:txBody>
      </p:sp>
    </p:spTree>
    <p:extLst>
      <p:ext uri="{BB962C8B-B14F-4D97-AF65-F5344CB8AC3E}">
        <p14:creationId xmlns:p14="http://schemas.microsoft.com/office/powerpoint/2010/main" val="27330448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7"/>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E10146A-61FE-1D47-BD89-2A381E27123A}" type="datetime1">
              <a:rPr lang="en-US"/>
              <a:pPr>
                <a:defRPr/>
              </a:pPr>
              <a:t>9/30/2015</a:t>
            </a:fld>
            <a:endParaRPr lang="en-US"/>
          </a:p>
        </p:txBody>
      </p:sp>
      <p:sp>
        <p:nvSpPr>
          <p:cNvPr id="7"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24C1B645-6600-E24B-9D28-6A7574A1A69B}" type="slidenum">
              <a:rPr lang="en-US"/>
              <a:pPr>
                <a:defRPr/>
              </a:pPr>
              <a:t>‹#›</a:t>
            </a:fld>
            <a:endParaRPr lang="en-US" dirty="0"/>
          </a:p>
        </p:txBody>
      </p:sp>
    </p:spTree>
    <p:extLst>
      <p:ext uri="{BB962C8B-B14F-4D97-AF65-F5344CB8AC3E}">
        <p14:creationId xmlns:p14="http://schemas.microsoft.com/office/powerpoint/2010/main" val="2182800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rtlCol="0">
            <a:normAutofit/>
          </a:bodyPr>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base">
              <a:spcBef>
                <a:spcPct val="0"/>
              </a:spcBef>
              <a:spcAft>
                <a:spcPct val="0"/>
              </a:spcAft>
              <a:defRPr>
                <a:solidFill>
                  <a:prstClr val="white">
                    <a:alpha val="75000"/>
                  </a:prstClr>
                </a:solidFill>
                <a:ea typeface="ＭＳ Ｐゴシック" charset="0"/>
                <a:cs typeface="ＭＳ Ｐゴシック" charset="0"/>
              </a:defRPr>
            </a:lvl1pPr>
          </a:lstStyle>
          <a:p>
            <a:pPr>
              <a:defRPr/>
            </a:pPr>
            <a:fld id="{B3E9BD86-AA19-0048-A8BC-0E4FAA46A02F}" type="datetime1">
              <a:rPr lang="en-US"/>
              <a:pPr>
                <a:defRPr/>
              </a:pPr>
              <a:t>9/30/2015</a:t>
            </a:fld>
            <a:endParaRPr lang="en-US"/>
          </a:p>
        </p:txBody>
      </p:sp>
      <p:sp>
        <p:nvSpPr>
          <p:cNvPr id="6" name="Footer Placeholder 8"/>
          <p:cNvSpPr>
            <a:spLocks noGrp="1"/>
          </p:cNvSpPr>
          <p:nvPr>
            <p:ph type="ftr" sz="quarter" idx="11"/>
          </p:nvPr>
        </p:nvSpPr>
        <p:spPr/>
        <p:txBody>
          <a:bodyPr/>
          <a:lstStyle>
            <a:lvl1pPr fontAlgn="base">
              <a:spcBef>
                <a:spcPct val="0"/>
              </a:spcBef>
              <a:spcAft>
                <a:spcPct val="0"/>
              </a:spcAft>
              <a:defRPr>
                <a:solidFill>
                  <a:prstClr val="white">
                    <a:alpha val="75000"/>
                  </a:prstClr>
                </a:solidFill>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solidFill>
                  <a:prstClr val="white"/>
                </a:solidFill>
                <a:ea typeface="ＭＳ Ｐゴシック" charset="0"/>
                <a:cs typeface="ＭＳ Ｐゴシック" charset="0"/>
              </a:defRPr>
            </a:lvl1pPr>
          </a:lstStyle>
          <a:p>
            <a:pPr>
              <a:defRPr/>
            </a:pPr>
            <a:fld id="{B32DABAA-928E-544E-9A45-9F81B9331B77}" type="slidenum">
              <a:rPr lang="en-US"/>
              <a:pPr>
                <a:defRPr/>
              </a:pPr>
              <a:t>‹#›</a:t>
            </a:fld>
            <a:endParaRPr lang="en-US" dirty="0"/>
          </a:p>
        </p:txBody>
      </p:sp>
    </p:spTree>
    <p:extLst>
      <p:ext uri="{BB962C8B-B14F-4D97-AF65-F5344CB8AC3E}">
        <p14:creationId xmlns:p14="http://schemas.microsoft.com/office/powerpoint/2010/main" val="3785902732"/>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89C7EA-F57F-5F41-99A3-99D2647ED8BD}" type="datetime1">
              <a:rPr lang="en-US"/>
              <a:pPr>
                <a:defRPr/>
              </a:pPr>
              <a:t>9/30/2015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AC6D661-9724-E748-A6FA-5D079E542C12}" type="slidenum">
              <a:rPr lang="en-US"/>
              <a:pPr>
                <a:defRPr/>
              </a:pPr>
              <a:t>‹#›</a:t>
            </a:fld>
            <a:endParaRPr lang="en-US" dirty="0"/>
          </a:p>
        </p:txBody>
      </p:sp>
    </p:spTree>
    <p:extLst>
      <p:ext uri="{BB962C8B-B14F-4D97-AF65-F5344CB8AC3E}">
        <p14:creationId xmlns:p14="http://schemas.microsoft.com/office/powerpoint/2010/main" val="25523210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D4D011-71C4-F548-9268-272FA58599C7}" type="datetime1">
              <a:rPr lang="en-US"/>
              <a:pPr>
                <a:defRPr/>
              </a:pPr>
              <a:t>9/30/2015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3A806E5-0410-9A44-967D-16026A5DFE52}" type="slidenum">
              <a:rPr lang="en-US"/>
              <a:pPr>
                <a:defRPr/>
              </a:pPr>
              <a:t>‹#›</a:t>
            </a:fld>
            <a:endParaRPr lang="en-US" dirty="0"/>
          </a:p>
        </p:txBody>
      </p:sp>
    </p:spTree>
    <p:extLst>
      <p:ext uri="{BB962C8B-B14F-4D97-AF65-F5344CB8AC3E}">
        <p14:creationId xmlns:p14="http://schemas.microsoft.com/office/powerpoint/2010/main" val="40044283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76C7B97E-BA26-1E4D-BA38-C6CF2C15706A}" type="slidenum">
              <a:rPr lang="en-US"/>
              <a:pPr>
                <a:defRPr/>
              </a:pPr>
              <a:t>‹#›</a:t>
            </a:fld>
            <a:endParaRPr lang="en-US"/>
          </a:p>
        </p:txBody>
      </p:sp>
    </p:spTree>
    <p:extLst>
      <p:ext uri="{BB962C8B-B14F-4D97-AF65-F5344CB8AC3E}">
        <p14:creationId xmlns:p14="http://schemas.microsoft.com/office/powerpoint/2010/main" val="3973629983"/>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4A1E8FBD-B98E-0545-BA07-24AC88B3DC2A}" type="slidenum">
              <a:rPr lang="en-US"/>
              <a:pPr>
                <a:defRPr/>
              </a:pPr>
              <a:t>‹#›</a:t>
            </a:fld>
            <a:endParaRPr lang="en-US"/>
          </a:p>
        </p:txBody>
      </p:sp>
    </p:spTree>
    <p:extLst>
      <p:ext uri="{BB962C8B-B14F-4D97-AF65-F5344CB8AC3E}">
        <p14:creationId xmlns:p14="http://schemas.microsoft.com/office/powerpoint/2010/main" val="358680444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VLogo_3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382588"/>
            <a:ext cx="5694363"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6" name="Rectangle 2"/>
          <p:cNvSpPr>
            <a:spLocks noGrp="1" noChangeArrowheads="1"/>
          </p:cNvSpPr>
          <p:nvPr>
            <p:ph type="ctrTitle"/>
          </p:nvPr>
        </p:nvSpPr>
        <p:spPr>
          <a:xfrm>
            <a:off x="455613" y="4624391"/>
            <a:ext cx="8229600" cy="584776"/>
          </a:xfrm>
        </p:spPr>
        <p:txBody>
          <a:bodyPr/>
          <a:lstStyle>
            <a:lvl1pPr algn="ctr">
              <a:defRPr/>
            </a:lvl1pPr>
          </a:lstStyle>
          <a:p>
            <a:r>
              <a:rPr lang="en-US"/>
              <a:t>Click to edit Master title style</a:t>
            </a:r>
          </a:p>
        </p:txBody>
      </p:sp>
      <p:sp>
        <p:nvSpPr>
          <p:cNvPr id="175107" name="Rectangle 3"/>
          <p:cNvSpPr>
            <a:spLocks noGrp="1" noChangeArrowheads="1"/>
          </p:cNvSpPr>
          <p:nvPr>
            <p:ph type="subTitle" idx="1"/>
          </p:nvPr>
        </p:nvSpPr>
        <p:spPr>
          <a:xfrm>
            <a:off x="457200" y="5562620"/>
            <a:ext cx="8229600" cy="461665"/>
          </a:xfrm>
        </p:spPr>
        <p:txBody>
          <a:bodyPr>
            <a:spAutoFit/>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99043105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8D086E22-0292-FA42-824A-17F0ED333A7A}" type="slidenum">
              <a:rPr lang="en-US"/>
              <a:pPr>
                <a:defRPr/>
              </a:pPr>
              <a:t>‹#›</a:t>
            </a:fld>
            <a:endParaRPr lang="en-US"/>
          </a:p>
        </p:txBody>
      </p:sp>
    </p:spTree>
    <p:extLst>
      <p:ext uri="{BB962C8B-B14F-4D97-AF65-F5344CB8AC3E}">
        <p14:creationId xmlns:p14="http://schemas.microsoft.com/office/powerpoint/2010/main" val="297963424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F718EE89-6254-1B4B-9BE7-B369FF7A34AB}" type="slidenum">
              <a:rPr lang="en-US"/>
              <a:pPr>
                <a:defRPr/>
              </a:pPr>
              <a:t>‹#›</a:t>
            </a:fld>
            <a:endParaRPr lang="en-US"/>
          </a:p>
        </p:txBody>
      </p:sp>
    </p:spTree>
    <p:extLst>
      <p:ext uri="{BB962C8B-B14F-4D97-AF65-F5344CB8AC3E}">
        <p14:creationId xmlns:p14="http://schemas.microsoft.com/office/powerpoint/2010/main" val="103224555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657A880-B6CD-4C43-A4C5-D15A085C0504}" type="slidenum">
              <a:rPr lang="en-US"/>
              <a:pPr>
                <a:defRPr/>
              </a:pPr>
              <a:t>‹#›</a:t>
            </a:fld>
            <a:endParaRPr lang="en-US"/>
          </a:p>
        </p:txBody>
      </p:sp>
    </p:spTree>
    <p:extLst>
      <p:ext uri="{BB962C8B-B14F-4D97-AF65-F5344CB8AC3E}">
        <p14:creationId xmlns:p14="http://schemas.microsoft.com/office/powerpoint/2010/main" val="195446862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C2BFD39F-3C48-FC41-BED2-C4D05C644F2C}" type="slidenum">
              <a:rPr lang="en-US"/>
              <a:pPr>
                <a:defRPr/>
              </a:pPr>
              <a:t>‹#›</a:t>
            </a:fld>
            <a:endParaRPr lang="en-US"/>
          </a:p>
        </p:txBody>
      </p:sp>
    </p:spTree>
    <p:extLst>
      <p:ext uri="{BB962C8B-B14F-4D97-AF65-F5344CB8AC3E}">
        <p14:creationId xmlns:p14="http://schemas.microsoft.com/office/powerpoint/2010/main" val="348220276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37490B3D-7FC5-3E44-8E39-29903B726A10}" type="slidenum">
              <a:rPr lang="en-US"/>
              <a:pPr>
                <a:defRPr/>
              </a:pPr>
              <a:t>‹#›</a:t>
            </a:fld>
            <a:endParaRPr lang="en-US"/>
          </a:p>
        </p:txBody>
      </p:sp>
    </p:spTree>
    <p:extLst>
      <p:ext uri="{BB962C8B-B14F-4D97-AF65-F5344CB8AC3E}">
        <p14:creationId xmlns:p14="http://schemas.microsoft.com/office/powerpoint/2010/main" val="344685717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AE53C612-A023-7C48-8E29-6D54C9C5A0FB}" type="slidenum">
              <a:rPr lang="en-US"/>
              <a:pPr>
                <a:defRPr/>
              </a:pPr>
              <a:t>‹#›</a:t>
            </a:fld>
            <a:endParaRPr lang="en-US"/>
          </a:p>
        </p:txBody>
      </p:sp>
    </p:spTree>
    <p:extLst>
      <p:ext uri="{BB962C8B-B14F-4D97-AF65-F5344CB8AC3E}">
        <p14:creationId xmlns:p14="http://schemas.microsoft.com/office/powerpoint/2010/main" val="59741562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3378061-B604-5844-B406-1A279E182EE9}" type="slidenum">
              <a:rPr lang="en-US"/>
              <a:pPr>
                <a:defRPr/>
              </a:pPr>
              <a:t>‹#›</a:t>
            </a:fld>
            <a:endParaRPr lang="en-US"/>
          </a:p>
        </p:txBody>
      </p:sp>
    </p:spTree>
    <p:extLst>
      <p:ext uri="{BB962C8B-B14F-4D97-AF65-F5344CB8AC3E}">
        <p14:creationId xmlns:p14="http://schemas.microsoft.com/office/powerpoint/2010/main" val="235806680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698F7BD5-63BA-9949-B830-7FCEBA263E60}" type="slidenum">
              <a:rPr lang="en-US"/>
              <a:pPr>
                <a:defRPr/>
              </a:pPr>
              <a:t>‹#›</a:t>
            </a:fld>
            <a:endParaRPr lang="en-US"/>
          </a:p>
        </p:txBody>
      </p:sp>
    </p:spTree>
    <p:extLst>
      <p:ext uri="{BB962C8B-B14F-4D97-AF65-F5344CB8AC3E}">
        <p14:creationId xmlns:p14="http://schemas.microsoft.com/office/powerpoint/2010/main" val="71728949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7018F63-A375-1D47-9827-E5D80373D49A}" type="slidenum">
              <a:rPr lang="en-US"/>
              <a:pPr>
                <a:defRPr/>
              </a:pPr>
              <a:t>‹#›</a:t>
            </a:fld>
            <a:endParaRPr lang="en-US"/>
          </a:p>
        </p:txBody>
      </p:sp>
    </p:spTree>
    <p:extLst>
      <p:ext uri="{BB962C8B-B14F-4D97-AF65-F5344CB8AC3E}">
        <p14:creationId xmlns:p14="http://schemas.microsoft.com/office/powerpoint/2010/main" val="74334336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1F852022-4552-9C4D-8BAD-1919039C00C9}" type="slidenum">
              <a:rPr lang="en-US"/>
              <a:pPr>
                <a:defRPr/>
              </a:pPr>
              <a:t>‹#›</a:t>
            </a:fld>
            <a:endParaRPr lang="en-US"/>
          </a:p>
        </p:txBody>
      </p:sp>
    </p:spTree>
    <p:extLst>
      <p:ext uri="{BB962C8B-B14F-4D97-AF65-F5344CB8AC3E}">
        <p14:creationId xmlns:p14="http://schemas.microsoft.com/office/powerpoint/2010/main" val="4592025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701922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7119578"/>
      </p:ext>
    </p:extLst>
  </p:cSld>
  <p:clrMapOvr>
    <a:masterClrMapping/>
  </p:clrMapOv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7000713"/>
      </p:ext>
    </p:extLst>
  </p:cSld>
  <p:clrMapOvr>
    <a:masterClrMapping/>
  </p:clrMapOvr>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99700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87279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677710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865602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916477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169388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924318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6876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2980349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13378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8461738"/>
      </p:ext>
    </p:extLst>
  </p:cSld>
  <p:clrMapOvr>
    <a:masterClrMapping/>
  </p:clrMapOvr>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1174167"/>
      </p:ext>
    </p:extLst>
  </p:cSld>
  <p:clrMapOvr>
    <a:masterClrMapping/>
  </p:clrMapOvr>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7495744"/>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764334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8652752"/>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894013"/>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2026423"/>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840941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5545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83791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589796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233442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2593480"/>
      </p:ext>
    </p:extLst>
  </p:cSld>
  <p:clrMapOvr>
    <a:masterClrMapping/>
  </p:clrMapOv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203852"/>
      </p:ext>
    </p:extLst>
  </p:cSld>
  <p:clrMapOvr>
    <a:masterClrMapping/>
  </p:clrMapOv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3539935"/>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5221450"/>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7951657"/>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39520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267349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05714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8477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148061"/>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887263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9006041"/>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973131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0402500"/>
      </p:ext>
    </p:extLst>
  </p:cSld>
  <p:clrMapOvr>
    <a:masterClrMapping/>
  </p:clrMapOv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1723470"/>
      </p:ext>
    </p:extLst>
  </p:cSld>
  <p:clrMapOvr>
    <a:masterClrMapping/>
  </p:clrMapOv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202227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066611"/>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4647874"/>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764089"/>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742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0390560"/>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341038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772214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0856849"/>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2671625"/>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9/30/2015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874217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9/30/2015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94670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9/30/2015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68439276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9/30/2015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9202055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9/30/2015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49780055"/>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9/30/2015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746626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528933"/>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9/30/2015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51763303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9/30/2015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923924132"/>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9/30/2015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50915817"/>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9/30/2015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877135108"/>
      </p:ext>
    </p:extLst>
  </p:cSld>
  <p:clrMapOvr>
    <a:overrideClrMapping bg1="dk1" tx1="lt1" bg2="dk2" tx2="lt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9/30/2015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086757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9/30/2015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83866420"/>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8787370"/>
      </p:ext>
    </p:extLst>
  </p:cSld>
  <p:clrMapOvr>
    <a:masterClrMapping/>
  </p:clrMapOv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9887920"/>
      </p:ext>
    </p:extLst>
  </p:cSld>
  <p:clrMapOvr>
    <a:masterClrMapping/>
  </p:clrMapOvr>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4862943"/>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9296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887388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910669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2684447"/>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75973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5877911"/>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074808"/>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1374148"/>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353512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83373194"/>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990624248"/>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42003977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defTabSz="914400">
              <a:buSzTx/>
              <a:defRPr/>
            </a:lvl1pPr>
          </a:lstStyle>
          <a:p>
            <a:pPr>
              <a:defRPr/>
            </a:pPr>
            <a:r>
              <a:rPr lang="en-US"/>
              <a:t>Efficient Runahead Execution</a:t>
            </a:r>
          </a:p>
        </p:txBody>
      </p:sp>
      <p:sp>
        <p:nvSpPr>
          <p:cNvPr id="5" name="Slide Number Placeholder 4"/>
          <p:cNvSpPr>
            <a:spLocks noGrp="1"/>
          </p:cNvSpPr>
          <p:nvPr>
            <p:ph type="sldNum" idx="11"/>
          </p:nvPr>
        </p:nvSpPr>
        <p:spPr/>
        <p:txBody>
          <a:bodyPr/>
          <a:lstStyle>
            <a:lvl1pPr defTabSz="914400">
              <a:buSzTx/>
              <a:defRPr/>
            </a:lvl1pPr>
          </a:lstStyle>
          <a:p>
            <a:pPr>
              <a:defRPr/>
            </a:pPr>
            <a:fld id="{E13D2727-8A27-F24C-95E5-C451B02101FA}" type="slidenum">
              <a:rPr lang="en-US"/>
              <a:pPr>
                <a:defRPr/>
              </a:pPr>
              <a:t>‹#›</a:t>
            </a:fld>
            <a:endParaRPr lang="en-US"/>
          </a:p>
        </p:txBody>
      </p:sp>
    </p:spTree>
    <p:extLst>
      <p:ext uri="{BB962C8B-B14F-4D97-AF65-F5344CB8AC3E}">
        <p14:creationId xmlns:p14="http://schemas.microsoft.com/office/powerpoint/2010/main" val="3205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7559828"/>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323361081"/>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4239778393"/>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4222263145"/>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066517356"/>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507512482"/>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596179297"/>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851007378"/>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4257639581"/>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175955911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a:endParaRPr lang="en-US">
              <a:solidFill>
                <a:prstClr val="black"/>
              </a:solidFill>
              <a:latin typeface="Calibri"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a:endParaRPr lang="en-US">
              <a:solidFill>
                <a:prstClr val="black"/>
              </a:solidFill>
              <a:latin typeface="Calibri"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366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8741566"/>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49060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033765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4849803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2624078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377163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7826357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402359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6075604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08375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8160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9698" y="274642"/>
            <a:ext cx="677108"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4396544"/>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2363434"/>
      </p:ext>
    </p:extLst>
  </p:cSld>
  <p:clrMapOvr>
    <a:masterClrMapping/>
  </p:clrMapOv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661362"/>
      </p:ext>
    </p:extLst>
  </p:cSld>
  <p:clrMapOvr>
    <a:masterClrMapping/>
  </p:clrMapOvr>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7106026"/>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538941"/>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3766697"/>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886833"/>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8937975"/>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641529"/>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1322405"/>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53742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4558529"/>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7975884"/>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7376554"/>
      </p:ext>
    </p:extLst>
  </p:cSld>
  <p:clrMapOvr>
    <a:masterClrMapping/>
  </p:clrMapOvr>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0601552"/>
      </p:ext>
    </p:extLst>
  </p:cSld>
  <p:clrMapOvr>
    <a:masterClrMapping/>
  </p:clrMapOvr>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63460"/>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7420509"/>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587258"/>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049755"/>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3798541"/>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8680924"/>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108910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453136"/>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2558958"/>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9843080"/>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6235808"/>
      </p:ext>
    </p:extLst>
  </p:cSld>
  <p:clrMapOvr>
    <a:masterClrMapping/>
  </p:clrMapOvr>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7677498"/>
      </p:ext>
    </p:extLst>
  </p:cSld>
  <p:clrMapOvr>
    <a:masterClrMapping/>
  </p:clrMapOvr>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621890"/>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4792310"/>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963433"/>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7524021"/>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8250048"/>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644845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4382473"/>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9710021"/>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8145072"/>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3012088"/>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94062"/>
      </p:ext>
    </p:extLst>
  </p:cSld>
  <p:clrMapOvr>
    <a:masterClrMapping/>
  </p:clrMapOvr>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1379138"/>
      </p:ext>
    </p:extLst>
  </p:cSld>
  <p:clrMapOvr>
    <a:masterClrMapping/>
  </p:clrMapOvr>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4104788"/>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7413793"/>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679530"/>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1909385"/>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5535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5671148"/>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2568194"/>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5758334"/>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115896"/>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025870"/>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44824"/>
            <a:ext cx="7772400" cy="1470025"/>
          </a:xfrm>
        </p:spPr>
        <p:txBody>
          <a:bodyPr anchor="ct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4149080"/>
            <a:ext cx="6400800" cy="165618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2015-09-30</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151641424"/>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457200" y="1340768"/>
            <a:ext cx="8229600" cy="4968552"/>
          </a:xfrm>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2015-09-30</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644844"/>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2015-09-30</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712789481"/>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2015-09-30</a:t>
            </a:fld>
            <a:endParaRPr lang="ko-KR" altLang="en-US">
              <a:solidFill>
                <a:prstClr val="black">
                  <a:tint val="75000"/>
                </a:prstClr>
              </a:solidFill>
              <a:latin typeface="Calibri"/>
              <a:ea typeface="나눔고딕"/>
            </a:endParaRPr>
          </a:p>
        </p:txBody>
      </p:sp>
      <p:sp>
        <p:nvSpPr>
          <p:cNvPr id="6" name="바닥글 개체 틀 5"/>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7" name="슬라이드 번호 개체 틀 6"/>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0" name="직선 연결선 9"/>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64473509"/>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3407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smtClean="0"/>
              <a:t>마스터 텍스트 스타일을 편집합니다</a:t>
            </a:r>
          </a:p>
        </p:txBody>
      </p:sp>
      <p:sp>
        <p:nvSpPr>
          <p:cNvPr id="4" name="내용 개체 틀 3"/>
          <p:cNvSpPr>
            <a:spLocks noGrp="1"/>
          </p:cNvSpPr>
          <p:nvPr>
            <p:ph sz="half" idx="2"/>
          </p:nvPr>
        </p:nvSpPr>
        <p:spPr>
          <a:xfrm>
            <a:off x="457200" y="1988840"/>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3407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1988840"/>
            <a:ext cx="4041775"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2015-09-30</a:t>
            </a:fld>
            <a:endParaRPr lang="ko-KR" altLang="en-US">
              <a:solidFill>
                <a:prstClr val="black">
                  <a:tint val="75000"/>
                </a:prstClr>
              </a:solidFill>
              <a:latin typeface="Calibri"/>
              <a:ea typeface="나눔고딕"/>
            </a:endParaRPr>
          </a:p>
        </p:txBody>
      </p:sp>
      <p:sp>
        <p:nvSpPr>
          <p:cNvPr id="8" name="바닥글 개체 틀 7"/>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9" name="슬라이드 번호 개체 틀 8"/>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2" name="직선 연결선 11"/>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9847922"/>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2015-09-30</a:t>
            </a:fld>
            <a:endParaRPr lang="ko-KR" altLang="en-US">
              <a:solidFill>
                <a:prstClr val="black">
                  <a:tint val="75000"/>
                </a:prstClr>
              </a:solidFill>
              <a:latin typeface="Calibri"/>
              <a:ea typeface="나눔고딕"/>
            </a:endParaRPr>
          </a:p>
        </p:txBody>
      </p:sp>
      <p:sp>
        <p:nvSpPr>
          <p:cNvPr id="4" name="바닥글 개체 틀 3"/>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5" name="슬라이드 번호 개체 틀 4"/>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551494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VLogo_3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382588"/>
            <a:ext cx="5694363"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6" name="Rectangle 2"/>
          <p:cNvSpPr>
            <a:spLocks noGrp="1" noChangeArrowheads="1"/>
          </p:cNvSpPr>
          <p:nvPr>
            <p:ph type="ctrTitle"/>
          </p:nvPr>
        </p:nvSpPr>
        <p:spPr>
          <a:xfrm>
            <a:off x="455613" y="4624391"/>
            <a:ext cx="8229600" cy="584776"/>
          </a:xfrm>
        </p:spPr>
        <p:txBody>
          <a:bodyPr/>
          <a:lstStyle>
            <a:lvl1pPr algn="ctr">
              <a:defRPr/>
            </a:lvl1pPr>
          </a:lstStyle>
          <a:p>
            <a:r>
              <a:rPr lang="en-US"/>
              <a:t>Click to edit Master title style</a:t>
            </a:r>
          </a:p>
        </p:txBody>
      </p:sp>
      <p:sp>
        <p:nvSpPr>
          <p:cNvPr id="175107" name="Rectangle 3"/>
          <p:cNvSpPr>
            <a:spLocks noGrp="1" noChangeArrowheads="1"/>
          </p:cNvSpPr>
          <p:nvPr>
            <p:ph type="subTitle" idx="1"/>
          </p:nvPr>
        </p:nvSpPr>
        <p:spPr>
          <a:xfrm>
            <a:off x="457200" y="5562615"/>
            <a:ext cx="8229600" cy="461665"/>
          </a:xfrm>
        </p:spPr>
        <p:txBody>
          <a:bodyPr>
            <a:spAutoFit/>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142467780"/>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2015-09-30</a:t>
            </a:fld>
            <a:endParaRPr lang="ko-KR" altLang="en-US">
              <a:solidFill>
                <a:prstClr val="black">
                  <a:tint val="75000"/>
                </a:prstClr>
              </a:solidFill>
              <a:latin typeface="Calibri"/>
              <a:ea typeface="나눔고딕"/>
            </a:endParaRPr>
          </a:p>
        </p:txBody>
      </p:sp>
      <p:sp>
        <p:nvSpPr>
          <p:cNvPr id="3" name="바닥글 개체 틀 2"/>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4" name="슬라이드 번호 개체 틀 3"/>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2857540265"/>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7956825"/>
      </p:ext>
    </p:extLst>
  </p:cSld>
  <p:clrMapOvr>
    <a:masterClrMapping/>
  </p:clrMapOvr>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3294492"/>
      </p:ext>
    </p:extLst>
  </p:cSld>
  <p:clrMapOvr>
    <a:masterClrMapping/>
  </p:clrMapOvr>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8491768"/>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73051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2339427"/>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7468167"/>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035"/>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5841097"/>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668396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238452"/>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94724"/>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3590128"/>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6" tIns="45714" rIns="91426" bIns="45714"/>
          <a:lstStyle/>
          <a:p>
            <a:pPr defTabSz="914263">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6" tIns="45714" rIns="91426" bIns="45714"/>
          <a:lstStyle/>
          <a:p>
            <a:pPr defTabSz="914263">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6" tIns="45714" rIns="91426" bIns="45714"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263">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2549460564"/>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3410250598"/>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2867558968"/>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1537232605"/>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2007140045"/>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3116189843"/>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1542841350"/>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265652998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8985183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3427743216"/>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3911736976"/>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4098422571"/>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3792808516"/>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6" tIns="45714" rIns="91426" bIns="45714"/>
          <a:lstStyle/>
          <a:p>
            <a:pPr defTabSz="914263">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6" tIns="45714" rIns="91426" bIns="45714"/>
          <a:lstStyle/>
          <a:p>
            <a:pPr defTabSz="914263">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6" tIns="45714" rIns="91426" bIns="45714"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263">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975483936"/>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779371045"/>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287274297"/>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93217397"/>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961199864"/>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20881619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defTabSz="914400">
              <a:buSzTx/>
              <a:defRPr/>
            </a:lvl1pPr>
          </a:lstStyle>
          <a:p>
            <a:pPr>
              <a:defRPr/>
            </a:pPr>
            <a:r>
              <a:rPr lang="en-US"/>
              <a:t>Efficient Runahead Execution</a:t>
            </a:r>
          </a:p>
        </p:txBody>
      </p:sp>
      <p:sp>
        <p:nvSpPr>
          <p:cNvPr id="5" name="Slide Number Placeholder 4"/>
          <p:cNvSpPr>
            <a:spLocks noGrp="1"/>
          </p:cNvSpPr>
          <p:nvPr>
            <p:ph type="sldNum" idx="11"/>
          </p:nvPr>
        </p:nvSpPr>
        <p:spPr/>
        <p:txBody>
          <a:bodyPr/>
          <a:lstStyle>
            <a:lvl1pPr defTabSz="914400">
              <a:buSzTx/>
              <a:defRPr/>
            </a:lvl1pPr>
          </a:lstStyle>
          <a:p>
            <a:pPr>
              <a:defRPr/>
            </a:pPr>
            <a:fld id="{CD8E5D03-D46F-1F46-AFCB-1C215C77FAC3}" type="slidenum">
              <a:rPr lang="en-US"/>
              <a:pPr>
                <a:defRPr/>
              </a:pPr>
              <a:t>‹#›</a:t>
            </a:fld>
            <a:endParaRPr lang="en-US"/>
          </a:p>
        </p:txBody>
      </p:sp>
    </p:spTree>
    <p:extLst>
      <p:ext uri="{BB962C8B-B14F-4D97-AF65-F5344CB8AC3E}">
        <p14:creationId xmlns:p14="http://schemas.microsoft.com/office/powerpoint/2010/main" val="2004014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7520661"/>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4183032655"/>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835943224"/>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146414027"/>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117575435"/>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864520375"/>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1390816130"/>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26" tIns="45714" rIns="91426" bIns="45714"/>
          <a:lstStyle/>
          <a:p>
            <a:pPr defTabSz="457131"/>
            <a:endParaRPr lang="en-US">
              <a:solidFill>
                <a:prstClr val="black"/>
              </a:solidFill>
              <a:latin typeface="Calibri"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26" tIns="45714" rIns="91426" bIns="45714"/>
          <a:lstStyle/>
          <a:p>
            <a:pPr defTabSz="457131"/>
            <a:endParaRPr lang="en-US">
              <a:solidFill>
                <a:prstClr val="black"/>
              </a:solidFill>
              <a:latin typeface="Calibri" charset="0"/>
            </a:endParaRPr>
          </a:p>
        </p:txBody>
      </p:sp>
      <p:sp>
        <p:nvSpPr>
          <p:cNvPr id="2" name="Title 1"/>
          <p:cNvSpPr>
            <a:spLocks noGrp="1"/>
          </p:cNvSpPr>
          <p:nvPr>
            <p:ph type="ctrTitle"/>
          </p:nvPr>
        </p:nvSpPr>
        <p:spPr>
          <a:xfrm>
            <a:off x="685800" y="1303338"/>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9"/>
            <a:ext cx="6400800" cy="2228783"/>
          </a:xfrm>
        </p:spPr>
        <p:txBody>
          <a:bodyPr/>
          <a:lstStyle>
            <a:lvl1pPr marL="0" indent="0" algn="ctr">
              <a:buNone/>
              <a:defRPr>
                <a:solidFill>
                  <a:schemeClr val="tx1"/>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9626079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476130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3" indent="0">
              <a:buNone/>
              <a:defRPr sz="1600">
                <a:solidFill>
                  <a:schemeClr val="tx1">
                    <a:tint val="75000"/>
                  </a:schemeClr>
                </a:solidFill>
              </a:defRPr>
            </a:lvl3pPr>
            <a:lvl4pPr marL="1371395" indent="0">
              <a:buNone/>
              <a:defRPr sz="1400">
                <a:solidFill>
                  <a:schemeClr val="tx1">
                    <a:tint val="75000"/>
                  </a:schemeClr>
                </a:solidFill>
              </a:defRPr>
            </a:lvl4pPr>
            <a:lvl5pPr marL="1828527" indent="0">
              <a:buNone/>
              <a:defRPr sz="1400">
                <a:solidFill>
                  <a:schemeClr val="tx1">
                    <a:tint val="75000"/>
                  </a:schemeClr>
                </a:solidFill>
              </a:defRPr>
            </a:lvl5pPr>
            <a:lvl6pPr marL="2285658" indent="0">
              <a:buNone/>
              <a:defRPr sz="1400">
                <a:solidFill>
                  <a:schemeClr val="tx1">
                    <a:tint val="75000"/>
                  </a:schemeClr>
                </a:solidFill>
              </a:defRPr>
            </a:lvl6pPr>
            <a:lvl7pPr marL="2742789" indent="0">
              <a:buNone/>
              <a:defRPr sz="1400">
                <a:solidFill>
                  <a:schemeClr val="tx1">
                    <a:tint val="75000"/>
                  </a:schemeClr>
                </a:solidFill>
              </a:defRPr>
            </a:lvl7pPr>
            <a:lvl8pPr marL="3199920" indent="0">
              <a:buNone/>
              <a:defRPr sz="1400">
                <a:solidFill>
                  <a:schemeClr val="tx1">
                    <a:tint val="75000"/>
                  </a:schemeClr>
                </a:solidFill>
              </a:defRPr>
            </a:lvl8pPr>
            <a:lvl9pPr marL="365705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5231944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45327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8477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33211"/>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2302861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7727840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2463655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5579435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3765966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6293412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9/30/2015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1652827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9/30/2015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23137438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9/30/2015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47808453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3" indent="0">
              <a:buNone/>
              <a:defRPr sz="1600">
                <a:solidFill>
                  <a:schemeClr val="tx1">
                    <a:tint val="75000"/>
                  </a:schemeClr>
                </a:solidFill>
              </a:defRPr>
            </a:lvl3pPr>
            <a:lvl4pPr marL="1371395" indent="0">
              <a:buNone/>
              <a:defRPr sz="1400">
                <a:solidFill>
                  <a:schemeClr val="tx1">
                    <a:tint val="75000"/>
                  </a:schemeClr>
                </a:solidFill>
              </a:defRPr>
            </a:lvl4pPr>
            <a:lvl5pPr marL="1828527" indent="0">
              <a:buNone/>
              <a:defRPr sz="1400">
                <a:solidFill>
                  <a:schemeClr val="tx1">
                    <a:tint val="75000"/>
                  </a:schemeClr>
                </a:solidFill>
              </a:defRPr>
            </a:lvl5pPr>
            <a:lvl6pPr marL="2285658" indent="0">
              <a:buNone/>
              <a:defRPr sz="1400">
                <a:solidFill>
                  <a:schemeClr val="tx1">
                    <a:tint val="75000"/>
                  </a:schemeClr>
                </a:solidFill>
              </a:defRPr>
            </a:lvl6pPr>
            <a:lvl7pPr marL="2742789" indent="0">
              <a:buNone/>
              <a:defRPr sz="1400">
                <a:solidFill>
                  <a:schemeClr val="tx1">
                    <a:tint val="75000"/>
                  </a:schemeClr>
                </a:solidFill>
              </a:defRPr>
            </a:lvl7pPr>
            <a:lvl8pPr marL="3199920" indent="0">
              <a:buNone/>
              <a:defRPr sz="1400">
                <a:solidFill>
                  <a:schemeClr val="tx1">
                    <a:tint val="75000"/>
                  </a:schemeClr>
                </a:solidFill>
              </a:defRPr>
            </a:lvl8pPr>
            <a:lvl9pPr marL="365705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9/30/2015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16635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2266489"/>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9/30/2015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65503811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9/30/2015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4805848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9/30/2015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68748605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9/30/2015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88860712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9/30/2015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4536388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9/30/2015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8450629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9/30/2015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82945155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9/30/2015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92937235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6" tIns="45714" rIns="91426" bIns="45714"/>
          <a:lstStyle/>
          <a:p>
            <a:pPr defTabSz="914263"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6" tIns="45714" rIns="91426" bIns="45714"/>
          <a:lstStyle/>
          <a:p>
            <a:pPr defTabSz="914263"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6" tIns="45714" rIns="91426" bIns="45714"/>
          <a:lstStyle/>
          <a:p>
            <a:pPr defTabSz="914263"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6" tIns="45714" rIns="91426" bIns="45714" numCol="1" anchor="b" anchorCtr="0" compatLnSpc="1">
            <a:prstTxWarp prst="textNoShape">
              <a:avLst/>
            </a:prstTxWarp>
          </a:bodyPr>
          <a:lstStyle>
            <a:lvl1pPr>
              <a:defRPr sz="1200">
                <a:latin typeface="Garamond" pitchFamily="18" charset="0"/>
              </a:defRPr>
            </a:lvl1pPr>
          </a:lstStyle>
          <a:p>
            <a:pPr defTabSz="914263"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26781"/>
      </p:ext>
    </p:extLst>
  </p:cSld>
  <p:clrMapOvr>
    <a:masterClrMapping/>
  </p:clrMapOvr>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4954368"/>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48154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4253860"/>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4458529"/>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4812803"/>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5048421"/>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847956"/>
      </p:ext>
    </p:extLst>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0712201"/>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4786784"/>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115929"/>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55178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915076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504520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82431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9698" y="274642"/>
            <a:ext cx="677108"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7144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45437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35158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13" y="898527"/>
            <a:ext cx="4227513" cy="5233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898527"/>
            <a:ext cx="4229100" cy="5233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defTabSz="914400">
              <a:buSzTx/>
              <a:defRPr/>
            </a:lvl1pPr>
          </a:lstStyle>
          <a:p>
            <a:pPr>
              <a:defRPr/>
            </a:pPr>
            <a:r>
              <a:rPr lang="en-US"/>
              <a:t>Efficient Runahead Execution</a:t>
            </a:r>
          </a:p>
        </p:txBody>
      </p:sp>
      <p:sp>
        <p:nvSpPr>
          <p:cNvPr id="6" name="Slide Number Placeholder 5"/>
          <p:cNvSpPr>
            <a:spLocks noGrp="1"/>
          </p:cNvSpPr>
          <p:nvPr>
            <p:ph type="sldNum" idx="11"/>
          </p:nvPr>
        </p:nvSpPr>
        <p:spPr/>
        <p:txBody>
          <a:bodyPr/>
          <a:lstStyle>
            <a:lvl1pPr defTabSz="914400">
              <a:buSzTx/>
              <a:defRPr/>
            </a:lvl1pPr>
          </a:lstStyle>
          <a:p>
            <a:pPr>
              <a:defRPr/>
            </a:pPr>
            <a:fld id="{0BD26C1E-232B-FD48-A151-52AF964320FD}" type="slidenum">
              <a:rPr lang="en-US"/>
              <a:pPr>
                <a:defRPr/>
              </a:pPr>
              <a:t>‹#›</a:t>
            </a:fld>
            <a:endParaRPr lang="en-US"/>
          </a:p>
        </p:txBody>
      </p:sp>
    </p:spTree>
    <p:extLst>
      <p:ext uri="{BB962C8B-B14F-4D97-AF65-F5344CB8AC3E}">
        <p14:creationId xmlns:p14="http://schemas.microsoft.com/office/powerpoint/2010/main" val="3906487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458933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9232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VLogo_3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382588"/>
            <a:ext cx="5694363"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6" name="Rectangle 2"/>
          <p:cNvSpPr>
            <a:spLocks noGrp="1" noChangeArrowheads="1"/>
          </p:cNvSpPr>
          <p:nvPr>
            <p:ph type="ctrTitle"/>
          </p:nvPr>
        </p:nvSpPr>
        <p:spPr>
          <a:xfrm>
            <a:off x="455613" y="4624391"/>
            <a:ext cx="8229600" cy="584776"/>
          </a:xfrm>
        </p:spPr>
        <p:txBody>
          <a:bodyPr/>
          <a:lstStyle>
            <a:lvl1pPr algn="ctr">
              <a:defRPr/>
            </a:lvl1pPr>
          </a:lstStyle>
          <a:p>
            <a:r>
              <a:rPr lang="en-US"/>
              <a:t>Click to edit Master title style</a:t>
            </a:r>
          </a:p>
        </p:txBody>
      </p:sp>
      <p:sp>
        <p:nvSpPr>
          <p:cNvPr id="175107" name="Rectangle 3"/>
          <p:cNvSpPr>
            <a:spLocks noGrp="1" noChangeArrowheads="1"/>
          </p:cNvSpPr>
          <p:nvPr>
            <p:ph type="subTitle" idx="1"/>
          </p:nvPr>
        </p:nvSpPr>
        <p:spPr>
          <a:xfrm>
            <a:off x="457200" y="5562609"/>
            <a:ext cx="8229600" cy="461665"/>
          </a:xfrm>
        </p:spPr>
        <p:txBody>
          <a:bodyPr>
            <a:spAutoFit/>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07828564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021990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747079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39577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8477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02217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147008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8975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0"/>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21274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defTabSz="914400">
              <a:buSzTx/>
              <a:defRPr/>
            </a:lvl1pPr>
          </a:lstStyle>
          <a:p>
            <a:pPr>
              <a:defRPr/>
            </a:pPr>
            <a:r>
              <a:rPr lang="en-US"/>
              <a:t>Efficient Runahead Execution</a:t>
            </a:r>
          </a:p>
        </p:txBody>
      </p:sp>
      <p:sp>
        <p:nvSpPr>
          <p:cNvPr id="8" name="Slide Number Placeholder 7"/>
          <p:cNvSpPr>
            <a:spLocks noGrp="1"/>
          </p:cNvSpPr>
          <p:nvPr>
            <p:ph type="sldNum" idx="11"/>
          </p:nvPr>
        </p:nvSpPr>
        <p:spPr/>
        <p:txBody>
          <a:bodyPr/>
          <a:lstStyle>
            <a:lvl1pPr defTabSz="914400">
              <a:buSzTx/>
              <a:defRPr/>
            </a:lvl1pPr>
          </a:lstStyle>
          <a:p>
            <a:pPr>
              <a:defRPr/>
            </a:pPr>
            <a:fld id="{9AD77AD2-5747-EA4C-BA3F-C0DAFC67B376}" type="slidenum">
              <a:rPr lang="en-US"/>
              <a:pPr>
                <a:defRPr/>
              </a:pPr>
              <a:t>‹#›</a:t>
            </a:fld>
            <a:endParaRPr lang="en-US"/>
          </a:p>
        </p:txBody>
      </p:sp>
    </p:spTree>
    <p:extLst>
      <p:ext uri="{BB962C8B-B14F-4D97-AF65-F5344CB8AC3E}">
        <p14:creationId xmlns:p14="http://schemas.microsoft.com/office/powerpoint/2010/main" val="39850173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262473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696314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9698" y="274642"/>
            <a:ext cx="677108"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068062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18997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98646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6423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7391400" cy="5847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51061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VLogo_3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382588"/>
            <a:ext cx="5694363"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6" name="Rectangle 2"/>
          <p:cNvSpPr>
            <a:spLocks noGrp="1" noChangeArrowheads="1"/>
          </p:cNvSpPr>
          <p:nvPr>
            <p:ph type="ctrTitle"/>
          </p:nvPr>
        </p:nvSpPr>
        <p:spPr>
          <a:xfrm>
            <a:off x="455613" y="4624390"/>
            <a:ext cx="8229600" cy="584776"/>
          </a:xfrm>
        </p:spPr>
        <p:txBody>
          <a:bodyPr/>
          <a:lstStyle>
            <a:lvl1pPr algn="ctr">
              <a:defRPr/>
            </a:lvl1pPr>
          </a:lstStyle>
          <a:p>
            <a:r>
              <a:rPr lang="en-US"/>
              <a:t>Click to edit Master title style</a:t>
            </a:r>
          </a:p>
        </p:txBody>
      </p:sp>
      <p:sp>
        <p:nvSpPr>
          <p:cNvPr id="175107" name="Rectangle 3"/>
          <p:cNvSpPr>
            <a:spLocks noGrp="1" noChangeArrowheads="1"/>
          </p:cNvSpPr>
          <p:nvPr>
            <p:ph type="subTitle" idx="1"/>
          </p:nvPr>
        </p:nvSpPr>
        <p:spPr>
          <a:xfrm>
            <a:off x="457200" y="5562602"/>
            <a:ext cx="8229600" cy="461665"/>
          </a:xfrm>
        </p:spPr>
        <p:txBody>
          <a:bodyPr>
            <a:spAutoFit/>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84329703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199580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40635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defTabSz="914400">
              <a:buSzTx/>
              <a:defRPr/>
            </a:lvl1pPr>
          </a:lstStyle>
          <a:p>
            <a:pPr>
              <a:defRPr/>
            </a:pPr>
            <a:r>
              <a:rPr lang="en-US"/>
              <a:t>Efficient Runahead Execution</a:t>
            </a:r>
          </a:p>
        </p:txBody>
      </p:sp>
      <p:sp>
        <p:nvSpPr>
          <p:cNvPr id="4" name="Slide Number Placeholder 3"/>
          <p:cNvSpPr>
            <a:spLocks noGrp="1"/>
          </p:cNvSpPr>
          <p:nvPr>
            <p:ph type="sldNum" idx="11"/>
          </p:nvPr>
        </p:nvSpPr>
        <p:spPr/>
        <p:txBody>
          <a:bodyPr/>
          <a:lstStyle>
            <a:lvl1pPr defTabSz="914400">
              <a:buSzTx/>
              <a:defRPr/>
            </a:lvl1pPr>
          </a:lstStyle>
          <a:p>
            <a:pPr>
              <a:defRPr/>
            </a:pPr>
            <a:fld id="{75AC855F-A4D7-6A43-9F2E-EDA61BC6B634}" type="slidenum">
              <a:rPr lang="en-US"/>
              <a:pPr>
                <a:defRPr/>
              </a:pPr>
              <a:t>‹#›</a:t>
            </a:fld>
            <a:endParaRPr lang="en-US"/>
          </a:p>
        </p:txBody>
      </p:sp>
    </p:spTree>
    <p:extLst>
      <p:ext uri="{BB962C8B-B14F-4D97-AF65-F5344CB8AC3E}">
        <p14:creationId xmlns:p14="http://schemas.microsoft.com/office/powerpoint/2010/main" val="18964443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339076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8477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699721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488514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73558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384994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61482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01366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9694" y="274639"/>
            <a:ext cx="677108"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225168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50598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92322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defTabSz="914400">
              <a:buSzTx/>
              <a:defRPr/>
            </a:lvl1pPr>
          </a:lstStyle>
          <a:p>
            <a:pPr>
              <a:defRPr/>
            </a:pPr>
            <a:r>
              <a:rPr lang="en-US"/>
              <a:t>Efficient Runahead Execution</a:t>
            </a:r>
          </a:p>
        </p:txBody>
      </p:sp>
      <p:sp>
        <p:nvSpPr>
          <p:cNvPr id="3" name="Slide Number Placeholder 2"/>
          <p:cNvSpPr>
            <a:spLocks noGrp="1"/>
          </p:cNvSpPr>
          <p:nvPr>
            <p:ph type="sldNum" idx="11"/>
          </p:nvPr>
        </p:nvSpPr>
        <p:spPr/>
        <p:txBody>
          <a:bodyPr/>
          <a:lstStyle>
            <a:lvl1pPr defTabSz="914400">
              <a:buSzTx/>
              <a:defRPr/>
            </a:lvl1pPr>
          </a:lstStyle>
          <a:p>
            <a:pPr>
              <a:defRPr/>
            </a:pPr>
            <a:fld id="{8AAF0C31-9E04-1A4F-8614-24260866A430}" type="slidenum">
              <a:rPr lang="en-US"/>
              <a:pPr>
                <a:defRPr/>
              </a:pPr>
              <a:t>‹#›</a:t>
            </a:fld>
            <a:endParaRPr lang="en-US"/>
          </a:p>
        </p:txBody>
      </p:sp>
    </p:spTree>
    <p:extLst>
      <p:ext uri="{BB962C8B-B14F-4D97-AF65-F5344CB8AC3E}">
        <p14:creationId xmlns:p14="http://schemas.microsoft.com/office/powerpoint/2010/main" val="23290523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7391400" cy="5847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105036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7391400" cy="5847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275613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39EBB16F-1377-E44B-ABD9-2F5ACE1C8EF6}" type="slidenum">
              <a:rPr lang="en-US"/>
              <a:pPr>
                <a:defRPr/>
              </a:pPr>
              <a:t>‹#›</a:t>
            </a:fld>
            <a:endParaRPr lang="en-US"/>
          </a:p>
        </p:txBody>
      </p:sp>
    </p:spTree>
    <p:extLst>
      <p:ext uri="{BB962C8B-B14F-4D97-AF65-F5344CB8AC3E}">
        <p14:creationId xmlns:p14="http://schemas.microsoft.com/office/powerpoint/2010/main" val="358465929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B839C887-84FE-6D4A-8803-02BE50C94915}" type="slidenum">
              <a:rPr lang="en-US"/>
              <a:pPr>
                <a:defRPr/>
              </a:pPr>
              <a:t>‹#›</a:t>
            </a:fld>
            <a:endParaRPr lang="en-US"/>
          </a:p>
        </p:txBody>
      </p:sp>
    </p:spTree>
    <p:extLst>
      <p:ext uri="{BB962C8B-B14F-4D97-AF65-F5344CB8AC3E}">
        <p14:creationId xmlns:p14="http://schemas.microsoft.com/office/powerpoint/2010/main" val="174384302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74667FBB-D76E-834C-A0A9-026E68666476}" type="slidenum">
              <a:rPr lang="en-US"/>
              <a:pPr>
                <a:defRPr/>
              </a:pPr>
              <a:t>‹#›</a:t>
            </a:fld>
            <a:endParaRPr lang="en-US"/>
          </a:p>
        </p:txBody>
      </p:sp>
    </p:spTree>
    <p:extLst>
      <p:ext uri="{BB962C8B-B14F-4D97-AF65-F5344CB8AC3E}">
        <p14:creationId xmlns:p14="http://schemas.microsoft.com/office/powerpoint/2010/main" val="221199988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11BB4C55-069F-3C4B-BCDB-59F306F9E158}" type="slidenum">
              <a:rPr lang="en-US"/>
              <a:pPr>
                <a:defRPr/>
              </a:pPr>
              <a:t>‹#›</a:t>
            </a:fld>
            <a:endParaRPr lang="en-US"/>
          </a:p>
        </p:txBody>
      </p:sp>
    </p:spTree>
    <p:extLst>
      <p:ext uri="{BB962C8B-B14F-4D97-AF65-F5344CB8AC3E}">
        <p14:creationId xmlns:p14="http://schemas.microsoft.com/office/powerpoint/2010/main" val="405344401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2D61BD47-3295-9B41-8782-DA4E86610887}" type="slidenum">
              <a:rPr lang="en-US"/>
              <a:pPr>
                <a:defRPr/>
              </a:pPr>
              <a:t>‹#›</a:t>
            </a:fld>
            <a:endParaRPr lang="en-US"/>
          </a:p>
        </p:txBody>
      </p:sp>
    </p:spTree>
    <p:extLst>
      <p:ext uri="{BB962C8B-B14F-4D97-AF65-F5344CB8AC3E}">
        <p14:creationId xmlns:p14="http://schemas.microsoft.com/office/powerpoint/2010/main" val="98784042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C2A0415F-0A8A-7E4D-9103-E46415DC2BE2}" type="slidenum">
              <a:rPr lang="en-US"/>
              <a:pPr>
                <a:defRPr/>
              </a:pPr>
              <a:t>‹#›</a:t>
            </a:fld>
            <a:endParaRPr lang="en-US"/>
          </a:p>
        </p:txBody>
      </p:sp>
    </p:spTree>
    <p:extLst>
      <p:ext uri="{BB962C8B-B14F-4D97-AF65-F5344CB8AC3E}">
        <p14:creationId xmlns:p14="http://schemas.microsoft.com/office/powerpoint/2010/main" val="211026082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D62A06F2-8C09-464E-91C8-82AA85EEA535}" type="slidenum">
              <a:rPr lang="en-US"/>
              <a:pPr>
                <a:defRPr/>
              </a:pPr>
              <a:t>‹#›</a:t>
            </a:fld>
            <a:endParaRPr lang="en-US"/>
          </a:p>
        </p:txBody>
      </p:sp>
    </p:spTree>
    <p:extLst>
      <p:ext uri="{BB962C8B-B14F-4D97-AF65-F5344CB8AC3E}">
        <p14:creationId xmlns:p14="http://schemas.microsoft.com/office/powerpoint/2010/main" val="260384169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F344ED0F-B240-2C41-8F49-A4DD7EAB65AF}" type="slidenum">
              <a:rPr lang="en-US"/>
              <a:pPr>
                <a:defRPr/>
              </a:pPr>
              <a:t>‹#›</a:t>
            </a:fld>
            <a:endParaRPr lang="en-US"/>
          </a:p>
        </p:txBody>
      </p:sp>
    </p:spTree>
    <p:extLst>
      <p:ext uri="{BB962C8B-B14F-4D97-AF65-F5344CB8AC3E}">
        <p14:creationId xmlns:p14="http://schemas.microsoft.com/office/powerpoint/2010/main" val="16101538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defTabSz="914400">
              <a:buSzTx/>
              <a:defRPr/>
            </a:lvl1pPr>
          </a:lstStyle>
          <a:p>
            <a:pPr>
              <a:defRPr/>
            </a:pPr>
            <a:r>
              <a:rPr lang="en-US"/>
              <a:t>Efficient Runahead Execution</a:t>
            </a:r>
          </a:p>
        </p:txBody>
      </p:sp>
      <p:sp>
        <p:nvSpPr>
          <p:cNvPr id="6" name="Slide Number Placeholder 5"/>
          <p:cNvSpPr>
            <a:spLocks noGrp="1"/>
          </p:cNvSpPr>
          <p:nvPr>
            <p:ph type="sldNum" idx="11"/>
          </p:nvPr>
        </p:nvSpPr>
        <p:spPr/>
        <p:txBody>
          <a:bodyPr/>
          <a:lstStyle>
            <a:lvl1pPr defTabSz="914400">
              <a:buSzTx/>
              <a:defRPr/>
            </a:lvl1pPr>
          </a:lstStyle>
          <a:p>
            <a:pPr>
              <a:defRPr/>
            </a:pPr>
            <a:fld id="{CB51CC62-91F7-0141-8210-B3B452B6D6B5}" type="slidenum">
              <a:rPr lang="en-US"/>
              <a:pPr>
                <a:defRPr/>
              </a:pPr>
              <a:t>‹#›</a:t>
            </a:fld>
            <a:endParaRPr lang="en-US"/>
          </a:p>
        </p:txBody>
      </p:sp>
    </p:spTree>
    <p:extLst>
      <p:ext uri="{BB962C8B-B14F-4D97-AF65-F5344CB8AC3E}">
        <p14:creationId xmlns:p14="http://schemas.microsoft.com/office/powerpoint/2010/main" val="28259473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E1D5158-6834-3845-9DC7-F605463A2741}" type="slidenum">
              <a:rPr lang="en-US"/>
              <a:pPr>
                <a:defRPr/>
              </a:pPr>
              <a:t>‹#›</a:t>
            </a:fld>
            <a:endParaRPr lang="en-US"/>
          </a:p>
        </p:txBody>
      </p:sp>
    </p:spTree>
    <p:extLst>
      <p:ext uri="{BB962C8B-B14F-4D97-AF65-F5344CB8AC3E}">
        <p14:creationId xmlns:p14="http://schemas.microsoft.com/office/powerpoint/2010/main" val="381470977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34A97E01-DAD1-3C40-94A0-5BE0FC110D36}" type="slidenum">
              <a:rPr lang="en-US"/>
              <a:pPr>
                <a:defRPr/>
              </a:pPr>
              <a:t>‹#›</a:t>
            </a:fld>
            <a:endParaRPr lang="en-US"/>
          </a:p>
        </p:txBody>
      </p:sp>
    </p:spTree>
    <p:extLst>
      <p:ext uri="{BB962C8B-B14F-4D97-AF65-F5344CB8AC3E}">
        <p14:creationId xmlns:p14="http://schemas.microsoft.com/office/powerpoint/2010/main" val="336561038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17CD950-9B5B-9C4B-93D6-E3182CD511F7}" type="slidenum">
              <a:rPr lang="en-US"/>
              <a:pPr>
                <a:defRPr/>
              </a:pPr>
              <a:t>‹#›</a:t>
            </a:fld>
            <a:endParaRPr lang="en-US"/>
          </a:p>
        </p:txBody>
      </p:sp>
    </p:spTree>
    <p:extLst>
      <p:ext uri="{BB962C8B-B14F-4D97-AF65-F5344CB8AC3E}">
        <p14:creationId xmlns:p14="http://schemas.microsoft.com/office/powerpoint/2010/main" val="76596735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A8DDBC3-D884-2E47-8093-E4FD50461282}" type="slidenum">
              <a:rPr lang="en-US"/>
              <a:pPr>
                <a:defRPr/>
              </a:pPr>
              <a:t>‹#›</a:t>
            </a:fld>
            <a:endParaRPr lang="en-US"/>
          </a:p>
        </p:txBody>
      </p:sp>
    </p:spTree>
    <p:extLst>
      <p:ext uri="{BB962C8B-B14F-4D97-AF65-F5344CB8AC3E}">
        <p14:creationId xmlns:p14="http://schemas.microsoft.com/office/powerpoint/2010/main" val="156781431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12AEAF5-FD66-4D48-BF23-89C764766103}" type="slidenum">
              <a:rPr lang="en-US" altLang="en-US"/>
              <a:pPr>
                <a:defRPr/>
              </a:pPr>
              <a:t>‹#›</a:t>
            </a:fld>
            <a:endParaRPr lang="en-US" altLang="en-US"/>
          </a:p>
        </p:txBody>
      </p:sp>
    </p:spTree>
    <p:extLst>
      <p:ext uri="{BB962C8B-B14F-4D97-AF65-F5344CB8AC3E}">
        <p14:creationId xmlns:p14="http://schemas.microsoft.com/office/powerpoint/2010/main" val="166963533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099D60C-0B37-2F4F-9848-243E249F755C}" type="slidenum">
              <a:rPr lang="en-US" altLang="en-US"/>
              <a:pPr>
                <a:defRPr/>
              </a:pPr>
              <a:t>‹#›</a:t>
            </a:fld>
            <a:endParaRPr lang="en-US" altLang="en-US"/>
          </a:p>
        </p:txBody>
      </p:sp>
    </p:spTree>
    <p:extLst>
      <p:ext uri="{BB962C8B-B14F-4D97-AF65-F5344CB8AC3E}">
        <p14:creationId xmlns:p14="http://schemas.microsoft.com/office/powerpoint/2010/main" val="5052414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8251B7-0C23-EB43-AE2E-DB4E4F3333FD}" type="slidenum">
              <a:rPr lang="en-US" altLang="en-US"/>
              <a:pPr>
                <a:defRPr/>
              </a:pPr>
              <a:t>‹#›</a:t>
            </a:fld>
            <a:endParaRPr lang="en-US" altLang="en-US"/>
          </a:p>
        </p:txBody>
      </p:sp>
    </p:spTree>
    <p:extLst>
      <p:ext uri="{BB962C8B-B14F-4D97-AF65-F5344CB8AC3E}">
        <p14:creationId xmlns:p14="http://schemas.microsoft.com/office/powerpoint/2010/main" val="416996573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D944EEE-4C40-2E4B-9AB8-855DD987CD53}" type="slidenum">
              <a:rPr lang="en-US" altLang="en-US"/>
              <a:pPr>
                <a:defRPr/>
              </a:pPr>
              <a:t>‹#›</a:t>
            </a:fld>
            <a:endParaRPr lang="en-US" altLang="en-US"/>
          </a:p>
        </p:txBody>
      </p:sp>
    </p:spTree>
    <p:extLst>
      <p:ext uri="{BB962C8B-B14F-4D97-AF65-F5344CB8AC3E}">
        <p14:creationId xmlns:p14="http://schemas.microsoft.com/office/powerpoint/2010/main" val="270606305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004A774-4D4F-1A4E-8DC1-068BE278D149}" type="slidenum">
              <a:rPr lang="en-US" altLang="en-US"/>
              <a:pPr>
                <a:defRPr/>
              </a:pPr>
              <a:t>‹#›</a:t>
            </a:fld>
            <a:endParaRPr lang="en-US" altLang="en-US"/>
          </a:p>
        </p:txBody>
      </p:sp>
    </p:spTree>
    <p:extLst>
      <p:ext uri="{BB962C8B-B14F-4D97-AF65-F5344CB8AC3E}">
        <p14:creationId xmlns:p14="http://schemas.microsoft.com/office/powerpoint/2010/main" val="218939763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D1BEA86-0F84-BF47-86C2-538ECDFF676A}" type="slidenum">
              <a:rPr lang="en-US" altLang="en-US"/>
              <a:pPr>
                <a:defRPr/>
              </a:pPr>
              <a:t>‹#›</a:t>
            </a:fld>
            <a:endParaRPr lang="en-US" altLang="en-US"/>
          </a:p>
        </p:txBody>
      </p:sp>
    </p:spTree>
    <p:extLst>
      <p:ext uri="{BB962C8B-B14F-4D97-AF65-F5344CB8AC3E}">
        <p14:creationId xmlns:p14="http://schemas.microsoft.com/office/powerpoint/2010/main" val="24462896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defTabSz="914400">
              <a:buSzTx/>
              <a:defRPr/>
            </a:lvl1pPr>
          </a:lstStyle>
          <a:p>
            <a:pPr>
              <a:defRPr/>
            </a:pPr>
            <a:r>
              <a:rPr lang="en-US"/>
              <a:t>Efficient Runahead Execution</a:t>
            </a:r>
          </a:p>
        </p:txBody>
      </p:sp>
      <p:sp>
        <p:nvSpPr>
          <p:cNvPr id="6" name="Slide Number Placeholder 5"/>
          <p:cNvSpPr>
            <a:spLocks noGrp="1"/>
          </p:cNvSpPr>
          <p:nvPr>
            <p:ph type="sldNum" idx="11"/>
          </p:nvPr>
        </p:nvSpPr>
        <p:spPr/>
        <p:txBody>
          <a:bodyPr/>
          <a:lstStyle>
            <a:lvl1pPr defTabSz="914400">
              <a:buSzTx/>
              <a:defRPr/>
            </a:lvl1pPr>
          </a:lstStyle>
          <a:p>
            <a:pPr>
              <a:defRPr/>
            </a:pPr>
            <a:fld id="{6F97B297-6382-0549-B56F-700782D11827}" type="slidenum">
              <a:rPr lang="en-US"/>
              <a:pPr>
                <a:defRPr/>
              </a:pPr>
              <a:t>‹#›</a:t>
            </a:fld>
            <a:endParaRPr lang="en-US"/>
          </a:p>
        </p:txBody>
      </p:sp>
    </p:spTree>
    <p:extLst>
      <p:ext uri="{BB962C8B-B14F-4D97-AF65-F5344CB8AC3E}">
        <p14:creationId xmlns:p14="http://schemas.microsoft.com/office/powerpoint/2010/main" val="39123685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B5FB38C-C3F7-CD4D-9F4F-F0871728E7B7}" type="slidenum">
              <a:rPr lang="en-US" altLang="en-US"/>
              <a:pPr>
                <a:defRPr/>
              </a:pPr>
              <a:t>‹#›</a:t>
            </a:fld>
            <a:endParaRPr lang="en-US" altLang="en-US"/>
          </a:p>
        </p:txBody>
      </p:sp>
    </p:spTree>
    <p:extLst>
      <p:ext uri="{BB962C8B-B14F-4D97-AF65-F5344CB8AC3E}">
        <p14:creationId xmlns:p14="http://schemas.microsoft.com/office/powerpoint/2010/main" val="76314793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371A6BD-2D5A-024D-90DE-889F0B49A540}" type="slidenum">
              <a:rPr lang="en-US" altLang="en-US"/>
              <a:pPr>
                <a:defRPr/>
              </a:pPr>
              <a:t>‹#›</a:t>
            </a:fld>
            <a:endParaRPr lang="en-US" altLang="en-US"/>
          </a:p>
        </p:txBody>
      </p:sp>
    </p:spTree>
    <p:extLst>
      <p:ext uri="{BB962C8B-B14F-4D97-AF65-F5344CB8AC3E}">
        <p14:creationId xmlns:p14="http://schemas.microsoft.com/office/powerpoint/2010/main" val="311835627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19A89A1-AAD3-7740-A360-6676F77261BA}" type="slidenum">
              <a:rPr lang="en-US" altLang="en-US"/>
              <a:pPr>
                <a:defRPr/>
              </a:pPr>
              <a:t>‹#›</a:t>
            </a:fld>
            <a:endParaRPr lang="en-US" altLang="en-US"/>
          </a:p>
        </p:txBody>
      </p:sp>
    </p:spTree>
    <p:extLst>
      <p:ext uri="{BB962C8B-B14F-4D97-AF65-F5344CB8AC3E}">
        <p14:creationId xmlns:p14="http://schemas.microsoft.com/office/powerpoint/2010/main" val="262737493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1522526-ED99-BD47-9F69-4947EBDDB1CC}" type="slidenum">
              <a:rPr lang="en-US" altLang="en-US"/>
              <a:pPr>
                <a:defRPr/>
              </a:pPr>
              <a:t>‹#›</a:t>
            </a:fld>
            <a:endParaRPr lang="en-US" altLang="en-US"/>
          </a:p>
        </p:txBody>
      </p:sp>
    </p:spTree>
    <p:extLst>
      <p:ext uri="{BB962C8B-B14F-4D97-AF65-F5344CB8AC3E}">
        <p14:creationId xmlns:p14="http://schemas.microsoft.com/office/powerpoint/2010/main" val="219003868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32E2DB-62A8-0047-9145-67E9E4765DF5}" type="slidenum">
              <a:rPr lang="en-US" altLang="en-US"/>
              <a:pPr>
                <a:defRPr/>
              </a:pPr>
              <a:t>‹#›</a:t>
            </a:fld>
            <a:endParaRPr lang="en-US" altLang="en-US"/>
          </a:p>
        </p:txBody>
      </p:sp>
    </p:spTree>
    <p:extLst>
      <p:ext uri="{BB962C8B-B14F-4D97-AF65-F5344CB8AC3E}">
        <p14:creationId xmlns:p14="http://schemas.microsoft.com/office/powerpoint/2010/main" val="96004766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1C2AEEC6-62CC-3D46-A929-0AB8177BD99B}" type="slidenum">
              <a:rPr lang="en-US" altLang="en-US"/>
              <a:pPr>
                <a:defRPr/>
              </a:pPr>
              <a:t>‹#›</a:t>
            </a:fld>
            <a:endParaRPr lang="en-US" altLang="en-US"/>
          </a:p>
        </p:txBody>
      </p:sp>
    </p:spTree>
    <p:extLst>
      <p:ext uri="{BB962C8B-B14F-4D97-AF65-F5344CB8AC3E}">
        <p14:creationId xmlns:p14="http://schemas.microsoft.com/office/powerpoint/2010/main" val="181470802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7A8FFE-51DB-B144-B2C6-39D979322299}" type="slidenum">
              <a:rPr lang="en-US" altLang="en-US"/>
              <a:pPr>
                <a:defRPr/>
              </a:pPr>
              <a:t>‹#›</a:t>
            </a:fld>
            <a:endParaRPr lang="en-US" altLang="en-US"/>
          </a:p>
        </p:txBody>
      </p:sp>
    </p:spTree>
    <p:extLst>
      <p:ext uri="{BB962C8B-B14F-4D97-AF65-F5344CB8AC3E}">
        <p14:creationId xmlns:p14="http://schemas.microsoft.com/office/powerpoint/2010/main" val="95173329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72F788-B339-364B-8502-7FCBCA4587F5}" type="slidenum">
              <a:rPr lang="en-US" altLang="en-US"/>
              <a:pPr>
                <a:defRPr/>
              </a:pPr>
              <a:t>‹#›</a:t>
            </a:fld>
            <a:endParaRPr lang="en-US" altLang="en-US"/>
          </a:p>
        </p:txBody>
      </p:sp>
    </p:spTree>
    <p:extLst>
      <p:ext uri="{BB962C8B-B14F-4D97-AF65-F5344CB8AC3E}">
        <p14:creationId xmlns:p14="http://schemas.microsoft.com/office/powerpoint/2010/main" val="89989891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75F8DD-121C-6046-ABE3-6F5ECEDC3CEF}" type="slidenum">
              <a:rPr lang="en-US" altLang="en-US"/>
              <a:pPr>
                <a:defRPr/>
              </a:pPr>
              <a:t>‹#›</a:t>
            </a:fld>
            <a:endParaRPr lang="en-US" altLang="en-US"/>
          </a:p>
        </p:txBody>
      </p:sp>
    </p:spTree>
    <p:extLst>
      <p:ext uri="{BB962C8B-B14F-4D97-AF65-F5344CB8AC3E}">
        <p14:creationId xmlns:p14="http://schemas.microsoft.com/office/powerpoint/2010/main" val="241782439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484807-94ED-2445-B689-2F64D7E9AA34}" type="slidenum">
              <a:rPr lang="en-US" altLang="en-US"/>
              <a:pPr>
                <a:defRPr/>
              </a:pPr>
              <a:t>‹#›</a:t>
            </a:fld>
            <a:endParaRPr lang="en-US" altLang="en-US"/>
          </a:p>
        </p:txBody>
      </p:sp>
    </p:spTree>
    <p:extLst>
      <p:ext uri="{BB962C8B-B14F-4D97-AF65-F5344CB8AC3E}">
        <p14:creationId xmlns:p14="http://schemas.microsoft.com/office/powerpoint/2010/main" val="10423347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4.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4.pn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image" Target="../media/image4.pn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image" Target="../media/image4.png"/><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5.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image" Target="../media/image4.png"/><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6.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7.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image" Target="../media/image4.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6.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18.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19.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image" Target="../media/image4.png"/><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0.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4.pn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1.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4.pn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2.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5" Type="http://schemas.openxmlformats.org/officeDocument/2006/relationships/slideLayout" Target="../slideLayouts/slideLayout268.xml"/><Relationship Id="rId4" Type="http://schemas.openxmlformats.org/officeDocument/2006/relationships/slideLayout" Target="../slideLayouts/slideLayout26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image" Target="../media/image4.png"/><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4.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theme" Target="../theme/theme25.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theme" Target="../theme/theme2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image" Target="../media/image4.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3.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theme" Target="../theme/theme27.xml"/><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4.png"/><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theme" Target="../theme/theme29.xml"/><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slideLayout" Target="../slideLayouts/slideLayout338.xml"/><Relationship Id="rId5" Type="http://schemas.openxmlformats.org/officeDocument/2006/relationships/slideLayout" Target="../slideLayouts/slideLayout332.xml"/><Relationship Id="rId10" Type="http://schemas.openxmlformats.org/officeDocument/2006/relationships/slideLayout" Target="../slideLayouts/slideLayout337.xml"/><Relationship Id="rId4" Type="http://schemas.openxmlformats.org/officeDocument/2006/relationships/slideLayout" Target="../slideLayouts/slideLayout331.xml"/><Relationship Id="rId9" Type="http://schemas.openxmlformats.org/officeDocument/2006/relationships/slideLayout" Target="../slideLayouts/slideLayout3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2.jpe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4.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4.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8.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9.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Freeform 1"/>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400">
              <a:solidFill>
                <a:srgbClr val="FFFFFF"/>
              </a:solidFill>
            </a:endParaRPr>
          </a:p>
        </p:txBody>
      </p:sp>
      <p:sp>
        <p:nvSpPr>
          <p:cNvPr id="2050"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endParaRPr>
          </a:p>
        </p:txBody>
      </p:sp>
      <p:sp>
        <p:nvSpPr>
          <p:cNvPr id="2051"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endParaRPr>
          </a:p>
        </p:txBody>
      </p:sp>
      <p:sp>
        <p:nvSpPr>
          <p:cNvPr id="2052" name="Rectangle 4"/>
          <p:cNvSpPr>
            <a:spLocks noGrp="1" noChangeArrowheads="1"/>
          </p:cNvSpPr>
          <p:nvPr>
            <p:ph type="title"/>
          </p:nvPr>
        </p:nvSpPr>
        <p:spPr bwMode="auto">
          <a:xfrm>
            <a:off x="228600" y="152400"/>
            <a:ext cx="8609013"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title text format</a:t>
            </a:r>
          </a:p>
        </p:txBody>
      </p:sp>
      <p:sp>
        <p:nvSpPr>
          <p:cNvPr id="2053" name="Rectangle 5"/>
          <p:cNvSpPr>
            <a:spLocks noGrp="1" noChangeArrowheads="1"/>
          </p:cNvSpPr>
          <p:nvPr>
            <p:ph type="body" idx="1"/>
          </p:nvPr>
        </p:nvSpPr>
        <p:spPr bwMode="auto">
          <a:xfrm>
            <a:off x="228600" y="898525"/>
            <a:ext cx="8609013" cy="523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54" name="Rectangle 6"/>
          <p:cNvSpPr>
            <a:spLocks noGrp="1" noChangeArrowheads="1"/>
          </p:cNvSpPr>
          <p:nvPr>
            <p:ph type="dt"/>
          </p:nvPr>
        </p:nvSpPr>
        <p:spPr bwMode="auto">
          <a:xfrm>
            <a:off x="457200" y="6242050"/>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defTabSz="457200">
              <a:buClrTx/>
              <a:buSzPct val="100000"/>
              <a:buFontTx/>
              <a:buNone/>
              <a:tabLst>
                <a:tab pos="723900" algn="l"/>
                <a:tab pos="1447800" algn="l"/>
              </a:tabLst>
              <a:defRPr sz="1200">
                <a:solidFill>
                  <a:srgbClr val="000000"/>
                </a:solidFill>
                <a:latin typeface="Garamond"/>
                <a:cs typeface="Arial" charset="0"/>
              </a:defRPr>
            </a:lvl1pPr>
          </a:lstStyle>
          <a:p>
            <a:pPr>
              <a:defRPr/>
            </a:pPr>
            <a:r>
              <a:rPr lang="en-US"/>
              <a:t>Efficient Runahead Execution</a:t>
            </a:r>
          </a:p>
        </p:txBody>
      </p:sp>
      <p:sp>
        <p:nvSpPr>
          <p:cNvPr id="2055"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400">
              <a:solidFill>
                <a:srgbClr val="FFFFFF"/>
              </a:solidFill>
            </a:endParaRPr>
          </a:p>
        </p:txBody>
      </p:sp>
      <p:sp>
        <p:nvSpPr>
          <p:cNvPr id="2056" name="Rectangle 8"/>
          <p:cNvSpPr>
            <a:spLocks noGrp="1" noChangeArrowheads="1"/>
          </p:cNvSpPr>
          <p:nvPr>
            <p:ph type="sldNum"/>
          </p:nvPr>
        </p:nvSpPr>
        <p:spPr bwMode="auto">
          <a:xfrm>
            <a:off x="6777038" y="6318250"/>
            <a:ext cx="21320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algn="r" defTabSz="457200">
              <a:buClrTx/>
              <a:buSzPct val="100000"/>
              <a:buFontTx/>
              <a:buNone/>
              <a:tabLst>
                <a:tab pos="723900" algn="l"/>
                <a:tab pos="1447800" algn="l"/>
              </a:tabLst>
              <a:defRPr sz="1200">
                <a:solidFill>
                  <a:srgbClr val="000000"/>
                </a:solidFill>
                <a:latin typeface="Garamond"/>
                <a:cs typeface="Arial" charset="0"/>
              </a:defRPr>
            </a:lvl1pPr>
          </a:lstStyle>
          <a:p>
            <a:pPr>
              <a:defRPr/>
            </a:pPr>
            <a:fld id="{301808A3-3390-F94E-8D99-834D8F8F03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hf sldNum="0" hdr="0" ftr="0"/>
  <p:txStyles>
    <p:titleStyle>
      <a:lvl1pPr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charset="0"/>
        <a:defRPr sz="2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E8FCCAA6-3791-0F48-A0A9-A9174B391188}" type="slidenum">
              <a:rPr lang="en-US"/>
              <a:pPr>
                <a:defRPr/>
              </a:pPr>
              <a:t>‹#›</a:t>
            </a:fld>
            <a:endParaRPr lang="en-US"/>
          </a:p>
        </p:txBody>
      </p:sp>
      <p:sp>
        <p:nvSpPr>
          <p:cNvPr id="1434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34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65213918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75191526"/>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2026235440"/>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81550188"/>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629139872"/>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fontAlgn="auto">
              <a:spcBef>
                <a:spcPts val="0"/>
              </a:spcBef>
              <a:spcAft>
                <a:spcPts val="0"/>
              </a:spcAft>
            </a:pPr>
            <a:fld id="{9FD9DB3E-E709-42CF-B11F-1DFE1D210A82}" type="datetime1">
              <a:rPr lang="en-US" smtClean="0">
                <a:solidFill>
                  <a:prstClr val="black">
                    <a:alpha val="75000"/>
                  </a:prstClr>
                </a:solidFill>
                <a:latin typeface="Calibri"/>
                <a:ea typeface="+mn-ea"/>
                <a:cs typeface="+mn-cs"/>
              </a:rPr>
              <a:pPr fontAlgn="auto">
                <a:spcBef>
                  <a:spcPts val="0"/>
                </a:spcBef>
                <a:spcAft>
                  <a:spcPts val="0"/>
                </a:spcAft>
              </a:pPr>
              <a:t>9/30/2015</a:t>
            </a:fld>
            <a:endParaRPr lang="en-US">
              <a:solidFill>
                <a:prstClr val="black">
                  <a:alpha val="75000"/>
                </a:prstClr>
              </a:solidFill>
              <a:latin typeface="Calibri"/>
              <a:ea typeface="+mn-ea"/>
              <a:cs typeface="+mn-cs"/>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fontAlgn="auto">
              <a:spcBef>
                <a:spcPts val="0"/>
              </a:spcBef>
              <a:spcAft>
                <a:spcPts val="0"/>
              </a:spcAft>
            </a:pPr>
            <a:endParaRPr lang="en-US" dirty="0">
              <a:solidFill>
                <a:prstClr val="black">
                  <a:alpha val="75000"/>
                </a:prstClr>
              </a:solidFill>
              <a:latin typeface="Calibri"/>
              <a:ea typeface="+mn-ea"/>
              <a:cs typeface="+mn-cs"/>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pPr fontAlgn="auto">
              <a:spcBef>
                <a:spcPts val="0"/>
              </a:spcBef>
              <a:spcAft>
                <a:spcPts val="0"/>
              </a:spcAft>
            </a:pPr>
            <a:fld id="{659951FD-F195-4FF4-B5D0-ABFF8986B8DF}" type="slidenum">
              <a:rPr lang="en-US" smtClean="0">
                <a:solidFill>
                  <a:prstClr val="black"/>
                </a:solidFill>
                <a:latin typeface="Calibri"/>
                <a:ea typeface="+mn-ea"/>
                <a:cs typeface="+mn-cs"/>
              </a:rPr>
              <a:pPr fontAlgn="auto">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363952817"/>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fontAlgn="auto">
              <a:spcBef>
                <a:spcPts val="0"/>
              </a:spcBef>
              <a:spcAft>
                <a:spcPts val="0"/>
              </a:spcAft>
            </a:pPr>
            <a:fld id="{6F400BD0-49BF-48FC-8114-37C1D4F5AB3D}" type="slidenum">
              <a:rPr lang="en-US" altLang="en-US">
                <a:solidFill>
                  <a:srgbClr val="000000"/>
                </a:solidFill>
                <a:ea typeface="+mn-ea"/>
                <a:cs typeface="+mn-cs"/>
              </a:rPr>
              <a:pPr defTabSz="914024"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027765483"/>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A7361BF2-EEC8-BD44-B1FF-0E6EA04503FC}" type="slidenum">
              <a:rPr lang="en-US" smtClean="0">
                <a:cs typeface="Arial" charset="0"/>
              </a:rPr>
              <a:pPr/>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964458051"/>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9/30/2015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80671754"/>
      </p:ext>
    </p:extLst>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dirty="0">
              <a:solidFill>
                <a:srgbClr val="000000"/>
              </a:solidFill>
              <a:ea typeface="+mn-ea"/>
              <a:cs typeface="+mn-cs"/>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3730718490"/>
      </p:ext>
    </p:extLst>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274638"/>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56675"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56676" name="Text Box 4"/>
          <p:cNvSpPr txBox="1">
            <a:spLocks noChangeArrowheads="1"/>
          </p:cNvSpPr>
          <p:nvPr/>
        </p:nvSpPr>
        <p:spPr bwMode="auto">
          <a:xfrm>
            <a:off x="457200" y="6477000"/>
            <a:ext cx="205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a:solidFill>
                  <a:srgbClr val="FFFFFF"/>
                </a:solidFill>
              </a:rPr>
              <a:t>© NVIDIA Corporation 2007</a:t>
            </a:r>
          </a:p>
        </p:txBody>
      </p:sp>
    </p:spTree>
  </p:cSld>
  <p:clrMap bg1="dk2" tx1="lt1" bg2="dk1" tx2="lt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 id="2147484327" r:id="rId15"/>
  </p:sldLayoutIdLst>
  <p:transition/>
  <p:txStyles>
    <p:titleStyle>
      <a:lvl1pPr algn="l" rtl="0" eaLnBrk="0" fontAlgn="base" hangingPunct="0">
        <a:spcBef>
          <a:spcPct val="0"/>
        </a:spcBef>
        <a:spcAft>
          <a:spcPct val="0"/>
        </a:spcAft>
        <a:defRPr sz="3200" b="1">
          <a:solidFill>
            <a:srgbClr val="73B900"/>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eaLnBrk="0" fontAlgn="base" hangingPunct="0">
        <a:spcBef>
          <a:spcPct val="20000"/>
        </a:spcBef>
        <a:spcAft>
          <a:spcPct val="0"/>
        </a:spcAft>
        <a:buSzPct val="180000"/>
        <a:buBlip>
          <a:blip r:embed="rId18"/>
        </a:buBlip>
        <a:defRPr sz="2400" b="1">
          <a:solidFill>
            <a:schemeClr val="tx1"/>
          </a:solidFill>
          <a:latin typeface="+mn-lt"/>
          <a:ea typeface="ＭＳ Ｐゴシック" pitchFamily="-110" charset="-128"/>
          <a:cs typeface="ＭＳ Ｐゴシック" pitchFamily="-110" charset="-128"/>
        </a:defRPr>
      </a:lvl1pPr>
      <a:lvl2pPr marL="974725" indent="-403225" algn="l" rtl="0" eaLnBrk="0" fontAlgn="base" hangingPunct="0">
        <a:spcBef>
          <a:spcPct val="20000"/>
        </a:spcBef>
        <a:spcAft>
          <a:spcPct val="0"/>
        </a:spcAft>
        <a:buSzPct val="180000"/>
        <a:buBlip>
          <a:blip r:embed="rId18"/>
        </a:buBlip>
        <a:defRPr sz="2000" b="1">
          <a:solidFill>
            <a:schemeClr val="tx1"/>
          </a:solidFill>
          <a:latin typeface="+mn-lt"/>
          <a:ea typeface="ＭＳ Ｐゴシック" pitchFamily="-110" charset="-128"/>
          <a:cs typeface="ＭＳ Ｐゴシック"/>
        </a:defRPr>
      </a:lvl2pPr>
      <a:lvl3pPr marL="1431925" indent="-342900" algn="l" rtl="0" eaLnBrk="0" fontAlgn="base" hangingPunct="0">
        <a:spcBef>
          <a:spcPct val="20000"/>
        </a:spcBef>
        <a:spcAft>
          <a:spcPct val="0"/>
        </a:spcAft>
        <a:buSzPct val="180000"/>
        <a:buBlip>
          <a:blip r:embed="rId18"/>
        </a:buBlip>
        <a:defRPr b="1">
          <a:solidFill>
            <a:schemeClr val="tx1"/>
          </a:solidFill>
          <a:latin typeface="+mn-lt"/>
          <a:ea typeface="ＭＳ Ｐゴシック" pitchFamily="-110" charset="-128"/>
          <a:cs typeface="ＭＳ Ｐゴシック"/>
        </a:defRPr>
      </a:lvl3pPr>
      <a:lvl4pPr marL="17748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4pPr>
      <a:lvl5pPr marL="21177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39745915"/>
      </p:ext>
    </p:extLst>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2449720"/>
      </p:ext>
    </p:extLst>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4757" r:id="rId8"/>
    <p:sldLayoutId id="2147484758" r:id="rId9"/>
    <p:sldLayoutId id="2147484759" r:id="rId10"/>
    <p:sldLayoutId id="214748476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887232505"/>
      </p:ext>
    </p:extLst>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latinLnBrk="1">
              <a:spcBef>
                <a:spcPts val="0"/>
              </a:spcBef>
              <a:spcAft>
                <a:spcPts val="0"/>
              </a:spcAft>
            </a:pPr>
            <a:fld id="{FB30EDBD-1C2D-4C1E-B459-B60219FAB484}" type="datetimeFigureOut">
              <a:rPr lang="ko-KR" altLang="en-US" smtClean="0">
                <a:solidFill>
                  <a:prstClr val="black">
                    <a:tint val="75000"/>
                  </a:prstClr>
                </a:solidFill>
                <a:latin typeface="Calibri"/>
                <a:ea typeface="나눔고딕"/>
                <a:cs typeface="+mn-cs"/>
              </a:rPr>
              <a:pPr fontAlgn="auto" latinLnBrk="1">
                <a:spcBef>
                  <a:spcPts val="0"/>
                </a:spcBef>
                <a:spcAft>
                  <a:spcPts val="0"/>
                </a:spcAft>
              </a:pPr>
              <a:t>2015-09-30</a:t>
            </a:fld>
            <a:endParaRPr lang="ko-KR" altLang="en-US">
              <a:solidFill>
                <a:prstClr val="black">
                  <a:tint val="75000"/>
                </a:prstClr>
              </a:solidFill>
              <a:latin typeface="Calibri"/>
              <a:ea typeface="나눔고딕"/>
              <a:cs typeface="+mn-cs"/>
            </a:endParaRPr>
          </a:p>
        </p:txBody>
      </p:sp>
      <p:sp>
        <p:nvSpPr>
          <p:cNvPr id="5" name="바닥글 개체 틀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latinLnBrk="1">
              <a:spcBef>
                <a:spcPts val="0"/>
              </a:spcBef>
              <a:spcAft>
                <a:spcPts val="0"/>
              </a:spcAft>
            </a:pPr>
            <a:endParaRPr lang="ko-KR" altLang="en-US">
              <a:solidFill>
                <a:prstClr val="black">
                  <a:tint val="75000"/>
                </a:prstClr>
              </a:solidFill>
              <a:latin typeface="Calibri"/>
              <a:ea typeface="나눔고딕"/>
              <a:cs typeface="+mn-cs"/>
            </a:endParaRPr>
          </a:p>
        </p:txBody>
      </p:sp>
      <p:sp>
        <p:nvSpPr>
          <p:cNvPr id="6" name="슬라이드 번호 개체 틀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latinLnBrk="1">
              <a:spcBef>
                <a:spcPts val="0"/>
              </a:spcBef>
              <a:spcAft>
                <a:spcPts val="0"/>
              </a:spcAft>
            </a:pPr>
            <a:fld id="{4BEDD84E-25D4-4983-8AA1-2863C96F08D9}" type="slidenum">
              <a:rPr lang="ko-KR" altLang="en-US" smtClean="0">
                <a:solidFill>
                  <a:prstClr val="black">
                    <a:tint val="75000"/>
                  </a:prstClr>
                </a:solidFill>
                <a:latin typeface="Calibri"/>
                <a:ea typeface="나눔고딕"/>
                <a:cs typeface="+mn-cs"/>
              </a:rPr>
              <a:pPr fontAlgn="auto" latinLnBrk="1">
                <a:spcBef>
                  <a:spcPts val="0"/>
                </a:spcBef>
                <a:spcAft>
                  <a:spcPts val="0"/>
                </a:spcAft>
              </a:pPr>
              <a:t>‹#›</a:t>
            </a:fld>
            <a:endParaRPr lang="ko-KR" altLang="en-US">
              <a:solidFill>
                <a:prstClr val="black">
                  <a:tint val="75000"/>
                </a:prstClr>
              </a:solidFill>
              <a:latin typeface="Calibri"/>
              <a:ea typeface="나눔고딕"/>
              <a:cs typeface="+mn-cs"/>
            </a:endParaRPr>
          </a:p>
        </p:txBody>
      </p:sp>
    </p:spTree>
    <p:extLst>
      <p:ext uri="{BB962C8B-B14F-4D97-AF65-F5344CB8AC3E}">
        <p14:creationId xmlns:p14="http://schemas.microsoft.com/office/powerpoint/2010/main" val="4233134364"/>
      </p:ext>
    </p:extLst>
  </p:cSld>
  <p:clrMap bg1="lt1" tx1="dk1" bg2="lt2" tx2="dk2" accent1="accent1" accent2="accent2" accent3="accent3" accent4="accent4" accent5="accent5" accent6="accent6" hlink="hlink" folHlink="folHlink"/>
  <p:sldLayoutIdLst>
    <p:sldLayoutId id="2147484800" r:id="rId1"/>
    <p:sldLayoutId id="2147484801" r:id="rId2"/>
    <p:sldLayoutId id="2147484802" r:id="rId3"/>
    <p:sldLayoutId id="2147484803" r:id="rId4"/>
    <p:sldLayoutId id="2147484804" r:id="rId5"/>
    <p:sldLayoutId id="2147484805" r:id="rId6"/>
    <p:sldLayoutId id="2147484806" r:id="rId7"/>
  </p:sldLayoutIdLst>
  <p:timing>
    <p:tnLst>
      <p:par>
        <p:cTn id="1" dur="indefinite" restart="never" nodeType="tmRoot"/>
      </p:par>
    </p:tnLst>
  </p:timing>
  <p:txStyles>
    <p:titleStyle>
      <a:lvl1pPr algn="ctr" defTabSz="914400" rtl="0" eaLnBrk="1" latinLnBrk="1"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1" hangingPunct="1">
        <a:spcBef>
          <a:spcPts val="5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7622040"/>
      </p:ext>
    </p:extLst>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8"/>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ctr">
              <a:defRPr sz="1200">
                <a:solidFill>
                  <a:srgbClr val="000000"/>
                </a:solidFill>
                <a:latin typeface="+mj-lt"/>
                <a:ea typeface="+mn-ea"/>
                <a:cs typeface="+mn-cs"/>
              </a:defRPr>
            </a:lvl1pPr>
          </a:lstStyle>
          <a:p>
            <a:pPr defTabSz="914263">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defRPr sz="1600">
                <a:solidFill>
                  <a:srgbClr val="000000"/>
                </a:solidFill>
                <a:latin typeface="Garamond" charset="0"/>
              </a:defRPr>
            </a:lvl1pPr>
          </a:lstStyle>
          <a:p>
            <a:pPr defTabSz="914263"/>
            <a:fld id="{964860F9-DD7C-AE47-98ED-AEBA17B0375F}" type="slidenum">
              <a:rPr lang="en-US" smtClean="0">
                <a:cs typeface="Arial" charset="0"/>
              </a:rPr>
              <a:pPr defTabSz="914263"/>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Arial" pitchFamily="34" charset="0"/>
              <a:cs typeface="Arial" charset="0"/>
            </a:endParaRPr>
          </a:p>
        </p:txBody>
      </p:sp>
    </p:spTree>
    <p:extLst>
      <p:ext uri="{BB962C8B-B14F-4D97-AF65-F5344CB8AC3E}">
        <p14:creationId xmlns:p14="http://schemas.microsoft.com/office/powerpoint/2010/main" val="2360888906"/>
      </p:ext>
    </p:extLst>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 id="214748483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131" algn="l" rtl="0" fontAlgn="base">
        <a:spcBef>
          <a:spcPct val="0"/>
        </a:spcBef>
        <a:spcAft>
          <a:spcPct val="0"/>
        </a:spcAft>
        <a:defRPr sz="4000">
          <a:solidFill>
            <a:schemeClr val="tx2"/>
          </a:solidFill>
          <a:latin typeface="Garamond" pitchFamily="18" charset="0"/>
        </a:defRPr>
      </a:lvl6pPr>
      <a:lvl7pPr marL="914263" algn="l" rtl="0" fontAlgn="base">
        <a:spcBef>
          <a:spcPct val="0"/>
        </a:spcBef>
        <a:spcAft>
          <a:spcPct val="0"/>
        </a:spcAft>
        <a:defRPr sz="4000">
          <a:solidFill>
            <a:schemeClr val="tx2"/>
          </a:solidFill>
          <a:latin typeface="Garamond" pitchFamily="18" charset="0"/>
        </a:defRPr>
      </a:lvl7pPr>
      <a:lvl8pPr marL="1371395" algn="l" rtl="0" fontAlgn="base">
        <a:spcBef>
          <a:spcPct val="0"/>
        </a:spcBef>
        <a:spcAft>
          <a:spcPct val="0"/>
        </a:spcAft>
        <a:defRPr sz="4000">
          <a:solidFill>
            <a:schemeClr val="tx2"/>
          </a:solidFill>
          <a:latin typeface="Garamond" pitchFamily="18" charset="0"/>
        </a:defRPr>
      </a:lvl8pPr>
      <a:lvl9pPr marL="1828527" algn="l" rtl="0" fontAlgn="base">
        <a:spcBef>
          <a:spcPct val="0"/>
        </a:spcBef>
        <a:spcAft>
          <a:spcPct val="0"/>
        </a:spcAft>
        <a:defRPr sz="4000">
          <a:solidFill>
            <a:schemeClr val="tx2"/>
          </a:solidFill>
          <a:latin typeface="Garamond" pitchFamily="18" charset="0"/>
        </a:defRPr>
      </a:lvl9pPr>
    </p:titleStyle>
    <p:bodyStyle>
      <a:lvl1pPr marL="342849" indent="-342849"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826" indent="-325389"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197" indent="-350785"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649" indent="-315865"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0911" indent="-339674"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042"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7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30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37"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8"/>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ctr">
              <a:defRPr sz="1200">
                <a:solidFill>
                  <a:srgbClr val="000000"/>
                </a:solidFill>
                <a:latin typeface="+mj-lt"/>
                <a:ea typeface="+mn-ea"/>
                <a:cs typeface="+mn-cs"/>
              </a:defRPr>
            </a:lvl1pPr>
          </a:lstStyle>
          <a:p>
            <a:pPr defTabSz="914263">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defRPr sz="1600">
                <a:solidFill>
                  <a:srgbClr val="000000"/>
                </a:solidFill>
                <a:latin typeface="Garamond" charset="0"/>
              </a:defRPr>
            </a:lvl1pPr>
          </a:lstStyle>
          <a:p>
            <a:pPr defTabSz="914263"/>
            <a:fld id="{A7361BF2-EEC8-BD44-B1FF-0E6EA04503FC}" type="slidenum">
              <a:rPr lang="en-US" smtClean="0">
                <a:cs typeface="Arial" charset="0"/>
              </a:rPr>
              <a:pPr defTabSz="914263"/>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Arial" pitchFamily="34"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755815492"/>
      </p:ext>
    </p:extLst>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 id="2147484844"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131" algn="l" rtl="0" fontAlgn="base">
        <a:spcBef>
          <a:spcPct val="0"/>
        </a:spcBef>
        <a:spcAft>
          <a:spcPct val="0"/>
        </a:spcAft>
        <a:defRPr sz="4000">
          <a:solidFill>
            <a:schemeClr val="tx2"/>
          </a:solidFill>
          <a:latin typeface="Garamond" pitchFamily="18" charset="0"/>
        </a:defRPr>
      </a:lvl6pPr>
      <a:lvl7pPr marL="914263" algn="l" rtl="0" fontAlgn="base">
        <a:spcBef>
          <a:spcPct val="0"/>
        </a:spcBef>
        <a:spcAft>
          <a:spcPct val="0"/>
        </a:spcAft>
        <a:defRPr sz="4000">
          <a:solidFill>
            <a:schemeClr val="tx2"/>
          </a:solidFill>
          <a:latin typeface="Garamond" pitchFamily="18" charset="0"/>
        </a:defRPr>
      </a:lvl7pPr>
      <a:lvl8pPr marL="1371395" algn="l" rtl="0" fontAlgn="base">
        <a:spcBef>
          <a:spcPct val="0"/>
        </a:spcBef>
        <a:spcAft>
          <a:spcPct val="0"/>
        </a:spcAft>
        <a:defRPr sz="4000">
          <a:solidFill>
            <a:schemeClr val="tx2"/>
          </a:solidFill>
          <a:latin typeface="Garamond" pitchFamily="18" charset="0"/>
        </a:defRPr>
      </a:lvl8pPr>
      <a:lvl9pPr marL="1828527" algn="l" rtl="0" fontAlgn="base">
        <a:spcBef>
          <a:spcPct val="0"/>
        </a:spcBef>
        <a:spcAft>
          <a:spcPct val="0"/>
        </a:spcAft>
        <a:defRPr sz="4000">
          <a:solidFill>
            <a:schemeClr val="tx2"/>
          </a:solidFill>
          <a:latin typeface="Garamond" pitchFamily="18" charset="0"/>
        </a:defRPr>
      </a:lvl9pPr>
    </p:titleStyle>
    <p:bodyStyle>
      <a:lvl1pPr marL="342849" indent="-342849"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826" indent="-325389"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197" indent="-350785"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649" indent="-315865"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0911" indent="-339674"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042"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7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30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37"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26" tIns="45714" rIns="91426" bIns="45714"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131">
              <a:defRPr/>
            </a:pPr>
            <a:fld id="{2CE593E5-F38D-FD40-A93F-456A3E799E50}" type="datetime1">
              <a:rPr lang="en-US">
                <a:solidFill>
                  <a:prstClr val="black">
                    <a:tint val="75000"/>
                  </a:prstClr>
                </a:solidFill>
                <a:latin typeface="Calibri"/>
              </a:rPr>
              <a:pPr defTabSz="457131">
                <a:defRPr/>
              </a:pPr>
              <a:t>9/30/2015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26" tIns="45714" rIns="91426" bIns="45714"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131">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6" tIns="45714" rIns="91426" bIns="45714"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131">
              <a:defRPr/>
            </a:pPr>
            <a:fld id="{8A7AAB5F-675F-1E47-950A-8D7D15C05443}" type="slidenum">
              <a:rPr lang="en-US">
                <a:solidFill>
                  <a:prstClr val="black">
                    <a:tint val="75000"/>
                  </a:prstClr>
                </a:solidFill>
                <a:latin typeface="Calibri"/>
              </a:rPr>
              <a:pPr defTabSz="457131">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334294"/>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Lst>
  <p:hf hdr="0" ftr="0" dt="0"/>
  <p:txStyles>
    <p:titleStyle>
      <a:lvl1pPr algn="ctr" defTabSz="457131"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131"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263"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395"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527"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49" indent="-342849" algn="l" defTabSz="457131"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839" indent="-285708" algn="l" defTabSz="457131"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829" indent="-228565" algn="l" defTabSz="457131"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9960" indent="-228565" algn="l" defTabSz="457131"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091" indent="-228565" algn="l" defTabSz="457131"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222" indent="-228565"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4" indent="-228565"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6" indent="-228565"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17" indent="-228565" algn="l" defTabSz="4571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1" rtl="0" eaLnBrk="1" latinLnBrk="0" hangingPunct="1">
        <a:defRPr sz="1800" kern="1200">
          <a:solidFill>
            <a:schemeClr val="tx1"/>
          </a:solidFill>
          <a:latin typeface="+mn-lt"/>
          <a:ea typeface="+mn-ea"/>
          <a:cs typeface="+mn-cs"/>
        </a:defRPr>
      </a:lvl1pPr>
      <a:lvl2pPr marL="457131" algn="l" defTabSz="457131" rtl="0" eaLnBrk="1" latinLnBrk="0" hangingPunct="1">
        <a:defRPr sz="1800" kern="1200">
          <a:solidFill>
            <a:schemeClr val="tx1"/>
          </a:solidFill>
          <a:latin typeface="+mn-lt"/>
          <a:ea typeface="+mn-ea"/>
          <a:cs typeface="+mn-cs"/>
        </a:defRPr>
      </a:lvl2pPr>
      <a:lvl3pPr marL="914263" algn="l" defTabSz="457131" rtl="0" eaLnBrk="1" latinLnBrk="0" hangingPunct="1">
        <a:defRPr sz="1800" kern="1200">
          <a:solidFill>
            <a:schemeClr val="tx1"/>
          </a:solidFill>
          <a:latin typeface="+mn-lt"/>
          <a:ea typeface="+mn-ea"/>
          <a:cs typeface="+mn-cs"/>
        </a:defRPr>
      </a:lvl3pPr>
      <a:lvl4pPr marL="1371395" algn="l" defTabSz="457131" rtl="0" eaLnBrk="1" latinLnBrk="0" hangingPunct="1">
        <a:defRPr sz="1800" kern="1200">
          <a:solidFill>
            <a:schemeClr val="tx1"/>
          </a:solidFill>
          <a:latin typeface="+mn-lt"/>
          <a:ea typeface="+mn-ea"/>
          <a:cs typeface="+mn-cs"/>
        </a:defRPr>
      </a:lvl4pPr>
      <a:lvl5pPr marL="1828527" algn="l" defTabSz="457131" rtl="0" eaLnBrk="1" latinLnBrk="0" hangingPunct="1">
        <a:defRPr sz="1800" kern="1200">
          <a:solidFill>
            <a:schemeClr val="tx1"/>
          </a:solidFill>
          <a:latin typeface="+mn-lt"/>
          <a:ea typeface="+mn-ea"/>
          <a:cs typeface="+mn-cs"/>
        </a:defRPr>
      </a:lvl5pPr>
      <a:lvl6pPr marL="2285658" algn="l" defTabSz="457131" rtl="0" eaLnBrk="1" latinLnBrk="0" hangingPunct="1">
        <a:defRPr sz="1800" kern="1200">
          <a:solidFill>
            <a:schemeClr val="tx1"/>
          </a:solidFill>
          <a:latin typeface="+mn-lt"/>
          <a:ea typeface="+mn-ea"/>
          <a:cs typeface="+mn-cs"/>
        </a:defRPr>
      </a:lvl6pPr>
      <a:lvl7pPr marL="2742789" algn="l" defTabSz="457131" rtl="0" eaLnBrk="1" latinLnBrk="0" hangingPunct="1">
        <a:defRPr sz="1800" kern="1200">
          <a:solidFill>
            <a:schemeClr val="tx1"/>
          </a:solidFill>
          <a:latin typeface="+mn-lt"/>
          <a:ea typeface="+mn-ea"/>
          <a:cs typeface="+mn-cs"/>
        </a:defRPr>
      </a:lvl7pPr>
      <a:lvl8pPr marL="3199920" algn="l" defTabSz="457131" rtl="0" eaLnBrk="1" latinLnBrk="0" hangingPunct="1">
        <a:defRPr sz="1800" kern="1200">
          <a:solidFill>
            <a:schemeClr val="tx1"/>
          </a:solidFill>
          <a:latin typeface="+mn-lt"/>
          <a:ea typeface="+mn-ea"/>
          <a:cs typeface="+mn-cs"/>
        </a:defRPr>
      </a:lvl8pPr>
      <a:lvl9pPr marL="3657051" algn="l" defTabSz="457131"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6" tIns="45714" rIns="91426"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26" tIns="45714" rIns="91426"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6" tIns="45714" rIns="91426" bIns="45714" rtlCol="0" anchor="ctr"/>
          <a:lstStyle>
            <a:lvl1pPr algn="l">
              <a:defRPr sz="1200">
                <a:solidFill>
                  <a:schemeClr val="tx1">
                    <a:tint val="75000"/>
                  </a:schemeClr>
                </a:solidFill>
              </a:defRPr>
            </a:lvl1pPr>
          </a:lstStyle>
          <a:p>
            <a:pPr defTabSz="457131" fontAlgn="auto">
              <a:spcBef>
                <a:spcPts val="0"/>
              </a:spcBef>
              <a:spcAft>
                <a:spcPts val="0"/>
              </a:spcAft>
            </a:pPr>
            <a:fld id="{7BC7E841-AE8A-4D48-907F-BD90423245B6}" type="datetime1">
              <a:rPr lang="en-US" smtClean="0">
                <a:solidFill>
                  <a:prstClr val="black">
                    <a:tint val="75000"/>
                  </a:prstClr>
                </a:solidFill>
                <a:latin typeface="Calibri"/>
                <a:ea typeface="+mn-ea"/>
                <a:cs typeface="+mn-cs"/>
              </a:rPr>
              <a:pPr defTabSz="457131" fontAlgn="auto">
                <a:spcBef>
                  <a:spcPts val="0"/>
                </a:spcBef>
                <a:spcAft>
                  <a:spcPts val="0"/>
                </a:spcAft>
              </a:pPr>
              <a:t>9/30/2015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26" tIns="45714" rIns="91426" bIns="45714" rtlCol="0" anchor="ctr"/>
          <a:lstStyle>
            <a:lvl1pPr algn="ctr">
              <a:defRPr sz="1200">
                <a:solidFill>
                  <a:schemeClr val="tx1">
                    <a:tint val="75000"/>
                  </a:schemeClr>
                </a:solidFill>
              </a:defRPr>
            </a:lvl1pPr>
          </a:lstStyle>
          <a:p>
            <a:pPr defTabSz="457131"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6" tIns="45714" rIns="91426" bIns="45714" rtlCol="0" anchor="ctr"/>
          <a:lstStyle>
            <a:lvl1pPr algn="r">
              <a:defRPr sz="1200">
                <a:solidFill>
                  <a:srgbClr val="000000"/>
                </a:solidFill>
              </a:defRPr>
            </a:lvl1pPr>
          </a:lstStyle>
          <a:p>
            <a:pPr defTabSz="457131" fontAlgn="auto">
              <a:spcBef>
                <a:spcPts val="0"/>
              </a:spcBef>
              <a:spcAft>
                <a:spcPts val="0"/>
              </a:spcAft>
            </a:pPr>
            <a:fld id="{938804F6-1EC8-4F45-958E-1A743EB96386}" type="slidenum">
              <a:rPr lang="en-US" smtClean="0">
                <a:latin typeface="Calibri"/>
                <a:ea typeface="+mn-ea"/>
                <a:cs typeface="+mn-cs"/>
              </a:rPr>
              <a:pPr defTabSz="457131" fontAlgn="auto">
                <a:spcBef>
                  <a:spcPts val="0"/>
                </a:spcBef>
                <a:spcAft>
                  <a:spcPts val="0"/>
                </a:spcAft>
              </a:pPr>
              <a:t>‹#›</a:t>
            </a:fld>
            <a:endParaRPr lang="en-US">
              <a:latin typeface="Calibri"/>
              <a:ea typeface="+mn-ea"/>
              <a:cs typeface="+mn-cs"/>
            </a:endParaRPr>
          </a:p>
        </p:txBody>
      </p:sp>
    </p:spTree>
    <p:extLst>
      <p:ext uri="{BB962C8B-B14F-4D97-AF65-F5344CB8AC3E}">
        <p14:creationId xmlns:p14="http://schemas.microsoft.com/office/powerpoint/2010/main" val="2267985859"/>
      </p:ext>
    </p:extLst>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 id="2147484867" r:id="rId10"/>
    <p:sldLayoutId id="2147484868" r:id="rId11"/>
  </p:sldLayoutIdLst>
  <p:hf hdr="0" ftr="0" dt="0"/>
  <p:txStyles>
    <p:titleStyle>
      <a:lvl1pPr algn="ctr" defTabSz="457131" rtl="0" eaLnBrk="1" latinLnBrk="0" hangingPunct="1">
        <a:spcBef>
          <a:spcPct val="0"/>
        </a:spcBef>
        <a:buNone/>
        <a:defRPr sz="4400" kern="1200">
          <a:solidFill>
            <a:schemeClr val="tx1"/>
          </a:solidFill>
          <a:latin typeface="+mj-lt"/>
          <a:ea typeface="+mj-ea"/>
          <a:cs typeface="+mj-cs"/>
        </a:defRPr>
      </a:lvl1pPr>
    </p:titleStyle>
    <p:bodyStyle>
      <a:lvl1pPr marL="342849" indent="-342849" algn="l" defTabSz="457131" rtl="0" eaLnBrk="1" latinLnBrk="0" hangingPunct="1">
        <a:spcBef>
          <a:spcPct val="20000"/>
        </a:spcBef>
        <a:buFont typeface="Arial"/>
        <a:buChar char="•"/>
        <a:defRPr sz="3200" kern="1200">
          <a:solidFill>
            <a:schemeClr val="tx1"/>
          </a:solidFill>
          <a:latin typeface="+mn-lt"/>
          <a:ea typeface="+mn-ea"/>
          <a:cs typeface="+mn-cs"/>
        </a:defRPr>
      </a:lvl1pPr>
      <a:lvl2pPr marL="742839" indent="-285708" algn="l" defTabSz="457131" rtl="0" eaLnBrk="1" latinLnBrk="0" hangingPunct="1">
        <a:spcBef>
          <a:spcPct val="20000"/>
        </a:spcBef>
        <a:buFont typeface="Arial"/>
        <a:buChar char="–"/>
        <a:defRPr sz="2800" kern="1200">
          <a:solidFill>
            <a:schemeClr val="tx1"/>
          </a:solidFill>
          <a:latin typeface="+mn-lt"/>
          <a:ea typeface="+mn-ea"/>
          <a:cs typeface="+mn-cs"/>
        </a:defRPr>
      </a:lvl2pPr>
      <a:lvl3pPr marL="1142829" indent="-228565" algn="l" defTabSz="457131" rtl="0" eaLnBrk="1" latinLnBrk="0" hangingPunct="1">
        <a:spcBef>
          <a:spcPct val="20000"/>
        </a:spcBef>
        <a:buFont typeface="Arial"/>
        <a:buChar char="•"/>
        <a:defRPr sz="2400" kern="1200">
          <a:solidFill>
            <a:schemeClr val="tx1"/>
          </a:solidFill>
          <a:latin typeface="+mn-lt"/>
          <a:ea typeface="+mn-ea"/>
          <a:cs typeface="+mn-cs"/>
        </a:defRPr>
      </a:lvl3pPr>
      <a:lvl4pPr marL="1599960" indent="-228565" algn="l" defTabSz="457131" rtl="0" eaLnBrk="1" latinLnBrk="0" hangingPunct="1">
        <a:spcBef>
          <a:spcPct val="20000"/>
        </a:spcBef>
        <a:buFont typeface="Arial"/>
        <a:buChar char="–"/>
        <a:defRPr sz="2000" kern="1200">
          <a:solidFill>
            <a:schemeClr val="tx1"/>
          </a:solidFill>
          <a:latin typeface="+mn-lt"/>
          <a:ea typeface="+mn-ea"/>
          <a:cs typeface="+mn-cs"/>
        </a:defRPr>
      </a:lvl4pPr>
      <a:lvl5pPr marL="2057091" indent="-228565" algn="l" defTabSz="457131" rtl="0" eaLnBrk="1" latinLnBrk="0" hangingPunct="1">
        <a:spcBef>
          <a:spcPct val="20000"/>
        </a:spcBef>
        <a:buFont typeface="Arial"/>
        <a:buChar char="»"/>
        <a:defRPr sz="2000" kern="1200">
          <a:solidFill>
            <a:schemeClr val="tx1"/>
          </a:solidFill>
          <a:latin typeface="+mn-lt"/>
          <a:ea typeface="+mn-ea"/>
          <a:cs typeface="+mn-cs"/>
        </a:defRPr>
      </a:lvl5pPr>
      <a:lvl6pPr marL="2514222" indent="-228565"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4" indent="-228565"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6" indent="-228565"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17" indent="-228565" algn="l" defTabSz="4571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1" rtl="0" eaLnBrk="1" latinLnBrk="0" hangingPunct="1">
        <a:defRPr sz="1800" kern="1200">
          <a:solidFill>
            <a:schemeClr val="tx1"/>
          </a:solidFill>
          <a:latin typeface="+mn-lt"/>
          <a:ea typeface="+mn-ea"/>
          <a:cs typeface="+mn-cs"/>
        </a:defRPr>
      </a:lvl1pPr>
      <a:lvl2pPr marL="457131" algn="l" defTabSz="457131" rtl="0" eaLnBrk="1" latinLnBrk="0" hangingPunct="1">
        <a:defRPr sz="1800" kern="1200">
          <a:solidFill>
            <a:schemeClr val="tx1"/>
          </a:solidFill>
          <a:latin typeface="+mn-lt"/>
          <a:ea typeface="+mn-ea"/>
          <a:cs typeface="+mn-cs"/>
        </a:defRPr>
      </a:lvl2pPr>
      <a:lvl3pPr marL="914263" algn="l" defTabSz="457131" rtl="0" eaLnBrk="1" latinLnBrk="0" hangingPunct="1">
        <a:defRPr sz="1800" kern="1200">
          <a:solidFill>
            <a:schemeClr val="tx1"/>
          </a:solidFill>
          <a:latin typeface="+mn-lt"/>
          <a:ea typeface="+mn-ea"/>
          <a:cs typeface="+mn-cs"/>
        </a:defRPr>
      </a:lvl3pPr>
      <a:lvl4pPr marL="1371395" algn="l" defTabSz="457131" rtl="0" eaLnBrk="1" latinLnBrk="0" hangingPunct="1">
        <a:defRPr sz="1800" kern="1200">
          <a:solidFill>
            <a:schemeClr val="tx1"/>
          </a:solidFill>
          <a:latin typeface="+mn-lt"/>
          <a:ea typeface="+mn-ea"/>
          <a:cs typeface="+mn-cs"/>
        </a:defRPr>
      </a:lvl4pPr>
      <a:lvl5pPr marL="1828527" algn="l" defTabSz="457131" rtl="0" eaLnBrk="1" latinLnBrk="0" hangingPunct="1">
        <a:defRPr sz="1800" kern="1200">
          <a:solidFill>
            <a:schemeClr val="tx1"/>
          </a:solidFill>
          <a:latin typeface="+mn-lt"/>
          <a:ea typeface="+mn-ea"/>
          <a:cs typeface="+mn-cs"/>
        </a:defRPr>
      </a:lvl5pPr>
      <a:lvl6pPr marL="2285658" algn="l" defTabSz="457131" rtl="0" eaLnBrk="1" latinLnBrk="0" hangingPunct="1">
        <a:defRPr sz="1800" kern="1200">
          <a:solidFill>
            <a:schemeClr val="tx1"/>
          </a:solidFill>
          <a:latin typeface="+mn-lt"/>
          <a:ea typeface="+mn-ea"/>
          <a:cs typeface="+mn-cs"/>
        </a:defRPr>
      </a:lvl6pPr>
      <a:lvl7pPr marL="2742789" algn="l" defTabSz="457131" rtl="0" eaLnBrk="1" latinLnBrk="0" hangingPunct="1">
        <a:defRPr sz="1800" kern="1200">
          <a:solidFill>
            <a:schemeClr val="tx1"/>
          </a:solidFill>
          <a:latin typeface="+mn-lt"/>
          <a:ea typeface="+mn-ea"/>
          <a:cs typeface="+mn-cs"/>
        </a:defRPr>
      </a:lvl7pPr>
      <a:lvl8pPr marL="3199920" algn="l" defTabSz="457131" rtl="0" eaLnBrk="1" latinLnBrk="0" hangingPunct="1">
        <a:defRPr sz="1800" kern="1200">
          <a:solidFill>
            <a:schemeClr val="tx1"/>
          </a:solidFill>
          <a:latin typeface="+mn-lt"/>
          <a:ea typeface="+mn-ea"/>
          <a:cs typeface="+mn-cs"/>
        </a:defRPr>
      </a:lvl8pPr>
      <a:lvl9pPr marL="3657051" algn="l" defTabSz="457131"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26" tIns="45714" rIns="91426" bIns="45714"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6" tIns="45714" rIns="91426"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ctr">
              <a:defRPr sz="1200">
                <a:latin typeface="Garamond" pitchFamily="18" charset="0"/>
              </a:defRPr>
            </a:lvl1pPr>
          </a:lstStyle>
          <a:p>
            <a:pPr defTabSz="914263"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defRPr sz="1600">
                <a:latin typeface="Garamond" pitchFamily="18" charset="0"/>
              </a:defRPr>
            </a:lvl1pPr>
          </a:lstStyle>
          <a:p>
            <a:pPr defTabSz="914263" fontAlgn="auto">
              <a:spcBef>
                <a:spcPts val="0"/>
              </a:spcBef>
              <a:spcAft>
                <a:spcPts val="0"/>
              </a:spcAft>
            </a:pPr>
            <a:fld id="{6F400BD0-49BF-48FC-8114-37C1D4F5AB3D}" type="slidenum">
              <a:rPr lang="en-US" altLang="en-US">
                <a:solidFill>
                  <a:srgbClr val="000000"/>
                </a:solidFill>
                <a:ea typeface="+mn-ea"/>
                <a:cs typeface="+mn-cs"/>
              </a:rPr>
              <a:pPr defTabSz="914263"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6" tIns="45714" rIns="91426" bIns="45714"/>
          <a:lstStyle/>
          <a:p>
            <a:pPr defTabSz="914263"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6" tIns="45714" rIns="91426" bIns="45714"/>
          <a:lstStyle/>
          <a:p>
            <a:pPr defTabSz="914263"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731208466"/>
      </p:ext>
    </p:extLst>
  </p:cSld>
  <p:clrMap bg1="lt1" tx1="dk1" bg2="lt2" tx2="dk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1" algn="l" rtl="0" fontAlgn="base">
        <a:spcBef>
          <a:spcPct val="0"/>
        </a:spcBef>
        <a:spcAft>
          <a:spcPct val="0"/>
        </a:spcAft>
        <a:defRPr sz="4000">
          <a:solidFill>
            <a:schemeClr val="tx2"/>
          </a:solidFill>
          <a:latin typeface="Garamond" pitchFamily="18" charset="0"/>
        </a:defRPr>
      </a:lvl6pPr>
      <a:lvl7pPr marL="914263" algn="l" rtl="0" fontAlgn="base">
        <a:spcBef>
          <a:spcPct val="0"/>
        </a:spcBef>
        <a:spcAft>
          <a:spcPct val="0"/>
        </a:spcAft>
        <a:defRPr sz="4000">
          <a:solidFill>
            <a:schemeClr val="tx2"/>
          </a:solidFill>
          <a:latin typeface="Garamond" pitchFamily="18" charset="0"/>
        </a:defRPr>
      </a:lvl7pPr>
      <a:lvl8pPr marL="1371395" algn="l" rtl="0" fontAlgn="base">
        <a:spcBef>
          <a:spcPct val="0"/>
        </a:spcBef>
        <a:spcAft>
          <a:spcPct val="0"/>
        </a:spcAft>
        <a:defRPr sz="4000">
          <a:solidFill>
            <a:schemeClr val="tx2"/>
          </a:solidFill>
          <a:latin typeface="Garamond" pitchFamily="18" charset="0"/>
        </a:defRPr>
      </a:lvl8pPr>
      <a:lvl9pPr marL="1828527" algn="l" rtl="0" fontAlgn="base">
        <a:spcBef>
          <a:spcPct val="0"/>
        </a:spcBef>
        <a:spcAft>
          <a:spcPct val="0"/>
        </a:spcAft>
        <a:defRPr sz="4000">
          <a:solidFill>
            <a:schemeClr val="tx2"/>
          </a:solidFill>
          <a:latin typeface="Garamond" pitchFamily="18" charset="0"/>
        </a:defRPr>
      </a:lvl9pPr>
    </p:titleStyle>
    <p:bodyStyle>
      <a:lvl1pPr marL="342849" indent="-342849"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6" indent="-3253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7" indent="-350785"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9"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11"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42"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7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30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37"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457200" y="274638"/>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57699"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57700" name="Text Box 4"/>
          <p:cNvSpPr txBox="1">
            <a:spLocks noChangeArrowheads="1"/>
          </p:cNvSpPr>
          <p:nvPr/>
        </p:nvSpPr>
        <p:spPr bwMode="auto">
          <a:xfrm>
            <a:off x="457200" y="6477000"/>
            <a:ext cx="205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a:solidFill>
                  <a:srgbClr val="FFFFFF"/>
                </a:solidFill>
              </a:rPr>
              <a:t>© NVIDIA Corporation 2007</a:t>
            </a:r>
          </a:p>
        </p:txBody>
      </p:sp>
    </p:spTree>
  </p:cSld>
  <p:clrMap bg1="dk2" tx1="lt1" bg2="dk1" tx2="lt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Lst>
  <p:transition/>
  <p:txStyles>
    <p:titleStyle>
      <a:lvl1pPr algn="l" rtl="0" eaLnBrk="0" fontAlgn="base" hangingPunct="0">
        <a:spcBef>
          <a:spcPct val="0"/>
        </a:spcBef>
        <a:spcAft>
          <a:spcPct val="0"/>
        </a:spcAft>
        <a:defRPr sz="3200" b="1">
          <a:solidFill>
            <a:srgbClr val="73B900"/>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eaLnBrk="0" fontAlgn="base" hangingPunct="0">
        <a:spcBef>
          <a:spcPct val="20000"/>
        </a:spcBef>
        <a:spcAft>
          <a:spcPct val="0"/>
        </a:spcAft>
        <a:buSzPct val="180000"/>
        <a:buBlip>
          <a:blip r:embed="rId18"/>
        </a:buBlip>
        <a:defRPr sz="2400" b="1">
          <a:solidFill>
            <a:schemeClr val="tx1"/>
          </a:solidFill>
          <a:latin typeface="+mn-lt"/>
          <a:ea typeface="ＭＳ Ｐゴシック" pitchFamily="-110" charset="-128"/>
          <a:cs typeface="ＭＳ Ｐゴシック" pitchFamily="-110" charset="-128"/>
        </a:defRPr>
      </a:lvl1pPr>
      <a:lvl2pPr marL="974725" indent="-403225" algn="l" rtl="0" eaLnBrk="0" fontAlgn="base" hangingPunct="0">
        <a:spcBef>
          <a:spcPct val="20000"/>
        </a:spcBef>
        <a:spcAft>
          <a:spcPct val="0"/>
        </a:spcAft>
        <a:buSzPct val="180000"/>
        <a:buBlip>
          <a:blip r:embed="rId18"/>
        </a:buBlip>
        <a:defRPr sz="2000" b="1">
          <a:solidFill>
            <a:schemeClr val="tx1"/>
          </a:solidFill>
          <a:latin typeface="+mn-lt"/>
          <a:ea typeface="ＭＳ Ｐゴシック" pitchFamily="-110" charset="-128"/>
          <a:cs typeface="ＭＳ Ｐゴシック"/>
        </a:defRPr>
      </a:lvl2pPr>
      <a:lvl3pPr marL="1431925" indent="-342900" algn="l" rtl="0" eaLnBrk="0" fontAlgn="base" hangingPunct="0">
        <a:spcBef>
          <a:spcPct val="20000"/>
        </a:spcBef>
        <a:spcAft>
          <a:spcPct val="0"/>
        </a:spcAft>
        <a:buSzPct val="180000"/>
        <a:buBlip>
          <a:blip r:embed="rId18"/>
        </a:buBlip>
        <a:defRPr b="1">
          <a:solidFill>
            <a:schemeClr val="tx1"/>
          </a:solidFill>
          <a:latin typeface="+mn-lt"/>
          <a:ea typeface="ＭＳ Ｐゴシック" pitchFamily="-110" charset="-128"/>
          <a:cs typeface="ＭＳ Ｐゴシック"/>
        </a:defRPr>
      </a:lvl3pPr>
      <a:lvl4pPr marL="17748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4pPr>
      <a:lvl5pPr marL="21177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274638"/>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58724" name="Text Box 4"/>
          <p:cNvSpPr txBox="1">
            <a:spLocks noChangeArrowheads="1"/>
          </p:cNvSpPr>
          <p:nvPr/>
        </p:nvSpPr>
        <p:spPr bwMode="auto">
          <a:xfrm>
            <a:off x="457200" y="6477000"/>
            <a:ext cx="205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a:solidFill>
                  <a:srgbClr val="FFFFFF"/>
                </a:solidFill>
              </a:rPr>
              <a:t>© NVIDIA Corporation 2007</a:t>
            </a:r>
          </a:p>
        </p:txBody>
      </p:sp>
    </p:spTree>
  </p:cSld>
  <p:clrMap bg1="dk2" tx1="lt1" bg2="dk1" tx2="lt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Lst>
  <p:transition/>
  <p:txStyles>
    <p:titleStyle>
      <a:lvl1pPr algn="l" rtl="0" eaLnBrk="0" fontAlgn="base" hangingPunct="0">
        <a:spcBef>
          <a:spcPct val="0"/>
        </a:spcBef>
        <a:spcAft>
          <a:spcPct val="0"/>
        </a:spcAft>
        <a:defRPr sz="3200" b="1">
          <a:solidFill>
            <a:srgbClr val="73B900"/>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eaLnBrk="0" fontAlgn="base" hangingPunct="0">
        <a:spcBef>
          <a:spcPct val="20000"/>
        </a:spcBef>
        <a:spcAft>
          <a:spcPct val="0"/>
        </a:spcAft>
        <a:buSzPct val="180000"/>
        <a:buBlip>
          <a:blip r:embed="rId18"/>
        </a:buBlip>
        <a:defRPr sz="2400" b="1">
          <a:solidFill>
            <a:schemeClr val="tx1"/>
          </a:solidFill>
          <a:latin typeface="+mn-lt"/>
          <a:ea typeface="ＭＳ Ｐゴシック" pitchFamily="-110" charset="-128"/>
          <a:cs typeface="ＭＳ Ｐゴシック" pitchFamily="-110" charset="-128"/>
        </a:defRPr>
      </a:lvl1pPr>
      <a:lvl2pPr marL="974725" indent="-403225" algn="l" rtl="0" eaLnBrk="0" fontAlgn="base" hangingPunct="0">
        <a:spcBef>
          <a:spcPct val="20000"/>
        </a:spcBef>
        <a:spcAft>
          <a:spcPct val="0"/>
        </a:spcAft>
        <a:buSzPct val="180000"/>
        <a:buBlip>
          <a:blip r:embed="rId18"/>
        </a:buBlip>
        <a:defRPr sz="2000" b="1">
          <a:solidFill>
            <a:schemeClr val="tx1"/>
          </a:solidFill>
          <a:latin typeface="+mn-lt"/>
          <a:ea typeface="ＭＳ Ｐゴシック" pitchFamily="-110" charset="-128"/>
          <a:cs typeface="ＭＳ Ｐゴシック"/>
        </a:defRPr>
      </a:lvl2pPr>
      <a:lvl3pPr marL="1431925" indent="-342900" algn="l" rtl="0" eaLnBrk="0" fontAlgn="base" hangingPunct="0">
        <a:spcBef>
          <a:spcPct val="20000"/>
        </a:spcBef>
        <a:spcAft>
          <a:spcPct val="0"/>
        </a:spcAft>
        <a:buSzPct val="180000"/>
        <a:buBlip>
          <a:blip r:embed="rId18"/>
        </a:buBlip>
        <a:defRPr b="1">
          <a:solidFill>
            <a:schemeClr val="tx1"/>
          </a:solidFill>
          <a:latin typeface="+mn-lt"/>
          <a:ea typeface="ＭＳ Ｐゴシック" pitchFamily="-110" charset="-128"/>
          <a:cs typeface="ＭＳ Ｐゴシック"/>
        </a:defRPr>
      </a:lvl3pPr>
      <a:lvl4pPr marL="17748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4pPr>
      <a:lvl5pPr marL="21177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bwMode="auto">
          <a:xfrm>
            <a:off x="457200" y="274638"/>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59747"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59748" name="Text Box 4"/>
          <p:cNvSpPr txBox="1">
            <a:spLocks noChangeArrowheads="1"/>
          </p:cNvSpPr>
          <p:nvPr/>
        </p:nvSpPr>
        <p:spPr bwMode="auto">
          <a:xfrm>
            <a:off x="457200" y="6477000"/>
            <a:ext cx="205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a:solidFill>
                  <a:srgbClr val="FFFFFF"/>
                </a:solidFill>
              </a:rPr>
              <a:t>© NVIDIA Corporation 2007</a:t>
            </a:r>
          </a:p>
        </p:txBody>
      </p:sp>
    </p:spTree>
  </p:cSld>
  <p:clrMap bg1="dk2" tx1="lt1" bg2="dk1" tx2="lt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 id="2147484372" r:id="rId15"/>
  </p:sldLayoutIdLst>
  <p:transition/>
  <p:txStyles>
    <p:titleStyle>
      <a:lvl1pPr algn="l" rtl="0" eaLnBrk="0" fontAlgn="base" hangingPunct="0">
        <a:spcBef>
          <a:spcPct val="0"/>
        </a:spcBef>
        <a:spcAft>
          <a:spcPct val="0"/>
        </a:spcAft>
        <a:defRPr sz="3200" b="1">
          <a:solidFill>
            <a:srgbClr val="73B900"/>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eaLnBrk="0" fontAlgn="base" hangingPunct="0">
        <a:spcBef>
          <a:spcPct val="20000"/>
        </a:spcBef>
        <a:spcAft>
          <a:spcPct val="0"/>
        </a:spcAft>
        <a:buSzPct val="180000"/>
        <a:buBlip>
          <a:blip r:embed="rId18"/>
        </a:buBlip>
        <a:defRPr sz="2400" b="1">
          <a:solidFill>
            <a:schemeClr val="tx1"/>
          </a:solidFill>
          <a:latin typeface="+mn-lt"/>
          <a:ea typeface="ＭＳ Ｐゴシック" pitchFamily="-110" charset="-128"/>
          <a:cs typeface="ＭＳ Ｐゴシック" pitchFamily="-110" charset="-128"/>
        </a:defRPr>
      </a:lvl1pPr>
      <a:lvl2pPr marL="974725" indent="-403225" algn="l" rtl="0" eaLnBrk="0" fontAlgn="base" hangingPunct="0">
        <a:spcBef>
          <a:spcPct val="20000"/>
        </a:spcBef>
        <a:spcAft>
          <a:spcPct val="0"/>
        </a:spcAft>
        <a:buSzPct val="180000"/>
        <a:buBlip>
          <a:blip r:embed="rId18"/>
        </a:buBlip>
        <a:defRPr sz="2000" b="1">
          <a:solidFill>
            <a:schemeClr val="tx1"/>
          </a:solidFill>
          <a:latin typeface="+mn-lt"/>
          <a:ea typeface="ＭＳ Ｐゴシック" pitchFamily="-110" charset="-128"/>
          <a:cs typeface="ＭＳ Ｐゴシック"/>
        </a:defRPr>
      </a:lvl2pPr>
      <a:lvl3pPr marL="1431925" indent="-342900" algn="l" rtl="0" eaLnBrk="0" fontAlgn="base" hangingPunct="0">
        <a:spcBef>
          <a:spcPct val="20000"/>
        </a:spcBef>
        <a:spcAft>
          <a:spcPct val="0"/>
        </a:spcAft>
        <a:buSzPct val="180000"/>
        <a:buBlip>
          <a:blip r:embed="rId18"/>
        </a:buBlip>
        <a:defRPr b="1">
          <a:solidFill>
            <a:schemeClr val="tx1"/>
          </a:solidFill>
          <a:latin typeface="+mn-lt"/>
          <a:ea typeface="ＭＳ Ｐゴシック" pitchFamily="-110" charset="-128"/>
          <a:cs typeface="ＭＳ Ｐゴシック"/>
        </a:defRPr>
      </a:lvl3pPr>
      <a:lvl4pPr marL="17748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4pPr>
      <a:lvl5pPr marL="21177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6563"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28341619-9B05-D549-BCB5-2E6DBC7BFB05}" type="slidenum">
              <a:rPr lang="en-US"/>
              <a:pPr>
                <a:defRPr/>
              </a:pPr>
              <a:t>‹#›</a:t>
            </a:fld>
            <a:endParaRPr lang="en-US"/>
          </a:p>
        </p:txBody>
      </p:sp>
      <p:sp>
        <p:nvSpPr>
          <p:cNvPr id="66566"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373"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0771"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836A2B9C-00D8-FC4F-B586-69288F39B0CC}" type="slidenum">
              <a:rPr lang="en-US" altLang="en-US"/>
              <a:pPr>
                <a:defRPr/>
              </a:pPr>
              <a:t>‹#›</a:t>
            </a:fld>
            <a:endParaRPr lang="en-US" altLang="en-US"/>
          </a:p>
        </p:txBody>
      </p:sp>
      <p:sp>
        <p:nvSpPr>
          <p:cNvPr id="160774"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7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0776" name="Picture 7" descr="safari.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179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677279EE-300E-364C-B741-9FE8B61AE14B}" type="slidenum">
              <a:rPr lang="en-US" altLang="en-US"/>
              <a:pPr>
                <a:defRPr/>
              </a:pPr>
              <a:t>‹#›</a:t>
            </a:fld>
            <a:endParaRPr lang="en-US" altLang="en-US"/>
          </a:p>
        </p:txBody>
      </p:sp>
      <p:sp>
        <p:nvSpPr>
          <p:cNvPr id="16179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79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1800" name="Picture 7" descr="safari.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162819" name="Text Placeholder 2"/>
          <p:cNvSpPr>
            <a:spLocks noGrp="1"/>
          </p:cNvSpPr>
          <p:nvPr>
            <p:ph type="body" idx="1"/>
          </p:nvPr>
        </p:nvSpPr>
        <p:spPr bwMode="auto">
          <a:xfrm>
            <a:off x="123825" y="1250950"/>
            <a:ext cx="889793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825" y="6543675"/>
            <a:ext cx="1820863" cy="228600"/>
          </a:xfrm>
          <a:prstGeom prst="rect">
            <a:avLst/>
          </a:prstGeom>
        </p:spPr>
        <p:txBody>
          <a:bodyPr vert="horz" lIns="91440" tIns="45720" rIns="91440" bIns="45720" rtlCol="0" anchor="ctr"/>
          <a:lstStyle>
            <a:lvl1pPr algn="l" fontAlgn="auto">
              <a:spcBef>
                <a:spcPts val="0"/>
              </a:spcBef>
              <a:spcAft>
                <a:spcPts val="0"/>
              </a:spcAft>
              <a:defRPr sz="950" smtClean="0">
                <a:solidFill>
                  <a:prstClr val="black">
                    <a:alpha val="75000"/>
                  </a:prstClr>
                </a:solidFill>
                <a:latin typeface="Calibri"/>
                <a:ea typeface="+mn-ea"/>
                <a:cs typeface="+mn-cs"/>
              </a:defRPr>
            </a:lvl1pPr>
          </a:lstStyle>
          <a:p>
            <a:pPr>
              <a:defRPr/>
            </a:pPr>
            <a:fld id="{45A6AD93-9D40-8049-9447-D7ED959ADF8E}" type="datetime1">
              <a:rPr lang="en-US"/>
              <a:pPr>
                <a:defRPr/>
              </a:pPr>
              <a:t>9/30/2015</a:t>
            </a:fld>
            <a:endParaRPr lang="en-US"/>
          </a:p>
        </p:txBody>
      </p:sp>
      <p:sp>
        <p:nvSpPr>
          <p:cNvPr id="5" name="Footer Placeholder 4"/>
          <p:cNvSpPr>
            <a:spLocks noGrp="1"/>
          </p:cNvSpPr>
          <p:nvPr>
            <p:ph type="ftr" sz="quarter" idx="3"/>
          </p:nvPr>
        </p:nvSpPr>
        <p:spPr>
          <a:xfrm>
            <a:off x="2549525" y="6543675"/>
            <a:ext cx="3771900" cy="228600"/>
          </a:xfrm>
          <a:prstGeom prst="rect">
            <a:avLst/>
          </a:prstGeom>
        </p:spPr>
        <p:txBody>
          <a:bodyPr vert="horz" lIns="91440" tIns="45720" rIns="91440" bIns="45720" rtlCol="0" anchor="ctr"/>
          <a:lstStyle>
            <a:lvl1pPr algn="l" fontAlgn="auto">
              <a:spcBef>
                <a:spcPts val="0"/>
              </a:spcBef>
              <a:spcAft>
                <a:spcPts val="0"/>
              </a:spcAft>
              <a:defRPr sz="950" cap="all" baseline="0" dirty="0">
                <a:solidFill>
                  <a:prstClr val="black">
                    <a:alpha val="75000"/>
                  </a:prstClr>
                </a:solidFill>
                <a:latin typeface="Calibri"/>
                <a:ea typeface="+mn-ea"/>
                <a:cs typeface="+mn-cs"/>
              </a:defRPr>
            </a:lvl1pPr>
          </a:lstStyle>
          <a:p>
            <a:pPr>
              <a:defRPr/>
            </a:pPr>
            <a:endParaRPr lang="en-US"/>
          </a:p>
        </p:txBody>
      </p:sp>
      <p:sp>
        <p:nvSpPr>
          <p:cNvPr id="8" name="Slide Number Placeholder 7"/>
          <p:cNvSpPr>
            <a:spLocks noGrp="1"/>
          </p:cNvSpPr>
          <p:nvPr>
            <p:ph type="sldNum" sz="quarter" idx="4"/>
          </p:nvPr>
        </p:nvSpPr>
        <p:spPr>
          <a:xfrm>
            <a:off x="6924675" y="6456363"/>
            <a:ext cx="2057400" cy="365125"/>
          </a:xfrm>
          <a:prstGeom prst="rect">
            <a:avLst/>
          </a:prstGeom>
        </p:spPr>
        <p:txBody>
          <a:bodyPr vert="horz" lIns="91440" tIns="45720" rIns="91440" bIns="45720" rtlCol="0" anchor="ctr"/>
          <a:lstStyle>
            <a:lvl1pPr algn="r" fontAlgn="auto">
              <a:spcBef>
                <a:spcPts val="0"/>
              </a:spcBef>
              <a:spcAft>
                <a:spcPts val="0"/>
              </a:spcAft>
              <a:defRPr sz="1600" smtClean="0">
                <a:solidFill>
                  <a:prstClr val="black"/>
                </a:solidFill>
                <a:latin typeface="Calibri"/>
                <a:ea typeface="+mn-ea"/>
                <a:cs typeface="+mn-cs"/>
              </a:defRPr>
            </a:lvl1pPr>
          </a:lstStyle>
          <a:p>
            <a:pPr>
              <a:defRPr/>
            </a:pPr>
            <a:fld id="{9EB63477-053D-914E-8DD6-FA2154DE32A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Lst>
  <p:timing>
    <p:tnLst>
      <p:par>
        <p:cTn id="1" dur="indefinite" restart="never" nodeType="tmRoot"/>
      </p:par>
    </p:tnLst>
  </p:timing>
  <p:hf hdr="0" ftr="0" dt="0"/>
  <p:txStyles>
    <p:titleStyle>
      <a:lvl1pPr algn="ctr" rtl="0" fontAlgn="base">
        <a:lnSpc>
          <a:spcPct val="90000"/>
        </a:lnSpc>
        <a:spcBef>
          <a:spcPct val="0"/>
        </a:spcBef>
        <a:spcAft>
          <a:spcPct val="0"/>
        </a:spcAft>
        <a:defRPr sz="4800" kern="1200" spc="-120">
          <a:solidFill>
            <a:schemeClr val="bg1"/>
          </a:solidFill>
          <a:latin typeface="+mj-lt"/>
          <a:ea typeface="ＭＳ Ｐゴシック" charset="0"/>
          <a:cs typeface="ＭＳ Ｐゴシック" charset="0"/>
        </a:defRPr>
      </a:lvl1pPr>
      <a:lvl2pPr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2pPr>
      <a:lvl3pPr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3pPr>
      <a:lvl4pPr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4pPr>
      <a:lvl5pPr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5pPr>
      <a:lvl6pPr marL="457200"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6pPr>
      <a:lvl7pPr marL="914400"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7pPr>
      <a:lvl8pPr marL="1371600"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8pPr>
      <a:lvl9pPr marL="1828800" algn="ctr" rtl="0" fontAlgn="base">
        <a:lnSpc>
          <a:spcPct val="90000"/>
        </a:lnSpc>
        <a:spcBef>
          <a:spcPct val="0"/>
        </a:spcBef>
        <a:spcAft>
          <a:spcPct val="0"/>
        </a:spcAft>
        <a:defRPr sz="4800">
          <a:solidFill>
            <a:schemeClr val="bg1"/>
          </a:solidFill>
          <a:latin typeface="Calibri" charset="0"/>
          <a:ea typeface="ＭＳ Ｐゴシック" charset="0"/>
          <a:cs typeface="ＭＳ Ｐゴシック" charset="0"/>
        </a:defRPr>
      </a:lvl9pPr>
    </p:titleStyle>
    <p:bodyStyle>
      <a:lvl1pPr marL="182563" indent="-182563" algn="l" rtl="0" fontAlgn="base">
        <a:lnSpc>
          <a:spcPct val="85000"/>
        </a:lnSpc>
        <a:spcBef>
          <a:spcPts val="1300"/>
        </a:spcBef>
        <a:spcAft>
          <a:spcPct val="0"/>
        </a:spcAft>
        <a:buFont typeface="Arial" charset="0"/>
        <a:buChar char="•"/>
        <a:defRPr sz="2800" i="1" kern="1200">
          <a:solidFill>
            <a:schemeClr val="tx1"/>
          </a:solidFill>
          <a:latin typeface="+mn-lt"/>
          <a:ea typeface="ＭＳ Ｐゴシック" charset="0"/>
          <a:cs typeface="ＭＳ Ｐゴシック" charset="0"/>
        </a:defRPr>
      </a:lvl1pPr>
      <a:lvl2pPr marL="365125" indent="-182563" algn="l" rtl="0" fontAlgn="base">
        <a:lnSpc>
          <a:spcPct val="85000"/>
        </a:lnSpc>
        <a:spcBef>
          <a:spcPts val="600"/>
        </a:spcBef>
        <a:spcAft>
          <a:spcPct val="0"/>
        </a:spcAft>
        <a:buFont typeface="Calibri" charset="0"/>
        <a:buChar char="‐"/>
        <a:defRPr sz="2400" kern="1200">
          <a:solidFill>
            <a:schemeClr val="tx1"/>
          </a:solidFill>
          <a:latin typeface="+mn-lt"/>
          <a:ea typeface="ＭＳ Ｐゴシック" charset="0"/>
          <a:cs typeface="+mn-cs"/>
        </a:defRPr>
      </a:lvl2pPr>
      <a:lvl3pPr marL="547688" indent="-182563" algn="l" rtl="0" fontAlgn="base">
        <a:lnSpc>
          <a:spcPct val="85000"/>
        </a:lnSpc>
        <a:spcBef>
          <a:spcPts val="600"/>
        </a:spcBef>
        <a:spcAft>
          <a:spcPct val="0"/>
        </a:spcAft>
        <a:buFont typeface="Arial" charset="0"/>
        <a:buChar char="•"/>
        <a:defRPr sz="2000" i="1" kern="1200">
          <a:solidFill>
            <a:schemeClr val="tx1"/>
          </a:solidFill>
          <a:latin typeface="+mn-lt"/>
          <a:ea typeface="ＭＳ Ｐゴシック" charset="0"/>
          <a:cs typeface="+mn-cs"/>
        </a:defRPr>
      </a:lvl3pPr>
      <a:lvl4pPr marL="730250" indent="-182563" algn="l" rtl="0" fontAlgn="base">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4pPr>
      <a:lvl5pPr marL="914400" indent="-182563" algn="l" rtl="0" fontAlgn="base">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3.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83.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07.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10.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ccd-conf.com/" TargetMode="External"/><Relationship Id="rId2" Type="http://schemas.openxmlformats.org/officeDocument/2006/relationships/hyperlink" Target="http://users.ece.cmu.edu/~omutlu/pub/rowbuffer-aware-caching_iccd12.pdf" TargetMode="External"/><Relationship Id="rId1" Type="http://schemas.openxmlformats.org/officeDocument/2006/relationships/slideLayout" Target="../slideLayouts/slideLayout295.xml"/><Relationship Id="rId6" Type="http://schemas.openxmlformats.org/officeDocument/2006/relationships/image" Target="../media/image9.png"/><Relationship Id="rId5" Type="http://schemas.openxmlformats.org/officeDocument/2006/relationships/hyperlink" Target="http://users.ece.cmu.edu/~omutlu/pub/yoon_iccd12_talk.pdf" TargetMode="External"/><Relationship Id="rId4" Type="http://schemas.openxmlformats.org/officeDocument/2006/relationships/hyperlink" Target="http://users.ece.cmu.edu/~omutlu/pub/yoon_iccd12_talk.ppt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18.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18.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18.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18.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18.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18.xml"/></Relationships>
</file>

<file path=ppt/slides/_rels/slide36.xml.rels><?xml version="1.0" encoding="UTF-8" standalone="yes"?>
<Relationships xmlns="http://schemas.openxmlformats.org/package/2006/relationships"><Relationship Id="rId3" Type="http://schemas.openxmlformats.org/officeDocument/2006/relationships/hyperlink" Target="http://www.cs.virginia.edu/~tcca/" TargetMode="External"/><Relationship Id="rId2" Type="http://schemas.openxmlformats.org/officeDocument/2006/relationships/hyperlink" Target="http://users.ece.cmu.edu/~omutlu/pub/timber-fine-grained-dram-cache_ieee-cal12.pdf" TargetMode="External"/><Relationship Id="rId1" Type="http://schemas.openxmlformats.org/officeDocument/2006/relationships/slideLayout" Target="../slideLayouts/slideLayout329.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98.xml"/></Relationships>
</file>

<file path=ppt/slides/_rels/slide4.xml.rels><?xml version="1.0" encoding="UTF-8" standalone="yes"?>
<Relationships xmlns="http://schemas.openxmlformats.org/package/2006/relationships"><Relationship Id="rId8" Type="http://schemas.openxmlformats.org/officeDocument/2006/relationships/hyperlink" Target="https://www.ece.cmu.edu/~safari/tools/memerr/index.html" TargetMode="External"/><Relationship Id="rId3" Type="http://schemas.openxmlformats.org/officeDocument/2006/relationships/hyperlink" Target="http://www.sigmetrics.org/sigmetrics2015/" TargetMode="External"/><Relationship Id="rId7" Type="http://schemas.openxmlformats.org/officeDocument/2006/relationships/hyperlink" Target="https://users.ece.cmu.edu/~omutlu/pub/memory-errors-at-facebook_dsn15-talk.pdf" TargetMode="External"/><Relationship Id="rId2" Type="http://schemas.openxmlformats.org/officeDocument/2006/relationships/hyperlink" Target="https://users.ece.cmu.edu/~omutlu/pub/flash-memory-failures-in-the-field-at-facebook_sigmetrics15.pdf" TargetMode="External"/><Relationship Id="rId1" Type="http://schemas.openxmlformats.org/officeDocument/2006/relationships/slideLayout" Target="../slideLayouts/slideLayout73.xml"/><Relationship Id="rId6" Type="http://schemas.openxmlformats.org/officeDocument/2006/relationships/hyperlink" Target="https://users.ece.cmu.edu/~omutlu/pub/memory-errors-at-facebook_dsn15-talk.pptx" TargetMode="External"/><Relationship Id="rId5" Type="http://schemas.openxmlformats.org/officeDocument/2006/relationships/hyperlink" Target="http://2015.dsn.org/" TargetMode="External"/><Relationship Id="rId4" Type="http://schemas.openxmlformats.org/officeDocument/2006/relationships/hyperlink" Target="https://users.ece.cmu.edu/~omutlu/pub/memory-errors-at-facebook_dsn15.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1.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1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1.xml"/></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21.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131.xml"/></Relationships>
</file>

<file path=ppt/slides/_rels/slide4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5.xml.rels><?xml version="1.0" encoding="UTF-8" standalone="yes"?>
<Relationships xmlns="http://schemas.openxmlformats.org/package/2006/relationships"><Relationship Id="rId3" Type="http://schemas.openxmlformats.org/officeDocument/2006/relationships/hyperlink" Target="http://noggin.intel.com/technology-journal/2013/171/memory-resiliency" TargetMode="External"/><Relationship Id="rId2" Type="http://schemas.openxmlformats.org/officeDocument/2006/relationships/hyperlink" Target="https://users.ece.cmu.edu/~omutlu/pub/flash-error-analysis-and-management_itj13.pdf" TargetMode="External"/><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flashmemorysummit.com/" TargetMode="External"/><Relationship Id="rId2" Type="http://schemas.openxmlformats.org/officeDocument/2006/relationships/hyperlink" Target="http://users.ece.cmu.edu/~omutlu/pub/flash-memory-errors_mutlu_fms14-talk.pdf" TargetMode="External"/><Relationship Id="rId1" Type="http://schemas.openxmlformats.org/officeDocument/2006/relationships/slideLayout" Target="../slideLayouts/slideLayout198.xml"/><Relationship Id="rId4" Type="http://schemas.openxmlformats.org/officeDocument/2006/relationships/hyperlink" Target="http://users.ece.cmu.edu/~omutlu/pub/flash-memory-errors_mutlu_fms14-talk.ppt"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8.xml"/></Relationships>
</file>

<file path=ppt/slides/_rels/slide6.xml.rels><?xml version="1.0" encoding="UTF-8" standalone="yes"?>
<Relationships xmlns="http://schemas.openxmlformats.org/package/2006/relationships"><Relationship Id="rId2" Type="http://schemas.openxmlformats.org/officeDocument/2006/relationships/hyperlink" Target="http://eurosys2011.cs.uni-salzburg.at/pdf/eurosys2011-nightingale.pdf" TargetMode="Externa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66713" y="1219200"/>
            <a:ext cx="8428037"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defTabSz="457200">
              <a:buSzPct val="100000"/>
              <a:defRPr/>
            </a:pPr>
            <a:r>
              <a:rPr lang="en-US" sz="4000" dirty="0" smtClean="0">
                <a:solidFill>
                  <a:srgbClr val="006633"/>
                </a:solidFill>
                <a:latin typeface="Garamond" charset="0"/>
              </a:rPr>
              <a:t>18-740: Computer Architecture</a:t>
            </a:r>
            <a:br>
              <a:rPr lang="en-US" sz="4000" dirty="0" smtClean="0">
                <a:solidFill>
                  <a:srgbClr val="006633"/>
                </a:solidFill>
                <a:latin typeface="Garamond" charset="0"/>
              </a:rPr>
            </a:br>
            <a:r>
              <a:rPr lang="en-US" sz="4000" dirty="0" smtClean="0">
                <a:solidFill>
                  <a:srgbClr val="006633"/>
                </a:solidFill>
                <a:latin typeface="Garamond" charset="0"/>
              </a:rPr>
              <a:t>Recitation 5: </a:t>
            </a:r>
          </a:p>
          <a:p>
            <a:pPr algn="ctr" defTabSz="457200">
              <a:buSzPct val="100000"/>
              <a:defRPr/>
            </a:pPr>
            <a:r>
              <a:rPr lang="en-US" sz="4000" dirty="0" smtClean="0">
                <a:solidFill>
                  <a:srgbClr val="006633"/>
                </a:solidFill>
                <a:latin typeface="Garamond" charset="0"/>
              </a:rPr>
              <a:t>Main Memory Scaling Wrap-Up</a:t>
            </a:r>
          </a:p>
        </p:txBody>
      </p:sp>
      <p:sp>
        <p:nvSpPr>
          <p:cNvPr id="4098" name="Text Box 2"/>
          <p:cNvSpPr txBox="1">
            <a:spLocks noChangeArrowheads="1"/>
          </p:cNvSpPr>
          <p:nvPr/>
        </p:nvSpPr>
        <p:spPr bwMode="auto">
          <a:xfrm>
            <a:off x="685800" y="3581400"/>
            <a:ext cx="7848600" cy="290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defTabSz="457200">
              <a:spcBef>
                <a:spcPts val="600"/>
              </a:spcBef>
              <a:buSzPct val="65000"/>
              <a:defRPr/>
            </a:pPr>
            <a:endParaRPr lang="en-US" i="1" dirty="0" smtClean="0">
              <a:latin typeface="Tahoma" charset="0"/>
            </a:endParaRPr>
          </a:p>
          <a:p>
            <a:pPr algn="ctr" defTabSz="457200">
              <a:spcBef>
                <a:spcPts val="600"/>
              </a:spcBef>
              <a:buSzPct val="65000"/>
              <a:defRPr/>
            </a:pPr>
            <a:endParaRPr lang="en-US" dirty="0" smtClean="0">
              <a:latin typeface="Tahoma" charset="0"/>
            </a:endParaRPr>
          </a:p>
          <a:p>
            <a:pPr algn="ctr" defTabSz="457200">
              <a:spcBef>
                <a:spcPts val="600"/>
              </a:spcBef>
              <a:buSzPct val="65000"/>
              <a:defRPr/>
            </a:pPr>
            <a:r>
              <a:rPr lang="en-US" dirty="0" smtClean="0">
                <a:solidFill>
                  <a:srgbClr val="003399"/>
                </a:solidFill>
                <a:latin typeface="Tahoma" charset="0"/>
              </a:rPr>
              <a:t>Prof. Onur Mutlu</a:t>
            </a:r>
          </a:p>
          <a:p>
            <a:pPr algn="ctr" defTabSz="457200">
              <a:spcBef>
                <a:spcPts val="600"/>
              </a:spcBef>
              <a:buSzPct val="65000"/>
              <a:defRPr/>
            </a:pPr>
            <a:r>
              <a:rPr lang="en-US" dirty="0" smtClean="0">
                <a:latin typeface="Tahoma" charset="0"/>
              </a:rPr>
              <a:t>Carnegie Mellon University</a:t>
            </a:r>
          </a:p>
          <a:p>
            <a:pPr algn="ctr" defTabSz="457200">
              <a:spcBef>
                <a:spcPts val="600"/>
              </a:spcBef>
              <a:buSzPct val="65000"/>
              <a:defRPr/>
            </a:pPr>
            <a:r>
              <a:rPr lang="en-US" dirty="0" smtClean="0">
                <a:latin typeface="Tahoma" charset="0"/>
              </a:rPr>
              <a:t>Fall 2015</a:t>
            </a:r>
          </a:p>
          <a:p>
            <a:pPr algn="ctr" defTabSz="457200">
              <a:spcBef>
                <a:spcPts val="600"/>
              </a:spcBef>
              <a:buSzPct val="65000"/>
              <a:defRPr/>
            </a:pPr>
            <a:r>
              <a:rPr lang="en-US" dirty="0" smtClean="0">
                <a:latin typeface="Tahoma" charset="0"/>
              </a:rPr>
              <a:t>September 29, 2015</a:t>
            </a:r>
          </a:p>
          <a:p>
            <a:pPr algn="ctr" defTabSz="457200">
              <a:spcBef>
                <a:spcPts val="600"/>
              </a:spcBef>
              <a:buSzPct val="65000"/>
              <a:defRPr/>
            </a:pPr>
            <a:endParaRPr lang="en-US" dirty="0" smtClean="0">
              <a:latin typeface="Tahoma"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 Recitation Plan</a:t>
            </a:r>
            <a:endParaRPr lang="en-US" dirty="0"/>
          </a:p>
        </p:txBody>
      </p:sp>
      <p:sp>
        <p:nvSpPr>
          <p:cNvPr id="3" name="Content Placeholder 2"/>
          <p:cNvSpPr>
            <a:spLocks noGrp="1"/>
          </p:cNvSpPr>
          <p:nvPr>
            <p:ph idx="1"/>
          </p:nvPr>
        </p:nvSpPr>
        <p:spPr/>
        <p:txBody>
          <a:bodyPr/>
          <a:lstStyle/>
          <a:p>
            <a:r>
              <a:rPr lang="en-US" dirty="0" smtClean="0"/>
              <a:t>Present your revised proposal to get more feedback</a:t>
            </a:r>
          </a:p>
          <a:p>
            <a:endParaRPr lang="en-US" dirty="0"/>
          </a:p>
          <a:p>
            <a:r>
              <a:rPr lang="en-US" dirty="0" smtClean="0"/>
              <a:t>10 minutes per group max</a:t>
            </a:r>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10</a:t>
            </a:fld>
            <a:endParaRPr lang="en-US"/>
          </a:p>
        </p:txBody>
      </p:sp>
    </p:spTree>
    <p:extLst>
      <p:ext uri="{BB962C8B-B14F-4D97-AF65-F5344CB8AC3E}">
        <p14:creationId xmlns:p14="http://schemas.microsoft.com/office/powerpoint/2010/main" val="3383018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752600"/>
            <a:ext cx="8428037" cy="1720850"/>
          </a:xfrm>
        </p:spPr>
        <p:txBody>
          <a:bodyPr/>
          <a:lstStyle/>
          <a:p>
            <a:pPr algn="ctr" eaLnBrk="1" hangingPunct="1"/>
            <a:r>
              <a:rPr lang="en-US" sz="4000" dirty="0" smtClean="0">
                <a:latin typeface="Garamond" charset="0"/>
              </a:rPr>
              <a:t>General Feedback on Reviews</a:t>
            </a:r>
            <a:endParaRPr lang="en-US" sz="4000" dirty="0">
              <a:latin typeface="Garamond"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99391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Reviews</a:t>
            </a:r>
            <a:endParaRPr lang="en-US" dirty="0"/>
          </a:p>
        </p:txBody>
      </p:sp>
      <p:sp>
        <p:nvSpPr>
          <p:cNvPr id="3" name="Content Placeholder 2"/>
          <p:cNvSpPr>
            <a:spLocks noGrp="1"/>
          </p:cNvSpPr>
          <p:nvPr>
            <p:ph idx="1"/>
          </p:nvPr>
        </p:nvSpPr>
        <p:spPr/>
        <p:txBody>
          <a:bodyPr/>
          <a:lstStyle/>
          <a:p>
            <a:r>
              <a:rPr lang="en-US" dirty="0" smtClean="0"/>
              <a:t>Many reviews are very good quality</a:t>
            </a:r>
          </a:p>
          <a:p>
            <a:endParaRPr lang="en-US" dirty="0" smtClean="0"/>
          </a:p>
          <a:p>
            <a:r>
              <a:rPr lang="en-US" dirty="0" smtClean="0"/>
              <a:t>Avoid being </a:t>
            </a:r>
          </a:p>
          <a:p>
            <a:pPr lvl="1"/>
            <a:r>
              <a:rPr lang="en-US" dirty="0" smtClean="0"/>
              <a:t>Too terse: show the depth of your thinking</a:t>
            </a:r>
          </a:p>
          <a:p>
            <a:pPr lvl="1"/>
            <a:r>
              <a:rPr lang="en-US" dirty="0" smtClean="0"/>
              <a:t>Too critical: evaluate the positive contribution of each paper</a:t>
            </a:r>
          </a:p>
          <a:p>
            <a:pPr lvl="1"/>
            <a:endParaRPr lang="en-US" dirty="0"/>
          </a:p>
          <a:p>
            <a:r>
              <a:rPr lang="en-US" dirty="0" smtClean="0"/>
              <a:t>Evaluate each paper considering when it was written</a:t>
            </a:r>
          </a:p>
          <a:p>
            <a:pPr lvl="1"/>
            <a:r>
              <a:rPr lang="en-US" dirty="0" smtClean="0"/>
              <a:t>Example: The first cache paper did not consider alternative replacement policies</a:t>
            </a:r>
          </a:p>
          <a:p>
            <a:pPr lvl="2"/>
            <a:r>
              <a:rPr lang="en-US" dirty="0" smtClean="0"/>
              <a:t>A paper cannot do everything: there is no perfect paper</a:t>
            </a:r>
          </a:p>
          <a:p>
            <a:pPr lvl="2"/>
            <a:endParaRPr lang="en-US" dirty="0"/>
          </a:p>
          <a:p>
            <a:r>
              <a:rPr lang="en-US" dirty="0" smtClean="0"/>
              <a:t>Develop more ideas after reading each paper</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12</a:t>
            </a:fld>
            <a:endParaRPr lang="en-US"/>
          </a:p>
        </p:txBody>
      </p:sp>
    </p:spTree>
    <p:extLst>
      <p:ext uri="{BB962C8B-B14F-4D97-AF65-F5344CB8AC3E}">
        <p14:creationId xmlns:p14="http://schemas.microsoft.com/office/powerpoint/2010/main" val="1655518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555750"/>
            <a:ext cx="8428037" cy="1720850"/>
          </a:xfrm>
        </p:spPr>
        <p:txBody>
          <a:bodyPr/>
          <a:lstStyle/>
          <a:p>
            <a:pPr algn="ctr" eaLnBrk="1" hangingPunct="1"/>
            <a:r>
              <a:rPr lang="en-US" sz="4000" dirty="0" smtClean="0">
                <a:latin typeface="Garamond" charset="0"/>
              </a:rPr>
              <a:t>Rethinking Memory System Design</a:t>
            </a:r>
            <a:br>
              <a:rPr lang="en-US" sz="4000" dirty="0" smtClean="0">
                <a:latin typeface="Garamond" charset="0"/>
              </a:rPr>
            </a:br>
            <a:r>
              <a:rPr lang="en-US" sz="4000" dirty="0" smtClean="0">
                <a:latin typeface="Garamond" charset="0"/>
              </a:rPr>
              <a:t>(Continued)</a:t>
            </a:r>
            <a:endParaRPr lang="en-US" sz="4000" dirty="0">
              <a:latin typeface="Garamond"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31011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3: 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smtClean="0"/>
              <a:t>Yoon+, </a:t>
            </a:r>
            <a:r>
              <a:rPr lang="en-US" sz="1600" dirty="0"/>
              <a:t>“</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400" dirty="0">
                <a:solidFill>
                  <a:srgbClr val="FFFFFF"/>
                </a:solidFill>
                <a:latin typeface="Tahoma"/>
              </a:rPr>
              <a:t>CPU</a:t>
            </a: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dirty="0">
                <a:solidFill>
                  <a:srgbClr val="000000"/>
                </a:solidFill>
                <a:latin typeface="Tahoma"/>
              </a:rPr>
              <a:t>DRAMCtrl</a:t>
            </a: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a:solidFill>
                  <a:srgbClr val="006633">
                    <a:lumMod val="75000"/>
                  </a:srgbClr>
                </a:solidFill>
                <a:latin typeface="Tahoma"/>
              </a:rPr>
              <a:t>Fast, </a:t>
            </a:r>
            <a:r>
              <a:rPr lang="en-US" b="1" dirty="0">
                <a:solidFill>
                  <a:srgbClr val="006633">
                    <a:lumMod val="75000"/>
                  </a:srgbClr>
                </a:solidFill>
                <a:latin typeface="Tahoma"/>
              </a:rPr>
              <a:t>durable</a:t>
            </a:r>
          </a:p>
          <a:p>
            <a:pPr algn="ctr" fontAlgn="auto">
              <a:spcBef>
                <a:spcPts val="0"/>
              </a:spcBef>
              <a:spcAft>
                <a:spcPts val="0"/>
              </a:spcAft>
            </a:pPr>
            <a:r>
              <a:rPr lang="en-US" dirty="0">
                <a:solidFill>
                  <a:srgbClr val="8C0000"/>
                </a:solidFill>
                <a:latin typeface="Tahoma"/>
              </a:rPr>
              <a:t>Small, </a:t>
            </a:r>
          </a:p>
          <a:p>
            <a:pPr algn="ctr" fontAlgn="auto">
              <a:spcBef>
                <a:spcPts val="0"/>
              </a:spcBef>
              <a:spcAft>
                <a:spcPts val="0"/>
              </a:spcAft>
            </a:pPr>
            <a:r>
              <a:rPr lang="en-US" dirty="0">
                <a:solidFill>
                  <a:srgbClr val="8C0000"/>
                </a:solidFill>
                <a:latin typeface="Tahoma"/>
              </a:rPr>
              <a:t>leaky, volatile, </a:t>
            </a:r>
          </a:p>
          <a:p>
            <a:pPr algn="ctr" fontAlgn="auto">
              <a:spcBef>
                <a:spcPts val="0"/>
              </a:spcBef>
              <a:spcAft>
                <a:spcPts val="0"/>
              </a:spcAft>
            </a:pPr>
            <a:r>
              <a:rPr lang="en-US" dirty="0">
                <a:solidFill>
                  <a:srgbClr val="8C0000"/>
                </a:solidFill>
                <a:latin typeface="Tahoma"/>
              </a:rPr>
              <a:t>high-cost</a:t>
            </a: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a:solidFill>
                  <a:srgbClr val="004D26"/>
                </a:solidFill>
                <a:latin typeface="Tahoma"/>
              </a:rPr>
              <a:t>Large, non-volatile, low-cost</a:t>
            </a:r>
          </a:p>
          <a:p>
            <a:pPr algn="ctr" fontAlgn="auto">
              <a:spcBef>
                <a:spcPts val="0"/>
              </a:spcBef>
              <a:spcAft>
                <a:spcPts val="0"/>
              </a:spcAft>
            </a:pPr>
            <a:r>
              <a:rPr lang="en-US" dirty="0">
                <a:solidFill>
                  <a:srgbClr val="8C0000"/>
                </a:solidFill>
                <a:latin typeface="Tahoma"/>
              </a:rPr>
              <a:t>Slow, </a:t>
            </a:r>
            <a:r>
              <a:rPr lang="en-US" b="1" dirty="0">
                <a:solidFill>
                  <a:srgbClr val="8C0000"/>
                </a:solidFill>
                <a:latin typeface="Tahoma"/>
              </a:rPr>
              <a:t>wears out, </a:t>
            </a:r>
            <a:r>
              <a:rPr lang="en-US" dirty="0">
                <a:solidFill>
                  <a:srgbClr val="8C0000"/>
                </a:solidFill>
                <a:latin typeface="Tahoma"/>
              </a:rPr>
              <a:t>high active energy</a:t>
            </a: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dirty="0">
                <a:solidFill>
                  <a:srgbClr val="303030"/>
                </a:solidFill>
                <a:latin typeface="Tahoma"/>
              </a:rPr>
              <a:t>PCM Ctrl</a:t>
            </a: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pPr fontAlgn="auto">
              <a:spcBef>
                <a:spcPts val="0"/>
              </a:spcBef>
              <a:spcAft>
                <a:spcPts val="0"/>
              </a:spcAft>
            </a:pPr>
            <a:r>
              <a:rPr lang="en-US" dirty="0">
                <a:solidFill>
                  <a:srgbClr val="303030"/>
                </a:solidFill>
                <a:latin typeface="Tahoma"/>
                <a:ea typeface="+mn-ea"/>
                <a:cs typeface="+mn-cs"/>
              </a:rPr>
              <a:t>DRAM</a:t>
            </a:r>
          </a:p>
        </p:txBody>
      </p:sp>
      <p:sp>
        <p:nvSpPr>
          <p:cNvPr id="14" name="TextBox 13"/>
          <p:cNvSpPr txBox="1"/>
          <p:nvPr/>
        </p:nvSpPr>
        <p:spPr>
          <a:xfrm>
            <a:off x="4876146" y="2364939"/>
            <a:ext cx="3471323" cy="369332"/>
          </a:xfrm>
          <a:prstGeom prst="rect">
            <a:avLst/>
          </a:prstGeom>
          <a:noFill/>
        </p:spPr>
        <p:txBody>
          <a:bodyPr wrap="none" rtlCol="0">
            <a:spAutoFit/>
          </a:bodyPr>
          <a:lstStyle/>
          <a:p>
            <a:pPr fontAlgn="auto">
              <a:spcBef>
                <a:spcPts val="0"/>
              </a:spcBef>
              <a:spcAft>
                <a:spcPts val="0"/>
              </a:spcAft>
            </a:pPr>
            <a:r>
              <a:rPr lang="en-US" dirty="0">
                <a:solidFill>
                  <a:srgbClr val="303030"/>
                </a:solidFill>
                <a:latin typeface="Tahoma"/>
                <a:ea typeface="+mn-ea"/>
                <a:cs typeface="+mn-cs"/>
              </a:rPr>
              <a:t>Phase Change Memory (or Tech. X)</a:t>
            </a:r>
          </a:p>
        </p:txBody>
      </p:sp>
      <p:sp>
        <p:nvSpPr>
          <p:cNvPr id="15" name="TextBox 14"/>
          <p:cNvSpPr txBox="1"/>
          <p:nvPr/>
        </p:nvSpPr>
        <p:spPr>
          <a:xfrm>
            <a:off x="459985" y="4365104"/>
            <a:ext cx="8161209" cy="830997"/>
          </a:xfrm>
          <a:prstGeom prst="rect">
            <a:avLst/>
          </a:prstGeom>
          <a:noFill/>
        </p:spPr>
        <p:txBody>
          <a:bodyPr wrap="none" rtlCol="0">
            <a:spAutoFit/>
          </a:bodyPr>
          <a:lstStyle/>
          <a:p>
            <a:pPr algn="ctr" fontAlgn="auto">
              <a:spcBef>
                <a:spcPts val="0"/>
              </a:spcBef>
              <a:spcAft>
                <a:spcPts val="0"/>
              </a:spcAft>
            </a:pPr>
            <a:r>
              <a:rPr lang="en-US" sz="2400" dirty="0">
                <a:solidFill>
                  <a:srgbClr val="000000"/>
                </a:solidFill>
                <a:latin typeface="Tahoma"/>
                <a:ea typeface="+mn-ea"/>
                <a:cs typeface="+mn-cs"/>
              </a:rPr>
              <a:t>Hardware/software manage data allocation and movement </a:t>
            </a:r>
          </a:p>
          <a:p>
            <a:pPr algn="ctr" fontAlgn="auto">
              <a:spcBef>
                <a:spcPts val="0"/>
              </a:spcBef>
              <a:spcAft>
                <a:spcPts val="0"/>
              </a:spcAft>
            </a:pPr>
            <a:r>
              <a:rPr lang="en-US" sz="2400" dirty="0">
                <a:solidFill>
                  <a:srgbClr val="008000"/>
                </a:solidFill>
                <a:latin typeface="Tahoma"/>
                <a:ea typeface="+mn-ea"/>
                <a:cs typeface="+mn-cs"/>
              </a:rPr>
              <a:t>to achieve the best of multiple technologies</a:t>
            </a:r>
          </a:p>
        </p:txBody>
      </p:sp>
    </p:spTree>
    <p:extLst>
      <p:ext uri="{BB962C8B-B14F-4D97-AF65-F5344CB8AC3E}">
        <p14:creationId xmlns:p14="http://schemas.microsoft.com/office/powerpoint/2010/main" val="38841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solidFill>
                  <a:srgbClr val="0000FF"/>
                </a:solidFill>
              </a:rPr>
              <a:t>Locality-aware data placement </a:t>
            </a:r>
            <a:r>
              <a:rPr lang="en-US" sz="1600" b="1" dirty="0">
                <a:solidFill>
                  <a:schemeClr val="tx2">
                    <a:lumMod val="75000"/>
                  </a:schemeClr>
                </a:solidFill>
              </a:rPr>
              <a:t>[Yoon+ , ICCD 2012]</a:t>
            </a:r>
          </a:p>
          <a:p>
            <a:pPr lvl="1"/>
            <a:r>
              <a:rPr lang="en-US" dirty="0" smtClean="0">
                <a:solidFill>
                  <a:srgbClr val="0000FF"/>
                </a:solidFill>
              </a:rPr>
              <a:t>Cheap tag stores and dynamic granularity </a:t>
            </a:r>
            <a:r>
              <a:rPr lang="en-US" sz="1600" b="1" dirty="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15</a:t>
            </a:fld>
            <a:endParaRPr lang="en-US" dirty="0"/>
          </a:p>
        </p:txBody>
      </p:sp>
    </p:spTree>
    <p:extLst>
      <p:ext uri="{BB962C8B-B14F-4D97-AF65-F5344CB8AC3E}">
        <p14:creationId xmlns:p14="http://schemas.microsoft.com/office/powerpoint/2010/main" val="2342443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DRAM </a:t>
            </a:r>
            <a:r>
              <a:rPr lang="en-US" dirty="0">
                <a:latin typeface="Garamond" charset="0"/>
                <a:ea typeface="ＭＳ Ｐゴシック" charset="0"/>
                <a:cs typeface="ＭＳ Ｐゴシック" charset="0"/>
              </a:rPr>
              <a:t>as </a:t>
            </a:r>
            <a:r>
              <a:rPr lang="en-US" dirty="0" smtClean="0">
                <a:latin typeface="Garamond" charset="0"/>
                <a:ea typeface="ＭＳ Ｐゴシック" charset="0"/>
                <a:cs typeface="ＭＳ Ｐゴシック" charset="0"/>
              </a:rPr>
              <a:t>a Cache for PCM</a:t>
            </a:r>
            <a:endParaRPr lang="en-US" dirty="0">
              <a:latin typeface="Garamond" charset="0"/>
              <a:ea typeface="ＭＳ Ｐゴシック" charset="0"/>
              <a:cs typeface="ＭＳ Ｐゴシック" charset="0"/>
            </a:endParaRPr>
          </a:p>
        </p:txBody>
      </p:sp>
      <p:sp>
        <p:nvSpPr>
          <p:cNvPr id="5837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Goal: Achieve the best of both DRAM and PCM/NVM</a:t>
            </a:r>
          </a:p>
          <a:p>
            <a:pPr lvl="1"/>
            <a:r>
              <a:rPr lang="en-US" sz="1800">
                <a:latin typeface="Tahoma" charset="0"/>
                <a:ea typeface="ＭＳ Ｐゴシック" charset="0"/>
              </a:rPr>
              <a:t>Minimize amount of DRAM w/o sacrificing performance, endurance</a:t>
            </a:r>
          </a:p>
          <a:p>
            <a:pPr lvl="1"/>
            <a:r>
              <a:rPr lang="en-US" sz="1800">
                <a:latin typeface="Tahoma" charset="0"/>
                <a:ea typeface="ＭＳ Ｐゴシック" charset="0"/>
              </a:rPr>
              <a:t>DRAM as cache to tolerate PCM latency and write bandwidth</a:t>
            </a:r>
          </a:p>
          <a:p>
            <a:pPr lvl="1"/>
            <a:r>
              <a:rPr lang="en-US" sz="1800">
                <a:latin typeface="Tahoma" charset="0"/>
                <a:ea typeface="ＭＳ Ｐゴシック" charset="0"/>
              </a:rPr>
              <a:t>PCM as main memory to provide large capacity at good cost and power</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5837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CB212FA-A4B6-0640-B851-290D9A10FCB5}"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sp>
        <p:nvSpPr>
          <p:cNvPr id="64" name="Rectangle 150"/>
          <p:cNvSpPr>
            <a:spLocks noChangeArrowheads="1"/>
          </p:cNvSpPr>
          <p:nvPr/>
        </p:nvSpPr>
        <p:spPr bwMode="auto">
          <a:xfrm>
            <a:off x="1371601" y="2513013"/>
            <a:ext cx="6588125" cy="3887787"/>
          </a:xfrm>
          <a:prstGeom prst="rect">
            <a:avLst/>
          </a:prstGeom>
          <a:solidFill>
            <a:srgbClr val="DDDDDD"/>
          </a:solidFill>
          <a:ln w="12700">
            <a:solidFill>
              <a:srgbClr val="CCCCFF"/>
            </a:solidFill>
            <a:miter lim="800000"/>
            <a:headEnd/>
            <a:tailEn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5" name="AutoShape 151"/>
          <p:cNvSpPr>
            <a:spLocks noChangeArrowheads="1"/>
          </p:cNvSpPr>
          <p:nvPr/>
        </p:nvSpPr>
        <p:spPr bwMode="auto">
          <a:xfrm>
            <a:off x="2055814" y="3484563"/>
            <a:ext cx="2447925" cy="1763712"/>
          </a:xfrm>
          <a:prstGeom prst="roundRect">
            <a:avLst>
              <a:gd name="adj" fmla="val 16667"/>
            </a:avLst>
          </a:prstGeom>
          <a:solidFill>
            <a:srgbClr val="CCCCFF"/>
          </a:solidFill>
          <a:ln w="28575">
            <a:solidFill>
              <a:srgbClr val="FF6600"/>
            </a:solidFill>
            <a:round/>
            <a:headEnd/>
            <a:tailEn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6" name="Rectangle 50"/>
          <p:cNvSpPr>
            <a:spLocks noChangeArrowheads="1"/>
          </p:cNvSpPr>
          <p:nvPr/>
        </p:nvSpPr>
        <p:spPr bwMode="auto">
          <a:xfrm>
            <a:off x="5727703" y="2944813"/>
            <a:ext cx="1116013" cy="3132137"/>
          </a:xfrm>
          <a:prstGeom prst="rect">
            <a:avLst/>
          </a:prstGeom>
          <a:noFill/>
          <a:ln w="28575">
            <a:solidFill>
              <a:srgbClr val="000000"/>
            </a:solidFill>
            <a:miter lim="800000"/>
            <a:headEnd/>
            <a:tailEn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nvGrpSpPr>
          <p:cNvPr id="58376" name="Group 51"/>
          <p:cNvGrpSpPr>
            <a:grpSpLocks/>
          </p:cNvGrpSpPr>
          <p:nvPr/>
        </p:nvGrpSpPr>
        <p:grpSpPr bwMode="auto">
          <a:xfrm>
            <a:off x="5835653" y="3052763"/>
            <a:ext cx="900113" cy="2879725"/>
            <a:chOff x="4581" y="1480"/>
            <a:chExt cx="567" cy="1814"/>
          </a:xfrm>
        </p:grpSpPr>
        <p:grpSp>
          <p:nvGrpSpPr>
            <p:cNvPr id="58413" name="Group 31"/>
            <p:cNvGrpSpPr>
              <a:grpSpLocks/>
            </p:cNvGrpSpPr>
            <p:nvPr/>
          </p:nvGrpSpPr>
          <p:grpSpPr bwMode="auto">
            <a:xfrm>
              <a:off x="4581" y="1593"/>
              <a:ext cx="567" cy="567"/>
              <a:chOff x="4581" y="1593"/>
              <a:chExt cx="567" cy="567"/>
            </a:xfrm>
          </p:grpSpPr>
          <p:sp>
            <p:nvSpPr>
              <p:cNvPr id="82" name="Rectangle 26"/>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3" name="Rectangle 27"/>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4" name="Rectangle 28"/>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5" name="Rectangle 29"/>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6" name="Rectangle 30"/>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4" name="Group 32"/>
            <p:cNvGrpSpPr>
              <a:grpSpLocks/>
            </p:cNvGrpSpPr>
            <p:nvPr/>
          </p:nvGrpSpPr>
          <p:grpSpPr bwMode="auto">
            <a:xfrm>
              <a:off x="4581" y="2160"/>
              <a:ext cx="567" cy="567"/>
              <a:chOff x="4581" y="1593"/>
              <a:chExt cx="567" cy="567"/>
            </a:xfrm>
          </p:grpSpPr>
          <p:sp>
            <p:nvSpPr>
              <p:cNvPr id="77" name="Rectangle 33"/>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78" name="Rectangle 34"/>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79" name="Rectangle 35"/>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0" name="Rectangle 36"/>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1" name="Rectangle 37"/>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5" name="Group 38"/>
            <p:cNvGrpSpPr>
              <a:grpSpLocks/>
            </p:cNvGrpSpPr>
            <p:nvPr/>
          </p:nvGrpSpPr>
          <p:grpSpPr bwMode="auto">
            <a:xfrm>
              <a:off x="4581" y="2727"/>
              <a:ext cx="567" cy="567"/>
              <a:chOff x="4581" y="1593"/>
              <a:chExt cx="567" cy="567"/>
            </a:xfrm>
          </p:grpSpPr>
          <p:sp>
            <p:nvSpPr>
              <p:cNvPr id="72" name="Rectangle 39"/>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73" name="Rectangle 40"/>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74" name="Rectangle 41"/>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75" name="Rectangle 42"/>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76" name="Rectangle 43"/>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71" name="Rectangle 49"/>
            <p:cNvSpPr>
              <a:spLocks noChangeArrowheads="1"/>
            </p:cNvSpPr>
            <p:nvPr/>
          </p:nvSpPr>
          <p:spPr bwMode="auto">
            <a:xfrm>
              <a:off x="4581" y="148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lgn="ctr" defTabSz="914263" fontAlgn="auto">
                <a:spcBef>
                  <a:spcPts val="0"/>
                </a:spcBef>
                <a:spcAft>
                  <a:spcPts val="0"/>
                </a:spcAft>
                <a:defRPr/>
              </a:pPr>
              <a:r>
                <a:rPr lang="en-US" sz="1400" kern="0">
                  <a:solidFill>
                    <a:sysClr val="windowText" lastClr="000000"/>
                  </a:solidFill>
                  <a:latin typeface="Arial" pitchFamily="-107" charset="0"/>
                  <a:ea typeface="Arial" pitchFamily="-107" charset="0"/>
                  <a:cs typeface="Arial" pitchFamily="-107" charset="0"/>
                </a:rPr>
                <a:t>DATA</a:t>
              </a:r>
            </a:p>
          </p:txBody>
        </p:sp>
      </p:grpSp>
      <p:sp>
        <p:nvSpPr>
          <p:cNvPr id="87" name="Text Box 72" descr="90%"/>
          <p:cNvSpPr txBox="1">
            <a:spLocks noChangeArrowheads="1"/>
          </p:cNvSpPr>
          <p:nvPr/>
        </p:nvSpPr>
        <p:spPr bwMode="auto">
          <a:xfrm>
            <a:off x="5403850" y="2582863"/>
            <a:ext cx="2104398" cy="341622"/>
          </a:xfrm>
          <a:prstGeom prst="rect">
            <a:avLst/>
          </a:prstGeom>
          <a:noFill/>
          <a:ln w="12700">
            <a:noFill/>
            <a:miter lim="800000"/>
            <a:headEnd/>
            <a:tailEnd/>
          </a:ln>
          <a:effectLst/>
        </p:spPr>
        <p:txBody>
          <a:bodyPr wrap="none" lIns="63999" tIns="31999" rIns="63999" bIns="31999">
            <a:spAutoFit/>
          </a:bodyPr>
          <a:lstStyle/>
          <a:p>
            <a:pPr defTabSz="914263" fontAlgn="auto">
              <a:spcBef>
                <a:spcPts val="0"/>
              </a:spcBef>
              <a:spcAft>
                <a:spcPts val="0"/>
              </a:spcAft>
              <a:defRPr/>
            </a:pPr>
            <a:r>
              <a:rPr lang="en-US" kern="0">
                <a:solidFill>
                  <a:sysClr val="windowText" lastClr="000000"/>
                </a:solidFill>
                <a:latin typeface="Arial" pitchFamily="-107" charset="0"/>
                <a:ea typeface="Arial" pitchFamily="-107" charset="0"/>
                <a:cs typeface="Arial" pitchFamily="-107" charset="0"/>
              </a:rPr>
              <a:t>PCM Main Memory</a:t>
            </a:r>
          </a:p>
        </p:txBody>
      </p:sp>
      <p:grpSp>
        <p:nvGrpSpPr>
          <p:cNvPr id="58378" name="Group 100"/>
          <p:cNvGrpSpPr>
            <a:grpSpLocks/>
          </p:cNvGrpSpPr>
          <p:nvPr/>
        </p:nvGrpSpPr>
        <p:grpSpPr bwMode="auto">
          <a:xfrm>
            <a:off x="2487613" y="4024313"/>
            <a:ext cx="1655762" cy="936625"/>
            <a:chOff x="1950" y="2205"/>
            <a:chExt cx="1043" cy="590"/>
          </a:xfrm>
        </p:grpSpPr>
        <p:grpSp>
          <p:nvGrpSpPr>
            <p:cNvPr id="58402" name="Group 93"/>
            <p:cNvGrpSpPr>
              <a:grpSpLocks/>
            </p:cNvGrpSpPr>
            <p:nvPr/>
          </p:nvGrpSpPr>
          <p:grpSpPr bwMode="auto">
            <a:xfrm>
              <a:off x="2313" y="2273"/>
              <a:ext cx="567" cy="454"/>
              <a:chOff x="2381" y="2341"/>
              <a:chExt cx="567" cy="454"/>
            </a:xfrm>
          </p:grpSpPr>
          <p:sp>
            <p:nvSpPr>
              <p:cNvPr id="96" name="Rectangle 81"/>
              <p:cNvSpPr>
                <a:spLocks noChangeArrowheads="1"/>
              </p:cNvSpPr>
              <p:nvPr/>
            </p:nvSpPr>
            <p:spPr bwMode="auto">
              <a:xfrm>
                <a:off x="2381" y="2341"/>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lgn="ctr" defTabSz="914263" fontAlgn="auto">
                  <a:spcBef>
                    <a:spcPts val="0"/>
                  </a:spcBef>
                  <a:spcAft>
                    <a:spcPts val="0"/>
                  </a:spcAft>
                  <a:defRPr/>
                </a:pPr>
                <a:r>
                  <a:rPr lang="en-US" sz="1400" kern="0">
                    <a:solidFill>
                      <a:sysClr val="windowText" lastClr="000000"/>
                    </a:solidFill>
                    <a:latin typeface="Arial" pitchFamily="-107" charset="0"/>
                    <a:ea typeface="Arial" pitchFamily="-107" charset="0"/>
                    <a:cs typeface="Arial" pitchFamily="-107" charset="0"/>
                  </a:rPr>
                  <a:t>DATA</a:t>
                </a:r>
              </a:p>
            </p:txBody>
          </p:sp>
          <p:sp>
            <p:nvSpPr>
              <p:cNvPr id="97" name="Rectangle 82"/>
              <p:cNvSpPr>
                <a:spLocks noChangeArrowheads="1"/>
              </p:cNvSpPr>
              <p:nvPr/>
            </p:nvSpPr>
            <p:spPr bwMode="auto">
              <a:xfrm>
                <a:off x="2381" y="2454"/>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98" name="Rectangle 83"/>
              <p:cNvSpPr>
                <a:spLocks noChangeArrowheads="1"/>
              </p:cNvSpPr>
              <p:nvPr/>
            </p:nvSpPr>
            <p:spPr bwMode="auto">
              <a:xfrm>
                <a:off x="2381" y="2568"/>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99" name="Rectangle 84"/>
              <p:cNvSpPr>
                <a:spLocks noChangeArrowheads="1"/>
              </p:cNvSpPr>
              <p:nvPr/>
            </p:nvSpPr>
            <p:spPr bwMode="auto">
              <a:xfrm>
                <a:off x="2381" y="2682"/>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03" name="Group 94"/>
            <p:cNvGrpSpPr>
              <a:grpSpLocks/>
            </p:cNvGrpSpPr>
            <p:nvPr/>
          </p:nvGrpSpPr>
          <p:grpSpPr bwMode="auto">
            <a:xfrm>
              <a:off x="2064" y="2273"/>
              <a:ext cx="136" cy="454"/>
              <a:chOff x="2381" y="2341"/>
              <a:chExt cx="567" cy="454"/>
            </a:xfrm>
          </p:grpSpPr>
          <p:sp>
            <p:nvSpPr>
              <p:cNvPr id="92" name="Rectangle 95"/>
              <p:cNvSpPr>
                <a:spLocks noChangeArrowheads="1"/>
              </p:cNvSpPr>
              <p:nvPr/>
            </p:nvSpPr>
            <p:spPr bwMode="auto">
              <a:xfrm>
                <a:off x="2381" y="2341"/>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lgn="ctr" defTabSz="914263" fontAlgn="auto">
                  <a:spcBef>
                    <a:spcPts val="0"/>
                  </a:spcBef>
                  <a:spcAft>
                    <a:spcPts val="0"/>
                  </a:spcAft>
                  <a:defRPr/>
                </a:pPr>
                <a:r>
                  <a:rPr lang="en-US" sz="1400" kern="0">
                    <a:solidFill>
                      <a:sysClr val="windowText" lastClr="000000"/>
                    </a:solidFill>
                    <a:latin typeface="Arial" pitchFamily="-107" charset="0"/>
                    <a:ea typeface="Arial" pitchFamily="-107" charset="0"/>
                    <a:cs typeface="Arial" pitchFamily="-107" charset="0"/>
                  </a:rPr>
                  <a:t>T</a:t>
                </a:r>
              </a:p>
            </p:txBody>
          </p:sp>
          <p:sp>
            <p:nvSpPr>
              <p:cNvPr id="93" name="Rectangle 96"/>
              <p:cNvSpPr>
                <a:spLocks noChangeArrowheads="1"/>
              </p:cNvSpPr>
              <p:nvPr/>
            </p:nvSpPr>
            <p:spPr bwMode="auto">
              <a:xfrm>
                <a:off x="2381" y="245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94" name="Rectangle 97"/>
              <p:cNvSpPr>
                <a:spLocks noChangeArrowheads="1"/>
              </p:cNvSpPr>
              <p:nvPr/>
            </p:nvSpPr>
            <p:spPr bwMode="auto">
              <a:xfrm>
                <a:off x="2381" y="256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95" name="Rectangle 98"/>
              <p:cNvSpPr>
                <a:spLocks noChangeArrowheads="1"/>
              </p:cNvSpPr>
              <p:nvPr/>
            </p:nvSpPr>
            <p:spPr bwMode="auto">
              <a:xfrm>
                <a:off x="2381" y="2682"/>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91" name="Rectangle 99"/>
            <p:cNvSpPr>
              <a:spLocks noChangeArrowheads="1"/>
            </p:cNvSpPr>
            <p:nvPr/>
          </p:nvSpPr>
          <p:spPr bwMode="auto">
            <a:xfrm>
              <a:off x="1950" y="2205"/>
              <a:ext cx="1043" cy="590"/>
            </a:xfrm>
            <a:prstGeom prst="rect">
              <a:avLst/>
            </a:prstGeom>
            <a:noFill/>
            <a:ln w="28575">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379" name="Group 129"/>
          <p:cNvGrpSpPr>
            <a:grpSpLocks/>
          </p:cNvGrpSpPr>
          <p:nvPr/>
        </p:nvGrpSpPr>
        <p:grpSpPr bwMode="auto">
          <a:xfrm>
            <a:off x="4287838" y="5283203"/>
            <a:ext cx="792162" cy="504825"/>
            <a:chOff x="3424" y="2885"/>
            <a:chExt cx="499" cy="318"/>
          </a:xfrm>
        </p:grpSpPr>
        <p:grpSp>
          <p:nvGrpSpPr>
            <p:cNvPr id="58396" name="Group 116"/>
            <p:cNvGrpSpPr>
              <a:grpSpLocks/>
            </p:cNvGrpSpPr>
            <p:nvPr/>
          </p:nvGrpSpPr>
          <p:grpSpPr bwMode="auto">
            <a:xfrm rot="5400000">
              <a:off x="3540" y="2820"/>
              <a:ext cx="272" cy="454"/>
              <a:chOff x="2381" y="2341"/>
              <a:chExt cx="567" cy="454"/>
            </a:xfrm>
          </p:grpSpPr>
          <p:sp>
            <p:nvSpPr>
              <p:cNvPr id="103" name="Rectangle 117"/>
              <p:cNvSpPr>
                <a:spLocks noChangeArrowheads="1"/>
              </p:cNvSpPr>
              <p:nvPr/>
            </p:nvSpPr>
            <p:spPr bwMode="auto">
              <a:xfrm>
                <a:off x="2375" y="2347"/>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04" name="Rectangle 118"/>
              <p:cNvSpPr>
                <a:spLocks noChangeArrowheads="1"/>
              </p:cNvSpPr>
              <p:nvPr/>
            </p:nvSpPr>
            <p:spPr bwMode="auto">
              <a:xfrm>
                <a:off x="2375" y="2460"/>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05" name="Rectangle 119"/>
              <p:cNvSpPr>
                <a:spLocks noChangeArrowheads="1"/>
              </p:cNvSpPr>
              <p:nvPr/>
            </p:nvSpPr>
            <p:spPr bwMode="auto">
              <a:xfrm>
                <a:off x="2375" y="257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06" name="Rectangle 120"/>
              <p:cNvSpPr>
                <a:spLocks noChangeArrowheads="1"/>
              </p:cNvSpPr>
              <p:nvPr/>
            </p:nvSpPr>
            <p:spPr bwMode="auto">
              <a:xfrm>
                <a:off x="2375" y="268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2" name="Rectangle 127"/>
            <p:cNvSpPr>
              <a:spLocks noChangeArrowheads="1"/>
            </p:cNvSpPr>
            <p:nvPr/>
          </p:nvSpPr>
          <p:spPr bwMode="auto">
            <a:xfrm>
              <a:off x="3424" y="2885"/>
              <a:ext cx="499" cy="318"/>
            </a:xfrm>
            <a:prstGeom prst="rect">
              <a:avLst/>
            </a:prstGeom>
            <a:noFill/>
            <a:ln w="19050">
              <a:solidFill>
                <a:srgbClr val="000000"/>
              </a:solidFill>
              <a:miter lim="800000"/>
              <a:headEnd/>
              <a:tailEnd/>
            </a:ln>
            <a:effectLst/>
          </p:spPr>
          <p:txBody>
            <a:bodyPr wrap="none" lIns="64008" tIns="32004" rIns="64008" bIns="32004"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7" name="Line 128"/>
          <p:cNvSpPr>
            <a:spLocks noChangeShapeType="1"/>
          </p:cNvSpPr>
          <p:nvPr/>
        </p:nvSpPr>
        <p:spPr bwMode="auto">
          <a:xfrm flipH="1">
            <a:off x="4179888" y="4492625"/>
            <a:ext cx="1547812" cy="0"/>
          </a:xfrm>
          <a:prstGeom prst="line">
            <a:avLst/>
          </a:prstGeom>
          <a:noFill/>
          <a:ln w="28575">
            <a:solidFill>
              <a:srgbClr val="000000"/>
            </a:solidFill>
            <a:round/>
            <a:headEnd/>
            <a:tailEnd type="triangle" w="med" len="me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08" name="Line 130"/>
          <p:cNvSpPr>
            <a:spLocks noChangeShapeType="1"/>
          </p:cNvSpPr>
          <p:nvPr/>
        </p:nvSpPr>
        <p:spPr bwMode="auto">
          <a:xfrm>
            <a:off x="3316288" y="4960938"/>
            <a:ext cx="0" cy="574675"/>
          </a:xfrm>
          <a:prstGeom prst="line">
            <a:avLst/>
          </a:prstGeom>
          <a:noFill/>
          <a:ln w="28575">
            <a:solidFill>
              <a:srgbClr val="000000"/>
            </a:solidFill>
            <a:round/>
            <a:headEnd/>
            <a:tailEn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09" name="Line 131"/>
          <p:cNvSpPr>
            <a:spLocks noChangeShapeType="1"/>
          </p:cNvSpPr>
          <p:nvPr/>
        </p:nvSpPr>
        <p:spPr bwMode="auto">
          <a:xfrm>
            <a:off x="3316288" y="5537200"/>
            <a:ext cx="971550" cy="0"/>
          </a:xfrm>
          <a:prstGeom prst="line">
            <a:avLst/>
          </a:prstGeom>
          <a:noFill/>
          <a:ln w="28575">
            <a:solidFill>
              <a:srgbClr val="000000"/>
            </a:solidFill>
            <a:round/>
            <a:headEnd/>
            <a:tailEnd type="triangle" w="med" len="me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10" name="Line 132"/>
          <p:cNvSpPr>
            <a:spLocks noChangeShapeType="1"/>
          </p:cNvSpPr>
          <p:nvPr/>
        </p:nvSpPr>
        <p:spPr bwMode="auto">
          <a:xfrm>
            <a:off x="5080000" y="5537200"/>
            <a:ext cx="611188" cy="0"/>
          </a:xfrm>
          <a:prstGeom prst="line">
            <a:avLst/>
          </a:prstGeom>
          <a:noFill/>
          <a:ln w="28575">
            <a:solidFill>
              <a:srgbClr val="000000"/>
            </a:solidFill>
            <a:round/>
            <a:headEnd/>
            <a:tailEnd type="triangle" w="med" len="me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11" name="Text Box 133" descr="90%"/>
          <p:cNvSpPr txBox="1">
            <a:spLocks noChangeArrowheads="1"/>
          </p:cNvSpPr>
          <p:nvPr/>
        </p:nvSpPr>
        <p:spPr bwMode="auto">
          <a:xfrm>
            <a:off x="2527300" y="3592513"/>
            <a:ext cx="1488883" cy="341622"/>
          </a:xfrm>
          <a:prstGeom prst="rect">
            <a:avLst/>
          </a:prstGeom>
          <a:noFill/>
          <a:ln w="12700">
            <a:noFill/>
            <a:miter lim="800000"/>
            <a:headEnd/>
            <a:tailEnd/>
          </a:ln>
          <a:effectLst/>
        </p:spPr>
        <p:txBody>
          <a:bodyPr wrap="none" lIns="63999" tIns="31999" rIns="63999" bIns="31999">
            <a:spAutoFit/>
          </a:bodyPr>
          <a:lstStyle/>
          <a:p>
            <a:pPr defTabSz="914263" fontAlgn="auto">
              <a:spcBef>
                <a:spcPts val="0"/>
              </a:spcBef>
              <a:spcAft>
                <a:spcPts val="0"/>
              </a:spcAft>
              <a:defRPr/>
            </a:pPr>
            <a:r>
              <a:rPr lang="en-US" kern="0">
                <a:solidFill>
                  <a:sysClr val="windowText" lastClr="000000"/>
                </a:solidFill>
                <a:latin typeface="Arial" pitchFamily="-107" charset="0"/>
                <a:ea typeface="Arial" pitchFamily="-107" charset="0"/>
                <a:cs typeface="Arial" pitchFamily="-107" charset="0"/>
              </a:rPr>
              <a:t>DRAM Buffer</a:t>
            </a:r>
          </a:p>
        </p:txBody>
      </p:sp>
      <p:sp>
        <p:nvSpPr>
          <p:cNvPr id="112" name="Text Box 134" descr="90%"/>
          <p:cNvSpPr txBox="1">
            <a:spLocks noChangeArrowheads="1"/>
          </p:cNvSpPr>
          <p:nvPr/>
        </p:nvSpPr>
        <p:spPr bwMode="auto">
          <a:xfrm>
            <a:off x="3808415" y="5824539"/>
            <a:ext cx="1793967" cy="310844"/>
          </a:xfrm>
          <a:prstGeom prst="rect">
            <a:avLst/>
          </a:prstGeom>
          <a:noFill/>
          <a:ln w="12700">
            <a:noFill/>
            <a:miter lim="800000"/>
            <a:headEnd/>
            <a:tailEnd/>
          </a:ln>
          <a:effectLst/>
        </p:spPr>
        <p:txBody>
          <a:bodyPr wrap="none" lIns="63999" tIns="31999" rIns="63999" bIns="31999">
            <a:spAutoFit/>
          </a:bodyPr>
          <a:lstStyle/>
          <a:p>
            <a:pPr defTabSz="914263" fontAlgn="auto">
              <a:spcBef>
                <a:spcPts val="0"/>
              </a:spcBef>
              <a:spcAft>
                <a:spcPts val="0"/>
              </a:spcAft>
              <a:defRPr/>
            </a:pPr>
            <a:r>
              <a:rPr lang="en-US" sz="1600" kern="0">
                <a:solidFill>
                  <a:sysClr val="windowText" lastClr="000000"/>
                </a:solidFill>
                <a:latin typeface="Arial" pitchFamily="-107" charset="0"/>
                <a:ea typeface="Arial" pitchFamily="-107" charset="0"/>
                <a:cs typeface="Arial" pitchFamily="-107" charset="0"/>
              </a:rPr>
              <a:t>PCM Write Queue</a:t>
            </a:r>
          </a:p>
        </p:txBody>
      </p:sp>
      <p:sp>
        <p:nvSpPr>
          <p:cNvPr id="113" name="Text Box 135" descr="90%"/>
          <p:cNvSpPr txBox="1">
            <a:spLocks noChangeArrowheads="1"/>
          </p:cNvSpPr>
          <p:nvPr/>
        </p:nvSpPr>
        <p:spPr bwMode="auto">
          <a:xfrm>
            <a:off x="1803400" y="5176838"/>
            <a:ext cx="1431400" cy="341622"/>
          </a:xfrm>
          <a:prstGeom prst="rect">
            <a:avLst/>
          </a:prstGeom>
          <a:noFill/>
          <a:ln w="12700">
            <a:noFill/>
            <a:miter lim="800000"/>
            <a:headEnd/>
            <a:tailEnd/>
          </a:ln>
          <a:effectLst/>
        </p:spPr>
        <p:txBody>
          <a:bodyPr wrap="none" lIns="63999" tIns="31999" rIns="63999" bIns="31999">
            <a:spAutoFit/>
          </a:bodyPr>
          <a:lstStyle/>
          <a:p>
            <a:pPr defTabSz="914263" fontAlgn="auto">
              <a:spcBef>
                <a:spcPts val="0"/>
              </a:spcBef>
              <a:spcAft>
                <a:spcPts val="0"/>
              </a:spcAft>
              <a:defRPr/>
            </a:pPr>
            <a:r>
              <a:rPr lang="en-US" kern="0">
                <a:solidFill>
                  <a:sysClr val="windowText" lastClr="000000"/>
                </a:solidFill>
                <a:latin typeface="Arial" pitchFamily="-107" charset="0"/>
                <a:ea typeface="Arial" pitchFamily="-107" charset="0"/>
                <a:cs typeface="Arial" pitchFamily="-107" charset="0"/>
              </a:rPr>
              <a:t>T=Tag-Store</a:t>
            </a:r>
          </a:p>
        </p:txBody>
      </p:sp>
      <p:pic>
        <p:nvPicPr>
          <p:cNvPr id="58387" name="Picture 137" descr="9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025" y="4024313"/>
            <a:ext cx="890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138" descr="90%"/>
          <p:cNvSpPr txBox="1">
            <a:spLocks noChangeArrowheads="1"/>
          </p:cNvSpPr>
          <p:nvPr/>
        </p:nvSpPr>
        <p:spPr bwMode="auto">
          <a:xfrm>
            <a:off x="215900" y="3625850"/>
            <a:ext cx="1168332" cy="341622"/>
          </a:xfrm>
          <a:prstGeom prst="rect">
            <a:avLst/>
          </a:prstGeom>
          <a:noFill/>
          <a:ln w="12700">
            <a:noFill/>
            <a:miter lim="800000"/>
            <a:headEnd/>
            <a:tailEnd/>
          </a:ln>
          <a:effectLst/>
        </p:spPr>
        <p:txBody>
          <a:bodyPr wrap="none" lIns="63999" tIns="31999" rIns="63999" bIns="31999">
            <a:spAutoFit/>
          </a:bodyPr>
          <a:lstStyle/>
          <a:p>
            <a:pPr defTabSz="914263" fontAlgn="auto">
              <a:spcBef>
                <a:spcPts val="0"/>
              </a:spcBef>
              <a:spcAft>
                <a:spcPts val="0"/>
              </a:spcAft>
              <a:defRPr/>
            </a:pPr>
            <a:r>
              <a:rPr lang="en-US" kern="0">
                <a:solidFill>
                  <a:sysClr val="windowText" lastClr="000000"/>
                </a:solidFill>
                <a:latin typeface="Arial" pitchFamily="-107" charset="0"/>
                <a:ea typeface="Arial" pitchFamily="-107" charset="0"/>
                <a:cs typeface="Arial" pitchFamily="-107" charset="0"/>
              </a:rPr>
              <a:t>Processor</a:t>
            </a:r>
          </a:p>
        </p:txBody>
      </p:sp>
      <p:sp>
        <p:nvSpPr>
          <p:cNvPr id="116" name="Line 142"/>
          <p:cNvSpPr>
            <a:spLocks noChangeShapeType="1"/>
          </p:cNvSpPr>
          <p:nvPr/>
        </p:nvSpPr>
        <p:spPr bwMode="auto">
          <a:xfrm flipH="1">
            <a:off x="6880225" y="4492625"/>
            <a:ext cx="1295400" cy="0"/>
          </a:xfrm>
          <a:prstGeom prst="line">
            <a:avLst/>
          </a:prstGeom>
          <a:noFill/>
          <a:ln w="28575">
            <a:solidFill>
              <a:srgbClr val="000000"/>
            </a:solidFill>
            <a:round/>
            <a:headEnd type="triangle" w="med" len="med"/>
            <a:tailEnd type="triangle" w="med" len="me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17" name="Line 143"/>
          <p:cNvSpPr>
            <a:spLocks noChangeShapeType="1"/>
          </p:cNvSpPr>
          <p:nvPr/>
        </p:nvSpPr>
        <p:spPr bwMode="auto">
          <a:xfrm flipH="1">
            <a:off x="1190625" y="4456113"/>
            <a:ext cx="1296988" cy="0"/>
          </a:xfrm>
          <a:prstGeom prst="line">
            <a:avLst/>
          </a:prstGeom>
          <a:noFill/>
          <a:ln w="28575">
            <a:solidFill>
              <a:srgbClr val="000000"/>
            </a:solidFill>
            <a:round/>
            <a:headEnd type="triangle" w="med" len="med"/>
            <a:tailEnd type="triangle" w="med" len="me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18" name="Text Box 144" descr="90%"/>
          <p:cNvSpPr txBox="1">
            <a:spLocks noChangeArrowheads="1"/>
          </p:cNvSpPr>
          <p:nvPr/>
        </p:nvSpPr>
        <p:spPr bwMode="auto">
          <a:xfrm>
            <a:off x="8206599" y="4024312"/>
            <a:ext cx="693705" cy="895620"/>
          </a:xfrm>
          <a:prstGeom prst="rect">
            <a:avLst/>
          </a:prstGeom>
          <a:noFill/>
          <a:ln w="12700">
            <a:noFill/>
            <a:miter lim="800000"/>
            <a:headEnd/>
            <a:tailEnd/>
          </a:ln>
          <a:effectLst/>
        </p:spPr>
        <p:txBody>
          <a:bodyPr wrap="none" lIns="63999" tIns="31999" rIns="63999" bIns="31999">
            <a:spAutoFit/>
          </a:bodyPr>
          <a:lstStyle/>
          <a:p>
            <a:pPr algn="ctr" defTabSz="914263" fontAlgn="auto">
              <a:spcBef>
                <a:spcPts val="0"/>
              </a:spcBef>
              <a:spcAft>
                <a:spcPts val="0"/>
              </a:spcAft>
              <a:defRPr/>
            </a:pPr>
            <a:r>
              <a:rPr lang="en-US" kern="0">
                <a:solidFill>
                  <a:sysClr val="windowText" lastClr="000000"/>
                </a:solidFill>
                <a:latin typeface="Arial" pitchFamily="-107" charset="0"/>
                <a:ea typeface="Arial" pitchFamily="-107" charset="0"/>
                <a:cs typeface="Arial" pitchFamily="-107" charset="0"/>
              </a:rPr>
              <a:t>Flash</a:t>
            </a:r>
          </a:p>
          <a:p>
            <a:pPr algn="ctr" defTabSz="914263" fontAlgn="auto">
              <a:spcBef>
                <a:spcPts val="0"/>
              </a:spcBef>
              <a:spcAft>
                <a:spcPts val="0"/>
              </a:spcAft>
              <a:defRPr/>
            </a:pPr>
            <a:r>
              <a:rPr lang="en-US" kern="0">
                <a:solidFill>
                  <a:sysClr val="windowText" lastClr="000000"/>
                </a:solidFill>
                <a:latin typeface="Arial" pitchFamily="-107" charset="0"/>
                <a:ea typeface="Arial" pitchFamily="-107" charset="0"/>
                <a:cs typeface="Arial" pitchFamily="-107" charset="0"/>
              </a:rPr>
              <a:t>Or</a:t>
            </a:r>
          </a:p>
          <a:p>
            <a:pPr algn="ctr" defTabSz="914263" fontAlgn="auto">
              <a:spcBef>
                <a:spcPts val="0"/>
              </a:spcBef>
              <a:spcAft>
                <a:spcPts val="0"/>
              </a:spcAft>
              <a:defRPr/>
            </a:pPr>
            <a:r>
              <a:rPr lang="en-US" kern="0">
                <a:solidFill>
                  <a:sysClr val="windowText" lastClr="000000"/>
                </a:solidFill>
                <a:latin typeface="Arial" pitchFamily="-107" charset="0"/>
                <a:ea typeface="Arial" pitchFamily="-107" charset="0"/>
                <a:cs typeface="Arial" pitchFamily="-107" charset="0"/>
              </a:rPr>
              <a:t>HDD</a:t>
            </a:r>
          </a:p>
        </p:txBody>
      </p:sp>
      <p:sp>
        <p:nvSpPr>
          <p:cNvPr id="119" name="Oval 146"/>
          <p:cNvSpPr>
            <a:spLocks noChangeArrowheads="1"/>
          </p:cNvSpPr>
          <p:nvPr/>
        </p:nvSpPr>
        <p:spPr bwMode="auto">
          <a:xfrm>
            <a:off x="8212139" y="3952875"/>
            <a:ext cx="720725" cy="107950"/>
          </a:xfrm>
          <a:prstGeom prst="ellipse">
            <a:avLst/>
          </a:prstGeom>
          <a:solidFill>
            <a:srgbClr val="FF0000"/>
          </a:solidFill>
          <a:ln w="12700">
            <a:solidFill>
              <a:srgbClr val="000000"/>
            </a:solidFill>
            <a:round/>
            <a:headEnd/>
            <a:tailEn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20" name="Oval 147"/>
          <p:cNvSpPr>
            <a:spLocks noChangeArrowheads="1"/>
          </p:cNvSpPr>
          <p:nvPr/>
        </p:nvSpPr>
        <p:spPr bwMode="auto">
          <a:xfrm>
            <a:off x="8212139" y="4924425"/>
            <a:ext cx="720725" cy="107950"/>
          </a:xfrm>
          <a:prstGeom prst="ellipse">
            <a:avLst/>
          </a:prstGeom>
          <a:solidFill>
            <a:srgbClr val="FF0000"/>
          </a:solidFill>
          <a:ln w="12700">
            <a:solidFill>
              <a:srgbClr val="000000"/>
            </a:solidFill>
            <a:round/>
            <a:headEnd/>
            <a:tailEn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21" name="Line 148"/>
          <p:cNvSpPr>
            <a:spLocks noChangeShapeType="1"/>
          </p:cNvSpPr>
          <p:nvPr/>
        </p:nvSpPr>
        <p:spPr bwMode="auto">
          <a:xfrm>
            <a:off x="8212138" y="4024313"/>
            <a:ext cx="0" cy="971550"/>
          </a:xfrm>
          <a:prstGeom prst="line">
            <a:avLst/>
          </a:prstGeom>
          <a:noFill/>
          <a:ln w="19050">
            <a:solidFill>
              <a:srgbClr val="000000"/>
            </a:solidFill>
            <a:round/>
            <a:headEnd/>
            <a:tailEn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22" name="Line 149"/>
          <p:cNvSpPr>
            <a:spLocks noChangeShapeType="1"/>
          </p:cNvSpPr>
          <p:nvPr/>
        </p:nvSpPr>
        <p:spPr bwMode="auto">
          <a:xfrm>
            <a:off x="8940800" y="3997325"/>
            <a:ext cx="0" cy="971550"/>
          </a:xfrm>
          <a:prstGeom prst="line">
            <a:avLst/>
          </a:prstGeom>
          <a:noFill/>
          <a:ln w="19050">
            <a:solidFill>
              <a:srgbClr val="000000"/>
            </a:solidFill>
            <a:round/>
            <a:headEnd/>
            <a:tailEnd/>
          </a:ln>
          <a:effectLst/>
        </p:spPr>
        <p:txBody>
          <a:bodyPr wrap="none" lIns="63999" tIns="31999" rIns="63999" bIns="31999" anchor="ctr"/>
          <a:lstStyle/>
          <a:p>
            <a:pPr defTabSz="914263"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2" name="Rectangle 1"/>
          <p:cNvSpPr/>
          <p:nvPr/>
        </p:nvSpPr>
        <p:spPr>
          <a:xfrm>
            <a:off x="35496" y="6525344"/>
            <a:ext cx="9108504" cy="492430"/>
          </a:xfrm>
          <a:prstGeom prst="rect">
            <a:avLst/>
          </a:prstGeom>
        </p:spPr>
        <p:txBody>
          <a:bodyPr wrap="square" lIns="91426" tIns="45714" rIns="91426" bIns="45714">
            <a:spAutoFit/>
          </a:bodyPr>
          <a:lstStyle/>
          <a:p>
            <a:pPr defTabSz="914263" fontAlgn="auto">
              <a:spcBef>
                <a:spcPts val="0"/>
              </a:spcBef>
              <a:spcAft>
                <a:spcPts val="0"/>
              </a:spcAft>
            </a:pPr>
            <a:r>
              <a:rPr lang="en-US" sz="1300" dirty="0" err="1">
                <a:solidFill>
                  <a:srgbClr val="000000"/>
                </a:solidFill>
                <a:latin typeface="Tahoma" charset="0"/>
              </a:rPr>
              <a:t>Qureshi</a:t>
            </a:r>
            <a:r>
              <a:rPr lang="en-US" sz="1300" dirty="0">
                <a:solidFill>
                  <a:srgbClr val="000000"/>
                </a:solidFill>
                <a:latin typeface="Tahoma" charset="0"/>
              </a:rPr>
              <a:t>+, </a:t>
            </a:r>
            <a:r>
              <a:rPr lang="ja-JP" altLang="en-US" sz="1300" dirty="0">
                <a:solidFill>
                  <a:srgbClr val="000000"/>
                </a:solidFill>
                <a:latin typeface="Tahoma" charset="0"/>
              </a:rPr>
              <a:t>“</a:t>
            </a:r>
            <a:r>
              <a:rPr lang="en-US" sz="1300" dirty="0">
                <a:solidFill>
                  <a:srgbClr val="0000FF"/>
                </a:solidFill>
                <a:latin typeface="Tahoma" charset="0"/>
              </a:rPr>
              <a:t>Scalable high performance main memory system using phase-change memory technology</a:t>
            </a:r>
            <a:r>
              <a:rPr lang="en-US" sz="1300" dirty="0">
                <a:solidFill>
                  <a:srgbClr val="000000"/>
                </a:solidFill>
                <a:latin typeface="Tahoma" charset="0"/>
              </a:rPr>
              <a:t>,</a:t>
            </a:r>
            <a:r>
              <a:rPr lang="ja-JP" altLang="en-US" sz="1300" dirty="0">
                <a:solidFill>
                  <a:srgbClr val="000000"/>
                </a:solidFill>
                <a:latin typeface="Tahoma" charset="0"/>
              </a:rPr>
              <a:t>”</a:t>
            </a:r>
            <a:r>
              <a:rPr lang="en-US" sz="1300" dirty="0">
                <a:solidFill>
                  <a:srgbClr val="000000"/>
                </a:solidFill>
                <a:latin typeface="Tahoma" charset="0"/>
              </a:rPr>
              <a:t> ISCA 2009. </a:t>
            </a:r>
          </a:p>
          <a:p>
            <a:pPr defTabSz="914263" fontAlgn="auto">
              <a:spcBef>
                <a:spcPts val="0"/>
              </a:spcBef>
              <a:spcAft>
                <a:spcPts val="0"/>
              </a:spcAft>
            </a:pPr>
            <a:endParaRPr lang="en-US" sz="1300" dirty="0">
              <a:solidFill>
                <a:srgbClr val="000000"/>
              </a:solidFill>
              <a:latin typeface="Tahoma" charset="0"/>
            </a:endParaRPr>
          </a:p>
        </p:txBody>
      </p:sp>
    </p:spTree>
    <p:extLst>
      <p:ext uri="{BB962C8B-B14F-4D97-AF65-F5344CB8AC3E}">
        <p14:creationId xmlns:p14="http://schemas.microsoft.com/office/powerpoint/2010/main" val="21198102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Garamond" charset="0"/>
                <a:ea typeface="ＭＳ Ｐゴシック" charset="0"/>
                <a:cs typeface="ＭＳ Ｐゴシック" charset="0"/>
              </a:rPr>
              <a:t>Write Filtering Techniques</a:t>
            </a:r>
          </a:p>
        </p:txBody>
      </p:sp>
      <p:sp>
        <p:nvSpPr>
          <p:cNvPr id="59395"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Lazy Write: Pages from disk installed only in DRAM, not PCM</a:t>
            </a:r>
          </a:p>
          <a:p>
            <a:r>
              <a:rPr lang="en-US" sz="2200" dirty="0">
                <a:latin typeface="Tahoma" charset="0"/>
                <a:ea typeface="ＭＳ Ｐゴシック" charset="0"/>
                <a:cs typeface="ＭＳ Ｐゴシック" charset="0"/>
              </a:rPr>
              <a:t>Partial Writes:  Only dirty lines from DRAM page written back</a:t>
            </a:r>
          </a:p>
          <a:p>
            <a:r>
              <a:rPr lang="en-US" sz="2200" dirty="0">
                <a:latin typeface="Tahoma" charset="0"/>
                <a:ea typeface="ＭＳ Ｐゴシック" charset="0"/>
                <a:cs typeface="ＭＳ Ｐゴシック" charset="0"/>
              </a:rPr>
              <a:t>Page Bypass: Discard pages with poor reuse on DRAM eviction</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200" dirty="0" err="1">
                <a:latin typeface="Tahoma" charset="0"/>
                <a:ea typeface="ＭＳ Ｐゴシック" charset="0"/>
                <a:cs typeface="ＭＳ Ｐゴシック" charset="0"/>
              </a:rPr>
              <a:t>Qureshi</a:t>
            </a:r>
            <a:r>
              <a:rPr lang="en-US" sz="2200" dirty="0">
                <a:latin typeface="Tahoma" charset="0"/>
                <a:ea typeface="ＭＳ Ｐゴシック" charset="0"/>
                <a:cs typeface="ＭＳ Ｐゴシック" charset="0"/>
              </a:rPr>
              <a:t> et al.,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 </a:t>
            </a:r>
          </a:p>
          <a:p>
            <a:endParaRPr lang="en-US" dirty="0">
              <a:latin typeface="Tahoma" charset="0"/>
              <a:ea typeface="ＭＳ Ｐゴシック" charset="0"/>
              <a:cs typeface="ＭＳ Ｐゴシック" charset="0"/>
            </a:endParaRPr>
          </a:p>
        </p:txBody>
      </p:sp>
      <p:sp>
        <p:nvSpPr>
          <p:cNvPr id="5939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A9580A7-D427-B743-9427-1D94BAC955C2}"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pic>
        <p:nvPicPr>
          <p:cNvPr id="59397" name="Picture 73" descr="9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08063" y="3792538"/>
            <a:ext cx="666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74" descr="90%"/>
          <p:cNvSpPr txBox="1">
            <a:spLocks noChangeArrowheads="1"/>
          </p:cNvSpPr>
          <p:nvPr/>
        </p:nvSpPr>
        <p:spPr bwMode="auto">
          <a:xfrm>
            <a:off x="792163" y="3395663"/>
            <a:ext cx="1168332" cy="3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999" tIns="31999" rIns="63999" bIns="3199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263" eaLnBrk="1" hangingPunct="1"/>
            <a:r>
              <a:rPr lang="en-US" sz="1800">
                <a:solidFill>
                  <a:srgbClr val="000000"/>
                </a:solidFill>
              </a:rPr>
              <a:t>Processor</a:t>
            </a:r>
          </a:p>
        </p:txBody>
      </p:sp>
      <p:sp>
        <p:nvSpPr>
          <p:cNvPr id="59399" name="Rectangle 2"/>
          <p:cNvSpPr>
            <a:spLocks noChangeArrowheads="1"/>
          </p:cNvSpPr>
          <p:nvPr/>
        </p:nvSpPr>
        <p:spPr bwMode="auto">
          <a:xfrm>
            <a:off x="2447928" y="2679700"/>
            <a:ext cx="4087813" cy="2882900"/>
          </a:xfrm>
          <a:prstGeom prst="rect">
            <a:avLst/>
          </a:prstGeom>
          <a:solidFill>
            <a:srgbClr val="DDDDDD"/>
          </a:solidFill>
          <a:ln w="12700">
            <a:solidFill>
              <a:schemeClr val="bg2"/>
            </a:solidFill>
            <a:miter lim="800000"/>
            <a:headEnd/>
            <a:tailEnd/>
          </a:ln>
        </p:spPr>
        <p:txBody>
          <a:bodyPr wrap="none" lIns="63999" tIns="31999" rIns="63999" bIns="31999" anchor="ctr"/>
          <a:lstStyle/>
          <a:p>
            <a:pPr defTabSz="914263"/>
            <a:endParaRPr lang="en-US" smtClean="0">
              <a:solidFill>
                <a:srgbClr val="000000"/>
              </a:solidFill>
              <a:cs typeface="Arial" charset="0"/>
            </a:endParaRPr>
          </a:p>
        </p:txBody>
      </p:sp>
      <p:sp>
        <p:nvSpPr>
          <p:cNvPr id="59400" name="Rectangle 3"/>
          <p:cNvSpPr>
            <a:spLocks noChangeArrowheads="1"/>
          </p:cNvSpPr>
          <p:nvPr/>
        </p:nvSpPr>
        <p:spPr bwMode="auto">
          <a:xfrm>
            <a:off x="5135563" y="2970213"/>
            <a:ext cx="723900" cy="2349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3999" tIns="31999" rIns="63999" bIns="31999" anchor="ctr"/>
          <a:lstStyle/>
          <a:p>
            <a:pPr defTabSz="914263"/>
            <a:endParaRPr lang="en-US" smtClean="0">
              <a:solidFill>
                <a:srgbClr val="000000"/>
              </a:solidFill>
              <a:cs typeface="Arial" charset="0"/>
            </a:endParaRPr>
          </a:p>
        </p:txBody>
      </p:sp>
      <p:grpSp>
        <p:nvGrpSpPr>
          <p:cNvPr id="59401" name="Group 6"/>
          <p:cNvGrpSpPr>
            <a:grpSpLocks/>
          </p:cNvGrpSpPr>
          <p:nvPr/>
        </p:nvGrpSpPr>
        <p:grpSpPr bwMode="auto">
          <a:xfrm>
            <a:off x="5202239" y="3051175"/>
            <a:ext cx="574675" cy="2160588"/>
            <a:chOff x="4581" y="1480"/>
            <a:chExt cx="567" cy="1814"/>
          </a:xfrm>
        </p:grpSpPr>
        <p:grpSp>
          <p:nvGrpSpPr>
            <p:cNvPr id="59435" name="Group 7"/>
            <p:cNvGrpSpPr>
              <a:grpSpLocks/>
            </p:cNvGrpSpPr>
            <p:nvPr/>
          </p:nvGrpSpPr>
          <p:grpSpPr bwMode="auto">
            <a:xfrm>
              <a:off x="4581" y="1593"/>
              <a:ext cx="567" cy="567"/>
              <a:chOff x="4581" y="1593"/>
              <a:chExt cx="567" cy="567"/>
            </a:xfrm>
          </p:grpSpPr>
          <p:sp>
            <p:nvSpPr>
              <p:cNvPr id="59449" name="Rectangle 8"/>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50" name="Rectangle 9"/>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51" name="Rectangle 10"/>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52" name="Rectangle 11"/>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53" name="Rectangle 12"/>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grpSp>
        <p:grpSp>
          <p:nvGrpSpPr>
            <p:cNvPr id="59436" name="Group 13"/>
            <p:cNvGrpSpPr>
              <a:grpSpLocks/>
            </p:cNvGrpSpPr>
            <p:nvPr/>
          </p:nvGrpSpPr>
          <p:grpSpPr bwMode="auto">
            <a:xfrm>
              <a:off x="4581" y="2160"/>
              <a:ext cx="567" cy="567"/>
              <a:chOff x="4581" y="1593"/>
              <a:chExt cx="567" cy="567"/>
            </a:xfrm>
          </p:grpSpPr>
          <p:sp>
            <p:nvSpPr>
              <p:cNvPr id="59444" name="Rectangle 14"/>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45" name="Rectangle 15"/>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46" name="Rectangle 16"/>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47" name="Rectangle 17"/>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48" name="Rectangle 18"/>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grpSp>
        <p:grpSp>
          <p:nvGrpSpPr>
            <p:cNvPr id="59437" name="Group 19"/>
            <p:cNvGrpSpPr>
              <a:grpSpLocks/>
            </p:cNvGrpSpPr>
            <p:nvPr/>
          </p:nvGrpSpPr>
          <p:grpSpPr bwMode="auto">
            <a:xfrm>
              <a:off x="4581" y="2727"/>
              <a:ext cx="567" cy="567"/>
              <a:chOff x="4581" y="1593"/>
              <a:chExt cx="567" cy="567"/>
            </a:xfrm>
          </p:grpSpPr>
          <p:sp>
            <p:nvSpPr>
              <p:cNvPr id="59439" name="Rectangle 20"/>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40" name="Rectangle 21"/>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41" name="Rectangle 22"/>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42" name="Rectangle 23"/>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43" name="Rectangle 24"/>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grpSp>
        <p:sp>
          <p:nvSpPr>
            <p:cNvPr id="59438" name="Rectangle 25"/>
            <p:cNvSpPr>
              <a:spLocks noChangeArrowheads="1"/>
            </p:cNvSpPr>
            <p:nvPr/>
          </p:nvSpPr>
          <p:spPr bwMode="auto">
            <a:xfrm>
              <a:off x="4581" y="148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algn="ctr" defTabSz="914263"/>
              <a:r>
                <a:rPr lang="en-US" sz="1400">
                  <a:solidFill>
                    <a:srgbClr val="000000"/>
                  </a:solidFill>
                  <a:cs typeface="Arial" charset="0"/>
                </a:rPr>
                <a:t>DATA</a:t>
              </a:r>
            </a:p>
          </p:txBody>
        </p:sp>
      </p:grpSp>
      <p:sp>
        <p:nvSpPr>
          <p:cNvPr id="59402" name="Text Box 46" descr="90%"/>
          <p:cNvSpPr txBox="1">
            <a:spLocks noChangeArrowheads="1"/>
          </p:cNvSpPr>
          <p:nvPr/>
        </p:nvSpPr>
        <p:spPr bwMode="auto">
          <a:xfrm>
            <a:off x="4392613" y="2646363"/>
            <a:ext cx="2104398" cy="3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999" tIns="31999" rIns="63999" bIns="3199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263" eaLnBrk="1" hangingPunct="1"/>
            <a:r>
              <a:rPr lang="en-US" sz="1800">
                <a:solidFill>
                  <a:srgbClr val="000000"/>
                </a:solidFill>
              </a:rPr>
              <a:t>PCM Main Memory</a:t>
            </a:r>
          </a:p>
        </p:txBody>
      </p:sp>
      <p:grpSp>
        <p:nvGrpSpPr>
          <p:cNvPr id="59403" name="Group 47"/>
          <p:cNvGrpSpPr>
            <a:grpSpLocks/>
          </p:cNvGrpSpPr>
          <p:nvPr/>
        </p:nvGrpSpPr>
        <p:grpSpPr bwMode="auto">
          <a:xfrm>
            <a:off x="3067051" y="3779838"/>
            <a:ext cx="1057275" cy="703262"/>
            <a:chOff x="1950" y="2205"/>
            <a:chExt cx="1043" cy="590"/>
          </a:xfrm>
        </p:grpSpPr>
        <p:grpSp>
          <p:nvGrpSpPr>
            <p:cNvPr id="59424" name="Group 48"/>
            <p:cNvGrpSpPr>
              <a:grpSpLocks/>
            </p:cNvGrpSpPr>
            <p:nvPr/>
          </p:nvGrpSpPr>
          <p:grpSpPr bwMode="auto">
            <a:xfrm>
              <a:off x="2313" y="2273"/>
              <a:ext cx="567" cy="454"/>
              <a:chOff x="2381" y="2341"/>
              <a:chExt cx="567" cy="454"/>
            </a:xfrm>
          </p:grpSpPr>
          <p:sp>
            <p:nvSpPr>
              <p:cNvPr id="59431" name="Rectangle 49"/>
              <p:cNvSpPr>
                <a:spLocks noChangeArrowheads="1"/>
              </p:cNvSpPr>
              <p:nvPr/>
            </p:nvSpPr>
            <p:spPr bwMode="auto">
              <a:xfrm>
                <a:off x="2381" y="2341"/>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algn="ctr" defTabSz="914263"/>
                <a:r>
                  <a:rPr lang="en-US" sz="1400">
                    <a:solidFill>
                      <a:srgbClr val="000000"/>
                    </a:solidFill>
                    <a:cs typeface="Arial" charset="0"/>
                  </a:rPr>
                  <a:t>DATA</a:t>
                </a:r>
              </a:p>
            </p:txBody>
          </p:sp>
          <p:sp>
            <p:nvSpPr>
              <p:cNvPr id="59432" name="Rectangle 50"/>
              <p:cNvSpPr>
                <a:spLocks noChangeArrowheads="1"/>
              </p:cNvSpPr>
              <p:nvPr/>
            </p:nvSpPr>
            <p:spPr bwMode="auto">
              <a:xfrm>
                <a:off x="2381" y="2454"/>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33" name="Rectangle 51"/>
              <p:cNvSpPr>
                <a:spLocks noChangeArrowheads="1"/>
              </p:cNvSpPr>
              <p:nvPr/>
            </p:nvSpPr>
            <p:spPr bwMode="auto">
              <a:xfrm>
                <a:off x="2381" y="2568"/>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34" name="Rectangle 52"/>
              <p:cNvSpPr>
                <a:spLocks noChangeArrowheads="1"/>
              </p:cNvSpPr>
              <p:nvPr/>
            </p:nvSpPr>
            <p:spPr bwMode="auto">
              <a:xfrm>
                <a:off x="2381" y="2682"/>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grpSp>
        <p:grpSp>
          <p:nvGrpSpPr>
            <p:cNvPr id="59425" name="Group 53"/>
            <p:cNvGrpSpPr>
              <a:grpSpLocks/>
            </p:cNvGrpSpPr>
            <p:nvPr/>
          </p:nvGrpSpPr>
          <p:grpSpPr bwMode="auto">
            <a:xfrm>
              <a:off x="2064" y="2273"/>
              <a:ext cx="136" cy="454"/>
              <a:chOff x="2381" y="2341"/>
              <a:chExt cx="567" cy="454"/>
            </a:xfrm>
          </p:grpSpPr>
          <p:sp>
            <p:nvSpPr>
              <p:cNvPr id="59427" name="Rectangle 54"/>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algn="ctr" defTabSz="914263"/>
                <a:r>
                  <a:rPr lang="en-US" sz="1400">
                    <a:solidFill>
                      <a:srgbClr val="000000"/>
                    </a:solidFill>
                    <a:cs typeface="Arial" charset="0"/>
                  </a:rPr>
                  <a:t>T</a:t>
                </a:r>
              </a:p>
            </p:txBody>
          </p:sp>
          <p:sp>
            <p:nvSpPr>
              <p:cNvPr id="59428" name="Rectangle 55"/>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29" name="Rectangle 56"/>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30" name="Rectangle 57"/>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grpSp>
        <p:sp>
          <p:nvSpPr>
            <p:cNvPr id="59426" name="Rectangle 58"/>
            <p:cNvSpPr>
              <a:spLocks noChangeArrowheads="1"/>
            </p:cNvSpPr>
            <p:nvPr/>
          </p:nvSpPr>
          <p:spPr bwMode="auto">
            <a:xfrm>
              <a:off x="1950" y="2205"/>
              <a:ext cx="1043" cy="59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defTabSz="914263"/>
              <a:endParaRPr lang="en-US" smtClean="0">
                <a:solidFill>
                  <a:srgbClr val="000000"/>
                </a:solidFill>
                <a:cs typeface="Arial" charset="0"/>
              </a:endParaRPr>
            </a:p>
          </p:txBody>
        </p:sp>
      </p:grpSp>
      <p:grpSp>
        <p:nvGrpSpPr>
          <p:cNvPr id="59404" name="Group 59"/>
          <p:cNvGrpSpPr>
            <a:grpSpLocks/>
          </p:cNvGrpSpPr>
          <p:nvPr/>
        </p:nvGrpSpPr>
        <p:grpSpPr bwMode="auto">
          <a:xfrm>
            <a:off x="4216401" y="4724403"/>
            <a:ext cx="504825" cy="377825"/>
            <a:chOff x="3424" y="2885"/>
            <a:chExt cx="499" cy="318"/>
          </a:xfrm>
        </p:grpSpPr>
        <p:grpSp>
          <p:nvGrpSpPr>
            <p:cNvPr id="59418" name="Group 60"/>
            <p:cNvGrpSpPr>
              <a:grpSpLocks/>
            </p:cNvGrpSpPr>
            <p:nvPr/>
          </p:nvGrpSpPr>
          <p:grpSpPr bwMode="auto">
            <a:xfrm rot="5400000">
              <a:off x="3540" y="2820"/>
              <a:ext cx="272" cy="454"/>
              <a:chOff x="2381" y="2341"/>
              <a:chExt cx="567" cy="454"/>
            </a:xfrm>
          </p:grpSpPr>
          <p:sp>
            <p:nvSpPr>
              <p:cNvPr id="59420" name="Rectangle 61"/>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21" name="Rectangle 62"/>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22" name="Rectangle 63"/>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23" name="Rectangle 64"/>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a:endParaRPr lang="en-US" smtClean="0">
                  <a:solidFill>
                    <a:srgbClr val="000000"/>
                  </a:solidFill>
                  <a:cs typeface="Arial" charset="0"/>
                </a:endParaRPr>
              </a:p>
            </p:txBody>
          </p:sp>
        </p:grpSp>
        <p:sp>
          <p:nvSpPr>
            <p:cNvPr id="59419" name="Rectangle 65"/>
            <p:cNvSpPr>
              <a:spLocks noChangeArrowheads="1"/>
            </p:cNvSpPr>
            <p:nvPr/>
          </p:nvSpPr>
          <p:spPr bwMode="auto">
            <a:xfrm>
              <a:off x="3424" y="2885"/>
              <a:ext cx="499" cy="31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defTabSz="914263"/>
              <a:endParaRPr lang="en-US" smtClean="0">
                <a:solidFill>
                  <a:srgbClr val="000000"/>
                </a:solidFill>
                <a:cs typeface="Arial" charset="0"/>
              </a:endParaRPr>
            </a:p>
          </p:txBody>
        </p:sp>
      </p:grpSp>
      <p:sp>
        <p:nvSpPr>
          <p:cNvPr id="59405" name="Line 66"/>
          <p:cNvSpPr>
            <a:spLocks noChangeShapeType="1"/>
          </p:cNvSpPr>
          <p:nvPr/>
        </p:nvSpPr>
        <p:spPr bwMode="auto">
          <a:xfrm flipH="1">
            <a:off x="4146553" y="4130675"/>
            <a:ext cx="9890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3999" tIns="31999" rIns="63999" bIns="31999" anchor="ctr"/>
          <a:lstStyle/>
          <a:p>
            <a:pPr defTabSz="914263"/>
            <a:endParaRPr lang="en-US" smtClean="0">
              <a:solidFill>
                <a:srgbClr val="000000"/>
              </a:solidFill>
              <a:cs typeface="Arial" charset="0"/>
            </a:endParaRPr>
          </a:p>
        </p:txBody>
      </p:sp>
      <p:sp>
        <p:nvSpPr>
          <p:cNvPr id="59406" name="Line 67"/>
          <p:cNvSpPr>
            <a:spLocks noChangeShapeType="1"/>
          </p:cNvSpPr>
          <p:nvPr/>
        </p:nvSpPr>
        <p:spPr bwMode="auto">
          <a:xfrm>
            <a:off x="3597275" y="4483100"/>
            <a:ext cx="0" cy="4302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63999" tIns="31999" rIns="63999" bIns="31999" anchor="ctr"/>
          <a:lstStyle/>
          <a:p>
            <a:pPr defTabSz="914263"/>
            <a:endParaRPr lang="en-US" smtClean="0">
              <a:solidFill>
                <a:srgbClr val="000000"/>
              </a:solidFill>
              <a:cs typeface="Arial" charset="0"/>
            </a:endParaRPr>
          </a:p>
        </p:txBody>
      </p:sp>
      <p:sp>
        <p:nvSpPr>
          <p:cNvPr id="59407" name="Line 68"/>
          <p:cNvSpPr>
            <a:spLocks noChangeShapeType="1"/>
          </p:cNvSpPr>
          <p:nvPr/>
        </p:nvSpPr>
        <p:spPr bwMode="auto">
          <a:xfrm>
            <a:off x="3597276" y="4914900"/>
            <a:ext cx="6191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3999" tIns="31999" rIns="63999" bIns="31999" anchor="ctr"/>
          <a:lstStyle/>
          <a:p>
            <a:pPr defTabSz="914263"/>
            <a:endParaRPr lang="en-US" smtClean="0">
              <a:solidFill>
                <a:srgbClr val="000000"/>
              </a:solidFill>
              <a:cs typeface="Arial" charset="0"/>
            </a:endParaRPr>
          </a:p>
        </p:txBody>
      </p:sp>
      <p:sp>
        <p:nvSpPr>
          <p:cNvPr id="59408" name="Line 69"/>
          <p:cNvSpPr>
            <a:spLocks noChangeShapeType="1"/>
          </p:cNvSpPr>
          <p:nvPr/>
        </p:nvSpPr>
        <p:spPr bwMode="auto">
          <a:xfrm>
            <a:off x="4721225" y="4914900"/>
            <a:ext cx="3889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3999" tIns="31999" rIns="63999" bIns="31999" anchor="ctr"/>
          <a:lstStyle/>
          <a:p>
            <a:pPr defTabSz="914263"/>
            <a:endParaRPr lang="en-US" smtClean="0">
              <a:solidFill>
                <a:srgbClr val="000000"/>
              </a:solidFill>
              <a:cs typeface="Arial" charset="0"/>
            </a:endParaRPr>
          </a:p>
        </p:txBody>
      </p:sp>
      <p:sp>
        <p:nvSpPr>
          <p:cNvPr id="59409" name="Text Box 70" descr="90%"/>
          <p:cNvSpPr txBox="1">
            <a:spLocks noChangeArrowheads="1"/>
          </p:cNvSpPr>
          <p:nvPr/>
        </p:nvSpPr>
        <p:spPr bwMode="auto">
          <a:xfrm>
            <a:off x="3000377" y="3408363"/>
            <a:ext cx="1488594" cy="3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999" tIns="31999" rIns="63999" bIns="3199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263" eaLnBrk="1" hangingPunct="1"/>
            <a:r>
              <a:rPr lang="en-US" sz="1800">
                <a:solidFill>
                  <a:srgbClr val="000000"/>
                </a:solidFill>
              </a:rPr>
              <a:t>DRAM Buffer</a:t>
            </a:r>
          </a:p>
        </p:txBody>
      </p:sp>
      <p:grpSp>
        <p:nvGrpSpPr>
          <p:cNvPr id="59410" name="Group 87"/>
          <p:cNvGrpSpPr>
            <a:grpSpLocks/>
          </p:cNvGrpSpPr>
          <p:nvPr/>
        </p:nvGrpSpPr>
        <p:grpSpPr bwMode="auto">
          <a:xfrm>
            <a:off x="7161213" y="3705228"/>
            <a:ext cx="573087" cy="879475"/>
            <a:chOff x="4585" y="1470"/>
            <a:chExt cx="361" cy="554"/>
          </a:xfrm>
        </p:grpSpPr>
        <p:sp>
          <p:nvSpPr>
            <p:cNvPr id="59413" name="Text Box 77" descr="90%"/>
            <p:cNvSpPr txBox="1">
              <a:spLocks noChangeArrowheads="1"/>
            </p:cNvSpPr>
            <p:nvPr/>
          </p:nvSpPr>
          <p:spPr bwMode="auto">
            <a:xfrm>
              <a:off x="4585" y="1539"/>
              <a:ext cx="35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263" eaLnBrk="1" hangingPunct="1"/>
              <a:r>
                <a:rPr lang="en-US" sz="1400">
                  <a:solidFill>
                    <a:srgbClr val="000000"/>
                  </a:solidFill>
                </a:rPr>
                <a:t>Flash</a:t>
              </a:r>
            </a:p>
            <a:p>
              <a:pPr algn="ctr" defTabSz="914263" eaLnBrk="1" hangingPunct="1"/>
              <a:r>
                <a:rPr lang="en-US" sz="1400">
                  <a:solidFill>
                    <a:srgbClr val="000000"/>
                  </a:solidFill>
                </a:rPr>
                <a:t>Or</a:t>
              </a:r>
            </a:p>
            <a:p>
              <a:pPr algn="ctr" defTabSz="914263" eaLnBrk="1" hangingPunct="1"/>
              <a:r>
                <a:rPr lang="en-US" sz="1400">
                  <a:solidFill>
                    <a:srgbClr val="000000"/>
                  </a:solidFill>
                </a:rPr>
                <a:t>HDD</a:t>
              </a:r>
            </a:p>
          </p:txBody>
        </p:sp>
        <p:sp>
          <p:nvSpPr>
            <p:cNvPr id="59414" name="Oval 78"/>
            <p:cNvSpPr>
              <a:spLocks noChangeArrowheads="1"/>
            </p:cNvSpPr>
            <p:nvPr/>
          </p:nvSpPr>
          <p:spPr bwMode="auto">
            <a:xfrm>
              <a:off x="4603" y="1470"/>
              <a:ext cx="340" cy="56"/>
            </a:xfrm>
            <a:prstGeom prst="ellipse">
              <a:avLst/>
            </a:prstGeom>
            <a:solidFill>
              <a:srgbClr val="FF0000"/>
            </a:solidFill>
            <a:ln w="12700">
              <a:solidFill>
                <a:schemeClr val="tx1"/>
              </a:solidFill>
              <a:round/>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15" name="Oval 79"/>
            <p:cNvSpPr>
              <a:spLocks noChangeArrowheads="1"/>
            </p:cNvSpPr>
            <p:nvPr/>
          </p:nvSpPr>
          <p:spPr bwMode="auto">
            <a:xfrm>
              <a:off x="4603" y="1969"/>
              <a:ext cx="340" cy="55"/>
            </a:xfrm>
            <a:prstGeom prst="ellipse">
              <a:avLst/>
            </a:prstGeom>
            <a:solidFill>
              <a:srgbClr val="FF0000"/>
            </a:solidFill>
            <a:ln w="12700">
              <a:solidFill>
                <a:schemeClr val="tx1"/>
              </a:solidFill>
              <a:round/>
              <a:headEnd/>
              <a:tailEnd/>
            </a:ln>
          </p:spPr>
          <p:txBody>
            <a:bodyPr wrap="none" lIns="64008" tIns="32004" rIns="64008" bIns="32004" anchor="ctr"/>
            <a:lstStyle/>
            <a:p>
              <a:pPr defTabSz="914263"/>
              <a:endParaRPr lang="en-US" smtClean="0">
                <a:solidFill>
                  <a:srgbClr val="000000"/>
                </a:solidFill>
                <a:cs typeface="Arial" charset="0"/>
              </a:endParaRPr>
            </a:p>
          </p:txBody>
        </p:sp>
        <p:sp>
          <p:nvSpPr>
            <p:cNvPr id="59416" name="Line 80"/>
            <p:cNvSpPr>
              <a:spLocks noChangeShapeType="1"/>
            </p:cNvSpPr>
            <p:nvPr/>
          </p:nvSpPr>
          <p:spPr bwMode="auto">
            <a:xfrm>
              <a:off x="4603" y="1507"/>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defTabSz="914263"/>
              <a:endParaRPr lang="en-US" smtClean="0">
                <a:solidFill>
                  <a:srgbClr val="000000"/>
                </a:solidFill>
                <a:cs typeface="Arial" charset="0"/>
              </a:endParaRPr>
            </a:p>
          </p:txBody>
        </p:sp>
        <p:sp>
          <p:nvSpPr>
            <p:cNvPr id="59417" name="Line 81"/>
            <p:cNvSpPr>
              <a:spLocks noChangeShapeType="1"/>
            </p:cNvSpPr>
            <p:nvPr/>
          </p:nvSpPr>
          <p:spPr bwMode="auto">
            <a:xfrm>
              <a:off x="4946" y="1493"/>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defTabSz="914263"/>
              <a:endParaRPr lang="en-US" smtClean="0">
                <a:solidFill>
                  <a:srgbClr val="000000"/>
                </a:solidFill>
                <a:cs typeface="Arial" charset="0"/>
              </a:endParaRPr>
            </a:p>
          </p:txBody>
        </p:sp>
      </p:grpSp>
      <p:sp>
        <p:nvSpPr>
          <p:cNvPr id="59411" name="Line 76"/>
          <p:cNvSpPr>
            <a:spLocks noChangeShapeType="1"/>
          </p:cNvSpPr>
          <p:nvPr/>
        </p:nvSpPr>
        <p:spPr bwMode="auto">
          <a:xfrm flipH="1">
            <a:off x="1727200" y="4187825"/>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3999" tIns="31999" rIns="63999" bIns="31999" anchor="ctr"/>
          <a:lstStyle/>
          <a:p>
            <a:pPr defTabSz="914263"/>
            <a:endParaRPr lang="en-US" smtClean="0">
              <a:solidFill>
                <a:srgbClr val="000000"/>
              </a:solidFill>
              <a:cs typeface="Arial" charset="0"/>
            </a:endParaRPr>
          </a:p>
        </p:txBody>
      </p:sp>
      <p:sp>
        <p:nvSpPr>
          <p:cNvPr id="59412" name="Line 86"/>
          <p:cNvSpPr>
            <a:spLocks noChangeShapeType="1"/>
          </p:cNvSpPr>
          <p:nvPr/>
        </p:nvSpPr>
        <p:spPr bwMode="auto">
          <a:xfrm flipH="1">
            <a:off x="5867400" y="4151313"/>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3999" tIns="31999" rIns="63999" bIns="31999" anchor="ctr"/>
          <a:lstStyle/>
          <a:p>
            <a:pPr defTabSz="914263"/>
            <a:endParaRPr lang="en-US" smtClean="0">
              <a:solidFill>
                <a:srgbClr val="000000"/>
              </a:solidFill>
              <a:cs typeface="Arial" charset="0"/>
            </a:endParaRPr>
          </a:p>
        </p:txBody>
      </p:sp>
    </p:spTree>
    <p:extLst>
      <p:ext uri="{BB962C8B-B14F-4D97-AF65-F5344CB8AC3E}">
        <p14:creationId xmlns:p14="http://schemas.microsoft.com/office/powerpoint/2010/main" val="38433954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a:t>
            </a:r>
          </a:p>
        </p:txBody>
      </p:sp>
      <p:sp>
        <p:nvSpPr>
          <p:cNvPr id="3" name="Content Placeholder 2"/>
          <p:cNvSpPr>
            <a:spLocks noGrp="1"/>
          </p:cNvSpPr>
          <p:nvPr>
            <p:ph idx="1"/>
          </p:nvPr>
        </p:nvSpPr>
        <p:spPr>
          <a:xfrm>
            <a:off x="228600" y="996950"/>
            <a:ext cx="8915400" cy="5194300"/>
          </a:xfrm>
        </p:spPr>
        <p:txBody>
          <a:bodyPr/>
          <a:lstStyle/>
          <a:p>
            <a:pPr marL="457131" indent="-457131"/>
            <a:r>
              <a:rPr lang="en-US" sz="2000">
                <a:latin typeface="Tahoma" charset="0"/>
                <a:ea typeface="ＭＳ Ｐゴシック" charset="0"/>
                <a:cs typeface="ＭＳ Ｐゴシック" charset="0"/>
              </a:rPr>
              <a:t>Simulation of 16-core system, 8GB DRAM main-memory at 320 cycles, HDD (2 ms) with Flash (32 us) with Flash hit-rate of 99%</a:t>
            </a:r>
          </a:p>
          <a:p>
            <a:pPr marL="457131" indent="-457131"/>
            <a:r>
              <a:rPr lang="en-US" sz="2000">
                <a:latin typeface="Tahoma" charset="0"/>
                <a:ea typeface="ＭＳ Ｐゴシック" charset="0"/>
                <a:cs typeface="ＭＳ Ｐゴシック" charset="0"/>
              </a:rPr>
              <a:t>Assumption: PCM 4x denser, 4x slower than DRAM </a:t>
            </a:r>
          </a:p>
          <a:p>
            <a:pPr marL="457131" indent="-457131"/>
            <a:r>
              <a:rPr lang="en-US" sz="2000">
                <a:latin typeface="Tahoma" charset="0"/>
                <a:ea typeface="ＭＳ Ｐゴシック" charset="0"/>
                <a:cs typeface="ＭＳ Ｐゴシック" charset="0"/>
              </a:rPr>
              <a:t>DRAM block size = PCM page size (4kB) </a:t>
            </a:r>
          </a:p>
          <a:p>
            <a:pPr marL="457131" indent="-457131"/>
            <a:endParaRPr lang="en-US">
              <a:latin typeface="Tahoma" charset="0"/>
              <a:ea typeface="ＭＳ Ｐゴシック" charset="0"/>
              <a:cs typeface="ＭＳ Ｐゴシック" charset="0"/>
            </a:endParaRPr>
          </a:p>
        </p:txBody>
      </p:sp>
      <p:sp>
        <p:nvSpPr>
          <p:cNvPr id="6042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9339435-2433-B244-8DF4-E77641DAF1E5}"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graphicFrame>
        <p:nvGraphicFramePr>
          <p:cNvPr id="60418" name="Object 2"/>
          <p:cNvGraphicFramePr>
            <a:graphicFrameLocks noChangeAspect="1"/>
          </p:cNvGraphicFramePr>
          <p:nvPr/>
        </p:nvGraphicFramePr>
        <p:xfrm>
          <a:off x="685800" y="2470150"/>
          <a:ext cx="7721600" cy="4083050"/>
        </p:xfrm>
        <a:graphic>
          <a:graphicData uri="http://schemas.openxmlformats.org/presentationml/2006/ole">
            <mc:AlternateContent xmlns:mc="http://schemas.openxmlformats.org/markup-compatibility/2006">
              <mc:Choice xmlns:v="urn:schemas-microsoft-com:vml" Requires="v">
                <p:oleObj spid="_x0000_s3093" name="Worksheet" r:id="rId5" imgW="11382375" imgH="6019800" progId="Excel.Sheet.8">
                  <p:embed/>
                </p:oleObj>
              </mc:Choice>
              <mc:Fallback>
                <p:oleObj name="Worksheet" r:id="rId5" imgW="11382375" imgH="60198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470150"/>
                        <a:ext cx="7721600" cy="408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5496" y="6525344"/>
            <a:ext cx="9108504" cy="492430"/>
          </a:xfrm>
          <a:prstGeom prst="rect">
            <a:avLst/>
          </a:prstGeom>
        </p:spPr>
        <p:txBody>
          <a:bodyPr wrap="square" lIns="91426" tIns="45714" rIns="91426" bIns="45714">
            <a:spAutoFit/>
          </a:bodyPr>
          <a:lstStyle/>
          <a:p>
            <a:pPr defTabSz="914263" fontAlgn="auto">
              <a:spcBef>
                <a:spcPts val="0"/>
              </a:spcBef>
              <a:spcAft>
                <a:spcPts val="0"/>
              </a:spcAft>
            </a:pPr>
            <a:r>
              <a:rPr lang="en-US" sz="1300" dirty="0" err="1">
                <a:solidFill>
                  <a:srgbClr val="000000"/>
                </a:solidFill>
                <a:latin typeface="Tahoma" charset="0"/>
              </a:rPr>
              <a:t>Qureshi</a:t>
            </a:r>
            <a:r>
              <a:rPr lang="en-US" sz="1300" dirty="0">
                <a:solidFill>
                  <a:srgbClr val="000000"/>
                </a:solidFill>
                <a:latin typeface="Tahoma" charset="0"/>
              </a:rPr>
              <a:t>+, </a:t>
            </a:r>
            <a:r>
              <a:rPr lang="ja-JP" altLang="en-US" sz="1300" dirty="0">
                <a:solidFill>
                  <a:srgbClr val="000000"/>
                </a:solidFill>
                <a:latin typeface="Tahoma" charset="0"/>
              </a:rPr>
              <a:t>“</a:t>
            </a:r>
            <a:r>
              <a:rPr lang="en-US" sz="1300" dirty="0">
                <a:solidFill>
                  <a:srgbClr val="0000FF"/>
                </a:solidFill>
                <a:latin typeface="Tahoma" charset="0"/>
              </a:rPr>
              <a:t>Scalable high performance main memory system using phase-change memory technology</a:t>
            </a:r>
            <a:r>
              <a:rPr lang="en-US" sz="1300" dirty="0">
                <a:solidFill>
                  <a:srgbClr val="000000"/>
                </a:solidFill>
                <a:latin typeface="Tahoma" charset="0"/>
              </a:rPr>
              <a:t>,</a:t>
            </a:r>
            <a:r>
              <a:rPr lang="ja-JP" altLang="en-US" sz="1300" dirty="0">
                <a:solidFill>
                  <a:srgbClr val="000000"/>
                </a:solidFill>
                <a:latin typeface="Tahoma" charset="0"/>
              </a:rPr>
              <a:t>”</a:t>
            </a:r>
            <a:r>
              <a:rPr lang="en-US" sz="1300" dirty="0">
                <a:solidFill>
                  <a:srgbClr val="000000"/>
                </a:solidFill>
                <a:latin typeface="Tahoma" charset="0"/>
              </a:rPr>
              <a:t> ISCA 2009. </a:t>
            </a:r>
          </a:p>
          <a:p>
            <a:pPr defTabSz="914263" fontAlgn="auto">
              <a:spcBef>
                <a:spcPts val="0"/>
              </a:spcBef>
              <a:spcAft>
                <a:spcPts val="0"/>
              </a:spcAft>
            </a:pPr>
            <a:endParaRPr lang="en-US" sz="1300" dirty="0">
              <a:solidFill>
                <a:srgbClr val="000000"/>
              </a:solidFill>
              <a:latin typeface="Tahoma" charset="0"/>
            </a:endParaRPr>
          </a:p>
        </p:txBody>
      </p:sp>
    </p:spTree>
    <p:extLst>
      <p:ext uri="{BB962C8B-B14F-4D97-AF65-F5344CB8AC3E}">
        <p14:creationId xmlns:p14="http://schemas.microsoft.com/office/powerpoint/2010/main" val="39358060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(II)</a:t>
            </a:r>
          </a:p>
        </p:txBody>
      </p:sp>
      <p:sp>
        <p:nvSpPr>
          <p:cNvPr id="62468"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PCM-DRAM Hybrid </a:t>
            </a:r>
            <a:r>
              <a:rPr lang="en-US">
                <a:solidFill>
                  <a:srgbClr val="0000FF"/>
                </a:solidFill>
                <a:latin typeface="Tahoma" charset="0"/>
                <a:ea typeface="ＭＳ Ｐゴシック" charset="0"/>
                <a:cs typeface="ＭＳ Ｐゴシック" charset="0"/>
              </a:rPr>
              <a:t>performs similarly to similar-size DRAM</a:t>
            </a:r>
          </a:p>
          <a:p>
            <a:r>
              <a:rPr lang="en-US">
                <a:solidFill>
                  <a:srgbClr val="0000FF"/>
                </a:solidFill>
                <a:latin typeface="Tahoma" charset="0"/>
                <a:ea typeface="ＭＳ Ｐゴシック" charset="0"/>
                <a:cs typeface="ＭＳ Ｐゴシック" charset="0"/>
              </a:rPr>
              <a:t>Significant power and energy savings </a:t>
            </a:r>
            <a:r>
              <a:rPr lang="en-US">
                <a:latin typeface="Tahoma" charset="0"/>
                <a:ea typeface="ＭＳ Ｐゴシック" charset="0"/>
                <a:cs typeface="ＭＳ Ｐゴシック" charset="0"/>
              </a:rPr>
              <a:t>with PCM-DRAM Hybrid</a:t>
            </a:r>
          </a:p>
          <a:p>
            <a:r>
              <a:rPr lang="en-US">
                <a:solidFill>
                  <a:srgbClr val="0000FF"/>
                </a:solidFill>
                <a:latin typeface="Tahoma" charset="0"/>
                <a:ea typeface="ＭＳ Ｐゴシック" charset="0"/>
                <a:cs typeface="ＭＳ Ｐゴシック" charset="0"/>
              </a:rPr>
              <a:t>Average lifetime: 9.7 years (no guarantees)</a:t>
            </a:r>
          </a:p>
          <a:p>
            <a:endParaRPr lang="en-US">
              <a:latin typeface="Tahoma" charset="0"/>
              <a:ea typeface="ＭＳ Ｐゴシック" charset="0"/>
              <a:cs typeface="ＭＳ Ｐゴシック" charset="0"/>
            </a:endParaRPr>
          </a:p>
        </p:txBody>
      </p:sp>
      <p:sp>
        <p:nvSpPr>
          <p:cNvPr id="6246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5FD6C16-E225-1C45-808C-4062CD10365A}"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graphicFrame>
        <p:nvGraphicFramePr>
          <p:cNvPr id="62466" name="Object 2"/>
          <p:cNvGraphicFramePr>
            <a:graphicFrameLocks noChangeAspect="1"/>
          </p:cNvGraphicFramePr>
          <p:nvPr/>
        </p:nvGraphicFramePr>
        <p:xfrm>
          <a:off x="1295400" y="2286000"/>
          <a:ext cx="6948488" cy="4184650"/>
        </p:xfrm>
        <a:graphic>
          <a:graphicData uri="http://schemas.openxmlformats.org/presentationml/2006/ole">
            <mc:AlternateContent xmlns:mc="http://schemas.openxmlformats.org/markup-compatibility/2006">
              <mc:Choice xmlns:v="urn:schemas-microsoft-com:vml" Requires="v">
                <p:oleObj spid="_x0000_s4117" name="Worksheet" r:id="rId4" imgW="11687175" imgH="7038975" progId="Excel.Sheet.8">
                  <p:embed/>
                </p:oleObj>
              </mc:Choice>
              <mc:Fallback>
                <p:oleObj name="Worksheet" r:id="rId4" imgW="11687175" imgH="70389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86000"/>
                        <a:ext cx="6948488" cy="418465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oleObj>
              </mc:Fallback>
            </mc:AlternateContent>
          </a:graphicData>
        </a:graphic>
      </p:graphicFrame>
      <p:sp>
        <p:nvSpPr>
          <p:cNvPr id="6" name="Rectangle 5"/>
          <p:cNvSpPr/>
          <p:nvPr/>
        </p:nvSpPr>
        <p:spPr>
          <a:xfrm>
            <a:off x="35496" y="6525344"/>
            <a:ext cx="9108504" cy="492430"/>
          </a:xfrm>
          <a:prstGeom prst="rect">
            <a:avLst/>
          </a:prstGeom>
        </p:spPr>
        <p:txBody>
          <a:bodyPr wrap="square" lIns="91426" tIns="45714" rIns="91426" bIns="45714">
            <a:spAutoFit/>
          </a:bodyPr>
          <a:lstStyle/>
          <a:p>
            <a:pPr defTabSz="914263" fontAlgn="auto">
              <a:spcBef>
                <a:spcPts val="0"/>
              </a:spcBef>
              <a:spcAft>
                <a:spcPts val="0"/>
              </a:spcAft>
            </a:pPr>
            <a:r>
              <a:rPr lang="en-US" sz="1300" dirty="0" err="1">
                <a:solidFill>
                  <a:srgbClr val="000000"/>
                </a:solidFill>
                <a:latin typeface="Tahoma" charset="0"/>
              </a:rPr>
              <a:t>Qureshi</a:t>
            </a:r>
            <a:r>
              <a:rPr lang="en-US" sz="1300" dirty="0">
                <a:solidFill>
                  <a:srgbClr val="000000"/>
                </a:solidFill>
                <a:latin typeface="Tahoma" charset="0"/>
              </a:rPr>
              <a:t>+, </a:t>
            </a:r>
            <a:r>
              <a:rPr lang="ja-JP" altLang="en-US" sz="1300" dirty="0">
                <a:solidFill>
                  <a:srgbClr val="000000"/>
                </a:solidFill>
                <a:latin typeface="Tahoma" charset="0"/>
              </a:rPr>
              <a:t>“</a:t>
            </a:r>
            <a:r>
              <a:rPr lang="en-US" sz="1300" dirty="0">
                <a:solidFill>
                  <a:srgbClr val="0000FF"/>
                </a:solidFill>
                <a:latin typeface="Tahoma" charset="0"/>
              </a:rPr>
              <a:t>Scalable high performance main memory system using phase-change memory technology</a:t>
            </a:r>
            <a:r>
              <a:rPr lang="en-US" sz="1300" dirty="0">
                <a:solidFill>
                  <a:srgbClr val="000000"/>
                </a:solidFill>
                <a:latin typeface="Tahoma" charset="0"/>
              </a:rPr>
              <a:t>,</a:t>
            </a:r>
            <a:r>
              <a:rPr lang="ja-JP" altLang="en-US" sz="1300" dirty="0">
                <a:solidFill>
                  <a:srgbClr val="000000"/>
                </a:solidFill>
                <a:latin typeface="Tahoma" charset="0"/>
              </a:rPr>
              <a:t>”</a:t>
            </a:r>
            <a:r>
              <a:rPr lang="en-US" sz="1300" dirty="0">
                <a:solidFill>
                  <a:srgbClr val="000000"/>
                </a:solidFill>
                <a:latin typeface="Tahoma" charset="0"/>
              </a:rPr>
              <a:t> ISCA 2009. </a:t>
            </a:r>
          </a:p>
          <a:p>
            <a:pPr defTabSz="914263" fontAlgn="auto">
              <a:spcBef>
                <a:spcPts val="0"/>
              </a:spcBef>
              <a:spcAft>
                <a:spcPts val="0"/>
              </a:spcAft>
            </a:pPr>
            <a:endParaRPr lang="en-US" sz="1300" dirty="0">
              <a:solidFill>
                <a:srgbClr val="000000"/>
              </a:solidFill>
              <a:latin typeface="Tahoma" charset="0"/>
            </a:endParaRPr>
          </a:p>
        </p:txBody>
      </p:sp>
    </p:spTree>
    <p:extLst>
      <p:ext uri="{BB962C8B-B14F-4D97-AF65-F5344CB8AC3E}">
        <p14:creationId xmlns:p14="http://schemas.microsoft.com/office/powerpoint/2010/main" val="26045481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708150"/>
            <a:ext cx="8428037" cy="1720850"/>
          </a:xfrm>
        </p:spPr>
        <p:txBody>
          <a:bodyPr/>
          <a:lstStyle/>
          <a:p>
            <a:pPr algn="ctr" eaLnBrk="1" hangingPunct="1"/>
            <a:r>
              <a:rPr lang="en-US" sz="4000" dirty="0" smtClean="0">
                <a:latin typeface="Garamond" charset="0"/>
              </a:rPr>
              <a:t>Review Assignments for Next Week</a:t>
            </a:r>
            <a:endParaRPr lang="en-US" sz="4000" dirty="0">
              <a:latin typeface="Garamond"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36796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2529" y="193474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16" name="Rectangle 15"/>
          <p:cNvSpPr/>
          <p:nvPr/>
        </p:nvSpPr>
        <p:spPr>
          <a:xfrm>
            <a:off x="4132266" y="193474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17" name="Rectangle 16"/>
          <p:cNvSpPr/>
          <p:nvPr/>
        </p:nvSpPr>
        <p:spPr>
          <a:xfrm>
            <a:off x="4572003" y="193474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18" name="Rectangle 17"/>
          <p:cNvSpPr/>
          <p:nvPr/>
        </p:nvSpPr>
        <p:spPr>
          <a:xfrm>
            <a:off x="5011740" y="193474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19" name="Rectangle 18"/>
          <p:cNvSpPr/>
          <p:nvPr/>
        </p:nvSpPr>
        <p:spPr>
          <a:xfrm>
            <a:off x="3692529"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20" name="Rectangle 19"/>
          <p:cNvSpPr/>
          <p:nvPr/>
        </p:nvSpPr>
        <p:spPr>
          <a:xfrm>
            <a:off x="4132266"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21" name="Rectangle 20"/>
          <p:cNvSpPr/>
          <p:nvPr/>
        </p:nvSpPr>
        <p:spPr>
          <a:xfrm>
            <a:off x="4572003"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22" name="Rectangle 21"/>
          <p:cNvSpPr/>
          <p:nvPr/>
        </p:nvSpPr>
        <p:spPr>
          <a:xfrm>
            <a:off x="5011740"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23" name="Rectangle 22"/>
          <p:cNvSpPr/>
          <p:nvPr/>
        </p:nvSpPr>
        <p:spPr>
          <a:xfrm>
            <a:off x="3692529" y="281421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24" name="Rectangle 23"/>
          <p:cNvSpPr/>
          <p:nvPr/>
        </p:nvSpPr>
        <p:spPr>
          <a:xfrm>
            <a:off x="4132266" y="281421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25" name="Rectangle 24"/>
          <p:cNvSpPr/>
          <p:nvPr/>
        </p:nvSpPr>
        <p:spPr>
          <a:xfrm>
            <a:off x="4572003" y="281421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26" name="Rectangle 25"/>
          <p:cNvSpPr/>
          <p:nvPr/>
        </p:nvSpPr>
        <p:spPr>
          <a:xfrm>
            <a:off x="5011740" y="281421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27" name="Rectangle 26"/>
          <p:cNvSpPr/>
          <p:nvPr/>
        </p:nvSpPr>
        <p:spPr>
          <a:xfrm>
            <a:off x="3692529" y="325395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28" name="Rectangle 27"/>
          <p:cNvSpPr/>
          <p:nvPr/>
        </p:nvSpPr>
        <p:spPr>
          <a:xfrm>
            <a:off x="4132266" y="325395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29" name="Rectangle 28"/>
          <p:cNvSpPr/>
          <p:nvPr/>
        </p:nvSpPr>
        <p:spPr>
          <a:xfrm>
            <a:off x="4572003" y="325395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30" name="Rectangle 29"/>
          <p:cNvSpPr/>
          <p:nvPr/>
        </p:nvSpPr>
        <p:spPr>
          <a:xfrm>
            <a:off x="5011740" y="325395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22529" name="Title 1"/>
          <p:cNvSpPr>
            <a:spLocks noGrp="1"/>
          </p:cNvSpPr>
          <p:nvPr>
            <p:ph type="title"/>
          </p:nvPr>
        </p:nvSpPr>
        <p:spPr/>
        <p:txBody>
          <a:bodyPr/>
          <a:lstStyle/>
          <a:p>
            <a:r>
              <a:rPr lang="en-US" dirty="0" smtClean="0">
                <a:latin typeface="Times" charset="0"/>
                <a:cs typeface="Times" charset="0"/>
              </a:rPr>
              <a:t>Hybrid Memory: A Closer Look</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02D7D076-06FB-6347-BDF3-2BFEC9826D11}" type="slidenum">
              <a:rPr lang="en-US">
                <a:solidFill>
                  <a:prstClr val="black">
                    <a:tint val="75000"/>
                  </a:prstClr>
                </a:solidFill>
                <a:latin typeface="Calibri"/>
              </a:rPr>
              <a:pPr>
                <a:defRPr/>
              </a:pPr>
              <a:t>20</a:t>
            </a:fld>
            <a:endParaRPr lang="en-US" dirty="0">
              <a:solidFill>
                <a:prstClr val="black">
                  <a:tint val="75000"/>
                </a:prstClr>
              </a:solidFill>
              <a:latin typeface="Calibri"/>
            </a:endParaRPr>
          </a:p>
        </p:txBody>
      </p:sp>
      <p:sp>
        <p:nvSpPr>
          <p:cNvPr id="7" name="Rectangle 6"/>
          <p:cNvSpPr/>
          <p:nvPr/>
        </p:nvSpPr>
        <p:spPr>
          <a:xfrm>
            <a:off x="3692526"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lIns="91426" tIns="45714" rIns="91426" bIns="45714" anchor="ctr"/>
          <a:lstStyle/>
          <a:p>
            <a:pPr algn="ctr" defTabSz="457131" fontAlgn="auto">
              <a:spcBef>
                <a:spcPts val="0"/>
              </a:spcBef>
              <a:spcAft>
                <a:spcPts val="0"/>
              </a:spcAft>
              <a:defRPr/>
            </a:pPr>
            <a:r>
              <a:rPr lang="en-US" sz="2400" b="1" dirty="0">
                <a:solidFill>
                  <a:prstClr val="black"/>
                </a:solidFill>
                <a:latin typeface="Calibri"/>
              </a:rPr>
              <a:t>MC</a:t>
            </a:r>
          </a:p>
        </p:txBody>
      </p:sp>
      <p:cxnSp>
        <p:nvCxnSpPr>
          <p:cNvPr id="8" name="Straight Connector 7"/>
          <p:cNvCxnSpPr>
            <a:stCxn id="7" idx="2"/>
            <a:endCxn id="10" idx="3"/>
          </p:cNvCxnSpPr>
          <p:nvPr/>
        </p:nvCxnSpPr>
        <p:spPr>
          <a:xfrm rot="5400000">
            <a:off x="3733405" y="4389413"/>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58888" y="4392188"/>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lIns="91426" tIns="45714" rIns="91426" bIns="45714" anchor="ctr"/>
          <a:lstStyle/>
          <a:p>
            <a:pPr algn="ctr" defTabSz="457131" fontAlgn="auto">
              <a:spcBef>
                <a:spcPts val="0"/>
              </a:spcBef>
              <a:spcAft>
                <a:spcPts val="0"/>
              </a:spcAft>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1" name="Rectangle 10"/>
          <p:cNvSpPr/>
          <p:nvPr/>
        </p:nvSpPr>
        <p:spPr>
          <a:xfrm>
            <a:off x="5219703" y="4392188"/>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lIns="91426" tIns="45714" rIns="91426" bIns="45714" anchor="ctr"/>
          <a:lstStyle/>
          <a:p>
            <a:pPr algn="ctr" defTabSz="457131" fontAlgn="auto">
              <a:spcBef>
                <a:spcPts val="0"/>
              </a:spcBef>
              <a:spcAft>
                <a:spcPts val="0"/>
              </a:spcAft>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3" name="Rectangle 12"/>
          <p:cNvSpPr/>
          <p:nvPr/>
        </p:nvSpPr>
        <p:spPr>
          <a:xfrm>
            <a:off x="4572000"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lIns="91426" tIns="45714" rIns="91426" bIns="45714" anchor="ctr"/>
          <a:lstStyle/>
          <a:p>
            <a:pPr algn="ctr" defTabSz="457131" fontAlgn="auto">
              <a:spcBef>
                <a:spcPts val="0"/>
              </a:spcBef>
              <a:spcAft>
                <a:spcPts val="0"/>
              </a:spcAft>
              <a:defRPr/>
            </a:pPr>
            <a:r>
              <a:rPr lang="en-US" sz="2400" b="1" dirty="0">
                <a:solidFill>
                  <a:srgbClr val="000000"/>
                </a:solidFill>
                <a:latin typeface="Calibri"/>
              </a:rPr>
              <a:t>MC</a:t>
            </a:r>
          </a:p>
        </p:txBody>
      </p:sp>
      <p:cxnSp>
        <p:nvCxnSpPr>
          <p:cNvPr id="14" name="Straight Connector 13"/>
          <p:cNvCxnSpPr>
            <a:stCxn id="13" idx="2"/>
            <a:endCxn id="11" idx="1"/>
          </p:cNvCxnSpPr>
          <p:nvPr/>
        </p:nvCxnSpPr>
        <p:spPr>
          <a:xfrm rot="16200000" flipH="1">
            <a:off x="4820840" y="4389412"/>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26"/>
          <p:cNvSpPr txBox="1">
            <a:spLocks noChangeArrowheads="1"/>
          </p:cNvSpPr>
          <p:nvPr/>
        </p:nvSpPr>
        <p:spPr bwMode="auto">
          <a:xfrm>
            <a:off x="1151177" y="5156025"/>
            <a:ext cx="2917808"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fontAlgn="auto">
              <a:spcBef>
                <a:spcPts val="0"/>
              </a:spcBef>
              <a:spcAft>
                <a:spcPts val="0"/>
              </a:spcAft>
              <a:defRPr/>
            </a:pPr>
            <a:r>
              <a:rPr lang="en-US" sz="4800" dirty="0">
                <a:solidFill>
                  <a:prstClr val="black"/>
                </a:solidFill>
              </a:rPr>
              <a:t>DRAM</a:t>
            </a:r>
          </a:p>
          <a:p>
            <a:pPr algn="ctr" defTabSz="457131" fontAlgn="auto">
              <a:spcBef>
                <a:spcPts val="0"/>
              </a:spcBef>
              <a:spcAft>
                <a:spcPts val="0"/>
              </a:spcAft>
              <a:defRPr/>
            </a:pPr>
            <a:r>
              <a:rPr lang="en-US" sz="2400" dirty="0">
                <a:solidFill>
                  <a:prstClr val="black"/>
                </a:solidFill>
              </a:rPr>
              <a:t>(small capacity cache)</a:t>
            </a:r>
          </a:p>
        </p:txBody>
      </p:sp>
      <p:sp>
        <p:nvSpPr>
          <p:cNvPr id="46" name="TextBox 26"/>
          <p:cNvSpPr txBox="1">
            <a:spLocks noChangeArrowheads="1"/>
          </p:cNvSpPr>
          <p:nvPr/>
        </p:nvSpPr>
        <p:spPr bwMode="auto">
          <a:xfrm>
            <a:off x="5148256" y="5156025"/>
            <a:ext cx="2809906"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fontAlgn="auto">
              <a:spcBef>
                <a:spcPts val="0"/>
              </a:spcBef>
              <a:spcAft>
                <a:spcPts val="0"/>
              </a:spcAft>
              <a:defRPr/>
            </a:pPr>
            <a:r>
              <a:rPr lang="en-US" sz="4800" dirty="0">
                <a:solidFill>
                  <a:prstClr val="black"/>
                </a:solidFill>
              </a:rPr>
              <a:t>PCM</a:t>
            </a:r>
            <a:br>
              <a:rPr lang="en-US" sz="4800" dirty="0">
                <a:solidFill>
                  <a:prstClr val="black"/>
                </a:solidFill>
              </a:rPr>
            </a:br>
            <a:r>
              <a:rPr lang="en-US" sz="2400" dirty="0">
                <a:solidFill>
                  <a:prstClr val="black"/>
                </a:solidFill>
              </a:rPr>
              <a:t>(large capacity store)</a:t>
            </a:r>
          </a:p>
        </p:txBody>
      </p:sp>
      <p:cxnSp>
        <p:nvCxnSpPr>
          <p:cNvPr id="71" name="Straight Connector 70"/>
          <p:cNvCxnSpPr/>
          <p:nvPr/>
        </p:nvCxnSpPr>
        <p:spPr>
          <a:xfrm flipH="1" flipV="1">
            <a:off x="3342907" y="4175623"/>
            <a:ext cx="789359" cy="383677"/>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3959092" y="2422956"/>
            <a:ext cx="1225788" cy="830985"/>
          </a:xfrm>
          <a:prstGeom prst="rect">
            <a:avLst/>
          </a:prstGeom>
        </p:spPr>
        <p:txBody>
          <a:bodyPr wrap="none" lIns="91426" tIns="45714" rIns="91426" bIns="45714">
            <a:spAutoFit/>
          </a:bodyPr>
          <a:lstStyle/>
          <a:p>
            <a:pPr defTabSz="457131"/>
            <a:r>
              <a:rPr lang="en-US" sz="4800" dirty="0">
                <a:solidFill>
                  <a:prstClr val="black"/>
                </a:solidFill>
                <a:latin typeface="Calibri" charset="0"/>
              </a:rPr>
              <a:t>CPU</a:t>
            </a:r>
          </a:p>
        </p:txBody>
      </p:sp>
      <p:sp>
        <p:nvSpPr>
          <p:cNvPr id="32" name="TextBox 8"/>
          <p:cNvSpPr txBox="1">
            <a:spLocks noChangeArrowheads="1"/>
          </p:cNvSpPr>
          <p:nvPr/>
        </p:nvSpPr>
        <p:spPr bwMode="auto">
          <a:xfrm>
            <a:off x="319747" y="3590848"/>
            <a:ext cx="3020751"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a:r>
              <a:rPr lang="en-US" sz="3200" dirty="0">
                <a:solidFill>
                  <a:prstClr val="black"/>
                </a:solidFill>
              </a:rPr>
              <a:t>Memory channel</a:t>
            </a:r>
          </a:p>
        </p:txBody>
      </p:sp>
      <p:sp>
        <p:nvSpPr>
          <p:cNvPr id="31" name="Rectangle 30"/>
          <p:cNvSpPr/>
          <p:nvPr/>
        </p:nvSpPr>
        <p:spPr>
          <a:xfrm>
            <a:off x="1335210" y="4469979"/>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lIns="91426" tIns="45714" rIns="91426" bIns="45714" anchor="ctr"/>
          <a:lstStyle/>
          <a:p>
            <a:pPr algn="ctr" defTabSz="457131" fontAlgn="auto">
              <a:spcBef>
                <a:spcPts val="0"/>
              </a:spcBef>
              <a:spcAft>
                <a:spcPts val="0"/>
              </a:spcAft>
              <a:defRPr/>
            </a:pPr>
            <a:r>
              <a:rPr lang="en-US" sz="2000" b="1" dirty="0">
                <a:solidFill>
                  <a:prstClr val="black"/>
                </a:solidFill>
                <a:latin typeface="Calibri"/>
              </a:rPr>
              <a:t>Bank</a:t>
            </a:r>
          </a:p>
        </p:txBody>
      </p:sp>
      <p:sp>
        <p:nvSpPr>
          <p:cNvPr id="33" name="Rectangle 32"/>
          <p:cNvSpPr/>
          <p:nvPr/>
        </p:nvSpPr>
        <p:spPr>
          <a:xfrm>
            <a:off x="3079354" y="4469979"/>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lIns="91426" tIns="45714" rIns="91426" bIns="45714" anchor="ctr"/>
          <a:lstStyle/>
          <a:p>
            <a:pPr algn="ctr" defTabSz="457131" fontAlgn="auto">
              <a:spcBef>
                <a:spcPts val="0"/>
              </a:spcBef>
              <a:spcAft>
                <a:spcPts val="0"/>
              </a:spcAft>
              <a:defRPr/>
            </a:pPr>
            <a:r>
              <a:rPr lang="en-US" sz="2000" b="1" dirty="0">
                <a:solidFill>
                  <a:prstClr val="black"/>
                </a:solidFill>
                <a:latin typeface="Calibri"/>
              </a:rPr>
              <a:t>Bank</a:t>
            </a:r>
          </a:p>
        </p:txBody>
      </p:sp>
      <p:sp>
        <p:nvSpPr>
          <p:cNvPr id="34" name="Rectangle 33"/>
          <p:cNvSpPr/>
          <p:nvPr/>
        </p:nvSpPr>
        <p:spPr>
          <a:xfrm>
            <a:off x="1335210" y="5013614"/>
            <a:ext cx="731717" cy="133350"/>
          </a:xfrm>
          <a:prstGeom prst="rect">
            <a:avLst/>
          </a:prstGeom>
        </p:spPr>
        <p:style>
          <a:lnRef idx="1">
            <a:schemeClr val="dk1"/>
          </a:lnRef>
          <a:fillRef idx="2">
            <a:schemeClr val="dk1"/>
          </a:fillRef>
          <a:effectRef idx="1">
            <a:schemeClr val="dk1"/>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35" name="Rectangle 34"/>
          <p:cNvSpPr/>
          <p:nvPr/>
        </p:nvSpPr>
        <p:spPr>
          <a:xfrm>
            <a:off x="3079354" y="5013456"/>
            <a:ext cx="731717" cy="133350"/>
          </a:xfrm>
          <a:prstGeom prst="rect">
            <a:avLst/>
          </a:prstGeom>
        </p:spPr>
        <p:style>
          <a:lnRef idx="1">
            <a:schemeClr val="dk1"/>
          </a:lnRef>
          <a:fillRef idx="2">
            <a:schemeClr val="dk1"/>
          </a:fillRef>
          <a:effectRef idx="1">
            <a:schemeClr val="dk1"/>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36" name="Oval 35"/>
          <p:cNvSpPr/>
          <p:nvPr/>
        </p:nvSpPr>
        <p:spPr>
          <a:xfrm>
            <a:off x="2222503"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a:endParaRPr lang="en-US">
              <a:solidFill>
                <a:prstClr val="white"/>
              </a:solidFill>
              <a:latin typeface="Calibri"/>
            </a:endParaRPr>
          </a:p>
        </p:txBody>
      </p:sp>
      <p:sp>
        <p:nvSpPr>
          <p:cNvPr id="37" name="Oval 36"/>
          <p:cNvSpPr/>
          <p:nvPr/>
        </p:nvSpPr>
        <p:spPr>
          <a:xfrm>
            <a:off x="2528361"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a:endParaRPr lang="en-US">
              <a:solidFill>
                <a:prstClr val="white"/>
              </a:solidFill>
              <a:latin typeface="Calibri"/>
            </a:endParaRPr>
          </a:p>
        </p:txBody>
      </p:sp>
      <p:sp>
        <p:nvSpPr>
          <p:cNvPr id="38" name="Oval 37"/>
          <p:cNvSpPr/>
          <p:nvPr/>
        </p:nvSpPr>
        <p:spPr>
          <a:xfrm>
            <a:off x="2839510"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a:endParaRPr lang="en-US">
              <a:solidFill>
                <a:prstClr val="white"/>
              </a:solidFill>
              <a:latin typeface="Calibri"/>
            </a:endParaRPr>
          </a:p>
        </p:txBody>
      </p:sp>
      <p:sp>
        <p:nvSpPr>
          <p:cNvPr id="39" name="Rectangle 38"/>
          <p:cNvSpPr/>
          <p:nvPr/>
        </p:nvSpPr>
        <p:spPr>
          <a:xfrm>
            <a:off x="5314005" y="4469979"/>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lIns="91426" tIns="45714" rIns="91426" bIns="45714" anchor="ctr"/>
          <a:lstStyle/>
          <a:p>
            <a:pPr algn="ctr" defTabSz="457131" fontAlgn="auto">
              <a:spcBef>
                <a:spcPts val="0"/>
              </a:spcBef>
              <a:spcAft>
                <a:spcPts val="0"/>
              </a:spcAft>
              <a:defRPr/>
            </a:pPr>
            <a:r>
              <a:rPr lang="en-US" sz="2000" b="1" dirty="0">
                <a:solidFill>
                  <a:prstClr val="black"/>
                </a:solidFill>
                <a:latin typeface="Calibri"/>
              </a:rPr>
              <a:t>Bank</a:t>
            </a:r>
          </a:p>
        </p:txBody>
      </p:sp>
      <p:sp>
        <p:nvSpPr>
          <p:cNvPr id="40" name="Rectangle 39"/>
          <p:cNvSpPr/>
          <p:nvPr/>
        </p:nvSpPr>
        <p:spPr>
          <a:xfrm>
            <a:off x="7058149" y="4469979"/>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lIns="91426" tIns="45714" rIns="91426" bIns="45714" anchor="ctr"/>
          <a:lstStyle/>
          <a:p>
            <a:pPr algn="ctr" defTabSz="457131" fontAlgn="auto">
              <a:spcBef>
                <a:spcPts val="0"/>
              </a:spcBef>
              <a:spcAft>
                <a:spcPts val="0"/>
              </a:spcAft>
              <a:defRPr/>
            </a:pPr>
            <a:r>
              <a:rPr lang="en-US" sz="2000" b="1" dirty="0">
                <a:solidFill>
                  <a:prstClr val="black"/>
                </a:solidFill>
                <a:latin typeface="Calibri"/>
              </a:rPr>
              <a:t>Bank</a:t>
            </a:r>
          </a:p>
        </p:txBody>
      </p:sp>
      <p:sp>
        <p:nvSpPr>
          <p:cNvPr id="41" name="Rectangle 40"/>
          <p:cNvSpPr/>
          <p:nvPr/>
        </p:nvSpPr>
        <p:spPr>
          <a:xfrm>
            <a:off x="5314005" y="5013456"/>
            <a:ext cx="731717" cy="133350"/>
          </a:xfrm>
          <a:prstGeom prst="rect">
            <a:avLst/>
          </a:prstGeom>
        </p:spPr>
        <p:style>
          <a:lnRef idx="1">
            <a:schemeClr val="dk1"/>
          </a:lnRef>
          <a:fillRef idx="2">
            <a:schemeClr val="dk1"/>
          </a:fillRef>
          <a:effectRef idx="1">
            <a:schemeClr val="dk1"/>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42" name="Rectangle 41"/>
          <p:cNvSpPr/>
          <p:nvPr/>
        </p:nvSpPr>
        <p:spPr>
          <a:xfrm>
            <a:off x="7058149" y="5011009"/>
            <a:ext cx="731717" cy="133350"/>
          </a:xfrm>
          <a:prstGeom prst="rect">
            <a:avLst/>
          </a:prstGeom>
        </p:spPr>
        <p:style>
          <a:lnRef idx="1">
            <a:schemeClr val="dk1"/>
          </a:lnRef>
          <a:fillRef idx="2">
            <a:schemeClr val="dk1"/>
          </a:fillRef>
          <a:effectRef idx="1">
            <a:schemeClr val="dk1"/>
          </a:effectRef>
          <a:fontRef idx="minor">
            <a:schemeClr val="dk1"/>
          </a:fontRef>
        </p:style>
        <p:txBody>
          <a:bodyPr lIns="91426" tIns="45714" rIns="91426" bIns="45714" anchor="ctr"/>
          <a:lstStyle/>
          <a:p>
            <a:pPr algn="ctr" defTabSz="457131" fontAlgn="auto">
              <a:spcBef>
                <a:spcPts val="0"/>
              </a:spcBef>
              <a:spcAft>
                <a:spcPts val="0"/>
              </a:spcAft>
              <a:defRPr/>
            </a:pPr>
            <a:endParaRPr lang="en-US" sz="1600" dirty="0">
              <a:solidFill>
                <a:prstClr val="black"/>
              </a:solidFill>
              <a:latin typeface="Calibri"/>
            </a:endParaRPr>
          </a:p>
        </p:txBody>
      </p:sp>
      <p:sp>
        <p:nvSpPr>
          <p:cNvPr id="43" name="Oval 42"/>
          <p:cNvSpPr/>
          <p:nvPr/>
        </p:nvSpPr>
        <p:spPr>
          <a:xfrm>
            <a:off x="6193370"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a:endParaRPr lang="en-US">
              <a:solidFill>
                <a:prstClr val="white"/>
              </a:solidFill>
              <a:latin typeface="Calibri"/>
            </a:endParaRPr>
          </a:p>
        </p:txBody>
      </p:sp>
      <p:sp>
        <p:nvSpPr>
          <p:cNvPr id="44" name="Oval 43"/>
          <p:cNvSpPr/>
          <p:nvPr/>
        </p:nvSpPr>
        <p:spPr>
          <a:xfrm>
            <a:off x="6499228"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a:endParaRPr lang="en-US">
              <a:solidFill>
                <a:prstClr val="white"/>
              </a:solidFill>
              <a:latin typeface="Calibri"/>
            </a:endParaRPr>
          </a:p>
        </p:txBody>
      </p:sp>
      <p:sp>
        <p:nvSpPr>
          <p:cNvPr id="47" name="Oval 46"/>
          <p:cNvSpPr/>
          <p:nvPr/>
        </p:nvSpPr>
        <p:spPr>
          <a:xfrm>
            <a:off x="6810377"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a:endParaRPr lang="en-US">
              <a:solidFill>
                <a:prstClr val="white"/>
              </a:solidFill>
              <a:latin typeface="Calibri"/>
            </a:endParaRPr>
          </a:p>
        </p:txBody>
      </p:sp>
      <p:cxnSp>
        <p:nvCxnSpPr>
          <p:cNvPr id="48" name="Straight Connector 47"/>
          <p:cNvCxnSpPr/>
          <p:nvPr/>
        </p:nvCxnSpPr>
        <p:spPr>
          <a:xfrm flipV="1">
            <a:off x="5914990" y="4196927"/>
            <a:ext cx="371513" cy="92551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49" name="TextBox 8"/>
          <p:cNvSpPr txBox="1">
            <a:spLocks noChangeArrowheads="1"/>
          </p:cNvSpPr>
          <p:nvPr/>
        </p:nvSpPr>
        <p:spPr bwMode="auto">
          <a:xfrm>
            <a:off x="5796431" y="3590848"/>
            <a:ext cx="2027891"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a:r>
              <a:rPr lang="en-US" sz="3200" dirty="0">
                <a:solidFill>
                  <a:srgbClr val="FF0000"/>
                </a:solidFill>
              </a:rPr>
              <a:t>Row buffer</a:t>
            </a:r>
          </a:p>
        </p:txBody>
      </p:sp>
    </p:spTree>
    <p:custDataLst>
      <p:tags r:id="rId1"/>
    </p:custDataLst>
    <p:extLst>
      <p:ext uri="{BB962C8B-B14F-4D97-AF65-F5344CB8AC3E}">
        <p14:creationId xmlns:p14="http://schemas.microsoft.com/office/powerpoint/2010/main" val="4039700806"/>
      </p:ext>
    </p:extLst>
  </p:cSld>
  <p:clrMapOvr>
    <a:masterClrMapping/>
  </p:clrMapOvr>
  <p:transition spd="slow" advTm="290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7" grpId="0" animBg="1"/>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a:t>
            </a:r>
            <a:endParaRPr lang="en-US" dirty="0"/>
          </a:p>
        </p:txBody>
      </p:sp>
      <p:sp>
        <p:nvSpPr>
          <p:cNvPr id="3" name="Content Placeholder 2"/>
          <p:cNvSpPr>
            <a:spLocks noGrp="1"/>
          </p:cNvSpPr>
          <p:nvPr>
            <p:ph idx="1"/>
          </p:nvPr>
        </p:nvSpPr>
        <p:spPr/>
        <p:txBody>
          <a:bodyPr/>
          <a:lstStyle/>
          <a:p>
            <a:r>
              <a:rPr lang="en-US" dirty="0" smtClean="0">
                <a:latin typeface="Calibri" charset="0"/>
              </a:rPr>
              <a:t>Row buffers exist in both DRAM and PCM</a:t>
            </a:r>
          </a:p>
          <a:p>
            <a:pPr lvl="1"/>
            <a:r>
              <a:rPr lang="en-US" dirty="0" smtClean="0">
                <a:latin typeface="Calibri" charset="0"/>
              </a:rPr>
              <a:t>Row </a:t>
            </a:r>
            <a:r>
              <a:rPr lang="en-US" dirty="0" smtClean="0">
                <a:solidFill>
                  <a:srgbClr val="008000"/>
                </a:solidFill>
                <a:latin typeface="Calibri" charset="0"/>
              </a:rPr>
              <a:t>hit </a:t>
            </a:r>
            <a:r>
              <a:rPr lang="en-US" dirty="0" smtClean="0">
                <a:latin typeface="Calibri" charset="0"/>
              </a:rPr>
              <a:t>latency </a:t>
            </a:r>
            <a:r>
              <a:rPr lang="en-US" b="1" dirty="0" smtClean="0">
                <a:solidFill>
                  <a:srgbClr val="008000"/>
                </a:solidFill>
                <a:latin typeface="Calibri" charset="0"/>
              </a:rPr>
              <a:t>similar</a:t>
            </a:r>
            <a:r>
              <a:rPr lang="en-US" dirty="0" smtClean="0">
                <a:solidFill>
                  <a:srgbClr val="008000"/>
                </a:solidFill>
                <a:latin typeface="Calibri" charset="0"/>
              </a:rPr>
              <a:t> </a:t>
            </a:r>
            <a:r>
              <a:rPr lang="en-US" dirty="0" smtClean="0">
                <a:latin typeface="Calibri" charset="0"/>
              </a:rPr>
              <a:t>in DRAM </a:t>
            </a:r>
            <a:r>
              <a:rPr lang="en-US" dirty="0">
                <a:latin typeface="Calibri" charset="0"/>
              </a:rPr>
              <a:t>&amp;</a:t>
            </a:r>
            <a:r>
              <a:rPr lang="en-US" dirty="0" smtClean="0">
                <a:latin typeface="Calibri" charset="0"/>
              </a:rPr>
              <a:t> PCM </a:t>
            </a:r>
            <a:r>
              <a:rPr lang="en-US" sz="2000" dirty="0">
                <a:latin typeface="Calibri" charset="0"/>
              </a:rPr>
              <a:t>[</a:t>
            </a:r>
            <a:r>
              <a:rPr lang="en-US" altLang="ja-JP" sz="2000" dirty="0"/>
              <a:t>Lee+ ISCA’09</a:t>
            </a:r>
            <a:r>
              <a:rPr lang="en-US" sz="2000" dirty="0">
                <a:latin typeface="Calibri" charset="0"/>
              </a:rPr>
              <a:t>]</a:t>
            </a:r>
          </a:p>
          <a:p>
            <a:pPr lvl="1"/>
            <a:r>
              <a:rPr lang="en-US" dirty="0" smtClean="0">
                <a:latin typeface="Calibri" charset="0"/>
              </a:rPr>
              <a:t>Row </a:t>
            </a:r>
            <a:r>
              <a:rPr lang="en-US" dirty="0" smtClean="0">
                <a:solidFill>
                  <a:srgbClr val="FF0000"/>
                </a:solidFill>
                <a:latin typeface="Calibri" charset="0"/>
              </a:rPr>
              <a:t>miss </a:t>
            </a:r>
            <a:r>
              <a:rPr lang="en-US" dirty="0" smtClean="0">
                <a:latin typeface="Calibri" charset="0"/>
              </a:rPr>
              <a:t>latency </a:t>
            </a:r>
            <a:r>
              <a:rPr lang="en-US" b="1" dirty="0" smtClean="0">
                <a:solidFill>
                  <a:srgbClr val="FF0000"/>
                </a:solidFill>
                <a:latin typeface="Calibri" charset="0"/>
              </a:rPr>
              <a:t>small </a:t>
            </a:r>
            <a:r>
              <a:rPr lang="en-US" dirty="0" smtClean="0">
                <a:latin typeface="Calibri" charset="0"/>
              </a:rPr>
              <a:t>in DRAM, </a:t>
            </a:r>
            <a:r>
              <a:rPr lang="en-US" b="1" dirty="0" smtClean="0">
                <a:solidFill>
                  <a:srgbClr val="FF0000"/>
                </a:solidFill>
                <a:latin typeface="Calibri" charset="0"/>
              </a:rPr>
              <a:t>large </a:t>
            </a:r>
            <a:r>
              <a:rPr lang="en-US" dirty="0" smtClean="0">
                <a:latin typeface="Calibri" charset="0"/>
              </a:rPr>
              <a:t>in PCM</a:t>
            </a:r>
          </a:p>
          <a:p>
            <a:pPr lvl="3"/>
            <a:endParaRPr lang="en-US" dirty="0" smtClean="0">
              <a:latin typeface="Calibri" charset="0"/>
            </a:endParaRPr>
          </a:p>
          <a:p>
            <a:r>
              <a:rPr lang="en-US" dirty="0" smtClean="0">
                <a:latin typeface="Calibri" charset="0"/>
              </a:rPr>
              <a:t>Place data in DRAM which</a:t>
            </a:r>
          </a:p>
          <a:p>
            <a:pPr lvl="1"/>
            <a:r>
              <a:rPr lang="en-US" dirty="0" smtClean="0">
                <a:latin typeface="Calibri" charset="0"/>
              </a:rPr>
              <a:t>is likely to</a:t>
            </a:r>
            <a:r>
              <a:rPr lang="en-US" b="1" dirty="0" smtClean="0">
                <a:latin typeface="Calibri" charset="0"/>
              </a:rPr>
              <a:t> </a:t>
            </a:r>
            <a:r>
              <a:rPr lang="en-US" dirty="0" smtClean="0">
                <a:latin typeface="Calibri" charset="0"/>
              </a:rPr>
              <a:t>miss in the row buffer (</a:t>
            </a:r>
            <a:r>
              <a:rPr lang="en-US" dirty="0" smtClean="0">
                <a:solidFill>
                  <a:srgbClr val="0000FF"/>
                </a:solidFill>
                <a:latin typeface="Calibri" charset="0"/>
              </a:rPr>
              <a:t>low row buffer locality</a:t>
            </a:r>
            <a:r>
              <a:rPr lang="en-US" dirty="0" smtClean="0">
                <a:latin typeface="Calibri" charset="0"/>
              </a:rPr>
              <a:t>)</a:t>
            </a:r>
            <a:r>
              <a:rPr lang="en-US" dirty="0" smtClean="0">
                <a:latin typeface="Calibri" charset="0"/>
                <a:sym typeface="Wingdings" charset="0"/>
              </a:rPr>
              <a:t> </a:t>
            </a:r>
            <a:r>
              <a:rPr lang="en-US" dirty="0" smtClean="0">
                <a:latin typeface="Calibri" charset="0"/>
              </a:rPr>
              <a:t>miss penalty is smaller in DRAM</a:t>
            </a:r>
          </a:p>
          <a:p>
            <a:pPr marL="457131" lvl="1" indent="0">
              <a:buNone/>
            </a:pPr>
            <a:r>
              <a:rPr lang="en-US" dirty="0" smtClean="0">
                <a:latin typeface="Calibri" charset="0"/>
              </a:rPr>
              <a:t>	AND</a:t>
            </a:r>
          </a:p>
          <a:p>
            <a:pPr lvl="1"/>
            <a:r>
              <a:rPr lang="en-US" dirty="0">
                <a:latin typeface="Calibri" charset="0"/>
              </a:rPr>
              <a:t>i</a:t>
            </a:r>
            <a:r>
              <a:rPr lang="en-US" dirty="0" smtClean="0">
                <a:latin typeface="Calibri" charset="0"/>
              </a:rPr>
              <a:t>s </a:t>
            </a:r>
            <a:r>
              <a:rPr lang="en-US" dirty="0" smtClean="0">
                <a:solidFill>
                  <a:srgbClr val="0000FF"/>
                </a:solidFill>
                <a:latin typeface="Calibri" charset="0"/>
              </a:rPr>
              <a:t>reused</a:t>
            </a:r>
            <a:r>
              <a:rPr lang="en-US" b="1" dirty="0" smtClean="0">
                <a:solidFill>
                  <a:srgbClr val="0000FF"/>
                </a:solidFill>
                <a:latin typeface="Calibri" charset="0"/>
              </a:rPr>
              <a:t> </a:t>
            </a:r>
            <a:r>
              <a:rPr lang="en-US" dirty="0" smtClean="0">
                <a:solidFill>
                  <a:srgbClr val="0000FF"/>
                </a:solidFill>
                <a:latin typeface="Calibri" charset="0"/>
              </a:rPr>
              <a:t>many times</a:t>
            </a:r>
            <a:r>
              <a:rPr lang="en-US" dirty="0" smtClean="0">
                <a:latin typeface="Calibri" charset="0"/>
                <a:sym typeface="Wingdings" charset="0"/>
              </a:rPr>
              <a:t>  cache only the data worth the movement cost and DRAM space</a:t>
            </a:r>
            <a:endParaRPr lang="en-US" dirty="0" smtClean="0">
              <a:latin typeface="Calibri" charset="0"/>
            </a:endParaRP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21</a:t>
            </a:fld>
            <a:endParaRPr lang="en-US">
              <a:solidFill>
                <a:prstClr val="black">
                  <a:tint val="75000"/>
                </a:prstClr>
              </a:solidFill>
              <a:latin typeface="Calibri"/>
            </a:endParaRPr>
          </a:p>
        </p:txBody>
      </p:sp>
    </p:spTree>
    <p:extLst>
      <p:ext uri="{BB962C8B-B14F-4D97-AF65-F5344CB8AC3E}">
        <p14:creationId xmlns:p14="http://schemas.microsoft.com/office/powerpoint/2010/main" val="218414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1432640663"/>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3757395689"/>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2158119660"/>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xfrm>
            <a:off x="457200" y="274638"/>
            <a:ext cx="8435280" cy="1143000"/>
          </a:xfrm>
        </p:spPr>
        <p:txBody>
          <a:bodyPr/>
          <a:lstStyle/>
          <a:p>
            <a:r>
              <a:rPr lang="en-US" dirty="0" smtClean="0"/>
              <a:t>Hybrid vs. All-PCM/DRAM </a:t>
            </a:r>
            <a:r>
              <a:rPr lang="en-US" sz="3000" dirty="0" smtClean="0"/>
              <a:t>[ICCD’12]</a:t>
            </a:r>
            <a:endParaRPr lang="en-US" sz="3000" dirty="0"/>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63254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a:r>
              <a:rPr lang="en-US" sz="2400" b="1" dirty="0">
                <a:solidFill>
                  <a:srgbClr val="0000FF"/>
                </a:solidFill>
                <a:latin typeface="Calibri"/>
              </a:rPr>
              <a:t>31% better performance than all PCM, </a:t>
            </a:r>
          </a:p>
          <a:p>
            <a:pPr algn="ctr" defTabSz="457200"/>
            <a:r>
              <a:rPr lang="en-US" sz="2400" b="1" dirty="0">
                <a:solidFill>
                  <a:srgbClr val="0000FF"/>
                </a:solidFill>
                <a:latin typeface="Calibri"/>
              </a:rPr>
              <a:t>within 29% of all DRAM performance</a:t>
            </a: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a:r>
              <a:rPr lang="en-US" dirty="0">
                <a:solidFill>
                  <a:srgbClr val="0000FF"/>
                </a:solidFill>
                <a:latin typeface="Calibri" charset="0"/>
              </a:rPr>
              <a:t>31%</a:t>
            </a: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a:r>
              <a:rPr lang="en-US" dirty="0">
                <a:solidFill>
                  <a:srgbClr val="0000FF"/>
                </a:solidFill>
                <a:latin typeface="Calibri" charset="0"/>
              </a:rPr>
              <a:t>29%</a:t>
            </a:r>
          </a:p>
        </p:txBody>
      </p:sp>
      <p:sp>
        <p:nvSpPr>
          <p:cNvPr id="5" name="Rectangle 4"/>
          <p:cNvSpPr/>
          <p:nvPr/>
        </p:nvSpPr>
        <p:spPr>
          <a:xfrm>
            <a:off x="-36512" y="6474822"/>
            <a:ext cx="9060448" cy="338554"/>
          </a:xfrm>
          <a:prstGeom prst="rect">
            <a:avLst/>
          </a:prstGeom>
        </p:spPr>
        <p:txBody>
          <a:bodyPr wrap="square">
            <a:spAutoFit/>
          </a:bodyPr>
          <a:lstStyle/>
          <a:p>
            <a:pPr fontAlgn="auto">
              <a:spcBef>
                <a:spcPts val="0"/>
              </a:spcBef>
              <a:spcAft>
                <a:spcPts val="0"/>
              </a:spcAft>
            </a:pPr>
            <a:r>
              <a:rPr lang="en-US" sz="1600" dirty="0">
                <a:solidFill>
                  <a:prstClr val="black"/>
                </a:solidFill>
                <a:latin typeface="Calibri"/>
                <a:ea typeface="+mn-ea"/>
                <a:cs typeface="+mn-cs"/>
              </a:rPr>
              <a:t>Yoon+, “</a:t>
            </a:r>
            <a:r>
              <a:rPr lang="en-US" sz="1600" dirty="0">
                <a:solidFill>
                  <a:srgbClr val="0000FF"/>
                </a:solidFill>
                <a:latin typeface="Calibri"/>
                <a:ea typeface="+mn-ea"/>
                <a:cs typeface="+mn-cs"/>
              </a:rPr>
              <a:t>Row Buffer Locality-Aware Data Placement in Hybrid Memories</a:t>
            </a:r>
            <a:r>
              <a:rPr lang="en-US" sz="1600" dirty="0">
                <a:solidFill>
                  <a:prstClr val="black"/>
                </a:solidFill>
                <a:latin typeface="Calibri"/>
                <a:ea typeface="+mn-ea"/>
                <a:cs typeface="+mn-cs"/>
              </a:rPr>
              <a:t>,” ICCD 2012 Best Paper Award.</a:t>
            </a:r>
          </a:p>
        </p:txBody>
      </p:sp>
    </p:spTree>
    <p:extLst>
      <p:ext uri="{BB962C8B-B14F-4D97-AF65-F5344CB8AC3E}">
        <p14:creationId xmlns:p14="http://schemas.microsoft.com/office/powerpoint/2010/main" val="32193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For More on Hybrid Memory Data Placement</a:t>
            </a:r>
            <a:endParaRPr lang="en-US" sz="3600" dirty="0"/>
          </a:p>
        </p:txBody>
      </p:sp>
      <p:sp>
        <p:nvSpPr>
          <p:cNvPr id="3" name="Content Placeholder 2"/>
          <p:cNvSpPr>
            <a:spLocks noGrp="1"/>
          </p:cNvSpPr>
          <p:nvPr>
            <p:ph idx="1"/>
          </p:nvPr>
        </p:nvSpPr>
        <p:spPr/>
        <p:txBody>
          <a:bodyPr/>
          <a:lstStyle/>
          <a:p>
            <a:r>
              <a:rPr lang="en-US" dirty="0" err="1"/>
              <a:t>HanBin</a:t>
            </a:r>
            <a:r>
              <a:rPr lang="en-US" dirty="0"/>
              <a:t> Yoon, Justin Meza, </a:t>
            </a:r>
            <a:r>
              <a:rPr lang="en-US" dirty="0" err="1"/>
              <a:t>Rachata</a:t>
            </a:r>
            <a:r>
              <a:rPr lang="en-US" dirty="0"/>
              <a:t> </a:t>
            </a:r>
            <a:r>
              <a:rPr lang="en-US" dirty="0" err="1"/>
              <a:t>Ausavarungnirun</a:t>
            </a:r>
            <a:r>
              <a:rPr lang="en-US" dirty="0"/>
              <a:t>, Rachael Harding, and Onur Mutlu,</a:t>
            </a:r>
            <a:br>
              <a:rPr lang="en-US" dirty="0"/>
            </a:br>
            <a:r>
              <a:rPr lang="en-US" b="1" dirty="0">
                <a:hlinkClick r:id="rId2"/>
              </a:rPr>
              <a:t>"Row Buffer Locality Aware Caching Policies for Hybrid Memories"</a:t>
            </a:r>
            <a:r>
              <a:rPr lang="en-US" dirty="0"/>
              <a:t/>
            </a:r>
            <a:br>
              <a:rPr lang="en-US" dirty="0"/>
            </a:br>
            <a:r>
              <a:rPr lang="en-US" i="1" dirty="0"/>
              <a:t>Proceedings of the </a:t>
            </a:r>
            <a:r>
              <a:rPr lang="en-US" i="1" dirty="0">
                <a:hlinkClick r:id="rId3"/>
              </a:rPr>
              <a:t>30th IEEE International Conference on Computer Design</a:t>
            </a:r>
            <a:r>
              <a:rPr lang="en-US" i="1" dirty="0"/>
              <a:t> (</a:t>
            </a:r>
            <a:r>
              <a:rPr lang="en-US" b="1" i="1" dirty="0"/>
              <a:t>ICCD</a:t>
            </a:r>
            <a:r>
              <a:rPr lang="en-US" i="1" dirty="0"/>
              <a:t>)</a:t>
            </a:r>
            <a:r>
              <a:rPr lang="en-US" dirty="0"/>
              <a:t>, Montreal, Quebec, Canada, September 2012. </a:t>
            </a:r>
            <a:r>
              <a:rPr lang="en-US" dirty="0">
                <a:hlinkClick r:id="rId4"/>
              </a:rPr>
              <a:t>Slides (pptx)</a:t>
            </a:r>
            <a:r>
              <a:rPr lang="en-US" dirty="0"/>
              <a:t> </a:t>
            </a:r>
            <a:r>
              <a:rPr lang="en-US" dirty="0">
                <a:hlinkClick r:id="rId5"/>
              </a:rPr>
              <a:t>(pdf</a:t>
            </a:r>
            <a:r>
              <a:rPr lang="en-US" dirty="0" smtClean="0">
                <a:hlinkClick r:id="rId5"/>
              </a:rPr>
              <a:t>)</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23</a:t>
            </a:fld>
            <a:endParaRPr lang="en-US"/>
          </a:p>
        </p:txBody>
      </p:sp>
      <p:pic>
        <p:nvPicPr>
          <p:cNvPr id="5" name="Picture 4"/>
          <p:cNvPicPr>
            <a:picLocks noChangeAspect="1"/>
          </p:cNvPicPr>
          <p:nvPr/>
        </p:nvPicPr>
        <p:blipFill>
          <a:blip r:embed="rId6"/>
          <a:stretch>
            <a:fillRect/>
          </a:stretch>
        </p:blipFill>
        <p:spPr>
          <a:xfrm>
            <a:off x="0" y="4533758"/>
            <a:ext cx="9144000" cy="1919578"/>
          </a:xfrm>
          <a:prstGeom prst="rect">
            <a:avLst/>
          </a:prstGeom>
        </p:spPr>
      </p:pic>
    </p:spTree>
    <p:extLst>
      <p:ext uri="{BB962C8B-B14F-4D97-AF65-F5344CB8AC3E}">
        <p14:creationId xmlns:p14="http://schemas.microsoft.com/office/powerpoint/2010/main" val="183626083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24</a:t>
            </a:fld>
            <a:endParaRPr lang="en-US"/>
          </a:p>
        </p:txBody>
      </p:sp>
      <p:sp>
        <p:nvSpPr>
          <p:cNvPr id="38" name="Rectangle 37"/>
          <p:cNvSpPr/>
          <p:nvPr/>
        </p:nvSpPr>
        <p:spPr>
          <a:xfrm>
            <a:off x="3692529" y="26732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39" name="Rectangle 38"/>
          <p:cNvSpPr/>
          <p:nvPr/>
        </p:nvSpPr>
        <p:spPr>
          <a:xfrm>
            <a:off x="4132266" y="26732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40" name="Rectangle 39"/>
          <p:cNvSpPr/>
          <p:nvPr/>
        </p:nvSpPr>
        <p:spPr>
          <a:xfrm>
            <a:off x="4572003" y="26732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41" name="Rectangle 40"/>
          <p:cNvSpPr/>
          <p:nvPr/>
        </p:nvSpPr>
        <p:spPr>
          <a:xfrm>
            <a:off x="5011740" y="26732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42" name="Rectangle 41"/>
          <p:cNvSpPr/>
          <p:nvPr/>
        </p:nvSpPr>
        <p:spPr>
          <a:xfrm>
            <a:off x="3692529"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43" name="Rectangle 42"/>
          <p:cNvSpPr/>
          <p:nvPr/>
        </p:nvSpPr>
        <p:spPr>
          <a:xfrm>
            <a:off x="413226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44" name="Rectangle 43"/>
          <p:cNvSpPr/>
          <p:nvPr/>
        </p:nvSpPr>
        <p:spPr>
          <a:xfrm>
            <a:off x="457200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45" name="Rectangle 44"/>
          <p:cNvSpPr/>
          <p:nvPr/>
        </p:nvSpPr>
        <p:spPr>
          <a:xfrm>
            <a:off x="501174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46" name="Rectangle 45"/>
          <p:cNvSpPr/>
          <p:nvPr/>
        </p:nvSpPr>
        <p:spPr>
          <a:xfrm>
            <a:off x="3692529" y="3552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47" name="Rectangle 46"/>
          <p:cNvSpPr/>
          <p:nvPr/>
        </p:nvSpPr>
        <p:spPr>
          <a:xfrm>
            <a:off x="4132266" y="3552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48" name="Rectangle 47"/>
          <p:cNvSpPr/>
          <p:nvPr/>
        </p:nvSpPr>
        <p:spPr>
          <a:xfrm>
            <a:off x="4572003" y="3552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49" name="Rectangle 48"/>
          <p:cNvSpPr/>
          <p:nvPr/>
        </p:nvSpPr>
        <p:spPr>
          <a:xfrm>
            <a:off x="5011740" y="3552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50" name="Rectangle 49"/>
          <p:cNvSpPr/>
          <p:nvPr/>
        </p:nvSpPr>
        <p:spPr>
          <a:xfrm>
            <a:off x="3692529"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51" name="Rectangle 50"/>
          <p:cNvSpPr/>
          <p:nvPr/>
        </p:nvSpPr>
        <p:spPr>
          <a:xfrm>
            <a:off x="413226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52" name="Rectangle 51"/>
          <p:cNvSpPr/>
          <p:nvPr/>
        </p:nvSpPr>
        <p:spPr>
          <a:xfrm>
            <a:off x="457200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sp>
        <p:nvSpPr>
          <p:cNvPr id="53" name="Rectangle 52"/>
          <p:cNvSpPr/>
          <p:nvPr/>
        </p:nvSpPr>
        <p:spPr>
          <a:xfrm>
            <a:off x="501174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sz="1600" kern="0" dirty="0">
              <a:solidFill>
                <a:sysClr val="window" lastClr="FFFFFF"/>
              </a:solidFill>
              <a:latin typeface="Calibri"/>
              <a:ea typeface="+mn-ea"/>
              <a:cs typeface="+mn-cs"/>
            </a:endParaRPr>
          </a:p>
        </p:txBody>
      </p:sp>
      <p:cxnSp>
        <p:nvCxnSpPr>
          <p:cNvPr id="54" name="Straight Connector 7"/>
          <p:cNvCxnSpPr>
            <a:endCxn id="55" idx="3"/>
          </p:cNvCxnSpPr>
          <p:nvPr/>
        </p:nvCxnSpPr>
        <p:spPr>
          <a:xfrm rot="5400000">
            <a:off x="3480996" y="4875502"/>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b="1" kern="0" dirty="0">
              <a:solidFill>
                <a:sysClr val="window" lastClr="FFFFFF"/>
              </a:solidFill>
              <a:effectLst>
                <a:outerShdw blurRad="38100" dist="38100" dir="2700000" algn="tl">
                  <a:srgbClr val="000000">
                    <a:alpha val="43137"/>
                  </a:srgbClr>
                </a:outerShdw>
              </a:effectLst>
              <a:latin typeface="Calibri"/>
              <a:ea typeface="+mn-ea"/>
              <a:cs typeface="+mn-cs"/>
            </a:endParaRPr>
          </a:p>
        </p:txBody>
      </p:sp>
      <p:sp>
        <p:nvSpPr>
          <p:cNvPr id="56" name="Rectangle 55"/>
          <p:cNvSpPr/>
          <p:nvPr/>
        </p:nvSpPr>
        <p:spPr>
          <a:xfrm>
            <a:off x="5219703"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spcBef>
                <a:spcPts val="0"/>
              </a:spcBef>
              <a:spcAft>
                <a:spcPts val="0"/>
              </a:spcAft>
              <a:defRPr/>
            </a:pPr>
            <a:endParaRPr lang="en-US" b="1" kern="0" dirty="0">
              <a:solidFill>
                <a:sysClr val="window" lastClr="FFFFFF"/>
              </a:solidFill>
              <a:effectLst>
                <a:outerShdw blurRad="38100" dist="38100" dir="2700000" algn="tl">
                  <a:srgbClr val="000000">
                    <a:alpha val="43137"/>
                  </a:srgbClr>
                </a:outerShdw>
              </a:effectLst>
              <a:latin typeface="Calibri"/>
              <a:ea typeface="+mn-ea"/>
              <a:cs typeface="+mn-cs"/>
            </a:endParaRPr>
          </a:p>
        </p:txBody>
      </p:sp>
      <p:cxnSp>
        <p:nvCxnSpPr>
          <p:cNvPr id="57" name="Straight Connector 13"/>
          <p:cNvCxnSpPr>
            <a:endCxn id="56" idx="1"/>
          </p:cNvCxnSpPr>
          <p:nvPr/>
        </p:nvCxnSpPr>
        <p:spPr>
          <a:xfrm rot="16200000" flipH="1">
            <a:off x="4568430" y="4875502"/>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89" y="5051652"/>
            <a:ext cx="1381179"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263" fontAlgn="auto">
              <a:spcBef>
                <a:spcPts val="0"/>
              </a:spcBef>
              <a:spcAft>
                <a:spcPts val="0"/>
              </a:spcAft>
              <a:defRPr/>
            </a:pPr>
            <a:r>
              <a:rPr lang="en-US" sz="3600" kern="0" dirty="0">
                <a:solidFill>
                  <a:sysClr val="windowText" lastClr="000000"/>
                </a:solidFill>
              </a:rPr>
              <a:t>DRAM</a:t>
            </a:r>
          </a:p>
        </p:txBody>
      </p:sp>
      <p:sp>
        <p:nvSpPr>
          <p:cNvPr id="59" name="TextBox 26"/>
          <p:cNvSpPr txBox="1">
            <a:spLocks noChangeArrowheads="1"/>
          </p:cNvSpPr>
          <p:nvPr/>
        </p:nvSpPr>
        <p:spPr bwMode="auto">
          <a:xfrm>
            <a:off x="6021201" y="5051652"/>
            <a:ext cx="1064010"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263" fontAlgn="auto">
              <a:spcBef>
                <a:spcPts val="0"/>
              </a:spcBef>
              <a:spcAft>
                <a:spcPts val="0"/>
              </a:spcAft>
              <a:defRPr/>
            </a:pPr>
            <a:r>
              <a:rPr lang="en-US" sz="3600" kern="0" dirty="0">
                <a:solidFill>
                  <a:sysClr val="windowText" lastClr="000000"/>
                </a:solidFill>
              </a:rPr>
              <a:t>PCM</a:t>
            </a:r>
          </a:p>
        </p:txBody>
      </p:sp>
      <p:sp>
        <p:nvSpPr>
          <p:cNvPr id="60" name="Rectangle 59"/>
          <p:cNvSpPr/>
          <p:nvPr/>
        </p:nvSpPr>
        <p:spPr>
          <a:xfrm>
            <a:off x="4092579" y="3194882"/>
            <a:ext cx="1019151" cy="646319"/>
          </a:xfrm>
          <a:prstGeom prst="rect">
            <a:avLst/>
          </a:prstGeom>
        </p:spPr>
        <p:txBody>
          <a:bodyPr wrap="none" lIns="91426" tIns="45714" rIns="91426" bIns="45714">
            <a:spAutoFit/>
          </a:bodyPr>
          <a:lstStyle/>
          <a:p>
            <a:pPr defTabSz="914263" fontAlgn="auto">
              <a:spcBef>
                <a:spcPts val="0"/>
              </a:spcBef>
              <a:spcAft>
                <a:spcPts val="0"/>
              </a:spcAft>
              <a:defRPr/>
            </a:pPr>
            <a:r>
              <a:rPr lang="en-US" sz="3600" kern="0" dirty="0">
                <a:solidFill>
                  <a:sysClr val="windowText" lastClr="000000"/>
                </a:solidFill>
                <a:latin typeface="Tahoma"/>
                <a:ea typeface="+mn-ea"/>
                <a:cs typeface="+mn-cs"/>
              </a:rPr>
              <a:t>CPU</a:t>
            </a:r>
          </a:p>
        </p:txBody>
      </p:sp>
      <p:sp>
        <p:nvSpPr>
          <p:cNvPr id="61" name="TextBox 60"/>
          <p:cNvSpPr txBox="1"/>
          <p:nvPr/>
        </p:nvSpPr>
        <p:spPr>
          <a:xfrm>
            <a:off x="1429745" y="5543703"/>
            <a:ext cx="2266538" cy="400097"/>
          </a:xfrm>
          <a:prstGeom prst="rect">
            <a:avLst/>
          </a:prstGeom>
          <a:noFill/>
        </p:spPr>
        <p:txBody>
          <a:bodyPr wrap="none" lIns="91426" tIns="45714" rIns="91426" bIns="45714" rtlCol="0">
            <a:spAutoFit/>
          </a:bodyPr>
          <a:lstStyle/>
          <a:p>
            <a:pPr algn="ctr" defTabSz="914263" fontAlgn="auto">
              <a:spcBef>
                <a:spcPts val="0"/>
              </a:spcBef>
              <a:spcAft>
                <a:spcPts val="0"/>
              </a:spcAft>
              <a:defRPr/>
            </a:pPr>
            <a:r>
              <a:rPr lang="en-US" sz="2000" kern="0" dirty="0">
                <a:solidFill>
                  <a:sysClr val="windowText" lastClr="000000"/>
                </a:solidFill>
                <a:latin typeface="Tahoma"/>
                <a:ea typeface="+mn-ea"/>
                <a:cs typeface="+mn-cs"/>
              </a:rPr>
              <a:t>(small, fast cache)</a:t>
            </a:r>
          </a:p>
        </p:txBody>
      </p:sp>
      <p:sp>
        <p:nvSpPr>
          <p:cNvPr id="62" name="TextBox 61"/>
          <p:cNvSpPr txBox="1"/>
          <p:nvPr/>
        </p:nvSpPr>
        <p:spPr>
          <a:xfrm>
            <a:off x="5619498" y="5543703"/>
            <a:ext cx="1867415" cy="400097"/>
          </a:xfrm>
          <a:prstGeom prst="rect">
            <a:avLst/>
          </a:prstGeom>
          <a:noFill/>
        </p:spPr>
        <p:txBody>
          <a:bodyPr wrap="none" lIns="91426" tIns="45714" rIns="91426" bIns="45714" rtlCol="0">
            <a:spAutoFit/>
          </a:bodyPr>
          <a:lstStyle/>
          <a:p>
            <a:pPr algn="ctr" defTabSz="914263" fontAlgn="auto">
              <a:spcBef>
                <a:spcPts val="0"/>
              </a:spcBef>
              <a:spcAft>
                <a:spcPts val="0"/>
              </a:spcAft>
              <a:defRPr/>
            </a:pPr>
            <a:r>
              <a:rPr lang="en-US" sz="2000" kern="0" dirty="0">
                <a:solidFill>
                  <a:sysClr val="windowText" lastClr="000000"/>
                </a:solidFill>
                <a:latin typeface="Tahoma"/>
                <a:ea typeface="+mn-ea"/>
                <a:cs typeface="+mn-cs"/>
              </a:rPr>
              <a:t>(high capacity)</a:t>
            </a: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lnSpc>
                <a:spcPct val="70000"/>
              </a:lnSpc>
              <a:spcBef>
                <a:spcPts val="0"/>
              </a:spcBef>
              <a:spcAft>
                <a:spcPts val="0"/>
              </a:spcAft>
              <a:defRPr/>
            </a:pPr>
            <a:r>
              <a:rPr lang="en-US" sz="2000" b="1" kern="0" dirty="0" err="1">
                <a:solidFill>
                  <a:srgbClr val="000000"/>
                </a:solidFill>
                <a:latin typeface="Calibri"/>
                <a:ea typeface="+mn-ea"/>
                <a:cs typeface="+mn-cs"/>
              </a:rPr>
              <a:t>Mem</a:t>
            </a:r>
            <a:r>
              <a:rPr lang="en-US" sz="2000" b="1" kern="0" dirty="0">
                <a:solidFill>
                  <a:srgbClr val="000000"/>
                </a:solidFill>
                <a:latin typeface="Calibri"/>
                <a:ea typeface="+mn-ea"/>
                <a:cs typeface="+mn-cs"/>
              </a:rPr>
              <a:t/>
            </a:r>
            <a:br>
              <a:rPr lang="en-US" sz="2000" b="1" kern="0" dirty="0">
                <a:solidFill>
                  <a:srgbClr val="000000"/>
                </a:solidFill>
                <a:latin typeface="Calibri"/>
                <a:ea typeface="+mn-ea"/>
                <a:cs typeface="+mn-cs"/>
              </a:rPr>
            </a:br>
            <a:r>
              <a:rPr lang="en-US" sz="2000" b="1" kern="0" dirty="0" err="1">
                <a:solidFill>
                  <a:srgbClr val="000000"/>
                </a:solidFill>
                <a:latin typeface="Calibri"/>
                <a:ea typeface="+mn-ea"/>
                <a:cs typeface="+mn-cs"/>
              </a:rPr>
              <a:t>Ctlr</a:t>
            </a:r>
            <a:endParaRPr lang="en-US" sz="2000" b="1" kern="0" dirty="0">
              <a:solidFill>
                <a:srgbClr val="000000"/>
              </a:solidFill>
              <a:latin typeface="Calibri"/>
              <a:ea typeface="+mn-ea"/>
              <a:cs typeface="+mn-cs"/>
            </a:endParaRPr>
          </a:p>
        </p:txBody>
      </p:sp>
      <p:sp>
        <p:nvSpPr>
          <p:cNvPr id="64" name="Rectangle 63"/>
          <p:cNvSpPr/>
          <p:nvPr/>
        </p:nvSpPr>
        <p:spPr>
          <a:xfrm>
            <a:off x="4572000" y="4432192"/>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fontAlgn="auto">
              <a:lnSpc>
                <a:spcPct val="70000"/>
              </a:lnSpc>
              <a:spcBef>
                <a:spcPts val="0"/>
              </a:spcBef>
              <a:spcAft>
                <a:spcPts val="0"/>
              </a:spcAft>
              <a:defRPr/>
            </a:pPr>
            <a:r>
              <a:rPr lang="en-US" sz="2000" b="1" kern="0" dirty="0" err="1">
                <a:solidFill>
                  <a:srgbClr val="000000"/>
                </a:solidFill>
                <a:latin typeface="Calibri"/>
                <a:ea typeface="+mn-ea"/>
                <a:cs typeface="+mn-cs"/>
              </a:rPr>
              <a:t>Mem</a:t>
            </a:r>
            <a:r>
              <a:rPr lang="en-US" sz="2000" b="1" kern="0" dirty="0">
                <a:solidFill>
                  <a:srgbClr val="000000"/>
                </a:solidFill>
                <a:latin typeface="Calibri"/>
                <a:ea typeface="+mn-ea"/>
                <a:cs typeface="+mn-cs"/>
              </a:rPr>
              <a:t/>
            </a:r>
            <a:br>
              <a:rPr lang="en-US" sz="2000" b="1" kern="0" dirty="0">
                <a:solidFill>
                  <a:srgbClr val="000000"/>
                </a:solidFill>
                <a:latin typeface="Calibri"/>
                <a:ea typeface="+mn-ea"/>
                <a:cs typeface="+mn-cs"/>
              </a:rPr>
            </a:br>
            <a:r>
              <a:rPr lang="en-US" sz="2000" b="1" kern="0" dirty="0" err="1">
                <a:solidFill>
                  <a:srgbClr val="000000"/>
                </a:solidFill>
                <a:latin typeface="Calibri"/>
                <a:ea typeface="+mn-ea"/>
                <a:cs typeface="+mn-cs"/>
              </a:rPr>
              <a:t>Ctlr</a:t>
            </a:r>
            <a:endParaRPr lang="en-US" sz="2000" b="1" kern="0" dirty="0">
              <a:solidFill>
                <a:srgbClr val="000000"/>
              </a:solidFill>
              <a:latin typeface="Calibri"/>
              <a:ea typeface="+mn-ea"/>
              <a:cs typeface="+mn-cs"/>
            </a:endParaRPr>
          </a:p>
        </p:txBody>
      </p:sp>
      <p:grpSp>
        <p:nvGrpSpPr>
          <p:cNvPr id="65" name="Group 64"/>
          <p:cNvGrpSpPr/>
          <p:nvPr/>
        </p:nvGrpSpPr>
        <p:grpSpPr>
          <a:xfrm>
            <a:off x="4060293" y="3825492"/>
            <a:ext cx="1114608" cy="815677"/>
            <a:chOff x="1506880"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0" y="3741716"/>
              <a:ext cx="1114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263" fontAlgn="auto">
                <a:spcBef>
                  <a:spcPts val="0"/>
                </a:spcBef>
                <a:spcAft>
                  <a:spcPts val="0"/>
                </a:spcAft>
                <a:defRPr/>
              </a:pPr>
              <a:r>
                <a:rPr lang="en-US" sz="2400" kern="0" dirty="0">
                  <a:solidFill>
                    <a:sysClr val="windowText" lastClr="000000"/>
                  </a:solidFill>
                </a:rPr>
                <a:t>LOAD X</a:t>
              </a:r>
            </a:p>
          </p:txBody>
        </p:sp>
      </p:grpSp>
      <p:sp>
        <p:nvSpPr>
          <p:cNvPr id="68" name="TextBox 67"/>
          <p:cNvSpPr txBox="1"/>
          <p:nvPr/>
        </p:nvSpPr>
        <p:spPr>
          <a:xfrm>
            <a:off x="1990707" y="5943814"/>
            <a:ext cx="1467040" cy="492430"/>
          </a:xfrm>
          <a:prstGeom prst="rect">
            <a:avLst/>
          </a:prstGeom>
          <a:noFill/>
        </p:spPr>
        <p:txBody>
          <a:bodyPr wrap="none" lIns="91426" tIns="45714" rIns="91426" bIns="45714" rtlCol="0">
            <a:spAutoFit/>
          </a:bodyPr>
          <a:lstStyle/>
          <a:p>
            <a:pPr defTabSz="914263" fontAlgn="auto">
              <a:spcBef>
                <a:spcPts val="0"/>
              </a:spcBef>
              <a:spcAft>
                <a:spcPts val="0"/>
              </a:spcAft>
              <a:defRPr/>
            </a:pPr>
            <a:r>
              <a:rPr lang="en-US" sz="2600" kern="0" dirty="0">
                <a:solidFill>
                  <a:srgbClr val="FF0000"/>
                </a:solidFill>
                <a:latin typeface="Tahoma"/>
                <a:ea typeface="+mn-ea"/>
                <a:cs typeface="+mn-cs"/>
              </a:rPr>
              <a:t>Access X</a:t>
            </a: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91426" tIns="45714" rIns="91426" bIns="45714" rtlCol="0" anchor="ctr"/>
          <a:lstStyle/>
          <a:p>
            <a:pPr algn="ctr" defTabSz="914263" fontAlgn="auto">
              <a:spcBef>
                <a:spcPts val="0"/>
              </a:spcBef>
              <a:spcAft>
                <a:spcPts val="0"/>
              </a:spcAft>
              <a:defRPr/>
            </a:pPr>
            <a:r>
              <a:rPr lang="en-US" sz="2600" kern="0" dirty="0">
                <a:solidFill>
                  <a:sysClr val="windowText" lastClr="000000"/>
                </a:solidFill>
                <a:latin typeface="Calibri"/>
                <a:ea typeface="+mn-ea"/>
                <a:cs typeface="+mn-cs"/>
              </a:rPr>
              <a:t>Metadata:</a:t>
            </a:r>
          </a:p>
          <a:p>
            <a:pPr algn="ctr" defTabSz="914263" fontAlgn="auto">
              <a:spcBef>
                <a:spcPts val="0"/>
              </a:spcBef>
              <a:spcAft>
                <a:spcPts val="0"/>
              </a:spcAft>
              <a:defRPr/>
            </a:pPr>
            <a:r>
              <a:rPr lang="en-US" sz="2600" kern="0" dirty="0">
                <a:solidFill>
                  <a:sysClr val="windowText" lastClr="000000"/>
                </a:solidFill>
                <a:latin typeface="Calibri"/>
                <a:ea typeface="+mn-ea"/>
                <a:cs typeface="+mn-cs"/>
              </a:rPr>
              <a:t>X </a:t>
            </a:r>
            <a:r>
              <a:rPr lang="en-US" sz="2600" kern="0" dirty="0">
                <a:solidFill>
                  <a:sysClr val="windowText" lastClr="000000"/>
                </a:solidFill>
                <a:latin typeface="Calibri"/>
                <a:ea typeface="+mn-ea"/>
                <a:cs typeface="+mn-cs"/>
                <a:sym typeface="Wingdings"/>
              </a:rPr>
              <a:t> </a:t>
            </a:r>
            <a:r>
              <a:rPr lang="en-US" sz="2600" kern="0" dirty="0">
                <a:solidFill>
                  <a:srgbClr val="4BACC6">
                    <a:lumMod val="75000"/>
                  </a:srgbClr>
                </a:solidFill>
                <a:latin typeface="Calibri"/>
                <a:ea typeface="+mn-ea"/>
                <a:cs typeface="+mn-cs"/>
                <a:sym typeface="Wingdings"/>
              </a:rPr>
              <a:t>DRAM</a:t>
            </a:r>
            <a:endParaRPr lang="en-US" sz="2600" kern="0" dirty="0">
              <a:solidFill>
                <a:srgbClr val="4BACC6">
                  <a:lumMod val="75000"/>
                </a:srgbClr>
              </a:solidFill>
              <a:latin typeface="Calibri"/>
              <a:ea typeface="+mn-ea"/>
              <a:cs typeface="+mn-cs"/>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6" tIns="45714" rIns="91426" bIns="45714" rtlCol="0" anchor="ctr"/>
          <a:lstStyle/>
          <a:p>
            <a:pPr algn="ctr" defTabSz="914263" fontAlgn="auto">
              <a:spcBef>
                <a:spcPts val="0"/>
              </a:spcBef>
              <a:spcAft>
                <a:spcPts val="0"/>
              </a:spcAft>
              <a:defRPr/>
            </a:pPr>
            <a:r>
              <a:rPr lang="en-US" sz="2600" kern="0" dirty="0">
                <a:solidFill>
                  <a:sysClr val="windowText" lastClr="000000"/>
                </a:solidFill>
                <a:latin typeface="Calibri"/>
                <a:ea typeface="+mn-ea"/>
                <a:cs typeface="+mn-cs"/>
              </a:rPr>
              <a:t>X</a:t>
            </a:r>
          </a:p>
        </p:txBody>
      </p:sp>
    </p:spTree>
    <p:extLst>
      <p:ext uri="{BB962C8B-B14F-4D97-AF65-F5344CB8AC3E}">
        <p14:creationId xmlns:p14="http://schemas.microsoft.com/office/powerpoint/2010/main" val="4231641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25</a:t>
            </a:fld>
            <a:endParaRPr lang="en-US"/>
          </a:p>
        </p:txBody>
      </p:sp>
      <p:sp>
        <p:nvSpPr>
          <p:cNvPr id="46" name="Rectangle 45"/>
          <p:cNvSpPr/>
          <p:nvPr/>
        </p:nvSpPr>
        <p:spPr>
          <a:xfrm>
            <a:off x="4497765"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sz="2400" kern="0" dirty="0">
                <a:solidFill>
                  <a:srgbClr val="000000"/>
                </a:solidFill>
                <a:latin typeface="Calibri"/>
                <a:ea typeface="+mn-ea"/>
                <a:cs typeface="+mn-cs"/>
              </a:rPr>
              <a:t>Cache block 2</a:t>
            </a: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sz="2400" kern="0" dirty="0">
                <a:solidFill>
                  <a:srgbClr val="000000"/>
                </a:solidFill>
                <a:latin typeface="Calibri"/>
                <a:ea typeface="+mn-ea"/>
                <a:cs typeface="+mn-cs"/>
              </a:rPr>
              <a:t>Cache block 0</a:t>
            </a: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sz="2400" kern="0" dirty="0">
                <a:solidFill>
                  <a:srgbClr val="000000"/>
                </a:solidFill>
                <a:latin typeface="Calibri"/>
                <a:ea typeface="+mn-ea"/>
                <a:cs typeface="+mn-cs"/>
              </a:rPr>
              <a:t>Cache block 1</a:t>
            </a: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2"/>
            <a:ext cx="1608705" cy="461653"/>
          </a:xfrm>
          <a:prstGeom prst="rect">
            <a:avLst/>
          </a:prstGeom>
          <a:solidFill>
            <a:srgbClr val="FFFFFF"/>
          </a:solidFill>
        </p:spPr>
        <p:txBody>
          <a:bodyPr wrap="none" lIns="91426" tIns="45714" rIns="91426" bIns="45714" rtlCol="0">
            <a:spAutoFit/>
          </a:bodyPr>
          <a:lstStyle/>
          <a:p>
            <a:pPr defTabSz="914263" fontAlgn="auto">
              <a:spcBef>
                <a:spcPts val="0"/>
              </a:spcBef>
              <a:spcAft>
                <a:spcPts val="0"/>
              </a:spcAft>
              <a:defRPr/>
            </a:pPr>
            <a:r>
              <a:rPr lang="en-US" sz="2400" kern="0" dirty="0">
                <a:solidFill>
                  <a:sysClr val="windowText" lastClr="000000"/>
                </a:solidFill>
                <a:latin typeface="Tahoma"/>
                <a:ea typeface="+mn-ea"/>
                <a:cs typeface="+mn-cs"/>
              </a:rPr>
              <a:t>DRAM row</a:t>
            </a: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Tag0</a:t>
            </a:r>
            <a:endParaRPr lang="en-US" kern="0" dirty="0">
              <a:solidFill>
                <a:srgbClr val="000000"/>
              </a:solidFill>
              <a:latin typeface="Calibri"/>
              <a:ea typeface="+mn-ea"/>
              <a:cs typeface="+mn-cs"/>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Tag1</a:t>
            </a:r>
            <a:endParaRPr lang="en-US" kern="0" dirty="0">
              <a:solidFill>
                <a:srgbClr val="000000"/>
              </a:solidFill>
              <a:latin typeface="Calibri"/>
              <a:ea typeface="+mn-ea"/>
              <a:cs typeface="+mn-cs"/>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Tag2</a:t>
            </a:r>
            <a:endParaRPr lang="en-US" kern="0" dirty="0">
              <a:solidFill>
                <a:srgbClr val="000000"/>
              </a:solidFill>
              <a:latin typeface="Calibri"/>
              <a:ea typeface="+mn-ea"/>
              <a:cs typeface="+mn-cs"/>
            </a:endParaRPr>
          </a:p>
        </p:txBody>
      </p:sp>
    </p:spTree>
    <p:extLst>
      <p:ext uri="{BB962C8B-B14F-4D97-AF65-F5344CB8AC3E}">
        <p14:creationId xmlns:p14="http://schemas.microsoft.com/office/powerpoint/2010/main" val="2097440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26</a:t>
            </a:fld>
            <a:endParaRPr lang="en-US"/>
          </a:p>
        </p:txBody>
      </p:sp>
    </p:spTree>
    <p:extLst>
      <p:ext uri="{BB962C8B-B14F-4D97-AF65-F5344CB8AC3E}">
        <p14:creationId xmlns:p14="http://schemas.microsoft.com/office/powerpoint/2010/main" val="3123755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27</a:t>
            </a:fld>
            <a:endParaRPr lang="en-US"/>
          </a:p>
        </p:txBody>
      </p:sp>
    </p:spTree>
    <p:extLst>
      <p:ext uri="{BB962C8B-B14F-4D97-AF65-F5344CB8AC3E}">
        <p14:creationId xmlns:p14="http://schemas.microsoft.com/office/powerpoint/2010/main" val="1857698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a:t>
            </a:r>
            <a:endParaRPr lang="en-US" dirty="0"/>
          </a:p>
        </p:txBody>
      </p:sp>
      <p:sp>
        <p:nvSpPr>
          <p:cNvPr id="3" name="Content Placeholder 2"/>
          <p:cNvSpPr>
            <a:spLocks noGrp="1"/>
          </p:cNvSpPr>
          <p:nvPr>
            <p:ph idx="1"/>
          </p:nvPr>
        </p:nvSpPr>
        <p:spPr/>
        <p:txBody>
          <a:bodyPr/>
          <a:lstStyle/>
          <a:p>
            <a:r>
              <a:rPr lang="en-US" dirty="0"/>
              <a:t>A Tag-In-Memory </a:t>
            </a:r>
            <a:r>
              <a:rPr lang="en-US" dirty="0" err="1"/>
              <a:t>BuffER</a:t>
            </a:r>
            <a:r>
              <a:rPr lang="en-US" dirty="0"/>
              <a:t> (TIMBER)</a:t>
            </a:r>
          </a:p>
          <a:p>
            <a:pPr lvl="1"/>
            <a:r>
              <a:rPr lang="en-US" dirty="0"/>
              <a:t>Stores recently-used tags in a small amount of </a:t>
            </a:r>
            <a:r>
              <a:rPr lang="en-US" dirty="0" smtClean="0"/>
              <a:t>SRAM</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344436" lvl="1" indent="0">
              <a:buNone/>
            </a:pPr>
            <a:endParaRPr lang="en-US" dirty="0"/>
          </a:p>
          <a:p>
            <a:r>
              <a:rPr lang="en-US" dirty="0" smtClean="0"/>
              <a:t>Benefits: If tag is cached:</a:t>
            </a:r>
          </a:p>
          <a:p>
            <a:pPr lvl="1"/>
            <a:r>
              <a:rPr lang="en-US" dirty="0" smtClean="0"/>
              <a:t>no need to access DRAM twice</a:t>
            </a:r>
          </a:p>
          <a:p>
            <a:pPr lvl="1"/>
            <a:r>
              <a:rPr lang="en-US" dirty="0"/>
              <a:t>c</a:t>
            </a:r>
            <a:r>
              <a:rPr lang="en-US" dirty="0" smtClean="0"/>
              <a:t>ache hit determined quickly</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28</a:t>
            </a:fld>
            <a:endParaRPr lang="en-US"/>
          </a:p>
        </p:txBody>
      </p:sp>
      <p:sp>
        <p:nvSpPr>
          <p:cNvPr id="32" name="Rectangle 31"/>
          <p:cNvSpPr/>
          <p:nvPr/>
        </p:nvSpPr>
        <p:spPr>
          <a:xfrm>
            <a:off x="3992848"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Tag0</a:t>
            </a:r>
            <a:endParaRPr lang="en-US" kern="0" dirty="0">
              <a:solidFill>
                <a:srgbClr val="000000"/>
              </a:solidFill>
              <a:latin typeface="Calibri"/>
              <a:ea typeface="+mn-ea"/>
              <a:cs typeface="+mn-cs"/>
            </a:endParaRPr>
          </a:p>
        </p:txBody>
      </p:sp>
      <p:sp>
        <p:nvSpPr>
          <p:cNvPr id="33" name="Rectangle 32"/>
          <p:cNvSpPr/>
          <p:nvPr/>
        </p:nvSpPr>
        <p:spPr>
          <a:xfrm>
            <a:off x="4620172"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Tag1</a:t>
            </a:r>
            <a:endParaRPr lang="en-US" kern="0" dirty="0">
              <a:solidFill>
                <a:srgbClr val="000000"/>
              </a:solidFill>
              <a:latin typeface="Calibri"/>
              <a:ea typeface="+mn-ea"/>
              <a:cs typeface="+mn-cs"/>
            </a:endParaRPr>
          </a:p>
        </p:txBody>
      </p:sp>
      <p:sp>
        <p:nvSpPr>
          <p:cNvPr id="34" name="Rectangle 33"/>
          <p:cNvSpPr/>
          <p:nvPr/>
        </p:nvSpPr>
        <p:spPr>
          <a:xfrm>
            <a:off x="5247496"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Tag2</a:t>
            </a:r>
            <a:endParaRPr lang="en-US" kern="0" dirty="0">
              <a:solidFill>
                <a:srgbClr val="000000"/>
              </a:solidFill>
              <a:latin typeface="Calibri"/>
              <a:ea typeface="+mn-ea"/>
              <a:cs typeface="+mn-cs"/>
            </a:endParaRPr>
          </a:p>
        </p:txBody>
      </p:sp>
      <p:sp>
        <p:nvSpPr>
          <p:cNvPr id="35" name="Rectangle 34"/>
          <p:cNvSpPr/>
          <p:nvPr/>
        </p:nvSpPr>
        <p:spPr>
          <a:xfrm>
            <a:off x="2968310" y="380883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Row0</a:t>
            </a:r>
            <a:endParaRPr lang="en-US" kern="0" dirty="0">
              <a:solidFill>
                <a:srgbClr val="000000"/>
              </a:solidFill>
              <a:latin typeface="Calibri"/>
              <a:ea typeface="+mn-ea"/>
              <a:cs typeface="+mn-cs"/>
            </a:endParaRPr>
          </a:p>
        </p:txBody>
      </p:sp>
      <p:sp>
        <p:nvSpPr>
          <p:cNvPr id="36" name="Rectangle 35"/>
          <p:cNvSpPr/>
          <p:nvPr/>
        </p:nvSpPr>
        <p:spPr>
          <a:xfrm>
            <a:off x="3992848" y="421551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Tag0</a:t>
            </a:r>
            <a:endParaRPr lang="en-US" kern="0" dirty="0">
              <a:solidFill>
                <a:srgbClr val="000000"/>
              </a:solidFill>
              <a:latin typeface="Calibri"/>
              <a:ea typeface="+mn-ea"/>
              <a:cs typeface="+mn-cs"/>
            </a:endParaRPr>
          </a:p>
        </p:txBody>
      </p:sp>
      <p:sp>
        <p:nvSpPr>
          <p:cNvPr id="37" name="Rectangle 36"/>
          <p:cNvSpPr/>
          <p:nvPr/>
        </p:nvSpPr>
        <p:spPr>
          <a:xfrm>
            <a:off x="4620172" y="421551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Tag1</a:t>
            </a:r>
            <a:endParaRPr lang="en-US" kern="0" dirty="0">
              <a:solidFill>
                <a:srgbClr val="000000"/>
              </a:solidFill>
              <a:latin typeface="Calibri"/>
              <a:ea typeface="+mn-ea"/>
              <a:cs typeface="+mn-cs"/>
            </a:endParaRPr>
          </a:p>
        </p:txBody>
      </p:sp>
      <p:sp>
        <p:nvSpPr>
          <p:cNvPr id="38" name="Rectangle 37"/>
          <p:cNvSpPr/>
          <p:nvPr/>
        </p:nvSpPr>
        <p:spPr>
          <a:xfrm>
            <a:off x="5247496" y="421551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Tag2</a:t>
            </a:r>
            <a:endParaRPr lang="en-US" kern="0" dirty="0">
              <a:solidFill>
                <a:srgbClr val="000000"/>
              </a:solidFill>
              <a:latin typeface="Calibri"/>
              <a:ea typeface="+mn-ea"/>
              <a:cs typeface="+mn-cs"/>
            </a:endParaRPr>
          </a:p>
        </p:txBody>
      </p:sp>
      <p:sp>
        <p:nvSpPr>
          <p:cNvPr id="39" name="Rectangle 38"/>
          <p:cNvSpPr/>
          <p:nvPr/>
        </p:nvSpPr>
        <p:spPr>
          <a:xfrm>
            <a:off x="2968310" y="421551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Row27</a:t>
            </a:r>
            <a:endParaRPr lang="en-US" kern="0" dirty="0">
              <a:solidFill>
                <a:srgbClr val="000000"/>
              </a:solidFill>
              <a:latin typeface="Calibri"/>
              <a:ea typeface="+mn-ea"/>
              <a:cs typeface="+mn-cs"/>
            </a:endParaRPr>
          </a:p>
        </p:txBody>
      </p:sp>
      <p:sp>
        <p:nvSpPr>
          <p:cNvPr id="40" name="Oval 39"/>
          <p:cNvSpPr/>
          <p:nvPr/>
        </p:nvSpPr>
        <p:spPr>
          <a:xfrm>
            <a:off x="4512469" y="4755568"/>
            <a:ext cx="137695" cy="137695"/>
          </a:xfrm>
          <a:prstGeom prst="ellipse">
            <a:avLst/>
          </a:prstGeom>
          <a:solidFill>
            <a:sysClr val="windowText" lastClr="000000"/>
          </a:solidFill>
          <a:ln w="25400" cap="flat" cmpd="sng" algn="ctr">
            <a:noFill/>
            <a:prstDash val="solid"/>
          </a:ln>
          <a:effectLst/>
        </p:spPr>
        <p:txBody>
          <a:bodyPr lIns="91426" tIns="45714" rIns="91426" bIns="45714" rtlCol="0" anchor="ctr"/>
          <a:lstStyle/>
          <a:p>
            <a:pPr algn="ctr" defTabSz="914263" fontAlgn="auto">
              <a:spcBef>
                <a:spcPts val="0"/>
              </a:spcBef>
              <a:spcAft>
                <a:spcPts val="0"/>
              </a:spcAft>
              <a:defRPr/>
            </a:pPr>
            <a:endParaRPr lang="en-US" kern="0">
              <a:solidFill>
                <a:srgbClr val="000000"/>
              </a:solidFill>
              <a:latin typeface="Calibri"/>
              <a:ea typeface="+mn-ea"/>
              <a:cs typeface="+mn-cs"/>
            </a:endParaRPr>
          </a:p>
        </p:txBody>
      </p:sp>
      <p:sp>
        <p:nvSpPr>
          <p:cNvPr id="41" name="Oval 40"/>
          <p:cNvSpPr/>
          <p:nvPr/>
        </p:nvSpPr>
        <p:spPr>
          <a:xfrm>
            <a:off x="4512469" y="4935944"/>
            <a:ext cx="137695" cy="137695"/>
          </a:xfrm>
          <a:prstGeom prst="ellipse">
            <a:avLst/>
          </a:prstGeom>
          <a:solidFill>
            <a:sysClr val="windowText" lastClr="000000"/>
          </a:solidFill>
          <a:ln w="25400" cap="flat" cmpd="sng" algn="ctr">
            <a:noFill/>
            <a:prstDash val="solid"/>
          </a:ln>
          <a:effectLst/>
        </p:spPr>
        <p:txBody>
          <a:bodyPr lIns="91426" tIns="45714" rIns="91426" bIns="45714" rtlCol="0" anchor="ctr"/>
          <a:lstStyle/>
          <a:p>
            <a:pPr algn="ctr" defTabSz="914263" fontAlgn="auto">
              <a:spcBef>
                <a:spcPts val="0"/>
              </a:spcBef>
              <a:spcAft>
                <a:spcPts val="0"/>
              </a:spcAft>
              <a:defRPr/>
            </a:pPr>
            <a:endParaRPr lang="en-US" kern="0">
              <a:solidFill>
                <a:sysClr val="window" lastClr="FFFFFF"/>
              </a:solidFill>
              <a:latin typeface="Calibri"/>
              <a:ea typeface="+mn-ea"/>
              <a:cs typeface="+mn-cs"/>
            </a:endParaRPr>
          </a:p>
        </p:txBody>
      </p:sp>
      <p:sp>
        <p:nvSpPr>
          <p:cNvPr id="42" name="Oval 41"/>
          <p:cNvSpPr/>
          <p:nvPr/>
        </p:nvSpPr>
        <p:spPr>
          <a:xfrm>
            <a:off x="4512469" y="5108744"/>
            <a:ext cx="137695" cy="137695"/>
          </a:xfrm>
          <a:prstGeom prst="ellipse">
            <a:avLst/>
          </a:prstGeom>
          <a:solidFill>
            <a:sysClr val="windowText" lastClr="000000"/>
          </a:solidFill>
          <a:ln w="25400" cap="flat" cmpd="sng" algn="ctr">
            <a:noFill/>
            <a:prstDash val="solid"/>
          </a:ln>
          <a:effectLst/>
        </p:spPr>
        <p:txBody>
          <a:bodyPr lIns="91426" tIns="45714" rIns="91426" bIns="45714" rtlCol="0" anchor="ctr"/>
          <a:lstStyle/>
          <a:p>
            <a:pPr algn="ctr" defTabSz="914263" fontAlgn="auto">
              <a:spcBef>
                <a:spcPts val="0"/>
              </a:spcBef>
              <a:spcAft>
                <a:spcPts val="0"/>
              </a:spcAft>
              <a:defRPr/>
            </a:pPr>
            <a:endParaRPr lang="en-US" kern="0">
              <a:solidFill>
                <a:sysClr val="window" lastClr="FFFFFF"/>
              </a:solidFill>
              <a:latin typeface="Calibri"/>
              <a:ea typeface="+mn-ea"/>
              <a:cs typeface="+mn-cs"/>
            </a:endParaRPr>
          </a:p>
        </p:txBody>
      </p:sp>
      <p:sp>
        <p:nvSpPr>
          <p:cNvPr id="43" name="TextBox 42"/>
          <p:cNvSpPr txBox="1"/>
          <p:nvPr/>
        </p:nvSpPr>
        <p:spPr>
          <a:xfrm>
            <a:off x="2852688" y="3408506"/>
            <a:ext cx="1179752" cy="400097"/>
          </a:xfrm>
          <a:prstGeom prst="rect">
            <a:avLst/>
          </a:prstGeom>
          <a:noFill/>
        </p:spPr>
        <p:txBody>
          <a:bodyPr wrap="none" lIns="91426" tIns="45714" rIns="91426" bIns="45714" rtlCol="0">
            <a:spAutoFit/>
          </a:bodyPr>
          <a:lstStyle/>
          <a:p>
            <a:pPr algn="ctr" defTabSz="914263" fontAlgn="auto">
              <a:spcBef>
                <a:spcPts val="0"/>
              </a:spcBef>
              <a:spcAft>
                <a:spcPts val="0"/>
              </a:spcAft>
              <a:defRPr/>
            </a:pPr>
            <a:r>
              <a:rPr lang="en-US" sz="2000" kern="0" dirty="0">
                <a:solidFill>
                  <a:sysClr val="windowText" lastClr="000000"/>
                </a:solidFill>
                <a:latin typeface="Tahoma"/>
                <a:ea typeface="+mn-ea"/>
                <a:cs typeface="+mn-cs"/>
              </a:rPr>
              <a:t>Row Tag</a:t>
            </a:r>
          </a:p>
        </p:txBody>
      </p:sp>
      <p:grpSp>
        <p:nvGrpSpPr>
          <p:cNvPr id="44" name="Group 43"/>
          <p:cNvGrpSpPr/>
          <p:nvPr/>
        </p:nvGrpSpPr>
        <p:grpSpPr>
          <a:xfrm>
            <a:off x="1499690" y="4151635"/>
            <a:ext cx="1468622" cy="461665"/>
            <a:chOff x="1147881" y="4975855"/>
            <a:chExt cx="1468622" cy="461665"/>
          </a:xfrm>
        </p:grpSpPr>
        <p:cxnSp>
          <p:nvCxnSpPr>
            <p:cNvPr id="45" name="Straight Arrow Connector 44"/>
            <p:cNvCxnSpPr/>
            <p:nvPr/>
          </p:nvCxnSpPr>
          <p:spPr bwMode="auto">
            <a:xfrm rot="5400000" flipV="1">
              <a:off x="2439497" y="5056784"/>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6" name="TextBox 11"/>
            <p:cNvSpPr txBox="1">
              <a:spLocks noChangeArrowheads="1"/>
            </p:cNvSpPr>
            <p:nvPr/>
          </p:nvSpPr>
          <p:spPr bwMode="auto">
            <a:xfrm>
              <a:off x="1147881" y="4975855"/>
              <a:ext cx="1114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263" fontAlgn="auto">
                <a:spcBef>
                  <a:spcPts val="0"/>
                </a:spcBef>
                <a:spcAft>
                  <a:spcPts val="0"/>
                </a:spcAft>
                <a:defRPr/>
              </a:pPr>
              <a:r>
                <a:rPr lang="en-US" sz="2400" kern="0" dirty="0">
                  <a:solidFill>
                    <a:sysClr val="windowText" lastClr="000000"/>
                  </a:solidFill>
                </a:rPr>
                <a:t>LOAD X</a:t>
              </a:r>
            </a:p>
          </p:txBody>
        </p:sp>
      </p:grpSp>
      <p:sp>
        <p:nvSpPr>
          <p:cNvPr id="47" name="Rectangle 46"/>
          <p:cNvSpPr/>
          <p:nvPr/>
        </p:nvSpPr>
        <p:spPr>
          <a:xfrm>
            <a:off x="4620172" y="4217711"/>
            <a:ext cx="627324" cy="399381"/>
          </a:xfrm>
          <a:prstGeom prst="rect">
            <a:avLst/>
          </a:prstGeom>
          <a:noFill/>
          <a:ln w="38100" cap="flat" cmpd="sng" algn="ctr">
            <a:solidFill>
              <a:srgbClr val="FF0000"/>
            </a:solidFill>
            <a:prstDash val="solid"/>
          </a:ln>
          <a:effectLst/>
        </p:spPr>
        <p:txBody>
          <a:bodyPr lIns="91426" tIns="45714" rIns="91426" bIns="45714" rtlCol="0" anchor="ctr"/>
          <a:lstStyle/>
          <a:p>
            <a:pPr algn="ctr" defTabSz="914263" fontAlgn="auto">
              <a:spcBef>
                <a:spcPts val="0"/>
              </a:spcBef>
              <a:spcAft>
                <a:spcPts val="0"/>
              </a:spcAft>
              <a:defRPr/>
            </a:pPr>
            <a:endParaRPr lang="en-US" kern="0">
              <a:solidFill>
                <a:sysClr val="window" lastClr="FFFFFF"/>
              </a:solidFill>
              <a:latin typeface="Calibri"/>
              <a:ea typeface="+mn-ea"/>
              <a:cs typeface="+mn-cs"/>
            </a:endParaRPr>
          </a:p>
        </p:txBody>
      </p:sp>
      <p:sp>
        <p:nvSpPr>
          <p:cNvPr id="48" name="Rectangle 47"/>
          <p:cNvSpPr/>
          <p:nvPr/>
        </p:nvSpPr>
        <p:spPr>
          <a:xfrm>
            <a:off x="4497765"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sz="2400" kern="0" dirty="0">
                <a:solidFill>
                  <a:srgbClr val="000000"/>
                </a:solidFill>
                <a:latin typeface="Calibri"/>
                <a:ea typeface="+mn-ea"/>
                <a:cs typeface="+mn-cs"/>
              </a:rPr>
              <a:t>Cache block 2</a:t>
            </a:r>
          </a:p>
        </p:txBody>
      </p:sp>
      <p:sp>
        <p:nvSpPr>
          <p:cNvPr id="49" name="Rectangle 48"/>
          <p:cNvSpPr/>
          <p:nvPr/>
        </p:nvSpPr>
        <p:spPr>
          <a:xfrm>
            <a:off x="733820"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sz="2400" kern="0" dirty="0">
                <a:solidFill>
                  <a:srgbClr val="000000"/>
                </a:solidFill>
                <a:latin typeface="Calibri"/>
                <a:ea typeface="+mn-ea"/>
                <a:cs typeface="+mn-cs"/>
              </a:rPr>
              <a:t>Cache block 0</a:t>
            </a:r>
          </a:p>
        </p:txBody>
      </p:sp>
      <p:sp>
        <p:nvSpPr>
          <p:cNvPr id="50" name="Rectangle 49"/>
          <p:cNvSpPr/>
          <p:nvPr/>
        </p:nvSpPr>
        <p:spPr>
          <a:xfrm>
            <a:off x="2615792"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sz="2400" kern="0" dirty="0">
                <a:solidFill>
                  <a:srgbClr val="000000"/>
                </a:solidFill>
                <a:latin typeface="Calibri"/>
                <a:ea typeface="+mn-ea"/>
                <a:cs typeface="+mn-cs"/>
              </a:rPr>
              <a:t>Cache block 1</a:t>
            </a:r>
          </a:p>
        </p:txBody>
      </p:sp>
      <p:cxnSp>
        <p:nvCxnSpPr>
          <p:cNvPr id="51" name="Straight Arrow Connector 50"/>
          <p:cNvCxnSpPr/>
          <p:nvPr/>
        </p:nvCxnSpPr>
        <p:spPr>
          <a:xfrm>
            <a:off x="733820" y="2401082"/>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2" name="TextBox 51"/>
          <p:cNvSpPr txBox="1"/>
          <p:nvPr/>
        </p:nvSpPr>
        <p:spPr>
          <a:xfrm>
            <a:off x="3767649" y="2132857"/>
            <a:ext cx="1608705" cy="461653"/>
          </a:xfrm>
          <a:prstGeom prst="rect">
            <a:avLst/>
          </a:prstGeom>
          <a:solidFill>
            <a:srgbClr val="FFFFFF"/>
          </a:solidFill>
        </p:spPr>
        <p:txBody>
          <a:bodyPr wrap="none" lIns="91426" tIns="45714" rIns="91426" bIns="45714" rtlCol="0">
            <a:spAutoFit/>
          </a:bodyPr>
          <a:lstStyle/>
          <a:p>
            <a:pPr algn="ctr" defTabSz="914263" fontAlgn="auto">
              <a:spcBef>
                <a:spcPts val="0"/>
              </a:spcBef>
              <a:spcAft>
                <a:spcPts val="0"/>
              </a:spcAft>
              <a:defRPr/>
            </a:pPr>
            <a:r>
              <a:rPr lang="en-US" sz="2400" kern="0" dirty="0">
                <a:solidFill>
                  <a:sysClr val="windowText" lastClr="000000"/>
                </a:solidFill>
                <a:latin typeface="Tahoma"/>
                <a:ea typeface="+mn-ea"/>
                <a:cs typeface="+mn-cs"/>
              </a:rPr>
              <a:t>DRAM row</a:t>
            </a:r>
          </a:p>
        </p:txBody>
      </p:sp>
      <p:sp>
        <p:nvSpPr>
          <p:cNvPr id="53" name="Rectangle 52"/>
          <p:cNvSpPr/>
          <p:nvPr/>
        </p:nvSpPr>
        <p:spPr>
          <a:xfrm>
            <a:off x="6379736"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Tag0</a:t>
            </a:r>
            <a:endParaRPr lang="en-US" kern="0" dirty="0">
              <a:solidFill>
                <a:srgbClr val="000000"/>
              </a:solidFill>
              <a:latin typeface="Calibri"/>
              <a:ea typeface="+mn-ea"/>
              <a:cs typeface="+mn-cs"/>
            </a:endParaRPr>
          </a:p>
        </p:txBody>
      </p:sp>
      <p:sp>
        <p:nvSpPr>
          <p:cNvPr id="54" name="Rectangle 53"/>
          <p:cNvSpPr/>
          <p:nvPr/>
        </p:nvSpPr>
        <p:spPr>
          <a:xfrm>
            <a:off x="7007060"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Tag1</a:t>
            </a:r>
            <a:endParaRPr lang="en-US" kern="0" dirty="0">
              <a:solidFill>
                <a:srgbClr val="000000"/>
              </a:solidFill>
              <a:latin typeface="Calibri"/>
              <a:ea typeface="+mn-ea"/>
              <a:cs typeface="+mn-cs"/>
            </a:endParaRPr>
          </a:p>
        </p:txBody>
      </p:sp>
      <p:sp>
        <p:nvSpPr>
          <p:cNvPr id="55" name="Rectangle 54"/>
          <p:cNvSpPr/>
          <p:nvPr/>
        </p:nvSpPr>
        <p:spPr>
          <a:xfrm>
            <a:off x="7634384"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fontAlgn="auto">
              <a:spcBef>
                <a:spcPts val="0"/>
              </a:spcBef>
              <a:spcAft>
                <a:spcPts val="0"/>
              </a:spcAft>
              <a:defRPr/>
            </a:pPr>
            <a:r>
              <a:rPr lang="en-US" kern="0" dirty="0" smtClean="0">
                <a:solidFill>
                  <a:srgbClr val="000000"/>
                </a:solidFill>
                <a:latin typeface="Calibri"/>
                <a:ea typeface="+mn-ea"/>
                <a:cs typeface="+mn-cs"/>
              </a:rPr>
              <a:t>Tag2</a:t>
            </a:r>
            <a:endParaRPr lang="en-US" kern="0" dirty="0">
              <a:solidFill>
                <a:srgbClr val="000000"/>
              </a:solidFill>
              <a:latin typeface="Calibri"/>
              <a:ea typeface="+mn-ea"/>
              <a:cs typeface="+mn-cs"/>
            </a:endParaRPr>
          </a:p>
        </p:txBody>
      </p:sp>
      <p:cxnSp>
        <p:nvCxnSpPr>
          <p:cNvPr id="56" name="Straight Connector 55"/>
          <p:cNvCxnSpPr/>
          <p:nvPr/>
        </p:nvCxnSpPr>
        <p:spPr>
          <a:xfrm flipV="1">
            <a:off x="3961649" y="3027768"/>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cxnSp>
        <p:nvCxnSpPr>
          <p:cNvPr id="57" name="Straight Connector 56"/>
          <p:cNvCxnSpPr/>
          <p:nvPr/>
        </p:nvCxnSpPr>
        <p:spPr>
          <a:xfrm flipV="1">
            <a:off x="5874820" y="3052898"/>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964431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29</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a:latin typeface="Calibri"/>
              </a:rPr>
              <a:t>Metadata Storage Performance</a:t>
            </a:r>
          </a:p>
        </p:txBody>
      </p:sp>
      <p:graphicFrame>
        <p:nvGraphicFramePr>
          <p:cNvPr id="7" name="Chart 6"/>
          <p:cNvGraphicFramePr>
            <a:graphicFrameLocks/>
          </p:cNvGraphicFramePr>
          <p:nvPr>
            <p:extLst>
              <p:ext uri="{D42A27DB-BD31-4B8C-83A1-F6EECF244321}">
                <p14:modId xmlns:p14="http://schemas.microsoft.com/office/powerpoint/2010/main" val="2031247018"/>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017987" y="6210012"/>
            <a:ext cx="848882" cy="400097"/>
          </a:xfrm>
          <a:prstGeom prst="rect">
            <a:avLst/>
          </a:prstGeom>
          <a:noFill/>
        </p:spPr>
        <p:txBody>
          <a:bodyPr wrap="none" lIns="91426" tIns="45714" rIns="91426" bIns="45714" rtlCol="0">
            <a:spAutoFit/>
          </a:bodyPr>
          <a:lstStyle/>
          <a:p>
            <a:pPr defTabSz="457131" fontAlgn="auto">
              <a:spcBef>
                <a:spcPts val="0"/>
              </a:spcBef>
              <a:spcAft>
                <a:spcPts val="0"/>
              </a:spcAft>
            </a:pPr>
            <a:r>
              <a:rPr lang="en-US" sz="2000" dirty="0">
                <a:solidFill>
                  <a:prstClr val="black"/>
                </a:solidFill>
                <a:latin typeface="Calibri"/>
                <a:ea typeface="+mn-ea"/>
                <a:cs typeface="+mn-cs"/>
              </a:rPr>
              <a:t>(Ideal)</a:t>
            </a:r>
          </a:p>
        </p:txBody>
      </p:sp>
    </p:spTree>
    <p:extLst>
      <p:ext uri="{BB962C8B-B14F-4D97-AF65-F5344CB8AC3E}">
        <p14:creationId xmlns:p14="http://schemas.microsoft.com/office/powerpoint/2010/main" val="2936673836"/>
      </p:ext>
    </p:extLst>
  </p:cSld>
  <p:clrMapOvr>
    <a:masterClrMapping/>
  </p:clrMapOvr>
  <mc:AlternateContent xmlns:mc="http://schemas.openxmlformats.org/markup-compatibility/2006" xmlns:p14="http://schemas.microsoft.com/office/powerpoint/2010/main">
    <mc:Choice Requires="p14">
      <p:transition spd="slow" p14:dur="2000" advTm="23449"/>
    </mc:Choice>
    <mc:Fallback xmlns="">
      <p:transition xmlns:p14="http://schemas.microsoft.com/office/powerpoint/2010/main" spd="slow" advTm="2344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le 1"/>
          <p:cNvSpPr>
            <a:spLocks noGrp="1"/>
          </p:cNvSpPr>
          <p:nvPr>
            <p:ph type="title"/>
          </p:nvPr>
        </p:nvSpPr>
        <p:spPr/>
        <p:txBody>
          <a:bodyPr/>
          <a:lstStyle/>
          <a:p>
            <a:r>
              <a:rPr lang="en-US">
                <a:latin typeface="Garamond" charset="0"/>
              </a:rPr>
              <a:t>Required Reviews</a:t>
            </a:r>
          </a:p>
        </p:txBody>
      </p:sp>
      <p:sp>
        <p:nvSpPr>
          <p:cNvPr id="277506" name="Content Placeholder 2"/>
          <p:cNvSpPr>
            <a:spLocks noGrp="1"/>
          </p:cNvSpPr>
          <p:nvPr>
            <p:ph idx="1"/>
          </p:nvPr>
        </p:nvSpPr>
        <p:spPr>
          <a:xfrm>
            <a:off x="228600" y="996950"/>
            <a:ext cx="8610600" cy="5194300"/>
          </a:xfrm>
        </p:spPr>
        <p:txBody>
          <a:bodyPr/>
          <a:lstStyle/>
          <a:p>
            <a:r>
              <a:rPr lang="en-US" dirty="0">
                <a:solidFill>
                  <a:srgbClr val="FF0000"/>
                </a:solidFill>
                <a:latin typeface="Tahoma" charset="0"/>
              </a:rPr>
              <a:t>Due Tuesday </a:t>
            </a:r>
            <a:r>
              <a:rPr lang="en-US" dirty="0" smtClean="0">
                <a:solidFill>
                  <a:srgbClr val="FF0000"/>
                </a:solidFill>
                <a:latin typeface="Tahoma" charset="0"/>
              </a:rPr>
              <a:t>Oct 6 </a:t>
            </a:r>
            <a:r>
              <a:rPr lang="en-US" dirty="0">
                <a:solidFill>
                  <a:srgbClr val="FF0000"/>
                </a:solidFill>
                <a:latin typeface="Tahoma" charset="0"/>
              </a:rPr>
              <a:t>@ 3pm</a:t>
            </a:r>
          </a:p>
          <a:p>
            <a:endParaRPr lang="en-US" dirty="0">
              <a:latin typeface="Tahoma" charset="0"/>
            </a:endParaRPr>
          </a:p>
          <a:p>
            <a:r>
              <a:rPr lang="en-US" dirty="0">
                <a:latin typeface="Tahoma" charset="0"/>
              </a:rPr>
              <a:t>Enter your reviews on the review website</a:t>
            </a:r>
          </a:p>
          <a:p>
            <a:endParaRPr lang="en-US" dirty="0">
              <a:latin typeface="Tahoma" charset="0"/>
            </a:endParaRPr>
          </a:p>
          <a:p>
            <a:r>
              <a:rPr lang="en-US" dirty="0" smtClean="0">
                <a:latin typeface="Tahoma" charset="0"/>
              </a:rPr>
              <a:t>Please discuss ideas </a:t>
            </a:r>
            <a:r>
              <a:rPr lang="en-US" dirty="0">
                <a:latin typeface="Tahoma" charset="0"/>
              </a:rPr>
              <a:t>and thoughts on Piazza</a:t>
            </a:r>
          </a:p>
          <a:p>
            <a:endParaRPr lang="en-US" dirty="0">
              <a:latin typeface="Tahoma" charset="0"/>
            </a:endParaRPr>
          </a:p>
        </p:txBody>
      </p:sp>
      <p:sp>
        <p:nvSpPr>
          <p:cNvPr id="2775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435AE7-0597-C844-BEB1-247B5C3F8499}" type="slidenum">
              <a:rPr lang="en-US" sz="1600">
                <a:solidFill>
                  <a:srgbClr val="000000"/>
                </a:solidFill>
                <a:latin typeface="Garamond" charset="0"/>
                <a:cs typeface="Arial" charset="0"/>
              </a:rPr>
              <a:pPr eaLnBrk="1" hangingPunct="1"/>
              <a:t>3</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4105916747"/>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30</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a:latin typeface="Calibri"/>
              </a:rPr>
              <a:t>Metadata Storage Performance</a:t>
            </a:r>
          </a:p>
        </p:txBody>
      </p:sp>
      <p:cxnSp>
        <p:nvCxnSpPr>
          <p:cNvPr id="5" name="Straight Arrow Connector 4"/>
          <p:cNvCxnSpPr/>
          <p:nvPr/>
        </p:nvCxnSpPr>
        <p:spPr>
          <a:xfrm>
            <a:off x="4215296" y="1559279"/>
            <a:ext cx="0" cy="2000063"/>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60523" y="2266143"/>
            <a:ext cx="1019602" cy="584763"/>
          </a:xfrm>
          <a:prstGeom prst="rect">
            <a:avLst/>
          </a:prstGeom>
          <a:noFill/>
          <a:ln>
            <a:noFill/>
          </a:ln>
        </p:spPr>
        <p:txBody>
          <a:bodyPr wrap="none" lIns="91426" tIns="45714" rIns="91426" bIns="45714" rtlCol="0">
            <a:spAutoFit/>
          </a:bodyPr>
          <a:lstStyle/>
          <a:p>
            <a:pPr defTabSz="457131" fontAlgn="auto">
              <a:spcBef>
                <a:spcPts val="0"/>
              </a:spcBef>
              <a:spcAft>
                <a:spcPts val="0"/>
              </a:spcAft>
            </a:pPr>
            <a:r>
              <a:rPr lang="en-US" sz="3200" dirty="0">
                <a:solidFill>
                  <a:prstClr val="black"/>
                </a:solidFill>
                <a:latin typeface="Calibri"/>
                <a:ea typeface="+mn-ea"/>
                <a:cs typeface="+mn-cs"/>
              </a:rPr>
              <a:t>-48%</a:t>
            </a:r>
          </a:p>
        </p:txBody>
      </p:sp>
      <p:sp>
        <p:nvSpPr>
          <p:cNvPr id="2" name="Rounded Rectangular Callout 1"/>
          <p:cNvSpPr/>
          <p:nvPr/>
        </p:nvSpPr>
        <p:spPr>
          <a:xfrm>
            <a:off x="4640593" y="1429184"/>
            <a:ext cx="3449087" cy="1113273"/>
          </a:xfrm>
          <a:prstGeom prst="wedgeRoundRectCallout">
            <a:avLst>
              <a:gd name="adj1" fmla="val -58560"/>
              <a:gd name="adj2" fmla="val 55537"/>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fontAlgn="auto">
              <a:spcBef>
                <a:spcPts val="0"/>
              </a:spcBef>
              <a:spcAft>
                <a:spcPts val="0"/>
              </a:spcAft>
            </a:pPr>
            <a:r>
              <a:rPr lang="en-US" sz="2200" dirty="0">
                <a:solidFill>
                  <a:prstClr val="black"/>
                </a:solidFill>
                <a:latin typeface="Calibri"/>
              </a:rPr>
              <a:t>Performance degrades due to increased metadata lookup access latency</a:t>
            </a:r>
          </a:p>
        </p:txBody>
      </p:sp>
      <p:sp>
        <p:nvSpPr>
          <p:cNvPr id="18" name="TextBox 17"/>
          <p:cNvSpPr txBox="1"/>
          <p:nvPr/>
        </p:nvSpPr>
        <p:spPr>
          <a:xfrm>
            <a:off x="2017987" y="6210012"/>
            <a:ext cx="848882" cy="400097"/>
          </a:xfrm>
          <a:prstGeom prst="rect">
            <a:avLst/>
          </a:prstGeom>
          <a:noFill/>
        </p:spPr>
        <p:txBody>
          <a:bodyPr wrap="none" lIns="91426" tIns="45714" rIns="91426" bIns="45714" rtlCol="0">
            <a:spAutoFit/>
          </a:bodyPr>
          <a:lstStyle/>
          <a:p>
            <a:pPr defTabSz="457131" fontAlgn="auto">
              <a:spcBef>
                <a:spcPts val="0"/>
              </a:spcBef>
              <a:spcAft>
                <a:spcPts val="0"/>
              </a:spcAft>
            </a:pPr>
            <a:r>
              <a:rPr lang="en-US" sz="2000" dirty="0">
                <a:solidFill>
                  <a:prstClr val="black"/>
                </a:solidFill>
                <a:latin typeface="Calibri"/>
                <a:ea typeface="+mn-ea"/>
                <a:cs typeface="+mn-cs"/>
              </a:rPr>
              <a:t>(Ideal)</a:t>
            </a:r>
          </a:p>
        </p:txBody>
      </p:sp>
    </p:spTree>
    <p:extLst>
      <p:ext uri="{BB962C8B-B14F-4D97-AF65-F5344CB8AC3E}">
        <p14:creationId xmlns:p14="http://schemas.microsoft.com/office/powerpoint/2010/main" val="584489384"/>
      </p:ext>
    </p:extLst>
  </p:cSld>
  <p:clrMapOvr>
    <a:masterClrMapping/>
  </p:clrMapOvr>
  <mc:AlternateContent xmlns:mc="http://schemas.openxmlformats.org/markup-compatibility/2006" xmlns:p14="http://schemas.microsoft.com/office/powerpoint/2010/main">
    <mc:Choice Requires="p14">
      <p:transition spd="slow" p14:dur="2000" advTm="12195"/>
    </mc:Choice>
    <mc:Fallback xmlns="">
      <p:transition xmlns:p14="http://schemas.microsoft.com/office/powerpoint/2010/main" spd="slow" advTm="12195"/>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037367227"/>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31</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a:latin typeface="Calibri"/>
              </a:rPr>
              <a:t>Metadata Storage Performance</a:t>
            </a:r>
          </a:p>
        </p:txBody>
      </p:sp>
      <p:cxnSp>
        <p:nvCxnSpPr>
          <p:cNvPr id="7" name="Straight Arrow Connector 6"/>
          <p:cNvCxnSpPr/>
          <p:nvPr/>
        </p:nvCxnSpPr>
        <p:spPr>
          <a:xfrm flipV="1">
            <a:off x="4569877" y="2817861"/>
            <a:ext cx="1020567" cy="771576"/>
          </a:xfrm>
          <a:prstGeom prst="straightConnector1">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09852" y="2757842"/>
            <a:ext cx="893966" cy="584763"/>
          </a:xfrm>
          <a:prstGeom prst="rect">
            <a:avLst/>
          </a:prstGeom>
          <a:noFill/>
        </p:spPr>
        <p:txBody>
          <a:bodyPr wrap="none" lIns="91426" tIns="45714" rIns="91426" bIns="45714" rtlCol="0">
            <a:spAutoFit/>
          </a:bodyPr>
          <a:lstStyle/>
          <a:p>
            <a:pPr defTabSz="457131" fontAlgn="auto">
              <a:spcBef>
                <a:spcPts val="0"/>
              </a:spcBef>
              <a:spcAft>
                <a:spcPts val="0"/>
              </a:spcAft>
            </a:pPr>
            <a:r>
              <a:rPr lang="en-US" sz="3200" dirty="0">
                <a:solidFill>
                  <a:srgbClr val="000000"/>
                </a:solidFill>
                <a:latin typeface="Calibri"/>
                <a:ea typeface="+mn-ea"/>
                <a:cs typeface="+mn-cs"/>
              </a:rPr>
              <a:t>36%</a:t>
            </a:r>
          </a:p>
        </p:txBody>
      </p:sp>
      <p:sp>
        <p:nvSpPr>
          <p:cNvPr id="2" name="Rounded Rectangular Callout 1"/>
          <p:cNvSpPr/>
          <p:nvPr/>
        </p:nvSpPr>
        <p:spPr>
          <a:xfrm>
            <a:off x="2906660" y="1642214"/>
            <a:ext cx="2978757" cy="1113273"/>
          </a:xfrm>
          <a:prstGeom prst="wedgeRoundRectCallout">
            <a:avLst>
              <a:gd name="adj1" fmla="val -5455"/>
              <a:gd name="adj2" fmla="val 79802"/>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fontAlgn="auto">
              <a:spcBef>
                <a:spcPts val="0"/>
              </a:spcBef>
              <a:spcAft>
                <a:spcPts val="0"/>
              </a:spcAft>
            </a:pPr>
            <a:r>
              <a:rPr lang="en-US" sz="2200" dirty="0">
                <a:solidFill>
                  <a:prstClr val="black"/>
                </a:solidFill>
                <a:latin typeface="Calibri"/>
              </a:rPr>
              <a:t>Increased row locality reduces average memory access latency</a:t>
            </a:r>
          </a:p>
        </p:txBody>
      </p:sp>
      <p:sp>
        <p:nvSpPr>
          <p:cNvPr id="20" name="TextBox 19"/>
          <p:cNvSpPr txBox="1"/>
          <p:nvPr/>
        </p:nvSpPr>
        <p:spPr>
          <a:xfrm>
            <a:off x="2017987" y="6210012"/>
            <a:ext cx="848882" cy="400097"/>
          </a:xfrm>
          <a:prstGeom prst="rect">
            <a:avLst/>
          </a:prstGeom>
          <a:noFill/>
        </p:spPr>
        <p:txBody>
          <a:bodyPr wrap="none" lIns="91426" tIns="45714" rIns="91426" bIns="45714" rtlCol="0">
            <a:spAutoFit/>
          </a:bodyPr>
          <a:lstStyle/>
          <a:p>
            <a:pPr defTabSz="457131" fontAlgn="auto">
              <a:spcBef>
                <a:spcPts val="0"/>
              </a:spcBef>
              <a:spcAft>
                <a:spcPts val="0"/>
              </a:spcAft>
            </a:pPr>
            <a:r>
              <a:rPr lang="en-US" sz="2000" dirty="0">
                <a:solidFill>
                  <a:prstClr val="black"/>
                </a:solidFill>
                <a:latin typeface="Calibri"/>
                <a:ea typeface="+mn-ea"/>
                <a:cs typeface="+mn-cs"/>
              </a:rPr>
              <a:t>(Ideal)</a:t>
            </a:r>
          </a:p>
        </p:txBody>
      </p:sp>
    </p:spTree>
    <p:extLst>
      <p:ext uri="{BB962C8B-B14F-4D97-AF65-F5344CB8AC3E}">
        <p14:creationId xmlns:p14="http://schemas.microsoft.com/office/powerpoint/2010/main" val="600056985"/>
      </p:ext>
    </p:extLst>
  </p:cSld>
  <p:clrMapOvr>
    <a:masterClrMapping/>
  </p:clrMapOvr>
  <mc:AlternateContent xmlns:mc="http://schemas.openxmlformats.org/markup-compatibility/2006" xmlns:p14="http://schemas.microsoft.com/office/powerpoint/2010/main">
    <mc:Choice Requires="p14">
      <p:transition spd="slow" p14:dur="2000" advTm="12850"/>
    </mc:Choice>
    <mc:Fallback xmlns="">
      <p:transition xmlns:p14="http://schemas.microsoft.com/office/powerpoint/2010/main" spd="slow" advTm="1285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659043711"/>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32</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a:latin typeface="Calibri"/>
              </a:rPr>
              <a:t>Metadata Storage Performance</a:t>
            </a:r>
          </a:p>
        </p:txBody>
      </p:sp>
      <p:cxnSp>
        <p:nvCxnSpPr>
          <p:cNvPr id="7" name="Straight Arrow Connector 6"/>
          <p:cNvCxnSpPr/>
          <p:nvPr/>
        </p:nvCxnSpPr>
        <p:spPr>
          <a:xfrm flipH="1">
            <a:off x="6304841" y="2180763"/>
            <a:ext cx="1043247" cy="642952"/>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48531" y="1990488"/>
            <a:ext cx="893966" cy="584763"/>
          </a:xfrm>
          <a:prstGeom prst="rect">
            <a:avLst/>
          </a:prstGeom>
          <a:noFill/>
        </p:spPr>
        <p:txBody>
          <a:bodyPr wrap="none" lIns="91426" tIns="45714" rIns="91426" bIns="45714" rtlCol="0">
            <a:spAutoFit/>
          </a:bodyPr>
          <a:lstStyle/>
          <a:p>
            <a:pPr defTabSz="457131" fontAlgn="auto">
              <a:spcBef>
                <a:spcPts val="0"/>
              </a:spcBef>
              <a:spcAft>
                <a:spcPts val="0"/>
              </a:spcAft>
            </a:pPr>
            <a:r>
              <a:rPr lang="en-US" sz="3200" dirty="0">
                <a:solidFill>
                  <a:srgbClr val="000000"/>
                </a:solidFill>
                <a:latin typeface="Calibri"/>
                <a:ea typeface="+mn-ea"/>
                <a:cs typeface="+mn-cs"/>
              </a:rPr>
              <a:t>23%</a:t>
            </a:r>
          </a:p>
        </p:txBody>
      </p:sp>
      <p:sp>
        <p:nvSpPr>
          <p:cNvPr id="2" name="Rounded Rectangular Callout 1"/>
          <p:cNvSpPr/>
          <p:nvPr/>
        </p:nvSpPr>
        <p:spPr>
          <a:xfrm>
            <a:off x="2905947" y="1646414"/>
            <a:ext cx="2978757" cy="1113273"/>
          </a:xfrm>
          <a:prstGeom prst="wedgeRoundRectCallout">
            <a:avLst>
              <a:gd name="adj1" fmla="val 57078"/>
              <a:gd name="adj2" fmla="val 12662"/>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fontAlgn="auto">
              <a:spcBef>
                <a:spcPts val="0"/>
              </a:spcBef>
              <a:spcAft>
                <a:spcPts val="0"/>
              </a:spcAft>
            </a:pPr>
            <a:r>
              <a:rPr lang="en-US" sz="2200" dirty="0">
                <a:solidFill>
                  <a:prstClr val="black"/>
                </a:solidFill>
                <a:latin typeface="Calibri"/>
              </a:rPr>
              <a:t>Data with locality can access metadata at SRAM latencies</a:t>
            </a:r>
          </a:p>
        </p:txBody>
      </p:sp>
      <p:sp>
        <p:nvSpPr>
          <p:cNvPr id="15" name="TextBox 14"/>
          <p:cNvSpPr txBox="1"/>
          <p:nvPr/>
        </p:nvSpPr>
        <p:spPr>
          <a:xfrm>
            <a:off x="2017987" y="6210012"/>
            <a:ext cx="848882" cy="400097"/>
          </a:xfrm>
          <a:prstGeom prst="rect">
            <a:avLst/>
          </a:prstGeom>
          <a:noFill/>
        </p:spPr>
        <p:txBody>
          <a:bodyPr wrap="none" lIns="91426" tIns="45714" rIns="91426" bIns="45714" rtlCol="0">
            <a:spAutoFit/>
          </a:bodyPr>
          <a:lstStyle/>
          <a:p>
            <a:pPr defTabSz="457131" fontAlgn="auto">
              <a:spcBef>
                <a:spcPts val="0"/>
              </a:spcBef>
              <a:spcAft>
                <a:spcPts val="0"/>
              </a:spcAft>
            </a:pPr>
            <a:r>
              <a:rPr lang="en-US" sz="2000" dirty="0">
                <a:solidFill>
                  <a:prstClr val="black"/>
                </a:solidFill>
                <a:latin typeface="Calibri"/>
                <a:ea typeface="+mn-ea"/>
                <a:cs typeface="+mn-cs"/>
              </a:rPr>
              <a:t>(Ideal)</a:t>
            </a:r>
          </a:p>
        </p:txBody>
      </p:sp>
    </p:spTree>
    <p:extLst>
      <p:ext uri="{BB962C8B-B14F-4D97-AF65-F5344CB8AC3E}">
        <p14:creationId xmlns:p14="http://schemas.microsoft.com/office/powerpoint/2010/main" val="922686064"/>
      </p:ext>
    </p:extLst>
  </p:cSld>
  <p:clrMapOvr>
    <a:masterClrMapping/>
  </p:clrMapOvr>
  <mc:AlternateContent xmlns:mc="http://schemas.openxmlformats.org/markup-compatibility/2006" xmlns:p14="http://schemas.microsoft.com/office/powerpoint/2010/main">
    <mc:Choice Requires="p14">
      <p:transition spd="slow" p14:dur="2000" advTm="11044"/>
    </mc:Choice>
    <mc:Fallback xmlns="">
      <p:transition xmlns:p14="http://schemas.microsoft.com/office/powerpoint/2010/main" spd="slow" advTm="1104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857994527"/>
              </p:ext>
            </p:extLst>
          </p:nvPr>
        </p:nvGraphicFramePr>
        <p:xfrm>
          <a:off x="339725" y="1198573"/>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33</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a:latin typeface="Calibri"/>
              </a:rPr>
              <a:t>Dynamic Granularity Performance</a:t>
            </a:r>
          </a:p>
        </p:txBody>
      </p:sp>
      <p:sp>
        <p:nvSpPr>
          <p:cNvPr id="9" name="TextBox 8"/>
          <p:cNvSpPr txBox="1"/>
          <p:nvPr/>
        </p:nvSpPr>
        <p:spPr>
          <a:xfrm>
            <a:off x="6326602" y="1267746"/>
            <a:ext cx="893966" cy="584763"/>
          </a:xfrm>
          <a:prstGeom prst="rect">
            <a:avLst/>
          </a:prstGeom>
          <a:noFill/>
        </p:spPr>
        <p:txBody>
          <a:bodyPr wrap="none" lIns="91426" tIns="45714" rIns="91426" bIns="45714" rtlCol="0">
            <a:spAutoFit/>
          </a:bodyPr>
          <a:lstStyle/>
          <a:p>
            <a:pPr defTabSz="457131" fontAlgn="auto">
              <a:spcBef>
                <a:spcPts val="0"/>
              </a:spcBef>
              <a:spcAft>
                <a:spcPts val="0"/>
              </a:spcAft>
            </a:pPr>
            <a:r>
              <a:rPr lang="en-US" sz="3200" dirty="0">
                <a:solidFill>
                  <a:srgbClr val="000000"/>
                </a:solidFill>
                <a:latin typeface="Calibri"/>
                <a:ea typeface="+mn-ea"/>
                <a:cs typeface="+mn-cs"/>
              </a:rPr>
              <a:t>10%</a:t>
            </a:r>
          </a:p>
        </p:txBody>
      </p:sp>
      <p:sp>
        <p:nvSpPr>
          <p:cNvPr id="6" name="Rounded Rectangular Callout 5"/>
          <p:cNvSpPr/>
          <p:nvPr/>
        </p:nvSpPr>
        <p:spPr>
          <a:xfrm>
            <a:off x="2013057" y="4033969"/>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fontAlgn="auto">
              <a:spcBef>
                <a:spcPts val="0"/>
              </a:spcBef>
              <a:spcAft>
                <a:spcPts val="0"/>
              </a:spcAft>
            </a:pPr>
            <a:r>
              <a:rPr lang="en-US" sz="2200" dirty="0">
                <a:solidFill>
                  <a:prstClr val="black"/>
                </a:solidFill>
                <a:latin typeface="Calibri"/>
              </a:rPr>
              <a:t>Reduced channel contention and improved spatial locality</a:t>
            </a:r>
          </a:p>
        </p:txBody>
      </p:sp>
      <p:cxnSp>
        <p:nvCxnSpPr>
          <p:cNvPr id="17" name="Straight Arrow Connector 16"/>
          <p:cNvCxnSpPr/>
          <p:nvPr/>
        </p:nvCxnSpPr>
        <p:spPr>
          <a:xfrm flipH="1">
            <a:off x="6732422" y="1652125"/>
            <a:ext cx="782839" cy="37603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865976"/>
      </p:ext>
    </p:extLst>
  </p:cSld>
  <p:clrMapOvr>
    <a:masterClrMapping/>
  </p:clrMapOvr>
  <mc:AlternateContent xmlns:mc="http://schemas.openxmlformats.org/markup-compatibility/2006" xmlns:p14="http://schemas.microsoft.com/office/powerpoint/2010/main">
    <mc:Choice Requires="p14">
      <p:transition spd="slow" p14:dur="2000" advTm="13541"/>
    </mc:Choice>
    <mc:Fallback xmlns="">
      <p:transition xmlns:p14="http://schemas.microsoft.com/office/powerpoint/2010/main" spd="slow" advTm="1354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410008852"/>
              </p:ext>
            </p:extLst>
          </p:nvPr>
        </p:nvGraphicFramePr>
        <p:xfrm>
          <a:off x="339725" y="1198573"/>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34</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a:latin typeface="Calibri"/>
              </a:rPr>
              <a:t>TIMBER Performance</a:t>
            </a:r>
          </a:p>
        </p:txBody>
      </p:sp>
      <p:sp>
        <p:nvSpPr>
          <p:cNvPr id="9" name="TextBox 8"/>
          <p:cNvSpPr txBox="1"/>
          <p:nvPr/>
        </p:nvSpPr>
        <p:spPr>
          <a:xfrm>
            <a:off x="4469200" y="1443383"/>
            <a:ext cx="811612" cy="584763"/>
          </a:xfrm>
          <a:prstGeom prst="rect">
            <a:avLst/>
          </a:prstGeom>
          <a:noFill/>
        </p:spPr>
        <p:txBody>
          <a:bodyPr wrap="none" lIns="91426" tIns="45714" rIns="91426" bIns="45714" rtlCol="0">
            <a:spAutoFit/>
          </a:bodyPr>
          <a:lstStyle/>
          <a:p>
            <a:pPr defTabSz="457131" fontAlgn="auto">
              <a:spcBef>
                <a:spcPts val="0"/>
              </a:spcBef>
              <a:spcAft>
                <a:spcPts val="0"/>
              </a:spcAft>
            </a:pPr>
            <a:r>
              <a:rPr lang="en-US" sz="3200" dirty="0">
                <a:solidFill>
                  <a:srgbClr val="000000"/>
                </a:solidFill>
                <a:latin typeface="Calibri"/>
                <a:ea typeface="+mn-ea"/>
                <a:cs typeface="+mn-cs"/>
              </a:rPr>
              <a:t>-6%</a:t>
            </a:r>
          </a:p>
        </p:txBody>
      </p:sp>
      <p:sp>
        <p:nvSpPr>
          <p:cNvPr id="6" name="Rounded Rectangular Callout 5"/>
          <p:cNvSpPr/>
          <p:nvPr/>
        </p:nvSpPr>
        <p:spPr>
          <a:xfrm>
            <a:off x="2013057" y="4033969"/>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fontAlgn="auto">
              <a:spcBef>
                <a:spcPts val="0"/>
              </a:spcBef>
              <a:spcAft>
                <a:spcPts val="0"/>
              </a:spcAft>
            </a:pPr>
            <a:r>
              <a:rPr lang="en-US" sz="2200" dirty="0">
                <a:solidFill>
                  <a:prstClr val="black"/>
                </a:solidFill>
                <a:latin typeface="Calibri"/>
              </a:rPr>
              <a:t>Reduced channel contention and improved spatial locality</a:t>
            </a:r>
          </a:p>
        </p:txBody>
      </p:sp>
      <p:cxnSp>
        <p:nvCxnSpPr>
          <p:cNvPr id="17" name="Straight Arrow Connector 16"/>
          <p:cNvCxnSpPr/>
          <p:nvPr/>
        </p:nvCxnSpPr>
        <p:spPr>
          <a:xfrm flipH="1" flipV="1">
            <a:off x="2442832"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619672" y="6239057"/>
            <a:ext cx="6696744" cy="646319"/>
          </a:xfrm>
          <a:prstGeom prst="rect">
            <a:avLst/>
          </a:prstGeom>
        </p:spPr>
        <p:txBody>
          <a:bodyPr wrap="square" lIns="91426" tIns="45714" rIns="91426" bIns="45714">
            <a:spAutoFit/>
          </a:bodyPr>
          <a:lstStyle/>
          <a:p>
            <a:pPr defTabSz="914263" fontAlgn="auto">
              <a:spcBef>
                <a:spcPts val="0"/>
              </a:spcBef>
              <a:spcAft>
                <a:spcPts val="0"/>
              </a:spcAft>
            </a:pPr>
            <a:r>
              <a:rPr lang="en-US" dirty="0">
                <a:solidFill>
                  <a:prstClr val="black"/>
                </a:solidFill>
                <a:latin typeface="Calibri"/>
                <a:ea typeface="+mn-ea"/>
                <a:cs typeface="+mn-cs"/>
              </a:rPr>
              <a:t>Meza, Chang, Yoon, Mutlu, </a:t>
            </a:r>
            <a:r>
              <a:rPr lang="en-US" dirty="0" err="1">
                <a:solidFill>
                  <a:prstClr val="black"/>
                </a:solidFill>
                <a:latin typeface="Calibri"/>
                <a:ea typeface="+mn-ea"/>
                <a:cs typeface="+mn-cs"/>
              </a:rPr>
              <a:t>Ranganathan</a:t>
            </a:r>
            <a:r>
              <a:rPr lang="en-US" dirty="0">
                <a:solidFill>
                  <a:prstClr val="black"/>
                </a:solidFill>
                <a:latin typeface="Calibri"/>
                <a:ea typeface="+mn-ea"/>
                <a:cs typeface="+mn-cs"/>
              </a:rPr>
              <a:t>, “</a:t>
            </a:r>
            <a:r>
              <a:rPr lang="en-US" dirty="0">
                <a:solidFill>
                  <a:srgbClr val="0000FF"/>
                </a:solidFill>
                <a:latin typeface="Calibri"/>
                <a:ea typeface="+mn-ea"/>
                <a:cs typeface="+mn-cs"/>
              </a:rPr>
              <a:t>Enabling Efficient and Scalable Hybrid Memories</a:t>
            </a:r>
            <a:r>
              <a:rPr lang="en-US" dirty="0">
                <a:solidFill>
                  <a:prstClr val="black"/>
                </a:solidFill>
                <a:latin typeface="Calibri"/>
                <a:ea typeface="+mn-ea"/>
                <a:cs typeface="+mn-cs"/>
              </a:rPr>
              <a:t>,” IEEE Comp. Arch. Letters, 2012.</a:t>
            </a:r>
          </a:p>
        </p:txBody>
      </p:sp>
    </p:spTree>
    <p:extLst>
      <p:ext uri="{BB962C8B-B14F-4D97-AF65-F5344CB8AC3E}">
        <p14:creationId xmlns:p14="http://schemas.microsoft.com/office/powerpoint/2010/main" val="964012622"/>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1931358"/>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35</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100" cap="none" dirty="0">
                <a:latin typeface="Calibri"/>
              </a:rPr>
              <a:t>TIMBER Energy Efficiency</a:t>
            </a:r>
          </a:p>
        </p:txBody>
      </p:sp>
      <p:sp>
        <p:nvSpPr>
          <p:cNvPr id="7" name="Rounded Rectangular Callout 6"/>
          <p:cNvSpPr/>
          <p:nvPr/>
        </p:nvSpPr>
        <p:spPr>
          <a:xfrm>
            <a:off x="1876754" y="3828484"/>
            <a:ext cx="3360168" cy="1113273"/>
          </a:xfrm>
          <a:prstGeom prst="wedgeRoundRectCallout">
            <a:avLst>
              <a:gd name="adj1" fmla="val 340"/>
              <a:gd name="adj2" fmla="val 1623"/>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fontAlgn="auto">
              <a:spcBef>
                <a:spcPts val="0"/>
              </a:spcBef>
              <a:spcAft>
                <a:spcPts val="0"/>
              </a:spcAft>
            </a:pPr>
            <a:r>
              <a:rPr lang="en-US" sz="2200" dirty="0">
                <a:solidFill>
                  <a:prstClr val="black"/>
                </a:solidFill>
                <a:latin typeface="Calibri"/>
              </a:rPr>
              <a:t>Fewer migrations reduce transmitted data and channel contention</a:t>
            </a:r>
          </a:p>
        </p:txBody>
      </p:sp>
      <p:sp>
        <p:nvSpPr>
          <p:cNvPr id="10" name="TextBox 9"/>
          <p:cNvSpPr txBox="1"/>
          <p:nvPr/>
        </p:nvSpPr>
        <p:spPr>
          <a:xfrm>
            <a:off x="4350400" y="1250252"/>
            <a:ext cx="893966" cy="584763"/>
          </a:xfrm>
          <a:prstGeom prst="rect">
            <a:avLst/>
          </a:prstGeom>
          <a:noFill/>
        </p:spPr>
        <p:txBody>
          <a:bodyPr wrap="none" lIns="91426" tIns="45714" rIns="91426" bIns="45714" rtlCol="0">
            <a:spAutoFit/>
          </a:bodyPr>
          <a:lstStyle/>
          <a:p>
            <a:pPr defTabSz="457131" fontAlgn="auto">
              <a:spcBef>
                <a:spcPts val="0"/>
              </a:spcBef>
              <a:spcAft>
                <a:spcPts val="0"/>
              </a:spcAft>
            </a:pPr>
            <a:r>
              <a:rPr lang="en-US" sz="3200" dirty="0">
                <a:solidFill>
                  <a:srgbClr val="000000"/>
                </a:solidFill>
                <a:latin typeface="Calibri"/>
                <a:ea typeface="+mn-ea"/>
                <a:cs typeface="+mn-cs"/>
              </a:rPr>
              <a:t>18%</a:t>
            </a:r>
          </a:p>
        </p:txBody>
      </p:sp>
      <p:cxnSp>
        <p:nvCxnSpPr>
          <p:cNvPr id="14" name="Straight Arrow Connector 13"/>
          <p:cNvCxnSpPr/>
          <p:nvPr/>
        </p:nvCxnSpPr>
        <p:spPr>
          <a:xfrm flipH="1">
            <a:off x="2731242" y="1516530"/>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9672" y="6239057"/>
            <a:ext cx="6696744" cy="646319"/>
          </a:xfrm>
          <a:prstGeom prst="rect">
            <a:avLst/>
          </a:prstGeom>
        </p:spPr>
        <p:txBody>
          <a:bodyPr wrap="square" lIns="91426" tIns="45714" rIns="91426" bIns="45714">
            <a:spAutoFit/>
          </a:bodyPr>
          <a:lstStyle/>
          <a:p>
            <a:pPr defTabSz="914263" fontAlgn="auto">
              <a:spcBef>
                <a:spcPts val="0"/>
              </a:spcBef>
              <a:spcAft>
                <a:spcPts val="0"/>
              </a:spcAft>
            </a:pPr>
            <a:r>
              <a:rPr lang="en-US" dirty="0">
                <a:solidFill>
                  <a:prstClr val="black"/>
                </a:solidFill>
                <a:latin typeface="Calibri"/>
                <a:ea typeface="+mn-ea"/>
                <a:cs typeface="+mn-cs"/>
              </a:rPr>
              <a:t>Meza, Chang, Yoon, Mutlu, </a:t>
            </a:r>
            <a:r>
              <a:rPr lang="en-US" dirty="0" err="1">
                <a:solidFill>
                  <a:prstClr val="black"/>
                </a:solidFill>
                <a:latin typeface="Calibri"/>
                <a:ea typeface="+mn-ea"/>
                <a:cs typeface="+mn-cs"/>
              </a:rPr>
              <a:t>Ranganathan</a:t>
            </a:r>
            <a:r>
              <a:rPr lang="en-US" dirty="0">
                <a:solidFill>
                  <a:prstClr val="black"/>
                </a:solidFill>
                <a:latin typeface="Calibri"/>
                <a:ea typeface="+mn-ea"/>
                <a:cs typeface="+mn-cs"/>
              </a:rPr>
              <a:t>, “</a:t>
            </a:r>
            <a:r>
              <a:rPr lang="en-US" dirty="0">
                <a:solidFill>
                  <a:srgbClr val="0000FF"/>
                </a:solidFill>
                <a:latin typeface="Calibri"/>
                <a:ea typeface="+mn-ea"/>
                <a:cs typeface="+mn-cs"/>
              </a:rPr>
              <a:t>Enabling Efficient and Scalable Hybrid Memories</a:t>
            </a:r>
            <a:r>
              <a:rPr lang="en-US" dirty="0">
                <a:solidFill>
                  <a:prstClr val="black"/>
                </a:solidFill>
                <a:latin typeface="Calibri"/>
                <a:ea typeface="+mn-ea"/>
                <a:cs typeface="+mn-cs"/>
              </a:rPr>
              <a:t>,” IEEE Comp. Arch. Letters, 2012.</a:t>
            </a:r>
          </a:p>
        </p:txBody>
      </p:sp>
    </p:spTree>
    <p:extLst>
      <p:ext uri="{BB962C8B-B14F-4D97-AF65-F5344CB8AC3E}">
        <p14:creationId xmlns:p14="http://schemas.microsoft.com/office/powerpoint/2010/main" val="756431360"/>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Large DRAM Cache Design</a:t>
            </a:r>
            <a:endParaRPr lang="en-US" dirty="0"/>
          </a:p>
        </p:txBody>
      </p:sp>
      <p:sp>
        <p:nvSpPr>
          <p:cNvPr id="3" name="Content Placeholder 2"/>
          <p:cNvSpPr>
            <a:spLocks noGrp="1"/>
          </p:cNvSpPr>
          <p:nvPr>
            <p:ph idx="1"/>
          </p:nvPr>
        </p:nvSpPr>
        <p:spPr>
          <a:xfrm>
            <a:off x="228600" y="1196752"/>
            <a:ext cx="8610600" cy="5051648"/>
          </a:xfrm>
        </p:spPr>
        <p:txBody>
          <a:bodyPr/>
          <a:lstStyle/>
          <a:p>
            <a:r>
              <a:rPr lang="en-US" dirty="0"/>
              <a:t>Justin Meza, </a:t>
            </a:r>
            <a:r>
              <a:rPr lang="en-US" dirty="0" err="1"/>
              <a:t>Jichuan</a:t>
            </a:r>
            <a:r>
              <a:rPr lang="en-US" dirty="0"/>
              <a:t> Chang, </a:t>
            </a:r>
            <a:r>
              <a:rPr lang="en-US" dirty="0" err="1"/>
              <a:t>HanBin</a:t>
            </a:r>
            <a:r>
              <a:rPr lang="en-US" dirty="0"/>
              <a:t> Yoon, Onur Mutlu, and </a:t>
            </a:r>
            <a:r>
              <a:rPr lang="en-US" dirty="0" err="1"/>
              <a:t>Parthasarathy</a:t>
            </a:r>
            <a:r>
              <a:rPr lang="en-US" dirty="0"/>
              <a:t> Ranganathan, </a:t>
            </a:r>
            <a:br>
              <a:rPr lang="en-US" dirty="0"/>
            </a:br>
            <a:r>
              <a:rPr lang="en-US" b="1" dirty="0">
                <a:hlinkClick r:id="rId2"/>
              </a:rPr>
              <a:t>"Enabling Efficient and Scalable Hybrid Memories Using Fine-Granularity DRAM Cache Management"</a:t>
            </a:r>
            <a:r>
              <a:rPr lang="en-US" dirty="0"/>
              <a:t/>
            </a:r>
            <a:br>
              <a:rPr lang="en-US" dirty="0"/>
            </a:br>
            <a:r>
              <a:rPr lang="en-US" i="1" dirty="0">
                <a:hlinkClick r:id="rId3"/>
              </a:rPr>
              <a:t>IEEE Computer Architecture Letters</a:t>
            </a:r>
            <a:r>
              <a:rPr lang="en-US" i="1" dirty="0"/>
              <a:t> (</a:t>
            </a:r>
            <a:r>
              <a:rPr lang="en-US" b="1" i="1" dirty="0"/>
              <a:t>CAL</a:t>
            </a:r>
            <a:r>
              <a:rPr lang="en-US" i="1" dirty="0"/>
              <a:t>)</a:t>
            </a:r>
            <a:r>
              <a:rPr lang="en-US" dirty="0"/>
              <a:t>, February 2012. </a:t>
            </a:r>
            <a:endParaRPr lang="en-US" dirty="0" smtClean="0"/>
          </a:p>
          <a:p>
            <a:endParaRPr lang="en-US" u="sng" dirty="0"/>
          </a:p>
          <a:p>
            <a:endParaRPr lang="en-US" u="sng"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36</a:t>
            </a:fld>
            <a:endParaRPr lang="en-US" altLang="en-US">
              <a:solidFill>
                <a:srgbClr val="000000"/>
              </a:solidFill>
            </a:endParaRPr>
          </a:p>
        </p:txBody>
      </p:sp>
      <p:pic>
        <p:nvPicPr>
          <p:cNvPr id="5" name="Picture 4"/>
          <p:cNvPicPr>
            <a:picLocks noChangeAspect="1"/>
          </p:cNvPicPr>
          <p:nvPr/>
        </p:nvPicPr>
        <p:blipFill>
          <a:blip r:embed="rId4"/>
          <a:stretch>
            <a:fillRect/>
          </a:stretch>
        </p:blipFill>
        <p:spPr>
          <a:xfrm>
            <a:off x="0" y="4143065"/>
            <a:ext cx="9144000" cy="1734207"/>
          </a:xfrm>
          <a:prstGeom prst="rect">
            <a:avLst/>
          </a:prstGeom>
        </p:spPr>
      </p:pic>
    </p:spTree>
    <p:extLst>
      <p:ext uri="{BB962C8B-B14F-4D97-AF65-F5344CB8AC3E}">
        <p14:creationId xmlns:p14="http://schemas.microsoft.com/office/powerpoint/2010/main" val="510301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STT-MRAM as Main Memory</a:t>
            </a:r>
            <a:endParaRPr lang="en-US" dirty="0"/>
          </a:p>
        </p:txBody>
      </p:sp>
      <p:sp>
        <p:nvSpPr>
          <p:cNvPr id="3" name="Content Placeholder 2"/>
          <p:cNvSpPr>
            <a:spLocks noGrp="1"/>
          </p:cNvSpPr>
          <p:nvPr>
            <p:ph idx="1"/>
          </p:nvPr>
        </p:nvSpPr>
        <p:spPr>
          <a:xfrm>
            <a:off x="107505" y="1066800"/>
            <a:ext cx="5904656" cy="5386536"/>
          </a:xfrm>
        </p:spPr>
        <p:txBody>
          <a:bodyPr>
            <a:normAutofit fontScale="92500"/>
          </a:bodyPr>
          <a:lstStyle/>
          <a:p>
            <a:r>
              <a:rPr lang="en-US" dirty="0" smtClean="0"/>
              <a:t>Magnetic Tunnel Junction (MTJ) device</a:t>
            </a:r>
          </a:p>
          <a:p>
            <a:pPr lvl="1"/>
            <a:r>
              <a:rPr lang="en-US" dirty="0" smtClean="0"/>
              <a:t>Reference layer: Fixed magnetic orientation</a:t>
            </a:r>
          </a:p>
          <a:p>
            <a:pPr lvl="1"/>
            <a:r>
              <a:rPr lang="en-US" dirty="0" smtClean="0"/>
              <a:t>Free layer: Parallel or anti-parallel</a:t>
            </a:r>
          </a:p>
          <a:p>
            <a:endParaRPr lang="en-US" sz="1700" dirty="0" smtClean="0"/>
          </a:p>
          <a:p>
            <a:r>
              <a:rPr lang="en-US" dirty="0" smtClean="0">
                <a:solidFill>
                  <a:srgbClr val="0000FF"/>
                </a:solidFill>
              </a:rPr>
              <a:t>Magnetic orientation of the free layer determines logical state of device</a:t>
            </a:r>
          </a:p>
          <a:p>
            <a:pPr lvl="1"/>
            <a:r>
              <a:rPr lang="en-US" dirty="0" smtClean="0"/>
              <a:t>High vs. low resistance</a:t>
            </a:r>
          </a:p>
          <a:p>
            <a:endParaRPr lang="en-US" sz="1700" dirty="0" smtClean="0"/>
          </a:p>
          <a:p>
            <a:r>
              <a:rPr lang="en-US" dirty="0" smtClean="0"/>
              <a:t>Write: Push large current through MTJ to change orientation of free layer</a:t>
            </a:r>
          </a:p>
          <a:p>
            <a:r>
              <a:rPr lang="en-US" dirty="0" smtClean="0"/>
              <a:t>Read: Sense current flow</a:t>
            </a:r>
          </a:p>
          <a:p>
            <a:endParaRPr lang="en-US" sz="1700" dirty="0" smtClean="0"/>
          </a:p>
          <a:p>
            <a:endParaRPr lang="en-US" sz="1700" dirty="0" smtClean="0"/>
          </a:p>
          <a:p>
            <a:r>
              <a:rPr lang="en-US" sz="1900" dirty="0" err="1" smtClean="0"/>
              <a:t>Kultursay</a:t>
            </a:r>
            <a:r>
              <a:rPr lang="en-US" sz="1900" dirty="0" smtClean="0"/>
              <a:t> et al., “</a:t>
            </a:r>
            <a:r>
              <a:rPr lang="en-US" sz="1900" dirty="0" smtClean="0">
                <a:solidFill>
                  <a:srgbClr val="0000FF"/>
                </a:solidFill>
              </a:rPr>
              <a:t>Evaluating STT-RAM as an Energy-Efficient Main Memory Alternative</a:t>
            </a:r>
            <a:r>
              <a:rPr lang="en-US" sz="1900" dirty="0" smtClean="0"/>
              <a:t>,” ISPASS 2013.</a:t>
            </a:r>
            <a:endParaRPr lang="en-US" sz="1900" dirty="0"/>
          </a:p>
        </p:txBody>
      </p:sp>
      <p:grpSp>
        <p:nvGrpSpPr>
          <p:cNvPr id="17" name="Group 16"/>
          <p:cNvGrpSpPr/>
          <p:nvPr/>
        </p:nvGrpSpPr>
        <p:grpSpPr>
          <a:xfrm>
            <a:off x="6519594" y="1264605"/>
            <a:ext cx="1841633" cy="2519065"/>
            <a:chOff x="7391400" y="3272135"/>
            <a:chExt cx="2679833" cy="3361730"/>
          </a:xfrm>
        </p:grpSpPr>
        <p:sp>
          <p:nvSpPr>
            <p:cNvPr id="4" name="Rectangle 3"/>
            <p:cNvSpPr/>
            <p:nvPr/>
          </p:nvSpPr>
          <p:spPr>
            <a:xfrm>
              <a:off x="7391400" y="3733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lang="en-US" sz="1400">
                  <a:solidFill>
                    <a:srgbClr val="FFFFFF"/>
                  </a:solidFill>
                  <a:latin typeface="Tahoma"/>
                </a:rPr>
                <a:t>Reference Layer</a:t>
              </a:r>
            </a:p>
          </p:txBody>
        </p:sp>
        <p:sp>
          <p:nvSpPr>
            <p:cNvPr id="5" name="Rectangle 4"/>
            <p:cNvSpPr/>
            <p:nvPr/>
          </p:nvSpPr>
          <p:spPr>
            <a:xfrm>
              <a:off x="7391400" y="4495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lang="en-US" sz="1400">
                  <a:solidFill>
                    <a:srgbClr val="FFFFFF"/>
                  </a:solidFill>
                  <a:latin typeface="Tahoma"/>
                </a:rPr>
                <a:t>Free Layer</a:t>
              </a:r>
            </a:p>
          </p:txBody>
        </p:sp>
        <p:sp>
          <p:nvSpPr>
            <p:cNvPr id="6" name="Rectangle 5"/>
            <p:cNvSpPr/>
            <p:nvPr/>
          </p:nvSpPr>
          <p:spPr>
            <a:xfrm>
              <a:off x="7391400" y="4114800"/>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sz="1400">
                  <a:solidFill>
                    <a:srgbClr val="000000"/>
                  </a:solidFill>
                  <a:latin typeface="Tahoma"/>
                </a:rPr>
                <a:t>Barrier</a:t>
              </a:r>
            </a:p>
          </p:txBody>
        </p:sp>
        <p:sp>
          <p:nvSpPr>
            <p:cNvPr id="7" name="Right Arrow 6"/>
            <p:cNvSpPr/>
            <p:nvPr/>
          </p:nvSpPr>
          <p:spPr>
            <a:xfrm>
              <a:off x="9369552" y="3771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sz="1400">
                <a:solidFill>
                  <a:srgbClr val="000000"/>
                </a:solidFill>
                <a:latin typeface="Tahoma"/>
              </a:endParaRPr>
            </a:p>
          </p:txBody>
        </p:sp>
        <p:sp>
          <p:nvSpPr>
            <p:cNvPr id="8" name="Right Arrow 7"/>
            <p:cNvSpPr/>
            <p:nvPr/>
          </p:nvSpPr>
          <p:spPr>
            <a:xfrm>
              <a:off x="9372600" y="4533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sz="1400">
                <a:solidFill>
                  <a:srgbClr val="000000"/>
                </a:solidFill>
                <a:latin typeface="Tahoma"/>
              </a:endParaRPr>
            </a:p>
          </p:txBody>
        </p:sp>
        <p:sp>
          <p:nvSpPr>
            <p:cNvPr id="9" name="Rectangle 8"/>
            <p:cNvSpPr/>
            <p:nvPr/>
          </p:nvSpPr>
          <p:spPr>
            <a:xfrm>
              <a:off x="7404233" y="5490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lang="en-US" sz="1400">
                  <a:solidFill>
                    <a:srgbClr val="FFFFFF"/>
                  </a:solidFill>
                  <a:latin typeface="Tahoma"/>
                </a:rPr>
                <a:t>Reference Layer</a:t>
              </a:r>
            </a:p>
          </p:txBody>
        </p:sp>
        <p:sp>
          <p:nvSpPr>
            <p:cNvPr id="10" name="Rectangle 9"/>
            <p:cNvSpPr/>
            <p:nvPr/>
          </p:nvSpPr>
          <p:spPr>
            <a:xfrm>
              <a:off x="7404233" y="6252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lang="en-US" sz="1400">
                  <a:solidFill>
                    <a:srgbClr val="FFFFFF"/>
                  </a:solidFill>
                  <a:latin typeface="Tahoma"/>
                </a:rPr>
                <a:t>Free Layer</a:t>
              </a:r>
            </a:p>
          </p:txBody>
        </p:sp>
        <p:sp>
          <p:nvSpPr>
            <p:cNvPr id="11" name="Rectangle 10"/>
            <p:cNvSpPr/>
            <p:nvPr/>
          </p:nvSpPr>
          <p:spPr>
            <a:xfrm>
              <a:off x="7404233" y="5871865"/>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sz="1400">
                  <a:solidFill>
                    <a:srgbClr val="000000"/>
                  </a:solidFill>
                  <a:latin typeface="Tahoma"/>
                </a:rPr>
                <a:t>Barrier</a:t>
              </a:r>
            </a:p>
          </p:txBody>
        </p:sp>
        <p:sp>
          <p:nvSpPr>
            <p:cNvPr id="12" name="Right Arrow 11"/>
            <p:cNvSpPr/>
            <p:nvPr/>
          </p:nvSpPr>
          <p:spPr>
            <a:xfrm>
              <a:off x="9372600" y="5528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sz="1400">
                <a:solidFill>
                  <a:srgbClr val="000000"/>
                </a:solidFill>
                <a:latin typeface="Tahoma"/>
              </a:endParaRPr>
            </a:p>
          </p:txBody>
        </p:sp>
        <p:sp>
          <p:nvSpPr>
            <p:cNvPr id="13" name="Right Arrow 12"/>
            <p:cNvSpPr/>
            <p:nvPr/>
          </p:nvSpPr>
          <p:spPr>
            <a:xfrm rot="10800000">
              <a:off x="9372600" y="6290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sz="1400">
                <a:solidFill>
                  <a:srgbClr val="000000"/>
                </a:solidFill>
                <a:latin typeface="Tahoma"/>
              </a:endParaRPr>
            </a:p>
          </p:txBody>
        </p:sp>
        <p:sp>
          <p:nvSpPr>
            <p:cNvPr id="14" name="TextBox 13"/>
            <p:cNvSpPr txBox="1"/>
            <p:nvPr/>
          </p:nvSpPr>
          <p:spPr>
            <a:xfrm>
              <a:off x="8077200" y="3272135"/>
              <a:ext cx="1185611" cy="410733"/>
            </a:xfrm>
            <a:prstGeom prst="rect">
              <a:avLst/>
            </a:prstGeom>
            <a:noFill/>
          </p:spPr>
          <p:txBody>
            <a:bodyPr wrap="none" rtlCol="0">
              <a:spAutoFit/>
            </a:bodyPr>
            <a:lstStyle/>
            <a:p>
              <a:pPr fontAlgn="auto">
                <a:spcBef>
                  <a:spcPts val="0"/>
                </a:spcBef>
                <a:spcAft>
                  <a:spcPts val="0"/>
                </a:spcAft>
              </a:pPr>
              <a:r>
                <a:rPr lang="en-US" sz="1400">
                  <a:solidFill>
                    <a:srgbClr val="000000"/>
                  </a:solidFill>
                  <a:latin typeface="Tahoma"/>
                  <a:ea typeface="+mn-ea"/>
                  <a:cs typeface="+mn-cs"/>
                </a:rPr>
                <a:t>Logical 0</a:t>
              </a:r>
            </a:p>
          </p:txBody>
        </p:sp>
        <p:sp>
          <p:nvSpPr>
            <p:cNvPr id="15" name="TextBox 14"/>
            <p:cNvSpPr txBox="1"/>
            <p:nvPr/>
          </p:nvSpPr>
          <p:spPr>
            <a:xfrm>
              <a:off x="8080249" y="5033665"/>
              <a:ext cx="1185611" cy="410733"/>
            </a:xfrm>
            <a:prstGeom prst="rect">
              <a:avLst/>
            </a:prstGeom>
            <a:noFill/>
          </p:spPr>
          <p:txBody>
            <a:bodyPr wrap="none" rtlCol="0">
              <a:spAutoFit/>
            </a:bodyPr>
            <a:lstStyle/>
            <a:p>
              <a:pPr fontAlgn="auto">
                <a:spcBef>
                  <a:spcPts val="0"/>
                </a:spcBef>
                <a:spcAft>
                  <a:spcPts val="0"/>
                </a:spcAft>
              </a:pPr>
              <a:r>
                <a:rPr lang="en-US" sz="1400">
                  <a:solidFill>
                    <a:srgbClr val="000000"/>
                  </a:solidFill>
                  <a:latin typeface="Tahoma"/>
                  <a:ea typeface="+mn-ea"/>
                  <a:cs typeface="+mn-cs"/>
                </a:rPr>
                <a:t>Logical 1</a:t>
              </a:r>
            </a:p>
          </p:txBody>
        </p:sp>
      </p:grpSp>
      <p:grpSp>
        <p:nvGrpSpPr>
          <p:cNvPr id="39" name="Group 38"/>
          <p:cNvGrpSpPr/>
          <p:nvPr/>
        </p:nvGrpSpPr>
        <p:grpSpPr>
          <a:xfrm>
            <a:off x="6066411" y="4334961"/>
            <a:ext cx="2919304" cy="1567247"/>
            <a:chOff x="2667000" y="2117229"/>
            <a:chExt cx="2919304" cy="1567247"/>
          </a:xfrm>
        </p:grpSpPr>
        <p:cxnSp>
          <p:nvCxnSpPr>
            <p:cNvPr id="18" name="Straight Connector 17"/>
            <p:cNvCxnSpPr/>
            <p:nvPr/>
          </p:nvCxnSpPr>
          <p:spPr>
            <a:xfrm>
              <a:off x="2895600" y="2438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8667" y="27445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8667" y="28207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5470" y="2820796"/>
              <a:ext cx="0" cy="126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92864" y="2820796"/>
              <a:ext cx="0" cy="123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8001" y="2937478"/>
              <a:ext cx="377469" cy="794"/>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7807" y="2438400"/>
              <a:ext cx="0" cy="306196"/>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2864" y="2117229"/>
              <a:ext cx="1034066" cy="338554"/>
            </a:xfrm>
            <a:prstGeom prst="rect">
              <a:avLst/>
            </a:prstGeom>
            <a:noFill/>
          </p:spPr>
          <p:txBody>
            <a:bodyPr wrap="none" rtlCol="0">
              <a:spAutoFit/>
            </a:bodyPr>
            <a:lstStyle/>
            <a:p>
              <a:pPr fontAlgn="auto">
                <a:spcBef>
                  <a:spcPts val="0"/>
                </a:spcBef>
                <a:spcAft>
                  <a:spcPts val="0"/>
                </a:spcAft>
              </a:pPr>
              <a:r>
                <a:rPr lang="en-US" sz="1600" dirty="0">
                  <a:solidFill>
                    <a:srgbClr val="000000"/>
                  </a:solidFill>
                  <a:latin typeface="Tahoma"/>
                  <a:ea typeface="+mn-ea"/>
                  <a:cs typeface="+mn-cs"/>
                </a:rPr>
                <a:t>Word Line</a:t>
              </a:r>
            </a:p>
          </p:txBody>
        </p:sp>
        <p:sp>
          <p:nvSpPr>
            <p:cNvPr id="26" name="TextBox 25"/>
            <p:cNvSpPr txBox="1"/>
            <p:nvPr/>
          </p:nvSpPr>
          <p:spPr>
            <a:xfrm>
              <a:off x="2667000" y="3345922"/>
              <a:ext cx="801823" cy="338554"/>
            </a:xfrm>
            <a:prstGeom prst="rect">
              <a:avLst/>
            </a:prstGeom>
            <a:noFill/>
          </p:spPr>
          <p:txBody>
            <a:bodyPr wrap="none" rtlCol="0">
              <a:spAutoFit/>
            </a:bodyPr>
            <a:lstStyle/>
            <a:p>
              <a:pPr fontAlgn="auto">
                <a:spcBef>
                  <a:spcPts val="0"/>
                </a:spcBef>
                <a:spcAft>
                  <a:spcPts val="0"/>
                </a:spcAft>
              </a:pPr>
              <a:r>
                <a:rPr lang="en-US" sz="1600" dirty="0">
                  <a:solidFill>
                    <a:srgbClr val="000000"/>
                  </a:solidFill>
                  <a:latin typeface="Tahoma"/>
                  <a:ea typeface="+mn-ea"/>
                  <a:cs typeface="+mn-cs"/>
                </a:rPr>
                <a:t>Bit Line</a:t>
              </a:r>
            </a:p>
          </p:txBody>
        </p:sp>
        <p:cxnSp>
          <p:nvCxnSpPr>
            <p:cNvPr id="27" name="Straight Connector 26"/>
            <p:cNvCxnSpPr/>
            <p:nvPr/>
          </p:nvCxnSpPr>
          <p:spPr>
            <a:xfrm>
              <a:off x="3792864" y="2938272"/>
              <a:ext cx="546557" cy="0"/>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65306" y="2944622"/>
              <a:ext cx="902876" cy="523220"/>
            </a:xfrm>
            <a:prstGeom prst="rect">
              <a:avLst/>
            </a:prstGeom>
            <a:noFill/>
          </p:spPr>
          <p:txBody>
            <a:bodyPr wrap="none" rtlCol="0">
              <a:spAutoFit/>
            </a:bodyPr>
            <a:lstStyle/>
            <a:p>
              <a:pPr algn="ctr" fontAlgn="auto">
                <a:spcBef>
                  <a:spcPts val="0"/>
                </a:spcBef>
                <a:spcAft>
                  <a:spcPts val="0"/>
                </a:spcAft>
              </a:pPr>
              <a:r>
                <a:rPr lang="en-US" sz="1400" dirty="0">
                  <a:solidFill>
                    <a:srgbClr val="000000"/>
                  </a:solidFill>
                  <a:latin typeface="Tahoma"/>
                  <a:ea typeface="+mn-ea"/>
                  <a:cs typeface="+mn-cs"/>
                </a:rPr>
                <a:t>Access</a:t>
              </a:r>
            </a:p>
            <a:p>
              <a:pPr algn="ctr" fontAlgn="auto">
                <a:spcBef>
                  <a:spcPts val="0"/>
                </a:spcBef>
                <a:spcAft>
                  <a:spcPts val="0"/>
                </a:spcAft>
              </a:pPr>
              <a:r>
                <a:rPr lang="en-US" sz="1400" dirty="0">
                  <a:solidFill>
                    <a:srgbClr val="000000"/>
                  </a:solidFill>
                  <a:latin typeface="Tahoma"/>
                  <a:ea typeface="+mn-ea"/>
                  <a:cs typeface="+mn-cs"/>
                </a:rPr>
                <a:t>Transistor</a:t>
              </a:r>
            </a:p>
          </p:txBody>
        </p:sp>
        <p:sp>
          <p:nvSpPr>
            <p:cNvPr id="29" name="TextBox 28"/>
            <p:cNvSpPr txBox="1"/>
            <p:nvPr/>
          </p:nvSpPr>
          <p:spPr>
            <a:xfrm>
              <a:off x="4206794" y="2591498"/>
              <a:ext cx="478721" cy="307777"/>
            </a:xfrm>
            <a:prstGeom prst="rect">
              <a:avLst/>
            </a:prstGeom>
            <a:noFill/>
          </p:spPr>
          <p:txBody>
            <a:bodyPr wrap="none" rtlCol="0">
              <a:spAutoFit/>
            </a:bodyPr>
            <a:lstStyle/>
            <a:p>
              <a:pPr algn="ctr" fontAlgn="auto">
                <a:spcBef>
                  <a:spcPts val="0"/>
                </a:spcBef>
                <a:spcAft>
                  <a:spcPts val="0"/>
                </a:spcAft>
              </a:pPr>
              <a:r>
                <a:rPr lang="en-US" sz="1400" dirty="0">
                  <a:solidFill>
                    <a:srgbClr val="000000"/>
                  </a:solidFill>
                  <a:latin typeface="Tahoma"/>
                  <a:ea typeface="+mn-ea"/>
                  <a:cs typeface="+mn-cs"/>
                </a:rPr>
                <a:t>MTJ</a:t>
              </a:r>
            </a:p>
          </p:txBody>
        </p:sp>
        <p:grpSp>
          <p:nvGrpSpPr>
            <p:cNvPr id="30" name="Group 29"/>
            <p:cNvGrpSpPr/>
            <p:nvPr/>
          </p:nvGrpSpPr>
          <p:grpSpPr>
            <a:xfrm>
              <a:off x="4336395" y="2823972"/>
              <a:ext cx="225574" cy="228600"/>
              <a:chOff x="844252" y="685800"/>
              <a:chExt cx="225574" cy="228600"/>
            </a:xfrm>
          </p:grpSpPr>
          <p:sp>
            <p:nvSpPr>
              <p:cNvPr id="31" name="Rectangle 30"/>
              <p:cNvSpPr/>
              <p:nvPr/>
            </p:nvSpPr>
            <p:spPr>
              <a:xfrm>
                <a:off x="8442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2" name="Rectangle 31"/>
              <p:cNvSpPr/>
              <p:nvPr/>
            </p:nvSpPr>
            <p:spPr>
              <a:xfrm>
                <a:off x="917426" y="685800"/>
                <a:ext cx="73174"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3" name="Rectangle 32"/>
              <p:cNvSpPr/>
              <p:nvPr/>
            </p:nvSpPr>
            <p:spPr>
              <a:xfrm>
                <a:off x="9966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cxnSp>
          <p:nvCxnSpPr>
            <p:cNvPr id="34" name="Straight Connector 33"/>
            <p:cNvCxnSpPr/>
            <p:nvPr/>
          </p:nvCxnSpPr>
          <p:spPr>
            <a:xfrm flipH="1">
              <a:off x="4525382" y="2937478"/>
              <a:ext cx="53017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048000" y="2209800"/>
              <a:ext cx="2007552" cy="1181336"/>
              <a:chOff x="3048000" y="2101764"/>
              <a:chExt cx="2286002" cy="2470236"/>
            </a:xfrm>
          </p:grpSpPr>
          <p:cxnSp>
            <p:nvCxnSpPr>
              <p:cNvPr id="36" name="Straight Connector 35"/>
              <p:cNvCxnSpPr/>
              <p:nvPr/>
            </p:nvCxnSpPr>
            <p:spPr>
              <a:xfrm flipH="1">
                <a:off x="3048000" y="2133600"/>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4000" y="2101764"/>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524795" y="3323951"/>
              <a:ext cx="1061509" cy="338554"/>
            </a:xfrm>
            <a:prstGeom prst="rect">
              <a:avLst/>
            </a:prstGeom>
            <a:noFill/>
          </p:spPr>
          <p:txBody>
            <a:bodyPr wrap="none" rtlCol="0">
              <a:spAutoFit/>
            </a:bodyPr>
            <a:lstStyle/>
            <a:p>
              <a:pPr fontAlgn="auto">
                <a:spcBef>
                  <a:spcPts val="0"/>
                </a:spcBef>
                <a:spcAft>
                  <a:spcPts val="0"/>
                </a:spcAft>
              </a:pPr>
              <a:r>
                <a:rPr lang="en-US" sz="1600" dirty="0">
                  <a:solidFill>
                    <a:srgbClr val="000000"/>
                  </a:solidFill>
                  <a:latin typeface="Tahoma"/>
                  <a:ea typeface="+mn-ea"/>
                  <a:cs typeface="+mn-cs"/>
                </a:rPr>
                <a:t>Sense Line</a:t>
              </a:r>
            </a:p>
          </p:txBody>
        </p:sp>
      </p:grpSp>
    </p:spTree>
    <p:extLst>
      <p:ext uri="{BB962C8B-B14F-4D97-AF65-F5344CB8AC3E}">
        <p14:creationId xmlns:p14="http://schemas.microsoft.com/office/powerpoint/2010/main" val="398005007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STT-MRAM: </a:t>
            </a:r>
            <a:r>
              <a:rPr lang="en-US" dirty="0">
                <a:latin typeface="Garamond" charset="0"/>
                <a:ea typeface="ＭＳ Ｐゴシック" charset="0"/>
                <a:cs typeface="ＭＳ Ｐゴシック" charset="0"/>
              </a:rPr>
              <a:t>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scaling</a:t>
            </a: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write latency</a:t>
            </a:r>
          </a:p>
          <a:p>
            <a:pPr lvl="1" eaLnBrk="1" hangingPunct="1"/>
            <a:r>
              <a:rPr lang="en-US" dirty="0" smtClean="0">
                <a:solidFill>
                  <a:srgbClr val="FF0000"/>
                </a:solidFill>
                <a:latin typeface="Tahoma" charset="0"/>
                <a:ea typeface="ＭＳ Ｐゴシック" charset="0"/>
              </a:rPr>
              <a:t>Higher write energy</a:t>
            </a:r>
          </a:p>
          <a:p>
            <a:pPr lvl="1" eaLnBrk="1" hangingPunct="1"/>
            <a:r>
              <a:rPr lang="en-US" dirty="0" smtClean="0">
                <a:solidFill>
                  <a:srgbClr val="FF0000"/>
                </a:solidFill>
                <a:latin typeface="Tahoma" charset="0"/>
                <a:ea typeface="ＭＳ Ｐゴシック" charset="0"/>
              </a:rPr>
              <a:t>Reliability?</a:t>
            </a:r>
          </a:p>
          <a:p>
            <a:pPr lvl="1" eaLnBrk="1" hangingPunct="1"/>
            <a:endParaRPr lang="en-US" dirty="0">
              <a:solidFill>
                <a:srgbClr val="FF0000"/>
              </a:solidFill>
              <a:latin typeface="Tahoma" charset="0"/>
              <a:ea typeface="ＭＳ Ｐゴシック" charset="0"/>
            </a:endParaRPr>
          </a:p>
          <a:p>
            <a:pPr eaLnBrk="1" hangingPunct="1"/>
            <a:r>
              <a:rPr lang="en-US" dirty="0" smtClean="0">
                <a:latin typeface="Tahoma" charset="0"/>
                <a:ea typeface="ＭＳ Ｐゴシック" charset="0"/>
              </a:rPr>
              <a:t>Another level of freedom</a:t>
            </a:r>
          </a:p>
          <a:p>
            <a:pPr lvl="1" eaLnBrk="1" hangingPunct="1"/>
            <a:r>
              <a:rPr lang="en-US" dirty="0" smtClean="0">
                <a:solidFill>
                  <a:srgbClr val="FF0000"/>
                </a:solidFill>
                <a:latin typeface="Tahoma" charset="0"/>
                <a:ea typeface="ＭＳ Ｐゴシック" charset="0"/>
              </a:rPr>
              <a:t>Can trade off non-volatility for lower write latency/energy (by reducing the size of the MTJ)</a:t>
            </a:r>
            <a:endParaRPr lang="en-US" dirty="0">
              <a:solidFill>
                <a:srgbClr val="FF0000"/>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38</a:t>
            </a:fld>
            <a:endParaRPr lang="en-US" sz="1600">
              <a:solidFill>
                <a:srgbClr val="000000"/>
              </a:solidFill>
              <a:latin typeface="Garamond" charset="0"/>
            </a:endParaRPr>
          </a:p>
        </p:txBody>
      </p:sp>
    </p:spTree>
    <p:extLst>
      <p:ext uri="{BB962C8B-B14F-4D97-AF65-F5344CB8AC3E}">
        <p14:creationId xmlns:p14="http://schemas.microsoft.com/office/powerpoint/2010/main" val="362271268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Architected STT-MRAM as Main Memory</a:t>
            </a:r>
            <a:endParaRPr lang="en-US" dirty="0"/>
          </a:p>
        </p:txBody>
      </p:sp>
      <p:sp>
        <p:nvSpPr>
          <p:cNvPr id="3" name="Content Placeholder 2"/>
          <p:cNvSpPr>
            <a:spLocks noGrp="1"/>
          </p:cNvSpPr>
          <p:nvPr>
            <p:ph idx="1"/>
          </p:nvPr>
        </p:nvSpPr>
        <p:spPr/>
        <p:txBody>
          <a:bodyPr/>
          <a:lstStyle/>
          <a:p>
            <a:r>
              <a:rPr lang="en-US" dirty="0" smtClean="0"/>
              <a:t>4-core, 4GB main memory, </a:t>
            </a:r>
            <a:r>
              <a:rPr lang="en-US" dirty="0" err="1" smtClean="0"/>
              <a:t>multiprogrammed</a:t>
            </a:r>
            <a:r>
              <a:rPr lang="en-US" dirty="0" smtClean="0"/>
              <a:t> workloads</a:t>
            </a:r>
          </a:p>
          <a:p>
            <a:r>
              <a:rPr lang="en-US" dirty="0" smtClean="0">
                <a:solidFill>
                  <a:srgbClr val="0000FF"/>
                </a:solidFill>
              </a:rPr>
              <a:t>~6% performance loss, ~60% energy savings vs. DRAM</a:t>
            </a:r>
            <a:endParaRPr lang="en-US"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39</a:t>
            </a:fld>
            <a:endParaRPr lang="en-US" altLang="en-US"/>
          </a:p>
        </p:txBody>
      </p:sp>
      <p:graphicFrame>
        <p:nvGraphicFramePr>
          <p:cNvPr id="5" name="Chart 4"/>
          <p:cNvGraphicFramePr>
            <a:graphicFrameLocks/>
          </p:cNvGraphicFramePr>
          <p:nvPr>
            <p:extLst>
              <p:ext uri="{D42A27DB-BD31-4B8C-83A1-F6EECF244321}">
                <p14:modId xmlns:p14="http://schemas.microsoft.com/office/powerpoint/2010/main" val="4036032124"/>
              </p:ext>
            </p:extLst>
          </p:nvPr>
        </p:nvGraphicFramePr>
        <p:xfrm>
          <a:off x="971600" y="1916832"/>
          <a:ext cx="5328592" cy="20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280913052"/>
              </p:ext>
            </p:extLst>
          </p:nvPr>
        </p:nvGraphicFramePr>
        <p:xfrm>
          <a:off x="899592" y="3861048"/>
          <a:ext cx="5472608" cy="229819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22598" y="6093296"/>
            <a:ext cx="9129922" cy="338554"/>
          </a:xfrm>
          <a:prstGeom prst="rect">
            <a:avLst/>
          </a:prstGeom>
        </p:spPr>
        <p:txBody>
          <a:bodyPr wrap="square">
            <a:spAutoFit/>
          </a:bodyPr>
          <a:lstStyle/>
          <a:p>
            <a:pPr fontAlgn="auto">
              <a:spcBef>
                <a:spcPts val="0"/>
              </a:spcBef>
              <a:spcAft>
                <a:spcPts val="0"/>
              </a:spcAft>
            </a:pPr>
            <a:r>
              <a:rPr lang="en-US" sz="1600" dirty="0" err="1">
                <a:solidFill>
                  <a:srgbClr val="000000"/>
                </a:solidFill>
                <a:latin typeface="Tahoma"/>
                <a:ea typeface="+mn-ea"/>
                <a:cs typeface="+mn-cs"/>
              </a:rPr>
              <a:t>Kultursay</a:t>
            </a:r>
            <a:r>
              <a:rPr lang="en-US" sz="1600" dirty="0">
                <a:solidFill>
                  <a:srgbClr val="000000"/>
                </a:solidFill>
                <a:latin typeface="Tahoma"/>
                <a:ea typeface="+mn-ea"/>
                <a:cs typeface="+mn-cs"/>
              </a:rPr>
              <a:t>+, “</a:t>
            </a:r>
            <a:r>
              <a:rPr lang="en-US" sz="1600" dirty="0">
                <a:solidFill>
                  <a:srgbClr val="0000FF"/>
                </a:solidFill>
                <a:latin typeface="Tahoma"/>
                <a:ea typeface="+mn-ea"/>
                <a:cs typeface="+mn-cs"/>
              </a:rPr>
              <a:t>Evaluating STT-RAM as an Energy-Efficient Main Memory Alternative</a:t>
            </a:r>
            <a:r>
              <a:rPr lang="en-US" sz="1600" dirty="0">
                <a:solidFill>
                  <a:srgbClr val="000000"/>
                </a:solidFill>
                <a:latin typeface="Tahoma"/>
                <a:ea typeface="+mn-ea"/>
                <a:cs typeface="+mn-cs"/>
              </a:rPr>
              <a:t>,” ISPASS 2013.</a:t>
            </a:r>
          </a:p>
        </p:txBody>
      </p:sp>
    </p:spTree>
    <p:extLst>
      <p:ext uri="{BB962C8B-B14F-4D97-AF65-F5344CB8AC3E}">
        <p14:creationId xmlns:p14="http://schemas.microsoft.com/office/powerpoint/2010/main" val="24893988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Paper 1 (Required)</a:t>
            </a:r>
            <a:endParaRPr lang="en-US" dirty="0"/>
          </a:p>
        </p:txBody>
      </p:sp>
      <p:sp>
        <p:nvSpPr>
          <p:cNvPr id="3" name="Content Placeholder 2"/>
          <p:cNvSpPr>
            <a:spLocks noGrp="1"/>
          </p:cNvSpPr>
          <p:nvPr>
            <p:ph idx="1"/>
          </p:nvPr>
        </p:nvSpPr>
        <p:spPr/>
        <p:txBody>
          <a:bodyPr/>
          <a:lstStyle/>
          <a:p>
            <a:r>
              <a:rPr lang="en-US" sz="2000" dirty="0"/>
              <a:t>Justin Meza, </a:t>
            </a:r>
            <a:r>
              <a:rPr lang="en-US" sz="2000" dirty="0" err="1"/>
              <a:t>Qiang</a:t>
            </a:r>
            <a:r>
              <a:rPr lang="en-US" sz="2000" dirty="0"/>
              <a:t> Wu, </a:t>
            </a:r>
            <a:r>
              <a:rPr lang="en-US" sz="2000" dirty="0" err="1"/>
              <a:t>Sanjeev</a:t>
            </a:r>
            <a:r>
              <a:rPr lang="en-US" sz="2000" dirty="0"/>
              <a:t> Kumar, and Onur Mutlu,</a:t>
            </a:r>
            <a:br>
              <a:rPr lang="en-US" sz="2000" dirty="0"/>
            </a:br>
            <a:r>
              <a:rPr lang="en-US" sz="2000" b="1" dirty="0">
                <a:hlinkClick r:id="rId2"/>
              </a:rPr>
              <a:t>"A Large-Scale Study of Flash Memory Errors in the Field"</a:t>
            </a:r>
            <a:r>
              <a:rPr lang="en-US" sz="2000" dirty="0"/>
              <a:t> </a:t>
            </a:r>
            <a:br>
              <a:rPr lang="en-US" sz="2000" dirty="0"/>
            </a:br>
            <a:r>
              <a:rPr lang="en-US" sz="2000" i="1" dirty="0"/>
              <a:t>Proceedings of the </a:t>
            </a:r>
            <a:r>
              <a:rPr lang="en-US" sz="2000" i="1" dirty="0">
                <a:hlinkClick r:id="rId3"/>
              </a:rPr>
              <a:t>ACM International Conference on Measurement and Modeling of Computer Systems</a:t>
            </a:r>
            <a:r>
              <a:rPr lang="en-US" sz="2000" i="1" dirty="0"/>
              <a:t> (</a:t>
            </a:r>
            <a:r>
              <a:rPr lang="en-US" sz="2000" b="1" i="1" dirty="0"/>
              <a:t>SIGMETRICS</a:t>
            </a:r>
            <a:r>
              <a:rPr lang="en-US" sz="2000" i="1" dirty="0"/>
              <a:t>)</a:t>
            </a:r>
            <a:r>
              <a:rPr lang="en-US" sz="2000" dirty="0"/>
              <a:t>, Portland, OR, June 2015. </a:t>
            </a:r>
            <a:r>
              <a:rPr lang="en-US" sz="2000" dirty="0" smtClean="0"/>
              <a:t> </a:t>
            </a:r>
          </a:p>
          <a:p>
            <a:endParaRPr lang="en-US" sz="2000" dirty="0"/>
          </a:p>
          <a:p>
            <a:r>
              <a:rPr lang="en-US" sz="2000" dirty="0" smtClean="0"/>
              <a:t>Related paper</a:t>
            </a:r>
          </a:p>
          <a:p>
            <a:pPr lvl="1"/>
            <a:r>
              <a:rPr lang="en-US" sz="2000" dirty="0"/>
              <a:t>Justin Meza, </a:t>
            </a:r>
            <a:r>
              <a:rPr lang="en-US" sz="2000" dirty="0" err="1"/>
              <a:t>Qiang</a:t>
            </a:r>
            <a:r>
              <a:rPr lang="en-US" sz="2000" dirty="0"/>
              <a:t> Wu, </a:t>
            </a:r>
            <a:r>
              <a:rPr lang="en-US" sz="2000" dirty="0" err="1"/>
              <a:t>Sanjeev</a:t>
            </a:r>
            <a:r>
              <a:rPr lang="en-US" sz="2000" dirty="0"/>
              <a:t> Kumar, and </a:t>
            </a:r>
            <a:r>
              <a:rPr lang="en-US" sz="2000" u="sng" dirty="0"/>
              <a:t>Onur Mutlu</a:t>
            </a:r>
            <a:r>
              <a:rPr lang="en-US" sz="2000" dirty="0"/>
              <a:t>,</a:t>
            </a:r>
            <a:br>
              <a:rPr lang="en-US" sz="2000" dirty="0"/>
            </a:br>
            <a:r>
              <a:rPr lang="en-US" sz="2000" b="1" dirty="0">
                <a:hlinkClick r:id="rId4"/>
              </a:rPr>
              <a:t>"Revisiting Memory Errors in Large-Scale Production Data Centers: Analysis and Modeling of New Trends from the Field"</a:t>
            </a:r>
            <a:r>
              <a:rPr lang="en-US" sz="2000" dirty="0"/>
              <a:t> </a:t>
            </a:r>
            <a:br>
              <a:rPr lang="en-US" sz="2000" dirty="0"/>
            </a:br>
            <a:r>
              <a:rPr lang="en-US" sz="2000" i="1" dirty="0"/>
              <a:t>Proceedings of the </a:t>
            </a:r>
            <a:r>
              <a:rPr lang="en-US" sz="2000" i="1" dirty="0">
                <a:hlinkClick r:id="rId5"/>
              </a:rPr>
              <a:t>45th Annual IEEE/IFIP International Conference on Dependable Systems and Networks</a:t>
            </a:r>
            <a:r>
              <a:rPr lang="en-US" sz="2000" i="1" dirty="0"/>
              <a:t> (</a:t>
            </a:r>
            <a:r>
              <a:rPr lang="en-US" sz="2000" b="1" i="1" dirty="0"/>
              <a:t>DSN</a:t>
            </a:r>
            <a:r>
              <a:rPr lang="en-US" sz="2000" i="1" dirty="0"/>
              <a:t>)</a:t>
            </a:r>
            <a:r>
              <a:rPr lang="en-US" sz="2000" dirty="0"/>
              <a:t>, Rio de Janeiro, Brazil, June 2015. </a:t>
            </a:r>
            <a:br>
              <a:rPr lang="en-US" sz="2000" dirty="0"/>
            </a:br>
            <a:r>
              <a:rPr lang="en-US" sz="2000" dirty="0"/>
              <a:t>[</a:t>
            </a:r>
            <a:r>
              <a:rPr lang="en-US" sz="2000" dirty="0">
                <a:hlinkClick r:id="rId6"/>
              </a:rPr>
              <a:t>Slides (pptx)</a:t>
            </a:r>
            <a:r>
              <a:rPr lang="en-US" sz="2000" dirty="0"/>
              <a:t> </a:t>
            </a:r>
            <a:r>
              <a:rPr lang="en-US" sz="2000" dirty="0">
                <a:hlinkClick r:id="rId7"/>
              </a:rPr>
              <a:t>(pdf)</a:t>
            </a:r>
            <a:r>
              <a:rPr lang="en-US" sz="2000" dirty="0"/>
              <a:t>] [</a:t>
            </a:r>
            <a:r>
              <a:rPr lang="en-US" sz="2000" dirty="0">
                <a:hlinkClick r:id="rId8"/>
              </a:rPr>
              <a:t>DRAM Error Model</a:t>
            </a:r>
            <a:r>
              <a:rPr lang="en-US" sz="2000" dirty="0"/>
              <a:t>] </a:t>
            </a:r>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4</a:t>
            </a:fld>
            <a:endParaRPr lang="en-US"/>
          </a:p>
        </p:txBody>
      </p:sp>
    </p:spTree>
    <p:extLst>
      <p:ext uri="{BB962C8B-B14F-4D97-AF65-F5344CB8AC3E}">
        <p14:creationId xmlns:p14="http://schemas.microsoft.com/office/powerpoint/2010/main" val="205946984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Other Opportunities with Emerging Technologies</a:t>
            </a:r>
            <a:endParaRPr lang="en-US" sz="3400"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e</a:t>
            </a:r>
            <a:r>
              <a:rPr lang="en-US" dirty="0" smtClean="0"/>
              <a:t>.g., a single interface to manage all data</a:t>
            </a:r>
          </a:p>
          <a:p>
            <a:endParaRPr lang="en-US" dirty="0" smtClean="0"/>
          </a:p>
          <a:p>
            <a:r>
              <a:rPr lang="en-US" dirty="0" smtClean="0">
                <a:solidFill>
                  <a:srgbClr val="0000FF"/>
                </a:solidFill>
              </a:rPr>
              <a:t>New applications</a:t>
            </a:r>
          </a:p>
          <a:p>
            <a:pPr lvl="1"/>
            <a:r>
              <a:rPr lang="en-US" dirty="0"/>
              <a:t>e</a:t>
            </a:r>
            <a:r>
              <a:rPr lang="en-US" dirty="0" smtClean="0"/>
              <a:t>.g., ultra-fast checkpoint and restore</a:t>
            </a:r>
          </a:p>
          <a:p>
            <a:pPr lvl="1"/>
            <a:endParaRPr lang="en-US" dirty="0" smtClean="0"/>
          </a:p>
          <a:p>
            <a:r>
              <a:rPr lang="en-US" dirty="0" smtClean="0">
                <a:solidFill>
                  <a:srgbClr val="0000FF"/>
                </a:solidFill>
              </a:rPr>
              <a:t>More robust system design</a:t>
            </a:r>
          </a:p>
          <a:p>
            <a:pPr lvl="1"/>
            <a:r>
              <a:rPr lang="en-US" dirty="0" smtClean="0"/>
              <a:t>e.g., reducing data loss</a:t>
            </a:r>
            <a:endParaRPr lang="en-US" dirty="0"/>
          </a:p>
          <a:p>
            <a:endParaRPr lang="en-US" dirty="0"/>
          </a:p>
          <a:p>
            <a:r>
              <a:rPr lang="en-US" dirty="0" smtClean="0">
                <a:solidFill>
                  <a:srgbClr val="0000FF"/>
                </a:solidFill>
              </a:rPr>
              <a:t>Processing tightly-coupled with memory</a:t>
            </a:r>
          </a:p>
          <a:p>
            <a:pPr lvl="1"/>
            <a:r>
              <a:rPr lang="en-US" dirty="0"/>
              <a:t>e</a:t>
            </a:r>
            <a:r>
              <a:rPr lang="en-US" dirty="0" smtClean="0"/>
              <a:t>.g., enabling efficient search and filtering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40</a:t>
            </a:fld>
            <a:endParaRPr lang="en-US" altLang="en-US">
              <a:solidFill>
                <a:srgbClr val="000000"/>
              </a:solidFill>
            </a:endParaRPr>
          </a:p>
        </p:txBody>
      </p:sp>
      <p:sp>
        <p:nvSpPr>
          <p:cNvPr id="5" name="Rectangle 4"/>
          <p:cNvSpPr/>
          <p:nvPr/>
        </p:nvSpPr>
        <p:spPr>
          <a:xfrm>
            <a:off x="539552" y="1340768"/>
            <a:ext cx="4608512" cy="504056"/>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2229656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Coordinated Memory and Storage with NVM (I)</a:t>
            </a:r>
            <a:endParaRPr lang="en-US" sz="3400" dirty="0"/>
          </a:p>
        </p:txBody>
      </p:sp>
      <p:sp>
        <p:nvSpPr>
          <p:cNvPr id="3" name="Content Placeholder 2"/>
          <p:cNvSpPr>
            <a:spLocks noGrp="1"/>
          </p:cNvSpPr>
          <p:nvPr>
            <p:ph idx="1"/>
          </p:nvPr>
        </p:nvSpPr>
        <p:spPr>
          <a:xfrm>
            <a:off x="228600" y="908720"/>
            <a:ext cx="8807896" cy="5339680"/>
          </a:xfrm>
        </p:spPr>
        <p:txBody>
          <a:bodyPr/>
          <a:lstStyle/>
          <a:p>
            <a:r>
              <a:rPr lang="en-US" sz="2200" dirty="0" smtClean="0">
                <a:solidFill>
                  <a:srgbClr val="FF0000"/>
                </a:solidFill>
                <a:sym typeface="Wingdings"/>
              </a:rPr>
              <a:t>The traditional two</a:t>
            </a:r>
            <a:r>
              <a:rPr lang="en-US" sz="2200" dirty="0">
                <a:solidFill>
                  <a:srgbClr val="FF0000"/>
                </a:solidFill>
                <a:sym typeface="Wingdings"/>
              </a:rPr>
              <a:t>-level storage </a:t>
            </a:r>
            <a:r>
              <a:rPr lang="en-US" sz="2200" dirty="0" smtClean="0">
                <a:solidFill>
                  <a:srgbClr val="FF0000"/>
                </a:solidFill>
                <a:sym typeface="Wingdings"/>
              </a:rPr>
              <a:t>model is a bottleneck with NVM</a:t>
            </a:r>
            <a:endParaRPr lang="en-US" sz="2200" dirty="0">
              <a:solidFill>
                <a:srgbClr val="FF0000"/>
              </a:solidFill>
              <a:sym typeface="Wingdings"/>
            </a:endParaRPr>
          </a:p>
          <a:p>
            <a:pPr lvl="1"/>
            <a:r>
              <a:rPr lang="en-US" sz="1800" b="1" dirty="0">
                <a:solidFill>
                  <a:schemeClr val="tx2">
                    <a:lumMod val="75000"/>
                  </a:schemeClr>
                </a:solidFill>
                <a:sym typeface="Wingdings"/>
              </a:rPr>
              <a:t>V</a:t>
            </a:r>
            <a:r>
              <a:rPr lang="en-US" sz="1800" b="1" dirty="0" smtClean="0">
                <a:solidFill>
                  <a:schemeClr val="tx2">
                    <a:lumMod val="75000"/>
                  </a:schemeClr>
                </a:solidFill>
                <a:sym typeface="Wingdings"/>
              </a:rPr>
              <a:t>olatile</a:t>
            </a:r>
            <a:r>
              <a:rPr lang="en-US" sz="1800" dirty="0" smtClean="0">
                <a:solidFill>
                  <a:schemeClr val="tx2">
                    <a:lumMod val="75000"/>
                  </a:schemeClr>
                </a:solidFill>
                <a:sym typeface="Wingdings"/>
              </a:rPr>
              <a:t> </a:t>
            </a:r>
            <a:r>
              <a:rPr lang="en-US" sz="1800" dirty="0">
                <a:solidFill>
                  <a:schemeClr val="tx2">
                    <a:lumMod val="75000"/>
                  </a:schemeClr>
                </a:solidFill>
                <a:sym typeface="Wingdings"/>
              </a:rPr>
              <a:t>data in memory </a:t>
            </a:r>
            <a:r>
              <a:rPr lang="en-US" sz="1800" dirty="0" smtClean="0">
                <a:solidFill>
                  <a:schemeClr val="tx2">
                    <a:lumMod val="75000"/>
                  </a:schemeClr>
                </a:solidFill>
                <a:sym typeface="Wingdings"/>
              </a:rPr>
              <a:t> a </a:t>
            </a:r>
            <a:r>
              <a:rPr lang="en-US" sz="1800" b="1" dirty="0">
                <a:solidFill>
                  <a:schemeClr val="tx2">
                    <a:lumMod val="75000"/>
                  </a:schemeClr>
                </a:solidFill>
                <a:sym typeface="Wingdings"/>
              </a:rPr>
              <a:t>load/store </a:t>
            </a:r>
            <a:r>
              <a:rPr lang="en-US" sz="1800" dirty="0">
                <a:solidFill>
                  <a:schemeClr val="tx2">
                    <a:lumMod val="75000"/>
                  </a:schemeClr>
                </a:solidFill>
                <a:sym typeface="Wingdings"/>
              </a:rPr>
              <a:t>interface</a:t>
            </a:r>
          </a:p>
          <a:p>
            <a:pPr lvl="1"/>
            <a:r>
              <a:rPr lang="en-US" sz="1800" b="1" dirty="0">
                <a:solidFill>
                  <a:srgbClr val="004D26"/>
                </a:solidFill>
                <a:sym typeface="Wingdings"/>
              </a:rPr>
              <a:t>P</a:t>
            </a:r>
            <a:r>
              <a:rPr lang="en-US" sz="1800" b="1" dirty="0" smtClean="0">
                <a:solidFill>
                  <a:srgbClr val="004D26"/>
                </a:solidFill>
                <a:sym typeface="Wingdings"/>
              </a:rPr>
              <a:t>ersistent</a:t>
            </a:r>
            <a:r>
              <a:rPr lang="en-US" sz="1800" dirty="0" smtClean="0">
                <a:solidFill>
                  <a:srgbClr val="004D26"/>
                </a:solidFill>
                <a:sym typeface="Wingdings"/>
              </a:rPr>
              <a:t> </a:t>
            </a:r>
            <a:r>
              <a:rPr lang="en-US" sz="1800" dirty="0">
                <a:solidFill>
                  <a:srgbClr val="004D26"/>
                </a:solidFill>
                <a:sym typeface="Wingdings"/>
              </a:rPr>
              <a:t>data in storage </a:t>
            </a:r>
            <a:r>
              <a:rPr lang="en-US" sz="1800" dirty="0" smtClean="0">
                <a:solidFill>
                  <a:srgbClr val="004D26"/>
                </a:solidFill>
                <a:sym typeface="Wingdings"/>
              </a:rPr>
              <a:t> </a:t>
            </a:r>
            <a:r>
              <a:rPr lang="en-US" sz="1800" dirty="0">
                <a:solidFill>
                  <a:srgbClr val="004D26"/>
                </a:solidFill>
                <a:sym typeface="Wingdings"/>
              </a:rPr>
              <a:t>a </a:t>
            </a:r>
            <a:r>
              <a:rPr lang="en-US" sz="1800" b="1" dirty="0">
                <a:solidFill>
                  <a:srgbClr val="004D26"/>
                </a:solidFill>
                <a:sym typeface="Wingdings"/>
              </a:rPr>
              <a:t>file system </a:t>
            </a:r>
            <a:r>
              <a:rPr lang="en-US" sz="1800" dirty="0">
                <a:solidFill>
                  <a:srgbClr val="004D26"/>
                </a:solidFill>
                <a:sym typeface="Wingdings"/>
              </a:rPr>
              <a:t>interface</a:t>
            </a:r>
          </a:p>
          <a:p>
            <a:pPr lvl="1"/>
            <a:r>
              <a:rPr lang="en-US" sz="1800" dirty="0">
                <a:sym typeface="Wingdings"/>
              </a:rPr>
              <a:t>Problem: </a:t>
            </a:r>
            <a:r>
              <a:rPr lang="en-US" sz="1800" dirty="0">
                <a:solidFill>
                  <a:srgbClr val="0000FF"/>
                </a:solidFill>
                <a:sym typeface="Wingdings"/>
              </a:rPr>
              <a:t>Operating system (OS) and file system (FS) code </a:t>
            </a:r>
            <a:r>
              <a:rPr lang="en-US" sz="1800" dirty="0" smtClean="0">
                <a:solidFill>
                  <a:srgbClr val="0000FF"/>
                </a:solidFill>
                <a:sym typeface="Wingdings"/>
              </a:rPr>
              <a:t>to locate, translate, buffer data become performance and energy bottlenecks with fast NVM stores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41</a:t>
            </a:fld>
            <a:endParaRPr lang="en-US" altLang="en-US">
              <a:solidFill>
                <a:srgbClr val="000000"/>
              </a:solidFill>
            </a:endParaRPr>
          </a:p>
        </p:txBody>
      </p:sp>
      <p:sp>
        <p:nvSpPr>
          <p:cNvPr id="5" name="Rectangle 4"/>
          <p:cNvSpPr/>
          <p:nvPr/>
        </p:nvSpPr>
        <p:spPr>
          <a:xfrm>
            <a:off x="1619672" y="2996952"/>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 name="TextBox 5"/>
          <p:cNvSpPr txBox="1"/>
          <p:nvPr/>
        </p:nvSpPr>
        <p:spPr>
          <a:xfrm>
            <a:off x="1835696" y="2708920"/>
            <a:ext cx="1809172" cy="369332"/>
          </a:xfrm>
          <a:prstGeom prst="rect">
            <a:avLst/>
          </a:prstGeom>
          <a:solidFill>
            <a:srgbClr val="FFFFFF"/>
          </a:solidFill>
        </p:spPr>
        <p:txBody>
          <a:bodyPr wrap="none" rtlCol="0">
            <a:spAutoFit/>
          </a:bodyPr>
          <a:lstStyle/>
          <a:p>
            <a:pPr fontAlgn="auto">
              <a:spcBef>
                <a:spcPts val="0"/>
              </a:spcBef>
              <a:spcAft>
                <a:spcPts val="0"/>
              </a:spcAft>
            </a:pPr>
            <a:r>
              <a:rPr lang="en-US" dirty="0">
                <a:solidFill>
                  <a:srgbClr val="000000"/>
                </a:solidFill>
                <a:latin typeface="Tahoma"/>
                <a:ea typeface="+mn-ea"/>
                <a:cs typeface="+mn-cs"/>
              </a:rPr>
              <a:t>Two-Level Store</a:t>
            </a:r>
          </a:p>
        </p:txBody>
      </p:sp>
      <p:pic>
        <p:nvPicPr>
          <p:cNvPr id="8" name="Picture 23" descr="http://i.ehow.com/images/a04/ac/qb/format-hard-drive-xp-800X80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433856">
            <a:off x="5857780" y="4481579"/>
            <a:ext cx="1539467" cy="153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descr="90%"/>
          <p:cNvSpPr txBox="1">
            <a:spLocks noChangeArrowheads="1"/>
          </p:cNvSpPr>
          <p:nvPr/>
        </p:nvSpPr>
        <p:spPr bwMode="auto">
          <a:xfrm>
            <a:off x="4136766" y="4272103"/>
            <a:ext cx="1047549" cy="495520"/>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sz="1400" kern="0" dirty="0">
                <a:solidFill>
                  <a:sysClr val="windowText" lastClr="000000"/>
                </a:solidFill>
                <a:latin typeface="Tahoma"/>
                <a:ea typeface="Arial" pitchFamily="-107" charset="0"/>
                <a:cs typeface="Tahoma"/>
              </a:rPr>
              <a:t>Processor</a:t>
            </a:r>
          </a:p>
          <a:p>
            <a:pPr algn="ctr" fontAlgn="auto">
              <a:spcBef>
                <a:spcPts val="0"/>
              </a:spcBef>
              <a:spcAft>
                <a:spcPts val="0"/>
              </a:spcAft>
              <a:defRPr/>
            </a:pPr>
            <a:r>
              <a:rPr lang="en-US" sz="1400" kern="0" dirty="0">
                <a:solidFill>
                  <a:sysClr val="windowText" lastClr="000000"/>
                </a:solidFill>
                <a:latin typeface="Tahoma"/>
                <a:ea typeface="Arial" pitchFamily="-107" charset="0"/>
                <a:cs typeface="Tahoma"/>
              </a:rPr>
              <a:t>and caches</a:t>
            </a:r>
          </a:p>
        </p:txBody>
      </p:sp>
      <p:sp>
        <p:nvSpPr>
          <p:cNvPr id="10" name="Text Box 20" descr="90%"/>
          <p:cNvSpPr txBox="1">
            <a:spLocks noChangeArrowheads="1"/>
          </p:cNvSpPr>
          <p:nvPr/>
        </p:nvSpPr>
        <p:spPr bwMode="auto">
          <a:xfrm>
            <a:off x="2034060" y="5968296"/>
            <a:ext cx="1232132" cy="280077"/>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sz="1400" kern="0" dirty="0">
                <a:solidFill>
                  <a:srgbClr val="FF0000"/>
                </a:solidFill>
                <a:latin typeface="Tahoma"/>
                <a:ea typeface="Arial" pitchFamily="-107" charset="0"/>
                <a:cs typeface="Tahoma"/>
              </a:rPr>
              <a:t>Main Memory</a:t>
            </a:r>
          </a:p>
        </p:txBody>
      </p:sp>
      <p:sp>
        <p:nvSpPr>
          <p:cNvPr id="11" name="Text Box 24" descr="90%"/>
          <p:cNvSpPr txBox="1">
            <a:spLocks noChangeArrowheads="1"/>
          </p:cNvSpPr>
          <p:nvPr/>
        </p:nvSpPr>
        <p:spPr bwMode="auto">
          <a:xfrm>
            <a:off x="5861314" y="5852092"/>
            <a:ext cx="1735538"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dirty="0" smtClean="0">
                <a:solidFill>
                  <a:srgbClr val="FF0000"/>
                </a:solidFill>
                <a:latin typeface="Tahoma"/>
                <a:cs typeface="Tahoma"/>
              </a:rPr>
              <a:t>Storage (SSD/HDD)</a:t>
            </a:r>
          </a:p>
        </p:txBody>
      </p:sp>
      <p:pic>
        <p:nvPicPr>
          <p:cNvPr id="12" name="Content Placeholder 6" descr="barcelona-die-photo-colo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84214" y="3333667"/>
            <a:ext cx="951021" cy="92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im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flipV="1">
            <a:off x="1835696" y="5469667"/>
            <a:ext cx="1670057" cy="398114"/>
          </a:xfrm>
          <a:prstGeom prst="rect">
            <a:avLst/>
          </a:prstGeom>
        </p:spPr>
      </p:pic>
      <p:cxnSp>
        <p:nvCxnSpPr>
          <p:cNvPr id="14" name="Straight Arrow Connector 13"/>
          <p:cNvCxnSpPr/>
          <p:nvPr/>
        </p:nvCxnSpPr>
        <p:spPr>
          <a:xfrm flipH="1">
            <a:off x="3401375" y="3799610"/>
            <a:ext cx="7306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887885" y="3486474"/>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400" dirty="0">
                <a:solidFill>
                  <a:srgbClr val="000000"/>
                </a:solidFill>
                <a:latin typeface="Tahoma"/>
              </a:rPr>
              <a:t>Virtual memory</a:t>
            </a:r>
          </a:p>
        </p:txBody>
      </p:sp>
      <p:sp>
        <p:nvSpPr>
          <p:cNvPr id="16" name="Rectangle 15"/>
          <p:cNvSpPr/>
          <p:nvPr/>
        </p:nvSpPr>
        <p:spPr>
          <a:xfrm>
            <a:off x="1887885" y="4478071"/>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400" dirty="0">
                <a:solidFill>
                  <a:srgbClr val="000000"/>
                </a:solidFill>
                <a:latin typeface="Tahoma"/>
              </a:rPr>
              <a:t>Address translation</a:t>
            </a:r>
          </a:p>
        </p:txBody>
      </p:sp>
      <p:cxnSp>
        <p:nvCxnSpPr>
          <p:cNvPr id="17" name="Straight Arrow Connector 16"/>
          <p:cNvCxnSpPr>
            <a:stCxn id="15" idx="2"/>
            <a:endCxn id="16" idx="0"/>
          </p:cNvCxnSpPr>
          <p:nvPr/>
        </p:nvCxnSpPr>
        <p:spPr>
          <a:xfrm>
            <a:off x="2644630" y="4112746"/>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657425" y="5104342"/>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296996" y="3068960"/>
            <a:ext cx="1049474" cy="307777"/>
          </a:xfrm>
          <a:prstGeom prst="rect">
            <a:avLst/>
          </a:prstGeom>
          <a:noFill/>
        </p:spPr>
        <p:txBody>
          <a:bodyPr wrap="none" rtlCol="0">
            <a:spAutoFit/>
          </a:bodyPr>
          <a:lstStyle/>
          <a:p>
            <a:pPr fontAlgn="auto">
              <a:spcBef>
                <a:spcPts val="0"/>
              </a:spcBef>
              <a:spcAft>
                <a:spcPts val="0"/>
              </a:spcAft>
            </a:pPr>
            <a:r>
              <a:rPr lang="en-US" sz="1400" dirty="0">
                <a:solidFill>
                  <a:srgbClr val="FF0000"/>
                </a:solidFill>
                <a:latin typeface="Tahoma"/>
                <a:ea typeface="+mn-ea"/>
                <a:cs typeface="+mn-cs"/>
              </a:rPr>
              <a:t>Load/Store</a:t>
            </a:r>
          </a:p>
        </p:txBody>
      </p:sp>
      <p:cxnSp>
        <p:nvCxnSpPr>
          <p:cNvPr id="20" name="Straight Arrow Connector 19"/>
          <p:cNvCxnSpPr/>
          <p:nvPr/>
        </p:nvCxnSpPr>
        <p:spPr>
          <a:xfrm>
            <a:off x="5175811" y="3799610"/>
            <a:ext cx="7306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906461" y="3486474"/>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400" dirty="0">
                <a:solidFill>
                  <a:srgbClr val="000000"/>
                </a:solidFill>
                <a:latin typeface="Tahoma"/>
              </a:rPr>
              <a:t>Operating system</a:t>
            </a:r>
          </a:p>
          <a:p>
            <a:pPr algn="ctr" fontAlgn="auto">
              <a:spcBef>
                <a:spcPts val="0"/>
              </a:spcBef>
              <a:spcAft>
                <a:spcPts val="0"/>
              </a:spcAft>
            </a:pPr>
            <a:r>
              <a:rPr lang="en-US" sz="1400" dirty="0">
                <a:solidFill>
                  <a:srgbClr val="000000"/>
                </a:solidFill>
                <a:latin typeface="Tahoma"/>
              </a:rPr>
              <a:t>and file system</a:t>
            </a:r>
          </a:p>
        </p:txBody>
      </p:sp>
      <p:cxnSp>
        <p:nvCxnSpPr>
          <p:cNvPr id="22" name="Straight Arrow Connector 21"/>
          <p:cNvCxnSpPr>
            <a:stCxn id="21" idx="2"/>
          </p:cNvCxnSpPr>
          <p:nvPr/>
        </p:nvCxnSpPr>
        <p:spPr>
          <a:xfrm>
            <a:off x="6663205" y="4112746"/>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123621" y="3068960"/>
            <a:ext cx="1968633" cy="307777"/>
          </a:xfrm>
          <a:prstGeom prst="rect">
            <a:avLst/>
          </a:prstGeom>
          <a:noFill/>
        </p:spPr>
        <p:txBody>
          <a:bodyPr wrap="none" rtlCol="0">
            <a:spAutoFit/>
          </a:bodyPr>
          <a:lstStyle/>
          <a:p>
            <a:pPr fontAlgn="auto">
              <a:spcBef>
                <a:spcPts val="0"/>
              </a:spcBef>
              <a:spcAft>
                <a:spcPts val="0"/>
              </a:spcAft>
            </a:pPr>
            <a:r>
              <a:rPr lang="en-US" sz="1400" dirty="0" err="1">
                <a:solidFill>
                  <a:srgbClr val="FF0000"/>
                </a:solidFill>
                <a:latin typeface="Tahoma"/>
                <a:ea typeface="+mn-ea"/>
                <a:cs typeface="+mn-cs"/>
              </a:rPr>
              <a:t>fopen</a:t>
            </a:r>
            <a:r>
              <a:rPr lang="en-US" sz="1400" dirty="0">
                <a:solidFill>
                  <a:srgbClr val="FF0000"/>
                </a:solidFill>
                <a:latin typeface="Tahoma"/>
                <a:ea typeface="+mn-ea"/>
                <a:cs typeface="+mn-cs"/>
              </a:rPr>
              <a:t>, </a:t>
            </a:r>
            <a:r>
              <a:rPr lang="en-US" sz="1400" dirty="0" err="1">
                <a:solidFill>
                  <a:srgbClr val="FF0000"/>
                </a:solidFill>
                <a:latin typeface="Tahoma"/>
                <a:ea typeface="+mn-ea"/>
                <a:cs typeface="+mn-cs"/>
              </a:rPr>
              <a:t>fread</a:t>
            </a:r>
            <a:r>
              <a:rPr lang="en-US" sz="1400" dirty="0">
                <a:solidFill>
                  <a:srgbClr val="FF0000"/>
                </a:solidFill>
                <a:latin typeface="Tahoma"/>
                <a:ea typeface="+mn-ea"/>
                <a:cs typeface="+mn-cs"/>
              </a:rPr>
              <a:t>, </a:t>
            </a:r>
            <a:r>
              <a:rPr lang="en-US" sz="1400" dirty="0" err="1">
                <a:solidFill>
                  <a:srgbClr val="FF0000"/>
                </a:solidFill>
                <a:latin typeface="Tahoma"/>
                <a:ea typeface="+mn-ea"/>
                <a:cs typeface="+mn-cs"/>
              </a:rPr>
              <a:t>fwrite</a:t>
            </a:r>
            <a:r>
              <a:rPr lang="en-US" sz="1400" dirty="0">
                <a:solidFill>
                  <a:srgbClr val="FF0000"/>
                </a:solidFill>
                <a:latin typeface="Tahoma"/>
                <a:ea typeface="+mn-ea"/>
                <a:cs typeface="+mn-cs"/>
              </a:rPr>
              <a:t>, …</a:t>
            </a:r>
          </a:p>
        </p:txBody>
      </p:sp>
      <p:sp>
        <p:nvSpPr>
          <p:cNvPr id="24" name="Text Box 24" descr="90%"/>
          <p:cNvSpPr txBox="1">
            <a:spLocks noChangeArrowheads="1"/>
          </p:cNvSpPr>
          <p:nvPr/>
        </p:nvSpPr>
        <p:spPr bwMode="auto">
          <a:xfrm>
            <a:off x="5148064" y="5660392"/>
            <a:ext cx="2623313" cy="49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dirty="0" smtClean="0">
                <a:solidFill>
                  <a:srgbClr val="FF0000"/>
                </a:solidFill>
                <a:latin typeface="Tahoma"/>
                <a:cs typeface="Tahoma"/>
              </a:rPr>
              <a:t>Persistent (e.g., Phase-Change) </a:t>
            </a:r>
          </a:p>
          <a:p>
            <a:pPr algn="ctr" eaLnBrk="1" hangingPunct="1"/>
            <a:r>
              <a:rPr lang="en-US" sz="1400" dirty="0" smtClean="0">
                <a:solidFill>
                  <a:srgbClr val="FF0000"/>
                </a:solidFill>
                <a:latin typeface="Tahoma"/>
                <a:cs typeface="Tahoma"/>
              </a:rPr>
              <a:t>Memory</a:t>
            </a:r>
          </a:p>
        </p:txBody>
      </p:sp>
      <p:pic>
        <p:nvPicPr>
          <p:cNvPr id="25" name="Picture 24"/>
          <p:cNvPicPr>
            <a:picLocks noChangeAspect="1"/>
          </p:cNvPicPr>
          <p:nvPr/>
        </p:nvPicPr>
        <p:blipFill>
          <a:blip r:embed="rId5"/>
          <a:stretch>
            <a:fillRect/>
          </a:stretch>
        </p:blipFill>
        <p:spPr>
          <a:xfrm>
            <a:off x="5635893" y="4653136"/>
            <a:ext cx="1554690" cy="1003885"/>
          </a:xfrm>
          <a:prstGeom prst="rect">
            <a:avLst/>
          </a:prstGeom>
        </p:spPr>
      </p:pic>
      <p:sp>
        <p:nvSpPr>
          <p:cNvPr id="26" name="TextBox 25"/>
          <p:cNvSpPr txBox="1"/>
          <p:nvPr/>
        </p:nvSpPr>
        <p:spPr>
          <a:xfrm>
            <a:off x="11759" y="4597476"/>
            <a:ext cx="184666" cy="369332"/>
          </a:xfrm>
          <a:prstGeom prst="rect">
            <a:avLst/>
          </a:prstGeom>
          <a:noFill/>
        </p:spPr>
        <p:txBody>
          <a:bodyPr wrap="none" rtlCol="0">
            <a:spAutoFit/>
          </a:bodyPr>
          <a:lstStyle/>
          <a:p>
            <a:pPr fontAlgn="auto">
              <a:spcBef>
                <a:spcPts val="0"/>
              </a:spcBef>
              <a:spcAft>
                <a:spcPts val="0"/>
              </a:spcAft>
            </a:pPr>
            <a:endParaRPr lang="en-US" dirty="0">
              <a:solidFill>
                <a:srgbClr val="000000"/>
              </a:solidFill>
              <a:latin typeface="Tahoma"/>
              <a:ea typeface="+mn-ea"/>
              <a:cs typeface="+mn-cs"/>
            </a:endParaRPr>
          </a:p>
        </p:txBody>
      </p:sp>
      <p:sp>
        <p:nvSpPr>
          <p:cNvPr id="27" name="Rounded Rectangle 26"/>
          <p:cNvSpPr>
            <a:spLocks noChangeArrowheads="1"/>
          </p:cNvSpPr>
          <p:nvPr/>
        </p:nvSpPr>
        <p:spPr bwMode="auto">
          <a:xfrm>
            <a:off x="5508104" y="3068960"/>
            <a:ext cx="2232248" cy="1440160"/>
          </a:xfrm>
          <a:prstGeom prst="roundRect">
            <a:avLst>
              <a:gd name="adj" fmla="val 16667"/>
            </a:avLst>
          </a:prstGeom>
          <a:noFill/>
          <a:ln w="666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Tree>
    <p:extLst>
      <p:ext uri="{BB962C8B-B14F-4D97-AF65-F5344CB8AC3E}">
        <p14:creationId xmlns:p14="http://schemas.microsoft.com/office/powerpoint/2010/main" val="804802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006633"/>
                </a:solidFill>
              </a:rPr>
              <a:t>Coordinated Memory and Storage with NVM (</a:t>
            </a:r>
            <a:r>
              <a:rPr lang="en-US" sz="3400" dirty="0" smtClean="0">
                <a:solidFill>
                  <a:srgbClr val="006633"/>
                </a:solidFill>
              </a:rPr>
              <a:t>II)</a:t>
            </a:r>
            <a:endParaRPr lang="en-US" dirty="0"/>
          </a:p>
        </p:txBody>
      </p:sp>
      <p:sp>
        <p:nvSpPr>
          <p:cNvPr id="3" name="Content Placeholder 2"/>
          <p:cNvSpPr>
            <a:spLocks noGrp="1"/>
          </p:cNvSpPr>
          <p:nvPr>
            <p:ph idx="1"/>
          </p:nvPr>
        </p:nvSpPr>
        <p:spPr>
          <a:xfrm>
            <a:off x="228600" y="1052736"/>
            <a:ext cx="8610600" cy="5195664"/>
          </a:xfrm>
        </p:spPr>
        <p:txBody>
          <a:bodyPr/>
          <a:lstStyle/>
          <a:p>
            <a:r>
              <a:rPr lang="en-US" sz="2200" dirty="0">
                <a:sym typeface="Wingdings"/>
              </a:rPr>
              <a:t>Goal: </a:t>
            </a:r>
            <a:r>
              <a:rPr lang="en-US" sz="2200" dirty="0">
                <a:solidFill>
                  <a:srgbClr val="0000FF"/>
                </a:solidFill>
                <a:sym typeface="Wingdings"/>
              </a:rPr>
              <a:t>Unify memory and storage </a:t>
            </a:r>
            <a:r>
              <a:rPr lang="en-US" sz="2200" dirty="0" smtClean="0">
                <a:solidFill>
                  <a:srgbClr val="0000FF"/>
                </a:solidFill>
                <a:sym typeface="Wingdings"/>
              </a:rPr>
              <a:t>management in a single unit to </a:t>
            </a:r>
            <a:r>
              <a:rPr lang="en-US" sz="2200" dirty="0">
                <a:solidFill>
                  <a:srgbClr val="FF0000"/>
                </a:solidFill>
                <a:sym typeface="Wingdings"/>
              </a:rPr>
              <a:t>eliminate wasted work to locate, transfer, and translate data</a:t>
            </a:r>
          </a:p>
          <a:p>
            <a:pPr lvl="1"/>
            <a:r>
              <a:rPr lang="en-US" sz="1800" dirty="0" smtClean="0">
                <a:sym typeface="Wingdings"/>
              </a:rPr>
              <a:t>Improves </a:t>
            </a:r>
            <a:r>
              <a:rPr lang="en-US" sz="1800" dirty="0">
                <a:sym typeface="Wingdings"/>
              </a:rPr>
              <a:t>both energy and performance</a:t>
            </a:r>
          </a:p>
          <a:p>
            <a:pPr lvl="1"/>
            <a:r>
              <a:rPr lang="en-US" sz="1800" dirty="0" smtClean="0">
                <a:sym typeface="Wingdings"/>
              </a:rPr>
              <a:t>Simplifies </a:t>
            </a:r>
            <a:r>
              <a:rPr lang="en-US" sz="1800" dirty="0">
                <a:sym typeface="Wingdings"/>
              </a:rPr>
              <a:t>programming model as well</a:t>
            </a:r>
            <a:endParaRPr lang="en-US" sz="18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42</a:t>
            </a:fld>
            <a:endParaRPr lang="en-US" altLang="en-US">
              <a:solidFill>
                <a:srgbClr val="000000"/>
              </a:solidFill>
            </a:endParaRPr>
          </a:p>
        </p:txBody>
      </p:sp>
      <p:sp>
        <p:nvSpPr>
          <p:cNvPr id="5" name="Rectangle 4"/>
          <p:cNvSpPr/>
          <p:nvPr/>
        </p:nvSpPr>
        <p:spPr>
          <a:xfrm>
            <a:off x="4067944" y="4509120"/>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 name="Rectangle 5"/>
          <p:cNvSpPr/>
          <p:nvPr/>
        </p:nvSpPr>
        <p:spPr>
          <a:xfrm>
            <a:off x="1619672" y="2996952"/>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7" name="TextBox 6"/>
          <p:cNvSpPr txBox="1"/>
          <p:nvPr/>
        </p:nvSpPr>
        <p:spPr>
          <a:xfrm>
            <a:off x="1835696" y="2708920"/>
            <a:ext cx="2651011" cy="369332"/>
          </a:xfrm>
          <a:prstGeom prst="rect">
            <a:avLst/>
          </a:prstGeom>
          <a:solidFill>
            <a:srgbClr val="FFFFFF"/>
          </a:solidFill>
        </p:spPr>
        <p:txBody>
          <a:bodyPr wrap="none" rtlCol="0">
            <a:spAutoFit/>
          </a:bodyPr>
          <a:lstStyle/>
          <a:p>
            <a:pPr fontAlgn="auto">
              <a:spcBef>
                <a:spcPts val="0"/>
              </a:spcBef>
              <a:spcAft>
                <a:spcPts val="0"/>
              </a:spcAft>
            </a:pPr>
            <a:r>
              <a:rPr lang="en-US" dirty="0">
                <a:solidFill>
                  <a:srgbClr val="000000"/>
                </a:solidFill>
                <a:latin typeface="Tahoma"/>
                <a:ea typeface="+mn-ea"/>
                <a:cs typeface="+mn-cs"/>
              </a:rPr>
              <a:t>Unified Memory/Storage</a:t>
            </a:r>
          </a:p>
        </p:txBody>
      </p:sp>
      <p:sp>
        <p:nvSpPr>
          <p:cNvPr id="8" name="Text Box 13" descr="90%"/>
          <p:cNvSpPr txBox="1">
            <a:spLocks noChangeArrowheads="1"/>
          </p:cNvSpPr>
          <p:nvPr/>
        </p:nvSpPr>
        <p:spPr bwMode="auto">
          <a:xfrm>
            <a:off x="4185446" y="4003438"/>
            <a:ext cx="1047549" cy="495520"/>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sz="1400" kern="0" dirty="0">
                <a:solidFill>
                  <a:sysClr val="windowText" lastClr="000000"/>
                </a:solidFill>
                <a:latin typeface="Tahoma"/>
                <a:ea typeface="Arial" pitchFamily="-107" charset="0"/>
                <a:cs typeface="Tahoma"/>
              </a:rPr>
              <a:t>Processor</a:t>
            </a:r>
          </a:p>
          <a:p>
            <a:pPr algn="ctr" fontAlgn="auto">
              <a:spcBef>
                <a:spcPts val="0"/>
              </a:spcBef>
              <a:spcAft>
                <a:spcPts val="0"/>
              </a:spcAft>
              <a:defRPr/>
            </a:pPr>
            <a:r>
              <a:rPr lang="en-US" sz="1400" kern="0" dirty="0">
                <a:solidFill>
                  <a:sysClr val="windowText" lastClr="000000"/>
                </a:solidFill>
                <a:latin typeface="Tahoma"/>
                <a:ea typeface="Arial" pitchFamily="-107" charset="0"/>
                <a:cs typeface="Tahoma"/>
              </a:rPr>
              <a:t>and caches</a:t>
            </a:r>
          </a:p>
        </p:txBody>
      </p:sp>
      <p:sp>
        <p:nvSpPr>
          <p:cNvPr id="9" name="Text Box 24" descr="90%"/>
          <p:cNvSpPr txBox="1">
            <a:spLocks noChangeArrowheads="1"/>
          </p:cNvSpPr>
          <p:nvPr/>
        </p:nvSpPr>
        <p:spPr bwMode="auto">
          <a:xfrm>
            <a:off x="3059832" y="6063351"/>
            <a:ext cx="3399392"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dirty="0" smtClean="0">
                <a:solidFill>
                  <a:srgbClr val="FF0000"/>
                </a:solidFill>
                <a:latin typeface="Tahoma"/>
                <a:cs typeface="Tahoma"/>
              </a:rPr>
              <a:t>Persistent (e.g., Phase-Change) Memory</a:t>
            </a:r>
          </a:p>
        </p:txBody>
      </p:sp>
      <p:pic>
        <p:nvPicPr>
          <p:cNvPr id="10" name="Content Placeholder 6" descr="barcelona-die-photo-colo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71452" y="3140968"/>
            <a:ext cx="874036" cy="85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355976" y="4432556"/>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987824" y="4509120"/>
            <a:ext cx="1049474" cy="307777"/>
          </a:xfrm>
          <a:prstGeom prst="rect">
            <a:avLst/>
          </a:prstGeom>
          <a:noFill/>
        </p:spPr>
        <p:txBody>
          <a:bodyPr wrap="none" rtlCol="0">
            <a:spAutoFit/>
          </a:bodyPr>
          <a:lstStyle/>
          <a:p>
            <a:pPr fontAlgn="auto">
              <a:spcBef>
                <a:spcPts val="0"/>
              </a:spcBef>
              <a:spcAft>
                <a:spcPts val="0"/>
              </a:spcAft>
            </a:pPr>
            <a:r>
              <a:rPr lang="en-US" sz="1400" dirty="0">
                <a:solidFill>
                  <a:srgbClr val="000000"/>
                </a:solidFill>
                <a:latin typeface="Tahoma"/>
                <a:ea typeface="+mn-ea"/>
                <a:cs typeface="+mn-cs"/>
              </a:rPr>
              <a:t>Load/Store</a:t>
            </a:r>
          </a:p>
        </p:txBody>
      </p:sp>
      <p:pic>
        <p:nvPicPr>
          <p:cNvPr id="13" name="Picture 12"/>
          <p:cNvPicPr>
            <a:picLocks noChangeAspect="1"/>
          </p:cNvPicPr>
          <p:nvPr/>
        </p:nvPicPr>
        <p:blipFill>
          <a:blip r:embed="rId3"/>
          <a:stretch>
            <a:fillRect/>
          </a:stretch>
        </p:blipFill>
        <p:spPr>
          <a:xfrm>
            <a:off x="3935700" y="5056095"/>
            <a:ext cx="1554690" cy="1003885"/>
          </a:xfrm>
          <a:prstGeom prst="rect">
            <a:avLst/>
          </a:prstGeom>
        </p:spPr>
      </p:pic>
      <p:cxnSp>
        <p:nvCxnSpPr>
          <p:cNvPr id="14" name="Straight Connector 13"/>
          <p:cNvCxnSpPr/>
          <p:nvPr/>
        </p:nvCxnSpPr>
        <p:spPr>
          <a:xfrm flipH="1" flipV="1">
            <a:off x="2915816" y="4077072"/>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23728" y="3573016"/>
            <a:ext cx="1659429" cy="523220"/>
          </a:xfrm>
          <a:prstGeom prst="rect">
            <a:avLst/>
          </a:prstGeom>
          <a:noFill/>
        </p:spPr>
        <p:txBody>
          <a:bodyPr wrap="none" rtlCol="0">
            <a:spAutoFit/>
          </a:bodyPr>
          <a:lstStyle/>
          <a:p>
            <a:pPr algn="ctr" fontAlgn="auto">
              <a:spcBef>
                <a:spcPts val="0"/>
              </a:spcBef>
              <a:spcAft>
                <a:spcPts val="0"/>
              </a:spcAft>
            </a:pPr>
            <a:r>
              <a:rPr lang="en-US" sz="1400" dirty="0">
                <a:solidFill>
                  <a:srgbClr val="FF0000"/>
                </a:solidFill>
                <a:latin typeface="Tahoma"/>
                <a:ea typeface="+mn-ea"/>
                <a:cs typeface="+mn-cs"/>
              </a:rPr>
              <a:t>Persistent Memory</a:t>
            </a:r>
          </a:p>
          <a:p>
            <a:pPr algn="ctr" fontAlgn="auto">
              <a:spcBef>
                <a:spcPts val="0"/>
              </a:spcBef>
              <a:spcAft>
                <a:spcPts val="0"/>
              </a:spcAft>
            </a:pPr>
            <a:r>
              <a:rPr lang="en-US" sz="1400" dirty="0">
                <a:solidFill>
                  <a:srgbClr val="FF0000"/>
                </a:solidFill>
                <a:latin typeface="Tahoma"/>
                <a:ea typeface="+mn-ea"/>
                <a:cs typeface="+mn-cs"/>
              </a:rPr>
              <a:t>Manager</a:t>
            </a:r>
          </a:p>
        </p:txBody>
      </p:sp>
      <p:cxnSp>
        <p:nvCxnSpPr>
          <p:cNvPr id="16" name="Straight Arrow Connector 15"/>
          <p:cNvCxnSpPr/>
          <p:nvPr/>
        </p:nvCxnSpPr>
        <p:spPr>
          <a:xfrm flipV="1">
            <a:off x="5076056" y="443711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36096" y="4509120"/>
            <a:ext cx="928459" cy="307777"/>
          </a:xfrm>
          <a:prstGeom prst="rect">
            <a:avLst/>
          </a:prstGeom>
          <a:noFill/>
        </p:spPr>
        <p:txBody>
          <a:bodyPr wrap="none" rtlCol="0">
            <a:spAutoFit/>
          </a:bodyPr>
          <a:lstStyle/>
          <a:p>
            <a:pPr fontAlgn="auto">
              <a:spcBef>
                <a:spcPts val="0"/>
              </a:spcBef>
              <a:spcAft>
                <a:spcPts val="0"/>
              </a:spcAft>
            </a:pPr>
            <a:r>
              <a:rPr lang="en-US" sz="1400" dirty="0">
                <a:solidFill>
                  <a:srgbClr val="000000"/>
                </a:solidFill>
                <a:latin typeface="Tahoma"/>
                <a:ea typeface="+mn-ea"/>
                <a:cs typeface="+mn-cs"/>
              </a:rPr>
              <a:t>Feedback</a:t>
            </a:r>
          </a:p>
        </p:txBody>
      </p:sp>
      <p:sp>
        <p:nvSpPr>
          <p:cNvPr id="18" name="Rectangle 17"/>
          <p:cNvSpPr/>
          <p:nvPr/>
        </p:nvSpPr>
        <p:spPr>
          <a:xfrm>
            <a:off x="1475656" y="6344604"/>
            <a:ext cx="7056784" cy="553998"/>
          </a:xfrm>
          <a:prstGeom prst="rect">
            <a:avLst/>
          </a:prstGeom>
        </p:spPr>
        <p:txBody>
          <a:bodyPr wrap="square">
            <a:spAutoFit/>
          </a:bodyPr>
          <a:lstStyle/>
          <a:p>
            <a:pPr fontAlgn="auto">
              <a:spcBef>
                <a:spcPts val="0"/>
              </a:spcBef>
              <a:spcAft>
                <a:spcPts val="0"/>
              </a:spcAft>
            </a:pPr>
            <a:r>
              <a:rPr lang="en-US" sz="1500" dirty="0">
                <a:solidFill>
                  <a:srgbClr val="000000"/>
                </a:solidFill>
                <a:latin typeface="Tahoma"/>
                <a:ea typeface="+mn-ea"/>
                <a:cs typeface="+mn-cs"/>
              </a:rPr>
              <a:t>Meza+, “</a:t>
            </a:r>
            <a:r>
              <a:rPr lang="en-US" sz="1500" dirty="0">
                <a:solidFill>
                  <a:srgbClr val="0000FF"/>
                </a:solidFill>
                <a:latin typeface="Tahoma"/>
                <a:ea typeface="+mn-ea"/>
                <a:cs typeface="+mn-cs"/>
              </a:rPr>
              <a:t>A Case for Efficient Hardware-Software Cooperative Management of Storage and Memory</a:t>
            </a:r>
            <a:r>
              <a:rPr lang="en-US" sz="1500" dirty="0">
                <a:solidFill>
                  <a:srgbClr val="000000"/>
                </a:solidFill>
                <a:latin typeface="Tahoma"/>
                <a:ea typeface="+mn-ea"/>
                <a:cs typeface="+mn-cs"/>
              </a:rPr>
              <a:t>,” WEED 2013.</a:t>
            </a:r>
          </a:p>
        </p:txBody>
      </p:sp>
    </p:spTree>
    <p:extLst>
      <p:ext uri="{BB962C8B-B14F-4D97-AF65-F5344CB8AC3E}">
        <p14:creationId xmlns:p14="http://schemas.microsoft.com/office/powerpoint/2010/main" val="949001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 (PMM)</a:t>
            </a:r>
            <a:endParaRPr lang="en-US" dirty="0"/>
          </a:p>
        </p:txBody>
      </p:sp>
      <p:sp>
        <p:nvSpPr>
          <p:cNvPr id="3" name="Content Placeholder 2"/>
          <p:cNvSpPr>
            <a:spLocks noGrp="1"/>
          </p:cNvSpPr>
          <p:nvPr>
            <p:ph idx="1"/>
          </p:nvPr>
        </p:nvSpPr>
        <p:spPr>
          <a:xfrm>
            <a:off x="228600" y="980728"/>
            <a:ext cx="8610600" cy="5472608"/>
          </a:xfrm>
        </p:spPr>
        <p:txBody>
          <a:bodyPr/>
          <a:lstStyle/>
          <a:p>
            <a:r>
              <a:rPr lang="en-US" sz="2200" dirty="0" smtClean="0">
                <a:solidFill>
                  <a:srgbClr val="0000FF"/>
                </a:solidFill>
                <a:sym typeface="Wingdings"/>
              </a:rPr>
              <a:t>Exposes a load/store interface to access persistent data</a:t>
            </a:r>
          </a:p>
          <a:p>
            <a:pPr lvl="1"/>
            <a:r>
              <a:rPr lang="en-US" sz="2000" dirty="0" smtClean="0">
                <a:solidFill>
                  <a:schemeClr val="accent2">
                    <a:lumMod val="75000"/>
                  </a:schemeClr>
                </a:solidFill>
                <a:sym typeface="Wingdings"/>
              </a:rPr>
              <a:t>Applications can directly access persistent memory  no conversion, translation, location overhead for persistent data </a:t>
            </a:r>
          </a:p>
          <a:p>
            <a:pPr lvl="1"/>
            <a:endParaRPr lang="en-US" sz="2000" dirty="0" smtClean="0">
              <a:sym typeface="Wingdings"/>
            </a:endParaRPr>
          </a:p>
          <a:p>
            <a:r>
              <a:rPr lang="en-US" sz="2200" dirty="0" smtClean="0">
                <a:solidFill>
                  <a:srgbClr val="0000FF"/>
                </a:solidFill>
                <a:sym typeface="Wingdings"/>
              </a:rPr>
              <a:t>Manages data placement, location, persistence, security</a:t>
            </a:r>
          </a:p>
          <a:p>
            <a:pPr lvl="1"/>
            <a:r>
              <a:rPr lang="en-US" sz="2000" dirty="0" smtClean="0">
                <a:solidFill>
                  <a:schemeClr val="accent2">
                    <a:lumMod val="75000"/>
                  </a:schemeClr>
                </a:solidFill>
                <a:sym typeface="Wingdings"/>
              </a:rPr>
              <a:t>To get the best of multiple forms of storage</a:t>
            </a:r>
          </a:p>
          <a:p>
            <a:pPr lvl="1"/>
            <a:endParaRPr lang="en-US" sz="2000" dirty="0" smtClean="0">
              <a:sym typeface="Wingdings"/>
            </a:endParaRPr>
          </a:p>
          <a:p>
            <a:r>
              <a:rPr lang="en-US" sz="2200" dirty="0" smtClean="0">
                <a:solidFill>
                  <a:srgbClr val="0000FF"/>
                </a:solidFill>
                <a:sym typeface="Wingdings"/>
              </a:rPr>
              <a:t>Manages metadata storage and retrieval</a:t>
            </a:r>
          </a:p>
          <a:p>
            <a:pPr lvl="1"/>
            <a:r>
              <a:rPr lang="en-US" sz="2000" dirty="0" smtClean="0">
                <a:solidFill>
                  <a:srgbClr val="FF0000"/>
                </a:solidFill>
                <a:sym typeface="Wingdings"/>
              </a:rPr>
              <a:t>This can lead to overheads that need to be managed</a:t>
            </a:r>
          </a:p>
          <a:p>
            <a:pPr lvl="1"/>
            <a:endParaRPr lang="en-US" sz="2000" dirty="0" smtClean="0">
              <a:sym typeface="Wingdings"/>
            </a:endParaRPr>
          </a:p>
          <a:p>
            <a:r>
              <a:rPr lang="en-US" sz="2200" dirty="0" smtClean="0">
                <a:solidFill>
                  <a:srgbClr val="0000FF"/>
                </a:solidFill>
                <a:sym typeface="Wingdings"/>
              </a:rPr>
              <a:t>Exposes hooks and interfaces for system software</a:t>
            </a:r>
          </a:p>
          <a:p>
            <a:pPr lvl="1"/>
            <a:r>
              <a:rPr lang="en-US" sz="2000" dirty="0" smtClean="0">
                <a:solidFill>
                  <a:srgbClr val="2C6123"/>
                </a:solidFill>
                <a:sym typeface="Wingdings"/>
              </a:rPr>
              <a:t>To enable better data placement and management decisions</a:t>
            </a:r>
          </a:p>
          <a:p>
            <a:pPr lvl="1"/>
            <a:endParaRPr lang="en-US" sz="2000" dirty="0">
              <a:solidFill>
                <a:srgbClr val="2C6123"/>
              </a:solidFill>
              <a:sym typeface="Wingdings"/>
            </a:endParaRPr>
          </a:p>
          <a:p>
            <a:r>
              <a:rPr lang="en-US" sz="1800" dirty="0"/>
              <a:t>Meza+, “</a:t>
            </a:r>
            <a:r>
              <a:rPr lang="en-US" sz="1800" dirty="0">
                <a:solidFill>
                  <a:srgbClr val="0000FF"/>
                </a:solidFill>
              </a:rPr>
              <a:t>A Case for Efficient Hardware-Software Cooperative Management of Storage and Memory</a:t>
            </a:r>
            <a:r>
              <a:rPr lang="en-US" sz="1800" dirty="0"/>
              <a:t>,” WEED 2013.</a:t>
            </a:r>
          </a:p>
          <a:p>
            <a:pPr lvl="1"/>
            <a:endParaRPr lang="en-US" sz="2000" dirty="0" smtClean="0">
              <a:solidFill>
                <a:srgbClr val="2C6123"/>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43</a:t>
            </a:fld>
            <a:endParaRPr lang="en-US" altLang="en-US">
              <a:solidFill>
                <a:srgbClr val="000000"/>
              </a:solidFill>
            </a:endParaRPr>
          </a:p>
        </p:txBody>
      </p:sp>
    </p:spTree>
    <p:extLst>
      <p:ext uri="{BB962C8B-B14F-4D97-AF65-F5344CB8AC3E}">
        <p14:creationId xmlns:p14="http://schemas.microsoft.com/office/powerpoint/2010/main" val="1058949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Persistent Memory Manager (PMM)</a:t>
            </a:r>
          </a:p>
        </p:txBody>
      </p:sp>
      <p:sp>
        <p:nvSpPr>
          <p:cNvPr id="3" name="Content Placeholder 2"/>
          <p:cNvSpPr>
            <a:spLocks noGrp="1"/>
          </p:cNvSpPr>
          <p:nvPr>
            <p:ph idx="1"/>
          </p:nvPr>
        </p:nvSpPr>
        <p:spPr/>
        <p:txBody>
          <a:bodyPr/>
          <a:lstStyle/>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44</a:t>
            </a:fld>
            <a:endParaRPr lang="en-US" altLang="en-US">
              <a:solidFill>
                <a:srgbClr val="000000"/>
              </a:solidFill>
            </a:endParaRPr>
          </a:p>
        </p:txBody>
      </p:sp>
      <p:pic>
        <p:nvPicPr>
          <p:cNvPr id="6" name="Picture 5"/>
          <p:cNvPicPr>
            <a:picLocks noChangeAspect="1"/>
          </p:cNvPicPr>
          <p:nvPr/>
        </p:nvPicPr>
        <p:blipFill>
          <a:blip r:embed="rId3"/>
          <a:stretch>
            <a:fillRect/>
          </a:stretch>
        </p:blipFill>
        <p:spPr>
          <a:xfrm>
            <a:off x="827584" y="786355"/>
            <a:ext cx="6624736" cy="5018909"/>
          </a:xfrm>
          <a:prstGeom prst="rect">
            <a:avLst/>
          </a:prstGeom>
        </p:spPr>
      </p:pic>
      <p:sp>
        <p:nvSpPr>
          <p:cNvPr id="7" name="TextBox 6"/>
          <p:cNvSpPr txBox="1"/>
          <p:nvPr/>
        </p:nvSpPr>
        <p:spPr>
          <a:xfrm>
            <a:off x="251520" y="5910371"/>
            <a:ext cx="8593137" cy="830997"/>
          </a:xfrm>
          <a:prstGeom prst="rect">
            <a:avLst/>
          </a:prstGeom>
          <a:solidFill>
            <a:sysClr val="window" lastClr="FFFFFF"/>
          </a:solidFill>
          <a:ln w="25400" cap="flat" cmpd="sng" algn="ctr">
            <a:solidFill>
              <a:srgbClr val="0000FF"/>
            </a:solidFill>
            <a:prstDash val="solid"/>
          </a:ln>
          <a:effectLst/>
        </p:spPr>
        <p:txBody>
          <a:bodyPr>
            <a:spAutoFit/>
          </a:bodyPr>
          <a:lstStyle/>
          <a:p>
            <a:pPr algn="ctr" fontAlgn="auto">
              <a:spcBef>
                <a:spcPts val="0"/>
              </a:spcBef>
              <a:spcAft>
                <a:spcPts val="0"/>
              </a:spcAft>
              <a:defRPr/>
            </a:pPr>
            <a:r>
              <a:rPr lang="en-US" sz="2400" b="1" kern="0" dirty="0">
                <a:solidFill>
                  <a:srgbClr val="0000FF"/>
                </a:solidFill>
                <a:latin typeface="Calibri"/>
                <a:ea typeface="+mn-ea"/>
                <a:cs typeface="+mn-cs"/>
              </a:rPr>
              <a:t>PMM uses access and hint information to allocate, locate, migrate and access data in the heterogeneous array of devices</a:t>
            </a:r>
          </a:p>
        </p:txBody>
      </p:sp>
      <p:sp>
        <p:nvSpPr>
          <p:cNvPr id="8" name="Rounded Rectangle 7"/>
          <p:cNvSpPr>
            <a:spLocks noChangeArrowheads="1"/>
          </p:cNvSpPr>
          <p:nvPr/>
        </p:nvSpPr>
        <p:spPr bwMode="auto">
          <a:xfrm>
            <a:off x="2555776" y="1412776"/>
            <a:ext cx="3312368" cy="432048"/>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9" name="TextBox 38"/>
          <p:cNvSpPr txBox="1">
            <a:spLocks noChangeArrowheads="1"/>
          </p:cNvSpPr>
          <p:nvPr/>
        </p:nvSpPr>
        <p:spPr bwMode="auto">
          <a:xfrm rot="10800000" flipV="1">
            <a:off x="5868144" y="1434262"/>
            <a:ext cx="1800200"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600" dirty="0" smtClean="0">
                <a:solidFill>
                  <a:srgbClr val="0000FF"/>
                </a:solidFill>
              </a:rPr>
              <a:t>Persistent objects</a:t>
            </a:r>
          </a:p>
        </p:txBody>
      </p:sp>
    </p:spTree>
    <p:extLst>
      <p:ext uri="{BB962C8B-B14F-4D97-AF65-F5344CB8AC3E}">
        <p14:creationId xmlns:p14="http://schemas.microsoft.com/office/powerpoint/2010/main" val="3866872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07896" cy="1066800"/>
          </a:xfrm>
        </p:spPr>
        <p:txBody>
          <a:bodyPr>
            <a:noAutofit/>
          </a:bodyPr>
          <a:lstStyle/>
          <a:p>
            <a:r>
              <a:rPr lang="en-US" sz="3800" dirty="0" smtClean="0"/>
              <a:t>Performance Benefits </a:t>
            </a:r>
            <a:r>
              <a:rPr lang="en-US" sz="3800" dirty="0"/>
              <a:t>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45</a:t>
            </a:fld>
            <a:endParaRPr lang="en-US" altLang="en-US">
              <a:solidFill>
                <a:srgbClr val="000000"/>
              </a:solidFill>
            </a:endParaRPr>
          </a:p>
        </p:txBody>
      </p:sp>
      <p:pic>
        <p:nvPicPr>
          <p:cNvPr id="8" name="Content Placeholder 7"/>
          <p:cNvPicPr>
            <a:picLocks noGrp="1" noChangeAspect="1"/>
          </p:cNvPicPr>
          <p:nvPr>
            <p:ph idx="1"/>
          </p:nvPr>
        </p:nvPicPr>
        <p:blipFill>
          <a:blip r:embed="rId3"/>
          <a:srcRect l="-7256" r="-7256"/>
          <a:stretch>
            <a:fillRect/>
          </a:stretch>
        </p:blipFill>
        <p:spPr/>
      </p:pic>
      <p:cxnSp>
        <p:nvCxnSpPr>
          <p:cNvPr id="6" name="Straight Arrow Connector 5"/>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34" y="4797152"/>
            <a:ext cx="740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dirty="0" smtClean="0">
                <a:solidFill>
                  <a:srgbClr val="FF0000"/>
                </a:solidFill>
              </a:rPr>
              <a:t>~5X</a:t>
            </a:r>
            <a:endParaRPr lang="en-US" dirty="0">
              <a:solidFill>
                <a:srgbClr val="FF0000"/>
              </a:solidFill>
            </a:endParaRPr>
          </a:p>
        </p:txBody>
      </p:sp>
      <p:cxnSp>
        <p:nvCxnSpPr>
          <p:cNvPr id="10" name="Straight Arrow Connector 9"/>
          <p:cNvCxnSpPr/>
          <p:nvPr/>
        </p:nvCxnSpPr>
        <p:spPr bwMode="auto">
          <a:xfrm>
            <a:off x="3851920" y="2348880"/>
            <a:ext cx="936104" cy="2592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565" y="1916832"/>
            <a:ext cx="912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dirty="0" smtClean="0">
                <a:solidFill>
                  <a:srgbClr val="FF0000"/>
                </a:solidFill>
              </a:rPr>
              <a:t>~24X</a:t>
            </a:r>
            <a:endParaRPr lang="en-US" dirty="0">
              <a:solidFill>
                <a:srgbClr val="FF0000"/>
              </a:solidFill>
            </a:endParaRPr>
          </a:p>
        </p:txBody>
      </p:sp>
      <p:sp>
        <p:nvSpPr>
          <p:cNvPr id="12" name="Rectangle 11"/>
          <p:cNvSpPr/>
          <p:nvPr/>
        </p:nvSpPr>
        <p:spPr>
          <a:xfrm>
            <a:off x="1475656" y="6344604"/>
            <a:ext cx="7056784" cy="553998"/>
          </a:xfrm>
          <a:prstGeom prst="rect">
            <a:avLst/>
          </a:prstGeom>
        </p:spPr>
        <p:txBody>
          <a:bodyPr wrap="square">
            <a:spAutoFit/>
          </a:bodyPr>
          <a:lstStyle/>
          <a:p>
            <a:pPr fontAlgn="auto">
              <a:spcBef>
                <a:spcPts val="0"/>
              </a:spcBef>
              <a:spcAft>
                <a:spcPts val="0"/>
              </a:spcAft>
            </a:pPr>
            <a:r>
              <a:rPr lang="en-US" sz="1500" dirty="0">
                <a:solidFill>
                  <a:srgbClr val="000000"/>
                </a:solidFill>
                <a:latin typeface="Tahoma"/>
                <a:ea typeface="+mn-ea"/>
                <a:cs typeface="+mn-cs"/>
              </a:rPr>
              <a:t>Meza+, “</a:t>
            </a:r>
            <a:r>
              <a:rPr lang="en-US" sz="1500" dirty="0">
                <a:solidFill>
                  <a:srgbClr val="0000FF"/>
                </a:solidFill>
                <a:latin typeface="Tahoma"/>
                <a:ea typeface="+mn-ea"/>
                <a:cs typeface="+mn-cs"/>
              </a:rPr>
              <a:t>A Case for Efficient Hardware-Software Cooperative Management of Storage and Memory</a:t>
            </a:r>
            <a:r>
              <a:rPr lang="en-US" sz="1500" dirty="0">
                <a:solidFill>
                  <a:srgbClr val="000000"/>
                </a:solidFill>
                <a:latin typeface="Tahoma"/>
                <a:ea typeface="+mn-ea"/>
                <a:cs typeface="+mn-cs"/>
              </a:rPr>
              <a:t>,” WEED 2013.</a:t>
            </a:r>
          </a:p>
        </p:txBody>
      </p:sp>
    </p:spTree>
    <p:extLst>
      <p:ext uri="{BB962C8B-B14F-4D97-AF65-F5344CB8AC3E}">
        <p14:creationId xmlns:p14="http://schemas.microsoft.com/office/powerpoint/2010/main" val="3624439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Benefits 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46</a:t>
            </a:fld>
            <a:endParaRPr lang="en-US" altLang="en-US">
              <a:solidFill>
                <a:srgbClr val="000000"/>
              </a:solidFill>
            </a:endParaRPr>
          </a:p>
        </p:txBody>
      </p:sp>
      <p:pic>
        <p:nvPicPr>
          <p:cNvPr id="6" name="Content Placeholder 5"/>
          <p:cNvPicPr>
            <a:picLocks noGrp="1" noChangeAspect="1"/>
          </p:cNvPicPr>
          <p:nvPr>
            <p:ph idx="1"/>
          </p:nvPr>
        </p:nvPicPr>
        <p:blipFill>
          <a:blip r:embed="rId3"/>
          <a:srcRect l="-7624" r="-7624"/>
          <a:stretch>
            <a:fillRect/>
          </a:stretch>
        </p:blipFill>
        <p:spPr/>
      </p:pic>
      <p:cxnSp>
        <p:nvCxnSpPr>
          <p:cNvPr id="8" name="Straight Arrow Connector 7"/>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34" y="4797152"/>
            <a:ext cx="740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dirty="0" smtClean="0">
                <a:solidFill>
                  <a:srgbClr val="FF0000"/>
                </a:solidFill>
              </a:rPr>
              <a:t>~5X</a:t>
            </a:r>
            <a:endParaRPr lang="en-US" dirty="0">
              <a:solidFill>
                <a:srgbClr val="FF0000"/>
              </a:solidFill>
            </a:endParaRPr>
          </a:p>
        </p:txBody>
      </p:sp>
      <p:cxnSp>
        <p:nvCxnSpPr>
          <p:cNvPr id="10" name="Straight Arrow Connector 9"/>
          <p:cNvCxnSpPr/>
          <p:nvPr/>
        </p:nvCxnSpPr>
        <p:spPr bwMode="auto">
          <a:xfrm>
            <a:off x="3851920" y="2348880"/>
            <a:ext cx="936104" cy="2592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565" y="1916832"/>
            <a:ext cx="912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dirty="0" smtClean="0">
                <a:solidFill>
                  <a:srgbClr val="FF0000"/>
                </a:solidFill>
              </a:rPr>
              <a:t>~16X</a:t>
            </a:r>
            <a:endParaRPr lang="en-US" dirty="0">
              <a:solidFill>
                <a:srgbClr val="FF0000"/>
              </a:solidFill>
            </a:endParaRPr>
          </a:p>
        </p:txBody>
      </p:sp>
      <p:sp>
        <p:nvSpPr>
          <p:cNvPr id="12" name="Rectangle 11"/>
          <p:cNvSpPr/>
          <p:nvPr/>
        </p:nvSpPr>
        <p:spPr>
          <a:xfrm>
            <a:off x="1475656" y="6344604"/>
            <a:ext cx="7056784" cy="553998"/>
          </a:xfrm>
          <a:prstGeom prst="rect">
            <a:avLst/>
          </a:prstGeom>
        </p:spPr>
        <p:txBody>
          <a:bodyPr wrap="square">
            <a:spAutoFit/>
          </a:bodyPr>
          <a:lstStyle/>
          <a:p>
            <a:pPr fontAlgn="auto">
              <a:spcBef>
                <a:spcPts val="0"/>
              </a:spcBef>
              <a:spcAft>
                <a:spcPts val="0"/>
              </a:spcAft>
            </a:pPr>
            <a:r>
              <a:rPr lang="en-US" sz="1500" dirty="0">
                <a:solidFill>
                  <a:srgbClr val="000000"/>
                </a:solidFill>
                <a:latin typeface="Tahoma"/>
                <a:ea typeface="+mn-ea"/>
                <a:cs typeface="+mn-cs"/>
              </a:rPr>
              <a:t>Meza+, “</a:t>
            </a:r>
            <a:r>
              <a:rPr lang="en-US" sz="1500" dirty="0">
                <a:solidFill>
                  <a:srgbClr val="0000FF"/>
                </a:solidFill>
                <a:latin typeface="Tahoma"/>
                <a:ea typeface="+mn-ea"/>
                <a:cs typeface="+mn-cs"/>
              </a:rPr>
              <a:t>A Case for Efficient Hardware-Software Cooperative Management of Storage and Memory</a:t>
            </a:r>
            <a:r>
              <a:rPr lang="en-US" sz="1500" dirty="0">
                <a:solidFill>
                  <a:srgbClr val="000000"/>
                </a:solidFill>
                <a:latin typeface="Tahoma"/>
                <a:ea typeface="+mn-ea"/>
                <a:cs typeface="+mn-cs"/>
              </a:rPr>
              <a:t>,” WEED 2013.</a:t>
            </a:r>
          </a:p>
        </p:txBody>
      </p:sp>
    </p:spTree>
    <p:extLst>
      <p:ext uri="{BB962C8B-B14F-4D97-AF65-F5344CB8AC3E}">
        <p14:creationId xmlns:p14="http://schemas.microsoft.com/office/powerpoint/2010/main" val="2382091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708150"/>
            <a:ext cx="8428037" cy="1720850"/>
          </a:xfrm>
        </p:spPr>
        <p:txBody>
          <a:bodyPr/>
          <a:lstStyle/>
          <a:p>
            <a:pPr algn="ctr" eaLnBrk="1" hangingPunct="1"/>
            <a:r>
              <a:rPr lang="en-US" sz="4000" dirty="0" smtClean="0">
                <a:latin typeface="Garamond" charset="0"/>
              </a:rPr>
              <a:t>Some Principles for Memory Scaling</a:t>
            </a:r>
            <a:endParaRPr lang="en-US" sz="4000" dirty="0">
              <a:latin typeface="Garamond"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473116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for Memory Scaling (So Far)</a:t>
            </a:r>
            <a:endParaRPr lang="en-US" dirty="0"/>
          </a:p>
        </p:txBody>
      </p:sp>
      <p:sp>
        <p:nvSpPr>
          <p:cNvPr id="3" name="Content Placeholder 2"/>
          <p:cNvSpPr>
            <a:spLocks noGrp="1"/>
          </p:cNvSpPr>
          <p:nvPr>
            <p:ph idx="1"/>
          </p:nvPr>
        </p:nvSpPr>
        <p:spPr>
          <a:xfrm>
            <a:off x="228600" y="1196752"/>
            <a:ext cx="8610600" cy="4876800"/>
          </a:xfrm>
        </p:spPr>
        <p:txBody>
          <a:bodyPr/>
          <a:lstStyle/>
          <a:p>
            <a:r>
              <a:rPr lang="en-US" dirty="0" smtClean="0">
                <a:solidFill>
                  <a:srgbClr val="0000FF"/>
                </a:solidFill>
              </a:rPr>
              <a:t>Better cooperation between devices and the system</a:t>
            </a:r>
          </a:p>
          <a:p>
            <a:pPr lvl="1"/>
            <a:r>
              <a:rPr lang="en-US" dirty="0" smtClean="0"/>
              <a:t>Expose more information about devices to upper layers</a:t>
            </a:r>
          </a:p>
          <a:p>
            <a:pPr lvl="1"/>
            <a:r>
              <a:rPr lang="en-US" dirty="0" smtClean="0"/>
              <a:t>More flexible interfaces</a:t>
            </a:r>
          </a:p>
          <a:p>
            <a:pPr lvl="1"/>
            <a:endParaRPr lang="en-US" dirty="0" smtClean="0"/>
          </a:p>
          <a:p>
            <a:r>
              <a:rPr lang="en-US" dirty="0" smtClean="0">
                <a:solidFill>
                  <a:srgbClr val="0000FF"/>
                </a:solidFill>
              </a:rPr>
              <a:t>Better-than-worst-case design</a:t>
            </a:r>
          </a:p>
          <a:p>
            <a:pPr lvl="1"/>
            <a:r>
              <a:rPr lang="en-US" dirty="0" smtClean="0"/>
              <a:t>Do not optimize for the worst case</a:t>
            </a:r>
          </a:p>
          <a:p>
            <a:pPr lvl="1"/>
            <a:r>
              <a:rPr lang="en-US" dirty="0"/>
              <a:t>W</a:t>
            </a:r>
            <a:r>
              <a:rPr lang="en-US" dirty="0" smtClean="0"/>
              <a:t>orst case should not determine the common case</a:t>
            </a:r>
          </a:p>
          <a:p>
            <a:endParaRPr lang="en-US" dirty="0"/>
          </a:p>
          <a:p>
            <a:r>
              <a:rPr lang="en-US" dirty="0" smtClean="0">
                <a:solidFill>
                  <a:srgbClr val="0000FF"/>
                </a:solidFill>
              </a:rPr>
              <a:t>Heterogeneity in design (specialization, asymmetry)</a:t>
            </a:r>
          </a:p>
          <a:p>
            <a:pPr lvl="1"/>
            <a:r>
              <a:rPr lang="en-US" dirty="0" smtClean="0"/>
              <a:t>Enables a more efficient design (No one size fits all) </a:t>
            </a:r>
          </a:p>
          <a:p>
            <a:pPr lvl="1"/>
            <a:endParaRPr lang="en-US" dirty="0"/>
          </a:p>
          <a:p>
            <a:r>
              <a:rPr lang="en-US" dirty="0" smtClean="0">
                <a:solidFill>
                  <a:srgbClr val="FF0000"/>
                </a:solidFill>
              </a:rPr>
              <a:t>These principles are coupled</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48</a:t>
            </a:fld>
            <a:endParaRPr lang="en-US" altLang="en-US">
              <a:solidFill>
                <a:srgbClr val="000000"/>
              </a:solidFill>
            </a:endParaRPr>
          </a:p>
        </p:txBody>
      </p:sp>
    </p:spTree>
    <p:extLst>
      <p:ext uri="{BB962C8B-B14F-4D97-AF65-F5344CB8AC3E}">
        <p14:creationId xmlns:p14="http://schemas.microsoft.com/office/powerpoint/2010/main" val="2363410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Memory</a:t>
            </a:r>
            <a:r>
              <a:rPr lang="en-US" dirty="0">
                <a:latin typeface="Garamond" charset="0"/>
                <a:ea typeface="ＭＳ Ｐゴシック" charset="0"/>
                <a:cs typeface="ＭＳ Ｐゴシック" charset="0"/>
              </a:rPr>
              <a:t> </a:t>
            </a:r>
            <a:r>
              <a:rPr lang="en-US" dirty="0" smtClean="0">
                <a:latin typeface="Garamond" charset="0"/>
                <a:ea typeface="ＭＳ Ｐゴシック" charset="0"/>
                <a:cs typeface="ＭＳ Ｐゴシック" charset="0"/>
              </a:rPr>
              <a:t>Scaling</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FF0000"/>
                </a:solidFill>
              </a:rPr>
              <a:t>Memory</a:t>
            </a:r>
            <a:r>
              <a:rPr lang="en-US" dirty="0">
                <a:solidFill>
                  <a:srgbClr val="FF0000"/>
                </a:solidFill>
              </a:rPr>
              <a:t> </a:t>
            </a:r>
            <a:r>
              <a:rPr lang="en-US" dirty="0" smtClean="0">
                <a:solidFill>
                  <a:srgbClr val="FF0000"/>
                </a:solidFill>
              </a:rPr>
              <a:t>scaling problems are a critical bottleneck for system performance, efficiency, and usability</a:t>
            </a:r>
          </a:p>
          <a:p>
            <a:endParaRPr lang="en-US" sz="1000" dirty="0">
              <a:solidFill>
                <a:srgbClr val="0000FF"/>
              </a:solidFill>
            </a:endParaRPr>
          </a:p>
          <a:p>
            <a:r>
              <a:rPr lang="en-US" dirty="0" smtClean="0">
                <a:solidFill>
                  <a:srgbClr val="0000FF"/>
                </a:solidFill>
              </a:rPr>
              <a:t>New memory architectures</a:t>
            </a:r>
          </a:p>
          <a:p>
            <a:pPr lvl="1"/>
            <a:r>
              <a:rPr lang="en-US" sz="1900" b="1" dirty="0">
                <a:solidFill>
                  <a:srgbClr val="2C6123"/>
                </a:solidFill>
              </a:rPr>
              <a:t>A</a:t>
            </a:r>
            <a:r>
              <a:rPr lang="en-US" sz="1900" b="1" dirty="0" smtClean="0">
                <a:solidFill>
                  <a:srgbClr val="2C6123"/>
                </a:solidFill>
              </a:rPr>
              <a:t> lot of hope in fixing DRAM</a:t>
            </a:r>
          </a:p>
          <a:p>
            <a:endParaRPr lang="en-US" sz="1000" dirty="0" smtClean="0"/>
          </a:p>
          <a:p>
            <a:r>
              <a:rPr lang="en-US" dirty="0" smtClean="0">
                <a:solidFill>
                  <a:srgbClr val="0000FF"/>
                </a:solidFill>
              </a:rPr>
              <a:t>Enabling emerging NVM technologies </a:t>
            </a:r>
          </a:p>
          <a:p>
            <a:pPr lvl="1"/>
            <a:r>
              <a:rPr lang="en-US" sz="1900" b="1" dirty="0">
                <a:solidFill>
                  <a:srgbClr val="2C6123"/>
                </a:solidFill>
              </a:rPr>
              <a:t>A</a:t>
            </a:r>
            <a:r>
              <a:rPr lang="en-US" sz="1900" b="1" dirty="0" smtClean="0">
                <a:solidFill>
                  <a:srgbClr val="2C6123"/>
                </a:solidFill>
              </a:rPr>
              <a:t> lot of hope in hybrid memory systems and single-level stores</a:t>
            </a:r>
          </a:p>
          <a:p>
            <a:pPr lvl="1"/>
            <a:endParaRPr lang="en-US" sz="1000" dirty="0">
              <a:solidFill>
                <a:srgbClr val="2C6123"/>
              </a:solidFill>
            </a:endParaRPr>
          </a:p>
          <a:p>
            <a:r>
              <a:rPr lang="en-US" dirty="0" smtClean="0">
                <a:solidFill>
                  <a:srgbClr val="0000FF"/>
                </a:solidFill>
              </a:rPr>
              <a:t>System-level memory/storage QoS</a:t>
            </a:r>
          </a:p>
          <a:p>
            <a:pPr lvl="1">
              <a:buClr>
                <a:srgbClr val="3B812F"/>
              </a:buClr>
            </a:pPr>
            <a:r>
              <a:rPr lang="en-US" sz="1900" b="1" dirty="0">
                <a:solidFill>
                  <a:srgbClr val="2C6123"/>
                </a:solidFill>
              </a:rPr>
              <a:t>A lot of hope in </a:t>
            </a:r>
            <a:r>
              <a:rPr lang="en-US" sz="1900" b="1" dirty="0" smtClean="0">
                <a:solidFill>
                  <a:srgbClr val="2C6123"/>
                </a:solidFill>
              </a:rPr>
              <a:t>designing a predictable system</a:t>
            </a:r>
            <a:endParaRPr lang="en-US" dirty="0" smtClean="0">
              <a:solidFill>
                <a:srgbClr val="0000FF"/>
              </a:solidFill>
            </a:endParaRPr>
          </a:p>
          <a:p>
            <a:endParaRPr lang="en-US" sz="1000" dirty="0" smtClean="0">
              <a:solidFill>
                <a:srgbClr val="2C6123"/>
              </a:solidFill>
            </a:endParaRPr>
          </a:p>
          <a:p>
            <a:r>
              <a:rPr lang="en-US" dirty="0" smtClean="0">
                <a:solidFill>
                  <a:srgbClr val="FF0000"/>
                </a:solidFill>
              </a:rPr>
              <a:t>Three principles are essential for scaling</a:t>
            </a:r>
          </a:p>
          <a:p>
            <a:pPr lvl="1"/>
            <a:r>
              <a:rPr lang="en-US" dirty="0" smtClean="0"/>
              <a:t>Software</a:t>
            </a:r>
            <a:r>
              <a:rPr lang="en-US" dirty="0"/>
              <a:t>/hardware/device </a:t>
            </a:r>
            <a:r>
              <a:rPr lang="en-US" dirty="0" smtClean="0"/>
              <a:t>cooperation</a:t>
            </a:r>
          </a:p>
          <a:p>
            <a:pPr lvl="1"/>
            <a:r>
              <a:rPr lang="en-US" dirty="0" smtClean="0"/>
              <a:t>Better-than-worst-case design</a:t>
            </a:r>
          </a:p>
          <a:p>
            <a:pPr lvl="1"/>
            <a:r>
              <a:rPr lang="en-US" dirty="0" smtClean="0"/>
              <a:t>Heterogeneity (specialization, asymmetry)</a:t>
            </a:r>
          </a:p>
          <a:p>
            <a:pPr lvl="1"/>
            <a:endParaRPr lang="en-US" sz="1300" dirty="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49</a:t>
            </a:fld>
            <a:endParaRPr lang="en-US"/>
          </a:p>
        </p:txBody>
      </p:sp>
    </p:spTree>
    <p:extLst>
      <p:ext uri="{BB962C8B-B14F-4D97-AF65-F5344CB8AC3E}">
        <p14:creationId xmlns:p14="http://schemas.microsoft.com/office/powerpoint/2010/main" val="1288883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Paper 2 (Required)</a:t>
            </a:r>
            <a:endParaRPr lang="en-US" dirty="0"/>
          </a:p>
        </p:txBody>
      </p:sp>
      <p:sp>
        <p:nvSpPr>
          <p:cNvPr id="3" name="Content Placeholder 2"/>
          <p:cNvSpPr>
            <a:spLocks noGrp="1"/>
          </p:cNvSpPr>
          <p:nvPr>
            <p:ph idx="1"/>
          </p:nvPr>
        </p:nvSpPr>
        <p:spPr/>
        <p:txBody>
          <a:bodyPr/>
          <a:lstStyle/>
          <a:p>
            <a:r>
              <a:rPr lang="en-US" dirty="0"/>
              <a:t>Yu </a:t>
            </a:r>
            <a:r>
              <a:rPr lang="en-US" dirty="0" err="1"/>
              <a:t>Cai</a:t>
            </a:r>
            <a:r>
              <a:rPr lang="en-US" dirty="0"/>
              <a:t>, </a:t>
            </a:r>
            <a:r>
              <a:rPr lang="en-US" dirty="0" err="1"/>
              <a:t>Gulay</a:t>
            </a:r>
            <a:r>
              <a:rPr lang="en-US" dirty="0"/>
              <a:t> </a:t>
            </a:r>
            <a:r>
              <a:rPr lang="en-US" dirty="0" err="1"/>
              <a:t>Yalcin</a:t>
            </a:r>
            <a:r>
              <a:rPr lang="en-US" dirty="0"/>
              <a:t>, Onur Mutlu, Erich F. </a:t>
            </a:r>
            <a:r>
              <a:rPr lang="en-US" dirty="0" err="1"/>
              <a:t>Haratsch</a:t>
            </a:r>
            <a:r>
              <a:rPr lang="en-US" dirty="0"/>
              <a:t>, Adrian Cristal, Osman </a:t>
            </a:r>
            <a:r>
              <a:rPr lang="en-US" dirty="0" err="1"/>
              <a:t>Unsal</a:t>
            </a:r>
            <a:r>
              <a:rPr lang="en-US" dirty="0"/>
              <a:t>, and Ken Mai,</a:t>
            </a:r>
            <a:br>
              <a:rPr lang="en-US" dirty="0"/>
            </a:br>
            <a:r>
              <a:rPr lang="en-US" b="1" dirty="0">
                <a:hlinkClick r:id="rId2"/>
              </a:rPr>
              <a:t>"Error Analysis and Retention-Aware Error Management for NAND Flash Memory"</a:t>
            </a:r>
            <a:r>
              <a:rPr lang="en-US" dirty="0"/>
              <a:t/>
            </a:r>
            <a:br>
              <a:rPr lang="en-US" dirty="0"/>
            </a:br>
            <a:r>
              <a:rPr lang="en-US" i="1" dirty="0">
                <a:hlinkClick r:id="rId3"/>
              </a:rPr>
              <a:t>Intel Technology Journal</a:t>
            </a:r>
            <a:r>
              <a:rPr lang="en-US" i="1" dirty="0"/>
              <a:t> (</a:t>
            </a:r>
            <a:r>
              <a:rPr lang="en-US" b="1" i="1" dirty="0"/>
              <a:t>ITJ</a:t>
            </a:r>
            <a:r>
              <a:rPr lang="en-US" i="1" dirty="0"/>
              <a:t>) Special Issue on Memory Resiliency</a:t>
            </a:r>
            <a:r>
              <a:rPr lang="en-US" dirty="0"/>
              <a:t>, Vol. 17, No. 1, May 2013</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5</a:t>
            </a:fld>
            <a:endParaRPr lang="en-US"/>
          </a:p>
        </p:txBody>
      </p:sp>
    </p:spTree>
    <p:extLst>
      <p:ext uri="{BB962C8B-B14F-4D97-AF65-F5344CB8AC3E}">
        <p14:creationId xmlns:p14="http://schemas.microsoft.com/office/powerpoint/2010/main" val="224261979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66713" y="1219200"/>
            <a:ext cx="8428037"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defTabSz="457200">
              <a:buSzPct val="100000"/>
              <a:defRPr/>
            </a:pPr>
            <a:r>
              <a:rPr lang="en-US" sz="4000" dirty="0" smtClean="0">
                <a:solidFill>
                  <a:srgbClr val="006633"/>
                </a:solidFill>
                <a:latin typeface="Garamond" charset="0"/>
              </a:rPr>
              <a:t>18-740: Computer Architecture</a:t>
            </a:r>
            <a:br>
              <a:rPr lang="en-US" sz="4000" dirty="0" smtClean="0">
                <a:solidFill>
                  <a:srgbClr val="006633"/>
                </a:solidFill>
                <a:latin typeface="Garamond" charset="0"/>
              </a:rPr>
            </a:br>
            <a:r>
              <a:rPr lang="en-US" sz="4000" dirty="0" smtClean="0">
                <a:solidFill>
                  <a:srgbClr val="006633"/>
                </a:solidFill>
                <a:latin typeface="Garamond" charset="0"/>
              </a:rPr>
              <a:t>Recitation 5: </a:t>
            </a:r>
          </a:p>
          <a:p>
            <a:pPr algn="ctr" defTabSz="457200">
              <a:buSzPct val="100000"/>
              <a:defRPr/>
            </a:pPr>
            <a:r>
              <a:rPr lang="en-US" sz="4000" dirty="0" smtClean="0">
                <a:solidFill>
                  <a:srgbClr val="006633"/>
                </a:solidFill>
                <a:latin typeface="Garamond" charset="0"/>
              </a:rPr>
              <a:t>Main Memory Scaling Wrap-Up</a:t>
            </a:r>
          </a:p>
        </p:txBody>
      </p:sp>
      <p:sp>
        <p:nvSpPr>
          <p:cNvPr id="4098" name="Text Box 2"/>
          <p:cNvSpPr txBox="1">
            <a:spLocks noChangeArrowheads="1"/>
          </p:cNvSpPr>
          <p:nvPr/>
        </p:nvSpPr>
        <p:spPr bwMode="auto">
          <a:xfrm>
            <a:off x="685800" y="3581400"/>
            <a:ext cx="7848600" cy="290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defTabSz="457200">
              <a:spcBef>
                <a:spcPts val="600"/>
              </a:spcBef>
              <a:buSzPct val="65000"/>
              <a:defRPr/>
            </a:pPr>
            <a:endParaRPr lang="en-US" i="1" dirty="0" smtClean="0">
              <a:latin typeface="Tahoma" charset="0"/>
            </a:endParaRPr>
          </a:p>
          <a:p>
            <a:pPr algn="ctr" defTabSz="457200">
              <a:spcBef>
                <a:spcPts val="600"/>
              </a:spcBef>
              <a:buSzPct val="65000"/>
              <a:defRPr/>
            </a:pPr>
            <a:endParaRPr lang="en-US" dirty="0" smtClean="0">
              <a:latin typeface="Tahoma" charset="0"/>
            </a:endParaRPr>
          </a:p>
          <a:p>
            <a:pPr algn="ctr" defTabSz="457200">
              <a:spcBef>
                <a:spcPts val="600"/>
              </a:spcBef>
              <a:buSzPct val="65000"/>
              <a:defRPr/>
            </a:pPr>
            <a:r>
              <a:rPr lang="en-US" dirty="0" smtClean="0">
                <a:solidFill>
                  <a:srgbClr val="003399"/>
                </a:solidFill>
                <a:latin typeface="Tahoma" charset="0"/>
              </a:rPr>
              <a:t>Prof. Onur Mutlu</a:t>
            </a:r>
          </a:p>
          <a:p>
            <a:pPr algn="ctr" defTabSz="457200">
              <a:spcBef>
                <a:spcPts val="600"/>
              </a:spcBef>
              <a:buSzPct val="65000"/>
              <a:defRPr/>
            </a:pPr>
            <a:r>
              <a:rPr lang="en-US" dirty="0" smtClean="0">
                <a:latin typeface="Tahoma" charset="0"/>
              </a:rPr>
              <a:t>Carnegie Mellon University</a:t>
            </a:r>
          </a:p>
          <a:p>
            <a:pPr algn="ctr" defTabSz="457200">
              <a:spcBef>
                <a:spcPts val="600"/>
              </a:spcBef>
              <a:buSzPct val="65000"/>
              <a:defRPr/>
            </a:pPr>
            <a:r>
              <a:rPr lang="en-US" dirty="0" smtClean="0">
                <a:latin typeface="Tahoma" charset="0"/>
              </a:rPr>
              <a:t>Fall 2015</a:t>
            </a:r>
          </a:p>
          <a:p>
            <a:pPr algn="ctr" defTabSz="457200">
              <a:spcBef>
                <a:spcPts val="600"/>
              </a:spcBef>
              <a:buSzPct val="65000"/>
              <a:defRPr/>
            </a:pPr>
            <a:r>
              <a:rPr lang="en-US" dirty="0" smtClean="0">
                <a:latin typeface="Tahoma" charset="0"/>
              </a:rPr>
              <a:t>September 29, 2015</a:t>
            </a:r>
          </a:p>
          <a:p>
            <a:pPr algn="ctr" defTabSz="457200">
              <a:spcBef>
                <a:spcPts val="600"/>
              </a:spcBef>
              <a:buSzPct val="65000"/>
              <a:defRPr/>
            </a:pPr>
            <a:endParaRPr lang="en-US" dirty="0" smtClean="0">
              <a:latin typeface="Tahoma" charset="0"/>
            </a:endParaRPr>
          </a:p>
        </p:txBody>
      </p:sp>
    </p:spTree>
    <p:extLst>
      <p:ext uri="{BB962C8B-B14F-4D97-AF65-F5344CB8AC3E}">
        <p14:creationId xmlns:p14="http://schemas.microsoft.com/office/powerpoint/2010/main" val="737094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Another Discussion: NAND Flash Scaling</a:t>
            </a:r>
            <a:endParaRPr lang="en-US" sz="3600" dirty="0"/>
          </a:p>
        </p:txBody>
      </p:sp>
      <p:sp>
        <p:nvSpPr>
          <p:cNvPr id="3" name="Content Placeholder 2"/>
          <p:cNvSpPr>
            <a:spLocks noGrp="1"/>
          </p:cNvSpPr>
          <p:nvPr>
            <p:ph idx="1"/>
          </p:nvPr>
        </p:nvSpPr>
        <p:spPr>
          <a:xfrm>
            <a:off x="228600" y="908720"/>
            <a:ext cx="8807896" cy="5256584"/>
          </a:xfrm>
        </p:spPr>
        <p:txBody>
          <a:bodyPr/>
          <a:lstStyle/>
          <a:p>
            <a:r>
              <a:rPr lang="en-US" sz="1800" dirty="0" smtClean="0"/>
              <a:t>Onur Mutlu,</a:t>
            </a:r>
            <a:r>
              <a:rPr lang="en-US" sz="1800" dirty="0"/>
              <a:t/>
            </a:r>
            <a:br>
              <a:rPr lang="en-US" sz="1800" dirty="0"/>
            </a:br>
            <a:r>
              <a:rPr lang="en-US" sz="1800" b="1" dirty="0" smtClean="0">
                <a:hlinkClick r:id="rId2"/>
              </a:rPr>
              <a:t>"</a:t>
            </a:r>
            <a:r>
              <a:rPr lang="en-US" sz="1800" b="1" dirty="0">
                <a:hlinkClick r:id="rId2"/>
              </a:rPr>
              <a:t>Error Analysis and Management for MLC NAND Flash Memory"</a:t>
            </a:r>
            <a:r>
              <a:rPr lang="en-US" sz="1800" dirty="0"/>
              <a:t/>
            </a:r>
            <a:br>
              <a:rPr lang="en-US" sz="1800" dirty="0"/>
            </a:br>
            <a:r>
              <a:rPr lang="en-US" sz="1800" i="1" dirty="0"/>
              <a:t>Technical talk at </a:t>
            </a:r>
            <a:r>
              <a:rPr lang="en-US" sz="1800" i="1" dirty="0">
                <a:hlinkClick r:id="rId3"/>
              </a:rPr>
              <a:t>Flash Memory Summit 2014</a:t>
            </a:r>
            <a:r>
              <a:rPr lang="en-US" sz="1800" i="1" dirty="0"/>
              <a:t> (</a:t>
            </a:r>
            <a:r>
              <a:rPr lang="en-US" sz="1800" b="1" i="1" dirty="0"/>
              <a:t>FMS</a:t>
            </a:r>
            <a:r>
              <a:rPr lang="en-US" sz="1800" i="1" dirty="0"/>
              <a:t>)</a:t>
            </a:r>
            <a:r>
              <a:rPr lang="en-US" sz="1800" dirty="0"/>
              <a:t>, Santa Clara, CA, August 2014. </a:t>
            </a:r>
            <a:r>
              <a:rPr lang="en-US" sz="1800" dirty="0">
                <a:hlinkClick r:id="rId4"/>
              </a:rPr>
              <a:t>Slides (ppt)</a:t>
            </a:r>
            <a:r>
              <a:rPr lang="en-US" sz="1800" dirty="0"/>
              <a:t> </a:t>
            </a:r>
            <a:r>
              <a:rPr lang="en-US" sz="1800" dirty="0">
                <a:hlinkClick r:id="rId2"/>
              </a:rPr>
              <a:t>(pdf)</a:t>
            </a:r>
            <a:r>
              <a:rPr lang="en-US" sz="1800" dirty="0"/>
              <a:t> </a:t>
            </a:r>
            <a:endParaRPr lang="en-US" sz="1800" dirty="0" smtClean="0"/>
          </a:p>
          <a:p>
            <a:endParaRPr lang="en-US" sz="800" dirty="0" smtClean="0"/>
          </a:p>
          <a:p>
            <a:endParaRPr lang="en-US" sz="800" dirty="0"/>
          </a:p>
          <a:p>
            <a:pPr marL="0" indent="0">
              <a:buNone/>
            </a:pPr>
            <a:r>
              <a:rPr lang="en-US" sz="1500" dirty="0" err="1" smtClean="0"/>
              <a:t>Cai</a:t>
            </a:r>
            <a:r>
              <a:rPr lang="en-US" sz="1500" dirty="0"/>
              <a:t>+, “</a:t>
            </a:r>
            <a:r>
              <a:rPr lang="en-US" sz="1500" dirty="0">
                <a:solidFill>
                  <a:srgbClr val="0000FF"/>
                </a:solidFill>
              </a:rPr>
              <a:t>Error Patterns in MLC NAND Flash Memory: Measurement, Characterization, and </a:t>
            </a:r>
            <a:r>
              <a:rPr lang="en-US" sz="1500" dirty="0" smtClean="0">
                <a:solidFill>
                  <a:srgbClr val="0000FF"/>
                </a:solidFill>
              </a:rPr>
              <a:t>Analysis</a:t>
            </a:r>
            <a:r>
              <a:rPr lang="en-US" sz="1500" dirty="0" smtClean="0"/>
              <a:t>,</a:t>
            </a:r>
            <a:r>
              <a:rPr lang="en-US" sz="1500" dirty="0"/>
              <a:t>” DATE 2012</a:t>
            </a:r>
            <a:r>
              <a:rPr lang="en-US" sz="1500" dirty="0" smtClean="0"/>
              <a:t>.</a:t>
            </a:r>
          </a:p>
          <a:p>
            <a:pPr marL="0" indent="0">
              <a:buNone/>
            </a:pPr>
            <a:r>
              <a:rPr lang="en-US" sz="1500" dirty="0" err="1" smtClean="0"/>
              <a:t>Cai</a:t>
            </a:r>
            <a:r>
              <a:rPr lang="en-US" sz="1500" dirty="0"/>
              <a:t>+, “</a:t>
            </a:r>
            <a:r>
              <a:rPr lang="en-US" sz="1500" dirty="0">
                <a:solidFill>
                  <a:srgbClr val="0000FF"/>
                </a:solidFill>
              </a:rPr>
              <a:t>Flash Correct-and-Refresh: Retention-Aware Error Management for Increased Flash Memory </a:t>
            </a:r>
            <a:r>
              <a:rPr lang="en-US" sz="1500" dirty="0" smtClean="0">
                <a:solidFill>
                  <a:srgbClr val="0000FF"/>
                </a:solidFill>
              </a:rPr>
              <a:t>Lifetime</a:t>
            </a:r>
            <a:r>
              <a:rPr lang="en-US" sz="1500" dirty="0" smtClean="0"/>
              <a:t>,” ICCD 2012.</a:t>
            </a:r>
          </a:p>
          <a:p>
            <a:pPr marL="0" indent="0">
              <a:buNone/>
            </a:pPr>
            <a:r>
              <a:rPr lang="en-US" sz="1500" dirty="0" err="1" smtClean="0"/>
              <a:t>Cai</a:t>
            </a:r>
            <a:r>
              <a:rPr lang="en-US" sz="1500" dirty="0"/>
              <a:t>+, “</a:t>
            </a:r>
            <a:r>
              <a:rPr lang="en-US" sz="1500" dirty="0">
                <a:solidFill>
                  <a:srgbClr val="0000FF"/>
                </a:solidFill>
              </a:rPr>
              <a:t>Threshold Voltage Distribution in MLC NAND Flash Memory: Characterization, Analysis and </a:t>
            </a:r>
            <a:r>
              <a:rPr lang="en-US" sz="1500" dirty="0" smtClean="0">
                <a:solidFill>
                  <a:srgbClr val="0000FF"/>
                </a:solidFill>
              </a:rPr>
              <a:t>Modeling</a:t>
            </a:r>
            <a:r>
              <a:rPr lang="en-US" sz="1500" dirty="0" smtClean="0"/>
              <a:t>,” DATE 2013.</a:t>
            </a:r>
          </a:p>
          <a:p>
            <a:pPr marL="0" indent="0">
              <a:buNone/>
            </a:pPr>
            <a:r>
              <a:rPr lang="en-US" sz="1500" dirty="0" err="1" smtClean="0"/>
              <a:t>Cai</a:t>
            </a:r>
            <a:r>
              <a:rPr lang="en-US" sz="1500" dirty="0"/>
              <a:t>+, “</a:t>
            </a:r>
            <a:r>
              <a:rPr lang="en-US" sz="1500" dirty="0">
                <a:solidFill>
                  <a:srgbClr val="0000FF"/>
                </a:solidFill>
              </a:rPr>
              <a:t>Error Analysis and Retention-Aware Error Management for NAND Flash </a:t>
            </a:r>
            <a:r>
              <a:rPr lang="en-US" sz="1500" dirty="0" smtClean="0">
                <a:solidFill>
                  <a:srgbClr val="0000FF"/>
                </a:solidFill>
              </a:rPr>
              <a:t>Memory</a:t>
            </a:r>
            <a:r>
              <a:rPr lang="en-US" sz="1500" dirty="0" smtClean="0"/>
              <a:t>,” Intel Technology Journal 2013.</a:t>
            </a:r>
          </a:p>
          <a:p>
            <a:pPr marL="0" indent="0">
              <a:buNone/>
            </a:pPr>
            <a:r>
              <a:rPr lang="en-US" sz="1500" dirty="0" err="1" smtClean="0"/>
              <a:t>Cai</a:t>
            </a:r>
            <a:r>
              <a:rPr lang="en-US" sz="1500" dirty="0"/>
              <a:t>+, “</a:t>
            </a:r>
            <a:r>
              <a:rPr lang="en-US" sz="1500" dirty="0">
                <a:solidFill>
                  <a:srgbClr val="0000FF"/>
                </a:solidFill>
              </a:rPr>
              <a:t>Program Interference in MLC NAND Flash Memory: Characterization, Modeling, and </a:t>
            </a:r>
            <a:r>
              <a:rPr lang="en-US" sz="1500" dirty="0" smtClean="0">
                <a:solidFill>
                  <a:srgbClr val="0000FF"/>
                </a:solidFill>
              </a:rPr>
              <a:t>Mitigation</a:t>
            </a:r>
            <a:r>
              <a:rPr lang="en-US" sz="1500" dirty="0" smtClean="0"/>
              <a:t>,” ICCD 2013.</a:t>
            </a:r>
          </a:p>
          <a:p>
            <a:pPr marL="0" indent="0">
              <a:buNone/>
            </a:pPr>
            <a:r>
              <a:rPr lang="en-US" sz="1500" dirty="0" err="1" smtClean="0"/>
              <a:t>Cai</a:t>
            </a:r>
            <a:r>
              <a:rPr lang="en-US" sz="1500" dirty="0"/>
              <a:t>+, “</a:t>
            </a:r>
            <a:r>
              <a:rPr lang="en-US" sz="1500" dirty="0">
                <a:solidFill>
                  <a:srgbClr val="0000FF"/>
                </a:solidFill>
              </a:rPr>
              <a:t>Neighbor-Cell Assisted Error Correction for MLC NAND Flash </a:t>
            </a:r>
            <a:r>
              <a:rPr lang="en-US" sz="1500" dirty="0" smtClean="0">
                <a:solidFill>
                  <a:srgbClr val="0000FF"/>
                </a:solidFill>
              </a:rPr>
              <a:t>Memories</a:t>
            </a:r>
            <a:r>
              <a:rPr lang="en-US" sz="1500" dirty="0" smtClean="0"/>
              <a:t>,” SIGMETRICS 2014.</a:t>
            </a:r>
          </a:p>
          <a:p>
            <a:pPr marL="0" indent="0">
              <a:buNone/>
            </a:pPr>
            <a:r>
              <a:rPr lang="en-US" sz="1500" dirty="0" err="1" smtClean="0"/>
              <a:t>Cai</a:t>
            </a:r>
            <a:r>
              <a:rPr lang="en-US" sz="1500" dirty="0"/>
              <a:t>+,</a:t>
            </a:r>
            <a:r>
              <a:rPr lang="en-US" sz="1500" dirty="0" smtClean="0"/>
              <a:t>”</a:t>
            </a:r>
            <a:r>
              <a:rPr lang="en-US" sz="1500" dirty="0" smtClean="0">
                <a:solidFill>
                  <a:srgbClr val="0000FF"/>
                </a:solidFill>
              </a:rPr>
              <a:t>Data </a:t>
            </a:r>
            <a:r>
              <a:rPr lang="en-US" sz="1500" dirty="0">
                <a:solidFill>
                  <a:srgbClr val="0000FF"/>
                </a:solidFill>
              </a:rPr>
              <a:t>Retention in MLC NAND Flash Memory: Characterization, Optimization and Recovery</a:t>
            </a:r>
            <a:r>
              <a:rPr lang="en-US" sz="1500" dirty="0"/>
              <a:t>,” HPCA 2015</a:t>
            </a:r>
            <a:r>
              <a:rPr lang="en-US" sz="1500" dirty="0" smtClean="0"/>
              <a:t>.</a:t>
            </a:r>
          </a:p>
          <a:p>
            <a:pPr marL="0" indent="0">
              <a:buNone/>
            </a:pPr>
            <a:r>
              <a:rPr lang="en-US" sz="1500" dirty="0" err="1" smtClean="0"/>
              <a:t>Cai</a:t>
            </a:r>
            <a:r>
              <a:rPr lang="en-US" sz="1500" dirty="0" smtClean="0"/>
              <a:t>+, “</a:t>
            </a:r>
            <a:r>
              <a:rPr lang="en-US" sz="1500" dirty="0">
                <a:solidFill>
                  <a:srgbClr val="0000FF"/>
                </a:solidFill>
              </a:rPr>
              <a:t>Read Disturb Errors in MLC NAND Flash Memory: Characterization and </a:t>
            </a:r>
            <a:r>
              <a:rPr lang="en-US" sz="1500" dirty="0" smtClean="0">
                <a:solidFill>
                  <a:srgbClr val="0000FF"/>
                </a:solidFill>
              </a:rPr>
              <a:t>Mitigation</a:t>
            </a:r>
            <a:r>
              <a:rPr lang="en-US" sz="1500" dirty="0" smtClean="0"/>
              <a:t>,” DSN 2015. </a:t>
            </a:r>
          </a:p>
          <a:p>
            <a:pPr marL="0" indent="0">
              <a:buNone/>
            </a:pPr>
            <a:r>
              <a:rPr lang="en-US" sz="1500" dirty="0" err="1" smtClean="0"/>
              <a:t>Luo</a:t>
            </a:r>
            <a:r>
              <a:rPr lang="en-US" sz="1500" dirty="0" smtClean="0"/>
              <a:t>+, “</a:t>
            </a:r>
            <a:r>
              <a:rPr lang="en-US" sz="1500" dirty="0" smtClean="0">
                <a:solidFill>
                  <a:srgbClr val="0000FF"/>
                </a:solidFill>
              </a:rPr>
              <a:t>WARM: Improving </a:t>
            </a:r>
            <a:r>
              <a:rPr lang="en-US" sz="1500" dirty="0">
                <a:solidFill>
                  <a:srgbClr val="0000FF"/>
                </a:solidFill>
              </a:rPr>
              <a:t>NAND Flash Memory Lifetime with Write-hotness Aware Retention </a:t>
            </a:r>
            <a:r>
              <a:rPr lang="en-US" sz="1500" dirty="0" smtClean="0">
                <a:solidFill>
                  <a:srgbClr val="0000FF"/>
                </a:solidFill>
              </a:rPr>
              <a:t>Management</a:t>
            </a:r>
            <a:r>
              <a:rPr lang="en-US" sz="1500" dirty="0" smtClean="0"/>
              <a:t>,” MSST 2015.</a:t>
            </a:r>
            <a:endParaRPr lang="en-US" sz="1500" dirty="0"/>
          </a:p>
          <a:p>
            <a:endParaRPr lang="en-US" sz="1700" dirty="0"/>
          </a:p>
          <a:p>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51</a:t>
            </a:fld>
            <a:endParaRPr lang="en-US" altLang="en-US"/>
          </a:p>
        </p:txBody>
      </p:sp>
    </p:spTree>
    <p:extLst>
      <p:ext uri="{BB962C8B-B14F-4D97-AF65-F5344CB8AC3E}">
        <p14:creationId xmlns:p14="http://schemas.microsoft.com/office/powerpoint/2010/main" val="329446555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Infrastructure (Flash)</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52</a:t>
            </a:fld>
            <a:endParaRPr lang="en-US" altLang="en-US"/>
          </a:p>
        </p:txBody>
      </p:sp>
      <p:pic>
        <p:nvPicPr>
          <p:cNvPr id="33" name="Picture 2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0600" y="1081088"/>
            <a:ext cx="6858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46"/>
          <p:cNvGrpSpPr>
            <a:grpSpLocks/>
          </p:cNvGrpSpPr>
          <p:nvPr/>
        </p:nvGrpSpPr>
        <p:grpSpPr bwMode="auto">
          <a:xfrm>
            <a:off x="5181600" y="1995488"/>
            <a:ext cx="2101850" cy="1066800"/>
            <a:chOff x="3264" y="1536"/>
            <a:chExt cx="1324" cy="672"/>
          </a:xfrm>
        </p:grpSpPr>
        <p:sp>
          <p:nvSpPr>
            <p:cNvPr id="35" name="Rectangle 21"/>
            <p:cNvSpPr>
              <a:spLocks noChangeArrowheads="1"/>
            </p:cNvSpPr>
            <p:nvPr/>
          </p:nvSpPr>
          <p:spPr bwMode="auto">
            <a:xfrm>
              <a:off x="3264" y="2016"/>
              <a:ext cx="288" cy="19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auto" hangingPunct="0">
                <a:spcBef>
                  <a:spcPts val="0"/>
                </a:spcBef>
                <a:spcAft>
                  <a:spcPts val="0"/>
                </a:spcAft>
                <a:defRPr/>
              </a:pPr>
              <a:endParaRPr lang="en-US" kern="0">
                <a:solidFill>
                  <a:srgbClr val="333399"/>
                </a:solidFill>
                <a:latin typeface="Tahoma"/>
                <a:ea typeface="+mn-ea"/>
                <a:cs typeface="+mn-cs"/>
              </a:endParaRPr>
            </a:p>
          </p:txBody>
        </p:sp>
        <p:sp>
          <p:nvSpPr>
            <p:cNvPr id="36" name="Text Box 22"/>
            <p:cNvSpPr txBox="1">
              <a:spLocks noChangeArrowheads="1"/>
            </p:cNvSpPr>
            <p:nvPr/>
          </p:nvSpPr>
          <p:spPr bwMode="auto">
            <a:xfrm>
              <a:off x="3840" y="1536"/>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auto">
                <a:spcBef>
                  <a:spcPts val="0"/>
                </a:spcBef>
                <a:spcAft>
                  <a:spcPts val="0"/>
                </a:spcAft>
                <a:defRPr/>
              </a:pPr>
              <a:r>
                <a:rPr lang="en-US" sz="1800" kern="0" smtClean="0">
                  <a:solidFill>
                    <a:srgbClr val="FFFF00"/>
                  </a:solidFill>
                </a:rPr>
                <a:t>USB Jack</a:t>
              </a:r>
            </a:p>
          </p:txBody>
        </p:sp>
        <p:sp>
          <p:nvSpPr>
            <p:cNvPr id="37" name="Line 23"/>
            <p:cNvSpPr>
              <a:spLocks noChangeShapeType="1"/>
            </p:cNvSpPr>
            <p:nvPr/>
          </p:nvSpPr>
          <p:spPr bwMode="auto">
            <a:xfrm flipH="1">
              <a:off x="3552" y="1728"/>
              <a:ext cx="384" cy="28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cs typeface="+mn-cs"/>
              </a:endParaRPr>
            </a:p>
          </p:txBody>
        </p:sp>
      </p:grpSp>
      <p:grpSp>
        <p:nvGrpSpPr>
          <p:cNvPr id="38" name="Group 47"/>
          <p:cNvGrpSpPr>
            <a:grpSpLocks/>
          </p:cNvGrpSpPr>
          <p:nvPr/>
        </p:nvGrpSpPr>
        <p:grpSpPr bwMode="auto">
          <a:xfrm>
            <a:off x="5538788" y="3233738"/>
            <a:ext cx="2392362" cy="984250"/>
            <a:chOff x="3489" y="2316"/>
            <a:chExt cx="1507" cy="620"/>
          </a:xfrm>
        </p:grpSpPr>
        <p:sp>
          <p:nvSpPr>
            <p:cNvPr id="39" name="Rectangle 24"/>
            <p:cNvSpPr>
              <a:spLocks noChangeArrowheads="1"/>
            </p:cNvSpPr>
            <p:nvPr/>
          </p:nvSpPr>
          <p:spPr bwMode="auto">
            <a:xfrm>
              <a:off x="3489" y="2696"/>
              <a:ext cx="288" cy="24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auto" hangingPunct="0">
                <a:spcBef>
                  <a:spcPts val="0"/>
                </a:spcBef>
                <a:spcAft>
                  <a:spcPts val="0"/>
                </a:spcAft>
                <a:defRPr/>
              </a:pPr>
              <a:endParaRPr lang="en-US" kern="0">
                <a:solidFill>
                  <a:srgbClr val="FFFF00"/>
                </a:solidFill>
                <a:latin typeface="Tahoma"/>
                <a:ea typeface="+mn-ea"/>
                <a:cs typeface="+mn-cs"/>
              </a:endParaRPr>
            </a:p>
          </p:txBody>
        </p:sp>
        <p:sp>
          <p:nvSpPr>
            <p:cNvPr id="40" name="Text Box 25"/>
            <p:cNvSpPr txBox="1">
              <a:spLocks noChangeArrowheads="1"/>
            </p:cNvSpPr>
            <p:nvPr/>
          </p:nvSpPr>
          <p:spPr bwMode="auto">
            <a:xfrm>
              <a:off x="3846" y="2316"/>
              <a:ext cx="11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fontAlgn="auto">
                <a:spcBef>
                  <a:spcPts val="0"/>
                </a:spcBef>
                <a:spcAft>
                  <a:spcPts val="0"/>
                </a:spcAft>
                <a:defRPr/>
              </a:pPr>
              <a:r>
                <a:rPr lang="en-US" sz="1800" kern="0" smtClean="0">
                  <a:solidFill>
                    <a:srgbClr val="FFFF00"/>
                  </a:solidFill>
                </a:rPr>
                <a:t>Virtex-II Pro</a:t>
              </a:r>
            </a:p>
            <a:p>
              <a:pPr algn="ctr" fontAlgn="auto">
                <a:spcBef>
                  <a:spcPts val="0"/>
                </a:spcBef>
                <a:spcAft>
                  <a:spcPts val="0"/>
                </a:spcAft>
                <a:defRPr/>
              </a:pPr>
              <a:r>
                <a:rPr lang="en-US" sz="1800" kern="0" smtClean="0">
                  <a:solidFill>
                    <a:srgbClr val="FFFF00"/>
                  </a:solidFill>
                </a:rPr>
                <a:t>(USB controller)</a:t>
              </a:r>
            </a:p>
          </p:txBody>
        </p:sp>
        <p:sp>
          <p:nvSpPr>
            <p:cNvPr id="41" name="Line 26"/>
            <p:cNvSpPr>
              <a:spLocks noChangeShapeType="1"/>
            </p:cNvSpPr>
            <p:nvPr/>
          </p:nvSpPr>
          <p:spPr bwMode="auto">
            <a:xfrm flipH="1">
              <a:off x="3738" y="2529"/>
              <a:ext cx="198" cy="15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cs typeface="+mn-cs"/>
              </a:endParaRPr>
            </a:p>
          </p:txBody>
        </p:sp>
      </p:grpSp>
      <p:sp>
        <p:nvSpPr>
          <p:cNvPr id="42" name="Rectangle 27"/>
          <p:cNvSpPr>
            <a:spLocks noChangeArrowheads="1"/>
          </p:cNvSpPr>
          <p:nvPr/>
        </p:nvSpPr>
        <p:spPr bwMode="auto">
          <a:xfrm>
            <a:off x="5232400" y="4533900"/>
            <a:ext cx="838200" cy="8382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auto" hangingPunct="0">
              <a:spcBef>
                <a:spcPts val="0"/>
              </a:spcBef>
              <a:spcAft>
                <a:spcPts val="0"/>
              </a:spcAft>
              <a:defRPr/>
            </a:pPr>
            <a:endParaRPr lang="en-US" kern="0">
              <a:solidFill>
                <a:srgbClr val="FFFF00"/>
              </a:solidFill>
              <a:latin typeface="Tahoma"/>
              <a:ea typeface="+mn-ea"/>
              <a:cs typeface="+mn-cs"/>
            </a:endParaRPr>
          </a:p>
        </p:txBody>
      </p:sp>
      <p:sp>
        <p:nvSpPr>
          <p:cNvPr id="43" name="Text Box 28"/>
          <p:cNvSpPr txBox="1">
            <a:spLocks noChangeArrowheads="1"/>
          </p:cNvSpPr>
          <p:nvPr/>
        </p:nvSpPr>
        <p:spPr bwMode="auto">
          <a:xfrm>
            <a:off x="2857500" y="4021138"/>
            <a:ext cx="203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fontAlgn="auto">
              <a:spcBef>
                <a:spcPts val="0"/>
              </a:spcBef>
              <a:spcAft>
                <a:spcPts val="0"/>
              </a:spcAft>
              <a:defRPr/>
            </a:pPr>
            <a:r>
              <a:rPr lang="en-US" sz="1800" kern="0" smtClean="0">
                <a:solidFill>
                  <a:srgbClr val="FFFF00"/>
                </a:solidFill>
              </a:rPr>
              <a:t>Virtex-V FPGA</a:t>
            </a:r>
          </a:p>
          <a:p>
            <a:pPr algn="ctr" fontAlgn="auto">
              <a:spcBef>
                <a:spcPts val="0"/>
              </a:spcBef>
              <a:spcAft>
                <a:spcPts val="0"/>
              </a:spcAft>
              <a:defRPr/>
            </a:pPr>
            <a:r>
              <a:rPr lang="en-US" sz="1800" kern="0" smtClean="0">
                <a:solidFill>
                  <a:srgbClr val="FFFF00"/>
                </a:solidFill>
              </a:rPr>
              <a:t>(NAND Controller)</a:t>
            </a:r>
          </a:p>
        </p:txBody>
      </p:sp>
      <p:sp>
        <p:nvSpPr>
          <p:cNvPr id="44" name="Line 29"/>
          <p:cNvSpPr>
            <a:spLocks noChangeShapeType="1"/>
          </p:cNvSpPr>
          <p:nvPr/>
        </p:nvSpPr>
        <p:spPr bwMode="auto">
          <a:xfrm>
            <a:off x="4000500" y="4586288"/>
            <a:ext cx="12192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cs typeface="+mn-cs"/>
            </a:endParaRPr>
          </a:p>
        </p:txBody>
      </p:sp>
      <p:sp>
        <p:nvSpPr>
          <p:cNvPr id="45" name="Rectangle 30"/>
          <p:cNvSpPr>
            <a:spLocks noChangeArrowheads="1"/>
          </p:cNvSpPr>
          <p:nvPr/>
        </p:nvSpPr>
        <p:spPr bwMode="auto">
          <a:xfrm>
            <a:off x="6629400" y="4738688"/>
            <a:ext cx="381000" cy="2286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auto" hangingPunct="0">
              <a:spcBef>
                <a:spcPts val="0"/>
              </a:spcBef>
              <a:spcAft>
                <a:spcPts val="0"/>
              </a:spcAft>
              <a:defRPr/>
            </a:pPr>
            <a:endParaRPr lang="en-US" kern="0">
              <a:solidFill>
                <a:srgbClr val="333399"/>
              </a:solidFill>
              <a:latin typeface="Tahoma"/>
              <a:ea typeface="+mn-ea"/>
              <a:cs typeface="+mn-cs"/>
            </a:endParaRPr>
          </a:p>
        </p:txBody>
      </p:sp>
      <p:sp>
        <p:nvSpPr>
          <p:cNvPr id="46" name="Line 32"/>
          <p:cNvSpPr>
            <a:spLocks noChangeShapeType="1"/>
          </p:cNvSpPr>
          <p:nvPr/>
        </p:nvSpPr>
        <p:spPr bwMode="auto">
          <a:xfrm flipH="1">
            <a:off x="6858000" y="4357688"/>
            <a:ext cx="2286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cs typeface="+mn-cs"/>
            </a:endParaRPr>
          </a:p>
        </p:txBody>
      </p:sp>
      <p:grpSp>
        <p:nvGrpSpPr>
          <p:cNvPr id="47" name="Group 37"/>
          <p:cNvGrpSpPr>
            <a:grpSpLocks/>
          </p:cNvGrpSpPr>
          <p:nvPr/>
        </p:nvGrpSpPr>
        <p:grpSpPr bwMode="auto">
          <a:xfrm>
            <a:off x="228600" y="2833688"/>
            <a:ext cx="6858000" cy="2895600"/>
            <a:chOff x="144" y="2064"/>
            <a:chExt cx="4320" cy="1824"/>
          </a:xfrm>
        </p:grpSpPr>
        <p:sp>
          <p:nvSpPr>
            <p:cNvPr id="48" name="Rectangle 33"/>
            <p:cNvSpPr>
              <a:spLocks noChangeArrowheads="1"/>
            </p:cNvSpPr>
            <p:nvPr/>
          </p:nvSpPr>
          <p:spPr bwMode="auto">
            <a:xfrm>
              <a:off x="1056" y="2400"/>
              <a:ext cx="3408" cy="14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auto" hangingPunct="0">
                <a:spcBef>
                  <a:spcPts val="0"/>
                </a:spcBef>
                <a:spcAft>
                  <a:spcPts val="0"/>
                </a:spcAft>
                <a:defRPr/>
              </a:pPr>
              <a:endParaRPr lang="en-US" kern="0">
                <a:solidFill>
                  <a:srgbClr val="0066CC"/>
                </a:solidFill>
                <a:latin typeface="Tahoma"/>
                <a:ea typeface="+mn-ea"/>
                <a:cs typeface="+mn-cs"/>
              </a:endParaRPr>
            </a:p>
          </p:txBody>
        </p:sp>
        <p:sp>
          <p:nvSpPr>
            <p:cNvPr id="49" name="Text Box 34"/>
            <p:cNvSpPr txBox="1">
              <a:spLocks noChangeArrowheads="1"/>
            </p:cNvSpPr>
            <p:nvPr/>
          </p:nvSpPr>
          <p:spPr bwMode="auto">
            <a:xfrm>
              <a:off x="144" y="2064"/>
              <a:ext cx="16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auto">
                <a:spcBef>
                  <a:spcPts val="0"/>
                </a:spcBef>
                <a:spcAft>
                  <a:spcPts val="0"/>
                </a:spcAft>
                <a:defRPr/>
              </a:pPr>
              <a:r>
                <a:rPr lang="en-US" sz="1800" kern="0" smtClean="0">
                  <a:solidFill>
                    <a:srgbClr val="0000FF"/>
                  </a:solidFill>
                </a:rPr>
                <a:t>HAPS-52 Mother Board</a:t>
              </a:r>
            </a:p>
          </p:txBody>
        </p:sp>
        <p:sp>
          <p:nvSpPr>
            <p:cNvPr id="50" name="Line 35"/>
            <p:cNvSpPr>
              <a:spLocks noChangeShapeType="1"/>
            </p:cNvSpPr>
            <p:nvPr/>
          </p:nvSpPr>
          <p:spPr bwMode="auto">
            <a:xfrm>
              <a:off x="480" y="2256"/>
              <a:ext cx="528" cy="86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cs typeface="+mn-cs"/>
              </a:endParaRPr>
            </a:p>
          </p:txBody>
        </p:sp>
      </p:grpSp>
      <p:grpSp>
        <p:nvGrpSpPr>
          <p:cNvPr id="51" name="Group 41"/>
          <p:cNvGrpSpPr>
            <a:grpSpLocks/>
          </p:cNvGrpSpPr>
          <p:nvPr/>
        </p:nvGrpSpPr>
        <p:grpSpPr bwMode="auto">
          <a:xfrm>
            <a:off x="3276600" y="1309688"/>
            <a:ext cx="2819400" cy="3048000"/>
            <a:chOff x="2064" y="1104"/>
            <a:chExt cx="1776" cy="1920"/>
          </a:xfrm>
        </p:grpSpPr>
        <p:sp>
          <p:nvSpPr>
            <p:cNvPr id="52" name="Rectangle 38"/>
            <p:cNvSpPr>
              <a:spLocks noChangeArrowheads="1"/>
            </p:cNvSpPr>
            <p:nvPr/>
          </p:nvSpPr>
          <p:spPr bwMode="auto">
            <a:xfrm>
              <a:off x="3216" y="1680"/>
              <a:ext cx="624" cy="134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auto" hangingPunct="0">
                <a:spcBef>
                  <a:spcPts val="0"/>
                </a:spcBef>
                <a:spcAft>
                  <a:spcPts val="0"/>
                </a:spcAft>
                <a:defRPr/>
              </a:pPr>
              <a:endParaRPr lang="en-US" kern="0">
                <a:solidFill>
                  <a:srgbClr val="333399"/>
                </a:solidFill>
                <a:latin typeface="Tahoma"/>
                <a:ea typeface="+mn-ea"/>
                <a:cs typeface="+mn-cs"/>
              </a:endParaRPr>
            </a:p>
          </p:txBody>
        </p:sp>
        <p:sp>
          <p:nvSpPr>
            <p:cNvPr id="53" name="Text Box 39"/>
            <p:cNvSpPr txBox="1">
              <a:spLocks noChangeArrowheads="1"/>
            </p:cNvSpPr>
            <p:nvPr/>
          </p:nvSpPr>
          <p:spPr bwMode="auto">
            <a:xfrm>
              <a:off x="2064" y="1104"/>
              <a:ext cx="1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auto">
                <a:spcBef>
                  <a:spcPts val="0"/>
                </a:spcBef>
                <a:spcAft>
                  <a:spcPts val="0"/>
                </a:spcAft>
                <a:defRPr/>
              </a:pPr>
              <a:r>
                <a:rPr lang="en-US" sz="1800" kern="0" smtClean="0">
                  <a:solidFill>
                    <a:srgbClr val="0000FF"/>
                  </a:solidFill>
                </a:rPr>
                <a:t>USB Daughter Board</a:t>
              </a:r>
            </a:p>
          </p:txBody>
        </p:sp>
        <p:sp>
          <p:nvSpPr>
            <p:cNvPr id="54" name="Line 40"/>
            <p:cNvSpPr>
              <a:spLocks noChangeShapeType="1"/>
            </p:cNvSpPr>
            <p:nvPr/>
          </p:nvSpPr>
          <p:spPr bwMode="auto">
            <a:xfrm>
              <a:off x="2688" y="1296"/>
              <a:ext cx="528" cy="38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cs typeface="+mn-cs"/>
              </a:endParaRPr>
            </a:p>
          </p:txBody>
        </p:sp>
      </p:grpSp>
      <p:grpSp>
        <p:nvGrpSpPr>
          <p:cNvPr id="55" name="Group 45"/>
          <p:cNvGrpSpPr>
            <a:grpSpLocks/>
          </p:cNvGrpSpPr>
          <p:nvPr/>
        </p:nvGrpSpPr>
        <p:grpSpPr bwMode="auto">
          <a:xfrm>
            <a:off x="5867400" y="4433888"/>
            <a:ext cx="2508250" cy="1814512"/>
            <a:chOff x="3696" y="3072"/>
            <a:chExt cx="1580" cy="1143"/>
          </a:xfrm>
        </p:grpSpPr>
        <p:sp>
          <p:nvSpPr>
            <p:cNvPr id="56" name="Rectangle 42"/>
            <p:cNvSpPr>
              <a:spLocks noChangeArrowheads="1"/>
            </p:cNvSpPr>
            <p:nvPr/>
          </p:nvSpPr>
          <p:spPr bwMode="auto">
            <a:xfrm>
              <a:off x="3888" y="3072"/>
              <a:ext cx="528" cy="76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auto" hangingPunct="0">
                <a:spcBef>
                  <a:spcPts val="0"/>
                </a:spcBef>
                <a:spcAft>
                  <a:spcPts val="0"/>
                </a:spcAft>
                <a:defRPr/>
              </a:pPr>
              <a:endParaRPr lang="en-US" kern="0">
                <a:solidFill>
                  <a:srgbClr val="333399"/>
                </a:solidFill>
                <a:latin typeface="Tahoma"/>
                <a:ea typeface="+mn-ea"/>
                <a:cs typeface="+mn-cs"/>
              </a:endParaRPr>
            </a:p>
          </p:txBody>
        </p:sp>
        <p:sp>
          <p:nvSpPr>
            <p:cNvPr id="57" name="Text Box 43"/>
            <p:cNvSpPr txBox="1">
              <a:spLocks noChangeArrowheads="1"/>
            </p:cNvSpPr>
            <p:nvPr/>
          </p:nvSpPr>
          <p:spPr bwMode="auto">
            <a:xfrm>
              <a:off x="3696" y="3984"/>
              <a:ext cx="1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auto">
                <a:spcBef>
                  <a:spcPts val="0"/>
                </a:spcBef>
                <a:spcAft>
                  <a:spcPts val="0"/>
                </a:spcAft>
                <a:defRPr/>
              </a:pPr>
              <a:r>
                <a:rPr lang="en-US" sz="1800" kern="0" smtClean="0">
                  <a:solidFill>
                    <a:srgbClr val="0000FF"/>
                  </a:solidFill>
                </a:rPr>
                <a:t>NAND Daughter Board</a:t>
              </a:r>
            </a:p>
          </p:txBody>
        </p:sp>
        <p:sp>
          <p:nvSpPr>
            <p:cNvPr id="58" name="Line 44"/>
            <p:cNvSpPr>
              <a:spLocks noChangeShapeType="1"/>
            </p:cNvSpPr>
            <p:nvPr/>
          </p:nvSpPr>
          <p:spPr bwMode="auto">
            <a:xfrm flipH="1" flipV="1">
              <a:off x="4176" y="3840"/>
              <a:ext cx="384" cy="19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cs typeface="+mn-cs"/>
              </a:endParaRPr>
            </a:p>
          </p:txBody>
        </p:sp>
      </p:grpSp>
      <p:sp>
        <p:nvSpPr>
          <p:cNvPr id="59" name="Rectangle 32"/>
          <p:cNvSpPr>
            <a:spLocks noChangeArrowheads="1"/>
          </p:cNvSpPr>
          <p:nvPr/>
        </p:nvSpPr>
        <p:spPr bwMode="auto">
          <a:xfrm>
            <a:off x="6388100" y="4511675"/>
            <a:ext cx="366713" cy="120650"/>
          </a:xfrm>
          <a:prstGeom prst="rect">
            <a:avLst/>
          </a:prstGeom>
          <a:solidFill>
            <a:srgbClr val="317131"/>
          </a:solidFill>
          <a:ln w="9525">
            <a:solidFill>
              <a:srgbClr val="006600"/>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Tahoma"/>
              <a:ea typeface="+mn-ea"/>
              <a:cs typeface="+mn-cs"/>
            </a:endParaRPr>
          </a:p>
        </p:txBody>
      </p:sp>
      <p:sp>
        <p:nvSpPr>
          <p:cNvPr id="60" name="Text Box 31"/>
          <p:cNvSpPr txBox="1">
            <a:spLocks noChangeArrowheads="1"/>
          </p:cNvSpPr>
          <p:nvPr/>
        </p:nvSpPr>
        <p:spPr bwMode="auto">
          <a:xfrm>
            <a:off x="6400800" y="3805238"/>
            <a:ext cx="146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fontAlgn="auto">
              <a:spcBef>
                <a:spcPts val="0"/>
              </a:spcBef>
              <a:spcAft>
                <a:spcPts val="0"/>
              </a:spcAft>
              <a:defRPr/>
            </a:pPr>
            <a:r>
              <a:rPr lang="en-US" sz="1800" kern="0" smtClean="0">
                <a:solidFill>
                  <a:srgbClr val="FFFF00"/>
                </a:solidFill>
              </a:rPr>
              <a:t>3x-nm</a:t>
            </a:r>
          </a:p>
          <a:p>
            <a:pPr algn="ctr" fontAlgn="auto">
              <a:spcBef>
                <a:spcPts val="0"/>
              </a:spcBef>
              <a:spcAft>
                <a:spcPts val="0"/>
              </a:spcAft>
              <a:defRPr/>
            </a:pPr>
            <a:r>
              <a:rPr lang="en-US" sz="1800" kern="0" smtClean="0">
                <a:solidFill>
                  <a:srgbClr val="FFFF00"/>
                </a:solidFill>
              </a:rPr>
              <a:t>NAND Flash</a:t>
            </a:r>
          </a:p>
        </p:txBody>
      </p:sp>
      <p:sp>
        <p:nvSpPr>
          <p:cNvPr id="61" name="Rectangle 60"/>
          <p:cNvSpPr/>
          <p:nvPr/>
        </p:nvSpPr>
        <p:spPr>
          <a:xfrm>
            <a:off x="107504" y="5805264"/>
            <a:ext cx="5904656" cy="584776"/>
          </a:xfrm>
          <a:prstGeom prst="rect">
            <a:avLst/>
          </a:prstGeom>
        </p:spPr>
        <p:txBody>
          <a:bodyPr wrap="square">
            <a:spAutoFit/>
          </a:bodyPr>
          <a:lstStyle/>
          <a:p>
            <a:pPr fontAlgn="auto">
              <a:spcBef>
                <a:spcPts val="0"/>
              </a:spcBef>
              <a:spcAft>
                <a:spcPts val="0"/>
              </a:spcAft>
            </a:pPr>
            <a:r>
              <a:rPr lang="en-US" sz="1600" dirty="0">
                <a:solidFill>
                  <a:srgbClr val="006633"/>
                </a:solidFill>
                <a:latin typeface="Tahoma"/>
                <a:ea typeface="+mn-ea"/>
                <a:cs typeface="+mn-cs"/>
              </a:rPr>
              <a:t>[</a:t>
            </a:r>
            <a:r>
              <a:rPr lang="en-US" sz="1600" dirty="0" err="1">
                <a:solidFill>
                  <a:srgbClr val="006633"/>
                </a:solidFill>
                <a:latin typeface="Tahoma"/>
                <a:ea typeface="+mn-ea"/>
                <a:cs typeface="+mn-cs"/>
              </a:rPr>
              <a:t>Cai</a:t>
            </a:r>
            <a:r>
              <a:rPr lang="en-US" sz="1600" dirty="0">
                <a:solidFill>
                  <a:srgbClr val="006633"/>
                </a:solidFill>
                <a:latin typeface="Tahoma"/>
                <a:ea typeface="+mn-ea"/>
                <a:cs typeface="+mn-cs"/>
              </a:rPr>
              <a:t>+, DATE 2012, ICCD 2012, DATE 2013, ITJ 2013, ICCD 2013, SIGMETRICS 2014, HPCA 2015, DSN 2015, MSST 2015]</a:t>
            </a:r>
            <a:endParaRPr lang="en-US" sz="1600" dirty="0">
              <a:solidFill>
                <a:srgbClr val="000000"/>
              </a:solidFill>
              <a:latin typeface="Tahoma"/>
              <a:ea typeface="+mn-ea"/>
              <a:cs typeface="+mn-cs"/>
            </a:endParaRPr>
          </a:p>
        </p:txBody>
      </p:sp>
    </p:spTree>
    <p:extLst>
      <p:ext uri="{BB962C8B-B14F-4D97-AF65-F5344CB8AC3E}">
        <p14:creationId xmlns:p14="http://schemas.microsoft.com/office/powerpoint/2010/main" val="40818545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Paper 3 (Required)</a:t>
            </a:r>
            <a:endParaRPr lang="en-US" dirty="0"/>
          </a:p>
        </p:txBody>
      </p:sp>
      <p:sp>
        <p:nvSpPr>
          <p:cNvPr id="3" name="Content Placeholder 2"/>
          <p:cNvSpPr>
            <a:spLocks noGrp="1"/>
          </p:cNvSpPr>
          <p:nvPr>
            <p:ph idx="1"/>
          </p:nvPr>
        </p:nvSpPr>
        <p:spPr/>
        <p:txBody>
          <a:bodyPr/>
          <a:lstStyle/>
          <a:p>
            <a:r>
              <a:rPr lang="en-US" dirty="0"/>
              <a:t>Edmund B. Nightingale, John R. Douceur</a:t>
            </a:r>
            <a:r>
              <a:rPr lang="en-US" dirty="0" smtClean="0"/>
              <a:t>, Vince </a:t>
            </a:r>
            <a:r>
              <a:rPr lang="en-US" dirty="0" err="1" smtClean="0"/>
              <a:t>Orgovan</a:t>
            </a:r>
            <a:r>
              <a:rPr lang="en-US" dirty="0" smtClean="0"/>
              <a:t>, “</a:t>
            </a:r>
            <a:r>
              <a:rPr lang="en-US" dirty="0" smtClean="0">
                <a:solidFill>
                  <a:srgbClr val="0000FF"/>
                </a:solidFill>
              </a:rPr>
              <a:t>Cycles</a:t>
            </a:r>
            <a:r>
              <a:rPr lang="en-US" dirty="0">
                <a:solidFill>
                  <a:srgbClr val="0000FF"/>
                </a:solidFill>
              </a:rPr>
              <a:t>, cells and platters: an empirical </a:t>
            </a:r>
            <a:r>
              <a:rPr lang="en-US" dirty="0" err="1">
                <a:solidFill>
                  <a:srgbClr val="0000FF"/>
                </a:solidFill>
              </a:rPr>
              <a:t>analysisof</a:t>
            </a:r>
            <a:r>
              <a:rPr lang="en-US" dirty="0">
                <a:solidFill>
                  <a:srgbClr val="0000FF"/>
                </a:solidFill>
              </a:rPr>
              <a:t> hardware failures on a million consumer </a:t>
            </a:r>
            <a:r>
              <a:rPr lang="en-US" dirty="0" smtClean="0">
                <a:solidFill>
                  <a:srgbClr val="0000FF"/>
                </a:solidFill>
              </a:rPr>
              <a:t>PCs</a:t>
            </a:r>
            <a:r>
              <a:rPr lang="en-US" dirty="0" smtClean="0"/>
              <a:t>,” </a:t>
            </a:r>
            <a:r>
              <a:rPr lang="en-US" dirty="0" err="1" smtClean="0"/>
              <a:t>Eurosys</a:t>
            </a:r>
            <a:r>
              <a:rPr lang="en-US" dirty="0" smtClean="0"/>
              <a:t> 2011.</a:t>
            </a:r>
          </a:p>
          <a:p>
            <a:pPr lvl="1"/>
            <a:r>
              <a:rPr lang="en-US" dirty="0">
                <a:hlinkClick r:id="rId2"/>
              </a:rPr>
              <a:t>http://eurosys2011.cs.uni-salzburg.at/pdf/eurosys2011-</a:t>
            </a:r>
            <a:r>
              <a:rPr lang="en-US" dirty="0" smtClean="0">
                <a:hlinkClick r:id="rId2"/>
              </a:rPr>
              <a:t>nightingale.pdf</a:t>
            </a:r>
            <a:r>
              <a:rPr lang="en-US" dirty="0" smtClean="0"/>
              <a:t> </a:t>
            </a:r>
          </a:p>
          <a:p>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6</a:t>
            </a:fld>
            <a:endParaRPr lang="en-US"/>
          </a:p>
        </p:txBody>
      </p:sp>
    </p:spTree>
    <p:extLst>
      <p:ext uri="{BB962C8B-B14F-4D97-AF65-F5344CB8AC3E}">
        <p14:creationId xmlns:p14="http://schemas.microsoft.com/office/powerpoint/2010/main" val="32177678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752600"/>
            <a:ext cx="8428037" cy="1720850"/>
          </a:xfrm>
        </p:spPr>
        <p:txBody>
          <a:bodyPr/>
          <a:lstStyle/>
          <a:p>
            <a:pPr algn="ctr" eaLnBrk="1" hangingPunct="1"/>
            <a:r>
              <a:rPr lang="en-US" sz="4000" dirty="0" smtClean="0">
                <a:latin typeface="Garamond" charset="0"/>
              </a:rPr>
              <a:t>General Feedback on Project Proposals</a:t>
            </a:r>
            <a:endParaRPr lang="en-US" sz="4000" dirty="0">
              <a:latin typeface="Garamond"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17174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Feedback on Project Proposals</a:t>
            </a:r>
            <a:endParaRPr lang="en-US" dirty="0"/>
          </a:p>
        </p:txBody>
      </p:sp>
      <p:sp>
        <p:nvSpPr>
          <p:cNvPr id="3" name="Content Placeholder 2"/>
          <p:cNvSpPr>
            <a:spLocks noGrp="1"/>
          </p:cNvSpPr>
          <p:nvPr>
            <p:ph idx="1"/>
          </p:nvPr>
        </p:nvSpPr>
        <p:spPr/>
        <p:txBody>
          <a:bodyPr/>
          <a:lstStyle/>
          <a:p>
            <a:r>
              <a:rPr lang="en-US" dirty="0" smtClean="0"/>
              <a:t>Drive for becoming more concrete in the ideas</a:t>
            </a:r>
          </a:p>
          <a:p>
            <a:endParaRPr lang="en-US" dirty="0" smtClean="0"/>
          </a:p>
          <a:p>
            <a:r>
              <a:rPr lang="en-US" dirty="0" smtClean="0"/>
              <a:t>And, be more ambitious</a:t>
            </a:r>
          </a:p>
          <a:p>
            <a:endParaRPr lang="en-US" dirty="0" smtClean="0"/>
          </a:p>
          <a:p>
            <a:r>
              <a:rPr lang="en-US" dirty="0" smtClean="0"/>
              <a:t>And, be more thorough in related work (do not limit yourself only the papers we suggest)</a:t>
            </a:r>
          </a:p>
          <a:p>
            <a:endParaRPr lang="en-US" dirty="0" smtClean="0"/>
          </a:p>
          <a:p>
            <a:r>
              <a:rPr lang="en-US" dirty="0" smtClean="0"/>
              <a:t>You will get more detailed, per-proposal feedback from us</a:t>
            </a:r>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8</a:t>
            </a:fld>
            <a:endParaRPr lang="en-US"/>
          </a:p>
        </p:txBody>
      </p:sp>
    </p:spTree>
    <p:extLst>
      <p:ext uri="{BB962C8B-B14F-4D97-AF65-F5344CB8AC3E}">
        <p14:creationId xmlns:p14="http://schemas.microsoft.com/office/powerpoint/2010/main" val="1456639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in Projects</a:t>
            </a:r>
            <a:endParaRPr lang="en-US" dirty="0"/>
          </a:p>
        </p:txBody>
      </p:sp>
      <p:sp>
        <p:nvSpPr>
          <p:cNvPr id="3" name="Content Placeholder 2"/>
          <p:cNvSpPr>
            <a:spLocks noGrp="1"/>
          </p:cNvSpPr>
          <p:nvPr>
            <p:ph idx="1"/>
          </p:nvPr>
        </p:nvSpPr>
        <p:spPr/>
        <p:txBody>
          <a:bodyPr/>
          <a:lstStyle/>
          <a:p>
            <a:r>
              <a:rPr lang="en-US" dirty="0"/>
              <a:t>Next steps are:</a:t>
            </a:r>
          </a:p>
          <a:p>
            <a:endParaRPr lang="en-US" dirty="0"/>
          </a:p>
          <a:p>
            <a:pPr marL="344487" lvl="1" indent="0">
              <a:buNone/>
            </a:pPr>
            <a:r>
              <a:rPr lang="en-US" dirty="0"/>
              <a:t>1. </a:t>
            </a:r>
            <a:r>
              <a:rPr lang="en-US" dirty="0">
                <a:solidFill>
                  <a:srgbClr val="0000FF"/>
                </a:solidFill>
              </a:rPr>
              <a:t>D</a:t>
            </a:r>
            <a:r>
              <a:rPr lang="en-US" dirty="0" smtClean="0">
                <a:solidFill>
                  <a:srgbClr val="0000FF"/>
                </a:solidFill>
              </a:rPr>
              <a:t>o </a:t>
            </a:r>
            <a:r>
              <a:rPr lang="en-US" dirty="0">
                <a:solidFill>
                  <a:srgbClr val="0000FF"/>
                </a:solidFill>
              </a:rPr>
              <a:t>a thorough literature search in your area</a:t>
            </a:r>
          </a:p>
          <a:p>
            <a:pPr marL="344487" lvl="1" indent="0">
              <a:buNone/>
            </a:pPr>
            <a:r>
              <a:rPr lang="en-US" dirty="0"/>
              <a:t>    Go deeper. Find and cite the seminal works as well as recent works</a:t>
            </a:r>
            <a:r>
              <a:rPr lang="en-US" dirty="0" smtClean="0"/>
              <a:t>. Increase the scholarship.</a:t>
            </a:r>
            <a:endParaRPr lang="en-US" dirty="0"/>
          </a:p>
          <a:p>
            <a:pPr marL="344487" lvl="1" indent="0">
              <a:buNone/>
            </a:pPr>
            <a:endParaRPr lang="en-US" dirty="0"/>
          </a:p>
          <a:p>
            <a:pPr marL="344487" lvl="1" indent="0">
              <a:buNone/>
            </a:pPr>
            <a:r>
              <a:rPr lang="en-US" dirty="0"/>
              <a:t>2. </a:t>
            </a:r>
            <a:r>
              <a:rPr lang="en-US" dirty="0">
                <a:solidFill>
                  <a:srgbClr val="0000FF"/>
                </a:solidFill>
              </a:rPr>
              <a:t>Make the ideas and mechanisms more </a:t>
            </a:r>
            <a:r>
              <a:rPr lang="en-US" dirty="0" smtClean="0">
                <a:solidFill>
                  <a:srgbClr val="0000FF"/>
                </a:solidFill>
              </a:rPr>
              <a:t>concrete</a:t>
            </a:r>
            <a:endParaRPr lang="en-US" dirty="0"/>
          </a:p>
          <a:p>
            <a:pPr marL="344487" lvl="1" indent="0">
              <a:buNone/>
            </a:pPr>
            <a:endParaRPr lang="en-US" dirty="0"/>
          </a:p>
          <a:p>
            <a:pPr marL="344487" lvl="1" indent="0">
              <a:buNone/>
            </a:pPr>
            <a:r>
              <a:rPr lang="en-US" dirty="0"/>
              <a:t>3.</a:t>
            </a:r>
            <a:r>
              <a:rPr lang="en-US" dirty="0">
                <a:solidFill>
                  <a:srgbClr val="0000FF"/>
                </a:solidFill>
              </a:rPr>
              <a:t> Develop and understand the </a:t>
            </a:r>
            <a:r>
              <a:rPr lang="en-US" dirty="0" smtClean="0">
                <a:solidFill>
                  <a:srgbClr val="0000FF"/>
                </a:solidFill>
              </a:rPr>
              <a:t>means for testing your ideas</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B839C887-84FE-6D4A-8803-02BE50C94915}" type="slidenum">
              <a:rPr lang="en-US" smtClean="0"/>
              <a:pPr>
                <a:defRPr/>
              </a:pPr>
              <a:t>9</a:t>
            </a:fld>
            <a:endParaRPr lang="en-US"/>
          </a:p>
        </p:txBody>
      </p:sp>
    </p:spTree>
    <p:extLst>
      <p:ext uri="{BB962C8B-B14F-4D97-AF65-F5344CB8AC3E}">
        <p14:creationId xmlns:p14="http://schemas.microsoft.com/office/powerpoint/2010/main" val="2290791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1"/>
</p:tagLst>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Presentation1" id="{A8ACA0D9-A384-4858-9FCC-2505F264A948}" vid="{6AE8C0EA-499D-4586-A497-DF22E9D58294}"/>
    </a:ext>
  </a:extLst>
</a:theme>
</file>

<file path=ppt/theme/theme16.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PT_Template_Corp_4x3_rev1">
  <a:themeElements>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1_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4_Office 테마">
  <a:themeElements>
    <a:clrScheme name="기본">
      <a:dk1>
        <a:sysClr val="windowText" lastClr="000000"/>
      </a:dk1>
      <a:lt1>
        <a:sysClr val="window" lastClr="FFFFFF"/>
      </a:lt1>
      <a:dk2>
        <a:srgbClr val="1B6AA3"/>
      </a:dk2>
      <a:lt2>
        <a:srgbClr val="FFFFFF"/>
      </a:lt2>
      <a:accent1>
        <a:srgbClr val="5DA5DA"/>
      </a:accent1>
      <a:accent2>
        <a:srgbClr val="FAA43A"/>
      </a:accent2>
      <a:accent3>
        <a:srgbClr val="60BD68"/>
      </a:accent3>
      <a:accent4>
        <a:srgbClr val="F17CB0"/>
      </a:accent4>
      <a:accent5>
        <a:srgbClr val="B2912F"/>
      </a:accent5>
      <a:accent6>
        <a:srgbClr val="307D99"/>
      </a:accent6>
      <a:hlink>
        <a:srgbClr val="0563C1"/>
      </a:hlink>
      <a:folHlink>
        <a:srgbClr val="954F72"/>
      </a:folHlink>
    </a:clrScheme>
    <a:fontScheme name="Calibri - 나눔고딕">
      <a:majorFont>
        <a:latin typeface="Calibri"/>
        <a:ea typeface="나눔고딕"/>
        <a:cs typeface=""/>
      </a:majorFont>
      <a:minorFont>
        <a:latin typeface="Calibri"/>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T_Template_Corp_4x3_rev1">
  <a:themeElements>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1_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PT_Template_Corp_4x3_rev1">
  <a:themeElements>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1_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PT_Template_Corp_4x3_rev1">
  <a:themeElements>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1_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Presentation1" id="{A8ACA0D9-A384-4858-9FCC-2505F264A948}" vid="{6AE8C0EA-499D-4586-A497-DF22E9D58294}"/>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5663</TotalTime>
  <Words>3222</Words>
  <Application>Microsoft Office PowerPoint</Application>
  <PresentationFormat>On-screen Show (4:3)</PresentationFormat>
  <Paragraphs>600</Paragraphs>
  <Slides>52</Slides>
  <Notes>16</Notes>
  <HiddenSlides>0</HiddenSlides>
  <MMClips>0</MMClips>
  <ScaleCrop>false</ScaleCrop>
  <HeadingPairs>
    <vt:vector size="6" baseType="variant">
      <vt:variant>
        <vt:lpstr>Theme</vt:lpstr>
      </vt:variant>
      <vt:variant>
        <vt:i4>29</vt:i4>
      </vt:variant>
      <vt:variant>
        <vt:lpstr>Embedded OLE Servers</vt:lpstr>
      </vt:variant>
      <vt:variant>
        <vt:i4>1</vt:i4>
      </vt:variant>
      <vt:variant>
        <vt:lpstr>Slide Titles</vt:lpstr>
      </vt:variant>
      <vt:variant>
        <vt:i4>52</vt:i4>
      </vt:variant>
    </vt:vector>
  </HeadingPairs>
  <TitlesOfParts>
    <vt:vector size="82" baseType="lpstr">
      <vt:lpstr>Office Theme</vt:lpstr>
      <vt:lpstr>1_PPT_Template_Corp_4x3_rev1</vt:lpstr>
      <vt:lpstr>2_PPT_Template_Corp_4x3_rev1</vt:lpstr>
      <vt:lpstr>3_PPT_Template_Corp_4x3_rev1</vt:lpstr>
      <vt:lpstr>4_PPT_Template_Corp_4x3_rev1</vt:lpstr>
      <vt:lpstr>4_Edge</vt:lpstr>
      <vt:lpstr>6_Edge</vt:lpstr>
      <vt:lpstr>78_Edge</vt:lpstr>
      <vt:lpstr>1_Metropolitan_bullet</vt:lpstr>
      <vt:lpstr>5_Edge</vt:lpstr>
      <vt:lpstr>1_Edge</vt:lpstr>
      <vt:lpstr>17_Edge</vt:lpstr>
      <vt:lpstr>38_Edge</vt:lpstr>
      <vt:lpstr>39_Edge</vt:lpstr>
      <vt:lpstr>2_Metropolitan_bullet</vt:lpstr>
      <vt:lpstr>58_Edge</vt:lpstr>
      <vt:lpstr>2_Edge</vt:lpstr>
      <vt:lpstr>6_Office Theme</vt:lpstr>
      <vt:lpstr>49_Edge</vt:lpstr>
      <vt:lpstr>Edge</vt:lpstr>
      <vt:lpstr>3_Edge</vt:lpstr>
      <vt:lpstr>134_Edge</vt:lpstr>
      <vt:lpstr>4_Office 테마</vt:lpstr>
      <vt:lpstr>7_Edge</vt:lpstr>
      <vt:lpstr>40_Edge</vt:lpstr>
      <vt:lpstr>16_Edge</vt:lpstr>
      <vt:lpstr>2_Office Theme</vt:lpstr>
      <vt:lpstr>4_Office Theme</vt:lpstr>
      <vt:lpstr>41_Edge</vt:lpstr>
      <vt:lpstr>Worksheet</vt:lpstr>
      <vt:lpstr>PowerPoint Presentation</vt:lpstr>
      <vt:lpstr>Review Assignments for Next Week</vt:lpstr>
      <vt:lpstr>Required Reviews</vt:lpstr>
      <vt:lpstr>Review Paper 1 (Required)</vt:lpstr>
      <vt:lpstr>Review Paper 2 (Required)</vt:lpstr>
      <vt:lpstr>Review Paper 3 (Required)</vt:lpstr>
      <vt:lpstr>General Feedback on Project Proposals</vt:lpstr>
      <vt:lpstr>Overall Feedback on Project Proposals</vt:lpstr>
      <vt:lpstr>Next Steps in Projects</vt:lpstr>
      <vt:lpstr>Next Week Recitation Plan</vt:lpstr>
      <vt:lpstr>General Feedback on Reviews</vt:lpstr>
      <vt:lpstr>Feedback on Reviews</vt:lpstr>
      <vt:lpstr>Rethinking Memory System Design (Continued)</vt:lpstr>
      <vt:lpstr>Solution 3: Hybrid Memory Systems</vt:lpstr>
      <vt:lpstr>One Option: DRAM as a Cache for PCM</vt:lpstr>
      <vt:lpstr>DRAM as a Cache for PCM</vt:lpstr>
      <vt:lpstr>Write Filtering Techniques</vt:lpstr>
      <vt:lpstr>Results: DRAM as PCM Cache (I)</vt:lpstr>
      <vt:lpstr>Results: DRAM as PCM Cache (II)</vt:lpstr>
      <vt:lpstr>Hybrid Memory: A Closer Look</vt:lpstr>
      <vt:lpstr>Key Observation</vt:lpstr>
      <vt:lpstr>Hybrid vs. All-PCM/DRAM [ICCD’12]</vt:lpstr>
      <vt:lpstr>For More on Hybrid Memory Data Placement</vt:lpstr>
      <vt:lpstr>The Problem with Large DRAM Caches</vt:lpstr>
      <vt:lpstr>Idea 1: Tags in Memory</vt:lpstr>
      <vt:lpstr>Idea 2: Cache Tags in SRAM</vt:lpstr>
      <vt:lpstr>Idea 3: Dynamic Data Transfer Granularity</vt:lpstr>
      <vt:lpstr>TIMBER Tag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on Large DRAM Cache Design</vt:lpstr>
      <vt:lpstr>STT-MRAM as Main Memory</vt:lpstr>
      <vt:lpstr>STT-MRAM: Pros and Cons</vt:lpstr>
      <vt:lpstr>Architected STT-MRAM as Main Memory</vt:lpstr>
      <vt:lpstr>Other Opportunities with Emerging Technologies</vt:lpstr>
      <vt:lpstr>Coordinated Memory and Storage with NVM (I)</vt:lpstr>
      <vt:lpstr>Coordinated Memory and Storage with NVM (II)</vt:lpstr>
      <vt:lpstr>The Persistent Memory Manager (PMM)</vt:lpstr>
      <vt:lpstr>The Persistent Memory Manager (PMM)</vt:lpstr>
      <vt:lpstr>Performance Benefits of a Single-Level Store</vt:lpstr>
      <vt:lpstr>Energy Benefits of a Single-Level Store</vt:lpstr>
      <vt:lpstr>Some Principles for Memory Scaling</vt:lpstr>
      <vt:lpstr>Principles for Memory Scaling (So Far)</vt:lpstr>
      <vt:lpstr>Summary: Memory Scaling</vt:lpstr>
      <vt:lpstr>PowerPoint Presentation</vt:lpstr>
      <vt:lpstr>Another Discussion: NAND Flash Scaling</vt:lpstr>
      <vt:lpstr>Experimental Infrastructure (Flash)</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Vivek Seshadri</cp:lastModifiedBy>
  <cp:revision>169</cp:revision>
  <dcterms:created xsi:type="dcterms:W3CDTF">2010-08-23T19:09:31Z</dcterms:created>
  <dcterms:modified xsi:type="dcterms:W3CDTF">2015-09-30T04:06:15Z</dcterms:modified>
</cp:coreProperties>
</file>