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Masters/slideMaster72.xml" ContentType="application/vnd.openxmlformats-officedocument.presentationml.slideMaster+xml"/>
  <Override PartName="/ppt/slideMasters/slideMaster73.xml" ContentType="application/vnd.openxmlformats-officedocument.presentationml.slideMaster+xml"/>
  <Override PartName="/ppt/slideMasters/slideMaster74.xml" ContentType="application/vnd.openxmlformats-officedocument.presentationml.slideMaster+xml"/>
  <Override PartName="/ppt/slideMasters/slideMaster75.xml" ContentType="application/vnd.openxmlformats-officedocument.presentationml.slideMaster+xml"/>
  <Override PartName="/ppt/slideMasters/slideMaster76.xml" ContentType="application/vnd.openxmlformats-officedocument.presentationml.slideMaster+xml"/>
  <Override PartName="/ppt/slideMasters/slideMaster77.xml" ContentType="application/vnd.openxmlformats-officedocument.presentationml.slideMaster+xml"/>
  <Override PartName="/ppt/slideMasters/slideMaster78.xml" ContentType="application/vnd.openxmlformats-officedocument.presentationml.slideMaster+xml"/>
  <Override PartName="/ppt/slideMasters/slideMaster7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3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4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5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6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7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23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4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theme/theme25.xml" ContentType="application/vnd.openxmlformats-officedocument.theme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6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theme/theme27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8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29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37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38.xml" ContentType="application/vnd.openxmlformats-officedocument.theme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39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theme/theme40.xml" ContentType="application/vnd.openxmlformats-officedocument.theme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theme/theme41.xml" ContentType="application/vnd.openxmlformats-officedocument.theme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theme/theme42.xml" ContentType="application/vnd.openxmlformats-officedocument.theme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theme/theme43.xml" ContentType="application/vnd.openxmlformats-officedocument.theme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theme/theme44.xml" ContentType="application/vnd.openxmlformats-officedocument.theme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45.xml" ContentType="application/vnd.openxmlformats-officedocument.theme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theme/theme46.xml" ContentType="application/vnd.openxmlformats-officedocument.theme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theme/theme47.xml" ContentType="application/vnd.openxmlformats-officedocument.theme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theme/theme48.xml" ContentType="application/vnd.openxmlformats-officedocument.theme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theme/theme49.xml" ContentType="application/vnd.openxmlformats-officedocument.theme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theme/theme50.xml" ContentType="application/vnd.openxmlformats-officedocument.theme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theme/theme51.xml" ContentType="application/vnd.openxmlformats-officedocument.theme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theme/theme52.xml" ContentType="application/vnd.openxmlformats-officedocument.theme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theme/theme53.xml" ContentType="application/vnd.openxmlformats-officedocument.theme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theme/theme55.xml" ContentType="application/vnd.openxmlformats-officedocument.theme+xml"/>
  <Override PartName="/ppt/theme/theme56.xml" ContentType="application/vnd.openxmlformats-officedocument.theme+xml"/>
  <Override PartName="/ppt/theme/theme57.xml" ContentType="application/vnd.openxmlformats-officedocument.theme+xml"/>
  <Override PartName="/ppt/theme/theme58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9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60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61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theme/theme62.xml" ContentType="application/vnd.openxmlformats-officedocument.theme+xml"/>
  <Override PartName="/ppt/theme/themeOverride1.xml" ContentType="application/vnd.openxmlformats-officedocument.themeOverride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theme/theme63.xml" ContentType="application/vnd.openxmlformats-officedocument.theme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theme/theme64.xml" ContentType="application/vnd.openxmlformats-officedocument.theme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theme/theme65.xml" ContentType="application/vnd.openxmlformats-officedocument.theme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theme/theme66.xml" ContentType="application/vnd.openxmlformats-officedocument.theme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theme/theme67.xml" ContentType="application/vnd.openxmlformats-officedocument.theme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theme/theme68.xml" ContentType="application/vnd.openxmlformats-officedocument.theme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theme/theme69.xml" ContentType="application/vnd.openxmlformats-officedocument.theme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theme/theme70.xml" ContentType="application/vnd.openxmlformats-officedocument.theme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theme/theme71.xml" ContentType="application/vnd.openxmlformats-officedocument.theme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theme/theme72.xml" ContentType="application/vnd.openxmlformats-officedocument.theme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theme/theme73.xml" ContentType="application/vnd.openxmlformats-officedocument.theme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theme/theme74.xml" ContentType="application/vnd.openxmlformats-officedocument.theme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theme/theme75.xml" ContentType="application/vnd.openxmlformats-officedocument.theme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theme/theme76.xml" ContentType="application/vnd.openxmlformats-officedocument.theme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theme/theme77.xml" ContentType="application/vnd.openxmlformats-officedocument.theme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theme/theme78.xml" ContentType="application/vnd.openxmlformats-officedocument.theme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theme/theme79.xml" ContentType="application/vnd.openxmlformats-officedocument.theme+xml"/>
  <Override PartName="/ppt/theme/theme80.xml" ContentType="application/vnd.openxmlformats-officedocument.theme+xml"/>
  <Override PartName="/ppt/theme/theme8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36" r:id="rId5"/>
    <p:sldMasterId id="2147483848" r:id="rId6"/>
    <p:sldMasterId id="2147483860" r:id="rId7"/>
    <p:sldMasterId id="2147483872" r:id="rId8"/>
    <p:sldMasterId id="2147483909" r:id="rId9"/>
    <p:sldMasterId id="2147483924" r:id="rId10"/>
    <p:sldMasterId id="2147483936" r:id="rId11"/>
    <p:sldMasterId id="2147483948" r:id="rId12"/>
    <p:sldMasterId id="2147483977" r:id="rId13"/>
    <p:sldMasterId id="2147484002" r:id="rId14"/>
    <p:sldMasterId id="2147484062" r:id="rId15"/>
    <p:sldMasterId id="2147484087" r:id="rId16"/>
    <p:sldMasterId id="2147484099" r:id="rId17"/>
    <p:sldMasterId id="2147484111" r:id="rId18"/>
    <p:sldMasterId id="2147484195" r:id="rId19"/>
    <p:sldMasterId id="2147484245" r:id="rId20"/>
    <p:sldMasterId id="2147484281" r:id="rId21"/>
    <p:sldMasterId id="2147484306" r:id="rId22"/>
    <p:sldMasterId id="2147484354" r:id="rId23"/>
    <p:sldMasterId id="2147484366" r:id="rId24"/>
    <p:sldMasterId id="2147484378" r:id="rId25"/>
    <p:sldMasterId id="2147484402" r:id="rId26"/>
    <p:sldMasterId id="2147484414" r:id="rId27"/>
    <p:sldMasterId id="2147484450" r:id="rId28"/>
    <p:sldMasterId id="2147484462" r:id="rId29"/>
    <p:sldMasterId id="2147484474" r:id="rId30"/>
    <p:sldMasterId id="2147484486" r:id="rId31"/>
    <p:sldMasterId id="2147484534" r:id="rId32"/>
    <p:sldMasterId id="2147484546" r:id="rId33"/>
    <p:sldMasterId id="2147484558" r:id="rId34"/>
    <p:sldMasterId id="2147484630" r:id="rId35"/>
    <p:sldMasterId id="2147484642" r:id="rId36"/>
    <p:sldMasterId id="2147484666" r:id="rId37"/>
    <p:sldMasterId id="2147484679" r:id="rId38"/>
    <p:sldMasterId id="2147484704" r:id="rId39"/>
    <p:sldMasterId id="2147484716" r:id="rId40"/>
    <p:sldMasterId id="2147484730" r:id="rId41"/>
    <p:sldMasterId id="2147484743" r:id="rId42"/>
    <p:sldMasterId id="2147484755" r:id="rId43"/>
    <p:sldMasterId id="2147484768" r:id="rId44"/>
    <p:sldMasterId id="2147484780" r:id="rId45"/>
    <p:sldMasterId id="2147484792" r:id="rId46"/>
    <p:sldMasterId id="2147484804" r:id="rId47"/>
    <p:sldMasterId id="2147484816" r:id="rId48"/>
    <p:sldMasterId id="2147484828" r:id="rId49"/>
    <p:sldMasterId id="2147484840" r:id="rId50"/>
    <p:sldMasterId id="2147484853" r:id="rId51"/>
    <p:sldMasterId id="2147484865" r:id="rId52"/>
    <p:sldMasterId id="2147484877" r:id="rId53"/>
    <p:sldMasterId id="2147484903" r:id="rId54"/>
    <p:sldMasterId id="2147484917" r:id="rId55"/>
    <p:sldMasterId id="2147484920" r:id="rId56"/>
    <p:sldMasterId id="2147484948" r:id="rId57"/>
    <p:sldMasterId id="2147484951" r:id="rId58"/>
    <p:sldMasterId id="2147484965" r:id="rId59"/>
    <p:sldMasterId id="2147484977" r:id="rId60"/>
    <p:sldMasterId id="2147485002" r:id="rId61"/>
    <p:sldMasterId id="2147485014" r:id="rId62"/>
    <p:sldMasterId id="2147485027" r:id="rId63"/>
    <p:sldMasterId id="2147485039" r:id="rId64"/>
    <p:sldMasterId id="2147485052" r:id="rId65"/>
    <p:sldMasterId id="2147485064" r:id="rId66"/>
    <p:sldMasterId id="2147485077" r:id="rId67"/>
    <p:sldMasterId id="2147485090" r:id="rId68"/>
    <p:sldMasterId id="2147485102" r:id="rId69"/>
    <p:sldMasterId id="2147485114" r:id="rId70"/>
    <p:sldMasterId id="2147485126" r:id="rId71"/>
    <p:sldMasterId id="2147485138" r:id="rId72"/>
    <p:sldMasterId id="2147485150" r:id="rId73"/>
    <p:sldMasterId id="2147485162" r:id="rId74"/>
    <p:sldMasterId id="2147485174" r:id="rId75"/>
    <p:sldMasterId id="2147485187" r:id="rId76"/>
    <p:sldMasterId id="2147485199" r:id="rId77"/>
    <p:sldMasterId id="2147485212" r:id="rId78"/>
    <p:sldMasterId id="2147485224" r:id="rId79"/>
  </p:sldMasterIdLst>
  <p:notesMasterIdLst>
    <p:notesMasterId r:id="rId224"/>
  </p:notesMasterIdLst>
  <p:handoutMasterIdLst>
    <p:handoutMasterId r:id="rId225"/>
  </p:handoutMasterIdLst>
  <p:sldIdLst>
    <p:sldId id="2025" r:id="rId80"/>
    <p:sldId id="2026" r:id="rId81"/>
    <p:sldId id="2027" r:id="rId82"/>
    <p:sldId id="1981" r:id="rId83"/>
    <p:sldId id="2023" r:id="rId84"/>
    <p:sldId id="2031" r:id="rId85"/>
    <p:sldId id="2032" r:id="rId86"/>
    <p:sldId id="2033" r:id="rId87"/>
    <p:sldId id="2034" r:id="rId88"/>
    <p:sldId id="2035" r:id="rId89"/>
    <p:sldId id="2036" r:id="rId90"/>
    <p:sldId id="2037" r:id="rId91"/>
    <p:sldId id="2038" r:id="rId92"/>
    <p:sldId id="2039" r:id="rId93"/>
    <p:sldId id="2040" r:id="rId94"/>
    <p:sldId id="2041" r:id="rId95"/>
    <p:sldId id="2042" r:id="rId96"/>
    <p:sldId id="2043" r:id="rId97"/>
    <p:sldId id="2044" r:id="rId98"/>
    <p:sldId id="2045" r:id="rId99"/>
    <p:sldId id="2046" r:id="rId100"/>
    <p:sldId id="2047" r:id="rId101"/>
    <p:sldId id="2048" r:id="rId102"/>
    <p:sldId id="2049" r:id="rId103"/>
    <p:sldId id="2050" r:id="rId104"/>
    <p:sldId id="2051" r:id="rId105"/>
    <p:sldId id="2052" r:id="rId106"/>
    <p:sldId id="2053" r:id="rId107"/>
    <p:sldId id="2054" r:id="rId108"/>
    <p:sldId id="2055" r:id="rId109"/>
    <p:sldId id="2056" r:id="rId110"/>
    <p:sldId id="2057" r:id="rId111"/>
    <p:sldId id="2058" r:id="rId112"/>
    <p:sldId id="2059" r:id="rId113"/>
    <p:sldId id="2060" r:id="rId114"/>
    <p:sldId id="2062" r:id="rId115"/>
    <p:sldId id="2063" r:id="rId116"/>
    <p:sldId id="2064" r:id="rId117"/>
    <p:sldId id="2065" r:id="rId118"/>
    <p:sldId id="2066" r:id="rId119"/>
    <p:sldId id="1670" r:id="rId120"/>
    <p:sldId id="1671" r:id="rId121"/>
    <p:sldId id="1723" r:id="rId122"/>
    <p:sldId id="1724" r:id="rId123"/>
    <p:sldId id="1725" r:id="rId124"/>
    <p:sldId id="1726" r:id="rId125"/>
    <p:sldId id="1977" r:id="rId126"/>
    <p:sldId id="1745" r:id="rId127"/>
    <p:sldId id="1727" r:id="rId128"/>
    <p:sldId id="1734" r:id="rId129"/>
    <p:sldId id="1736" r:id="rId130"/>
    <p:sldId id="1739" r:id="rId131"/>
    <p:sldId id="1740" r:id="rId132"/>
    <p:sldId id="1742" r:id="rId133"/>
    <p:sldId id="1743" r:id="rId134"/>
    <p:sldId id="1744" r:id="rId135"/>
    <p:sldId id="1684" r:id="rId136"/>
    <p:sldId id="1685" r:id="rId137"/>
    <p:sldId id="1687" r:id="rId138"/>
    <p:sldId id="1983" r:id="rId139"/>
    <p:sldId id="1688" r:id="rId140"/>
    <p:sldId id="1982" r:id="rId141"/>
    <p:sldId id="1690" r:id="rId142"/>
    <p:sldId id="1691" r:id="rId143"/>
    <p:sldId id="1692" r:id="rId144"/>
    <p:sldId id="1693" r:id="rId145"/>
    <p:sldId id="1984" r:id="rId146"/>
    <p:sldId id="1695" r:id="rId147"/>
    <p:sldId id="1696" r:id="rId148"/>
    <p:sldId id="1697" r:id="rId149"/>
    <p:sldId id="1698" r:id="rId150"/>
    <p:sldId id="1699" r:id="rId151"/>
    <p:sldId id="1700" r:id="rId152"/>
    <p:sldId id="1701" r:id="rId153"/>
    <p:sldId id="1702" r:id="rId154"/>
    <p:sldId id="1703" r:id="rId155"/>
    <p:sldId id="1704" r:id="rId156"/>
    <p:sldId id="1705" r:id="rId157"/>
    <p:sldId id="1706" r:id="rId158"/>
    <p:sldId id="1707" r:id="rId159"/>
    <p:sldId id="1708" r:id="rId160"/>
    <p:sldId id="1709" r:id="rId161"/>
    <p:sldId id="1710" r:id="rId162"/>
    <p:sldId id="1711" r:id="rId163"/>
    <p:sldId id="1712" r:id="rId164"/>
    <p:sldId id="1713" r:id="rId165"/>
    <p:sldId id="1714" r:id="rId166"/>
    <p:sldId id="1715" r:id="rId167"/>
    <p:sldId id="1716" r:id="rId168"/>
    <p:sldId id="1717" r:id="rId169"/>
    <p:sldId id="1719" r:id="rId170"/>
    <p:sldId id="1720" r:id="rId171"/>
    <p:sldId id="1721" r:id="rId172"/>
    <p:sldId id="1722" r:id="rId173"/>
    <p:sldId id="1980" r:id="rId174"/>
    <p:sldId id="1746" r:id="rId175"/>
    <p:sldId id="1747" r:id="rId176"/>
    <p:sldId id="1748" r:id="rId177"/>
    <p:sldId id="1755" r:id="rId178"/>
    <p:sldId id="1985" r:id="rId179"/>
    <p:sldId id="1986" r:id="rId180"/>
    <p:sldId id="1987" r:id="rId181"/>
    <p:sldId id="1988" r:id="rId182"/>
    <p:sldId id="1989" r:id="rId183"/>
    <p:sldId id="1990" r:id="rId184"/>
    <p:sldId id="1760" r:id="rId185"/>
    <p:sldId id="1761" r:id="rId186"/>
    <p:sldId id="1991" r:id="rId187"/>
    <p:sldId id="1763" r:id="rId188"/>
    <p:sldId id="1764" r:id="rId189"/>
    <p:sldId id="2004" r:id="rId190"/>
    <p:sldId id="1992" r:id="rId191"/>
    <p:sldId id="1993" r:id="rId192"/>
    <p:sldId id="1766" r:id="rId193"/>
    <p:sldId id="1767" r:id="rId194"/>
    <p:sldId id="1995" r:id="rId195"/>
    <p:sldId id="1996" r:id="rId196"/>
    <p:sldId id="1997" r:id="rId197"/>
    <p:sldId id="1998" r:id="rId198"/>
    <p:sldId id="2067" r:id="rId199"/>
    <p:sldId id="2068" r:id="rId200"/>
    <p:sldId id="2069" r:id="rId201"/>
    <p:sldId id="1999" r:id="rId202"/>
    <p:sldId id="2000" r:id="rId203"/>
    <p:sldId id="2001" r:id="rId204"/>
    <p:sldId id="2002" r:id="rId205"/>
    <p:sldId id="2003" r:id="rId206"/>
    <p:sldId id="2024" r:id="rId207"/>
    <p:sldId id="2006" r:id="rId208"/>
    <p:sldId id="2007" r:id="rId209"/>
    <p:sldId id="2008" r:id="rId210"/>
    <p:sldId id="2009" r:id="rId211"/>
    <p:sldId id="2010" r:id="rId212"/>
    <p:sldId id="2011" r:id="rId213"/>
    <p:sldId id="2012" r:id="rId214"/>
    <p:sldId id="2013" r:id="rId215"/>
    <p:sldId id="2014" r:id="rId216"/>
    <p:sldId id="2015" r:id="rId217"/>
    <p:sldId id="2017" r:id="rId218"/>
    <p:sldId id="2018" r:id="rId219"/>
    <p:sldId id="2019" r:id="rId220"/>
    <p:sldId id="2020" r:id="rId221"/>
    <p:sldId id="2021" r:id="rId222"/>
    <p:sldId id="2022" r:id="rId2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55D6"/>
    <a:srgbClr val="8C0000"/>
    <a:srgbClr val="663D63"/>
    <a:srgbClr val="66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73" autoAdjust="0"/>
    <p:restoredTop sz="99219" autoAdjust="0"/>
  </p:normalViewPr>
  <p:slideViewPr>
    <p:cSldViewPr>
      <p:cViewPr varScale="1">
        <p:scale>
          <a:sx n="89" d="100"/>
          <a:sy n="89" d="100"/>
        </p:scale>
        <p:origin x="749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1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064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38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" Target="slides/slide5.xml"/><Relationship Id="rId138" Type="http://schemas.openxmlformats.org/officeDocument/2006/relationships/slide" Target="slides/slide59.xml"/><Relationship Id="rId159" Type="http://schemas.openxmlformats.org/officeDocument/2006/relationships/slide" Target="slides/slide80.xml"/><Relationship Id="rId170" Type="http://schemas.openxmlformats.org/officeDocument/2006/relationships/slide" Target="slides/slide91.xml"/><Relationship Id="rId191" Type="http://schemas.openxmlformats.org/officeDocument/2006/relationships/slide" Target="slides/slide112.xml"/><Relationship Id="rId205" Type="http://schemas.openxmlformats.org/officeDocument/2006/relationships/slide" Target="slides/slide126.xml"/><Relationship Id="rId226" Type="http://schemas.openxmlformats.org/officeDocument/2006/relationships/presProps" Target="presProps.xml"/><Relationship Id="rId107" Type="http://schemas.openxmlformats.org/officeDocument/2006/relationships/slide" Target="slides/slide28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Master" Target="slideMasters/slideMaster74.xml"/><Relationship Id="rId128" Type="http://schemas.openxmlformats.org/officeDocument/2006/relationships/slide" Target="slides/slide49.xml"/><Relationship Id="rId14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16.xml"/><Relationship Id="rId160" Type="http://schemas.openxmlformats.org/officeDocument/2006/relationships/slide" Target="slides/slide81.xml"/><Relationship Id="rId181" Type="http://schemas.openxmlformats.org/officeDocument/2006/relationships/slide" Target="slides/slide102.xml"/><Relationship Id="rId216" Type="http://schemas.openxmlformats.org/officeDocument/2006/relationships/slide" Target="slides/slide137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39.xml"/><Relationship Id="rId139" Type="http://schemas.openxmlformats.org/officeDocument/2006/relationships/slide" Target="slides/slide60.xml"/><Relationship Id="rId85" Type="http://schemas.openxmlformats.org/officeDocument/2006/relationships/slide" Target="slides/slide6.xml"/><Relationship Id="rId150" Type="http://schemas.openxmlformats.org/officeDocument/2006/relationships/slide" Target="slides/slide71.xml"/><Relationship Id="rId171" Type="http://schemas.openxmlformats.org/officeDocument/2006/relationships/slide" Target="slides/slide92.xml"/><Relationship Id="rId192" Type="http://schemas.openxmlformats.org/officeDocument/2006/relationships/slide" Target="slides/slide113.xml"/><Relationship Id="rId206" Type="http://schemas.openxmlformats.org/officeDocument/2006/relationships/slide" Target="slides/slide127.xml"/><Relationship Id="rId227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33" Type="http://schemas.openxmlformats.org/officeDocument/2006/relationships/slideMaster" Target="slideMasters/slideMaster33.xml"/><Relationship Id="rId108" Type="http://schemas.openxmlformats.org/officeDocument/2006/relationships/slide" Target="slides/slide29.xml"/><Relationship Id="rId129" Type="http://schemas.openxmlformats.org/officeDocument/2006/relationships/slide" Target="slides/slide50.xml"/><Relationship Id="rId54" Type="http://schemas.openxmlformats.org/officeDocument/2006/relationships/slideMaster" Target="slideMasters/slideMaster54.xml"/><Relationship Id="rId75" Type="http://schemas.openxmlformats.org/officeDocument/2006/relationships/slideMaster" Target="slideMasters/slideMaster75.xml"/><Relationship Id="rId96" Type="http://schemas.openxmlformats.org/officeDocument/2006/relationships/slide" Target="slides/slide17.xml"/><Relationship Id="rId140" Type="http://schemas.openxmlformats.org/officeDocument/2006/relationships/slide" Target="slides/slide61.xml"/><Relationship Id="rId161" Type="http://schemas.openxmlformats.org/officeDocument/2006/relationships/slide" Target="slides/slide82.xml"/><Relationship Id="rId182" Type="http://schemas.openxmlformats.org/officeDocument/2006/relationships/slide" Target="slides/slide103.xml"/><Relationship Id="rId217" Type="http://schemas.openxmlformats.org/officeDocument/2006/relationships/slide" Target="slides/slide138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119" Type="http://schemas.openxmlformats.org/officeDocument/2006/relationships/slide" Target="slides/slide40.xml"/><Relationship Id="rId44" Type="http://schemas.openxmlformats.org/officeDocument/2006/relationships/slideMaster" Target="slideMasters/slideMaster44.xml"/><Relationship Id="rId65" Type="http://schemas.openxmlformats.org/officeDocument/2006/relationships/slideMaster" Target="slideMasters/slideMaster65.xml"/><Relationship Id="rId86" Type="http://schemas.openxmlformats.org/officeDocument/2006/relationships/slide" Target="slides/slide7.xml"/><Relationship Id="rId130" Type="http://schemas.openxmlformats.org/officeDocument/2006/relationships/slide" Target="slides/slide51.xml"/><Relationship Id="rId151" Type="http://schemas.openxmlformats.org/officeDocument/2006/relationships/slide" Target="slides/slide72.xml"/><Relationship Id="rId172" Type="http://schemas.openxmlformats.org/officeDocument/2006/relationships/slide" Target="slides/slide93.xml"/><Relationship Id="rId193" Type="http://schemas.openxmlformats.org/officeDocument/2006/relationships/slide" Target="slides/slide114.xml"/><Relationship Id="rId207" Type="http://schemas.openxmlformats.org/officeDocument/2006/relationships/slide" Target="slides/slide128.xml"/><Relationship Id="rId228" Type="http://schemas.openxmlformats.org/officeDocument/2006/relationships/theme" Target="theme/theme1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30.xml"/><Relationship Id="rId34" Type="http://schemas.openxmlformats.org/officeDocument/2006/relationships/slideMaster" Target="slideMasters/slideMaster34.xml"/><Relationship Id="rId55" Type="http://schemas.openxmlformats.org/officeDocument/2006/relationships/slideMaster" Target="slideMasters/slideMaster55.xml"/><Relationship Id="rId76" Type="http://schemas.openxmlformats.org/officeDocument/2006/relationships/slideMaster" Target="slideMasters/slideMaster76.xml"/><Relationship Id="rId97" Type="http://schemas.openxmlformats.org/officeDocument/2006/relationships/slide" Target="slides/slide18.xml"/><Relationship Id="rId120" Type="http://schemas.openxmlformats.org/officeDocument/2006/relationships/slide" Target="slides/slide41.xml"/><Relationship Id="rId141" Type="http://schemas.openxmlformats.org/officeDocument/2006/relationships/slide" Target="slides/slide62.xml"/><Relationship Id="rId7" Type="http://schemas.openxmlformats.org/officeDocument/2006/relationships/slideMaster" Target="slideMasters/slideMaster7.xml"/><Relationship Id="rId162" Type="http://schemas.openxmlformats.org/officeDocument/2006/relationships/slide" Target="slides/slide83.xml"/><Relationship Id="rId183" Type="http://schemas.openxmlformats.org/officeDocument/2006/relationships/slide" Target="slides/slide104.xml"/><Relationship Id="rId218" Type="http://schemas.openxmlformats.org/officeDocument/2006/relationships/slide" Target="slides/slide139.xml"/><Relationship Id="rId24" Type="http://schemas.openxmlformats.org/officeDocument/2006/relationships/slideMaster" Target="slideMasters/slideMaster24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8.xml"/><Relationship Id="rId110" Type="http://schemas.openxmlformats.org/officeDocument/2006/relationships/slide" Target="slides/slide31.xml"/><Relationship Id="rId131" Type="http://schemas.openxmlformats.org/officeDocument/2006/relationships/slide" Target="slides/slide52.xml"/><Relationship Id="rId152" Type="http://schemas.openxmlformats.org/officeDocument/2006/relationships/slide" Target="slides/slide73.xml"/><Relationship Id="rId173" Type="http://schemas.openxmlformats.org/officeDocument/2006/relationships/slide" Target="slides/slide94.xml"/><Relationship Id="rId194" Type="http://schemas.openxmlformats.org/officeDocument/2006/relationships/slide" Target="slides/slide115.xml"/><Relationship Id="rId208" Type="http://schemas.openxmlformats.org/officeDocument/2006/relationships/slide" Target="slides/slide129.xml"/><Relationship Id="rId229" Type="http://schemas.openxmlformats.org/officeDocument/2006/relationships/tableStyles" Target="tableStyles.xml"/><Relationship Id="rId14" Type="http://schemas.openxmlformats.org/officeDocument/2006/relationships/slideMaster" Target="slideMasters/slideMaster14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Master" Target="slideMasters/slideMaster77.xml"/><Relationship Id="rId100" Type="http://schemas.openxmlformats.org/officeDocument/2006/relationships/slide" Target="slides/slide21.xml"/><Relationship Id="rId8" Type="http://schemas.openxmlformats.org/officeDocument/2006/relationships/slideMaster" Target="slideMasters/slideMaster8.xml"/><Relationship Id="rId98" Type="http://schemas.openxmlformats.org/officeDocument/2006/relationships/slide" Target="slides/slide19.xml"/><Relationship Id="rId121" Type="http://schemas.openxmlformats.org/officeDocument/2006/relationships/slide" Target="slides/slide42.xml"/><Relationship Id="rId142" Type="http://schemas.openxmlformats.org/officeDocument/2006/relationships/slide" Target="slides/slide63.xml"/><Relationship Id="rId163" Type="http://schemas.openxmlformats.org/officeDocument/2006/relationships/slide" Target="slides/slide84.xml"/><Relationship Id="rId184" Type="http://schemas.openxmlformats.org/officeDocument/2006/relationships/slide" Target="slides/slide105.xml"/><Relationship Id="rId219" Type="http://schemas.openxmlformats.org/officeDocument/2006/relationships/slide" Target="slides/slide140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37.xml"/><Relationship Id="rId137" Type="http://schemas.openxmlformats.org/officeDocument/2006/relationships/slide" Target="slides/slide58.xml"/><Relationship Id="rId158" Type="http://schemas.openxmlformats.org/officeDocument/2006/relationships/slide" Target="slides/slide79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4.xml"/><Relationship Id="rId88" Type="http://schemas.openxmlformats.org/officeDocument/2006/relationships/slide" Target="slides/slide9.xml"/><Relationship Id="rId111" Type="http://schemas.openxmlformats.org/officeDocument/2006/relationships/slide" Target="slides/slide32.xml"/><Relationship Id="rId132" Type="http://schemas.openxmlformats.org/officeDocument/2006/relationships/slide" Target="slides/slide53.xml"/><Relationship Id="rId153" Type="http://schemas.openxmlformats.org/officeDocument/2006/relationships/slide" Target="slides/slide74.xml"/><Relationship Id="rId174" Type="http://schemas.openxmlformats.org/officeDocument/2006/relationships/slide" Target="slides/slide95.xml"/><Relationship Id="rId179" Type="http://schemas.openxmlformats.org/officeDocument/2006/relationships/slide" Target="slides/slide100.xml"/><Relationship Id="rId195" Type="http://schemas.openxmlformats.org/officeDocument/2006/relationships/slide" Target="slides/slide116.xml"/><Relationship Id="rId209" Type="http://schemas.openxmlformats.org/officeDocument/2006/relationships/slide" Target="slides/slide130.xml"/><Relationship Id="rId190" Type="http://schemas.openxmlformats.org/officeDocument/2006/relationships/slide" Target="slides/slide111.xml"/><Relationship Id="rId204" Type="http://schemas.openxmlformats.org/officeDocument/2006/relationships/slide" Target="slides/slide125.xml"/><Relationship Id="rId220" Type="http://schemas.openxmlformats.org/officeDocument/2006/relationships/slide" Target="slides/slide141.xml"/><Relationship Id="rId225" Type="http://schemas.openxmlformats.org/officeDocument/2006/relationships/handoutMaster" Target="handoutMasters/handoutMaster1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27.xml"/><Relationship Id="rId127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Master" Target="slideMasters/slideMaster73.xml"/><Relationship Id="rId78" Type="http://schemas.openxmlformats.org/officeDocument/2006/relationships/slideMaster" Target="slideMasters/slideMaster78.xml"/><Relationship Id="rId94" Type="http://schemas.openxmlformats.org/officeDocument/2006/relationships/slide" Target="slides/slide15.xml"/><Relationship Id="rId99" Type="http://schemas.openxmlformats.org/officeDocument/2006/relationships/slide" Target="slides/slide20.xml"/><Relationship Id="rId101" Type="http://schemas.openxmlformats.org/officeDocument/2006/relationships/slide" Target="slides/slide22.xml"/><Relationship Id="rId122" Type="http://schemas.openxmlformats.org/officeDocument/2006/relationships/slide" Target="slides/slide43.xml"/><Relationship Id="rId143" Type="http://schemas.openxmlformats.org/officeDocument/2006/relationships/slide" Target="slides/slide64.xml"/><Relationship Id="rId148" Type="http://schemas.openxmlformats.org/officeDocument/2006/relationships/slide" Target="slides/slide69.xml"/><Relationship Id="rId164" Type="http://schemas.openxmlformats.org/officeDocument/2006/relationships/slide" Target="slides/slide85.xml"/><Relationship Id="rId169" Type="http://schemas.openxmlformats.org/officeDocument/2006/relationships/slide" Target="slides/slide90.xml"/><Relationship Id="rId185" Type="http://schemas.openxmlformats.org/officeDocument/2006/relationships/slide" Target="slides/slide10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01.xml"/><Relationship Id="rId210" Type="http://schemas.openxmlformats.org/officeDocument/2006/relationships/slide" Target="slides/slide131.xml"/><Relationship Id="rId215" Type="http://schemas.openxmlformats.org/officeDocument/2006/relationships/slide" Target="slides/slide136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" Target="slides/slide10.xml"/><Relationship Id="rId112" Type="http://schemas.openxmlformats.org/officeDocument/2006/relationships/slide" Target="slides/slide33.xml"/><Relationship Id="rId133" Type="http://schemas.openxmlformats.org/officeDocument/2006/relationships/slide" Target="slides/slide54.xml"/><Relationship Id="rId154" Type="http://schemas.openxmlformats.org/officeDocument/2006/relationships/slide" Target="slides/slide75.xml"/><Relationship Id="rId175" Type="http://schemas.openxmlformats.org/officeDocument/2006/relationships/slide" Target="slides/slide96.xml"/><Relationship Id="rId196" Type="http://schemas.openxmlformats.org/officeDocument/2006/relationships/slide" Target="slides/slide117.xml"/><Relationship Id="rId200" Type="http://schemas.openxmlformats.org/officeDocument/2006/relationships/slide" Target="slides/slide121.xml"/><Relationship Id="rId16" Type="http://schemas.openxmlformats.org/officeDocument/2006/relationships/slideMaster" Target="slideMasters/slideMaster16.xml"/><Relationship Id="rId221" Type="http://schemas.openxmlformats.org/officeDocument/2006/relationships/slide" Target="slides/slide142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Master" Target="slideMasters/slideMaster79.xml"/><Relationship Id="rId102" Type="http://schemas.openxmlformats.org/officeDocument/2006/relationships/slide" Target="slides/slide23.xml"/><Relationship Id="rId123" Type="http://schemas.openxmlformats.org/officeDocument/2006/relationships/slide" Target="slides/slide44.xml"/><Relationship Id="rId144" Type="http://schemas.openxmlformats.org/officeDocument/2006/relationships/slide" Target="slides/slide65.xml"/><Relationship Id="rId90" Type="http://schemas.openxmlformats.org/officeDocument/2006/relationships/slide" Target="slides/slide11.xml"/><Relationship Id="rId165" Type="http://schemas.openxmlformats.org/officeDocument/2006/relationships/slide" Target="slides/slide86.xml"/><Relationship Id="rId186" Type="http://schemas.openxmlformats.org/officeDocument/2006/relationships/slide" Target="slides/slide107.xml"/><Relationship Id="rId211" Type="http://schemas.openxmlformats.org/officeDocument/2006/relationships/slide" Target="slides/slide132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34.xml"/><Relationship Id="rId134" Type="http://schemas.openxmlformats.org/officeDocument/2006/relationships/slide" Target="slides/slide55.xml"/><Relationship Id="rId80" Type="http://schemas.openxmlformats.org/officeDocument/2006/relationships/slide" Target="slides/slide1.xml"/><Relationship Id="rId155" Type="http://schemas.openxmlformats.org/officeDocument/2006/relationships/slide" Target="slides/slide76.xml"/><Relationship Id="rId176" Type="http://schemas.openxmlformats.org/officeDocument/2006/relationships/slide" Target="slides/slide97.xml"/><Relationship Id="rId197" Type="http://schemas.openxmlformats.org/officeDocument/2006/relationships/slide" Target="slides/slide118.xml"/><Relationship Id="rId201" Type="http://schemas.openxmlformats.org/officeDocument/2006/relationships/slide" Target="slides/slide122.xml"/><Relationship Id="rId222" Type="http://schemas.openxmlformats.org/officeDocument/2006/relationships/slide" Target="slides/slide143.xml"/><Relationship Id="rId17" Type="http://schemas.openxmlformats.org/officeDocument/2006/relationships/slideMaster" Target="slideMasters/slideMaster17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24.xml"/><Relationship Id="rId124" Type="http://schemas.openxmlformats.org/officeDocument/2006/relationships/slide" Target="slides/slide45.xml"/><Relationship Id="rId70" Type="http://schemas.openxmlformats.org/officeDocument/2006/relationships/slideMaster" Target="slideMasters/slideMaster70.xml"/><Relationship Id="rId91" Type="http://schemas.openxmlformats.org/officeDocument/2006/relationships/slide" Target="slides/slide12.xml"/><Relationship Id="rId145" Type="http://schemas.openxmlformats.org/officeDocument/2006/relationships/slide" Target="slides/slide66.xml"/><Relationship Id="rId166" Type="http://schemas.openxmlformats.org/officeDocument/2006/relationships/slide" Target="slides/slide87.xml"/><Relationship Id="rId187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3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35.xml"/><Relationship Id="rId60" Type="http://schemas.openxmlformats.org/officeDocument/2006/relationships/slideMaster" Target="slideMasters/slideMaster60.xml"/><Relationship Id="rId81" Type="http://schemas.openxmlformats.org/officeDocument/2006/relationships/slide" Target="slides/slide2.xml"/><Relationship Id="rId135" Type="http://schemas.openxmlformats.org/officeDocument/2006/relationships/slide" Target="slides/slide56.xml"/><Relationship Id="rId156" Type="http://schemas.openxmlformats.org/officeDocument/2006/relationships/slide" Target="slides/slide77.xml"/><Relationship Id="rId177" Type="http://schemas.openxmlformats.org/officeDocument/2006/relationships/slide" Target="slides/slide98.xml"/><Relationship Id="rId198" Type="http://schemas.openxmlformats.org/officeDocument/2006/relationships/slide" Target="slides/slide119.xml"/><Relationship Id="rId202" Type="http://schemas.openxmlformats.org/officeDocument/2006/relationships/slide" Target="slides/slide123.xml"/><Relationship Id="rId223" Type="http://schemas.openxmlformats.org/officeDocument/2006/relationships/slide" Target="slides/slide144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50" Type="http://schemas.openxmlformats.org/officeDocument/2006/relationships/slideMaster" Target="slideMasters/slideMaster50.xml"/><Relationship Id="rId104" Type="http://schemas.openxmlformats.org/officeDocument/2006/relationships/slide" Target="slides/slide25.xml"/><Relationship Id="rId125" Type="http://schemas.openxmlformats.org/officeDocument/2006/relationships/slide" Target="slides/slide46.xml"/><Relationship Id="rId146" Type="http://schemas.openxmlformats.org/officeDocument/2006/relationships/slide" Target="slides/slide67.xml"/><Relationship Id="rId167" Type="http://schemas.openxmlformats.org/officeDocument/2006/relationships/slide" Target="slides/slide88.xml"/><Relationship Id="rId188" Type="http://schemas.openxmlformats.org/officeDocument/2006/relationships/slide" Target="slides/slide109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13.xml"/><Relationship Id="rId213" Type="http://schemas.openxmlformats.org/officeDocument/2006/relationships/slide" Target="slides/slide134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40" Type="http://schemas.openxmlformats.org/officeDocument/2006/relationships/slideMaster" Target="slideMasters/slideMaster40.xml"/><Relationship Id="rId115" Type="http://schemas.openxmlformats.org/officeDocument/2006/relationships/slide" Target="slides/slide36.xml"/><Relationship Id="rId136" Type="http://schemas.openxmlformats.org/officeDocument/2006/relationships/slide" Target="slides/slide57.xml"/><Relationship Id="rId157" Type="http://schemas.openxmlformats.org/officeDocument/2006/relationships/slide" Target="slides/slide78.xml"/><Relationship Id="rId178" Type="http://schemas.openxmlformats.org/officeDocument/2006/relationships/slide" Target="slides/slide99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3.xml"/><Relationship Id="rId199" Type="http://schemas.openxmlformats.org/officeDocument/2006/relationships/slide" Target="slides/slide120.xml"/><Relationship Id="rId203" Type="http://schemas.openxmlformats.org/officeDocument/2006/relationships/slide" Target="slides/slide124.xml"/><Relationship Id="rId19" Type="http://schemas.openxmlformats.org/officeDocument/2006/relationships/slideMaster" Target="slideMasters/slideMaster19.xml"/><Relationship Id="rId224" Type="http://schemas.openxmlformats.org/officeDocument/2006/relationships/notesMaster" Target="notesMasters/notesMaster1.xml"/><Relationship Id="rId30" Type="http://schemas.openxmlformats.org/officeDocument/2006/relationships/slideMaster" Target="slideMasters/slideMaster30.xml"/><Relationship Id="rId105" Type="http://schemas.openxmlformats.org/officeDocument/2006/relationships/slide" Target="slides/slide26.xml"/><Relationship Id="rId126" Type="http://schemas.openxmlformats.org/officeDocument/2006/relationships/slide" Target="slides/slide47.xml"/><Relationship Id="rId147" Type="http://schemas.openxmlformats.org/officeDocument/2006/relationships/slide" Target="slides/slide68.xml"/><Relationship Id="rId168" Type="http://schemas.openxmlformats.org/officeDocument/2006/relationships/slide" Target="slides/slide89.xml"/><Relationship Id="rId51" Type="http://schemas.openxmlformats.org/officeDocument/2006/relationships/slideMaster" Target="slideMasters/slideMaster51.xml"/><Relationship Id="rId72" Type="http://schemas.openxmlformats.org/officeDocument/2006/relationships/slideMaster" Target="slideMasters/slideMaster72.xml"/><Relationship Id="rId93" Type="http://schemas.openxmlformats.org/officeDocument/2006/relationships/slide" Target="slides/slide14.xml"/><Relationship Id="rId189" Type="http://schemas.openxmlformats.org/officeDocument/2006/relationships/slide" Target="slides/slide110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13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3941054243219594E-2"/>
          <c:y val="4.8983281677068301E-2"/>
          <c:w val="0.90133672353455796"/>
          <c:h val="0.79114703361194805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System/Application Crash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5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gradFill rotWithShape="1">
                <a:gsLst>
                  <a:gs pos="0">
                    <a:schemeClr val="accent5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errBars>
            <c:errBarType val="both"/>
            <c:errValType val="cust"/>
            <c:noEndCap val="0"/>
            <c:plus>
              <c:numRef>
                <c:f>Sheet1!$D$2:$D$4</c:f>
                <c:numCache>
                  <c:formatCode>General</c:formatCode>
                  <c:ptCount val="3"/>
                  <c:pt idx="0">
                    <c:v>0.28470000000000001</c:v>
                  </c:pt>
                  <c:pt idx="1">
                    <c:v>0.14299999999999999</c:v>
                  </c:pt>
                  <c:pt idx="2">
                    <c:v>0.23699999999999999</c:v>
                  </c:pt>
                </c:numCache>
              </c:numRef>
            </c:plus>
            <c:minus>
              <c:numRef>
                <c:f>Sheet1!$D$2:$D$4</c:f>
                <c:numCache>
                  <c:formatCode>General</c:formatCode>
                  <c:ptCount val="3"/>
                  <c:pt idx="0">
                    <c:v>0.28470000000000001</c:v>
                  </c:pt>
                  <c:pt idx="1">
                    <c:v>0.14299999999999999</c:v>
                  </c:pt>
                  <c:pt idx="2">
                    <c:v>0.23699999999999999</c:v>
                  </c:pt>
                </c:numCache>
              </c:numRef>
            </c:minus>
            <c:spPr>
              <a:noFill/>
              <a:ln w="2540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Sheet1!$A$2:$A$4</c:f>
              <c:strCache>
                <c:ptCount val="3"/>
                <c:pt idx="0">
                  <c:v>App/Data A</c:v>
                </c:pt>
                <c:pt idx="1">
                  <c:v>App/Data B</c:v>
                </c:pt>
                <c:pt idx="2">
                  <c:v>App/Data C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1.041365345675441</c:v>
                </c:pt>
                <c:pt idx="1">
                  <c:v>0.63897763578274802</c:v>
                </c:pt>
                <c:pt idx="2">
                  <c:v>0.247729149463254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24"/>
        <c:axId val="-1015336848"/>
        <c:axId val="-1015330864"/>
      </c:barChart>
      <c:catAx>
        <c:axId val="-101533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15330864"/>
        <c:crosses val="autoZero"/>
        <c:auto val="1"/>
        <c:lblAlgn val="ctr"/>
        <c:lblOffset val="100"/>
        <c:noMultiLvlLbl val="0"/>
      </c:catAx>
      <c:valAx>
        <c:axId val="-1015330864"/>
        <c:scaling>
          <c:orientation val="minMax"/>
          <c:min val="0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Memory error vulnerability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crossAx val="-101533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9/29/2015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809B2B-1CEB-B14D-B505-29B98E56FE58}" type="slidenum">
              <a:rPr 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578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figure, the x-axis is</a:t>
            </a:r>
            <a:r>
              <a:rPr lang="en-US" baseline="0" dirty="0" smtClean="0"/>
              <a:t> the module manufacture date. And the y-axis is the number of errors in a module, normalized to one billion cells. In 2008 and 2009, there are no errors. But, in 2010, we first start to see errors in C modules. After 2010, the errors start to proliferate. For A and B modules, we first start to see errors in 2011. In particular, all modules from 2012 and 2013 are vulnerable.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0664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I will present the characterization</a:t>
            </a:r>
            <a:r>
              <a:rPr lang="en-US" baseline="0" dirty="0" smtClean="0"/>
              <a:t> results, one-by-one.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First, I show that most modules are at risk. Second, I show the number of errors in a module as a function of the manufacture date. Third, I show that the errors are symptomatic of charge loss. Fourth, I show that an aggressor induces errors in adjacent rows. Fifth, I show several sensitivity studies. And, finally, I briefly describe other results in the paper.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79908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 from the article: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thehackernews.com</a:t>
            </a:r>
            <a:r>
              <a:rPr lang="en-US" dirty="0" smtClean="0"/>
              <a:t>/2015/03/dram-</a:t>
            </a:r>
            <a:r>
              <a:rPr lang="en-US" dirty="0" err="1" smtClean="0"/>
              <a:t>rowhammer</a:t>
            </a:r>
            <a:r>
              <a:rPr lang="en-US" dirty="0" smtClean="0"/>
              <a:t>-</a:t>
            </a:r>
            <a:r>
              <a:rPr lang="en-US" dirty="0" err="1" smtClean="0"/>
              <a:t>vulnerability.html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1185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 if DRAM continues to scale there could be benefits to examining and enabling</a:t>
            </a:r>
            <a:r>
              <a:rPr lang="en-US" baseline="0" dirty="0" smtClean="0"/>
              <a:t> these new technologies.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68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Tx/>
              <a:buChar char="-"/>
            </a:pPr>
            <a:r>
              <a:rPr lang="en-US" dirty="0"/>
              <a:t>As we have shown earlier, either </a:t>
            </a:r>
            <a:r>
              <a:rPr lang="en-US" dirty="0" smtClean="0"/>
              <a:t>across</a:t>
            </a:r>
            <a:r>
              <a:rPr lang="en-US" baseline="0" dirty="0" smtClean="0"/>
              <a:t> or within </a:t>
            </a:r>
            <a:r>
              <a:rPr lang="en-US" dirty="0" smtClean="0"/>
              <a:t>applications</a:t>
            </a:r>
            <a:r>
              <a:rPr lang="en-US" dirty="0"/>
              <a:t>, our characterization can identify data that are vulnerable to memory errors and data that are </a:t>
            </a:r>
            <a:r>
              <a:rPr lang="en-US" dirty="0" smtClean="0"/>
              <a:t>tolerant </a:t>
            </a:r>
            <a:r>
              <a:rPr lang="en-US" dirty="0"/>
              <a:t>to memory errors.</a:t>
            </a:r>
          </a:p>
          <a:p>
            <a:pPr marL="174708" indent="-174708">
              <a:buFontTx/>
              <a:buChar char="-"/>
            </a:pPr>
            <a:r>
              <a:rPr lang="en-US" dirty="0"/>
              <a:t>To exploit this observation, we would like to map these different data onto different memory modules according to their memory error tolerance.</a:t>
            </a:r>
          </a:p>
          <a:p>
            <a:pPr marL="174708" indent="-174708">
              <a:buFontTx/>
              <a:buChar char="-"/>
            </a:pPr>
            <a:r>
              <a:rPr lang="en-US" dirty="0"/>
              <a:t>As an example here, we map vulnerable data to reliable memory to improve reliability, and map </a:t>
            </a:r>
            <a:r>
              <a:rPr lang="en-US" dirty="0" smtClean="0"/>
              <a:t>tolerant </a:t>
            </a:r>
            <a:r>
              <a:rPr lang="en-US" dirty="0"/>
              <a:t>data to low-cost less-reliable memory </a:t>
            </a:r>
            <a:r>
              <a:rPr lang="en-US" baseline="0" dirty="0" smtClean="0"/>
              <a:t>to </a:t>
            </a:r>
            <a:r>
              <a:rPr lang="en-US" dirty="0"/>
              <a:t>exploit its tolerance and lower the cost. We call </a:t>
            </a:r>
            <a:r>
              <a:rPr lang="en-US" dirty="0" smtClean="0"/>
              <a:t>this mechanism </a:t>
            </a:r>
            <a:r>
              <a:rPr lang="en-US" dirty="0"/>
              <a:t>heterogeneous-reliability </a:t>
            </a:r>
            <a:r>
              <a:rPr lang="en-US" dirty="0" smtClean="0"/>
              <a:t>memory, HRM.</a:t>
            </a:r>
          </a:p>
          <a:p>
            <a:pPr marL="174708" indent="-174708">
              <a:buFontTx/>
              <a:buChar char="-"/>
            </a:pPr>
            <a:r>
              <a:rPr lang="en-US" dirty="0" smtClean="0"/>
              <a:t>Reliable</a:t>
            </a:r>
            <a:r>
              <a:rPr lang="en-US" baseline="0" dirty="0" smtClean="0"/>
              <a:t> memory consists of … Low cost memory consists of …</a:t>
            </a:r>
            <a:endParaRPr lang="en-US" dirty="0"/>
          </a:p>
          <a:p>
            <a:pPr marL="174708" indent="-174708">
              <a:buFontTx/>
              <a:buChar char="-"/>
            </a:pPr>
            <a:r>
              <a:rPr lang="en-US" dirty="0"/>
              <a:t>As we will show later, HRM allows us to use weaker error protection in memory, and enables the use of less-tested memory chips to lower the cost of the memory system, while still achieving reasonable single-server reliability target.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199FA-7989-4A25-927C-BEF5C8B5848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9761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a </a:t>
            </a:r>
            <a:r>
              <a:rPr lang="en-US" dirty="0" err="1" smtClean="0"/>
              <a:t>multicore</a:t>
            </a:r>
            <a:r>
              <a:rPr lang="en-US" baseline="0" dirty="0" smtClean="0"/>
              <a:t> system, multiple applications running on the different cores share the main memory.</a:t>
            </a:r>
          </a:p>
          <a:p>
            <a:r>
              <a:rPr lang="en-US" baseline="0" dirty="0" smtClean="0"/>
              <a:t>These applications interfere at the main memory. The result of this interference is unpredictable application slowdowns.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59945-7217-484B-8E74-88DC87A74BB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4831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33A3D9-BADB-734B-A983-EA6AF1EA18FE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41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701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CD01923-8544-A843-A470-FBF262268D69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46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951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B348A69-22FC-0448-BA8C-D2010BAF903A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57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1302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410DDB-86CE-664C-ACF0-D7E5683DF526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71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258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433A3D9-BADB-734B-A983-EA6AF1EA18FE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6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76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210F24-A6EB-F94F-A71B-7C043DAEB347}" type="slidenum">
              <a:rPr lang="en-US" sz="1200">
                <a:solidFill>
                  <a:prstClr val="black"/>
                </a:solidFill>
                <a:latin typeface="Calibri" charset="0"/>
                <a:cs typeface="Arial" charset="0"/>
              </a:rPr>
              <a:pPr eaLnBrk="1" hangingPunct="1"/>
              <a:t>99</a:t>
            </a:fld>
            <a:endParaRPr lang="en-US" sz="1200">
              <a:solidFill>
                <a:prstClr val="black"/>
              </a:solidFill>
              <a:latin typeface="Calibri" charset="0"/>
              <a:cs typeface="Arial" charset="0"/>
            </a:endParaRPr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91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F22E10-F738-7441-B00D-D602C05DDFFA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112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195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2809B2B-1CEB-B14D-B505-29B98E56FE58}" type="slidenum">
              <a:rPr lang="en-US" sz="1200">
                <a:solidFill>
                  <a:srgbClr val="000000"/>
                </a:solidFill>
              </a:rPr>
              <a:pPr eaLnBrk="1" hangingPunct="1"/>
              <a:t>121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929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F22E10-F738-7441-B00D-D602C05DDFFA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122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86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F22E10-F738-7441-B00D-D602C05DDFFA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129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02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defTabSz="92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defTabSz="92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A9EA23-718E-E549-9766-CDBEC39E0C3C}" type="slidenum">
              <a:rPr lang="en-US" sz="1200">
                <a:solidFill>
                  <a:srgbClr val="000000"/>
                </a:solidFill>
                <a:cs typeface="Arial" charset="0"/>
              </a:rPr>
              <a:pPr eaLnBrk="1" hangingPunct="1"/>
              <a:t>130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554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08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50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FE2350-F2DF-964B-A38F-A60565610F04}" type="slidenum">
              <a:rPr lang="en-US" sz="1200">
                <a:solidFill>
                  <a:srgbClr val="000000"/>
                </a:solidFill>
                <a:latin typeface="Calibri" charset="0"/>
                <a:cs typeface="Arial" charset="0"/>
              </a:rPr>
              <a:pPr eaLnBrk="1" hangingPunct="1"/>
              <a:t>16</a:t>
            </a:fld>
            <a:endParaRPr lang="en-US" sz="1200">
              <a:solidFill>
                <a:srgbClr val="000000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34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8075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demonstrate the</a:t>
            </a:r>
            <a:r>
              <a:rPr lang="en-US" baseline="0" dirty="0" smtClean="0"/>
              <a:t> errors on multiple x86 systems. </a:t>
            </a:r>
            <a:r>
              <a:rPr lang="en-US" dirty="0" smtClean="0"/>
              <a:t>Shown to the bottom-left is a</a:t>
            </a:r>
            <a:r>
              <a:rPr lang="en-US" baseline="0" dirty="0" smtClean="0"/>
              <a:t> “disturbance kernel”. When executed, it forces two rows to be opened and closed one after the other – over and over again. Consequently</a:t>
            </a:r>
            <a:r>
              <a:rPr lang="en-US" dirty="0" smtClean="0"/>
              <a:t>, it induces many errors in the module.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AB90D-FD29-4A5F-A91F-CD65CF7CAC8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6424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demonstrate the</a:t>
            </a:r>
            <a:r>
              <a:rPr lang="en-US" baseline="0" dirty="0" smtClean="0"/>
              <a:t> errors on multiple x86 systems. </a:t>
            </a:r>
            <a:r>
              <a:rPr lang="en-US" dirty="0" smtClean="0"/>
              <a:t>Shown to the bottom-left is a</a:t>
            </a:r>
            <a:r>
              <a:rPr lang="en-US" baseline="0" dirty="0" smtClean="0"/>
              <a:t> “disturbance kernel”. When executed, it forces two rows to be opened and closed one after the other – over and over again. Consequently</a:t>
            </a:r>
            <a:r>
              <a:rPr lang="en-US" dirty="0" smtClean="0"/>
              <a:t>, it induces many errors in the module.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AB90D-FD29-4A5F-A91F-CD65CF7CAC8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600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demonstrate the</a:t>
            </a:r>
            <a:r>
              <a:rPr lang="en-US" baseline="0" dirty="0" smtClean="0"/>
              <a:t> errors on multiple x86 systems. </a:t>
            </a:r>
            <a:r>
              <a:rPr lang="en-US" dirty="0" smtClean="0"/>
              <a:t>Shown to the bottom-left is a</a:t>
            </a:r>
            <a:r>
              <a:rPr lang="en-US" baseline="0" dirty="0" smtClean="0"/>
              <a:t> “disturbance kernel”. When executed, it forces two rows to be opened and closed one after the other – over and over again. Consequently</a:t>
            </a:r>
            <a:r>
              <a:rPr lang="en-US" dirty="0" smtClean="0"/>
              <a:t>, it induces many errors in the module.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AB90D-FD29-4A5F-A91F-CD65CF7CAC8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8255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demonstrate the</a:t>
            </a:r>
            <a:r>
              <a:rPr lang="en-US" baseline="0" dirty="0" smtClean="0"/>
              <a:t> errors on multiple x86 systems. </a:t>
            </a:r>
            <a:r>
              <a:rPr lang="en-US" dirty="0" smtClean="0"/>
              <a:t>Shown to the bottom-left is a</a:t>
            </a:r>
            <a:r>
              <a:rPr lang="en-US" baseline="0" dirty="0" smtClean="0"/>
              <a:t> “disturbance kernel”. When executed, it forces two rows to be opened and closed one after the other – over and over again. Consequently</a:t>
            </a:r>
            <a:r>
              <a:rPr lang="en-US" dirty="0" smtClean="0"/>
              <a:t>, it induces many errors in the module.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AB90D-FD29-4A5F-A91F-CD65CF7CAC8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7720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we executed the code on four different processors, all four of them yielded errors. Intel </a:t>
            </a:r>
            <a:r>
              <a:rPr lang="en-US" baseline="0" dirty="0" err="1" smtClean="0"/>
              <a:t>Haswell</a:t>
            </a:r>
            <a:r>
              <a:rPr lang="en-US" baseline="0" dirty="0" smtClean="0"/>
              <a:t> has the most errors, at 23 thousand, because it has the highest rate of accessing DRAM.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Later on, I’ll show that we can induce as many as ten million disturbance errors in a more controlled environment.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From this, we conclude that disturbance errors are a serious reliability issue.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293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2.xml"/><Relationship Id="rId1" Type="http://schemas.openxmlformats.org/officeDocument/2006/relationships/themeOverride" Target="../theme/themeOverride1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2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3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4.xml"/></Relationships>
</file>

<file path=ppt/slideLayouts/_rels/slideLayout7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emf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5.xml"/></Relationships>
</file>

<file path=ppt/slideLayouts/_rels/slideLayout7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6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8.xml"/></Relationships>
</file>

<file path=ppt/slideLayouts/_rels/slideLayout8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480487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470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70275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285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6199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73601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0357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4300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6321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25126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439865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74615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296944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286941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239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337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72347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82470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0737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455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882175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83289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508187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971540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71473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62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301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34769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47910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13993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49556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16598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83898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90541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69284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578381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22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967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4960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96406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21081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447729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317963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06183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59816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62183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51389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799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264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07866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720055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23489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05390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155047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413553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724105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14322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249492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78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40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5672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471075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87662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66688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632561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51603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3426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55830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45395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793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314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89580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4520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93161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157569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72205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219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30174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46013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039703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95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9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8186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449378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4656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430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242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41473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689527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30779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384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136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197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24890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026373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9081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89380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365414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18010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850849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7837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79224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167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523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27745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173958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580448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17199"/>
      </p:ext>
    </p:extLst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46712"/>
      </p:ext>
    </p:extLst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28247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752461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82844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656820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96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525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6052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259301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58866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75224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54124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90667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01596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13692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561422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200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577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78531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09066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64678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411852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54506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77079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38344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05376"/>
      </p:ext>
    </p:extLst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02031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6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46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1634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089725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963386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87234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69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29160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742469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6090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12366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07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76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27062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941156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12523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00637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76646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29744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43274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1756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08409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636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90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53178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23648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060116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912335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61168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70789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920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798280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087220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93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758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620144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09253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465854"/>
      </p:ext>
    </p:extLst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55451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293718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59187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04265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90087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29173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63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91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95660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50262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821857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37384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11463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01025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75273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40110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55782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510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09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799118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136889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87098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48013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66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07911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18308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54989"/>
      </p:ext>
    </p:extLst>
  </p:cSld>
  <p:clrMapOvr>
    <a:masterClrMapping/>
  </p:clrMapOvr>
  <p:transition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5783"/>
      </p:ext>
    </p:extLst>
  </p:cSld>
  <p:clrMapOvr>
    <a:masterClrMapping/>
  </p:clrMapOvr>
  <p:transition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240527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65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356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724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03535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944712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06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99233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775469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09898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90849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582132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50836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566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70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600504"/>
      </p:ext>
    </p:extLst>
  </p:cSld>
  <p:clrMapOvr>
    <a:masterClrMapping/>
  </p:clrMapOvr>
  <p:transition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5827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63551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100886"/>
      </p:ext>
    </p:extLst>
  </p:cSld>
  <p:clrMapOvr>
    <a:masterClrMapping/>
  </p:clrMapOvr>
  <p:transition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643870"/>
      </p:ext>
    </p:extLst>
  </p:cSld>
  <p:clrMapOvr>
    <a:masterClrMapping/>
  </p:clrMapOvr>
  <p:transition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57325"/>
      </p:ext>
    </p:extLst>
  </p:cSld>
  <p:clrMapOvr>
    <a:masterClrMapping/>
  </p:clrMapOvr>
  <p:transition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20217"/>
      </p:ext>
    </p:extLst>
  </p:cSld>
  <p:clrMapOvr>
    <a:masterClrMapping/>
  </p:clrMapOvr>
  <p:transition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3749"/>
      </p:ext>
    </p:extLst>
  </p:cSld>
  <p:clrMapOvr>
    <a:masterClrMapping/>
  </p:clrMapOvr>
  <p:transition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82314"/>
      </p:ext>
    </p:extLst>
  </p:cSld>
  <p:clrMapOvr>
    <a:masterClrMapping/>
  </p:clrMapOvr>
  <p:transition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760394"/>
      </p:ext>
    </p:extLst>
  </p:cSld>
  <p:clrMapOvr>
    <a:masterClrMapping/>
  </p:clrMapOvr>
  <p:transition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16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94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47140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947107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071685"/>
      </p:ext>
    </p:extLst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580516"/>
      </p:ext>
    </p:extLst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04236"/>
      </p:ext>
    </p:extLst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24080"/>
      </p:ext>
    </p:extLst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86913"/>
      </p:ext>
    </p:extLst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91115"/>
      </p:ext>
    </p:extLst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28841"/>
      </p:ext>
    </p:extLst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042499"/>
      </p:ext>
    </p:extLst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56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04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59159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96861"/>
      </p:ext>
    </p:extLst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33918"/>
      </p:ext>
    </p:extLst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27283"/>
      </p:ext>
    </p:extLst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1476"/>
      </p:ext>
    </p:extLst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566364"/>
      </p:ext>
    </p:extLst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0877"/>
      </p:ext>
    </p:extLst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51029"/>
      </p:ext>
    </p:extLst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965088"/>
      </p:ext>
    </p:extLst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53776"/>
      </p:ext>
    </p:extLst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6BE2F3F5-414B-CC44-8EA3-B6D04B3D0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0194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35762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389B1-16D0-EE4E-960B-3BEB333B2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73515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9BDA06-07DC-5C48-A1E0-AA66FEC986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32277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77DB28-08B6-0549-88E7-35948C4263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06900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AE939-8EA9-2243-ADF7-6094C42F49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56763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262138-1B09-F642-8222-426640992E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46477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C8C8D5-D445-2D41-A2FD-8E68842A0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77049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1FAFC-66EF-4846-98A6-559425C339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696427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C9A56C-4756-3143-8181-96B548DA8A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99472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6185A4-7415-884D-A684-DD5FF96CBB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79389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61B0-9273-824B-872E-D66F32C7CA5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4066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93410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33E1B-F24B-9F49-8CF4-40DEEF8367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06269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58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21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608673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67199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7290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66399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93925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92130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4740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628895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34818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19043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369" tIns="45685" rIns="91369" bIns="45685"/>
          <a:lstStyle/>
          <a:p>
            <a:pPr defTabSz="913696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369" tIns="45685" rIns="91369" bIns="45685"/>
          <a:lstStyle/>
          <a:p>
            <a:pPr defTabSz="913696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369" tIns="45685" rIns="91369" bIns="45685"/>
          <a:lstStyle/>
          <a:p>
            <a:pPr defTabSz="913696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369" tIns="45685" rIns="91369" bIns="4568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3696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246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07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46" indent="0">
              <a:buNone/>
              <a:defRPr sz="1800"/>
            </a:lvl2pPr>
            <a:lvl3pPr marL="913696" indent="0">
              <a:buNone/>
              <a:defRPr sz="1600"/>
            </a:lvl3pPr>
            <a:lvl4pPr marL="1370550" indent="0">
              <a:buNone/>
              <a:defRPr sz="1400"/>
            </a:lvl4pPr>
            <a:lvl5pPr marL="1827398" indent="0">
              <a:buNone/>
              <a:defRPr sz="1400"/>
            </a:lvl5pPr>
            <a:lvl6pPr marL="2284245" indent="0">
              <a:buNone/>
              <a:defRPr sz="1400"/>
            </a:lvl6pPr>
            <a:lvl7pPr marL="2741098" indent="0">
              <a:buNone/>
              <a:defRPr sz="1400"/>
            </a:lvl7pPr>
            <a:lvl8pPr marL="3197941" indent="0">
              <a:buNone/>
              <a:defRPr sz="1400"/>
            </a:lvl8pPr>
            <a:lvl9pPr marL="3654795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97242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91397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6" indent="0">
              <a:buNone/>
              <a:defRPr sz="2000" b="1"/>
            </a:lvl2pPr>
            <a:lvl3pPr marL="913696" indent="0">
              <a:buNone/>
              <a:defRPr sz="1800" b="1"/>
            </a:lvl3pPr>
            <a:lvl4pPr marL="1370550" indent="0">
              <a:buNone/>
              <a:defRPr sz="1600" b="1"/>
            </a:lvl4pPr>
            <a:lvl5pPr marL="1827398" indent="0">
              <a:buNone/>
              <a:defRPr sz="1600" b="1"/>
            </a:lvl5pPr>
            <a:lvl6pPr marL="2284245" indent="0">
              <a:buNone/>
              <a:defRPr sz="1600" b="1"/>
            </a:lvl6pPr>
            <a:lvl7pPr marL="2741098" indent="0">
              <a:buNone/>
              <a:defRPr sz="1600" b="1"/>
            </a:lvl7pPr>
            <a:lvl8pPr marL="3197941" indent="0">
              <a:buNone/>
              <a:defRPr sz="1600" b="1"/>
            </a:lvl8pPr>
            <a:lvl9pPr marL="36547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6" indent="0">
              <a:buNone/>
              <a:defRPr sz="2000" b="1"/>
            </a:lvl2pPr>
            <a:lvl3pPr marL="913696" indent="0">
              <a:buNone/>
              <a:defRPr sz="1800" b="1"/>
            </a:lvl3pPr>
            <a:lvl4pPr marL="1370550" indent="0">
              <a:buNone/>
              <a:defRPr sz="1600" b="1"/>
            </a:lvl4pPr>
            <a:lvl5pPr marL="1827398" indent="0">
              <a:buNone/>
              <a:defRPr sz="1600" b="1"/>
            </a:lvl5pPr>
            <a:lvl6pPr marL="2284245" indent="0">
              <a:buNone/>
              <a:defRPr sz="1600" b="1"/>
            </a:lvl6pPr>
            <a:lvl7pPr marL="2741098" indent="0">
              <a:buNone/>
              <a:defRPr sz="1600" b="1"/>
            </a:lvl7pPr>
            <a:lvl8pPr marL="3197941" indent="0">
              <a:buNone/>
              <a:defRPr sz="1600" b="1"/>
            </a:lvl8pPr>
            <a:lvl9pPr marL="365479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1561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59371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9001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46" indent="0">
              <a:buNone/>
              <a:defRPr sz="1200"/>
            </a:lvl2pPr>
            <a:lvl3pPr marL="913696" indent="0">
              <a:buNone/>
              <a:defRPr sz="1000"/>
            </a:lvl3pPr>
            <a:lvl4pPr marL="1370550" indent="0">
              <a:buNone/>
              <a:defRPr sz="900"/>
            </a:lvl4pPr>
            <a:lvl5pPr marL="1827398" indent="0">
              <a:buNone/>
              <a:defRPr sz="900"/>
            </a:lvl5pPr>
            <a:lvl6pPr marL="2284245" indent="0">
              <a:buNone/>
              <a:defRPr sz="900"/>
            </a:lvl6pPr>
            <a:lvl7pPr marL="2741098" indent="0">
              <a:buNone/>
              <a:defRPr sz="900"/>
            </a:lvl7pPr>
            <a:lvl8pPr marL="3197941" indent="0">
              <a:buNone/>
              <a:defRPr sz="900"/>
            </a:lvl8pPr>
            <a:lvl9pPr marL="365479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09199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62991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46" indent="0">
              <a:buNone/>
              <a:defRPr sz="2800"/>
            </a:lvl2pPr>
            <a:lvl3pPr marL="913696" indent="0">
              <a:buNone/>
              <a:defRPr sz="2400"/>
            </a:lvl3pPr>
            <a:lvl4pPr marL="1370550" indent="0">
              <a:buNone/>
              <a:defRPr sz="2000"/>
            </a:lvl4pPr>
            <a:lvl5pPr marL="1827398" indent="0">
              <a:buNone/>
              <a:defRPr sz="2000"/>
            </a:lvl5pPr>
            <a:lvl6pPr marL="2284245" indent="0">
              <a:buNone/>
              <a:defRPr sz="2000"/>
            </a:lvl6pPr>
            <a:lvl7pPr marL="2741098" indent="0">
              <a:buNone/>
              <a:defRPr sz="2000"/>
            </a:lvl7pPr>
            <a:lvl8pPr marL="3197941" indent="0">
              <a:buNone/>
              <a:defRPr sz="2000"/>
            </a:lvl8pPr>
            <a:lvl9pPr marL="3654795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46" indent="0">
              <a:buNone/>
              <a:defRPr sz="1200"/>
            </a:lvl2pPr>
            <a:lvl3pPr marL="913696" indent="0">
              <a:buNone/>
              <a:defRPr sz="1000"/>
            </a:lvl3pPr>
            <a:lvl4pPr marL="1370550" indent="0">
              <a:buNone/>
              <a:defRPr sz="900"/>
            </a:lvl4pPr>
            <a:lvl5pPr marL="1827398" indent="0">
              <a:buNone/>
              <a:defRPr sz="900"/>
            </a:lvl5pPr>
            <a:lvl6pPr marL="2284245" indent="0">
              <a:buNone/>
              <a:defRPr sz="900"/>
            </a:lvl6pPr>
            <a:lvl7pPr marL="2741098" indent="0">
              <a:buNone/>
              <a:defRPr sz="900"/>
            </a:lvl7pPr>
            <a:lvl8pPr marL="3197941" indent="0">
              <a:buNone/>
              <a:defRPr sz="900"/>
            </a:lvl8pPr>
            <a:lvl9pPr marL="365479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249338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069085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08239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B32FADCB-48B2-EA48-842F-00DFB3F26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05226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B7879-3FBA-B54E-968A-FC66665094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13143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EA502-C52A-234B-A385-176FDBE48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22293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175F4F-A033-0F4C-9EC5-6505BC2B7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30542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6FF62-1895-FF4A-A6F6-800069378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27738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AC695-E190-B34F-BEE3-61EF86E36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67203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85E6B8-289B-D940-8844-711DD1502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04696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06283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31048-1417-DA43-8EBC-A96804AD6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94801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9417F-2C14-6144-830B-E42ADEEC4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19143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171BC-6E8C-F74F-B79B-7105B67BD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93925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64C83-2A46-4D4A-84F8-78075880C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458992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1AAAFD-47E5-3243-864F-EBDDB63070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22425"/>
      </p:ext>
    </p:extLst>
  </p:cSld>
  <p:clrMapOvr>
    <a:masterClrMapping/>
  </p:clrMapOvr>
  <p:transition/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+mn-ea"/>
                <a:cs typeface="Arial" charset="0"/>
              </a:defRPr>
            </a:lvl1pPr>
          </a:lstStyle>
          <a:p>
            <a:pPr defTabSz="913696"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8D8DB-F6DE-7C4E-AD24-F611E08CA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94517"/>
      </p:ext>
    </p:extLst>
  </p:cSld>
  <p:clrMapOvr>
    <a:masterClrMapping/>
  </p:clrMapOvr>
  <p:transition/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53EC4547-E2B1-9B4F-845F-F274F3C62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81833"/>
      </p:ext>
    </p:extLst>
  </p:cSld>
  <p:clrMapOvr>
    <a:masterClrMapping/>
  </p:clrMapOvr>
  <p:transition/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B4180-6920-9C42-9DA1-4829E0437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38829"/>
      </p:ext>
    </p:extLst>
  </p:cSld>
  <p:clrMapOvr>
    <a:masterClrMapping/>
  </p:clrMapOvr>
  <p:transition/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30D3C-7D80-0940-9C38-883CA56758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63317"/>
      </p:ext>
    </p:extLst>
  </p:cSld>
  <p:clrMapOvr>
    <a:masterClrMapping/>
  </p:clrMapOvr>
  <p:transition/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9F32B-3CEF-984C-BBF2-963F764B36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2432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327071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34898-7376-D942-82A4-9987F9AC7C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09349"/>
      </p:ext>
    </p:extLst>
  </p:cSld>
  <p:clrMapOvr>
    <a:masterClrMapping/>
  </p:clrMapOvr>
  <p:transition/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E4D29-6AD3-F447-89DA-A4F13DC75D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48348"/>
      </p:ext>
    </p:extLst>
  </p:cSld>
  <p:clrMapOvr>
    <a:masterClrMapping/>
  </p:clrMapOvr>
  <p:transition/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A4055-98B6-5F49-80DA-F6F7DEF7F6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24623"/>
      </p:ext>
    </p:extLst>
  </p:cSld>
  <p:clrMapOvr>
    <a:masterClrMapping/>
  </p:clrMapOvr>
  <p:transition/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9ECD9-3D5F-7F4F-998D-56B78CDEA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54326"/>
      </p:ext>
    </p:extLst>
  </p:cSld>
  <p:clrMapOvr>
    <a:masterClrMapping/>
  </p:clrMapOvr>
  <p:transition/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65131-7DE5-1D4D-A3CF-3D0607171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59395"/>
      </p:ext>
    </p:extLst>
  </p:cSld>
  <p:clrMapOvr>
    <a:masterClrMapping/>
  </p:clrMapOvr>
  <p:transition/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B6F9A-1324-4947-8B68-D47C274428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734928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D1EA7-F64C-644A-BE34-B5A402A87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51044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C4A1C-A8E8-3C42-88AB-792537E5F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89370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FE8F650D-90A6-6546-8F8E-F308F93AACAB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CCC68787-3861-6744-9464-E051AC36C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05467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8C060F35-AAD6-1345-AD12-7076357BEBC1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26993FB5-3140-3044-8B0D-A3F464A99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5684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69EF0D2A-CD3F-774D-83CE-436644392A68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14766B06-DD43-EC42-996C-F0AB16993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5557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A39FDAD8-3C1E-3E47-BF3B-C8E1B27CDA19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47B88E70-1178-9748-B730-BE80A4EA1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79770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75844BB-EBDD-724F-BE56-CC9595D06F34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9224C58-2A26-5A4F-8325-D7D213A7AC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3767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8C6BBABC-D587-C949-BDCE-3C407502857E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D297F0A-5D11-434B-9A2E-0F9600ADE7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5219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8D0459C-A182-324E-9923-30BDCFD58D21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B14A596B-12E8-1943-95FF-C08FE0936C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93276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02477581-27F0-5A43-B172-CF44AFFEE4D2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C8DA4925-E543-9A49-B423-CD4C388BAF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58771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812BB9E5-878B-5B4D-8489-4862BDBB3CE7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C91C9184-7203-BB46-B1C8-39719E9CBC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71505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AEE5F8E1-9033-2B44-B385-220CA16D968C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30586518-E4AC-AF45-9BDC-E4CE015F7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0972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079B721B-CAE8-9C4C-B1DC-742D0BBB81CB}" type="datetimeFigureOut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ＭＳ Ｐゴシック" charset="0"/>
              </a:defRPr>
            </a:lvl1pPr>
          </a:lstStyle>
          <a:p>
            <a:pPr>
              <a:defRPr/>
            </a:pPr>
            <a:fld id="{6C515447-02D1-914A-9365-4EDB8E7CF7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90812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charset="0"/>
                <a:ea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>
                <a:cs typeface="ＭＳ Ｐゴシック" charset="0"/>
              </a:defRPr>
            </a:lvl1pPr>
          </a:lstStyle>
          <a:p>
            <a:pPr>
              <a:defRPr/>
            </a:pPr>
            <a:fld id="{E2C6220A-E8A6-604F-ABEF-69DE9FA71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2892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7BC72186-AE23-7040-819C-CE0769D9B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57807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0D49DB8B-DD6F-1549-9473-46311FE2C2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86715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50864976-4487-4C4D-97D8-18ADB94E9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1013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F37635C9-55B0-3544-9719-A42E88AF1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97262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6D48A6A2-F227-8A47-BABC-518DDFF9E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01984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15730655-2B8C-B341-8802-027FCA740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28336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FB036D68-2888-A549-B8B4-9826003CB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79881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1F736A6D-9715-B941-B399-4A52FEC4F7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67575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1A1B3E45-31F3-0E46-A6BD-814F8EA3B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59245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52043AB1-6FBF-644E-8747-9DEEEE136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2090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cs typeface="ＭＳ Ｐゴシック" charset="0"/>
              </a:defRPr>
            </a:lvl1pPr>
          </a:lstStyle>
          <a:p>
            <a:pPr>
              <a:defRPr/>
            </a:pPr>
            <a:fld id="{5A7DB9D1-87EB-9F4B-A332-E93F4316F5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002354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F129586-08AE-6F47-AC40-42971C091E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8490987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082EEEB-CAE1-9D42-80F3-08555E478F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398164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63EB114-84BD-D84E-A045-3368407B11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634263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776E826-88E8-9343-B8CE-14D360A83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0283220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CC300DD-50E9-B241-B672-B3ED614A01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56474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92E28BF-E5C2-9440-84A9-1C5C4EC3BB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28343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AB4768A-0B31-1341-95B8-ACCC602AC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8469560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91C9E0C-1943-654E-A858-D0B1037B71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588257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4EAAF7E-5FC7-BF48-85B4-17B208F579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430745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1539E80-CD55-B742-8023-B2B43C669C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024252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DE05FA7-E32E-224D-877F-442C3328AE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337972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26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197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528121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763492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894221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64091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537290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6957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0071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773029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37786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068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97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7828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411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81783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15759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4264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23045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705005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717988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416483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 smtClean="0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 smtClean="0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94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2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37537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62539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8808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98089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88946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647741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201208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27571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288646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26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63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37019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919133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80724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304157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243055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08516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69287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447674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093199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</a:rPr>
              <a:t>Efficient Runahead Execution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05D39-8A99-3244-8F9A-372BEEBCCD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52734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7035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</a:rPr>
              <a:t>Efficient Runahead Execution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529F8-9DA9-694E-B83F-60BEDEBD4A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15042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</a:rPr>
              <a:t>Efficient Runahead Execution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41F8A-872E-3646-89B6-55BA95B3FC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35299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</a:rPr>
              <a:t>Efficient Runahead Execution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E43D1-58FC-C14A-A9F0-BDD7AF0437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01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</a:rPr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46380-4E56-A244-BA59-54B74623B8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92996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</a:rPr>
              <a:t>Efficient Runahead Execution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D5ED1-33F2-2645-AF95-92848C0557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77022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</a:rPr>
              <a:t>Efficient Runahead Execution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164A4-5DB4-2D45-ADFF-1E3FBB6A1F9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434297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</a:rPr>
              <a:t>Efficient Runahead Execution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178E3-A4E9-8C44-9376-46FFDE548E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07563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</a:rPr>
              <a:t>Efficient Runahead Execution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9267F-2B60-1142-AD94-1D907EA9F2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87792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</a:rPr>
              <a:t>Efficient Runahead Execution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BE77B-E84C-FA4C-AF81-38E30AF71D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63478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Garamond"/>
              </a:rPr>
              <a:t>Efficient Runahead Execution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27964-A99D-DB4D-8E5A-4012C286071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40648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C4BB4-B804-0A46-91EB-1C5EA2C8E2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875859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69019-BB41-6245-A1FF-2891AF1467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82570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9D90B-F346-3C42-AD18-18315DB002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9904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757EB-4A8B-1044-BBB4-CE4A4AF139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19953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F90F7-73ED-7745-B383-3C29FF1DE0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96806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CB94D-0191-4749-BCBF-0FEB50E6E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098777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36DF0-1835-D14D-9D16-04855C8F5B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10223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1BA1E-770A-6D4D-A1FD-36213ED27A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50526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1FD7C-1AE1-0545-9494-DFC5ABA6D8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430744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92E9B-C169-A540-8BBA-E3CEA95B4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136022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3C06E-1BA5-454B-AA9A-B7A05D87FB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6803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6A9FA-F86C-8242-A499-74AAE05886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84447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00933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257355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249059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3839088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622870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7616177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255053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305242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167407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476091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6093677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703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AF0C4-D837-6C46-94E3-5BC8E6610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36505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7035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BA29-F9EE-E949-A023-5C86A1DB6E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46241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C4AF8-F565-FA4E-8274-2B4BC4F93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15902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BD23F-ECFE-0D4D-B2E6-436DBE557B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58017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B8958-2976-E04C-95F2-F7BA9969F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279795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DA203-5F4A-D242-BFFC-E67BEF3CF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364278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97C03-D1F7-7649-B25E-C69A9A058D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2797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9D415-29BD-5044-BE0B-B5623DC50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63092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4EE9C-08F4-D945-A98A-16C395F1E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66578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85E11-9A4B-6843-BC27-2F8F67338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6429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711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4EFA6-DAD4-8B47-9894-0243E5AC19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26204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A41EA-6AD8-A84E-A074-C1AD0F617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77334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F769A-21AF-414A-93C1-6CCCC861D6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96815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BDD30-43F7-E347-81C9-5ABCA823D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36272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DAD92-39C3-FC48-BB61-090AABD77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02296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5A976-F99D-A54B-B526-B3E0C403C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92550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32F35-3FFB-6045-A749-9F10694F94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29130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07EBC-6480-9A4A-85D2-A7E2CCF9B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48270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442D9-2A93-3048-AD6E-812CC59C8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434085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29692-427A-D044-9850-338DF4B6D8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399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4597"/>
      </p:ext>
    </p:extLst>
  </p:cSld>
  <p:clrMapOvr>
    <a:masterClrMapping/>
  </p:clrMapOvr>
  <p:transition/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02519-7011-7742-869E-263EBCE94E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88386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9E09C-CCCB-F34D-8B3D-3514A7054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84862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392D6-2602-0A4F-9B74-B323EC70C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72528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2C9BE-E5F4-4C4D-A2E6-8C0248ACC5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80503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26340-CDE4-4E4A-9420-2A87E5020C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95100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F67AA-AE81-C945-8601-06951EFA2B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209278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18F6D-66A9-7548-8FEA-3AAEA8ABAE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90316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DABC3-D591-1741-A3C4-2DCAC7BE96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963445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0C5D0-DE20-F44C-9199-26925A0CD7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130493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E95E8-6B2D-E046-9715-7EB4F7541B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4352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994818"/>
      </p:ext>
    </p:extLst>
  </p:cSld>
  <p:clrMapOvr>
    <a:masterClrMapping/>
  </p:clrMapOvr>
  <p:transition/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78BC5-7996-F840-84FA-40F1399D13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55533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8E289-7A6A-0649-AE32-846A55D9B9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24946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55882-CF79-A248-88C2-2F45B3B28F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87409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E53D0-0C84-884F-9305-71FBD63281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029969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E8666-F172-8746-A4D3-B4623EB79F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19164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80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870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64283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54383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33370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71721"/>
      </p:ext>
    </p:extLst>
  </p:cSld>
  <p:clrMapOvr>
    <a:masterClrMapping/>
  </p:clrMapOvr>
  <p:transition/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03035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18282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60029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26934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031914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94710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778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12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06453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93918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58049"/>
      </p:ext>
    </p:extLst>
  </p:cSld>
  <p:clrMapOvr>
    <a:masterClrMapping/>
  </p:clrMapOvr>
  <p:transition/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21594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42770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41316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22003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998866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05585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4911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298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101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52295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7181"/>
      </p:ext>
    </p:extLst>
  </p:cSld>
  <p:clrMapOvr>
    <a:masterClrMapping/>
  </p:clrMapOvr>
  <p:transition/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38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94837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74103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38978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074748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596420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13835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25222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95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D4463F-F2C4-BD43-9CF4-0EC14BFDF8D4}" type="datetime1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7460E46-E011-CA4B-B460-87BF7D1567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3438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543675"/>
            <a:ext cx="1196975" cy="3143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6FFB184-0EDF-4F42-861F-5CC2C08EEC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95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F810F96-B0A2-3A4B-A5C0-B349BC103730}" type="datetime1">
              <a:rPr lang="en-US"/>
              <a:pPr>
                <a:defRPr/>
              </a:pPr>
              <a:t>9/29/2015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13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92595"/>
      </p:ext>
    </p:extLst>
  </p:cSld>
  <p:clrMapOvr>
    <a:masterClrMapping/>
  </p:clrMapOvr>
  <p:transition/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371600" y="0"/>
            <a:ext cx="7772399" cy="1085850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+mj-lt"/>
              </a:defRPr>
            </a:lvl1pPr>
            <a:lvl2pPr>
              <a:defRPr sz="3200">
                <a:solidFill>
                  <a:schemeClr val="tx1"/>
                </a:solidFill>
                <a:latin typeface="+mj-lt"/>
              </a:defRPr>
            </a:lvl2pPr>
            <a:lvl3pPr>
              <a:defRPr sz="2800">
                <a:solidFill>
                  <a:schemeClr val="tx1"/>
                </a:solidFill>
                <a:latin typeface="+mj-lt"/>
              </a:defRPr>
            </a:lvl3pPr>
            <a:lvl4pPr>
              <a:defRPr sz="2400">
                <a:solidFill>
                  <a:schemeClr val="tx1"/>
                </a:solidFill>
                <a:latin typeface="+mj-lt"/>
              </a:defRPr>
            </a:lvl4pPr>
            <a:lvl5pPr>
              <a:defRPr sz="2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95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47AB44D-F518-5846-A0F3-D23C485E1DC1}" type="datetime1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6D417AC-0B7D-1544-9519-92C9BC3785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00258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651625"/>
            <a:ext cx="849313" cy="2063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/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95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37C38E7-792E-C949-BA89-014185BDF33F}" type="datetime1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691DE03-51FF-8143-BDE1-430BD10E2E4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71822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95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EBD8585-0863-9E4E-905D-9CEF8FDAD9EB}" type="datetime1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320E52D-6757-584F-B7E7-785E1A237A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932909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95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056110C-D3FC-4B48-8CE3-9E44AE1FE741}" type="datetime1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666AD99-BF79-9947-A208-847908387E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553217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95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F1868F6-D38B-C741-AF2B-0305D9AF5E8E}" type="datetime1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4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23E1AA0-5084-1342-BC23-437787FE539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473154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95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B047CC-DA7E-AE44-B7FA-AED6F144CC9D}" type="datetime1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56EB2A5-1CF7-C040-B3E4-57206D0ACC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92077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95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AF63276-CF76-854C-BB3C-81762C11F6D2}" type="datetime1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B95DBBC-6EC3-AF4F-8A21-F3C5BF7934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947213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/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rtlCol="0">
            <a:normAutofit/>
          </a:bodyPr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950">
                <a:solidFill>
                  <a:prstClr val="white">
                    <a:lumMod val="65000"/>
                    <a:lumOff val="35000"/>
                    <a:alpha val="7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C7C023C-D4B5-1643-94F9-F6C8C94697C0}" type="datetime1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alpha val="7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white">
                    <a:lumMod val="65000"/>
                    <a:lumOff val="35000"/>
                  </a:prstClr>
                </a:solidFill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A0FFF1-7861-B740-AFE3-7C12C3BB2E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581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95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7E4A7-226F-9141-A6D7-949194224FE7}" type="datetime1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43F04D-B50A-994F-9979-39A435F6C4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307105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95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B921374-CE6E-B44D-9CC1-EBE6EF70217F}" type="datetime1">
              <a:rPr lang="en-US"/>
              <a:pPr>
                <a:defRPr/>
              </a:pPr>
              <a:t>9/29/2015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B1CBC36-8413-5444-B2AE-E8AB8CC5A0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4101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63671"/>
      </p:ext>
    </p:extLst>
  </p:cSld>
  <p:clrMapOvr>
    <a:masterClrMapping/>
  </p:clrMapOvr>
  <p:transition/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401414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565500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1413240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329898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4820860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954300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7556402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0409029"/>
      </p:ext>
    </p:extLst>
  </p:cSld>
  <p:clrMapOvr>
    <a:masterClrMapping/>
  </p:clrMapOvr>
  <p:transition/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696970"/>
      </p:ext>
    </p:extLst>
  </p:cSld>
  <p:clrMapOvr>
    <a:masterClrMapping/>
  </p:clrMapOvr>
  <p:transition/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74566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661300"/>
      </p:ext>
    </p:extLst>
  </p:cSld>
  <p:clrMapOvr>
    <a:masterClrMapping/>
  </p:clrMapOvr>
  <p:transition/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96865"/>
      </p:ext>
    </p:extLst>
  </p:cSld>
  <p:clrMapOvr>
    <a:masterClrMapping/>
  </p:clrMapOvr>
  <p:transition/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7A08EACC-8CBF-5A41-8FD1-0ADD9A6E6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80149"/>
      </p:ext>
    </p:extLst>
  </p:cSld>
  <p:clrMapOvr>
    <a:masterClrMapping/>
  </p:clrMapOvr>
  <p:transition/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AFC4-B67F-BC48-882B-8F3B14641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95988"/>
      </p:ext>
    </p:extLst>
  </p:cSld>
  <p:clrMapOvr>
    <a:masterClrMapping/>
  </p:clrMapOvr>
  <p:transition/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05ADE-6E00-1045-8F07-42D08E36E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854804"/>
      </p:ext>
    </p:extLst>
  </p:cSld>
  <p:clrMapOvr>
    <a:masterClrMapping/>
  </p:clrMapOvr>
  <p:transition/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20E1A-63D1-9042-BE64-E6D77CA22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16383"/>
      </p:ext>
    </p:extLst>
  </p:cSld>
  <p:clrMapOvr>
    <a:masterClrMapping/>
  </p:clrMapOvr>
  <p:transition/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CE9EA-6A87-A74E-8999-D522750AE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03738"/>
      </p:ext>
    </p:extLst>
  </p:cSld>
  <p:clrMapOvr>
    <a:masterClrMapping/>
  </p:clrMapOvr>
  <p:transition/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19C08-DC79-A243-8132-5D8141635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89491"/>
      </p:ext>
    </p:extLst>
  </p:cSld>
  <p:clrMapOvr>
    <a:masterClrMapping/>
  </p:clrMapOvr>
  <p:transition/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B06AB-FCA2-444B-B377-4DCE2DDA61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95186"/>
      </p:ext>
    </p:extLst>
  </p:cSld>
  <p:clrMapOvr>
    <a:masterClrMapping/>
  </p:clrMapOvr>
  <p:transition/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2F9B4-FA90-5240-B648-E2D01A3C9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951566"/>
      </p:ext>
    </p:extLst>
  </p:cSld>
  <p:clrMapOvr>
    <a:masterClrMapping/>
  </p:clrMapOvr>
  <p:transition/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DFDB1-BFE0-744A-994F-30B5CFD21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3257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901423"/>
      </p:ext>
    </p:extLst>
  </p:cSld>
  <p:clrMapOvr>
    <a:masterClrMapping/>
  </p:clrMapOvr>
  <p:transition/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16A19-9990-D640-B1D8-2C318F01C3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78357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9D8FC-307F-634F-81A0-60FAC0836A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49706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04884-23F1-204A-AF38-4A3015EE91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8464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60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14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74418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19677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8867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639164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6238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92596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17800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878661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1849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EF0CAD05-5F98-C240-A41D-E171A63049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27265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52C56-4F8A-824F-A263-2404B5D536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62603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6F638-9311-044E-822F-DB90AF0533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18325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98FC8E-6941-C74C-BC08-436BE2F5B5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08342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913EA-86C8-7044-8F98-044F5E730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60448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EB2717-EF8A-4F48-9475-0E5579379C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37325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CEDDA7-F9BC-D143-BB10-4566D815D5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00482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CCDBC6-CC01-564B-8353-1EF7BD2EDA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933055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E88A4F-2F9B-8940-A946-705E7B7AAF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14644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E8B17-B4D9-5340-8D3E-0FD2DBAED3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87537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F24509-A4B3-2C4F-9AD0-DD3550F7CE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79206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35D994-FDC0-964B-B4AE-94C64D4C49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14285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BA11D949-9A42-224D-A610-16FC4A334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43824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1E7C1-E4C4-4441-A58C-46B7DFD29D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88847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B41DF-A0D4-3049-886F-4233F06A8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74292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5E9C8-D6B1-D14A-AE13-B78E238C6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3993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34256-52F5-6B46-8791-BAA217F7B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096269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BCE34E-2106-8046-8431-BB1128458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36806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EDCD3-2B34-9A41-8247-AAC398866F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21679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9F975-D8EC-774D-B6B3-ED5302F54B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0251"/>
      </p:ext>
    </p:extLst>
  </p:cSld>
  <p:clrMapOvr>
    <a:masterClrMapping/>
  </p:clrMapOvr>
  <p:transition/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4FE80-0668-A44D-9215-1CCBB5518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18789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49193-48F7-1943-9F79-004D600CA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78385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90D5A-9BC4-5A44-836E-A3A90D8C0C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121750"/>
      </p:ext>
    </p:extLst>
  </p:cSld>
  <p:clrMapOvr>
    <a:masterClrMapping/>
  </p:clrMapOvr>
  <p:transition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A81669-00FD-1A4D-9B2B-84C65C3BA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99310"/>
      </p:ext>
    </p:extLst>
  </p:cSld>
  <p:clrMapOvr>
    <a:masterClrMapping/>
  </p:clrMapOvr>
  <p:transition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21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452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082823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95878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134562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911435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64203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48314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386092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403720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55914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176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077200" y="6340475"/>
            <a:ext cx="6858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898989"/>
                </a:solidFill>
                <a:latin typeface="Cambria Math" charset="0"/>
                <a:ea typeface="ＭＳ Ｐゴシック" charset="0"/>
                <a:cs typeface="Cambria Math" charset="0"/>
              </a:defRPr>
            </a:lvl1pPr>
          </a:lstStyle>
          <a:p>
            <a:fld id="{2F9AB1DC-1F54-3E4A-95A3-3C4F38B382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91117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D5ABD69-D797-204B-8AF8-3D380E691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37075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4167CB6-3B08-5F41-8B2C-916DD676D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80718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0D681A-F5B4-9644-896C-61B2B0FDE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3052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9EE30A7-2F09-2442-8BD0-04F2DD3C2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90763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56C5735-7F4B-8947-B422-F91141E3F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360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9E84826-6BA8-884D-A601-2AAB8825D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82600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531BACC-C330-6040-8E9C-315FB8A2D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94745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13EE9E-551C-B04A-8AEF-33C040418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85546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00974D-7775-EC48-B655-6C7A7623F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882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4393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40475"/>
            <a:ext cx="685800" cy="365125"/>
          </a:xfrm>
        </p:spPr>
        <p:txBody>
          <a:bodyPr/>
          <a:lstStyle>
            <a:lvl1pPr>
              <a:defRPr sz="20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89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8111980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364897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430248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2550612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2462430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5108890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360568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3840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742937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t>/4</a:t>
            </a:r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12070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1880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t>/4</a:t>
            </a:r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01392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9323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045463053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61693703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10590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553891914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44639116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603361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39540574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352729406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598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40475"/>
            <a:ext cx="685800" cy="365125"/>
          </a:xfrm>
        </p:spPr>
        <p:txBody>
          <a:bodyPr/>
          <a:lstStyle>
            <a:lvl1pPr>
              <a:defRPr sz="20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77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1499950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0272494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7085014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3704580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3332905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89840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6633737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141368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361967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877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40475"/>
            <a:ext cx="685800" cy="365125"/>
          </a:xfrm>
        </p:spPr>
        <p:txBody>
          <a:bodyPr/>
          <a:lstStyle>
            <a:lvl1pPr>
              <a:defRPr sz="20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80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6016281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6730081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5830932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794516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96409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2776626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663238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773566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990828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240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40475"/>
            <a:ext cx="685800" cy="365125"/>
          </a:xfrm>
        </p:spPr>
        <p:txBody>
          <a:bodyPr/>
          <a:lstStyle>
            <a:lvl1pPr>
              <a:defRPr sz="20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3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457432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566779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894025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4496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5453156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9338996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7964214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0814184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6275060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60882"/>
      </p:ext>
    </p:extLst>
  </p:cSld>
  <p:clrMapOvr>
    <a:masterClrMapping/>
  </p:clrMapOvr>
  <p:transition/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67890"/>
      </p:ext>
    </p:extLst>
  </p:cSld>
  <p:clrMapOvr>
    <a:masterClrMapping/>
  </p:clrMapOvr>
  <p:transition/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248590"/>
      </p:ext>
    </p:extLst>
  </p:cSld>
  <p:clrMapOvr>
    <a:masterClrMapping/>
  </p:clrMapOvr>
  <p:transition/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78236"/>
      </p:ext>
    </p:extLst>
  </p:cSld>
  <p:clrMapOvr>
    <a:masterClrMapping/>
  </p:clrMapOvr>
  <p:transition/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16748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/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>
            <a:lum bright="-8000"/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43473"/>
      </p:ext>
    </p:extLst>
  </p:cSld>
  <p:clrMapOvr>
    <a:masterClrMapping/>
  </p:clrMapOvr>
  <p:transition/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5225"/>
      </p:ext>
    </p:extLst>
  </p:cSld>
  <p:clrMapOvr>
    <a:masterClrMapping/>
  </p:clrMapOvr>
  <p:transition/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111319"/>
      </p:ext>
    </p:extLst>
  </p:cSld>
  <p:clrMapOvr>
    <a:masterClrMapping/>
  </p:clrMapOvr>
  <p:transition/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35034"/>
      </p:ext>
    </p:extLst>
  </p:cSld>
  <p:clrMapOvr>
    <a:masterClrMapping/>
  </p:clrMapOvr>
  <p:transition/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58951"/>
      </p:ext>
    </p:extLst>
  </p:cSld>
  <p:clrMapOvr>
    <a:masterClrMapping/>
  </p:clrMapOvr>
  <p:transition/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66366"/>
      </p:ext>
    </p:extLst>
  </p:cSld>
  <p:clrMapOvr>
    <a:masterClrMapping/>
  </p:clrMapOvr>
  <p:transition/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452684"/>
      </p:ext>
    </p:extLst>
  </p:cSld>
  <p:clrMapOvr>
    <a:masterClrMapping/>
  </p:clrMapOvr>
  <p:transition/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049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9637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013508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046445"/>
      </p:ext>
    </p:extLst>
  </p:cSld>
  <p:clrMapOvr>
    <a:masterClrMapping/>
  </p:clrMapOvr>
  <p:transition/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53971"/>
      </p:ext>
    </p:extLst>
  </p:cSld>
  <p:clrMapOvr>
    <a:masterClrMapping/>
  </p:clrMapOvr>
  <p:transition/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00923"/>
      </p:ext>
    </p:extLst>
  </p:cSld>
  <p:clrMapOvr>
    <a:masterClrMapping/>
  </p:clrMapOvr>
  <p:transition/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6575"/>
      </p:ext>
    </p:extLst>
  </p:cSld>
  <p:clrMapOvr>
    <a:masterClrMapping/>
  </p:clrMapOvr>
  <p:transition/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42093"/>
      </p:ext>
    </p:extLst>
  </p:cSld>
  <p:clrMapOvr>
    <a:masterClrMapping/>
  </p:clrMapOvr>
  <p:transition/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216602"/>
      </p:ext>
    </p:extLst>
  </p:cSld>
  <p:clrMapOvr>
    <a:masterClrMapping/>
  </p:clrMapOvr>
  <p:transition/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878140"/>
      </p:ext>
    </p:extLst>
  </p:cSld>
  <p:clrMapOvr>
    <a:masterClrMapping/>
  </p:clrMapOvr>
  <p:transition/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949130"/>
      </p:ext>
    </p:extLst>
  </p:cSld>
  <p:clrMapOvr>
    <a:masterClrMapping/>
  </p:clrMapOvr>
  <p:transition/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9/29/2015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0563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9/29/2015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73434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9/29/2015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530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9/29/2015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4176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9/29/2015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3668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9/29/2015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1721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9/29/2015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3786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9/29/2015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798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9/29/2015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678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9/29/2015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2478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9/29/2015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7373902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9/29/2015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5172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717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86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74376"/>
      </p:ext>
    </p:extLst>
  </p:cSld>
  <p:clrMapOvr>
    <a:masterClrMapping/>
  </p:clrMapOvr>
  <p:transition/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29132"/>
      </p:ext>
    </p:extLst>
  </p:cSld>
  <p:clrMapOvr>
    <a:masterClrMapping/>
  </p:clrMapOvr>
  <p:transition/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57900"/>
      </p:ext>
    </p:extLst>
  </p:cSld>
  <p:clrMapOvr>
    <a:masterClrMapping/>
  </p:clrMapOvr>
  <p:transition/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674385"/>
      </p:ext>
    </p:extLst>
  </p:cSld>
  <p:clrMapOvr>
    <a:masterClrMapping/>
  </p:clrMapOvr>
  <p:transition/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52900"/>
      </p:ext>
    </p:extLst>
  </p:cSld>
  <p:clrMapOvr>
    <a:masterClrMapping/>
  </p:clrMapOvr>
  <p:transition/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04208"/>
      </p:ext>
    </p:extLst>
  </p:cSld>
  <p:clrMapOvr>
    <a:masterClrMapping/>
  </p:clrMapOvr>
  <p:transition/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067588"/>
      </p:ext>
    </p:extLst>
  </p:cSld>
  <p:clrMapOvr>
    <a:masterClrMapping/>
  </p:clrMapOvr>
  <p:transition/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2196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29079"/>
      </p:ext>
    </p:extLst>
  </p:cSld>
  <p:clrMapOvr>
    <a:masterClrMapping/>
  </p:clrMapOvr>
  <p:transition/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516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158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5639"/>
      </p:ext>
    </p:extLst>
  </p:cSld>
  <p:clrMapOvr>
    <a:masterClrMapping/>
  </p:clrMapOvr>
  <p:transition/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850057"/>
      </p:ext>
    </p:extLst>
  </p:cSld>
  <p:clrMapOvr>
    <a:masterClrMapping/>
  </p:clrMapOvr>
  <p:transition/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691211"/>
      </p:ext>
    </p:extLst>
  </p:cSld>
  <p:clrMapOvr>
    <a:masterClrMapping/>
  </p:clrMapOvr>
  <p:transition/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66693"/>
      </p:ext>
    </p:extLst>
  </p:cSld>
  <p:clrMapOvr>
    <a:masterClrMapping/>
  </p:clrMapOvr>
  <p:transition/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69685"/>
      </p:ext>
    </p:extLst>
  </p:cSld>
  <p:clrMapOvr>
    <a:masterClrMapping/>
  </p:clrMapOvr>
  <p:transition/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07824"/>
      </p:ext>
    </p:extLst>
  </p:cSld>
  <p:clrMapOvr>
    <a:masterClrMapping/>
  </p:clrMapOvr>
  <p:transition/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53466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30878"/>
      </p:ext>
    </p:extLst>
  </p:cSld>
  <p:clrMapOvr>
    <a:masterClrMapping/>
  </p:clrMapOvr>
  <p:transition/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7261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497331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567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3543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727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93663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0643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4643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8650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9113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3.xml"/><Relationship Id="rId3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52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Relationship Id="rId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56.xml"/><Relationship Id="rId5" Type="http://schemas.openxmlformats.org/officeDocument/2006/relationships/slideLayout" Target="../slideLayouts/slideLayout250.xml"/><Relationship Id="rId10" Type="http://schemas.openxmlformats.org/officeDocument/2006/relationships/slideLayout" Target="../slideLayouts/slideLayout255.xml"/><Relationship Id="rId4" Type="http://schemas.openxmlformats.org/officeDocument/2006/relationships/slideLayout" Target="../slideLayouts/slideLayout249.xml"/><Relationship Id="rId9" Type="http://schemas.openxmlformats.org/officeDocument/2006/relationships/slideLayout" Target="../slideLayouts/slideLayout25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3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58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261.xml"/><Relationship Id="rId10" Type="http://schemas.openxmlformats.org/officeDocument/2006/relationships/slideLayout" Target="../slideLayouts/slideLayout266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5.xml"/><Relationship Id="rId3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4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69.xml"/><Relationship Id="rId1" Type="http://schemas.openxmlformats.org/officeDocument/2006/relationships/slideLayout" Target="../slideLayouts/slideLayout268.xml"/><Relationship Id="rId6" Type="http://schemas.openxmlformats.org/officeDocument/2006/relationships/slideLayout" Target="../slideLayouts/slideLayout273.xml"/><Relationship Id="rId11" Type="http://schemas.openxmlformats.org/officeDocument/2006/relationships/slideLayout" Target="../slideLayouts/slideLayout278.xml"/><Relationship Id="rId5" Type="http://schemas.openxmlformats.org/officeDocument/2006/relationships/slideLayout" Target="../slideLayouts/slideLayout272.xml"/><Relationship Id="rId10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71.xml"/><Relationship Id="rId9" Type="http://schemas.openxmlformats.org/officeDocument/2006/relationships/slideLayout" Target="../slideLayouts/slideLayout27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3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5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83.xml"/><Relationship Id="rId10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6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1.xml"/><Relationship Id="rId1" Type="http://schemas.openxmlformats.org/officeDocument/2006/relationships/slideLayout" Target="../slideLayouts/slideLayout290.xml"/><Relationship Id="rId6" Type="http://schemas.openxmlformats.org/officeDocument/2006/relationships/slideLayout" Target="../slideLayouts/slideLayout295.xml"/><Relationship Id="rId11" Type="http://schemas.openxmlformats.org/officeDocument/2006/relationships/slideLayout" Target="../slideLayouts/slideLayout300.xml"/><Relationship Id="rId5" Type="http://schemas.openxmlformats.org/officeDocument/2006/relationships/slideLayout" Target="../slideLayouts/slideLayout294.xml"/><Relationship Id="rId10" Type="http://schemas.openxmlformats.org/officeDocument/2006/relationships/slideLayout" Target="../slideLayouts/slideLayout299.xml"/><Relationship Id="rId4" Type="http://schemas.openxmlformats.org/officeDocument/2006/relationships/slideLayout" Target="../slideLayouts/slideLayout293.xml"/><Relationship Id="rId9" Type="http://schemas.openxmlformats.org/officeDocument/2006/relationships/slideLayout" Target="../slideLayouts/slideLayout29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9.xml"/><Relationship Id="rId3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8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1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5" Type="http://schemas.openxmlformats.org/officeDocument/2006/relationships/slideLayout" Target="../slideLayouts/slideLayout316.xml"/><Relationship Id="rId10" Type="http://schemas.openxmlformats.org/officeDocument/2006/relationships/slideLayout" Target="../slideLayouts/slideLayout32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slideLayout" Target="../slideLayouts/slideLayout400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3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8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3.xml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slideLayout" Target="../slideLayouts/slideLayout435.xml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slideLayout" Target="../slideLayouts/slideLayout434.xml"/><Relationship Id="rId2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Relationship Id="rId14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3.xml"/><Relationship Id="rId13" Type="http://schemas.openxmlformats.org/officeDocument/2006/relationships/theme" Target="../theme/theme41.xml"/><Relationship Id="rId3" Type="http://schemas.openxmlformats.org/officeDocument/2006/relationships/slideLayout" Target="../slideLayouts/slideLayout438.xml"/><Relationship Id="rId7" Type="http://schemas.openxmlformats.org/officeDocument/2006/relationships/slideLayout" Target="../slideLayouts/slideLayout442.xml"/><Relationship Id="rId12" Type="http://schemas.openxmlformats.org/officeDocument/2006/relationships/slideLayout" Target="../slideLayouts/slideLayout447.xml"/><Relationship Id="rId2" Type="http://schemas.openxmlformats.org/officeDocument/2006/relationships/slideLayout" Target="../slideLayouts/slideLayout437.xml"/><Relationship Id="rId1" Type="http://schemas.openxmlformats.org/officeDocument/2006/relationships/slideLayout" Target="../slideLayouts/slideLayout436.xml"/><Relationship Id="rId6" Type="http://schemas.openxmlformats.org/officeDocument/2006/relationships/slideLayout" Target="../slideLayouts/slideLayout441.xml"/><Relationship Id="rId11" Type="http://schemas.openxmlformats.org/officeDocument/2006/relationships/slideLayout" Target="../slideLayouts/slideLayout446.xml"/><Relationship Id="rId5" Type="http://schemas.openxmlformats.org/officeDocument/2006/relationships/slideLayout" Target="../slideLayouts/slideLayout440.xml"/><Relationship Id="rId10" Type="http://schemas.openxmlformats.org/officeDocument/2006/relationships/slideLayout" Target="../slideLayouts/slideLayout445.xml"/><Relationship Id="rId4" Type="http://schemas.openxmlformats.org/officeDocument/2006/relationships/slideLayout" Target="../slideLayouts/slideLayout439.xml"/><Relationship Id="rId9" Type="http://schemas.openxmlformats.org/officeDocument/2006/relationships/slideLayout" Target="../slideLayouts/slideLayout444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5.xml"/><Relationship Id="rId3" Type="http://schemas.openxmlformats.org/officeDocument/2006/relationships/slideLayout" Target="../slideLayouts/slideLayout450.xml"/><Relationship Id="rId7" Type="http://schemas.openxmlformats.org/officeDocument/2006/relationships/slideLayout" Target="../slideLayouts/slideLayout454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9.xml"/><Relationship Id="rId1" Type="http://schemas.openxmlformats.org/officeDocument/2006/relationships/slideLayout" Target="../slideLayouts/slideLayout448.xml"/><Relationship Id="rId6" Type="http://schemas.openxmlformats.org/officeDocument/2006/relationships/slideLayout" Target="../slideLayouts/slideLayout453.xml"/><Relationship Id="rId11" Type="http://schemas.openxmlformats.org/officeDocument/2006/relationships/slideLayout" Target="../slideLayouts/slideLayout458.xml"/><Relationship Id="rId5" Type="http://schemas.openxmlformats.org/officeDocument/2006/relationships/slideLayout" Target="../slideLayouts/slideLayout452.xml"/><Relationship Id="rId10" Type="http://schemas.openxmlformats.org/officeDocument/2006/relationships/slideLayout" Target="../slideLayouts/slideLayout457.xml"/><Relationship Id="rId4" Type="http://schemas.openxmlformats.org/officeDocument/2006/relationships/slideLayout" Target="../slideLayouts/slideLayout451.xml"/><Relationship Id="rId9" Type="http://schemas.openxmlformats.org/officeDocument/2006/relationships/slideLayout" Target="../slideLayouts/slideLayout456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6.xml"/><Relationship Id="rId13" Type="http://schemas.openxmlformats.org/officeDocument/2006/relationships/theme" Target="../theme/theme43.xml"/><Relationship Id="rId3" Type="http://schemas.openxmlformats.org/officeDocument/2006/relationships/slideLayout" Target="../slideLayouts/slideLayout461.xml"/><Relationship Id="rId7" Type="http://schemas.openxmlformats.org/officeDocument/2006/relationships/slideLayout" Target="../slideLayouts/slideLayout465.xml"/><Relationship Id="rId12" Type="http://schemas.openxmlformats.org/officeDocument/2006/relationships/slideLayout" Target="../slideLayouts/slideLayout470.xml"/><Relationship Id="rId2" Type="http://schemas.openxmlformats.org/officeDocument/2006/relationships/slideLayout" Target="../slideLayouts/slideLayout460.xml"/><Relationship Id="rId1" Type="http://schemas.openxmlformats.org/officeDocument/2006/relationships/slideLayout" Target="../slideLayouts/slideLayout459.xml"/><Relationship Id="rId6" Type="http://schemas.openxmlformats.org/officeDocument/2006/relationships/slideLayout" Target="../slideLayouts/slideLayout464.xml"/><Relationship Id="rId11" Type="http://schemas.openxmlformats.org/officeDocument/2006/relationships/slideLayout" Target="../slideLayouts/slideLayout469.xml"/><Relationship Id="rId5" Type="http://schemas.openxmlformats.org/officeDocument/2006/relationships/slideLayout" Target="../slideLayouts/slideLayout463.xml"/><Relationship Id="rId10" Type="http://schemas.openxmlformats.org/officeDocument/2006/relationships/slideLayout" Target="../slideLayouts/slideLayout468.xml"/><Relationship Id="rId4" Type="http://schemas.openxmlformats.org/officeDocument/2006/relationships/slideLayout" Target="../slideLayouts/slideLayout462.xml"/><Relationship Id="rId9" Type="http://schemas.openxmlformats.org/officeDocument/2006/relationships/slideLayout" Target="../slideLayouts/slideLayout467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8.xml"/><Relationship Id="rId3" Type="http://schemas.openxmlformats.org/officeDocument/2006/relationships/slideLayout" Target="../slideLayouts/slideLayout473.xml"/><Relationship Id="rId7" Type="http://schemas.openxmlformats.org/officeDocument/2006/relationships/slideLayout" Target="../slideLayouts/slideLayout477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2.xml"/><Relationship Id="rId1" Type="http://schemas.openxmlformats.org/officeDocument/2006/relationships/slideLayout" Target="../slideLayouts/slideLayout471.xml"/><Relationship Id="rId6" Type="http://schemas.openxmlformats.org/officeDocument/2006/relationships/slideLayout" Target="../slideLayouts/slideLayout476.xml"/><Relationship Id="rId11" Type="http://schemas.openxmlformats.org/officeDocument/2006/relationships/slideLayout" Target="../slideLayouts/slideLayout481.xml"/><Relationship Id="rId5" Type="http://schemas.openxmlformats.org/officeDocument/2006/relationships/slideLayout" Target="../slideLayouts/slideLayout475.xml"/><Relationship Id="rId10" Type="http://schemas.openxmlformats.org/officeDocument/2006/relationships/slideLayout" Target="../slideLayouts/slideLayout480.xml"/><Relationship Id="rId4" Type="http://schemas.openxmlformats.org/officeDocument/2006/relationships/slideLayout" Target="../slideLayouts/slideLayout474.xml"/><Relationship Id="rId9" Type="http://schemas.openxmlformats.org/officeDocument/2006/relationships/slideLayout" Target="../slideLayouts/slideLayout479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9.xml"/><Relationship Id="rId3" Type="http://schemas.openxmlformats.org/officeDocument/2006/relationships/slideLayout" Target="../slideLayouts/slideLayout484.xml"/><Relationship Id="rId7" Type="http://schemas.openxmlformats.org/officeDocument/2006/relationships/slideLayout" Target="../slideLayouts/slideLayout488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3.xml"/><Relationship Id="rId1" Type="http://schemas.openxmlformats.org/officeDocument/2006/relationships/slideLayout" Target="../slideLayouts/slideLayout482.xml"/><Relationship Id="rId6" Type="http://schemas.openxmlformats.org/officeDocument/2006/relationships/slideLayout" Target="../slideLayouts/slideLayout487.xml"/><Relationship Id="rId11" Type="http://schemas.openxmlformats.org/officeDocument/2006/relationships/slideLayout" Target="../slideLayouts/slideLayout492.xml"/><Relationship Id="rId5" Type="http://schemas.openxmlformats.org/officeDocument/2006/relationships/slideLayout" Target="../slideLayouts/slideLayout486.xml"/><Relationship Id="rId10" Type="http://schemas.openxmlformats.org/officeDocument/2006/relationships/slideLayout" Target="../slideLayouts/slideLayout491.xml"/><Relationship Id="rId4" Type="http://schemas.openxmlformats.org/officeDocument/2006/relationships/slideLayout" Target="../slideLayouts/slideLayout485.xml"/><Relationship Id="rId9" Type="http://schemas.openxmlformats.org/officeDocument/2006/relationships/slideLayout" Target="../slideLayouts/slideLayout490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0.xml"/><Relationship Id="rId3" Type="http://schemas.openxmlformats.org/officeDocument/2006/relationships/slideLayout" Target="../slideLayouts/slideLayout495.xml"/><Relationship Id="rId7" Type="http://schemas.openxmlformats.org/officeDocument/2006/relationships/slideLayout" Target="../slideLayouts/slideLayout499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4.xml"/><Relationship Id="rId1" Type="http://schemas.openxmlformats.org/officeDocument/2006/relationships/slideLayout" Target="../slideLayouts/slideLayout493.xml"/><Relationship Id="rId6" Type="http://schemas.openxmlformats.org/officeDocument/2006/relationships/slideLayout" Target="../slideLayouts/slideLayout498.xml"/><Relationship Id="rId11" Type="http://schemas.openxmlformats.org/officeDocument/2006/relationships/slideLayout" Target="../slideLayouts/slideLayout503.xml"/><Relationship Id="rId5" Type="http://schemas.openxmlformats.org/officeDocument/2006/relationships/slideLayout" Target="../slideLayouts/slideLayout497.xml"/><Relationship Id="rId10" Type="http://schemas.openxmlformats.org/officeDocument/2006/relationships/slideLayout" Target="../slideLayouts/slideLayout502.xml"/><Relationship Id="rId4" Type="http://schemas.openxmlformats.org/officeDocument/2006/relationships/slideLayout" Target="../slideLayouts/slideLayout496.xml"/><Relationship Id="rId9" Type="http://schemas.openxmlformats.org/officeDocument/2006/relationships/slideLayout" Target="../slideLayouts/slideLayout501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1.xml"/><Relationship Id="rId3" Type="http://schemas.openxmlformats.org/officeDocument/2006/relationships/slideLayout" Target="../slideLayouts/slideLayout506.xml"/><Relationship Id="rId7" Type="http://schemas.openxmlformats.org/officeDocument/2006/relationships/slideLayout" Target="../slideLayouts/slideLayout510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5.xml"/><Relationship Id="rId1" Type="http://schemas.openxmlformats.org/officeDocument/2006/relationships/slideLayout" Target="../slideLayouts/slideLayout504.xml"/><Relationship Id="rId6" Type="http://schemas.openxmlformats.org/officeDocument/2006/relationships/slideLayout" Target="../slideLayouts/slideLayout509.xml"/><Relationship Id="rId11" Type="http://schemas.openxmlformats.org/officeDocument/2006/relationships/slideLayout" Target="../slideLayouts/slideLayout514.xml"/><Relationship Id="rId5" Type="http://schemas.openxmlformats.org/officeDocument/2006/relationships/slideLayout" Target="../slideLayouts/slideLayout508.xml"/><Relationship Id="rId10" Type="http://schemas.openxmlformats.org/officeDocument/2006/relationships/slideLayout" Target="../slideLayouts/slideLayout513.xml"/><Relationship Id="rId4" Type="http://schemas.openxmlformats.org/officeDocument/2006/relationships/slideLayout" Target="../slideLayouts/slideLayout507.xml"/><Relationship Id="rId9" Type="http://schemas.openxmlformats.org/officeDocument/2006/relationships/slideLayout" Target="../slideLayouts/slideLayout512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2.xml"/><Relationship Id="rId3" Type="http://schemas.openxmlformats.org/officeDocument/2006/relationships/slideLayout" Target="../slideLayouts/slideLayout517.xml"/><Relationship Id="rId7" Type="http://schemas.openxmlformats.org/officeDocument/2006/relationships/slideLayout" Target="../slideLayouts/slideLayout521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6.xml"/><Relationship Id="rId1" Type="http://schemas.openxmlformats.org/officeDocument/2006/relationships/slideLayout" Target="../slideLayouts/slideLayout515.xml"/><Relationship Id="rId6" Type="http://schemas.openxmlformats.org/officeDocument/2006/relationships/slideLayout" Target="../slideLayouts/slideLayout520.xml"/><Relationship Id="rId11" Type="http://schemas.openxmlformats.org/officeDocument/2006/relationships/slideLayout" Target="../slideLayouts/slideLayout525.xml"/><Relationship Id="rId5" Type="http://schemas.openxmlformats.org/officeDocument/2006/relationships/slideLayout" Target="../slideLayouts/slideLayout519.xml"/><Relationship Id="rId10" Type="http://schemas.openxmlformats.org/officeDocument/2006/relationships/slideLayout" Target="../slideLayouts/slideLayout524.xml"/><Relationship Id="rId4" Type="http://schemas.openxmlformats.org/officeDocument/2006/relationships/slideLayout" Target="../slideLayouts/slideLayout518.xml"/><Relationship Id="rId9" Type="http://schemas.openxmlformats.org/officeDocument/2006/relationships/slideLayout" Target="../slideLayouts/slideLayout523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3.xml"/><Relationship Id="rId3" Type="http://schemas.openxmlformats.org/officeDocument/2006/relationships/slideLayout" Target="../slideLayouts/slideLayout528.xml"/><Relationship Id="rId7" Type="http://schemas.openxmlformats.org/officeDocument/2006/relationships/slideLayout" Target="../slideLayouts/slideLayout532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7.xml"/><Relationship Id="rId1" Type="http://schemas.openxmlformats.org/officeDocument/2006/relationships/slideLayout" Target="../slideLayouts/slideLayout526.xml"/><Relationship Id="rId6" Type="http://schemas.openxmlformats.org/officeDocument/2006/relationships/slideLayout" Target="../slideLayouts/slideLayout531.xml"/><Relationship Id="rId11" Type="http://schemas.openxmlformats.org/officeDocument/2006/relationships/slideLayout" Target="../slideLayouts/slideLayout536.xml"/><Relationship Id="rId5" Type="http://schemas.openxmlformats.org/officeDocument/2006/relationships/slideLayout" Target="../slideLayouts/slideLayout530.xml"/><Relationship Id="rId10" Type="http://schemas.openxmlformats.org/officeDocument/2006/relationships/slideLayout" Target="../slideLayouts/slideLayout535.xml"/><Relationship Id="rId4" Type="http://schemas.openxmlformats.org/officeDocument/2006/relationships/slideLayout" Target="../slideLayouts/slideLayout529.xml"/><Relationship Id="rId9" Type="http://schemas.openxmlformats.org/officeDocument/2006/relationships/slideLayout" Target="../slideLayouts/slideLayout5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4.xml"/><Relationship Id="rId13" Type="http://schemas.openxmlformats.org/officeDocument/2006/relationships/theme" Target="../theme/theme50.xml"/><Relationship Id="rId3" Type="http://schemas.openxmlformats.org/officeDocument/2006/relationships/slideLayout" Target="../slideLayouts/slideLayout539.xml"/><Relationship Id="rId7" Type="http://schemas.openxmlformats.org/officeDocument/2006/relationships/slideLayout" Target="../slideLayouts/slideLayout543.xml"/><Relationship Id="rId12" Type="http://schemas.openxmlformats.org/officeDocument/2006/relationships/slideLayout" Target="../slideLayouts/slideLayout548.xml"/><Relationship Id="rId2" Type="http://schemas.openxmlformats.org/officeDocument/2006/relationships/slideLayout" Target="../slideLayouts/slideLayout538.xml"/><Relationship Id="rId1" Type="http://schemas.openxmlformats.org/officeDocument/2006/relationships/slideLayout" Target="../slideLayouts/slideLayout537.xml"/><Relationship Id="rId6" Type="http://schemas.openxmlformats.org/officeDocument/2006/relationships/slideLayout" Target="../slideLayouts/slideLayout542.xml"/><Relationship Id="rId11" Type="http://schemas.openxmlformats.org/officeDocument/2006/relationships/slideLayout" Target="../slideLayouts/slideLayout547.xml"/><Relationship Id="rId5" Type="http://schemas.openxmlformats.org/officeDocument/2006/relationships/slideLayout" Target="../slideLayouts/slideLayout541.xml"/><Relationship Id="rId10" Type="http://schemas.openxmlformats.org/officeDocument/2006/relationships/slideLayout" Target="../slideLayouts/slideLayout546.xml"/><Relationship Id="rId4" Type="http://schemas.openxmlformats.org/officeDocument/2006/relationships/slideLayout" Target="../slideLayouts/slideLayout540.xml"/><Relationship Id="rId9" Type="http://schemas.openxmlformats.org/officeDocument/2006/relationships/slideLayout" Target="../slideLayouts/slideLayout545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6.xml"/><Relationship Id="rId3" Type="http://schemas.openxmlformats.org/officeDocument/2006/relationships/slideLayout" Target="../slideLayouts/slideLayout551.xml"/><Relationship Id="rId7" Type="http://schemas.openxmlformats.org/officeDocument/2006/relationships/slideLayout" Target="../slideLayouts/slideLayout555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0.xml"/><Relationship Id="rId1" Type="http://schemas.openxmlformats.org/officeDocument/2006/relationships/slideLayout" Target="../slideLayouts/slideLayout549.xml"/><Relationship Id="rId6" Type="http://schemas.openxmlformats.org/officeDocument/2006/relationships/slideLayout" Target="../slideLayouts/slideLayout554.xml"/><Relationship Id="rId11" Type="http://schemas.openxmlformats.org/officeDocument/2006/relationships/slideLayout" Target="../slideLayouts/slideLayout559.xml"/><Relationship Id="rId5" Type="http://schemas.openxmlformats.org/officeDocument/2006/relationships/slideLayout" Target="../slideLayouts/slideLayout553.xml"/><Relationship Id="rId10" Type="http://schemas.openxmlformats.org/officeDocument/2006/relationships/slideLayout" Target="../slideLayouts/slideLayout558.xml"/><Relationship Id="rId4" Type="http://schemas.openxmlformats.org/officeDocument/2006/relationships/slideLayout" Target="../slideLayouts/slideLayout552.xml"/><Relationship Id="rId9" Type="http://schemas.openxmlformats.org/officeDocument/2006/relationships/slideLayout" Target="../slideLayouts/slideLayout557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7.xml"/><Relationship Id="rId3" Type="http://schemas.openxmlformats.org/officeDocument/2006/relationships/slideLayout" Target="../slideLayouts/slideLayout562.xml"/><Relationship Id="rId7" Type="http://schemas.openxmlformats.org/officeDocument/2006/relationships/slideLayout" Target="../slideLayouts/slideLayout566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1.xml"/><Relationship Id="rId1" Type="http://schemas.openxmlformats.org/officeDocument/2006/relationships/slideLayout" Target="../slideLayouts/slideLayout560.xml"/><Relationship Id="rId6" Type="http://schemas.openxmlformats.org/officeDocument/2006/relationships/slideLayout" Target="../slideLayouts/slideLayout565.xml"/><Relationship Id="rId11" Type="http://schemas.openxmlformats.org/officeDocument/2006/relationships/slideLayout" Target="../slideLayouts/slideLayout570.xml"/><Relationship Id="rId5" Type="http://schemas.openxmlformats.org/officeDocument/2006/relationships/slideLayout" Target="../slideLayouts/slideLayout564.xml"/><Relationship Id="rId10" Type="http://schemas.openxmlformats.org/officeDocument/2006/relationships/slideLayout" Target="../slideLayouts/slideLayout569.xml"/><Relationship Id="rId4" Type="http://schemas.openxmlformats.org/officeDocument/2006/relationships/slideLayout" Target="../slideLayouts/slideLayout563.xml"/><Relationship Id="rId9" Type="http://schemas.openxmlformats.org/officeDocument/2006/relationships/slideLayout" Target="../slideLayouts/slideLayout568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8.xml"/><Relationship Id="rId13" Type="http://schemas.openxmlformats.org/officeDocument/2006/relationships/theme" Target="../theme/theme53.xml"/><Relationship Id="rId3" Type="http://schemas.openxmlformats.org/officeDocument/2006/relationships/slideLayout" Target="../slideLayouts/slideLayout573.xml"/><Relationship Id="rId7" Type="http://schemas.openxmlformats.org/officeDocument/2006/relationships/slideLayout" Target="../slideLayouts/slideLayout577.xml"/><Relationship Id="rId12" Type="http://schemas.openxmlformats.org/officeDocument/2006/relationships/slideLayout" Target="../slideLayouts/slideLayout582.xml"/><Relationship Id="rId2" Type="http://schemas.openxmlformats.org/officeDocument/2006/relationships/slideLayout" Target="../slideLayouts/slideLayout572.xml"/><Relationship Id="rId1" Type="http://schemas.openxmlformats.org/officeDocument/2006/relationships/slideLayout" Target="../slideLayouts/slideLayout571.xml"/><Relationship Id="rId6" Type="http://schemas.openxmlformats.org/officeDocument/2006/relationships/slideLayout" Target="../slideLayouts/slideLayout576.xml"/><Relationship Id="rId11" Type="http://schemas.openxmlformats.org/officeDocument/2006/relationships/slideLayout" Target="../slideLayouts/slideLayout581.xml"/><Relationship Id="rId5" Type="http://schemas.openxmlformats.org/officeDocument/2006/relationships/slideLayout" Target="../slideLayouts/slideLayout575.xml"/><Relationship Id="rId10" Type="http://schemas.openxmlformats.org/officeDocument/2006/relationships/slideLayout" Target="../slideLayouts/slideLayout580.xml"/><Relationship Id="rId4" Type="http://schemas.openxmlformats.org/officeDocument/2006/relationships/slideLayout" Target="../slideLayouts/slideLayout574.xml"/><Relationship Id="rId9" Type="http://schemas.openxmlformats.org/officeDocument/2006/relationships/slideLayout" Target="../slideLayouts/slideLayout579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0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585.xml"/><Relationship Id="rId7" Type="http://schemas.openxmlformats.org/officeDocument/2006/relationships/slideLayout" Target="../slideLayouts/slideLayout589.xml"/><Relationship Id="rId12" Type="http://schemas.openxmlformats.org/officeDocument/2006/relationships/slideLayout" Target="../slideLayouts/slideLayout594.xml"/><Relationship Id="rId2" Type="http://schemas.openxmlformats.org/officeDocument/2006/relationships/slideLayout" Target="../slideLayouts/slideLayout584.xml"/><Relationship Id="rId1" Type="http://schemas.openxmlformats.org/officeDocument/2006/relationships/slideLayout" Target="../slideLayouts/slideLayout583.xml"/><Relationship Id="rId6" Type="http://schemas.openxmlformats.org/officeDocument/2006/relationships/slideLayout" Target="../slideLayouts/slideLayout588.xml"/><Relationship Id="rId11" Type="http://schemas.openxmlformats.org/officeDocument/2006/relationships/slideLayout" Target="../slideLayouts/slideLayout593.xml"/><Relationship Id="rId5" Type="http://schemas.openxmlformats.org/officeDocument/2006/relationships/slideLayout" Target="../slideLayouts/slideLayout587.xml"/><Relationship Id="rId10" Type="http://schemas.openxmlformats.org/officeDocument/2006/relationships/slideLayout" Target="../slideLayouts/slideLayout592.xml"/><Relationship Id="rId4" Type="http://schemas.openxmlformats.org/officeDocument/2006/relationships/slideLayout" Target="../slideLayouts/slideLayout586.xml"/><Relationship Id="rId9" Type="http://schemas.openxmlformats.org/officeDocument/2006/relationships/slideLayout" Target="../slideLayouts/slideLayout591.xml"/><Relationship Id="rId14" Type="http://schemas.openxmlformats.org/officeDocument/2006/relationships/image" Target="../media/image6.jpeg"/></Relationships>
</file>

<file path=ppt/slideMasters/_rels/slideMaster5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1" Type="http://schemas.openxmlformats.org/officeDocument/2006/relationships/theme" Target="../theme/theme56.xml"/></Relationships>
</file>

<file path=ppt/slideMasters/_rels/slideMaster57.xml.rels><?xml version="1.0" encoding="UTF-8" standalone="yes"?>
<Relationships xmlns="http://schemas.openxmlformats.org/package/2006/relationships"><Relationship Id="rId1" Type="http://schemas.openxmlformats.org/officeDocument/2006/relationships/theme" Target="../theme/theme57.xml"/></Relationships>
</file>

<file path=ppt/slideMasters/_rels/slideMaster58.xml.rels><?xml version="1.0" encoding="UTF-8" standalone="yes"?>
<Relationships xmlns="http://schemas.openxmlformats.org/package/2006/relationships"><Relationship Id="rId1" Type="http://schemas.openxmlformats.org/officeDocument/2006/relationships/theme" Target="../theme/theme58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61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13" Type="http://schemas.openxmlformats.org/officeDocument/2006/relationships/theme" Target="../theme/theme62.xml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slideLayout" Target="../slideLayouts/slideLayout639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Relationship Id="rId14" Type="http://schemas.openxmlformats.org/officeDocument/2006/relationships/image" Target="../media/image7.png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7.xml"/><Relationship Id="rId3" Type="http://schemas.openxmlformats.org/officeDocument/2006/relationships/slideLayout" Target="../slideLayouts/slideLayout642.xml"/><Relationship Id="rId7" Type="http://schemas.openxmlformats.org/officeDocument/2006/relationships/slideLayout" Target="../slideLayouts/slideLayout646.xml"/><Relationship Id="rId12" Type="http://schemas.openxmlformats.org/officeDocument/2006/relationships/theme" Target="../theme/theme63.xml"/><Relationship Id="rId2" Type="http://schemas.openxmlformats.org/officeDocument/2006/relationships/slideLayout" Target="../slideLayouts/slideLayout641.xml"/><Relationship Id="rId1" Type="http://schemas.openxmlformats.org/officeDocument/2006/relationships/slideLayout" Target="../slideLayouts/slideLayout640.xml"/><Relationship Id="rId6" Type="http://schemas.openxmlformats.org/officeDocument/2006/relationships/slideLayout" Target="../slideLayouts/slideLayout645.xml"/><Relationship Id="rId11" Type="http://schemas.openxmlformats.org/officeDocument/2006/relationships/slideLayout" Target="../slideLayouts/slideLayout650.xml"/><Relationship Id="rId5" Type="http://schemas.openxmlformats.org/officeDocument/2006/relationships/slideLayout" Target="../slideLayouts/slideLayout644.xml"/><Relationship Id="rId10" Type="http://schemas.openxmlformats.org/officeDocument/2006/relationships/slideLayout" Target="../slideLayouts/slideLayout649.xml"/><Relationship Id="rId4" Type="http://schemas.openxmlformats.org/officeDocument/2006/relationships/slideLayout" Target="../slideLayouts/slideLayout643.xml"/><Relationship Id="rId9" Type="http://schemas.openxmlformats.org/officeDocument/2006/relationships/slideLayout" Target="../slideLayouts/slideLayout648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8.xml"/><Relationship Id="rId13" Type="http://schemas.openxmlformats.org/officeDocument/2006/relationships/theme" Target="../theme/theme64.xml"/><Relationship Id="rId3" Type="http://schemas.openxmlformats.org/officeDocument/2006/relationships/slideLayout" Target="../slideLayouts/slideLayout653.xml"/><Relationship Id="rId7" Type="http://schemas.openxmlformats.org/officeDocument/2006/relationships/slideLayout" Target="../slideLayouts/slideLayout657.xml"/><Relationship Id="rId12" Type="http://schemas.openxmlformats.org/officeDocument/2006/relationships/slideLayout" Target="../slideLayouts/slideLayout662.xml"/><Relationship Id="rId2" Type="http://schemas.openxmlformats.org/officeDocument/2006/relationships/slideLayout" Target="../slideLayouts/slideLayout652.xml"/><Relationship Id="rId1" Type="http://schemas.openxmlformats.org/officeDocument/2006/relationships/slideLayout" Target="../slideLayouts/slideLayout651.xml"/><Relationship Id="rId6" Type="http://schemas.openxmlformats.org/officeDocument/2006/relationships/slideLayout" Target="../slideLayouts/slideLayout656.xml"/><Relationship Id="rId11" Type="http://schemas.openxmlformats.org/officeDocument/2006/relationships/slideLayout" Target="../slideLayouts/slideLayout661.xml"/><Relationship Id="rId5" Type="http://schemas.openxmlformats.org/officeDocument/2006/relationships/slideLayout" Target="../slideLayouts/slideLayout655.xml"/><Relationship Id="rId10" Type="http://schemas.openxmlformats.org/officeDocument/2006/relationships/slideLayout" Target="../slideLayouts/slideLayout660.xml"/><Relationship Id="rId4" Type="http://schemas.openxmlformats.org/officeDocument/2006/relationships/slideLayout" Target="../slideLayouts/slideLayout654.xml"/><Relationship Id="rId9" Type="http://schemas.openxmlformats.org/officeDocument/2006/relationships/slideLayout" Target="../slideLayouts/slideLayout659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0.xml"/><Relationship Id="rId3" Type="http://schemas.openxmlformats.org/officeDocument/2006/relationships/slideLayout" Target="../slideLayouts/slideLayout665.xml"/><Relationship Id="rId7" Type="http://schemas.openxmlformats.org/officeDocument/2006/relationships/slideLayout" Target="../slideLayouts/slideLayout669.xml"/><Relationship Id="rId12" Type="http://schemas.openxmlformats.org/officeDocument/2006/relationships/theme" Target="../theme/theme65.xml"/><Relationship Id="rId2" Type="http://schemas.openxmlformats.org/officeDocument/2006/relationships/slideLayout" Target="../slideLayouts/slideLayout664.xml"/><Relationship Id="rId1" Type="http://schemas.openxmlformats.org/officeDocument/2006/relationships/slideLayout" Target="../slideLayouts/slideLayout663.xml"/><Relationship Id="rId6" Type="http://schemas.openxmlformats.org/officeDocument/2006/relationships/slideLayout" Target="../slideLayouts/slideLayout668.xml"/><Relationship Id="rId11" Type="http://schemas.openxmlformats.org/officeDocument/2006/relationships/slideLayout" Target="../slideLayouts/slideLayout673.xml"/><Relationship Id="rId5" Type="http://schemas.openxmlformats.org/officeDocument/2006/relationships/slideLayout" Target="../slideLayouts/slideLayout667.xml"/><Relationship Id="rId10" Type="http://schemas.openxmlformats.org/officeDocument/2006/relationships/slideLayout" Target="../slideLayouts/slideLayout672.xml"/><Relationship Id="rId4" Type="http://schemas.openxmlformats.org/officeDocument/2006/relationships/slideLayout" Target="../slideLayouts/slideLayout666.xml"/><Relationship Id="rId9" Type="http://schemas.openxmlformats.org/officeDocument/2006/relationships/slideLayout" Target="../slideLayouts/slideLayout671.xml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1.xml"/><Relationship Id="rId13" Type="http://schemas.openxmlformats.org/officeDocument/2006/relationships/theme" Target="../theme/theme66.xml"/><Relationship Id="rId3" Type="http://schemas.openxmlformats.org/officeDocument/2006/relationships/slideLayout" Target="../slideLayouts/slideLayout676.xml"/><Relationship Id="rId7" Type="http://schemas.openxmlformats.org/officeDocument/2006/relationships/slideLayout" Target="../slideLayouts/slideLayout680.xml"/><Relationship Id="rId12" Type="http://schemas.openxmlformats.org/officeDocument/2006/relationships/slideLayout" Target="../slideLayouts/slideLayout685.xml"/><Relationship Id="rId2" Type="http://schemas.openxmlformats.org/officeDocument/2006/relationships/slideLayout" Target="../slideLayouts/slideLayout675.xml"/><Relationship Id="rId1" Type="http://schemas.openxmlformats.org/officeDocument/2006/relationships/slideLayout" Target="../slideLayouts/slideLayout674.xml"/><Relationship Id="rId6" Type="http://schemas.openxmlformats.org/officeDocument/2006/relationships/slideLayout" Target="../slideLayouts/slideLayout679.xml"/><Relationship Id="rId11" Type="http://schemas.openxmlformats.org/officeDocument/2006/relationships/slideLayout" Target="../slideLayouts/slideLayout684.xml"/><Relationship Id="rId5" Type="http://schemas.openxmlformats.org/officeDocument/2006/relationships/slideLayout" Target="../slideLayouts/slideLayout678.xml"/><Relationship Id="rId10" Type="http://schemas.openxmlformats.org/officeDocument/2006/relationships/slideLayout" Target="../slideLayouts/slideLayout683.xml"/><Relationship Id="rId4" Type="http://schemas.openxmlformats.org/officeDocument/2006/relationships/slideLayout" Target="../slideLayouts/slideLayout677.xml"/><Relationship Id="rId9" Type="http://schemas.openxmlformats.org/officeDocument/2006/relationships/slideLayout" Target="../slideLayouts/slideLayout682.xml"/></Relationships>
</file>

<file path=ppt/slideMasters/_rels/slideMaster6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3.xml"/><Relationship Id="rId13" Type="http://schemas.openxmlformats.org/officeDocument/2006/relationships/theme" Target="../theme/theme67.xml"/><Relationship Id="rId3" Type="http://schemas.openxmlformats.org/officeDocument/2006/relationships/slideLayout" Target="../slideLayouts/slideLayout688.xml"/><Relationship Id="rId7" Type="http://schemas.openxmlformats.org/officeDocument/2006/relationships/slideLayout" Target="../slideLayouts/slideLayout692.xml"/><Relationship Id="rId12" Type="http://schemas.openxmlformats.org/officeDocument/2006/relationships/slideLayout" Target="../slideLayouts/slideLayout697.xml"/><Relationship Id="rId2" Type="http://schemas.openxmlformats.org/officeDocument/2006/relationships/slideLayout" Target="../slideLayouts/slideLayout687.xml"/><Relationship Id="rId1" Type="http://schemas.openxmlformats.org/officeDocument/2006/relationships/slideLayout" Target="../slideLayouts/slideLayout686.xml"/><Relationship Id="rId6" Type="http://schemas.openxmlformats.org/officeDocument/2006/relationships/slideLayout" Target="../slideLayouts/slideLayout691.xml"/><Relationship Id="rId11" Type="http://schemas.openxmlformats.org/officeDocument/2006/relationships/slideLayout" Target="../slideLayouts/slideLayout696.xml"/><Relationship Id="rId5" Type="http://schemas.openxmlformats.org/officeDocument/2006/relationships/slideLayout" Target="../slideLayouts/slideLayout690.xml"/><Relationship Id="rId10" Type="http://schemas.openxmlformats.org/officeDocument/2006/relationships/slideLayout" Target="../slideLayouts/slideLayout695.xml"/><Relationship Id="rId4" Type="http://schemas.openxmlformats.org/officeDocument/2006/relationships/slideLayout" Target="../slideLayouts/slideLayout689.xml"/><Relationship Id="rId9" Type="http://schemas.openxmlformats.org/officeDocument/2006/relationships/slideLayout" Target="../slideLayouts/slideLayout694.xml"/></Relationships>
</file>

<file path=ppt/slideMasters/_rels/slideMaster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5.xml"/><Relationship Id="rId3" Type="http://schemas.openxmlformats.org/officeDocument/2006/relationships/slideLayout" Target="../slideLayouts/slideLayout700.xml"/><Relationship Id="rId7" Type="http://schemas.openxmlformats.org/officeDocument/2006/relationships/slideLayout" Target="../slideLayouts/slideLayout704.xml"/><Relationship Id="rId12" Type="http://schemas.openxmlformats.org/officeDocument/2006/relationships/theme" Target="../theme/theme68.xml"/><Relationship Id="rId2" Type="http://schemas.openxmlformats.org/officeDocument/2006/relationships/slideLayout" Target="../slideLayouts/slideLayout699.xml"/><Relationship Id="rId1" Type="http://schemas.openxmlformats.org/officeDocument/2006/relationships/slideLayout" Target="../slideLayouts/slideLayout698.xml"/><Relationship Id="rId6" Type="http://schemas.openxmlformats.org/officeDocument/2006/relationships/slideLayout" Target="../slideLayouts/slideLayout703.xml"/><Relationship Id="rId11" Type="http://schemas.openxmlformats.org/officeDocument/2006/relationships/slideLayout" Target="../slideLayouts/slideLayout708.xml"/><Relationship Id="rId5" Type="http://schemas.openxmlformats.org/officeDocument/2006/relationships/slideLayout" Target="../slideLayouts/slideLayout702.xml"/><Relationship Id="rId10" Type="http://schemas.openxmlformats.org/officeDocument/2006/relationships/slideLayout" Target="../slideLayouts/slideLayout707.xml"/><Relationship Id="rId4" Type="http://schemas.openxmlformats.org/officeDocument/2006/relationships/slideLayout" Target="../slideLayouts/slideLayout701.xml"/><Relationship Id="rId9" Type="http://schemas.openxmlformats.org/officeDocument/2006/relationships/slideLayout" Target="../slideLayouts/slideLayout706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6.xml"/><Relationship Id="rId3" Type="http://schemas.openxmlformats.org/officeDocument/2006/relationships/slideLayout" Target="../slideLayouts/slideLayout711.xml"/><Relationship Id="rId7" Type="http://schemas.openxmlformats.org/officeDocument/2006/relationships/slideLayout" Target="../slideLayouts/slideLayout715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10.xml"/><Relationship Id="rId1" Type="http://schemas.openxmlformats.org/officeDocument/2006/relationships/slideLayout" Target="../slideLayouts/slideLayout709.xml"/><Relationship Id="rId6" Type="http://schemas.openxmlformats.org/officeDocument/2006/relationships/slideLayout" Target="../slideLayouts/slideLayout714.xml"/><Relationship Id="rId11" Type="http://schemas.openxmlformats.org/officeDocument/2006/relationships/slideLayout" Target="../slideLayouts/slideLayout719.xml"/><Relationship Id="rId5" Type="http://schemas.openxmlformats.org/officeDocument/2006/relationships/slideLayout" Target="../slideLayouts/slideLayout713.xml"/><Relationship Id="rId10" Type="http://schemas.openxmlformats.org/officeDocument/2006/relationships/slideLayout" Target="../slideLayouts/slideLayout718.xml"/><Relationship Id="rId4" Type="http://schemas.openxmlformats.org/officeDocument/2006/relationships/slideLayout" Target="../slideLayouts/slideLayout712.xml"/><Relationship Id="rId9" Type="http://schemas.openxmlformats.org/officeDocument/2006/relationships/slideLayout" Target="../slideLayouts/slideLayout7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7.xml"/><Relationship Id="rId3" Type="http://schemas.openxmlformats.org/officeDocument/2006/relationships/slideLayout" Target="../slideLayouts/slideLayout722.xml"/><Relationship Id="rId7" Type="http://schemas.openxmlformats.org/officeDocument/2006/relationships/slideLayout" Target="../slideLayouts/slideLayout726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21.xml"/><Relationship Id="rId1" Type="http://schemas.openxmlformats.org/officeDocument/2006/relationships/slideLayout" Target="../slideLayouts/slideLayout720.xml"/><Relationship Id="rId6" Type="http://schemas.openxmlformats.org/officeDocument/2006/relationships/slideLayout" Target="../slideLayouts/slideLayout725.xml"/><Relationship Id="rId11" Type="http://schemas.openxmlformats.org/officeDocument/2006/relationships/slideLayout" Target="../slideLayouts/slideLayout730.xml"/><Relationship Id="rId5" Type="http://schemas.openxmlformats.org/officeDocument/2006/relationships/slideLayout" Target="../slideLayouts/slideLayout724.xml"/><Relationship Id="rId10" Type="http://schemas.openxmlformats.org/officeDocument/2006/relationships/slideLayout" Target="../slideLayouts/slideLayout729.xml"/><Relationship Id="rId4" Type="http://schemas.openxmlformats.org/officeDocument/2006/relationships/slideLayout" Target="../slideLayouts/slideLayout723.xml"/><Relationship Id="rId9" Type="http://schemas.openxmlformats.org/officeDocument/2006/relationships/slideLayout" Target="../slideLayouts/slideLayout728.xml"/></Relationships>
</file>

<file path=ppt/slideMasters/_rels/slideMaster7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8.xml"/><Relationship Id="rId3" Type="http://schemas.openxmlformats.org/officeDocument/2006/relationships/slideLayout" Target="../slideLayouts/slideLayout733.xml"/><Relationship Id="rId7" Type="http://schemas.openxmlformats.org/officeDocument/2006/relationships/slideLayout" Target="../slideLayouts/slideLayout737.xml"/><Relationship Id="rId12" Type="http://schemas.openxmlformats.org/officeDocument/2006/relationships/theme" Target="../theme/theme71.xml"/><Relationship Id="rId2" Type="http://schemas.openxmlformats.org/officeDocument/2006/relationships/slideLayout" Target="../slideLayouts/slideLayout732.xml"/><Relationship Id="rId1" Type="http://schemas.openxmlformats.org/officeDocument/2006/relationships/slideLayout" Target="../slideLayouts/slideLayout731.xml"/><Relationship Id="rId6" Type="http://schemas.openxmlformats.org/officeDocument/2006/relationships/slideLayout" Target="../slideLayouts/slideLayout736.xml"/><Relationship Id="rId11" Type="http://schemas.openxmlformats.org/officeDocument/2006/relationships/slideLayout" Target="../slideLayouts/slideLayout741.xml"/><Relationship Id="rId5" Type="http://schemas.openxmlformats.org/officeDocument/2006/relationships/slideLayout" Target="../slideLayouts/slideLayout735.xml"/><Relationship Id="rId10" Type="http://schemas.openxmlformats.org/officeDocument/2006/relationships/slideLayout" Target="../slideLayouts/slideLayout740.xml"/><Relationship Id="rId4" Type="http://schemas.openxmlformats.org/officeDocument/2006/relationships/slideLayout" Target="../slideLayouts/slideLayout734.xml"/><Relationship Id="rId9" Type="http://schemas.openxmlformats.org/officeDocument/2006/relationships/slideLayout" Target="../slideLayouts/slideLayout739.xml"/></Relationships>
</file>

<file path=ppt/slideMasters/_rels/slideMaster7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9.xml"/><Relationship Id="rId3" Type="http://schemas.openxmlformats.org/officeDocument/2006/relationships/slideLayout" Target="../slideLayouts/slideLayout744.xml"/><Relationship Id="rId7" Type="http://schemas.openxmlformats.org/officeDocument/2006/relationships/slideLayout" Target="../slideLayouts/slideLayout748.xml"/><Relationship Id="rId12" Type="http://schemas.openxmlformats.org/officeDocument/2006/relationships/theme" Target="../theme/theme72.xml"/><Relationship Id="rId2" Type="http://schemas.openxmlformats.org/officeDocument/2006/relationships/slideLayout" Target="../slideLayouts/slideLayout743.xml"/><Relationship Id="rId1" Type="http://schemas.openxmlformats.org/officeDocument/2006/relationships/slideLayout" Target="../slideLayouts/slideLayout742.xml"/><Relationship Id="rId6" Type="http://schemas.openxmlformats.org/officeDocument/2006/relationships/slideLayout" Target="../slideLayouts/slideLayout747.xml"/><Relationship Id="rId11" Type="http://schemas.openxmlformats.org/officeDocument/2006/relationships/slideLayout" Target="../slideLayouts/slideLayout752.xml"/><Relationship Id="rId5" Type="http://schemas.openxmlformats.org/officeDocument/2006/relationships/slideLayout" Target="../slideLayouts/slideLayout746.xml"/><Relationship Id="rId10" Type="http://schemas.openxmlformats.org/officeDocument/2006/relationships/slideLayout" Target="../slideLayouts/slideLayout751.xml"/><Relationship Id="rId4" Type="http://schemas.openxmlformats.org/officeDocument/2006/relationships/slideLayout" Target="../slideLayouts/slideLayout745.xml"/><Relationship Id="rId9" Type="http://schemas.openxmlformats.org/officeDocument/2006/relationships/slideLayout" Target="../slideLayouts/slideLayout750.xml"/></Relationships>
</file>

<file path=ppt/slideMasters/_rels/slideMaster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0.xml"/><Relationship Id="rId3" Type="http://schemas.openxmlformats.org/officeDocument/2006/relationships/slideLayout" Target="../slideLayouts/slideLayout755.xml"/><Relationship Id="rId7" Type="http://schemas.openxmlformats.org/officeDocument/2006/relationships/slideLayout" Target="../slideLayouts/slideLayout759.xml"/><Relationship Id="rId12" Type="http://schemas.openxmlformats.org/officeDocument/2006/relationships/theme" Target="../theme/theme73.xml"/><Relationship Id="rId2" Type="http://schemas.openxmlformats.org/officeDocument/2006/relationships/slideLayout" Target="../slideLayouts/slideLayout754.xml"/><Relationship Id="rId1" Type="http://schemas.openxmlformats.org/officeDocument/2006/relationships/slideLayout" Target="../slideLayouts/slideLayout753.xml"/><Relationship Id="rId6" Type="http://schemas.openxmlformats.org/officeDocument/2006/relationships/slideLayout" Target="../slideLayouts/slideLayout758.xml"/><Relationship Id="rId11" Type="http://schemas.openxmlformats.org/officeDocument/2006/relationships/slideLayout" Target="../slideLayouts/slideLayout763.xml"/><Relationship Id="rId5" Type="http://schemas.openxmlformats.org/officeDocument/2006/relationships/slideLayout" Target="../slideLayouts/slideLayout757.xml"/><Relationship Id="rId10" Type="http://schemas.openxmlformats.org/officeDocument/2006/relationships/slideLayout" Target="../slideLayouts/slideLayout762.xml"/><Relationship Id="rId4" Type="http://schemas.openxmlformats.org/officeDocument/2006/relationships/slideLayout" Target="../slideLayouts/slideLayout756.xml"/><Relationship Id="rId9" Type="http://schemas.openxmlformats.org/officeDocument/2006/relationships/slideLayout" Target="../slideLayouts/slideLayout761.xml"/></Relationships>
</file>

<file path=ppt/slideMasters/_rels/slideMaster7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1.xml"/><Relationship Id="rId3" Type="http://schemas.openxmlformats.org/officeDocument/2006/relationships/slideLayout" Target="../slideLayouts/slideLayout766.xml"/><Relationship Id="rId7" Type="http://schemas.openxmlformats.org/officeDocument/2006/relationships/slideLayout" Target="../slideLayouts/slideLayout770.xml"/><Relationship Id="rId12" Type="http://schemas.openxmlformats.org/officeDocument/2006/relationships/theme" Target="../theme/theme74.xml"/><Relationship Id="rId2" Type="http://schemas.openxmlformats.org/officeDocument/2006/relationships/slideLayout" Target="../slideLayouts/slideLayout765.xml"/><Relationship Id="rId1" Type="http://schemas.openxmlformats.org/officeDocument/2006/relationships/slideLayout" Target="../slideLayouts/slideLayout764.xml"/><Relationship Id="rId6" Type="http://schemas.openxmlformats.org/officeDocument/2006/relationships/slideLayout" Target="../slideLayouts/slideLayout769.xml"/><Relationship Id="rId11" Type="http://schemas.openxmlformats.org/officeDocument/2006/relationships/slideLayout" Target="../slideLayouts/slideLayout774.xml"/><Relationship Id="rId5" Type="http://schemas.openxmlformats.org/officeDocument/2006/relationships/slideLayout" Target="../slideLayouts/slideLayout768.xml"/><Relationship Id="rId10" Type="http://schemas.openxmlformats.org/officeDocument/2006/relationships/slideLayout" Target="../slideLayouts/slideLayout773.xml"/><Relationship Id="rId4" Type="http://schemas.openxmlformats.org/officeDocument/2006/relationships/slideLayout" Target="../slideLayouts/slideLayout767.xml"/><Relationship Id="rId9" Type="http://schemas.openxmlformats.org/officeDocument/2006/relationships/slideLayout" Target="../slideLayouts/slideLayout772.xml"/></Relationships>
</file>

<file path=ppt/slideMasters/_rels/slideMaster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2.xml"/><Relationship Id="rId13" Type="http://schemas.openxmlformats.org/officeDocument/2006/relationships/theme" Target="../theme/theme75.xml"/><Relationship Id="rId3" Type="http://schemas.openxmlformats.org/officeDocument/2006/relationships/slideLayout" Target="../slideLayouts/slideLayout777.xml"/><Relationship Id="rId7" Type="http://schemas.openxmlformats.org/officeDocument/2006/relationships/slideLayout" Target="../slideLayouts/slideLayout781.xml"/><Relationship Id="rId12" Type="http://schemas.openxmlformats.org/officeDocument/2006/relationships/slideLayout" Target="../slideLayouts/slideLayout786.xml"/><Relationship Id="rId2" Type="http://schemas.openxmlformats.org/officeDocument/2006/relationships/slideLayout" Target="../slideLayouts/slideLayout776.xml"/><Relationship Id="rId1" Type="http://schemas.openxmlformats.org/officeDocument/2006/relationships/slideLayout" Target="../slideLayouts/slideLayout775.xml"/><Relationship Id="rId6" Type="http://schemas.openxmlformats.org/officeDocument/2006/relationships/slideLayout" Target="../slideLayouts/slideLayout780.xml"/><Relationship Id="rId11" Type="http://schemas.openxmlformats.org/officeDocument/2006/relationships/slideLayout" Target="../slideLayouts/slideLayout785.xml"/><Relationship Id="rId5" Type="http://schemas.openxmlformats.org/officeDocument/2006/relationships/slideLayout" Target="../slideLayouts/slideLayout779.xml"/><Relationship Id="rId10" Type="http://schemas.openxmlformats.org/officeDocument/2006/relationships/slideLayout" Target="../slideLayouts/slideLayout784.xml"/><Relationship Id="rId4" Type="http://schemas.openxmlformats.org/officeDocument/2006/relationships/slideLayout" Target="../slideLayouts/slideLayout778.xml"/><Relationship Id="rId9" Type="http://schemas.openxmlformats.org/officeDocument/2006/relationships/slideLayout" Target="../slideLayouts/slideLayout783.xml"/></Relationships>
</file>

<file path=ppt/slideMasters/_rels/slideMaster7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4.xml"/><Relationship Id="rId3" Type="http://schemas.openxmlformats.org/officeDocument/2006/relationships/slideLayout" Target="../slideLayouts/slideLayout789.xml"/><Relationship Id="rId7" Type="http://schemas.openxmlformats.org/officeDocument/2006/relationships/slideLayout" Target="../slideLayouts/slideLayout793.xml"/><Relationship Id="rId12" Type="http://schemas.openxmlformats.org/officeDocument/2006/relationships/theme" Target="../theme/theme76.xml"/><Relationship Id="rId2" Type="http://schemas.openxmlformats.org/officeDocument/2006/relationships/slideLayout" Target="../slideLayouts/slideLayout788.xml"/><Relationship Id="rId1" Type="http://schemas.openxmlformats.org/officeDocument/2006/relationships/slideLayout" Target="../slideLayouts/slideLayout787.xml"/><Relationship Id="rId6" Type="http://schemas.openxmlformats.org/officeDocument/2006/relationships/slideLayout" Target="../slideLayouts/slideLayout792.xml"/><Relationship Id="rId11" Type="http://schemas.openxmlformats.org/officeDocument/2006/relationships/slideLayout" Target="../slideLayouts/slideLayout797.xml"/><Relationship Id="rId5" Type="http://schemas.openxmlformats.org/officeDocument/2006/relationships/slideLayout" Target="../slideLayouts/slideLayout791.xml"/><Relationship Id="rId10" Type="http://schemas.openxmlformats.org/officeDocument/2006/relationships/slideLayout" Target="../slideLayouts/slideLayout796.xml"/><Relationship Id="rId4" Type="http://schemas.openxmlformats.org/officeDocument/2006/relationships/slideLayout" Target="../slideLayouts/slideLayout790.xml"/><Relationship Id="rId9" Type="http://schemas.openxmlformats.org/officeDocument/2006/relationships/slideLayout" Target="../slideLayouts/slideLayout795.xml"/></Relationships>
</file>

<file path=ppt/slideMasters/_rels/slideMaster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5.xml"/><Relationship Id="rId13" Type="http://schemas.openxmlformats.org/officeDocument/2006/relationships/theme" Target="../theme/theme77.xml"/><Relationship Id="rId3" Type="http://schemas.openxmlformats.org/officeDocument/2006/relationships/slideLayout" Target="../slideLayouts/slideLayout800.xml"/><Relationship Id="rId7" Type="http://schemas.openxmlformats.org/officeDocument/2006/relationships/slideLayout" Target="../slideLayouts/slideLayout804.xml"/><Relationship Id="rId12" Type="http://schemas.openxmlformats.org/officeDocument/2006/relationships/slideLayout" Target="../slideLayouts/slideLayout809.xml"/><Relationship Id="rId2" Type="http://schemas.openxmlformats.org/officeDocument/2006/relationships/slideLayout" Target="../slideLayouts/slideLayout799.xml"/><Relationship Id="rId1" Type="http://schemas.openxmlformats.org/officeDocument/2006/relationships/slideLayout" Target="../slideLayouts/slideLayout798.xml"/><Relationship Id="rId6" Type="http://schemas.openxmlformats.org/officeDocument/2006/relationships/slideLayout" Target="../slideLayouts/slideLayout803.xml"/><Relationship Id="rId11" Type="http://schemas.openxmlformats.org/officeDocument/2006/relationships/slideLayout" Target="../slideLayouts/slideLayout808.xml"/><Relationship Id="rId5" Type="http://schemas.openxmlformats.org/officeDocument/2006/relationships/slideLayout" Target="../slideLayouts/slideLayout802.xml"/><Relationship Id="rId10" Type="http://schemas.openxmlformats.org/officeDocument/2006/relationships/slideLayout" Target="../slideLayouts/slideLayout807.xml"/><Relationship Id="rId4" Type="http://schemas.openxmlformats.org/officeDocument/2006/relationships/slideLayout" Target="../slideLayouts/slideLayout801.xml"/><Relationship Id="rId9" Type="http://schemas.openxmlformats.org/officeDocument/2006/relationships/slideLayout" Target="../slideLayouts/slideLayout806.xml"/></Relationships>
</file>

<file path=ppt/slideMasters/_rels/slideMaster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7.xml"/><Relationship Id="rId3" Type="http://schemas.openxmlformats.org/officeDocument/2006/relationships/slideLayout" Target="../slideLayouts/slideLayout812.xml"/><Relationship Id="rId7" Type="http://schemas.openxmlformats.org/officeDocument/2006/relationships/slideLayout" Target="../slideLayouts/slideLayout816.xml"/><Relationship Id="rId12" Type="http://schemas.openxmlformats.org/officeDocument/2006/relationships/theme" Target="../theme/theme78.xml"/><Relationship Id="rId2" Type="http://schemas.openxmlformats.org/officeDocument/2006/relationships/slideLayout" Target="../slideLayouts/slideLayout811.xml"/><Relationship Id="rId1" Type="http://schemas.openxmlformats.org/officeDocument/2006/relationships/slideLayout" Target="../slideLayouts/slideLayout810.xml"/><Relationship Id="rId6" Type="http://schemas.openxmlformats.org/officeDocument/2006/relationships/slideLayout" Target="../slideLayouts/slideLayout815.xml"/><Relationship Id="rId11" Type="http://schemas.openxmlformats.org/officeDocument/2006/relationships/slideLayout" Target="../slideLayouts/slideLayout820.xml"/><Relationship Id="rId5" Type="http://schemas.openxmlformats.org/officeDocument/2006/relationships/slideLayout" Target="../slideLayouts/slideLayout814.xml"/><Relationship Id="rId10" Type="http://schemas.openxmlformats.org/officeDocument/2006/relationships/slideLayout" Target="../slideLayouts/slideLayout819.xml"/><Relationship Id="rId4" Type="http://schemas.openxmlformats.org/officeDocument/2006/relationships/slideLayout" Target="../slideLayouts/slideLayout813.xml"/><Relationship Id="rId9" Type="http://schemas.openxmlformats.org/officeDocument/2006/relationships/slideLayout" Target="../slideLayouts/slideLayout818.xml"/></Relationships>
</file>

<file path=ppt/slideMasters/_rels/slideMaster7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8.xml"/><Relationship Id="rId3" Type="http://schemas.openxmlformats.org/officeDocument/2006/relationships/slideLayout" Target="../slideLayouts/slideLayout823.xml"/><Relationship Id="rId7" Type="http://schemas.openxmlformats.org/officeDocument/2006/relationships/slideLayout" Target="../slideLayouts/slideLayout827.xml"/><Relationship Id="rId12" Type="http://schemas.openxmlformats.org/officeDocument/2006/relationships/theme" Target="../theme/theme79.xml"/><Relationship Id="rId2" Type="http://schemas.openxmlformats.org/officeDocument/2006/relationships/slideLayout" Target="../slideLayouts/slideLayout822.xml"/><Relationship Id="rId1" Type="http://schemas.openxmlformats.org/officeDocument/2006/relationships/slideLayout" Target="../slideLayouts/slideLayout821.xml"/><Relationship Id="rId6" Type="http://schemas.openxmlformats.org/officeDocument/2006/relationships/slideLayout" Target="../slideLayouts/slideLayout826.xml"/><Relationship Id="rId11" Type="http://schemas.openxmlformats.org/officeDocument/2006/relationships/slideLayout" Target="../slideLayouts/slideLayout831.xml"/><Relationship Id="rId5" Type="http://schemas.openxmlformats.org/officeDocument/2006/relationships/slideLayout" Target="../slideLayouts/slideLayout825.xml"/><Relationship Id="rId10" Type="http://schemas.openxmlformats.org/officeDocument/2006/relationships/slideLayout" Target="../slideLayouts/slideLayout830.xml"/><Relationship Id="rId4" Type="http://schemas.openxmlformats.org/officeDocument/2006/relationships/slideLayout" Target="../slideLayouts/slideLayout824.xml"/><Relationship Id="rId9" Type="http://schemas.openxmlformats.org/officeDocument/2006/relationships/slideLayout" Target="../slideLayouts/slideLayout82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4.emf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69606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1020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890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2351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9524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64676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5133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53204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6" r:id="rId1"/>
    <p:sldLayoutId id="2147484247" r:id="rId2"/>
    <p:sldLayoutId id="2147484248" r:id="rId3"/>
    <p:sldLayoutId id="2147484249" r:id="rId4"/>
    <p:sldLayoutId id="2147484250" r:id="rId5"/>
    <p:sldLayoutId id="2147484251" r:id="rId6"/>
    <p:sldLayoutId id="2147484252" r:id="rId7"/>
    <p:sldLayoutId id="2147484253" r:id="rId8"/>
    <p:sldLayoutId id="2147484254" r:id="rId9"/>
    <p:sldLayoutId id="2147484255" r:id="rId10"/>
    <p:sldLayoutId id="2147484256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5623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7" r:id="rId1"/>
    <p:sldLayoutId id="2147484308" r:id="rId2"/>
    <p:sldLayoutId id="2147484309" r:id="rId3"/>
    <p:sldLayoutId id="2147484310" r:id="rId4"/>
    <p:sldLayoutId id="2147484311" r:id="rId5"/>
    <p:sldLayoutId id="2147484312" r:id="rId6"/>
    <p:sldLayoutId id="2147484313" r:id="rId7"/>
    <p:sldLayoutId id="2147484314" r:id="rId8"/>
    <p:sldLayoutId id="2147484315" r:id="rId9"/>
    <p:sldLayoutId id="2147484316" r:id="rId10"/>
    <p:sldLayoutId id="2147484317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97489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5" r:id="rId1"/>
    <p:sldLayoutId id="2147484356" r:id="rId2"/>
    <p:sldLayoutId id="2147484357" r:id="rId3"/>
    <p:sldLayoutId id="2147484358" r:id="rId4"/>
    <p:sldLayoutId id="2147484359" r:id="rId5"/>
    <p:sldLayoutId id="2147484360" r:id="rId6"/>
    <p:sldLayoutId id="2147484361" r:id="rId7"/>
    <p:sldLayoutId id="2147484362" r:id="rId8"/>
    <p:sldLayoutId id="2147484363" r:id="rId9"/>
    <p:sldLayoutId id="2147484364" r:id="rId10"/>
    <p:sldLayoutId id="214748436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3695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7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504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9" r:id="rId1"/>
    <p:sldLayoutId id="2147484380" r:id="rId2"/>
    <p:sldLayoutId id="2147484381" r:id="rId3"/>
    <p:sldLayoutId id="2147484382" r:id="rId4"/>
    <p:sldLayoutId id="2147484383" r:id="rId5"/>
    <p:sldLayoutId id="2147484384" r:id="rId6"/>
    <p:sldLayoutId id="2147484385" r:id="rId7"/>
    <p:sldLayoutId id="2147484386" r:id="rId8"/>
    <p:sldLayoutId id="2147484387" r:id="rId9"/>
    <p:sldLayoutId id="2147484388" r:id="rId10"/>
    <p:sldLayoutId id="2147484389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57018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26245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49439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23615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3" r:id="rId1"/>
    <p:sldLayoutId id="2147484464" r:id="rId2"/>
    <p:sldLayoutId id="2147484465" r:id="rId3"/>
    <p:sldLayoutId id="2147484466" r:id="rId4"/>
    <p:sldLayoutId id="2147484467" r:id="rId5"/>
    <p:sldLayoutId id="2147484468" r:id="rId6"/>
    <p:sldLayoutId id="2147484469" r:id="rId7"/>
    <p:sldLayoutId id="2147484470" r:id="rId8"/>
    <p:sldLayoutId id="2147484471" r:id="rId9"/>
    <p:sldLayoutId id="2147484472" r:id="rId10"/>
    <p:sldLayoutId id="214748447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3623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5" r:id="rId1"/>
    <p:sldLayoutId id="2147484476" r:id="rId2"/>
    <p:sldLayoutId id="2147484477" r:id="rId3"/>
    <p:sldLayoutId id="2147484478" r:id="rId4"/>
    <p:sldLayoutId id="2147484479" r:id="rId5"/>
    <p:sldLayoutId id="2147484480" r:id="rId6"/>
    <p:sldLayoutId id="2147484481" r:id="rId7"/>
    <p:sldLayoutId id="2147484482" r:id="rId8"/>
    <p:sldLayoutId id="2147484483" r:id="rId9"/>
    <p:sldLayoutId id="2147484484" r:id="rId10"/>
    <p:sldLayoutId id="214748448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386331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7" r:id="rId1"/>
    <p:sldLayoutId id="2147484488" r:id="rId2"/>
    <p:sldLayoutId id="2147484489" r:id="rId3"/>
    <p:sldLayoutId id="2147484490" r:id="rId4"/>
    <p:sldLayoutId id="2147484491" r:id="rId5"/>
    <p:sldLayoutId id="2147484492" r:id="rId6"/>
    <p:sldLayoutId id="2147484493" r:id="rId7"/>
    <p:sldLayoutId id="2147484494" r:id="rId8"/>
    <p:sldLayoutId id="2147484495" r:id="rId9"/>
    <p:sldLayoutId id="2147484496" r:id="rId10"/>
    <p:sldLayoutId id="2147484497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9181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8445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532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9" r:id="rId1"/>
    <p:sldLayoutId id="2147484560" r:id="rId2"/>
    <p:sldLayoutId id="2147484561" r:id="rId3"/>
    <p:sldLayoutId id="2147484562" r:id="rId4"/>
    <p:sldLayoutId id="2147484563" r:id="rId5"/>
    <p:sldLayoutId id="2147484564" r:id="rId6"/>
    <p:sldLayoutId id="2147484565" r:id="rId7"/>
    <p:sldLayoutId id="2147484566" r:id="rId8"/>
    <p:sldLayoutId id="2147484567" r:id="rId9"/>
    <p:sldLayoutId id="2147484568" r:id="rId10"/>
    <p:sldLayoutId id="2147484569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6113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1" r:id="rId1"/>
    <p:sldLayoutId id="2147484632" r:id="rId2"/>
    <p:sldLayoutId id="2147484633" r:id="rId3"/>
    <p:sldLayoutId id="2147484634" r:id="rId4"/>
    <p:sldLayoutId id="2147484635" r:id="rId5"/>
    <p:sldLayoutId id="2147484636" r:id="rId6"/>
    <p:sldLayoutId id="2147484637" r:id="rId7"/>
    <p:sldLayoutId id="2147484638" r:id="rId8"/>
    <p:sldLayoutId id="2147484639" r:id="rId9"/>
    <p:sldLayoutId id="2147484640" r:id="rId10"/>
    <p:sldLayoutId id="2147484641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4606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4" r:id="rId2"/>
    <p:sldLayoutId id="2147484645" r:id="rId3"/>
    <p:sldLayoutId id="2147484646" r:id="rId4"/>
    <p:sldLayoutId id="2147484647" r:id="rId5"/>
    <p:sldLayoutId id="2147484648" r:id="rId6"/>
    <p:sldLayoutId id="2147484649" r:id="rId7"/>
    <p:sldLayoutId id="2147484650" r:id="rId8"/>
    <p:sldLayoutId id="2147484651" r:id="rId9"/>
    <p:sldLayoutId id="2147484652" r:id="rId10"/>
    <p:sldLayoutId id="214748465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64860F9-DD7C-AE47-98ED-AEBA17B0375F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5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7" r:id="rId1"/>
    <p:sldLayoutId id="2147484668" r:id="rId2"/>
    <p:sldLayoutId id="2147484669" r:id="rId3"/>
    <p:sldLayoutId id="2147484670" r:id="rId4"/>
    <p:sldLayoutId id="2147484671" r:id="rId5"/>
    <p:sldLayoutId id="2147484672" r:id="rId6"/>
    <p:sldLayoutId id="2147484673" r:id="rId7"/>
    <p:sldLayoutId id="2147484674" r:id="rId8"/>
    <p:sldLayoutId id="2147484675" r:id="rId9"/>
    <p:sldLayoutId id="2147484676" r:id="rId10"/>
    <p:sldLayoutId id="2147484677" r:id="rId11"/>
    <p:sldLayoutId id="2147484678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1560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0" r:id="rId1"/>
    <p:sldLayoutId id="2147484681" r:id="rId2"/>
    <p:sldLayoutId id="2147484682" r:id="rId3"/>
    <p:sldLayoutId id="2147484683" r:id="rId4"/>
    <p:sldLayoutId id="2147484684" r:id="rId5"/>
    <p:sldLayoutId id="2147484685" r:id="rId6"/>
    <p:sldLayoutId id="2147484686" r:id="rId7"/>
    <p:sldLayoutId id="2147484687" r:id="rId8"/>
    <p:sldLayoutId id="2147484688" r:id="rId9"/>
    <p:sldLayoutId id="2147484689" r:id="rId10"/>
    <p:sldLayoutId id="2147484690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69" tIns="45685" rIns="91369" bIns="45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9" tIns="45685" rIns="91369" bIns="45685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3696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9" tIns="45685" rIns="91369" bIns="45685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3696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3696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369" tIns="45685" rIns="91369" bIns="45685"/>
          <a:lstStyle/>
          <a:p>
            <a:pPr defTabSz="913696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369" tIns="45685" rIns="91369" bIns="45685"/>
          <a:lstStyle/>
          <a:p>
            <a:pPr defTabSz="913696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28045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5" r:id="rId1"/>
    <p:sldLayoutId id="2147484706" r:id="rId2"/>
    <p:sldLayoutId id="2147484707" r:id="rId3"/>
    <p:sldLayoutId id="2147484708" r:id="rId4"/>
    <p:sldLayoutId id="2147484709" r:id="rId5"/>
    <p:sldLayoutId id="2147484710" r:id="rId6"/>
    <p:sldLayoutId id="2147484711" r:id="rId7"/>
    <p:sldLayoutId id="2147484712" r:id="rId8"/>
    <p:sldLayoutId id="2147484713" r:id="rId9"/>
    <p:sldLayoutId id="2147484714" r:id="rId10"/>
    <p:sldLayoutId id="214748471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6846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3696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05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7398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640" indent="-34264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411" indent="-325189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568" indent="-35056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8821" indent="-31567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79873" indent="-339466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6728" indent="-33946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3569" indent="-33946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0421" indent="-33946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7263" indent="-339466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6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6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50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98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45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98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41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95" algn="l" defTabSz="9136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F91429-77CF-4443-9858-4275C45EE4FF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242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7" r:id="rId1"/>
    <p:sldLayoutId id="2147484718" r:id="rId2"/>
    <p:sldLayoutId id="2147484719" r:id="rId3"/>
    <p:sldLayoutId id="2147484720" r:id="rId4"/>
    <p:sldLayoutId id="2147484721" r:id="rId5"/>
    <p:sldLayoutId id="2147484722" r:id="rId6"/>
    <p:sldLayoutId id="2147484723" r:id="rId7"/>
    <p:sldLayoutId id="2147484724" r:id="rId8"/>
    <p:sldLayoutId id="2147484725" r:id="rId9"/>
    <p:sldLayoutId id="2147484726" r:id="rId10"/>
    <p:sldLayoutId id="2147484727" r:id="rId11"/>
    <p:sldLayoutId id="2147484728" r:id="rId12"/>
    <p:sldLayoutId id="2147484729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2E6346-468B-3E4F-8804-5358276127F2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01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1" r:id="rId1"/>
    <p:sldLayoutId id="2147484732" r:id="rId2"/>
    <p:sldLayoutId id="2147484733" r:id="rId3"/>
    <p:sldLayoutId id="2147484734" r:id="rId4"/>
    <p:sldLayoutId id="2147484735" r:id="rId5"/>
    <p:sldLayoutId id="2147484736" r:id="rId6"/>
    <p:sldLayoutId id="2147484737" r:id="rId7"/>
    <p:sldLayoutId id="2147484738" r:id="rId8"/>
    <p:sldLayoutId id="2147484739" r:id="rId9"/>
    <p:sldLayoutId id="2147484740" r:id="rId10"/>
    <p:sldLayoutId id="2147484741" r:id="rId11"/>
    <p:sldLayoutId id="2147484742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330169-5DBF-8F45-A4DD-67FA506A6550}" type="datetimeFigureOut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9/29/2015</a:t>
            </a:fld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87424B-719A-6E49-B550-E468413869F6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93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4" r:id="rId1"/>
    <p:sldLayoutId id="2147484745" r:id="rId2"/>
    <p:sldLayoutId id="2147484746" r:id="rId3"/>
    <p:sldLayoutId id="2147484747" r:id="rId4"/>
    <p:sldLayoutId id="2147484748" r:id="rId5"/>
    <p:sldLayoutId id="2147484749" r:id="rId6"/>
    <p:sldLayoutId id="2147484750" r:id="rId7"/>
    <p:sldLayoutId id="2147484751" r:id="rId8"/>
    <p:sldLayoutId id="2147484752" r:id="rId9"/>
    <p:sldLayoutId id="2147484753" r:id="rId10"/>
    <p:sldLayoutId id="2147484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 smtClean="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1DCEFB-E015-AF45-8C3C-465E2AE7C920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266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31" name="Line 1033"/>
          <p:cNvSpPr>
            <a:spLocks noChangeShapeType="1"/>
          </p:cNvSpPr>
          <p:nvPr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88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6" r:id="rId1"/>
    <p:sldLayoutId id="2147484757" r:id="rId2"/>
    <p:sldLayoutId id="2147484758" r:id="rId3"/>
    <p:sldLayoutId id="2147484759" r:id="rId4"/>
    <p:sldLayoutId id="2147484760" r:id="rId5"/>
    <p:sldLayoutId id="2147484761" r:id="rId6"/>
    <p:sldLayoutId id="2147484762" r:id="rId7"/>
    <p:sldLayoutId id="2147484763" r:id="rId8"/>
    <p:sldLayoutId id="2147484764" r:id="rId9"/>
    <p:sldLayoutId id="2147484765" r:id="rId10"/>
    <p:sldLayoutId id="2147484766" r:id="rId11"/>
    <p:sldLayoutId id="2147484767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DDFB6AD-FE1B-B34C-B1D2-58136F1301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663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3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960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1" r:id="rId1"/>
    <p:sldLayoutId id="2147484782" r:id="rId2"/>
    <p:sldLayoutId id="2147484783" r:id="rId3"/>
    <p:sldLayoutId id="2147484784" r:id="rId4"/>
    <p:sldLayoutId id="2147484785" r:id="rId5"/>
    <p:sldLayoutId id="2147484786" r:id="rId6"/>
    <p:sldLayoutId id="2147484787" r:id="rId7"/>
    <p:sldLayoutId id="2147484788" r:id="rId8"/>
    <p:sldLayoutId id="2147484789" r:id="rId9"/>
    <p:sldLayoutId id="2147484790" r:id="rId10"/>
    <p:sldLayoutId id="2147484791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27927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3" r:id="rId1"/>
    <p:sldLayoutId id="2147484794" r:id="rId2"/>
    <p:sldLayoutId id="2147484795" r:id="rId3"/>
    <p:sldLayoutId id="2147484796" r:id="rId4"/>
    <p:sldLayoutId id="2147484797" r:id="rId5"/>
    <p:sldLayoutId id="2147484798" r:id="rId6"/>
    <p:sldLayoutId id="2147484799" r:id="rId7"/>
    <p:sldLayoutId id="2147484800" r:id="rId8"/>
    <p:sldLayoutId id="2147484801" r:id="rId9"/>
    <p:sldLayoutId id="2147484802" r:id="rId10"/>
    <p:sldLayoutId id="214748480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dirty="0" smtClean="0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395893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5" r:id="rId1"/>
    <p:sldLayoutId id="2147484806" r:id="rId2"/>
    <p:sldLayoutId id="2147484807" r:id="rId3"/>
    <p:sldLayoutId id="2147484808" r:id="rId4"/>
    <p:sldLayoutId id="2147484809" r:id="rId5"/>
    <p:sldLayoutId id="2147484810" r:id="rId6"/>
    <p:sldLayoutId id="2147484811" r:id="rId7"/>
    <p:sldLayoutId id="2147484812" r:id="rId8"/>
    <p:sldLayoutId id="2147484813" r:id="rId9"/>
    <p:sldLayoutId id="2147484814" r:id="rId10"/>
    <p:sldLayoutId id="214748481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8897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7" r:id="rId1"/>
    <p:sldLayoutId id="2147484818" r:id="rId2"/>
    <p:sldLayoutId id="2147484819" r:id="rId3"/>
    <p:sldLayoutId id="2147484820" r:id="rId4"/>
    <p:sldLayoutId id="2147484821" r:id="rId5"/>
    <p:sldLayoutId id="2147484822" r:id="rId6"/>
    <p:sldLayoutId id="2147484823" r:id="rId7"/>
    <p:sldLayoutId id="2147484824" r:id="rId8"/>
    <p:sldLayoutId id="2147484825" r:id="rId9"/>
    <p:sldLayoutId id="2147484826" r:id="rId10"/>
    <p:sldLayoutId id="2147484827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7"/>
          <p:cNvSpPr>
            <a:spLocks noChangeArrowheads="1"/>
          </p:cNvSpPr>
          <p:nvPr/>
        </p:nvSpPr>
        <p:spPr bwMode="auto">
          <a:xfrm>
            <a:off x="457200" y="500063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9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0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1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42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Garamond"/>
              </a:rPr>
              <a:t>Efficient Runahead Execution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7C48D1-0A2D-6448-BAD7-D50BFB3AECB5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198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837" r:id="rId9"/>
    <p:sldLayoutId id="2147484838" r:id="rId10"/>
    <p:sldLayoutId id="2147484839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5209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EC5A93-40C1-004C-AC49-AA5A1C7A8159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64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  <p:sldLayoutId id="2147484852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58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4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1" r:id="rId8"/>
    <p:sldLayoutId id="2147484862" r:id="rId9"/>
    <p:sldLayoutId id="2147484863" r:id="rId10"/>
    <p:sldLayoutId id="2147484864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Freeform 7"/>
          <p:cNvSpPr>
            <a:spLocks noChangeArrowheads="1"/>
          </p:cNvSpPr>
          <p:nvPr/>
        </p:nvSpPr>
        <p:spPr bwMode="auto">
          <a:xfrm>
            <a:off x="457200" y="500063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7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8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9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5590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AB802D-25DB-1149-B44D-EAC195EDF7D4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46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6" r:id="rId1"/>
    <p:sldLayoutId id="2147484867" r:id="rId2"/>
    <p:sldLayoutId id="2147484868" r:id="rId3"/>
    <p:sldLayoutId id="2147484869" r:id="rId4"/>
    <p:sldLayoutId id="2147484870" r:id="rId5"/>
    <p:sldLayoutId id="2147484871" r:id="rId6"/>
    <p:sldLayoutId id="2147484872" r:id="rId7"/>
    <p:sldLayoutId id="2147484873" r:id="rId8"/>
    <p:sldLayoutId id="2147484874" r:id="rId9"/>
    <p:sldLayoutId id="2147484875" r:id="rId10"/>
    <p:sldLayoutId id="2147484876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B7CA05-D08B-324A-B21A-98259EFDA3FC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10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8" r:id="rId1"/>
    <p:sldLayoutId id="2147484879" r:id="rId2"/>
    <p:sldLayoutId id="2147484880" r:id="rId3"/>
    <p:sldLayoutId id="2147484881" r:id="rId4"/>
    <p:sldLayoutId id="2147484882" r:id="rId5"/>
    <p:sldLayoutId id="2147484883" r:id="rId6"/>
    <p:sldLayoutId id="2147484884" r:id="rId7"/>
    <p:sldLayoutId id="2147484885" r:id="rId8"/>
    <p:sldLayoutId id="2147484886" r:id="rId9"/>
    <p:sldLayoutId id="2147484887" r:id="rId10"/>
    <p:sldLayoutId id="2147484888" r:id="rId11"/>
    <p:sldLayoutId id="2147484889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Burgundy_CMU_JPG_Logo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6488113"/>
            <a:ext cx="15494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Text Placeholder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2690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03C470-0343-5644-A9B5-95349323097B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2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795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  <p:sldLayoutId id="2147484905" r:id="rId2"/>
    <p:sldLayoutId id="2147484906" r:id="rId3"/>
    <p:sldLayoutId id="2147484907" r:id="rId4"/>
    <p:sldLayoutId id="2147484908" r:id="rId5"/>
    <p:sldLayoutId id="2147484909" r:id="rId6"/>
    <p:sldLayoutId id="2147484910" r:id="rId7"/>
    <p:sldLayoutId id="2147484911" r:id="rId8"/>
    <p:sldLayoutId id="2147484912" r:id="rId9"/>
    <p:sldLayoutId id="2147484913" r:id="rId10"/>
    <p:sldLayoutId id="2147484914" r:id="rId11"/>
    <p:sldLayoutId id="2147484915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1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2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494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9D6C4E-5E10-8D45-B291-D2068DCF206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410924"/>
      </p:ext>
    </p:extLst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2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4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Garamond"/>
              </a:rPr>
              <a:t>Efficient Runahead Execution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D48118-C85A-8346-A308-D7686941111E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78531"/>
      </p:ext>
    </p:extLst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1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2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49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494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9D6C4E-5E10-8D45-B291-D2068DCF206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123008"/>
      </p:ext>
    </p:extLst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2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3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4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latin typeface="Garamond"/>
              </a:rPr>
              <a:t>Efficient Runahead Execution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D48118-C85A-8346-A308-D7686941111E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68238"/>
      </p:ext>
    </p:extLst>
  </p:cSld>
  <p:clrMap bg1="lt1" tx1="dk1" bg2="lt2" tx2="dk2" accent1="accent1" accent2="accent2" accent3="accent3" accent4="accent4" accent5="accent5" accent6="accent6" hlink="hlink" folHlink="folHlink"/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01025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6" r:id="rId1"/>
    <p:sldLayoutId id="2147484967" r:id="rId2"/>
    <p:sldLayoutId id="2147484968" r:id="rId3"/>
    <p:sldLayoutId id="2147484969" r:id="rId4"/>
    <p:sldLayoutId id="2147484970" r:id="rId5"/>
    <p:sldLayoutId id="2147484971" r:id="rId6"/>
    <p:sldLayoutId id="2147484972" r:id="rId7"/>
    <p:sldLayoutId id="2147484973" r:id="rId8"/>
    <p:sldLayoutId id="2147484974" r:id="rId9"/>
    <p:sldLayoutId id="2147484975" r:id="rId10"/>
    <p:sldLayoutId id="2147484976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2403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8" r:id="rId1"/>
    <p:sldLayoutId id="2147484979" r:id="rId2"/>
    <p:sldLayoutId id="2147484980" r:id="rId3"/>
    <p:sldLayoutId id="2147484981" r:id="rId4"/>
    <p:sldLayoutId id="2147484982" r:id="rId5"/>
    <p:sldLayoutId id="2147484983" r:id="rId6"/>
    <p:sldLayoutId id="2147484984" r:id="rId7"/>
    <p:sldLayoutId id="2147484985" r:id="rId8"/>
    <p:sldLayoutId id="2147484986" r:id="rId9"/>
    <p:sldLayoutId id="2147484987" r:id="rId10"/>
    <p:sldLayoutId id="2147484988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566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3" r:id="rId1"/>
    <p:sldLayoutId id="2147485004" r:id="rId2"/>
    <p:sldLayoutId id="2147485005" r:id="rId3"/>
    <p:sldLayoutId id="2147485006" r:id="rId4"/>
    <p:sldLayoutId id="2147485007" r:id="rId5"/>
    <p:sldLayoutId id="2147485008" r:id="rId6"/>
    <p:sldLayoutId id="2147485009" r:id="rId7"/>
    <p:sldLayoutId id="2147485010" r:id="rId8"/>
    <p:sldLayoutId id="2147485011" r:id="rId9"/>
    <p:sldLayoutId id="2147485012" r:id="rId10"/>
    <p:sldLayoutId id="214748501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6825" y="0"/>
            <a:ext cx="7877175" cy="108585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252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3825" y="1250950"/>
            <a:ext cx="8897938" cy="522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3825" y="6543675"/>
            <a:ext cx="18208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lumMod val="65000"/>
                    <a:lumOff val="35000"/>
                    <a:alpha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B1AC335E-35A0-FD4D-BCD5-54BB91F67C51}" type="datetime1">
              <a:rPr lang="en-US"/>
              <a:pPr>
                <a:defRPr/>
              </a:pPr>
              <a:t>9/29/2015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9525" y="6543675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50" cap="all" baseline="0">
                <a:solidFill>
                  <a:prstClr val="black">
                    <a:alpha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675" y="64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BFCEF44F-023C-3C4F-B2E3-6DD80F318B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25287" name="Picture 6" descr="FMS_logo_lightbluematte_3C5CA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0"/>
            <a:ext cx="11430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505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  <p:sldLayoutId id="2147485026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 spc="-12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182563" indent="-182563" algn="l" rtl="0" eaLnBrk="0" fontAlgn="base" hangingPunct="0">
        <a:lnSpc>
          <a:spcPct val="85000"/>
        </a:lnSpc>
        <a:spcBef>
          <a:spcPts val="1300"/>
        </a:spcBef>
        <a:spcAft>
          <a:spcPct val="0"/>
        </a:spcAft>
        <a:buFont typeface="Arial" charset="0"/>
        <a:buChar char="•"/>
        <a:defRPr sz="2800" i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65125" indent="-182563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Calibri" charset="0"/>
        <a:buChar char="‐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47688" indent="-182563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charset="0"/>
        <a:buChar char="•"/>
        <a:defRPr sz="2000" i="1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730250" indent="-182563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914400" indent="-182563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39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8" r:id="rId1"/>
    <p:sldLayoutId id="2147485029" r:id="rId2"/>
    <p:sldLayoutId id="2147485030" r:id="rId3"/>
    <p:sldLayoutId id="2147485031" r:id="rId4"/>
    <p:sldLayoutId id="2147485032" r:id="rId5"/>
    <p:sldLayoutId id="2147485033" r:id="rId6"/>
    <p:sldLayoutId id="2147485034" r:id="rId7"/>
    <p:sldLayoutId id="2147485035" r:id="rId8"/>
    <p:sldLayoutId id="2147485036" r:id="rId9"/>
    <p:sldLayoutId id="2147485037" r:id="rId10"/>
    <p:sldLayoutId id="2147485038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17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BC070B0-CA22-7745-8A7B-A53F4880160F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201734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1735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211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0" r:id="rId1"/>
    <p:sldLayoutId id="2147485041" r:id="rId2"/>
    <p:sldLayoutId id="2147485042" r:id="rId3"/>
    <p:sldLayoutId id="2147485043" r:id="rId4"/>
    <p:sldLayoutId id="2147485044" r:id="rId5"/>
    <p:sldLayoutId id="2147485045" r:id="rId6"/>
    <p:sldLayoutId id="2147485046" r:id="rId7"/>
    <p:sldLayoutId id="2147485047" r:id="rId8"/>
    <p:sldLayoutId id="2147485048" r:id="rId9"/>
    <p:sldLayoutId id="2147485049" r:id="rId10"/>
    <p:sldLayoutId id="2147485050" r:id="rId11"/>
    <p:sldLayoutId id="2147485051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976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3" r:id="rId1"/>
    <p:sldLayoutId id="2147485054" r:id="rId2"/>
    <p:sldLayoutId id="2147485055" r:id="rId3"/>
    <p:sldLayoutId id="2147485056" r:id="rId4"/>
    <p:sldLayoutId id="2147485057" r:id="rId5"/>
    <p:sldLayoutId id="2147485058" r:id="rId6"/>
    <p:sldLayoutId id="2147485059" r:id="rId7"/>
    <p:sldLayoutId id="2147485060" r:id="rId8"/>
    <p:sldLayoutId id="2147485061" r:id="rId9"/>
    <p:sldLayoutId id="2147485062" r:id="rId10"/>
    <p:sldLayoutId id="214748506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D46416-474E-184B-A5AD-7D0BC91A8C60}" type="slidenum">
              <a:rPr lang="en-US" smtClean="0">
                <a:ea typeface="ＭＳ Ｐゴシック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50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5" r:id="rId1"/>
    <p:sldLayoutId id="2147485066" r:id="rId2"/>
    <p:sldLayoutId id="2147485067" r:id="rId3"/>
    <p:sldLayoutId id="2147485068" r:id="rId4"/>
    <p:sldLayoutId id="2147485069" r:id="rId5"/>
    <p:sldLayoutId id="2147485070" r:id="rId6"/>
    <p:sldLayoutId id="2147485071" r:id="rId7"/>
    <p:sldLayoutId id="2147485072" r:id="rId8"/>
    <p:sldLayoutId id="2147485073" r:id="rId9"/>
    <p:sldLayoutId id="2147485074" r:id="rId10"/>
    <p:sldLayoutId id="2147485075" r:id="rId11"/>
    <p:sldLayoutId id="2147485076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latin typeface="Garamond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6E18E8-B42B-7548-B471-BFE325E10FF1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0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78" r:id="rId1"/>
    <p:sldLayoutId id="2147485079" r:id="rId2"/>
    <p:sldLayoutId id="2147485080" r:id="rId3"/>
    <p:sldLayoutId id="2147485081" r:id="rId4"/>
    <p:sldLayoutId id="2147485082" r:id="rId5"/>
    <p:sldLayoutId id="2147485083" r:id="rId6"/>
    <p:sldLayoutId id="2147485084" r:id="rId7"/>
    <p:sldLayoutId id="2147485085" r:id="rId8"/>
    <p:sldLayoutId id="2147485086" r:id="rId9"/>
    <p:sldLayoutId id="2147485087" r:id="rId10"/>
    <p:sldLayoutId id="2147485088" r:id="rId11"/>
    <p:sldLayoutId id="2147485089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4824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91" r:id="rId1"/>
    <p:sldLayoutId id="2147485092" r:id="rId2"/>
    <p:sldLayoutId id="2147485093" r:id="rId3"/>
    <p:sldLayoutId id="2147485094" r:id="rId4"/>
    <p:sldLayoutId id="2147485095" r:id="rId5"/>
    <p:sldLayoutId id="2147485096" r:id="rId6"/>
    <p:sldLayoutId id="2147485097" r:id="rId7"/>
    <p:sldLayoutId id="2147485098" r:id="rId8"/>
    <p:sldLayoutId id="2147485099" r:id="rId9"/>
    <p:sldLayoutId id="2147485100" r:id="rId10"/>
    <p:sldLayoutId id="2147485101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98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19200"/>
            <a:ext cx="8686800" cy="550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4427566-1EA6-5D4B-A5C7-FD3E6A54E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2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3" r:id="rId1"/>
    <p:sldLayoutId id="2147485104" r:id="rId2"/>
    <p:sldLayoutId id="2147485105" r:id="rId3"/>
    <p:sldLayoutId id="2147485106" r:id="rId4"/>
    <p:sldLayoutId id="2147485107" r:id="rId5"/>
    <p:sldLayoutId id="2147485108" r:id="rId6"/>
    <p:sldLayoutId id="2147485109" r:id="rId7"/>
    <p:sldLayoutId id="2147485110" r:id="rId8"/>
    <p:sldLayoutId id="2147485111" r:id="rId9"/>
    <p:sldLayoutId id="2147485112" r:id="rId10"/>
    <p:sldLayoutId id="214748511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101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686800" cy="5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813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5" r:id="rId1"/>
    <p:sldLayoutId id="2147485116" r:id="rId2"/>
    <p:sldLayoutId id="2147485117" r:id="rId3"/>
    <p:sldLayoutId id="2147485118" r:id="rId4"/>
    <p:sldLayoutId id="2147485119" r:id="rId5"/>
    <p:sldLayoutId id="2147485120" r:id="rId6"/>
    <p:sldLayoutId id="2147485121" r:id="rId7"/>
    <p:sldLayoutId id="2147485122" r:id="rId8"/>
    <p:sldLayoutId id="2147485123" r:id="rId9"/>
    <p:sldLayoutId id="2147485124" r:id="rId10"/>
    <p:sldLayoutId id="214748512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686800" cy="5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pPr/>
              <a:t>‹#›</a:t>
            </a:fld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 Light"/>
              </a:rPr>
              <a:t>/4</a:t>
            </a:r>
            <a:endParaRPr lang="en-US">
              <a:solidFill>
                <a:prstClr val="black">
                  <a:tint val="75000"/>
                </a:prstClr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3899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7" r:id="rId1"/>
    <p:sldLayoutId id="2147485128" r:id="rId2"/>
    <p:sldLayoutId id="2147485129" r:id="rId3"/>
    <p:sldLayoutId id="2147485130" r:id="rId4"/>
    <p:sldLayoutId id="2147485131" r:id="rId5"/>
    <p:sldLayoutId id="2147485132" r:id="rId6"/>
    <p:sldLayoutId id="2147485133" r:id="rId7"/>
    <p:sldLayoutId id="2147485134" r:id="rId8"/>
    <p:sldLayoutId id="2147485135" r:id="rId9"/>
    <p:sldLayoutId id="2147485136" r:id="rId10"/>
    <p:sldLayoutId id="214748513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686800" cy="5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129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9" r:id="rId1"/>
    <p:sldLayoutId id="2147485140" r:id="rId2"/>
    <p:sldLayoutId id="2147485141" r:id="rId3"/>
    <p:sldLayoutId id="2147485142" r:id="rId4"/>
    <p:sldLayoutId id="2147485143" r:id="rId5"/>
    <p:sldLayoutId id="2147485144" r:id="rId6"/>
    <p:sldLayoutId id="2147485145" r:id="rId7"/>
    <p:sldLayoutId id="2147485146" r:id="rId8"/>
    <p:sldLayoutId id="2147485147" r:id="rId9"/>
    <p:sldLayoutId id="2147485148" r:id="rId10"/>
    <p:sldLayoutId id="214748514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686800" cy="5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869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51" r:id="rId1"/>
    <p:sldLayoutId id="2147485152" r:id="rId2"/>
    <p:sldLayoutId id="2147485153" r:id="rId3"/>
    <p:sldLayoutId id="2147485154" r:id="rId4"/>
    <p:sldLayoutId id="2147485155" r:id="rId5"/>
    <p:sldLayoutId id="2147485156" r:id="rId6"/>
    <p:sldLayoutId id="2147485157" r:id="rId7"/>
    <p:sldLayoutId id="2147485158" r:id="rId8"/>
    <p:sldLayoutId id="2147485159" r:id="rId9"/>
    <p:sldLayoutId id="2147485160" r:id="rId10"/>
    <p:sldLayoutId id="21474851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686800" cy="5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374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3" r:id="rId1"/>
    <p:sldLayoutId id="2147485164" r:id="rId2"/>
    <p:sldLayoutId id="2147485165" r:id="rId3"/>
    <p:sldLayoutId id="2147485166" r:id="rId4"/>
    <p:sldLayoutId id="2147485167" r:id="rId5"/>
    <p:sldLayoutId id="2147485168" r:id="rId6"/>
    <p:sldLayoutId id="2147485169" r:id="rId7"/>
    <p:sldLayoutId id="2147485170" r:id="rId8"/>
    <p:sldLayoutId id="2147485171" r:id="rId9"/>
    <p:sldLayoutId id="2147485172" r:id="rId10"/>
    <p:sldLayoutId id="214748517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70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5" r:id="rId1"/>
    <p:sldLayoutId id="2147485176" r:id="rId2"/>
    <p:sldLayoutId id="2147485177" r:id="rId3"/>
    <p:sldLayoutId id="2147485178" r:id="rId4"/>
    <p:sldLayoutId id="2147485179" r:id="rId5"/>
    <p:sldLayoutId id="2147485180" r:id="rId6"/>
    <p:sldLayoutId id="2147485181" r:id="rId7"/>
    <p:sldLayoutId id="2147485182" r:id="rId8"/>
    <p:sldLayoutId id="2147485183" r:id="rId9"/>
    <p:sldLayoutId id="2147485184" r:id="rId10"/>
    <p:sldLayoutId id="2147485185" r:id="rId11"/>
    <p:sldLayoutId id="2147485186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5056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8" r:id="rId1"/>
    <p:sldLayoutId id="2147485189" r:id="rId2"/>
    <p:sldLayoutId id="2147485190" r:id="rId3"/>
    <p:sldLayoutId id="2147485191" r:id="rId4"/>
    <p:sldLayoutId id="2147485192" r:id="rId5"/>
    <p:sldLayoutId id="2147485193" r:id="rId6"/>
    <p:sldLayoutId id="2147485194" r:id="rId7"/>
    <p:sldLayoutId id="2147485195" r:id="rId8"/>
    <p:sldLayoutId id="2147485196" r:id="rId9"/>
    <p:sldLayoutId id="2147485197" r:id="rId10"/>
    <p:sldLayoutId id="2147485198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9/29/2015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549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00" r:id="rId1"/>
    <p:sldLayoutId id="2147485201" r:id="rId2"/>
    <p:sldLayoutId id="2147485202" r:id="rId3"/>
    <p:sldLayoutId id="2147485203" r:id="rId4"/>
    <p:sldLayoutId id="2147485204" r:id="rId5"/>
    <p:sldLayoutId id="2147485205" r:id="rId6"/>
    <p:sldLayoutId id="2147485206" r:id="rId7"/>
    <p:sldLayoutId id="2147485207" r:id="rId8"/>
    <p:sldLayoutId id="2147485208" r:id="rId9"/>
    <p:sldLayoutId id="2147485209" r:id="rId10"/>
    <p:sldLayoutId id="2147485210" r:id="rId11"/>
    <p:sldLayoutId id="2147485211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5453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3" r:id="rId1"/>
    <p:sldLayoutId id="2147485214" r:id="rId2"/>
    <p:sldLayoutId id="2147485215" r:id="rId3"/>
    <p:sldLayoutId id="2147485216" r:id="rId4"/>
    <p:sldLayoutId id="2147485217" r:id="rId5"/>
    <p:sldLayoutId id="2147485218" r:id="rId6"/>
    <p:sldLayoutId id="2147485219" r:id="rId7"/>
    <p:sldLayoutId id="2147485220" r:id="rId8"/>
    <p:sldLayoutId id="2147485221" r:id="rId9"/>
    <p:sldLayoutId id="2147485222" r:id="rId10"/>
    <p:sldLayoutId id="214748522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7323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5" r:id="rId1"/>
    <p:sldLayoutId id="2147485226" r:id="rId2"/>
    <p:sldLayoutId id="2147485227" r:id="rId3"/>
    <p:sldLayoutId id="2147485228" r:id="rId4"/>
    <p:sldLayoutId id="2147485229" r:id="rId5"/>
    <p:sldLayoutId id="2147485230" r:id="rId6"/>
    <p:sldLayoutId id="2147485231" r:id="rId7"/>
    <p:sldLayoutId id="2147485232" r:id="rId8"/>
    <p:sldLayoutId id="2147485233" r:id="rId9"/>
    <p:sldLayoutId id="2147485234" r:id="rId10"/>
    <p:sldLayoutId id="214748523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edit Master title style</a:t>
            </a:r>
            <a:endParaRPr lang="en-US" dirty="0"/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8">
            <a:lum bright="-8000"/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7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2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43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4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://isca2008.cs.princeton.edu/" TargetMode="External"/><Relationship Id="rId2" Type="http://schemas.openxmlformats.org/officeDocument/2006/relationships/hyperlink" Target="http://users.ece.cmu.edu/~omutlu/pub/rlmc_isca08.pdf" TargetMode="External"/><Relationship Id="rId1" Type="http://schemas.openxmlformats.org/officeDocument/2006/relationships/slideLayout" Target="../slideLayouts/slideLayout652.xml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9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8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5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://isca2008.cs.princeton.edu/" TargetMode="External"/><Relationship Id="rId2" Type="http://schemas.openxmlformats.org/officeDocument/2006/relationships/hyperlink" Target="http://users.ece.cmu.edu/~omutlu/pub/rlmc_isca08.pdf" TargetMode="External"/><Relationship Id="rId1" Type="http://schemas.openxmlformats.org/officeDocument/2006/relationships/slideLayout" Target="../slideLayouts/slideLayout652.xml"/><Relationship Id="rId4" Type="http://schemas.openxmlformats.org/officeDocument/2006/relationships/image" Target="../media/image61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5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hyperlink" Target="http://isca2008.cs.princeton.edu/" TargetMode="External"/><Relationship Id="rId2" Type="http://schemas.openxmlformats.org/officeDocument/2006/relationships/hyperlink" Target="http://users.ece.cmu.edu/~omutlu/pub/rlmc_isca08.pdf" TargetMode="External"/><Relationship Id="rId1" Type="http://schemas.openxmlformats.org/officeDocument/2006/relationships/slideLayout" Target="../slideLayouts/slideLayout652.xml"/><Relationship Id="rId4" Type="http://schemas.openxmlformats.org/officeDocument/2006/relationships/image" Target="../media/image64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5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3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7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7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75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://users.ece.cmu.edu/~omutlu/pub/ramulator_dram_simulator-ieee-cal15.pdf" TargetMode="External"/><Relationship Id="rId1" Type="http://schemas.openxmlformats.org/officeDocument/2006/relationships/slideLayout" Target="../slideLayouts/slideLayout675.xml"/><Relationship Id="rId5" Type="http://schemas.openxmlformats.org/officeDocument/2006/relationships/image" Target="../media/image69.png"/><Relationship Id="rId4" Type="http://schemas.openxmlformats.org/officeDocument/2006/relationships/hyperlink" Target="https://github.com/CMU-SAFARI/ramulator" TargetMode="Externa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hyperlink" Target="mailto:omutlu@gmail.com" TargetMode="External"/><Relationship Id="rId1" Type="http://schemas.openxmlformats.org/officeDocument/2006/relationships/slideLayout" Target="../slideLayouts/slideLayout67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9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dram-row-hammer_isca14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1.xml"/><Relationship Id="rId5" Type="http://schemas.openxmlformats.org/officeDocument/2006/relationships/hyperlink" Target="http://users.ece.cmu.edu/~omutlu/pub/dram-row-hammer_isca14.pdf" TargetMode="Externa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2.xml"/><Relationship Id="rId6" Type="http://schemas.openxmlformats.org/officeDocument/2006/relationships/hyperlink" Target="https://github.com/CMU-SAFARI/rowhammer" TargetMode="External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2.xml"/><Relationship Id="rId6" Type="http://schemas.openxmlformats.org/officeDocument/2006/relationships/hyperlink" Target="https://github.com/CMU-SAFARI/rowhammer" TargetMode="Externa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2.xml"/><Relationship Id="rId6" Type="http://schemas.openxmlformats.org/officeDocument/2006/relationships/hyperlink" Target="https://github.com/CMU-SAFARI/rowhammer" TargetMode="External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2.xml"/><Relationship Id="rId6" Type="http://schemas.openxmlformats.org/officeDocument/2006/relationships/hyperlink" Target="https://github.com/CMU-SAFARI/rowhammer" TargetMode="External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54.xml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users.ece.cmu.edu/~omutlu/pub/avatar-dram-refresh_dsn15.pdf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://users.ece.cmu.edu/~omutlu/pub/adaptive-latency-dram_hpca15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99.xml"/><Relationship Id="rId6" Type="http://schemas.openxmlformats.org/officeDocument/2006/relationships/hyperlink" Target="http://users.ece.cmu.edu/~omutlu/pub/dram-row-hammer_isca14.pdf" TargetMode="External"/><Relationship Id="rId5" Type="http://schemas.openxmlformats.org/officeDocument/2006/relationships/hyperlink" Target="http://users.ece.cmu.edu/~omutlu/pub/error-mitigation-for-intermittent-dram-failures_sigmetrics14.pdf" TargetMode="External"/><Relationship Id="rId4" Type="http://schemas.openxmlformats.org/officeDocument/2006/relationships/hyperlink" Target="http://users.ece.cmu.edu/~omutlu/pub/dram-retention-time-characterization_isca13.pdf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9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dram-row-hammer_isca14.pdf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6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76.xml"/><Relationship Id="rId6" Type="http://schemas.openxmlformats.org/officeDocument/2006/relationships/hyperlink" Target="http://users.ece.cmu.edu/~omutlu/pub/dram-row-hammer_isca14.pdf" TargetMode="External"/><Relationship Id="rId5" Type="http://schemas.openxmlformats.org/officeDocument/2006/relationships/hyperlink" Target="http://googleprojectzero.blogspot.com/2015/03/exploiting-dram-rowhammer-bug-to-gain.html" TargetMode="Externa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googleprojectzero.blogspot.com/2015/03/exploiting-dram-rowhammer-bug-to-gain.html" TargetMode="External"/><Relationship Id="rId2" Type="http://schemas.openxmlformats.org/officeDocument/2006/relationships/hyperlink" Target="http://users.ece.cmu.edu/~omutlu/pub/dram-row-hammer_isca14.pdf" TargetMode="External"/><Relationship Id="rId1" Type="http://schemas.openxmlformats.org/officeDocument/2006/relationships/slideLayout" Target="../slideLayouts/slideLayout77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uperfri.org/superfri" TargetMode="External"/><Relationship Id="rId2" Type="http://schemas.openxmlformats.org/officeDocument/2006/relationships/hyperlink" Target="https://users.ece.cmu.edu/~omutlu/pub/memory-systems-research_superfri14.pdf" TargetMode="External"/><Relationship Id="rId1" Type="http://schemas.openxmlformats.org/officeDocument/2006/relationships/slideLayout" Target="../slideLayouts/slideLayout68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4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salp-dram_isca12.pdf" TargetMode="External"/><Relationship Id="rId2" Type="http://schemas.openxmlformats.org/officeDocument/2006/relationships/hyperlink" Target="http://users.ece.cmu.edu/~omutlu/pub/tldram_hpca13.pdf" TargetMode="External"/><Relationship Id="rId1" Type="http://schemas.openxmlformats.org/officeDocument/2006/relationships/slideLayout" Target="../slideLayouts/slideLayout424.xml"/><Relationship Id="rId4" Type="http://schemas.openxmlformats.org/officeDocument/2006/relationships/hyperlink" Target="http://users.ece.cmu.edu/~omutlu/pub/raidr-dram-refresh_isca12.pdf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3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uter.org/web/cal" TargetMode="External"/><Relationship Id="rId2" Type="http://schemas.openxmlformats.org/officeDocument/2006/relationships/hyperlink" Target="http://users.ece.cmu.edu/~omutlu/pub/ramulator_dram_simulator-ieee-cal15.pdf" TargetMode="External"/><Relationship Id="rId1" Type="http://schemas.openxmlformats.org/officeDocument/2006/relationships/slideLayout" Target="../slideLayouts/slideLayout424.xml"/><Relationship Id="rId4" Type="http://schemas.openxmlformats.org/officeDocument/2006/relationships/hyperlink" Target="https://github.com/CMU-SAFARI/ramulator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2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3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3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8.em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3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3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3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4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3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3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3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49.xml"/><Relationship Id="rId4" Type="http://schemas.openxmlformats.org/officeDocument/2006/relationships/image" Target="../media/image50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9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9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3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25095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 dirty="0">
                <a:latin typeface="Garamond" charset="0"/>
              </a:rPr>
              <a:t>18-740/640 </a:t>
            </a:r>
            <a:br>
              <a:rPr lang="en-US" sz="4000" dirty="0">
                <a:latin typeface="Garamond" charset="0"/>
              </a:rPr>
            </a:br>
            <a:r>
              <a:rPr lang="en-US" sz="4000" dirty="0">
                <a:latin typeface="Garamond" charset="0"/>
              </a:rPr>
              <a:t>Computer Architecture</a:t>
            </a:r>
            <a:br>
              <a:rPr lang="en-US" sz="4000" dirty="0">
                <a:latin typeface="Garamond" charset="0"/>
              </a:rPr>
            </a:br>
            <a:r>
              <a:rPr lang="en-US" sz="3800" dirty="0">
                <a:latin typeface="Garamond" charset="0"/>
              </a:rPr>
              <a:t>Lecture </a:t>
            </a:r>
            <a:r>
              <a:rPr lang="en-US" sz="3800" dirty="0" smtClean="0">
                <a:latin typeface="Garamond" charset="0"/>
              </a:rPr>
              <a:t>8: Main Memory System</a:t>
            </a:r>
            <a:endParaRPr lang="en-US" sz="3800" dirty="0">
              <a:latin typeface="Garamond" charset="0"/>
            </a:endParaRPr>
          </a:p>
        </p:txBody>
      </p:sp>
      <p:sp>
        <p:nvSpPr>
          <p:cNvPr id="13517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 dirty="0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 dirty="0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003399"/>
                </a:solidFill>
                <a:latin typeface="Tahoma" charset="0"/>
              </a:rPr>
              <a:t>Prof. Onur Mutlu</a:t>
            </a:r>
          </a:p>
          <a:p>
            <a:pPr eaLnBrk="1" hangingPunct="1">
              <a:buFont typeface="Wingdings" charset="0"/>
              <a:buNone/>
            </a:pPr>
            <a:r>
              <a:rPr lang="en-US" dirty="0">
                <a:latin typeface="Tahoma" charset="0"/>
              </a:rPr>
              <a:t>Carnegie Mellon University</a:t>
            </a:r>
          </a:p>
          <a:p>
            <a:pPr eaLnBrk="1" hangingPunct="1">
              <a:buFont typeface="Wingdings" charset="0"/>
              <a:buNone/>
            </a:pPr>
            <a:r>
              <a:rPr lang="en-US" dirty="0">
                <a:latin typeface="Tahoma" charset="0"/>
              </a:rPr>
              <a:t>Fall 2015, 9</a:t>
            </a:r>
            <a:r>
              <a:rPr lang="en-US" dirty="0" smtClean="0">
                <a:latin typeface="Tahoma" charset="0"/>
              </a:rPr>
              <a:t>/28/</a:t>
            </a:r>
            <a:r>
              <a:rPr lang="en-US" dirty="0">
                <a:latin typeface="Tahoma" charset="0"/>
              </a:rPr>
              <a:t>2015</a:t>
            </a:r>
          </a:p>
          <a:p>
            <a:pPr eaLnBrk="1" hangingPunct="1">
              <a:buFont typeface="Wingdings" charset="0"/>
              <a:buNone/>
            </a:pPr>
            <a:endParaRPr lang="en-US" dirty="0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 dirty="0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307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Major Trends Affecting Main Memory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Need for main memory </a:t>
            </a:r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capacity, bandwidth, QoS 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increasing 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energy/power is a key system design concern</a:t>
            </a: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technology scaling is ending 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6CDE87C-4DFB-8147-A2EF-37268286C75D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10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25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versus Other Types of Memories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Tahoma" charset="0"/>
              </a:rPr>
              <a:t>Long latency memories have similar characteristics that need to be controlled.</a:t>
            </a: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latin typeface="Tahoma" charset="0"/>
              </a:rPr>
              <a:t>The following discussion will use DRAM as an example, but many </a:t>
            </a:r>
            <a:r>
              <a:rPr lang="en-US" dirty="0" smtClean="0">
                <a:latin typeface="Tahoma" charset="0"/>
              </a:rPr>
              <a:t>scheduling and control issues </a:t>
            </a:r>
            <a:r>
              <a:rPr lang="en-US" dirty="0">
                <a:latin typeface="Tahoma" charset="0"/>
              </a:rPr>
              <a:t>are similar in the design of controllers for other types of memories</a:t>
            </a:r>
          </a:p>
          <a:p>
            <a:pPr lvl="1"/>
            <a:r>
              <a:rPr lang="en-US" dirty="0">
                <a:latin typeface="Tahoma" charset="0"/>
              </a:rPr>
              <a:t>Flash memory</a:t>
            </a:r>
          </a:p>
          <a:p>
            <a:pPr lvl="1"/>
            <a:r>
              <a:rPr lang="en-US" dirty="0">
                <a:latin typeface="Tahoma" charset="0"/>
              </a:rPr>
              <a:t>Other emerging memory technologies</a:t>
            </a:r>
          </a:p>
          <a:p>
            <a:pPr lvl="2"/>
            <a:r>
              <a:rPr lang="en-US" dirty="0">
                <a:latin typeface="Tahoma" charset="0"/>
              </a:rPr>
              <a:t>Phase Change Memory</a:t>
            </a:r>
          </a:p>
          <a:p>
            <a:pPr lvl="2"/>
            <a:r>
              <a:rPr lang="en-US" dirty="0">
                <a:latin typeface="Tahoma" charset="0"/>
              </a:rPr>
              <a:t>Spin-Transfer Torque Magnetic </a:t>
            </a:r>
            <a:r>
              <a:rPr lang="en-US" dirty="0" smtClean="0">
                <a:latin typeface="Tahoma" charset="0"/>
              </a:rPr>
              <a:t>Memory</a:t>
            </a:r>
          </a:p>
          <a:p>
            <a:pPr lvl="1"/>
            <a:r>
              <a:rPr lang="en-US" dirty="0" smtClean="0">
                <a:latin typeface="Tahoma" charset="0"/>
              </a:rPr>
              <a:t>These other technologies can place other demands on the controller</a:t>
            </a:r>
            <a:endParaRPr lang="en-US" dirty="0">
              <a:latin typeface="Tahoma" charset="0"/>
            </a:endParaRPr>
          </a:p>
          <a:p>
            <a:pPr lvl="1"/>
            <a:endParaRPr lang="en-US" dirty="0">
              <a:latin typeface="Tahoma" charset="0"/>
            </a:endParaRPr>
          </a:p>
        </p:txBody>
      </p:sp>
      <p:sp>
        <p:nvSpPr>
          <p:cNvPr id="15257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988B2BD-19D5-4149-91E9-99856BC8F54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100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918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915400" cy="50292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DRAM has different types with different interfaces optimized for different purposes</a:t>
            </a:r>
          </a:p>
          <a:p>
            <a:pPr lvl="1"/>
            <a:r>
              <a:rPr lang="en-US" dirty="0" smtClean="0"/>
              <a:t>Commodity: DDR, DDR2, DDR3, DDR4, …</a:t>
            </a:r>
          </a:p>
          <a:p>
            <a:pPr lvl="1"/>
            <a:r>
              <a:rPr lang="en-US" dirty="0" smtClean="0"/>
              <a:t>Low power (for mobile): LPDDR1, …, LPDDR5, …</a:t>
            </a:r>
          </a:p>
          <a:p>
            <a:pPr lvl="1"/>
            <a:r>
              <a:rPr lang="en-US" dirty="0" smtClean="0"/>
              <a:t>High bandwidth (for graphics): GDDR2, …, GDDR5, …</a:t>
            </a:r>
          </a:p>
          <a:p>
            <a:pPr lvl="1"/>
            <a:r>
              <a:rPr lang="en-US" dirty="0" smtClean="0"/>
              <a:t>Low latency: </a:t>
            </a:r>
            <a:r>
              <a:rPr lang="en-US" dirty="0" err="1" smtClean="0"/>
              <a:t>eDRAM</a:t>
            </a:r>
            <a:r>
              <a:rPr lang="en-US" dirty="0" smtClean="0"/>
              <a:t>, RLDRAM, …</a:t>
            </a:r>
          </a:p>
          <a:p>
            <a:pPr lvl="1"/>
            <a:r>
              <a:rPr lang="en-US" dirty="0" smtClean="0"/>
              <a:t>3D stacked: WIO, HBM, HMC, …</a:t>
            </a:r>
          </a:p>
          <a:p>
            <a:pPr lvl="1"/>
            <a:r>
              <a:rPr lang="en-US" dirty="0" smtClean="0"/>
              <a:t>…</a:t>
            </a:r>
            <a:endParaRPr lang="en-US" dirty="0"/>
          </a:p>
          <a:p>
            <a:r>
              <a:rPr lang="en-US" dirty="0" smtClean="0"/>
              <a:t>Underlying microarchitecture is fundamentally the same</a:t>
            </a:r>
          </a:p>
          <a:p>
            <a:r>
              <a:rPr lang="en-US" dirty="0" smtClean="0"/>
              <a:t>A flexible memory controller can support various DRAM types </a:t>
            </a:r>
          </a:p>
          <a:p>
            <a:r>
              <a:rPr lang="en-US" dirty="0" smtClean="0"/>
              <a:t>This complicates the memory controller</a:t>
            </a:r>
          </a:p>
          <a:p>
            <a:pPr lvl="1"/>
            <a:r>
              <a:rPr lang="en-US" dirty="0" smtClean="0"/>
              <a:t>Difficult to support all types (and upgrades)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B27038-8888-7442-BB11-7A96E507CFEC}" type="slidenum">
              <a:rPr lang="en-US" altLang="en-US" smtClean="0"/>
              <a:pPr>
                <a:defRPr/>
              </a:pPr>
              <a:t>101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803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 Types (II)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9B27038-8888-7442-BB11-7A96E507CFEC}" type="slidenum">
              <a:rPr lang="en-US" altLang="en-US" smtClean="0"/>
              <a:pPr>
                <a:defRPr/>
              </a:pPr>
              <a:t>102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066800"/>
            <a:ext cx="8541066" cy="464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383" y="5986046"/>
            <a:ext cx="8806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Kim et al., “</a:t>
            </a:r>
            <a:r>
              <a:rPr lang="en-US" sz="1600" dirty="0" err="1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Ramulator</a:t>
            </a:r>
            <a:r>
              <a:rPr lang="en-US" sz="16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: A Fast and Extensible DRAM Simulator</a:t>
            </a:r>
            <a:r>
              <a:rPr lang="en-US" sz="16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,” IEEE Comp Arch Letters 2015.</a:t>
            </a:r>
            <a:endParaRPr lang="en-US" sz="16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86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Controller: Functions</a:t>
            </a:r>
          </a:p>
        </p:txBody>
      </p:sp>
      <p:sp>
        <p:nvSpPr>
          <p:cNvPr id="14029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8392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Ensure correct operation </a:t>
            </a:r>
            <a:r>
              <a:rPr lang="en-US" dirty="0">
                <a:latin typeface="Tahoma" charset="0"/>
              </a:rPr>
              <a:t>of DRAM (refresh and timing)</a:t>
            </a: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Service DRAM requests while obeying timing constraints of DRAM chips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Constraints: resource conflicts (bank, bus, channel), minimum write-to-read delays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Translate requests to DRAM command sequences</a:t>
            </a:r>
          </a:p>
          <a:p>
            <a:endParaRPr lang="en-US" dirty="0">
              <a:solidFill>
                <a:srgbClr val="0033CC"/>
              </a:solidFill>
              <a:latin typeface="Tahoma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Buffer and schedule requests to </a:t>
            </a:r>
            <a:r>
              <a:rPr lang="en-US" dirty="0" smtClean="0">
                <a:solidFill>
                  <a:srgbClr val="0000FF"/>
                </a:solidFill>
                <a:latin typeface="Tahoma" charset="0"/>
              </a:rPr>
              <a:t>for high performance + QoS</a:t>
            </a:r>
            <a:endParaRPr lang="en-US" dirty="0">
              <a:solidFill>
                <a:srgbClr val="0000FF"/>
              </a:solidFill>
              <a:latin typeface="Tahoma" charset="0"/>
            </a:endParaRP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Reordering, row-buffer, bank, rank, bus management</a:t>
            </a: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Manage power consumption and thermals in DRAM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Turn on/off DRAM chips, manage power modes</a:t>
            </a:r>
          </a:p>
          <a:p>
            <a:pPr lvl="2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952D2B-B8F8-FD49-8104-A59E93B3C1E5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103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253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Controller: Where to 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In chipset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Tahoma" charset="0"/>
                <a:ea typeface="ＭＳ Ｐゴシック" charset="0"/>
              </a:rPr>
              <a:t>+ More flexibility to plug different DRAM types into the system</a:t>
            </a:r>
          </a:p>
          <a:p>
            <a:pPr>
              <a:buFont typeface="Wingdings" charset="0"/>
              <a:buNone/>
            </a:pPr>
            <a:r>
              <a:rPr lang="en-US" sz="2200" dirty="0">
                <a:latin typeface="Tahoma" charset="0"/>
              </a:rPr>
              <a:t>    + Less power density in the CPU chip</a:t>
            </a:r>
          </a:p>
          <a:p>
            <a:pPr>
              <a:buFont typeface="Wingdings" charset="0"/>
              <a:buNone/>
            </a:pPr>
            <a:endParaRPr lang="en-US" dirty="0">
              <a:latin typeface="Tahoma" charset="0"/>
            </a:endParaRPr>
          </a:p>
          <a:p>
            <a:r>
              <a:rPr lang="en-US" dirty="0">
                <a:latin typeface="Tahoma" charset="0"/>
              </a:rPr>
              <a:t>On CPU chip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Tahoma" charset="0"/>
                <a:ea typeface="ＭＳ Ｐゴシック" charset="0"/>
              </a:rPr>
              <a:t>+ Reduced latency for main memory access</a:t>
            </a:r>
          </a:p>
          <a:p>
            <a:pPr lvl="1">
              <a:buFont typeface="Wingdings" charset="0"/>
              <a:buNone/>
            </a:pPr>
            <a:r>
              <a:rPr lang="en-US" dirty="0">
                <a:latin typeface="Tahoma" charset="0"/>
                <a:ea typeface="ＭＳ Ｐゴシック" charset="0"/>
              </a:rPr>
              <a:t>+ Higher bandwidth between cores and controller</a:t>
            </a:r>
          </a:p>
          <a:p>
            <a:pPr lvl="2"/>
            <a:r>
              <a:rPr lang="en-US" dirty="0">
                <a:latin typeface="Tahoma" charset="0"/>
                <a:ea typeface="ＭＳ Ｐゴシック" charset="0"/>
              </a:rPr>
              <a:t>More information can be communicated (e.g. request</a:t>
            </a:r>
            <a:r>
              <a:rPr lang="ja-JP" altLang="en-US" dirty="0">
                <a:latin typeface="Tahoma" charset="0"/>
                <a:ea typeface="ＭＳ Ｐゴシック" charset="0"/>
              </a:rPr>
              <a:t>’</a:t>
            </a:r>
            <a:r>
              <a:rPr lang="en-US" altLang="ja-JP" dirty="0">
                <a:latin typeface="Tahoma" charset="0"/>
                <a:ea typeface="ＭＳ Ｐゴシック" charset="0"/>
              </a:rPr>
              <a:t>s importance in the processing core)</a:t>
            </a:r>
          </a:p>
          <a:p>
            <a:pPr lvl="3"/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1836AD-8FFC-4A4F-9DB3-4FBB6BDBBFE9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104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09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charset="0"/>
              </a:rPr>
              <a:t>A Modern DRAM </a:t>
            </a:r>
            <a:r>
              <a:rPr lang="en-US" dirty="0">
                <a:latin typeface="Garamond" charset="0"/>
              </a:rPr>
              <a:t>Controller (</a:t>
            </a:r>
            <a:r>
              <a:rPr lang="en-US" dirty="0" smtClean="0">
                <a:latin typeface="Garamond" charset="0"/>
              </a:rPr>
              <a:t>I)</a:t>
            </a:r>
            <a:endParaRPr lang="en-US" dirty="0">
              <a:latin typeface="Garamond" charset="0"/>
            </a:endParaRPr>
          </a:p>
        </p:txBody>
      </p:sp>
      <p:sp>
        <p:nvSpPr>
          <p:cNvPr id="9318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CC79851-31B7-244E-98CE-042B1EBFBC35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105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9318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81534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5431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9155F93-7693-5B40-8E2A-F412E3EBEF2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106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 Modern DRAM Controller</a:t>
            </a:r>
          </a:p>
        </p:txBody>
      </p:sp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273175"/>
            <a:ext cx="667385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419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Scheduling Policies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  <a:latin typeface="Tahoma" charset="0"/>
              </a:rPr>
              <a:t>FCFS</a:t>
            </a:r>
            <a:r>
              <a:rPr lang="en-US">
                <a:latin typeface="Tahoma" charset="0"/>
              </a:rPr>
              <a:t> (first come first served)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Oldest request first</a:t>
            </a:r>
          </a:p>
          <a:p>
            <a:endParaRPr lang="en-US">
              <a:latin typeface="Tahoma" charset="0"/>
            </a:endParaRPr>
          </a:p>
          <a:p>
            <a:r>
              <a:rPr lang="en-US">
                <a:solidFill>
                  <a:srgbClr val="0000FF"/>
                </a:solidFill>
                <a:latin typeface="Tahoma" charset="0"/>
              </a:rPr>
              <a:t>FR-FCFS </a:t>
            </a:r>
            <a:r>
              <a:rPr lang="en-US">
                <a:latin typeface="Tahoma" charset="0"/>
              </a:rPr>
              <a:t>(first ready, first come first served)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1. Row-hit first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2. Oldest first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Goal: Maximize row buffer hit rate </a:t>
            </a:r>
            <a:r>
              <a:rPr lang="en-US">
                <a:latin typeface="Tahoma" charset="0"/>
                <a:ea typeface="ＭＳ Ｐゴシック" charset="0"/>
                <a:sym typeface="Wingdings" charset="0"/>
              </a:rPr>
              <a:t> </a:t>
            </a:r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sym typeface="Wingdings" charset="0"/>
              </a:rPr>
              <a:t>maximize DRAM throughput</a:t>
            </a:r>
            <a:endParaRPr lang="en-US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</a:endParaRP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Actually, scheduling is done at the </a:t>
            </a:r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</a:rPr>
              <a:t>command level</a:t>
            </a:r>
          </a:p>
          <a:p>
            <a:pPr lvl="2"/>
            <a:r>
              <a:rPr lang="en-US">
                <a:latin typeface="Tahoma" charset="0"/>
                <a:ea typeface="ＭＳ Ｐゴシック" charset="0"/>
              </a:rPr>
              <a:t>Column commands (read/write) prioritized over row commands (activate/precharge)</a:t>
            </a:r>
          </a:p>
          <a:p>
            <a:pPr lvl="2"/>
            <a:r>
              <a:rPr lang="en-US">
                <a:latin typeface="Tahoma" charset="0"/>
                <a:ea typeface="ＭＳ Ｐゴシック" charset="0"/>
              </a:rPr>
              <a:t>Within each group, older commands prioritized over younger ones</a:t>
            </a:r>
          </a:p>
          <a:p>
            <a:pPr lvl="2"/>
            <a:endParaRPr lang="en-US">
              <a:latin typeface="Tahoma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</a:endParaRPr>
          </a:p>
          <a:p>
            <a:endParaRPr lang="en-US">
              <a:latin typeface="Tahoma" charset="0"/>
            </a:endParaRP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3A757B1-8578-AC4E-8377-2F7EB84F7BD0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107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6415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Scheduling Policies (II)</a:t>
            </a: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A scheduling policy is </a:t>
            </a:r>
            <a:r>
              <a:rPr lang="en-US" dirty="0" smtClean="0">
                <a:solidFill>
                  <a:srgbClr val="0000FF"/>
                </a:solidFill>
                <a:latin typeface="Tahoma" charset="0"/>
              </a:rPr>
              <a:t>a request prioritization </a:t>
            </a:r>
            <a:r>
              <a:rPr lang="en-US" dirty="0">
                <a:solidFill>
                  <a:srgbClr val="0000FF"/>
                </a:solidFill>
                <a:latin typeface="Tahoma" charset="0"/>
              </a:rPr>
              <a:t>order</a:t>
            </a: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latin typeface="Tahoma" charset="0"/>
              </a:rPr>
              <a:t>Prioritization can be based on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Request age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Row buffer hit/miss status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Request type (prefetch, read, write)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Requestor type (load miss or store miss)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Request criticality</a:t>
            </a:r>
          </a:p>
          <a:p>
            <a:pPr lvl="2"/>
            <a:r>
              <a:rPr lang="en-US" dirty="0">
                <a:latin typeface="Tahoma" charset="0"/>
                <a:ea typeface="ＭＳ Ｐゴシック" charset="0"/>
              </a:rPr>
              <a:t>Oldest miss in the core?</a:t>
            </a:r>
          </a:p>
          <a:p>
            <a:pPr lvl="2"/>
            <a:r>
              <a:rPr lang="en-US" dirty="0">
                <a:latin typeface="Tahoma" charset="0"/>
                <a:ea typeface="ＭＳ Ｐゴシック" charset="0"/>
              </a:rPr>
              <a:t>How many instructions in core are dependent on it</a:t>
            </a:r>
            <a:r>
              <a:rPr lang="en-US" dirty="0" smtClean="0">
                <a:latin typeface="Tahoma" charset="0"/>
                <a:ea typeface="ＭＳ Ｐゴシック" charset="0"/>
              </a:rPr>
              <a:t>?</a:t>
            </a:r>
          </a:p>
          <a:p>
            <a:pPr lvl="2"/>
            <a:r>
              <a:rPr lang="en-US" dirty="0" smtClean="0">
                <a:latin typeface="Tahoma" charset="0"/>
                <a:ea typeface="ＭＳ Ｐゴシック" charset="0"/>
              </a:rPr>
              <a:t>Will it stall the processor?</a:t>
            </a:r>
          </a:p>
          <a:p>
            <a:pPr lvl="1"/>
            <a:r>
              <a:rPr lang="en-US" dirty="0" smtClean="0">
                <a:latin typeface="Tahoma" charset="0"/>
                <a:ea typeface="ＭＳ Ｐゴシック" charset="0"/>
              </a:rPr>
              <a:t>Interference caused to other cores</a:t>
            </a:r>
          </a:p>
          <a:p>
            <a:pPr lvl="1"/>
            <a:r>
              <a:rPr lang="en-US" dirty="0" smtClean="0">
                <a:latin typeface="Tahoma" charset="0"/>
                <a:ea typeface="ＭＳ Ｐゴシック" charset="0"/>
              </a:rPr>
              <a:t>…</a:t>
            </a:r>
            <a:endParaRPr lang="en-US" dirty="0">
              <a:latin typeface="Tahoma" charset="0"/>
              <a:ea typeface="ＭＳ Ｐゴシック" charset="0"/>
            </a:endParaRPr>
          </a:p>
          <a:p>
            <a:pPr lvl="2"/>
            <a:endParaRPr lang="en-US" dirty="0">
              <a:latin typeface="Tahoma" charset="0"/>
              <a:ea typeface="ＭＳ Ｐゴシック" charset="0"/>
            </a:endParaRPr>
          </a:p>
          <a:p>
            <a:pPr lvl="2"/>
            <a:endParaRPr lang="en-US" dirty="0">
              <a:latin typeface="Tahoma" charset="0"/>
              <a:ea typeface="ＭＳ Ｐゴシック" charset="0"/>
            </a:endParaRPr>
          </a:p>
          <a:p>
            <a:pPr lvl="2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BD35CD9-6311-BF4C-9F21-0362849C603F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108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965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Row Buffer Management Policies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Open row</a:t>
            </a:r>
          </a:p>
          <a:p>
            <a:pPr lvl="1"/>
            <a:r>
              <a:rPr lang="en-US" sz="1800">
                <a:latin typeface="Tahoma" charset="0"/>
                <a:ea typeface="ＭＳ Ｐゴシック" charset="0"/>
              </a:rPr>
              <a:t>Keep the row open after an access</a:t>
            </a:r>
          </a:p>
          <a:p>
            <a:pPr lvl="1">
              <a:buFont typeface="Wingdings" charset="0"/>
              <a:buNone/>
            </a:pPr>
            <a:r>
              <a:rPr lang="en-US" sz="1800">
                <a:latin typeface="Tahoma" charset="0"/>
                <a:ea typeface="ＭＳ Ｐゴシック" charset="0"/>
              </a:rPr>
              <a:t>+ Next access might need the same row </a:t>
            </a:r>
            <a:r>
              <a:rPr lang="en-US" sz="1800">
                <a:latin typeface="Tahoma" charset="0"/>
                <a:ea typeface="ＭＳ Ｐゴシック" charset="0"/>
                <a:sym typeface="Wingdings" charset="0"/>
              </a:rPr>
              <a:t> row hit</a:t>
            </a:r>
          </a:p>
          <a:p>
            <a:pPr lvl="1">
              <a:buFont typeface="Wingdings" charset="0"/>
              <a:buNone/>
            </a:pPr>
            <a:r>
              <a:rPr lang="en-US" sz="1800">
                <a:latin typeface="Tahoma" charset="0"/>
                <a:ea typeface="ＭＳ Ｐゴシック" charset="0"/>
                <a:sym typeface="Wingdings" charset="0"/>
              </a:rPr>
              <a:t>-- Next access might need a different row  row conflict, wasted energy</a:t>
            </a:r>
            <a:endParaRPr lang="en-US" sz="1800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</a:rPr>
              <a:t>Closed row</a:t>
            </a:r>
          </a:p>
          <a:p>
            <a:pPr lvl="1"/>
            <a:r>
              <a:rPr lang="en-US" sz="1800">
                <a:latin typeface="Tahoma" charset="0"/>
                <a:ea typeface="ＭＳ Ｐゴシック" charset="0"/>
              </a:rPr>
              <a:t>Close the row after an access (if no other requests already in the request buffer need the same row)</a:t>
            </a:r>
            <a:endParaRPr lang="en-US" sz="1600">
              <a:latin typeface="Tahoma" charset="0"/>
              <a:ea typeface="ＭＳ Ｐゴシック" charset="0"/>
            </a:endParaRPr>
          </a:p>
          <a:p>
            <a:pPr lvl="1">
              <a:buFont typeface="Wingdings" charset="0"/>
              <a:buNone/>
            </a:pPr>
            <a:r>
              <a:rPr lang="en-US" sz="1800">
                <a:latin typeface="Tahoma" charset="0"/>
                <a:ea typeface="ＭＳ Ｐゴシック" charset="0"/>
              </a:rPr>
              <a:t>+ Next access might need a different row </a:t>
            </a:r>
            <a:r>
              <a:rPr lang="en-US" sz="1800">
                <a:latin typeface="Tahoma" charset="0"/>
                <a:ea typeface="ＭＳ Ｐゴシック" charset="0"/>
                <a:sym typeface="Wingdings" charset="0"/>
              </a:rPr>
              <a:t> avoid a row conflict</a:t>
            </a:r>
          </a:p>
          <a:p>
            <a:pPr lvl="1">
              <a:buFont typeface="Wingdings" charset="0"/>
              <a:buNone/>
            </a:pPr>
            <a:r>
              <a:rPr lang="en-US" sz="1800">
                <a:latin typeface="Tahoma" charset="0"/>
                <a:ea typeface="ＭＳ Ｐゴシック" charset="0"/>
                <a:sym typeface="Wingdings" charset="0"/>
              </a:rPr>
              <a:t>-- Next access might need the same row  extra activate latency</a:t>
            </a:r>
          </a:p>
          <a:p>
            <a:pPr lvl="1">
              <a:buFont typeface="Wingdings" charset="0"/>
              <a:buNone/>
            </a:pPr>
            <a:endParaRPr lang="en-US">
              <a:latin typeface="Tahoma" charset="0"/>
              <a:ea typeface="ＭＳ Ｐゴシック" charset="0"/>
              <a:sym typeface="Wingdings" charset="0"/>
            </a:endParaRPr>
          </a:p>
          <a:p>
            <a:r>
              <a:rPr lang="en-US">
                <a:latin typeface="Tahoma" charset="0"/>
                <a:sym typeface="Wingdings" charset="0"/>
              </a:rPr>
              <a:t>Adaptive policies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  <a:sym typeface="Wingdings" charset="0"/>
              </a:rPr>
              <a:t>Predict whether or not the next access to the bank will be to the same row</a:t>
            </a:r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07F5B7-C131-FD49-B58A-55F96869452A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109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872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Major Trends Affecting Main Memory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Need for main memory </a:t>
            </a:r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capacity, bandwidth, QoS 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increasing 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Multi-core</a:t>
            </a:r>
            <a:r>
              <a:rPr lang="en-US" dirty="0">
                <a:latin typeface="Tahoma" charset="0"/>
                <a:ea typeface="ＭＳ Ｐゴシック" charset="0"/>
              </a:rPr>
              <a:t>: increasing number of </a:t>
            </a:r>
            <a:r>
              <a:rPr lang="en-US" dirty="0" smtClean="0">
                <a:latin typeface="Tahoma" charset="0"/>
                <a:ea typeface="ＭＳ Ｐゴシック" charset="0"/>
              </a:rPr>
              <a:t>cores/agents</a:t>
            </a:r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Data-intensive applications</a:t>
            </a:r>
            <a:r>
              <a:rPr lang="en-US" dirty="0">
                <a:latin typeface="Tahoma" charset="0"/>
                <a:ea typeface="ＭＳ Ｐゴシック" charset="0"/>
              </a:rPr>
              <a:t>: increasing demand/hunger for data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Consolidation</a:t>
            </a:r>
            <a:r>
              <a:rPr lang="en-US" dirty="0">
                <a:latin typeface="Tahoma" charset="0"/>
                <a:ea typeface="ＭＳ Ｐゴシック" charset="0"/>
              </a:rPr>
              <a:t>: </a:t>
            </a:r>
            <a:r>
              <a:rPr lang="en-US" dirty="0" smtClean="0">
                <a:latin typeface="Tahoma" charset="0"/>
                <a:ea typeface="ＭＳ Ｐゴシック" charset="0"/>
              </a:rPr>
              <a:t>cloud </a:t>
            </a:r>
            <a:r>
              <a:rPr lang="en-US" dirty="0">
                <a:latin typeface="Tahoma" charset="0"/>
                <a:ea typeface="ＭＳ Ｐゴシック" charset="0"/>
              </a:rPr>
              <a:t>computing, GPUs, </a:t>
            </a:r>
            <a:r>
              <a:rPr lang="en-US" dirty="0" smtClean="0">
                <a:latin typeface="Tahoma" charset="0"/>
                <a:ea typeface="ＭＳ Ｐゴシック" charset="0"/>
              </a:rPr>
              <a:t>mobile, heterogeneity</a:t>
            </a:r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energy/power is a key system design concern</a:t>
            </a:r>
          </a:p>
          <a:p>
            <a:endParaRPr lang="en-US" sz="2200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sz="2200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technology scaling is ending </a:t>
            </a:r>
          </a:p>
          <a:p>
            <a:pPr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E096BAB-925E-464D-8476-CD2FB2182577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11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900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Open vs. Closed Row Policies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420813"/>
          <a:ext cx="8610600" cy="4668956"/>
        </p:xfrm>
        <a:graphic>
          <a:graphicData uri="http://schemas.openxmlformats.org/drawingml/2006/table">
            <a:tbl>
              <a:tblPr/>
              <a:tblGrid>
                <a:gridCol w="2152650"/>
                <a:gridCol w="2152650"/>
                <a:gridCol w="2152650"/>
                <a:gridCol w="2152650"/>
              </a:tblGrid>
              <a:tr h="914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Policy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First access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Next access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Commands needed for next access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Open row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Row 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Row 0 (row hit)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Read 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</a:tr>
              <a:tr h="914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Open row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Row 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Row 1 (row conflict)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Precharge + Activate Row 1 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Read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</a:tr>
              <a:tr h="914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Closed row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Row 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Row 0 – access in request buffer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(row hit)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Read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</a:tr>
              <a:tr h="9143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Closed row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Row 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Row 0 – access not in request buffer (row closed)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Activate Row 0 + Read +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Precharge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EFE7"/>
                    </a:solidFill>
                  </a:tcPr>
                </a:tc>
              </a:tr>
              <a:tr h="6400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Closed row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Row 0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Row 1 (row closed)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Activate Row 1 + Read +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Tahoma" charset="0"/>
                          <a:ea typeface="Arial" charset="0"/>
                          <a:cs typeface="Arial" charset="0"/>
                        </a:rPr>
                        <a:t>Precharge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CDECB"/>
                    </a:solidFill>
                  </a:tcPr>
                </a:tc>
              </a:tr>
            </a:tbl>
          </a:graphicData>
        </a:graphic>
      </p:graphicFrame>
      <p:sp>
        <p:nvSpPr>
          <p:cNvPr id="983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D8639E-3A54-7D4A-90B0-63014AD9B552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110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708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charset="0"/>
              </a:rPr>
              <a:t>DRAM </a:t>
            </a:r>
            <a:r>
              <a:rPr lang="en-US" dirty="0">
                <a:latin typeface="Garamond" charset="0"/>
              </a:rPr>
              <a:t>Power Management</a:t>
            </a:r>
          </a:p>
        </p:txBody>
      </p:sp>
      <p:sp>
        <p:nvSpPr>
          <p:cNvPr id="10137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DRAM chips have power modes</a:t>
            </a:r>
          </a:p>
          <a:p>
            <a:r>
              <a:rPr lang="en-US" dirty="0">
                <a:latin typeface="Tahoma" charset="0"/>
              </a:rPr>
              <a:t>Idea: </a:t>
            </a:r>
            <a:r>
              <a:rPr lang="en-US" dirty="0">
                <a:solidFill>
                  <a:srgbClr val="0000FF"/>
                </a:solidFill>
                <a:latin typeface="Tahoma" charset="0"/>
              </a:rPr>
              <a:t>When not accessing a chip power it down</a:t>
            </a:r>
          </a:p>
          <a:p>
            <a:endParaRPr lang="en-US" dirty="0">
              <a:solidFill>
                <a:srgbClr val="0000FF"/>
              </a:solidFill>
              <a:latin typeface="Tahoma" charset="0"/>
            </a:endParaRPr>
          </a:p>
          <a:p>
            <a:r>
              <a:rPr lang="en-US" dirty="0">
                <a:latin typeface="Tahoma" charset="0"/>
              </a:rPr>
              <a:t>Power states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Active (highest power)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All banks idle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Power-down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Self-refresh (lowest power)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r>
              <a:rPr lang="en-US" dirty="0" smtClean="0">
                <a:latin typeface="Tahoma" charset="0"/>
              </a:rPr>
              <a:t>Tradeoff: State </a:t>
            </a:r>
            <a:r>
              <a:rPr lang="en-US" dirty="0">
                <a:latin typeface="Tahoma" charset="0"/>
              </a:rPr>
              <a:t>transitions incur latency during which the chip cannot be </a:t>
            </a:r>
            <a:r>
              <a:rPr lang="en-US" dirty="0" smtClean="0">
                <a:latin typeface="Tahoma" charset="0"/>
              </a:rPr>
              <a:t>accessed</a:t>
            </a:r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D4ECB3-5230-6C4B-8205-64B9DE21D76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111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3930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768475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latin typeface="Garamond" charset="0"/>
              </a:rPr>
              <a:t>Difficulty of DRAM Control</a:t>
            </a:r>
            <a:endParaRPr lang="en-US" sz="4000" dirty="0">
              <a:latin typeface="Garamond" charset="0"/>
            </a:endParaRPr>
          </a:p>
        </p:txBody>
      </p:sp>
      <p:sp>
        <p:nvSpPr>
          <p:cNvPr id="13517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91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latin typeface="Garamond" charset="0"/>
              </a:rPr>
              <a:t>Why are DRAM Controllers Difficult to Design?</a:t>
            </a:r>
          </a:p>
        </p:txBody>
      </p:sp>
      <p:sp>
        <p:nvSpPr>
          <p:cNvPr id="14848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Need to obey </a:t>
            </a:r>
            <a:r>
              <a:rPr lang="en-US" dirty="0">
                <a:solidFill>
                  <a:srgbClr val="0000FF"/>
                </a:solidFill>
                <a:latin typeface="Tahoma" charset="0"/>
              </a:rPr>
              <a:t>DRAM timing constraints </a:t>
            </a:r>
            <a:r>
              <a:rPr lang="en-US" dirty="0">
                <a:latin typeface="Tahoma" charset="0"/>
              </a:rPr>
              <a:t>for correctness</a:t>
            </a:r>
          </a:p>
          <a:p>
            <a:pPr lvl="1"/>
            <a:r>
              <a:rPr lang="en-US" sz="2000" dirty="0">
                <a:latin typeface="Tahoma" charset="0"/>
                <a:ea typeface="ＭＳ Ｐゴシック" charset="0"/>
              </a:rPr>
              <a:t>There are many (50+) timing constraints in DRAM</a:t>
            </a:r>
          </a:p>
          <a:p>
            <a:pPr lvl="1"/>
            <a:r>
              <a:rPr lang="en-US" sz="2000" dirty="0" err="1">
                <a:latin typeface="Tahoma" charset="0"/>
                <a:ea typeface="ＭＳ Ｐゴシック" charset="0"/>
              </a:rPr>
              <a:t>tWTR</a:t>
            </a:r>
            <a:r>
              <a:rPr lang="en-US" sz="2000" dirty="0">
                <a:latin typeface="Tahoma" charset="0"/>
                <a:ea typeface="ＭＳ Ｐゴシック" charset="0"/>
              </a:rPr>
              <a:t>: Minimum number of cycles to wait before issuing a read command after a write command is issued</a:t>
            </a:r>
          </a:p>
          <a:p>
            <a:pPr lvl="1"/>
            <a:r>
              <a:rPr lang="en-US" sz="2000" dirty="0" err="1">
                <a:latin typeface="Tahoma" charset="0"/>
                <a:ea typeface="ＭＳ Ｐゴシック" charset="0"/>
              </a:rPr>
              <a:t>tRC</a:t>
            </a:r>
            <a:r>
              <a:rPr lang="en-US" sz="2000" dirty="0">
                <a:latin typeface="Tahoma" charset="0"/>
                <a:ea typeface="ＭＳ Ｐゴシック" charset="0"/>
              </a:rPr>
              <a:t>: Minimum number of cycles between the issuing of two consecutive activate commands to the same bank</a:t>
            </a:r>
          </a:p>
          <a:p>
            <a:pPr lvl="1"/>
            <a:r>
              <a:rPr lang="en-US" sz="2000" dirty="0">
                <a:latin typeface="Tahoma" charset="0"/>
                <a:ea typeface="ＭＳ Ｐゴシック" charset="0"/>
              </a:rPr>
              <a:t>…</a:t>
            </a:r>
          </a:p>
          <a:p>
            <a:r>
              <a:rPr lang="en-US" dirty="0">
                <a:latin typeface="Tahoma" charset="0"/>
              </a:rPr>
              <a:t>Need to </a:t>
            </a:r>
            <a:r>
              <a:rPr lang="en-US" dirty="0">
                <a:solidFill>
                  <a:srgbClr val="0000FF"/>
                </a:solidFill>
                <a:latin typeface="Tahoma" charset="0"/>
              </a:rPr>
              <a:t>keep track of many resources </a:t>
            </a:r>
            <a:r>
              <a:rPr lang="en-US" dirty="0">
                <a:latin typeface="Tahoma" charset="0"/>
              </a:rPr>
              <a:t>to prevent conflicts</a:t>
            </a:r>
          </a:p>
          <a:p>
            <a:pPr lvl="1"/>
            <a:r>
              <a:rPr lang="en-US" sz="2000" dirty="0">
                <a:latin typeface="Tahoma" charset="0"/>
                <a:ea typeface="ＭＳ Ｐゴシック" charset="0"/>
              </a:rPr>
              <a:t>Channels, banks, ranks, data bus, address bus, row buffers</a:t>
            </a:r>
          </a:p>
          <a:p>
            <a:r>
              <a:rPr lang="en-US" dirty="0">
                <a:latin typeface="Tahoma" charset="0"/>
              </a:rPr>
              <a:t>Need to handle </a:t>
            </a:r>
            <a:r>
              <a:rPr lang="en-US" dirty="0">
                <a:solidFill>
                  <a:srgbClr val="0000FF"/>
                </a:solidFill>
                <a:latin typeface="Tahoma" charset="0"/>
              </a:rPr>
              <a:t>DRAM </a:t>
            </a:r>
            <a:r>
              <a:rPr lang="en-US" dirty="0" smtClean="0">
                <a:solidFill>
                  <a:srgbClr val="0000FF"/>
                </a:solidFill>
                <a:latin typeface="Tahoma" charset="0"/>
              </a:rPr>
              <a:t>refresh</a:t>
            </a:r>
          </a:p>
          <a:p>
            <a:r>
              <a:rPr lang="en-US" dirty="0" smtClean="0">
                <a:latin typeface="Tahoma" charset="0"/>
              </a:rPr>
              <a:t>Need to </a:t>
            </a:r>
            <a:r>
              <a:rPr lang="en-US" dirty="0" smtClean="0">
                <a:solidFill>
                  <a:srgbClr val="0000FF"/>
                </a:solidFill>
                <a:latin typeface="Tahoma" charset="0"/>
              </a:rPr>
              <a:t>manage power </a:t>
            </a:r>
            <a:r>
              <a:rPr lang="en-US" dirty="0" smtClean="0">
                <a:latin typeface="Tahoma" charset="0"/>
              </a:rPr>
              <a:t>consumption</a:t>
            </a:r>
            <a:endParaRPr lang="en-US" dirty="0">
              <a:latin typeface="Tahoma" charset="0"/>
            </a:endParaRPr>
          </a:p>
          <a:p>
            <a:r>
              <a:rPr lang="en-US" dirty="0">
                <a:latin typeface="Tahoma" charset="0"/>
              </a:rPr>
              <a:t>Need to </a:t>
            </a:r>
            <a:r>
              <a:rPr lang="en-US" dirty="0">
                <a:solidFill>
                  <a:srgbClr val="0000FF"/>
                </a:solidFill>
                <a:latin typeface="Tahoma" charset="0"/>
              </a:rPr>
              <a:t>optimize </a:t>
            </a:r>
            <a:r>
              <a:rPr lang="en-US" dirty="0" smtClean="0">
                <a:solidFill>
                  <a:srgbClr val="0000FF"/>
                </a:solidFill>
                <a:latin typeface="Tahoma" charset="0"/>
              </a:rPr>
              <a:t>performance &amp; QoS </a:t>
            </a:r>
            <a:r>
              <a:rPr lang="en-US" sz="1800" dirty="0">
                <a:latin typeface="Tahoma" charset="0"/>
              </a:rPr>
              <a:t>(in the presence of constraints)</a:t>
            </a:r>
          </a:p>
          <a:p>
            <a:pPr lvl="1"/>
            <a:r>
              <a:rPr lang="en-US" sz="2000" dirty="0">
                <a:latin typeface="Tahoma" charset="0"/>
                <a:ea typeface="ＭＳ Ｐゴシック" charset="0"/>
              </a:rPr>
              <a:t>Reordering is not </a:t>
            </a:r>
            <a:r>
              <a:rPr lang="en-US" sz="2000" dirty="0" smtClean="0">
                <a:latin typeface="Tahoma" charset="0"/>
                <a:ea typeface="ＭＳ Ｐゴシック" charset="0"/>
              </a:rPr>
              <a:t>simple</a:t>
            </a:r>
          </a:p>
          <a:p>
            <a:pPr lvl="1"/>
            <a:r>
              <a:rPr lang="en-US" sz="2000" dirty="0" smtClean="0">
                <a:latin typeface="Tahoma" charset="0"/>
                <a:ea typeface="ＭＳ Ｐゴシック" charset="0"/>
              </a:rPr>
              <a:t>Fairness and QoS needs complicates the scheduling problem</a:t>
            </a:r>
            <a:endParaRPr lang="en-US" sz="2000" dirty="0">
              <a:latin typeface="Tahoma" charset="0"/>
              <a:ea typeface="ＭＳ Ｐゴシック" charset="0"/>
            </a:endParaRPr>
          </a:p>
          <a:p>
            <a:pPr lvl="2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F45C9F7-48A2-2845-A994-B7F52349117E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113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8191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solidFill>
                  <a:srgbClr val="006633"/>
                </a:solidFill>
                <a:latin typeface="Garamond" charset="0"/>
              </a:rPr>
              <a:t>Many DRAM Timing Constraints</a:t>
            </a:r>
            <a:endParaRPr lang="en-US">
              <a:latin typeface="Garamond" charset="0"/>
            </a:endParaRPr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r>
              <a:rPr lang="en-US" sz="2000">
                <a:latin typeface="Tahoma" charset="0"/>
              </a:rPr>
              <a:t>From Lee et al., </a:t>
            </a:r>
            <a:r>
              <a:rPr lang="ja-JP" altLang="en-US" sz="2000">
                <a:latin typeface="Tahoma" charset="0"/>
              </a:rPr>
              <a:t>“</a:t>
            </a:r>
            <a:r>
              <a:rPr lang="en-US" altLang="ja-JP" sz="2000">
                <a:solidFill>
                  <a:srgbClr val="0000FF"/>
                </a:solidFill>
                <a:latin typeface="Tahoma" charset="0"/>
              </a:rPr>
              <a:t>DRAM-Aware Last-Level Cache Writeback: Reducing Write-Caused Interference in Memory Systems</a:t>
            </a:r>
            <a:r>
              <a:rPr lang="en-US" altLang="ja-JP" sz="2000">
                <a:latin typeface="Tahoma" charset="0"/>
              </a:rPr>
              <a:t>,</a:t>
            </a:r>
            <a:r>
              <a:rPr lang="ja-JP" altLang="en-US" sz="2000">
                <a:latin typeface="Tahoma" charset="0"/>
              </a:rPr>
              <a:t>”</a:t>
            </a:r>
            <a:r>
              <a:rPr lang="en-US" altLang="ja-JP" sz="2000">
                <a:latin typeface="Tahoma" charset="0"/>
              </a:rPr>
              <a:t> HPS Technical Report, April 2010.</a:t>
            </a:r>
            <a:endParaRPr lang="en-US" sz="2000">
              <a:latin typeface="Tahoma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C416D8-BCBB-8041-9FE7-ECE4D443510A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114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035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7988"/>
            <a:ext cx="9186863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875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More on DRAM Operation</a:t>
            </a:r>
          </a:p>
        </p:txBody>
      </p:sp>
      <p:sp>
        <p:nvSpPr>
          <p:cNvPr id="15360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Kim et al., “</a:t>
            </a:r>
            <a:r>
              <a:rPr lang="en-US" altLang="ja-JP">
                <a:solidFill>
                  <a:srgbClr val="0000FF"/>
                </a:solidFill>
                <a:latin typeface="Tahoma" charset="0"/>
              </a:rPr>
              <a:t>A Case for Exploiting Subarray-Level Parallelism (SALP) in DRAM</a:t>
            </a:r>
            <a:r>
              <a:rPr lang="en-US" altLang="ja-JP">
                <a:latin typeface="Tahoma" charset="0"/>
              </a:rPr>
              <a:t>,</a:t>
            </a:r>
            <a:r>
              <a:rPr lang="en-US">
                <a:latin typeface="Tahoma" charset="0"/>
              </a:rPr>
              <a:t>”</a:t>
            </a:r>
            <a:r>
              <a:rPr lang="en-US" altLang="ja-JP">
                <a:latin typeface="Tahoma" charset="0"/>
              </a:rPr>
              <a:t> ISCA 2012.</a:t>
            </a:r>
          </a:p>
          <a:p>
            <a:r>
              <a:rPr lang="en-US">
                <a:latin typeface="Tahoma" charset="0"/>
              </a:rPr>
              <a:t>Lee et al., “</a:t>
            </a:r>
            <a:r>
              <a:rPr lang="en-US" altLang="ja-JP">
                <a:solidFill>
                  <a:srgbClr val="0000FF"/>
                </a:solidFill>
                <a:latin typeface="Tahoma" charset="0"/>
              </a:rPr>
              <a:t>Tiered-Latency DRAM: A Low Latency and Low Cost DRAM Architecture</a:t>
            </a:r>
            <a:r>
              <a:rPr lang="en-US" altLang="ja-JP">
                <a:latin typeface="Tahoma" charset="0"/>
              </a:rPr>
              <a:t>,</a:t>
            </a:r>
            <a:r>
              <a:rPr lang="en-US">
                <a:latin typeface="Tahoma" charset="0"/>
              </a:rPr>
              <a:t>”</a:t>
            </a:r>
            <a:r>
              <a:rPr lang="en-US" altLang="ja-JP">
                <a:latin typeface="Tahoma" charset="0"/>
              </a:rPr>
              <a:t> HPCA 2013.</a:t>
            </a:r>
            <a:endParaRPr lang="en-US">
              <a:latin typeface="Tahoma" charset="0"/>
            </a:endParaRPr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8B3E27-5D4F-FA40-B496-EABCBE23577F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115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5360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91440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896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915400" cy="1066800"/>
          </a:xfrm>
        </p:spPr>
        <p:txBody>
          <a:bodyPr/>
          <a:lstStyle/>
          <a:p>
            <a:r>
              <a:rPr lang="en-US" sz="3200" dirty="0" smtClean="0"/>
              <a:t>DRAM Controller Design Is Becoming More Difficult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377767"/>
            <a:ext cx="8610600" cy="986115"/>
          </a:xfrm>
        </p:spPr>
        <p:txBody>
          <a:bodyPr/>
          <a:lstStyle/>
          <a:p>
            <a:r>
              <a:rPr lang="en-US" dirty="0" smtClean="0"/>
              <a:t>Heterogeneous agents: CPUs, GPUs, and HWAs </a:t>
            </a:r>
          </a:p>
          <a:p>
            <a:r>
              <a:rPr lang="en-US" dirty="0" smtClean="0"/>
              <a:t>Main memory interference between CPUs, GPUs, HWAs</a:t>
            </a:r>
          </a:p>
          <a:p>
            <a:r>
              <a:rPr lang="en-US" dirty="0" smtClean="0"/>
              <a:t>Many timing constraints for various memory types</a:t>
            </a:r>
          </a:p>
          <a:p>
            <a:r>
              <a:rPr lang="en-US" dirty="0" smtClean="0"/>
              <a:t>Many goals at the same time: performance, fairness, QoS, energy efficiency,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2AE0C9-F7C4-4547-82DB-A8816991FA84}" type="slidenum">
              <a:rPr lang="en-US" smtClean="0"/>
              <a:pPr/>
              <a:t>116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2125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ahoma"/>
              </a:rPr>
              <a:t>CPU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6043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ahoma"/>
              </a:rPr>
              <a:t>CPU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0538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ahoma"/>
              </a:rPr>
              <a:t>CPU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49057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ahoma"/>
              </a:rPr>
              <a:t>CPU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2125" y="2241176"/>
            <a:ext cx="4473391" cy="37353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ahoma"/>
              </a:rPr>
              <a:t>Shared Cache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83201" y="1268761"/>
            <a:ext cx="1026459" cy="134594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ahoma"/>
              </a:rPr>
              <a:t>GPU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3495" y="2017059"/>
            <a:ext cx="1026459" cy="597647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ahoma"/>
              </a:rPr>
              <a:t>HWA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67700" y="2017059"/>
            <a:ext cx="1026459" cy="597647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ahoma"/>
              </a:rPr>
              <a:t>HWA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125" y="3033059"/>
            <a:ext cx="7992034" cy="37352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ahoma"/>
              </a:rPr>
              <a:t>DRAM and Hybrid Memory Controllers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90474" y="3788485"/>
            <a:ext cx="4681076" cy="373529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  <a:latin typeface="Tahoma"/>
              </a:rPr>
              <a:t>DRAM and Hybrid Memories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cxnSp>
        <p:nvCxnSpPr>
          <p:cNvPr id="16" name="Straight Arrow Connector 15"/>
          <p:cNvCxnSpPr>
            <a:stCxn id="5" idx="2"/>
          </p:cNvCxnSpPr>
          <p:nvPr/>
        </p:nvCxnSpPr>
        <p:spPr>
          <a:xfrm>
            <a:off x="1115355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80314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408074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545994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910538" y="2614706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785818" y="2629650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926725" y="2629650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095125" y="2629650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678378" y="3406588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179512" y="2824344"/>
            <a:ext cx="8712968" cy="792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69305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Reality and Dream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Reality: It difficult to optimize all these different constraints while maximizing performance, QoS, energy-efficiency, … </a:t>
            </a:r>
          </a:p>
          <a:p>
            <a:endParaRPr lang="en-US" dirty="0" smtClean="0"/>
          </a:p>
          <a:p>
            <a:r>
              <a:rPr lang="en-US" dirty="0" smtClean="0"/>
              <a:t>Dream: Wouldn’t it be nice if the DRAM controller automatically found a good scheduling policy on its own?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4FB91F-8620-9C4D-8A32-1AD02BFD54B1}" type="slidenum">
              <a:rPr lang="en-US" smtClean="0"/>
              <a:pPr>
                <a:defRPr/>
              </a:pPr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94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Self-Optimizing DRAM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sz="2200">
                <a:latin typeface="Tahoma" charset="0"/>
              </a:rPr>
              <a:t>Problem: DRAM controllers difficult to design </a:t>
            </a:r>
            <a:r>
              <a:rPr lang="en-US" sz="2200">
                <a:latin typeface="Tahoma" charset="0"/>
                <a:sym typeface="Wingdings" charset="0"/>
              </a:rPr>
              <a:t> </a:t>
            </a:r>
            <a:r>
              <a:rPr lang="en-US" sz="2200">
                <a:latin typeface="Tahoma" charset="0"/>
              </a:rPr>
              <a:t>It is difficult for human designers to design a policy that can adapt itself very well to different workloads and different system conditions</a:t>
            </a:r>
          </a:p>
          <a:p>
            <a:endParaRPr lang="en-US" sz="2200">
              <a:latin typeface="Tahoma" charset="0"/>
            </a:endParaRPr>
          </a:p>
          <a:p>
            <a:r>
              <a:rPr lang="en-US" sz="2200">
                <a:latin typeface="Tahoma" charset="0"/>
              </a:rPr>
              <a:t>Idea: 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Design a memory controller that adapts its scheduling policy decisions to workload behavior and system conditions using machine learning</a:t>
            </a:r>
            <a:r>
              <a:rPr lang="en-US" sz="2200">
                <a:latin typeface="Tahoma" charset="0"/>
              </a:rPr>
              <a:t>.</a:t>
            </a:r>
          </a:p>
          <a:p>
            <a:endParaRPr lang="en-US" sz="2200">
              <a:latin typeface="Tahoma" charset="0"/>
            </a:endParaRPr>
          </a:p>
          <a:p>
            <a:r>
              <a:rPr lang="en-US" sz="2200">
                <a:latin typeface="Tahoma" charset="0"/>
              </a:rPr>
              <a:t>Observation: </a:t>
            </a:r>
            <a:r>
              <a:rPr lang="en-US" sz="2200">
                <a:solidFill>
                  <a:srgbClr val="0000FF"/>
                </a:solidFill>
                <a:latin typeface="Tahoma" charset="0"/>
              </a:rPr>
              <a:t>Reinforcement learning maps nicely to memory control.</a:t>
            </a:r>
          </a:p>
          <a:p>
            <a:endParaRPr lang="en-US" sz="2200">
              <a:latin typeface="Tahoma" charset="0"/>
            </a:endParaRPr>
          </a:p>
          <a:p>
            <a:r>
              <a:rPr lang="en-US" sz="2200">
                <a:latin typeface="Tahoma" charset="0"/>
              </a:rPr>
              <a:t>Design: Memory controller is a reinforcement learning agent that dynamically and continuously learns and employs the best scheduling policy.</a:t>
            </a:r>
          </a:p>
        </p:txBody>
      </p:sp>
      <p:sp>
        <p:nvSpPr>
          <p:cNvPr id="21197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4F259B8-7717-BC43-B192-15F0CED52EAF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118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613" y="6454775"/>
            <a:ext cx="9034462" cy="346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650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Ipek</a:t>
            </a:r>
            <a:r>
              <a:rPr lang="en-US" sz="165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+, “</a:t>
            </a:r>
            <a:r>
              <a:rPr lang="en-US" sz="165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S</a:t>
            </a:r>
            <a:r>
              <a:rPr lang="en-US" altLang="ja-JP" sz="165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elf Optimizing Memory Controllers: A Reinforcement Learning Approach</a:t>
            </a:r>
            <a:r>
              <a:rPr lang="en-US" altLang="ja-JP" sz="165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165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165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ISCA 2008.</a:t>
            </a:r>
            <a:endParaRPr lang="en-US" sz="1650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075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Self-Optimizing DRAM Controllers</a:t>
            </a:r>
          </a:p>
        </p:txBody>
      </p:sp>
      <p:sp>
        <p:nvSpPr>
          <p:cNvPr id="21299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Engin Ipek, </a:t>
            </a:r>
            <a:r>
              <a:rPr lang="en-US" u="sng">
                <a:latin typeface="Tahoma" charset="0"/>
              </a:rPr>
              <a:t>Onur Mutlu</a:t>
            </a:r>
            <a:r>
              <a:rPr lang="en-US">
                <a:latin typeface="Tahoma" charset="0"/>
              </a:rPr>
              <a:t>, José F. Martínez, and Rich Caruana, </a:t>
            </a:r>
            <a:br>
              <a:rPr lang="en-US">
                <a:latin typeface="Tahoma" charset="0"/>
              </a:rPr>
            </a:br>
            <a:r>
              <a:rPr lang="en-US" b="1">
                <a:latin typeface="Tahoma" charset="0"/>
                <a:hlinkClick r:id="rId2"/>
              </a:rPr>
              <a:t>"Self Optimizing Memory Controllers: A Reinforcement Learning Approach"</a:t>
            </a:r>
            <a:r>
              <a:rPr lang="en-US">
                <a:latin typeface="Tahoma" charset="0"/>
              </a:rPr>
              <a:t/>
            </a:r>
            <a:br>
              <a:rPr lang="en-US">
                <a:latin typeface="Tahoma" charset="0"/>
              </a:rPr>
            </a:br>
            <a:r>
              <a:rPr lang="en-US" i="1">
                <a:latin typeface="Tahoma" charset="0"/>
              </a:rPr>
              <a:t>Proceedings of the </a:t>
            </a:r>
            <a:r>
              <a:rPr lang="en-US" i="1">
                <a:latin typeface="Tahoma" charset="0"/>
                <a:hlinkClick r:id="rId3"/>
              </a:rPr>
              <a:t>35th International Symposium on Computer Architecture</a:t>
            </a:r>
            <a:r>
              <a:rPr lang="en-US" i="1">
                <a:latin typeface="Tahoma" charset="0"/>
              </a:rPr>
              <a:t> (</a:t>
            </a:r>
            <a:r>
              <a:rPr lang="en-US" b="1" i="1">
                <a:latin typeface="Tahoma" charset="0"/>
              </a:rPr>
              <a:t>ISCA</a:t>
            </a:r>
            <a:r>
              <a:rPr lang="en-US" i="1">
                <a:latin typeface="Tahoma" charset="0"/>
              </a:rPr>
              <a:t>)</a:t>
            </a:r>
            <a:r>
              <a:rPr lang="en-US">
                <a:latin typeface="Tahoma" charset="0"/>
              </a:rPr>
              <a:t>, pages 39-50, Beijing, China, June 2008.</a:t>
            </a: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</p:txBody>
      </p:sp>
      <p:sp>
        <p:nvSpPr>
          <p:cNvPr id="2129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F6232D-3F99-8044-A0D3-4A89214C5629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119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21299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87249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4"/>
          <p:cNvSpPr txBox="1">
            <a:spLocks/>
          </p:cNvSpPr>
          <p:nvPr/>
        </p:nvSpPr>
        <p:spPr bwMode="auto">
          <a:xfrm>
            <a:off x="250825" y="3284538"/>
            <a:ext cx="85820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9798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69798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Tahoma"/>
                <a:ea typeface="ＭＳ Ｐゴシック" charset="0"/>
                <a:cs typeface="ＭＳ Ｐゴシック" charset="0"/>
              </a:rPr>
              <a:t>Goal: Learn to choose actions to maximize r</a:t>
            </a:r>
            <a:r>
              <a:rPr lang="en-US" baseline="-25000" dirty="0">
                <a:solidFill>
                  <a:srgbClr val="FF0000"/>
                </a:solidFill>
                <a:latin typeface="Tahoma"/>
                <a:ea typeface="ＭＳ Ｐゴシック" charset="0"/>
                <a:cs typeface="ＭＳ Ｐゴシック" charset="0"/>
              </a:rPr>
              <a:t>0</a:t>
            </a:r>
            <a:r>
              <a:rPr lang="en-US" dirty="0">
                <a:solidFill>
                  <a:srgbClr val="FF0000"/>
                </a:solidFill>
                <a:latin typeface="Tahoma"/>
                <a:ea typeface="ＭＳ Ｐゴシック" charset="0"/>
                <a:cs typeface="ＭＳ Ｐゴシック" charset="0"/>
              </a:rPr>
              <a:t> + </a:t>
            </a:r>
            <a:r>
              <a:rPr lang="en-US" dirty="0">
                <a:solidFill>
                  <a:srgbClr val="FF0000"/>
                </a:solidFill>
                <a:latin typeface="Tahoma"/>
                <a:ea typeface="ＭＳ Ｐゴシック" charset="0"/>
                <a:cs typeface="ＭＳ Ｐゴシック" charset="0"/>
                <a:sym typeface="Symbol" charset="0"/>
              </a:rPr>
              <a:t>r</a:t>
            </a:r>
            <a:r>
              <a:rPr lang="en-US" baseline="-25000" dirty="0">
                <a:solidFill>
                  <a:srgbClr val="FF0000"/>
                </a:solidFill>
                <a:latin typeface="Tahoma"/>
                <a:ea typeface="ＭＳ Ｐゴシック" charset="0"/>
                <a:cs typeface="ＭＳ Ｐゴシック" charset="0"/>
              </a:rPr>
              <a:t>1</a:t>
            </a:r>
            <a:r>
              <a:rPr lang="en-US" dirty="0">
                <a:solidFill>
                  <a:srgbClr val="FF0000"/>
                </a:solidFill>
                <a:latin typeface="Tahoma"/>
                <a:ea typeface="ＭＳ Ｐゴシック" charset="0"/>
                <a:cs typeface="ＭＳ Ｐゴシック" charset="0"/>
                <a:sym typeface="Symbol" charset="0"/>
              </a:rPr>
              <a:t> + </a:t>
            </a:r>
            <a:r>
              <a:rPr lang="en-US" baseline="30000" dirty="0">
                <a:solidFill>
                  <a:srgbClr val="FF0000"/>
                </a:solidFill>
                <a:latin typeface="Tahoma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Tahoma"/>
                <a:ea typeface="ＭＳ Ｐゴシック" charset="0"/>
                <a:cs typeface="ＭＳ Ｐゴシック" charset="0"/>
                <a:sym typeface="Symbol" charset="0"/>
              </a:rPr>
              <a:t>r</a:t>
            </a:r>
            <a:r>
              <a:rPr lang="en-US" baseline="-25000" dirty="0">
                <a:solidFill>
                  <a:srgbClr val="FF0000"/>
                </a:solidFill>
                <a:latin typeface="Tahoma"/>
                <a:ea typeface="ＭＳ Ｐゴシック" charset="0"/>
                <a:cs typeface="ＭＳ Ｐゴシック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Tahoma"/>
                <a:ea typeface="ＭＳ Ｐゴシック" charset="0"/>
                <a:cs typeface="ＭＳ Ｐゴシック" charset="0"/>
                <a:sym typeface="Symbol" charset="0"/>
              </a:rPr>
              <a:t> + … ( 0   &lt; 1)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28600" y="3657600"/>
            <a:ext cx="8534400" cy="2209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28800" y="6302339"/>
            <a:ext cx="4953000" cy="32706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3434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Example: The </a:t>
            </a:r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Memory Capacity Gap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sz="1600" dirty="0" smtClean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sz="2100" i="1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Memory </a:t>
            </a:r>
            <a:r>
              <a:rPr lang="en-US" sz="2100" i="1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capacity per core </a:t>
            </a:r>
            <a:r>
              <a:rPr lang="en-US" sz="2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expected to drop by 30% every two years</a:t>
            </a:r>
          </a:p>
          <a:p>
            <a:r>
              <a:rPr lang="en-US" sz="2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21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rends worse for </a:t>
            </a:r>
            <a:r>
              <a:rPr lang="en-US" sz="2100" i="1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memory bandwidth per core</a:t>
            </a:r>
            <a:r>
              <a:rPr lang="en-US" sz="21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!</a:t>
            </a:r>
            <a:endParaRPr lang="en-US" sz="2100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21E14D88-6476-D942-BCE2-3889B3643052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12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25605" name="Picture 8" descr="90%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00808"/>
            <a:ext cx="585787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9" descr="90%"/>
          <p:cNvSpPr txBox="1">
            <a:spLocks noChangeArrowheads="1"/>
          </p:cNvSpPr>
          <p:nvPr/>
        </p:nvSpPr>
        <p:spPr bwMode="auto">
          <a:xfrm>
            <a:off x="1692275" y="980728"/>
            <a:ext cx="606425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Core count doubling ~ every 2 years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DRAM DIMM capacity doubling ~ every 3 years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18569" y="1916832"/>
            <a:ext cx="2089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Lim et al., ISCA 2009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64921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charset="0"/>
              </a:rPr>
              <a:t>Next Lecture (9/30): Required Readings </a:t>
            </a:r>
            <a:endParaRPr lang="en-US" dirty="0">
              <a:latin typeface="Garamond" charset="0"/>
            </a:endParaRPr>
          </a:p>
        </p:txBody>
      </p:sp>
      <p:sp>
        <p:nvSpPr>
          <p:cNvPr id="13721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B26A81-4284-5149-9A48-0B8A520858EB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120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28600" y="1219200"/>
            <a:ext cx="8447856" cy="5090120"/>
          </a:xfrm>
          <a:prstGeom prst="rect">
            <a:avLst/>
          </a:prstGeom>
          <a:solidFill>
            <a:srgbClr val="FFFF99"/>
          </a:solidFill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002776"/>
                </a:solidFill>
                <a:latin typeface="Tahoma"/>
              </a:rPr>
              <a:t> Required Reading Assignment: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2776"/>
                </a:solidFill>
                <a:latin typeface="Tahoma"/>
              </a:rPr>
              <a:t>Lee et al., “</a:t>
            </a:r>
            <a:r>
              <a:rPr lang="en-US" sz="2000" b="1" dirty="0">
                <a:solidFill>
                  <a:srgbClr val="0000FF"/>
                </a:solidFill>
                <a:latin typeface="Tahoma"/>
              </a:rPr>
              <a:t>Phase Change Technology and the Future of Main Memory</a:t>
            </a:r>
            <a:r>
              <a:rPr lang="en-US" sz="2000" b="1" dirty="0">
                <a:solidFill>
                  <a:srgbClr val="002776"/>
                </a:solidFill>
                <a:latin typeface="Tahoma"/>
              </a:rPr>
              <a:t>,” IEEE Micro, Jan/Feb 2010.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endParaRPr lang="en-US" sz="1800" b="1" dirty="0">
              <a:solidFill>
                <a:srgbClr val="002776"/>
              </a:solidFill>
              <a:latin typeface="Tahoma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02776"/>
                </a:solidFill>
                <a:latin typeface="Tahoma"/>
              </a:rPr>
              <a:t> </a:t>
            </a:r>
            <a:r>
              <a:rPr lang="en-US" sz="2400" dirty="0" smtClean="0">
                <a:solidFill>
                  <a:srgbClr val="002776"/>
                </a:solidFill>
                <a:latin typeface="Tahoma"/>
              </a:rPr>
              <a:t>Recommended References: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002776"/>
              </a:solidFill>
              <a:latin typeface="Tahoma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2776"/>
                </a:solidFill>
                <a:latin typeface="Tahoma"/>
              </a:rPr>
              <a:t>M. </a:t>
            </a:r>
            <a:r>
              <a:rPr lang="en-US" sz="2000" dirty="0" err="1" smtClean="0">
                <a:solidFill>
                  <a:srgbClr val="002776"/>
                </a:solidFill>
                <a:latin typeface="Tahoma"/>
              </a:rPr>
              <a:t>Qureshi</a:t>
            </a:r>
            <a:r>
              <a:rPr lang="en-US" sz="2000" dirty="0" smtClean="0">
                <a:solidFill>
                  <a:srgbClr val="002776"/>
                </a:solidFill>
                <a:latin typeface="Tahoma"/>
              </a:rPr>
              <a:t> et al., “</a:t>
            </a:r>
            <a:r>
              <a:rPr lang="en-US" sz="2000" dirty="0">
                <a:solidFill>
                  <a:srgbClr val="0000FF"/>
                </a:solidFill>
                <a:latin typeface="Tahoma"/>
              </a:rPr>
              <a:t>Scalable high performance main memory system using phase-change memory </a:t>
            </a:r>
            <a:r>
              <a:rPr lang="en-US" sz="2000" dirty="0" smtClean="0">
                <a:solidFill>
                  <a:srgbClr val="0000FF"/>
                </a:solidFill>
                <a:latin typeface="Tahoma"/>
              </a:rPr>
              <a:t>technology</a:t>
            </a:r>
            <a:r>
              <a:rPr lang="en-US" sz="2000" dirty="0" smtClean="0">
                <a:solidFill>
                  <a:srgbClr val="002776"/>
                </a:solidFill>
                <a:latin typeface="Tahoma"/>
              </a:rPr>
              <a:t>,” ISCA 2009. </a:t>
            </a:r>
            <a:endParaRPr lang="en-US" sz="1600" dirty="0" smtClean="0">
              <a:solidFill>
                <a:srgbClr val="0000FF"/>
              </a:solidFill>
              <a:latin typeface="Tahoma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002776"/>
              </a:solidFill>
              <a:latin typeface="Tahoma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2776"/>
                </a:solidFill>
                <a:latin typeface="Tahoma"/>
              </a:rPr>
              <a:t>H. Yoon et al., “</a:t>
            </a:r>
            <a:r>
              <a:rPr lang="en-US" sz="2000" dirty="0">
                <a:solidFill>
                  <a:srgbClr val="0000FF"/>
                </a:solidFill>
                <a:latin typeface="Tahoma"/>
              </a:rPr>
              <a:t>Row buffer locality aware caching policies for hybrid memories</a:t>
            </a:r>
            <a:r>
              <a:rPr lang="en-US" sz="2000" dirty="0" smtClean="0">
                <a:solidFill>
                  <a:srgbClr val="002776"/>
                </a:solidFill>
                <a:latin typeface="Tahoma"/>
              </a:rPr>
              <a:t>,” ICCD 2012.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002776"/>
              </a:solidFill>
              <a:latin typeface="Tahoma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2776"/>
                </a:solidFill>
                <a:latin typeface="Tahoma"/>
              </a:rPr>
              <a:t>J. </a:t>
            </a:r>
            <a:r>
              <a:rPr lang="en-US" sz="2000" dirty="0">
                <a:solidFill>
                  <a:srgbClr val="002776"/>
                </a:solidFill>
                <a:latin typeface="Tahoma"/>
              </a:rPr>
              <a:t>Zhao et al., “</a:t>
            </a:r>
            <a:r>
              <a:rPr lang="en-US" sz="2000" dirty="0">
                <a:solidFill>
                  <a:srgbClr val="0000FF"/>
                </a:solidFill>
                <a:latin typeface="Tahoma"/>
              </a:rPr>
              <a:t>FIRM: Fair and High-Performance Memory Control for Persistent Memory </a:t>
            </a:r>
            <a:r>
              <a:rPr lang="en-US" sz="2000" dirty="0" smtClean="0">
                <a:solidFill>
                  <a:srgbClr val="0000FF"/>
                </a:solidFill>
                <a:latin typeface="Tahoma"/>
              </a:rPr>
              <a:t>Systems</a:t>
            </a:r>
            <a:r>
              <a:rPr lang="en-US" sz="2000" dirty="0" smtClean="0">
                <a:solidFill>
                  <a:srgbClr val="002776"/>
                </a:solidFill>
                <a:latin typeface="Tahoma"/>
              </a:rPr>
              <a:t>,” MICRO 2014.</a:t>
            </a:r>
            <a:endParaRPr lang="en-US" sz="2000" dirty="0">
              <a:solidFill>
                <a:srgbClr val="002776"/>
              </a:solidFill>
              <a:latin typeface="Tahoma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02776"/>
              </a:solidFill>
              <a:latin typeface="Tahoma"/>
            </a:endParaRPr>
          </a:p>
          <a:p>
            <a:pPr marL="457200" lvl="1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sz="1800" dirty="0" smtClean="0">
              <a:solidFill>
                <a:srgbClr val="002776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06090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250950"/>
            <a:ext cx="8428037" cy="1720850"/>
          </a:xfrm>
        </p:spPr>
        <p:txBody>
          <a:bodyPr/>
          <a:lstStyle/>
          <a:p>
            <a:pPr algn="ctr" eaLnBrk="1" hangingPunct="1"/>
            <a:r>
              <a:rPr lang="en-US" sz="4000" dirty="0">
                <a:latin typeface="Garamond" charset="0"/>
              </a:rPr>
              <a:t>18-740/640 </a:t>
            </a:r>
            <a:br>
              <a:rPr lang="en-US" sz="4000" dirty="0">
                <a:latin typeface="Garamond" charset="0"/>
              </a:rPr>
            </a:br>
            <a:r>
              <a:rPr lang="en-US" sz="4000" dirty="0">
                <a:latin typeface="Garamond" charset="0"/>
              </a:rPr>
              <a:t>Computer Architecture</a:t>
            </a:r>
            <a:br>
              <a:rPr lang="en-US" sz="4000" dirty="0">
                <a:latin typeface="Garamond" charset="0"/>
              </a:rPr>
            </a:br>
            <a:r>
              <a:rPr lang="en-US" sz="3800" dirty="0">
                <a:latin typeface="Garamond" charset="0"/>
              </a:rPr>
              <a:t>Lecture </a:t>
            </a:r>
            <a:r>
              <a:rPr lang="en-US" sz="3800" dirty="0" smtClean="0">
                <a:latin typeface="Garamond" charset="0"/>
              </a:rPr>
              <a:t>8: Main Memory System</a:t>
            </a:r>
            <a:endParaRPr lang="en-US" sz="3800" dirty="0">
              <a:latin typeface="Garamond" charset="0"/>
            </a:endParaRPr>
          </a:p>
        </p:txBody>
      </p:sp>
      <p:sp>
        <p:nvSpPr>
          <p:cNvPr id="13517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 dirty="0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 dirty="0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dirty="0">
                <a:solidFill>
                  <a:srgbClr val="003399"/>
                </a:solidFill>
                <a:latin typeface="Tahoma" charset="0"/>
              </a:rPr>
              <a:t>Prof. Onur Mutlu</a:t>
            </a:r>
          </a:p>
          <a:p>
            <a:pPr eaLnBrk="1" hangingPunct="1">
              <a:buFont typeface="Wingdings" charset="0"/>
              <a:buNone/>
            </a:pPr>
            <a:r>
              <a:rPr lang="en-US" dirty="0">
                <a:latin typeface="Tahoma" charset="0"/>
              </a:rPr>
              <a:t>Carnegie Mellon University</a:t>
            </a:r>
          </a:p>
          <a:p>
            <a:pPr eaLnBrk="1" hangingPunct="1">
              <a:buFont typeface="Wingdings" charset="0"/>
              <a:buNone/>
            </a:pPr>
            <a:r>
              <a:rPr lang="en-US" dirty="0">
                <a:latin typeface="Tahoma" charset="0"/>
              </a:rPr>
              <a:t>Fall 2015, 9</a:t>
            </a:r>
            <a:r>
              <a:rPr lang="en-US" dirty="0" smtClean="0">
                <a:latin typeface="Tahoma" charset="0"/>
              </a:rPr>
              <a:t>/28/</a:t>
            </a:r>
            <a:r>
              <a:rPr lang="en-US" dirty="0">
                <a:latin typeface="Tahoma" charset="0"/>
              </a:rPr>
              <a:t>2015</a:t>
            </a:r>
          </a:p>
          <a:p>
            <a:pPr eaLnBrk="1" hangingPunct="1">
              <a:buFont typeface="Wingdings" charset="0"/>
              <a:buNone/>
            </a:pPr>
            <a:endParaRPr lang="en-US" dirty="0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 dirty="0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 dirty="0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9539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628800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latin typeface="Garamond" charset="0"/>
              </a:rPr>
              <a:t>We did not cover the remaining slides in lecture. They are for your benefit.</a:t>
            </a:r>
            <a:endParaRPr lang="en-US" sz="4000" dirty="0">
              <a:latin typeface="Garamond" charset="0"/>
            </a:endParaRPr>
          </a:p>
        </p:txBody>
      </p:sp>
      <p:sp>
        <p:nvSpPr>
          <p:cNvPr id="13517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62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Self-Optimizing DRAM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80745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Dynamically adapt the memory scheduling policy via interaction with the system at runtime </a:t>
            </a:r>
          </a:p>
          <a:p>
            <a:pPr lvl="1"/>
            <a:r>
              <a:rPr lang="en-US" sz="2000" dirty="0">
                <a:latin typeface="Tahoma" charset="0"/>
                <a:ea typeface="ＭＳ Ｐゴシック" charset="0"/>
              </a:rPr>
              <a:t>Associate system states and actions (commands) with long term reward </a:t>
            </a:r>
            <a:r>
              <a:rPr lang="en-US" sz="2000" dirty="0" smtClean="0">
                <a:latin typeface="Tahoma" charset="0"/>
                <a:ea typeface="ＭＳ Ｐゴシック" charset="0"/>
              </a:rPr>
              <a:t>values: </a:t>
            </a:r>
            <a:r>
              <a:rPr lang="en-US" sz="20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each action at a given state leads to a learned reward</a:t>
            </a:r>
            <a:endParaRPr lang="en-US" sz="2000" dirty="0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pPr lvl="1"/>
            <a:r>
              <a:rPr lang="en-US" sz="2000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Schedule command with highest estimated long-term </a:t>
            </a:r>
            <a:r>
              <a:rPr lang="en-US" sz="20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reward value </a:t>
            </a:r>
            <a:r>
              <a:rPr lang="en-US" sz="2000" dirty="0">
                <a:latin typeface="Tahoma" charset="0"/>
                <a:ea typeface="ＭＳ Ｐゴシック" charset="0"/>
              </a:rPr>
              <a:t>in each state</a:t>
            </a:r>
          </a:p>
          <a:p>
            <a:pPr lvl="1"/>
            <a:r>
              <a:rPr lang="en-US" sz="2000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Continuously update </a:t>
            </a:r>
            <a:r>
              <a:rPr lang="en-US" sz="20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reward values for </a:t>
            </a:r>
            <a:r>
              <a:rPr lang="en-US" sz="2000" dirty="0" smtClean="0">
                <a:latin typeface="Tahoma" charset="0"/>
                <a:ea typeface="ＭＳ Ｐゴシック" charset="0"/>
              </a:rPr>
              <a:t>&lt;state, action&gt; pairs based </a:t>
            </a:r>
            <a:r>
              <a:rPr lang="en-US" sz="2000" dirty="0">
                <a:latin typeface="Tahoma" charset="0"/>
                <a:ea typeface="ＭＳ Ｐゴシック" charset="0"/>
              </a:rPr>
              <a:t>on feedback from system</a:t>
            </a:r>
          </a:p>
          <a:p>
            <a:endParaRPr lang="en-US" dirty="0">
              <a:latin typeface="Tahoma" charset="0"/>
            </a:endParaRPr>
          </a:p>
        </p:txBody>
      </p:sp>
      <p:sp>
        <p:nvSpPr>
          <p:cNvPr id="2140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CD6446-5582-7A40-8F43-AE1278A8CDA6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123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5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860800"/>
            <a:ext cx="7334250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697986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69798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0350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Self-Optimizing DRAM Controllers</a:t>
            </a:r>
          </a:p>
        </p:txBody>
      </p:sp>
      <p:sp>
        <p:nvSpPr>
          <p:cNvPr id="21504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sz="1800" dirty="0" err="1">
                <a:latin typeface="Tahoma" charset="0"/>
              </a:rPr>
              <a:t>Engin</a:t>
            </a:r>
            <a:r>
              <a:rPr lang="en-US" sz="1800" dirty="0">
                <a:latin typeface="Tahoma" charset="0"/>
              </a:rPr>
              <a:t> </a:t>
            </a:r>
            <a:r>
              <a:rPr lang="en-US" sz="1800" dirty="0" err="1">
                <a:latin typeface="Tahoma" charset="0"/>
              </a:rPr>
              <a:t>Ipek</a:t>
            </a:r>
            <a:r>
              <a:rPr lang="en-US" sz="1800" dirty="0">
                <a:latin typeface="Tahoma" charset="0"/>
              </a:rPr>
              <a:t>, Onur Mutlu, José F. </a:t>
            </a:r>
            <a:r>
              <a:rPr lang="en-US" sz="1800" dirty="0" err="1">
                <a:latin typeface="Tahoma" charset="0"/>
              </a:rPr>
              <a:t>Martínez</a:t>
            </a:r>
            <a:r>
              <a:rPr lang="en-US" sz="1800" dirty="0">
                <a:latin typeface="Tahoma" charset="0"/>
              </a:rPr>
              <a:t>, and Rich </a:t>
            </a:r>
            <a:r>
              <a:rPr lang="en-US" sz="1800" dirty="0" err="1">
                <a:latin typeface="Tahoma" charset="0"/>
              </a:rPr>
              <a:t>Caruana</a:t>
            </a:r>
            <a:r>
              <a:rPr lang="en-US" sz="1800" dirty="0">
                <a:latin typeface="Tahoma" charset="0"/>
              </a:rPr>
              <a:t>, </a:t>
            </a:r>
            <a:br>
              <a:rPr lang="en-US" sz="1800" dirty="0">
                <a:latin typeface="Tahoma" charset="0"/>
              </a:rPr>
            </a:br>
            <a:r>
              <a:rPr lang="en-US" sz="1800" b="1" dirty="0">
                <a:latin typeface="Tahoma" charset="0"/>
                <a:hlinkClick r:id="rId2"/>
              </a:rPr>
              <a:t>"Self Optimizing Memory Controllers: A Reinforcement Learning Approach"</a:t>
            </a:r>
            <a:r>
              <a:rPr lang="en-US" sz="1800" dirty="0">
                <a:latin typeface="Tahoma" charset="0"/>
              </a:rPr>
              <a:t/>
            </a:r>
            <a:br>
              <a:rPr lang="en-US" sz="1800" dirty="0">
                <a:latin typeface="Tahoma" charset="0"/>
              </a:rPr>
            </a:br>
            <a:r>
              <a:rPr lang="en-US" sz="1800" i="1" dirty="0">
                <a:latin typeface="Tahoma" charset="0"/>
              </a:rPr>
              <a:t>Proceedings of the </a:t>
            </a:r>
            <a:r>
              <a:rPr lang="en-US" sz="1800" i="1" dirty="0">
                <a:latin typeface="Tahoma" charset="0"/>
                <a:hlinkClick r:id="rId3"/>
              </a:rPr>
              <a:t>35th International Symposium on Computer Architecture</a:t>
            </a:r>
            <a:r>
              <a:rPr lang="en-US" sz="1800" i="1" dirty="0">
                <a:latin typeface="Tahoma" charset="0"/>
              </a:rPr>
              <a:t> (</a:t>
            </a:r>
            <a:r>
              <a:rPr lang="en-US" sz="1800" b="1" i="1" dirty="0">
                <a:latin typeface="Tahoma" charset="0"/>
              </a:rPr>
              <a:t>ISCA</a:t>
            </a:r>
            <a:r>
              <a:rPr lang="en-US" sz="1800" i="1" dirty="0">
                <a:latin typeface="Tahoma" charset="0"/>
              </a:rPr>
              <a:t>)</a:t>
            </a:r>
            <a:r>
              <a:rPr lang="en-US" sz="1800" dirty="0">
                <a:latin typeface="Tahoma" charset="0"/>
              </a:rPr>
              <a:t>, pages 39-50, Beijing, China, June 2008.</a:t>
            </a:r>
          </a:p>
          <a:p>
            <a:endParaRPr lang="en-US" sz="1800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B46712-CDE9-5243-80CB-07DD7A074F23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124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21504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08250"/>
            <a:ext cx="82550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523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States, Actions, Rewards</a:t>
            </a:r>
          </a:p>
        </p:txBody>
      </p:sp>
      <p:sp>
        <p:nvSpPr>
          <p:cNvPr id="21606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DCBF04-3A79-AF48-9739-B143C129DD93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125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auto">
          <a:xfrm>
            <a:off x="-107950" y="838200"/>
            <a:ext cx="278765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596900" indent="-342900">
              <a:spcBef>
                <a:spcPts val="1200"/>
              </a:spcBef>
              <a:buClr>
                <a:srgbClr val="C50011"/>
              </a:buClr>
              <a:buSzPct val="125000"/>
              <a:buFont typeface="Zapf Dingbats" charset="0"/>
              <a:buChar char="❖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Reward function</a:t>
            </a: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Char char="•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+1 for scheduling Read and Write commands</a:t>
            </a: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Char char="•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0 at all other </a:t>
            </a:r>
            <a:r>
              <a:rPr lang="en-US" dirty="0" smtClean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times</a:t>
            </a:r>
            <a:endParaRPr lang="en-US" dirty="0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None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Goal is to maximize data bus utilization</a:t>
            </a:r>
            <a:endParaRPr lang="en-US" dirty="0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Char char="•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endParaRPr lang="en-US" dirty="0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None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2771775" y="1125538"/>
            <a:ext cx="295275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596900" indent="-342900">
              <a:spcBef>
                <a:spcPts val="1200"/>
              </a:spcBef>
              <a:buClr>
                <a:srgbClr val="C50011"/>
              </a:buClr>
              <a:buSzPct val="125000"/>
              <a:buFont typeface="Zapf Dingbats" charset="0"/>
              <a:buChar char="❖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State attributes</a:t>
            </a: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Char char="•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Number of reads, writes, and load misses in transaction queue</a:t>
            </a: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Char char="•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Number of pending writes and ROB heads waiting for referenced row</a:t>
            </a: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Char char="•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Request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s relative ROB order</a:t>
            </a: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Char char="•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endParaRPr lang="en-US" dirty="0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None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5724525" y="1233488"/>
            <a:ext cx="4189413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596900" indent="-342900">
              <a:spcBef>
                <a:spcPts val="1200"/>
              </a:spcBef>
              <a:buClr>
                <a:srgbClr val="C50011"/>
              </a:buClr>
              <a:buSzPct val="125000"/>
              <a:buFont typeface="Zapf Dingbats" charset="0"/>
              <a:buChar char="❖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Actions</a:t>
            </a: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Char char="•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Activate</a:t>
            </a: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Char char="•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Write</a:t>
            </a: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Char char="•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Read - load miss</a:t>
            </a: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Char char="•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Read - store miss</a:t>
            </a: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Char char="•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 err="1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Precharge</a:t>
            </a: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 - pending</a:t>
            </a: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Char char="•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 err="1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Precharge</a:t>
            </a: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 - preemptive</a:t>
            </a: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Char char="•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NOP</a:t>
            </a: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None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endParaRPr lang="en-US" dirty="0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Char char="•"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endParaRPr lang="en-US" dirty="0">
              <a:solidFill>
                <a:srgbClr val="000000"/>
              </a:solidFill>
              <a:latin typeface="Tahoma"/>
              <a:ea typeface="ＭＳ Ｐゴシック" charset="0"/>
              <a:cs typeface="ＭＳ Ｐゴシック" charset="0"/>
            </a:endParaRPr>
          </a:p>
          <a:p>
            <a:pPr marL="952500" lvl="1" indent="-342900">
              <a:spcBef>
                <a:spcPts val="1200"/>
              </a:spcBef>
              <a:buClr>
                <a:srgbClr val="C50011"/>
              </a:buClr>
              <a:buSzPct val="125000"/>
              <a:buFont typeface="Lucida Grande" charset="0"/>
              <a:buNone/>
              <a:tabLst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  <a:tab pos="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Tahoma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7656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Performance Results</a:t>
            </a:r>
          </a:p>
        </p:txBody>
      </p:sp>
      <p:sp>
        <p:nvSpPr>
          <p:cNvPr id="21709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2AD46-439A-884D-8CC7-72A877BA44F8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126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21709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4076700"/>
            <a:ext cx="91440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125538"/>
            <a:ext cx="9072562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881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Self Optimizing DRAM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Advantages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/>
              <a:t>+ Adapts the scheduling policy dynamically to changing workload behavior and to maximize a long-term target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/>
              <a:t>+ Reduces the designer’s burden in finding a good scheduling policy. Designer specifies: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1) What system variables might be useful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/>
              <a:t>	</a:t>
            </a:r>
            <a:r>
              <a:rPr lang="en-US" dirty="0" smtClean="0"/>
              <a:t>2) What target to optimize, but not how to optimize it</a:t>
            </a:r>
          </a:p>
          <a:p>
            <a:pPr marL="0" indent="0">
              <a:buFont typeface="Wingdings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Disadvantages and Limitations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/>
              <a:t>-- Black box: designer much less likely to implement what she  cannot easily reason about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/>
              <a:t>-- How to specify different reward functions that can achieve different objectives? (e.g., fairness, QoS)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/>
              <a:t>-- Hardware complexity?</a:t>
            </a:r>
            <a:endParaRPr lang="en-US" dirty="0"/>
          </a:p>
        </p:txBody>
      </p:sp>
      <p:sp>
        <p:nvSpPr>
          <p:cNvPr id="2181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0D7E44-239C-964A-A44F-B93A25D8B58A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127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37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 smtClean="0">
                <a:latin typeface="Garamond" charset="0"/>
              </a:rPr>
              <a:t>More on Self</a:t>
            </a:r>
            <a:r>
              <a:rPr lang="en-US" sz="3800" dirty="0">
                <a:latin typeface="Garamond" charset="0"/>
              </a:rPr>
              <a:t>-Optimizing DRAM Controllers</a:t>
            </a:r>
          </a:p>
        </p:txBody>
      </p:sp>
      <p:sp>
        <p:nvSpPr>
          <p:cNvPr id="21504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sz="1800" dirty="0" err="1">
                <a:latin typeface="Tahoma" charset="0"/>
              </a:rPr>
              <a:t>Engin</a:t>
            </a:r>
            <a:r>
              <a:rPr lang="en-US" sz="1800" dirty="0">
                <a:latin typeface="Tahoma" charset="0"/>
              </a:rPr>
              <a:t> </a:t>
            </a:r>
            <a:r>
              <a:rPr lang="en-US" sz="1800" dirty="0" err="1">
                <a:latin typeface="Tahoma" charset="0"/>
              </a:rPr>
              <a:t>Ipek</a:t>
            </a:r>
            <a:r>
              <a:rPr lang="en-US" sz="1800" u="sng" dirty="0">
                <a:latin typeface="Tahoma" charset="0"/>
              </a:rPr>
              <a:t>, </a:t>
            </a:r>
            <a:r>
              <a:rPr lang="en-US" sz="1800" dirty="0">
                <a:latin typeface="Tahoma" charset="0"/>
              </a:rPr>
              <a:t>Onur Mutlu, José F. </a:t>
            </a:r>
            <a:r>
              <a:rPr lang="en-US" sz="1800" dirty="0" err="1">
                <a:latin typeface="Tahoma" charset="0"/>
              </a:rPr>
              <a:t>Martínez</a:t>
            </a:r>
            <a:r>
              <a:rPr lang="en-US" sz="1800" dirty="0">
                <a:latin typeface="Tahoma" charset="0"/>
              </a:rPr>
              <a:t>, and Rich </a:t>
            </a:r>
            <a:r>
              <a:rPr lang="en-US" sz="1800" dirty="0" err="1">
                <a:latin typeface="Tahoma" charset="0"/>
              </a:rPr>
              <a:t>Caruana</a:t>
            </a:r>
            <a:r>
              <a:rPr lang="en-US" sz="1800" dirty="0">
                <a:latin typeface="Tahoma" charset="0"/>
              </a:rPr>
              <a:t>, </a:t>
            </a:r>
            <a:br>
              <a:rPr lang="en-US" sz="1800" dirty="0">
                <a:latin typeface="Tahoma" charset="0"/>
              </a:rPr>
            </a:br>
            <a:r>
              <a:rPr lang="en-US" sz="1800" b="1" dirty="0">
                <a:latin typeface="Tahoma" charset="0"/>
                <a:hlinkClick r:id="rId2"/>
              </a:rPr>
              <a:t>"Self Optimizing Memory Controllers: A Reinforcement Learning Approach"</a:t>
            </a:r>
            <a:r>
              <a:rPr lang="en-US" sz="1800" dirty="0">
                <a:latin typeface="Tahoma" charset="0"/>
              </a:rPr>
              <a:t/>
            </a:r>
            <a:br>
              <a:rPr lang="en-US" sz="1800" dirty="0">
                <a:latin typeface="Tahoma" charset="0"/>
              </a:rPr>
            </a:br>
            <a:r>
              <a:rPr lang="en-US" sz="1800" i="1" dirty="0">
                <a:latin typeface="Tahoma" charset="0"/>
              </a:rPr>
              <a:t>Proceedings of the </a:t>
            </a:r>
            <a:r>
              <a:rPr lang="en-US" sz="1800" i="1" dirty="0">
                <a:latin typeface="Tahoma" charset="0"/>
                <a:hlinkClick r:id="rId3"/>
              </a:rPr>
              <a:t>35th International Symposium on Computer Architecture</a:t>
            </a:r>
            <a:r>
              <a:rPr lang="en-US" sz="1800" i="1" dirty="0">
                <a:latin typeface="Tahoma" charset="0"/>
              </a:rPr>
              <a:t> (</a:t>
            </a:r>
            <a:r>
              <a:rPr lang="en-US" sz="1800" b="1" i="1" dirty="0">
                <a:latin typeface="Tahoma" charset="0"/>
              </a:rPr>
              <a:t>ISCA</a:t>
            </a:r>
            <a:r>
              <a:rPr lang="en-US" sz="1800" i="1" dirty="0">
                <a:latin typeface="Tahoma" charset="0"/>
              </a:rPr>
              <a:t>)</a:t>
            </a:r>
            <a:r>
              <a:rPr lang="en-US" sz="1800" dirty="0">
                <a:latin typeface="Tahoma" charset="0"/>
              </a:rPr>
              <a:t>, pages 39-50, Beijing, China, June 2008.</a:t>
            </a:r>
          </a:p>
          <a:p>
            <a:endParaRPr lang="en-US" sz="1800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2150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B46712-CDE9-5243-80CB-07DD7A074F23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128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10115"/>
            <a:ext cx="9144000" cy="17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659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628800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latin typeface="Garamond" charset="0"/>
              </a:rPr>
              <a:t>Evaluating New Ideas </a:t>
            </a:r>
            <a:br>
              <a:rPr lang="en-US" sz="4000" dirty="0" smtClean="0">
                <a:latin typeface="Garamond" charset="0"/>
              </a:rPr>
            </a:br>
            <a:r>
              <a:rPr lang="en-US" sz="4000" dirty="0" smtClean="0">
                <a:latin typeface="Garamond" charset="0"/>
              </a:rPr>
              <a:t>for New (Memory) Architectures</a:t>
            </a:r>
            <a:endParaRPr lang="en-US" sz="4000" dirty="0">
              <a:latin typeface="Garamond" charset="0"/>
            </a:endParaRPr>
          </a:p>
        </p:txBody>
      </p:sp>
      <p:sp>
        <p:nvSpPr>
          <p:cNvPr id="13517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357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Major Trends Affecting Main Memory (III)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Need for main memory </a:t>
            </a:r>
            <a:r>
              <a:rPr lang="en-US" dirty="0" smtClean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capacity, bandwidth, QoS </a:t>
            </a:r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increasing </a:t>
            </a: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energy/power is a key system design concern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~40-50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% energy spent in off-chip memory hierarchy </a:t>
            </a:r>
            <a:r>
              <a:rPr lang="en-US" sz="1800" dirty="0">
                <a:solidFill>
                  <a:srgbClr val="008000"/>
                </a:solidFill>
                <a:latin typeface="Tahoma" charset="0"/>
                <a:ea typeface="ＭＳ Ｐゴシック" charset="0"/>
              </a:rPr>
              <a:t>[Lefurgy, IEEE Computer 2003</a:t>
            </a:r>
            <a:r>
              <a:rPr lang="en-US" sz="1800" dirty="0" smtClean="0">
                <a:solidFill>
                  <a:srgbClr val="008000"/>
                </a:solidFill>
                <a:latin typeface="Tahoma" charset="0"/>
                <a:ea typeface="ＭＳ Ｐゴシック" charset="0"/>
              </a:rPr>
              <a:t>] </a:t>
            </a:r>
            <a:endParaRPr lang="en-US" dirty="0">
              <a:solidFill>
                <a:srgbClr val="FF0000"/>
              </a:solidFill>
              <a:latin typeface="Tahoma" charset="0"/>
              <a:ea typeface="ＭＳ Ｐゴシック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DRAM consumes power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even when not used (periodic refresh)</a:t>
            </a:r>
            <a:endParaRPr lang="en-US" dirty="0">
              <a:solidFill>
                <a:srgbClr val="FF0000"/>
              </a:solidFill>
              <a:latin typeface="Tahoma" charset="0"/>
              <a:ea typeface="ＭＳ Ｐゴシック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technology scaling is ending </a:t>
            </a:r>
          </a:p>
          <a:p>
            <a:pPr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5152ED14-562A-7B41-81C5-4AADBA53F903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13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76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" y="1844675"/>
            <a:ext cx="8794750" cy="822325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latin typeface="Garamond" charset="0"/>
              </a:rPr>
              <a:t>Simulation: The Field of Dreams</a:t>
            </a:r>
            <a:endParaRPr lang="en-US" sz="4000" dirty="0">
              <a:latin typeface="Garamond" charset="0"/>
            </a:endParaRPr>
          </a:p>
        </p:txBody>
      </p:sp>
      <p:sp>
        <p:nvSpPr>
          <p:cNvPr id="11571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187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Dreaming and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architect is in part a dreamer, a creator</a:t>
            </a:r>
          </a:p>
          <a:p>
            <a:endParaRPr lang="en-US" dirty="0"/>
          </a:p>
          <a:p>
            <a:r>
              <a:rPr lang="en-US" dirty="0" smtClean="0"/>
              <a:t>Simulation is a key tool of the architect</a:t>
            </a:r>
          </a:p>
          <a:p>
            <a:endParaRPr lang="en-US" dirty="0" smtClean="0"/>
          </a:p>
          <a:p>
            <a:r>
              <a:rPr lang="en-US" dirty="0" smtClean="0"/>
              <a:t>Simulation enables</a:t>
            </a:r>
            <a:endParaRPr lang="en-US" dirty="0"/>
          </a:p>
          <a:p>
            <a:pPr lvl="1"/>
            <a:r>
              <a:rPr lang="en-US" dirty="0"/>
              <a:t>T</a:t>
            </a:r>
            <a:r>
              <a:rPr lang="en-US" dirty="0" smtClean="0"/>
              <a:t>he exploration of many dreams</a:t>
            </a:r>
            <a:endParaRPr lang="en-US" dirty="0"/>
          </a:p>
          <a:p>
            <a:pPr lvl="1"/>
            <a:r>
              <a:rPr lang="en-US" dirty="0" smtClean="0"/>
              <a:t>A reality check of the dreams</a:t>
            </a:r>
          </a:p>
          <a:p>
            <a:pPr lvl="1"/>
            <a:r>
              <a:rPr lang="en-US" dirty="0" smtClean="0"/>
              <a:t>Deciding which dream is better</a:t>
            </a:r>
          </a:p>
          <a:p>
            <a:endParaRPr lang="en-US" dirty="0"/>
          </a:p>
          <a:p>
            <a:r>
              <a:rPr lang="en-US" dirty="0" smtClean="0"/>
              <a:t>Simulation also enables</a:t>
            </a:r>
          </a:p>
          <a:p>
            <a:pPr lvl="1"/>
            <a:r>
              <a:rPr lang="en-US" dirty="0" smtClean="0"/>
              <a:t>The ability to fool yourself with false dreams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4FB91F-8620-9C4D-8A32-1AD02BFD54B1}" type="slidenum">
              <a:rPr lang="en-US" smtClean="0"/>
              <a:pPr>
                <a:defRPr/>
              </a:pPr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19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High-Level Simulation?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Problem: </a:t>
            </a:r>
            <a:r>
              <a:rPr lang="en-US" dirty="0" smtClean="0">
                <a:solidFill>
                  <a:srgbClr val="0000FF"/>
                </a:solidFill>
              </a:rPr>
              <a:t>RTL simulation is intractable for design space exploration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too time consuming to design and evaluate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Especially over a large number of workloads</a:t>
            </a:r>
          </a:p>
          <a:p>
            <a:pPr lvl="1"/>
            <a:r>
              <a:rPr lang="en-US" dirty="0" smtClean="0"/>
              <a:t>Especially if you want to predict the performance of a good chunk of a workload on a particular design</a:t>
            </a:r>
          </a:p>
          <a:p>
            <a:pPr lvl="1"/>
            <a:r>
              <a:rPr lang="en-US" dirty="0" smtClean="0"/>
              <a:t>Especially if you want to consider many design choices</a:t>
            </a:r>
          </a:p>
          <a:p>
            <a:pPr lvl="2"/>
            <a:r>
              <a:rPr lang="en-US" dirty="0" smtClean="0"/>
              <a:t>Cache size, associativity, block size, algorithms</a:t>
            </a:r>
          </a:p>
          <a:p>
            <a:pPr lvl="2"/>
            <a:r>
              <a:rPr lang="en-US" dirty="0" smtClean="0"/>
              <a:t>Memory control and scheduling algorithms</a:t>
            </a:r>
          </a:p>
          <a:p>
            <a:pPr lvl="2"/>
            <a:r>
              <a:rPr lang="en-US" dirty="0" smtClean="0"/>
              <a:t>In-order vs. out-of-order execution</a:t>
            </a:r>
          </a:p>
          <a:p>
            <a:pPr lvl="2"/>
            <a:r>
              <a:rPr lang="en-US" dirty="0" smtClean="0"/>
              <a:t>Reservation station sizes, </a:t>
            </a:r>
            <a:r>
              <a:rPr lang="en-US" dirty="0" err="1" smtClean="0"/>
              <a:t>ld</a:t>
            </a:r>
            <a:r>
              <a:rPr lang="en-US" dirty="0" smtClean="0"/>
              <a:t>/</a:t>
            </a:r>
            <a:r>
              <a:rPr lang="en-US" dirty="0" err="1" smtClean="0"/>
              <a:t>st</a:t>
            </a:r>
            <a:r>
              <a:rPr lang="en-US" dirty="0" smtClean="0"/>
              <a:t> queue size, register file size, …</a:t>
            </a:r>
          </a:p>
          <a:p>
            <a:pPr lvl="2"/>
            <a:r>
              <a:rPr lang="en-US" dirty="0" smtClean="0"/>
              <a:t>…</a:t>
            </a:r>
          </a:p>
          <a:p>
            <a:pPr lvl="2"/>
            <a:endParaRPr lang="en-US" dirty="0"/>
          </a:p>
          <a:p>
            <a:r>
              <a:rPr lang="en-US" dirty="0" smtClean="0"/>
              <a:t>Goal: </a:t>
            </a:r>
            <a:r>
              <a:rPr lang="en-US" dirty="0" smtClean="0">
                <a:solidFill>
                  <a:srgbClr val="0000FF"/>
                </a:solidFill>
              </a:rPr>
              <a:t>Explore design choices quickly to see their impact on the workloads we are designing the platform for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4FB91F-8620-9C4D-8A32-1AD02BFD54B1}" type="slidenum">
              <a:rPr lang="en-US" smtClean="0"/>
              <a:pPr>
                <a:defRPr/>
              </a:pPr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01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Goals in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50529"/>
            <a:ext cx="8610600" cy="519372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Explore the design space quickly </a:t>
            </a:r>
            <a:r>
              <a:rPr lang="en-US" dirty="0" smtClean="0"/>
              <a:t>and see what you want to</a:t>
            </a:r>
          </a:p>
          <a:p>
            <a:pPr lvl="1"/>
            <a:r>
              <a:rPr lang="en-US" sz="2000" dirty="0" smtClean="0"/>
              <a:t>potentially implement in a next-generation platform</a:t>
            </a:r>
          </a:p>
          <a:p>
            <a:pPr lvl="1"/>
            <a:r>
              <a:rPr lang="en-US" sz="2000" dirty="0"/>
              <a:t>p</a:t>
            </a:r>
            <a:r>
              <a:rPr lang="en-US" sz="2000" dirty="0" smtClean="0"/>
              <a:t>ropose as the next big idea to advance the state of the art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he goal is mainly to see relative effects of design decisions</a:t>
            </a:r>
          </a:p>
          <a:p>
            <a:pPr lvl="1"/>
            <a:endParaRPr lang="en-US" sz="1000" dirty="0"/>
          </a:p>
          <a:p>
            <a:r>
              <a:rPr lang="en-US" dirty="0" smtClean="0">
                <a:solidFill>
                  <a:srgbClr val="0000FF"/>
                </a:solidFill>
              </a:rPr>
              <a:t>Match the behavior of an existing system </a:t>
            </a:r>
            <a:r>
              <a:rPr lang="en-US" dirty="0" smtClean="0"/>
              <a:t>so that you can</a:t>
            </a:r>
          </a:p>
          <a:p>
            <a:pPr lvl="1"/>
            <a:r>
              <a:rPr lang="en-US" sz="2000" dirty="0" smtClean="0"/>
              <a:t>debug and verify it at cycle-level accuracy</a:t>
            </a:r>
          </a:p>
          <a:p>
            <a:pPr lvl="1"/>
            <a:r>
              <a:rPr lang="en-US" sz="2000" dirty="0"/>
              <a:t>p</a:t>
            </a:r>
            <a:r>
              <a:rPr lang="en-US" sz="2000" dirty="0" smtClean="0"/>
              <a:t>ropose small tweaks to the design that can make a difference in performance or energy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t</a:t>
            </a:r>
            <a:r>
              <a:rPr lang="en-US" sz="2000" dirty="0" smtClean="0">
                <a:solidFill>
                  <a:srgbClr val="FF0000"/>
                </a:solidFill>
              </a:rPr>
              <a:t>he goal is very high accuracy</a:t>
            </a:r>
          </a:p>
          <a:p>
            <a:pPr lvl="1"/>
            <a:endParaRPr lang="en-US" sz="1000" dirty="0" smtClean="0"/>
          </a:p>
          <a:p>
            <a:r>
              <a:rPr lang="en-US" dirty="0" smtClean="0"/>
              <a:t>Other goals in-between: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Refine the explored design space</a:t>
            </a:r>
            <a:r>
              <a:rPr lang="en-US" dirty="0" smtClean="0"/>
              <a:t> without going into a full detailed, cycle-accurate design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Gain confidence in your design decisions </a:t>
            </a:r>
            <a:r>
              <a:rPr lang="en-US" dirty="0" smtClean="0"/>
              <a:t>made by higher-level design space exploration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4FB91F-8620-9C4D-8A32-1AD02BFD54B1}" type="slidenum">
              <a:rPr lang="en-US" smtClean="0"/>
              <a:pPr>
                <a:defRPr/>
              </a:pPr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573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Tradeoffs in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metrics to evaluate a simulator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Speed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Flexibility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Accuracy</a:t>
            </a:r>
          </a:p>
          <a:p>
            <a:pPr lvl="1"/>
            <a:endParaRPr lang="en-US" sz="1600" dirty="0"/>
          </a:p>
          <a:p>
            <a:r>
              <a:rPr lang="en-US" dirty="0" smtClean="0"/>
              <a:t>Speed: How fast the simulator runs (</a:t>
            </a:r>
            <a:r>
              <a:rPr lang="en-US" dirty="0" err="1" smtClean="0"/>
              <a:t>xIPS</a:t>
            </a:r>
            <a:r>
              <a:rPr lang="en-US" dirty="0" smtClean="0"/>
              <a:t>, </a:t>
            </a:r>
            <a:r>
              <a:rPr lang="en-US" dirty="0" err="1" smtClean="0"/>
              <a:t>xCPS</a:t>
            </a:r>
            <a:r>
              <a:rPr lang="en-US" dirty="0" smtClean="0"/>
              <a:t>)</a:t>
            </a:r>
          </a:p>
          <a:p>
            <a:r>
              <a:rPr lang="en-US" dirty="0"/>
              <a:t>Flexibility: How quickly </a:t>
            </a:r>
            <a:r>
              <a:rPr lang="en-US" dirty="0" smtClean="0"/>
              <a:t>one can </a:t>
            </a:r>
            <a:r>
              <a:rPr lang="en-US" dirty="0"/>
              <a:t>modify the simulator to evaluate different algorithms and design choices?</a:t>
            </a:r>
          </a:p>
          <a:p>
            <a:r>
              <a:rPr lang="en-US" dirty="0" smtClean="0"/>
              <a:t>Accuracy: How accurate the performance (energy) numbers the simulator generates are vs. a real design (Simulation error)</a:t>
            </a:r>
          </a:p>
          <a:p>
            <a:endParaRPr lang="en-US" sz="1800" dirty="0"/>
          </a:p>
          <a:p>
            <a:r>
              <a:rPr lang="en-US" dirty="0" smtClean="0">
                <a:solidFill>
                  <a:srgbClr val="FF0000"/>
                </a:solidFill>
              </a:rPr>
              <a:t>The relative importance of these metrics varies depending on where you are in the design process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4FB91F-8620-9C4D-8A32-1AD02BFD54B1}" type="slidenum">
              <a:rPr lang="en-US" smtClean="0"/>
              <a:pPr>
                <a:defRPr/>
              </a:pPr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40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Trading Off Speed, Flexibility, Accuracy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763000" cy="5193723"/>
          </a:xfrm>
        </p:spPr>
        <p:txBody>
          <a:bodyPr/>
          <a:lstStyle/>
          <a:p>
            <a:r>
              <a:rPr lang="en-US" dirty="0" smtClean="0"/>
              <a:t>Speed &amp; flexibility affect:</a:t>
            </a:r>
          </a:p>
          <a:p>
            <a:pPr lvl="1"/>
            <a:r>
              <a:rPr lang="en-US" dirty="0" smtClean="0"/>
              <a:t>How quickly you can make design tradeoffs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Accuracy affects:</a:t>
            </a:r>
          </a:p>
          <a:p>
            <a:pPr lvl="1"/>
            <a:r>
              <a:rPr lang="en-US" dirty="0" smtClean="0"/>
              <a:t>How good your design tradeoffs </a:t>
            </a:r>
            <a:r>
              <a:rPr lang="en-US" dirty="0" smtClean="0">
                <a:solidFill>
                  <a:srgbClr val="0000FF"/>
                </a:solidFill>
              </a:rPr>
              <a:t>may</a:t>
            </a:r>
            <a:r>
              <a:rPr lang="en-US" dirty="0" smtClean="0"/>
              <a:t> end up being</a:t>
            </a:r>
          </a:p>
          <a:p>
            <a:pPr lvl="1"/>
            <a:r>
              <a:rPr lang="en-US" dirty="0" smtClean="0"/>
              <a:t>How fast you can build your simulator (simulator design time)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Flexibility also affects:</a:t>
            </a:r>
          </a:p>
          <a:p>
            <a:pPr lvl="1"/>
            <a:r>
              <a:rPr lang="en-US" dirty="0" smtClean="0"/>
              <a:t>How much human effort you need to spend modifying the simulator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You can </a:t>
            </a:r>
            <a:r>
              <a:rPr lang="en-US" dirty="0" smtClean="0">
                <a:solidFill>
                  <a:srgbClr val="FF0000"/>
                </a:solidFill>
              </a:rPr>
              <a:t>trade off between the three to achieve design exploration and decision goals</a:t>
            </a:r>
          </a:p>
          <a:p>
            <a:pPr marL="671512" lvl="2" indent="0">
              <a:buNone/>
            </a:pPr>
            <a:endParaRPr lang="en-US" dirty="0" smtClean="0">
              <a:sym typeface="Wingdings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4FB91F-8620-9C4D-8A32-1AD02BFD54B1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49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High-Level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Clr>
                <a:schemeClr val="accent1"/>
              </a:buClr>
              <a:buSzPct val="65000"/>
              <a:buFont typeface="Wingdings" charset="0"/>
              <a:buChar char="n"/>
            </a:pPr>
            <a:r>
              <a:rPr lang="en-US" sz="2400" dirty="0" smtClean="0"/>
              <a:t>Key Idea: Raise the abstraction level of modeling to </a:t>
            </a:r>
            <a:r>
              <a:rPr lang="en-US" sz="2400" dirty="0" smtClean="0">
                <a:solidFill>
                  <a:srgbClr val="0000FF"/>
                </a:solidFill>
              </a:rPr>
              <a:t>give </a:t>
            </a:r>
            <a:r>
              <a:rPr lang="en-US" sz="2400" dirty="0">
                <a:solidFill>
                  <a:srgbClr val="0000FF"/>
                </a:solidFill>
              </a:rPr>
              <a:t>up some accuracy to enable </a:t>
            </a:r>
            <a:r>
              <a:rPr lang="en-US" sz="2400" dirty="0" smtClean="0">
                <a:solidFill>
                  <a:srgbClr val="0000FF"/>
                </a:solidFill>
              </a:rPr>
              <a:t>speed &amp; flexibility</a:t>
            </a:r>
            <a:r>
              <a:rPr lang="en-US" sz="2400" dirty="0" smtClean="0"/>
              <a:t> (and quick simulator design)</a:t>
            </a:r>
          </a:p>
          <a:p>
            <a:pPr marL="0" lvl="1" indent="0">
              <a:buClr>
                <a:schemeClr val="accent1"/>
              </a:buClr>
              <a:buSzPct val="65000"/>
              <a:buNone/>
            </a:pPr>
            <a:endParaRPr lang="en-US" dirty="0">
              <a:sym typeface="Wingdings"/>
            </a:endParaRPr>
          </a:p>
          <a:p>
            <a:r>
              <a:rPr lang="en-US" dirty="0" smtClean="0"/>
              <a:t>Advantage</a:t>
            </a:r>
          </a:p>
          <a:p>
            <a:pPr marL="344487" lvl="1" indent="0">
              <a:buNone/>
            </a:pPr>
            <a:r>
              <a:rPr lang="en-US" dirty="0" smtClean="0"/>
              <a:t>+ C</a:t>
            </a:r>
            <a:r>
              <a:rPr lang="en-US" dirty="0" smtClean="0">
                <a:sym typeface="Wingdings"/>
              </a:rPr>
              <a:t>an </a:t>
            </a:r>
            <a:r>
              <a:rPr lang="en-US" dirty="0">
                <a:sym typeface="Wingdings"/>
              </a:rPr>
              <a:t>still make the right tradeoffs, and can do it </a:t>
            </a:r>
            <a:r>
              <a:rPr lang="en-US" dirty="0" smtClean="0">
                <a:sym typeface="Wingdings"/>
              </a:rPr>
              <a:t>quickly</a:t>
            </a:r>
          </a:p>
          <a:p>
            <a:pPr marL="344487" lvl="1" indent="0">
              <a:buNone/>
            </a:pPr>
            <a:r>
              <a:rPr lang="en-US" dirty="0" smtClean="0">
                <a:sym typeface="Wingdings"/>
              </a:rPr>
              <a:t>    + All you need is modeling the key high-level factors, you can omit corner case conditions</a:t>
            </a:r>
          </a:p>
          <a:p>
            <a:pPr marL="344487" lvl="1" indent="0">
              <a:buNone/>
            </a:pPr>
            <a:r>
              <a:rPr lang="en-US" dirty="0" smtClean="0">
                <a:sym typeface="Wingdings"/>
              </a:rPr>
              <a:t>    + All you need is to get the “relative trends” accurately, not exact performance numbers</a:t>
            </a:r>
          </a:p>
          <a:p>
            <a:pPr marL="344487" lvl="1" indent="0">
              <a:buNone/>
            </a:pP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Disadvantage</a:t>
            </a:r>
          </a:p>
          <a:p>
            <a:pPr marL="344487" lvl="1" indent="0">
              <a:buNone/>
            </a:pPr>
            <a:r>
              <a:rPr lang="en-US" dirty="0" smtClean="0">
                <a:sym typeface="Wingdings"/>
              </a:rPr>
              <a:t>-- Opens up the possibility of potentially wrong decisions</a:t>
            </a:r>
          </a:p>
          <a:p>
            <a:pPr marL="344487" lvl="1" indent="0">
              <a:buNone/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-- How do you ensure you get the “relative trends” accurately?</a:t>
            </a:r>
            <a:endParaRPr lang="en-US" dirty="0">
              <a:sym typeface="Wingdings"/>
            </a:endParaRPr>
          </a:p>
          <a:p>
            <a:pPr marL="344487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4FB91F-8620-9C4D-8A32-1AD02BFD54B1}" type="slidenum">
              <a:rPr lang="en-US" smtClean="0"/>
              <a:pPr>
                <a:defRPr/>
              </a:pPr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41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as Progressive Refinement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High-level models (Abstract, C)</a:t>
            </a:r>
          </a:p>
          <a:p>
            <a:r>
              <a:rPr lang="en-US" dirty="0" smtClean="0"/>
              <a:t>…</a:t>
            </a:r>
          </a:p>
          <a:p>
            <a:r>
              <a:rPr lang="en-US" dirty="0" smtClean="0"/>
              <a:t>Medium-level models (Less abstract)</a:t>
            </a:r>
          </a:p>
          <a:p>
            <a:r>
              <a:rPr lang="en-US" dirty="0" smtClean="0"/>
              <a:t>…</a:t>
            </a:r>
          </a:p>
          <a:p>
            <a:r>
              <a:rPr lang="en-US" dirty="0" smtClean="0"/>
              <a:t>Low-level models (RTL with </a:t>
            </a:r>
            <a:r>
              <a:rPr lang="en-US" dirty="0" err="1" smtClean="0"/>
              <a:t>eveything</a:t>
            </a:r>
            <a:r>
              <a:rPr lang="en-US" dirty="0" smtClean="0"/>
              <a:t> modeled)</a:t>
            </a:r>
          </a:p>
          <a:p>
            <a:r>
              <a:rPr lang="en-US" dirty="0" smtClean="0"/>
              <a:t>…</a:t>
            </a:r>
          </a:p>
          <a:p>
            <a:r>
              <a:rPr lang="en-US" dirty="0" smtClean="0"/>
              <a:t>Real design</a:t>
            </a:r>
          </a:p>
          <a:p>
            <a:pPr marL="0" indent="0">
              <a:buNone/>
            </a:pPr>
            <a:endParaRPr lang="en-US" sz="2200" dirty="0" smtClean="0"/>
          </a:p>
          <a:p>
            <a:r>
              <a:rPr lang="en-US" dirty="0" smtClean="0"/>
              <a:t>As you refine (go down the above list)</a:t>
            </a:r>
          </a:p>
          <a:p>
            <a:pPr lvl="1"/>
            <a:r>
              <a:rPr lang="en-US" dirty="0" smtClean="0"/>
              <a:t>Abstraction level reduces</a:t>
            </a:r>
          </a:p>
          <a:p>
            <a:pPr lvl="1"/>
            <a:r>
              <a:rPr lang="en-US" dirty="0" smtClean="0"/>
              <a:t>Accuracy (hopefully) increases (not necessarily, if not careful)</a:t>
            </a:r>
          </a:p>
          <a:p>
            <a:pPr lvl="1"/>
            <a:r>
              <a:rPr lang="en-US" dirty="0" smtClean="0"/>
              <a:t>Speed and flexibility reduce</a:t>
            </a:r>
          </a:p>
          <a:p>
            <a:pPr lvl="1"/>
            <a:r>
              <a:rPr lang="en-US" dirty="0" smtClean="0"/>
              <a:t>You can loop back and fix higher-level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4FB91F-8620-9C4D-8A32-1AD02BFD54B1}" type="slidenum">
              <a:rPr lang="en-US" smtClean="0"/>
              <a:pPr>
                <a:defRPr/>
              </a:pPr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188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The Best of 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 good architect is comfortable at all levels of refinement</a:t>
            </a:r>
          </a:p>
          <a:p>
            <a:pPr lvl="1"/>
            <a:r>
              <a:rPr lang="en-US" dirty="0" smtClean="0"/>
              <a:t>Including the extremes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A good architect knows when to use what type of simulation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4FB91F-8620-9C4D-8A32-1AD02BFD54B1}" type="slidenum">
              <a:rPr lang="en-US" smtClean="0"/>
              <a:pPr>
                <a:defRPr/>
              </a:pPr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00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924800" cy="1752600"/>
          </a:xfrm>
        </p:spPr>
        <p:txBody>
          <a:bodyPr/>
          <a:lstStyle/>
          <a:p>
            <a:r>
              <a:rPr lang="en-US" sz="4000" dirty="0" err="1" smtClean="0"/>
              <a:t>Ramulator</a:t>
            </a:r>
            <a:r>
              <a:rPr lang="en-US" sz="4000" dirty="0" smtClean="0"/>
              <a:t>: A Fast and Extensible DRAM Simulator </a:t>
            </a:r>
            <a:br>
              <a:rPr lang="en-US" sz="4000" dirty="0" smtClean="0"/>
            </a:br>
            <a:r>
              <a:rPr lang="en-US" sz="4000" dirty="0"/>
              <a:t>	</a:t>
            </a:r>
            <a:r>
              <a:rPr lang="en-US" sz="3000" b="1" dirty="0" smtClean="0"/>
              <a:t>[IEEE Comp Arch Letters’15]</a:t>
            </a:r>
            <a:endParaRPr lang="en-US" sz="3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CAD05-5F98-C240-A41D-E171A6304933}" type="slidenum">
              <a:rPr lang="en-US" smtClean="0"/>
              <a:pPr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50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Major Trends Affecting Main Memory (IV)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Need for main memory </a:t>
            </a:r>
            <a:r>
              <a:rPr lang="en-US" dirty="0" smtClean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capacity, bandwidth, QoS </a:t>
            </a:r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increasing </a:t>
            </a:r>
          </a:p>
          <a:p>
            <a:endParaRPr lang="en-US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7F7F7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7F7F7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energy/power is a key system design concern</a:t>
            </a:r>
          </a:p>
          <a:p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technology scaling is ending </a:t>
            </a: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ITRS projects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DRAM will not scale easily below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X nm </a:t>
            </a:r>
            <a:endParaRPr lang="en-US" dirty="0">
              <a:solidFill>
                <a:srgbClr val="FF0000"/>
              </a:solidFill>
              <a:latin typeface="Tahoma" charset="0"/>
              <a:ea typeface="ＭＳ Ｐゴシック" charset="0"/>
            </a:endParaRP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Scaling has provided many benefits: </a:t>
            </a:r>
          </a:p>
          <a:p>
            <a:pPr lvl="2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higher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capacity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(density),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lower cost, lower energy</a:t>
            </a:r>
          </a:p>
          <a:p>
            <a:pPr>
              <a:buFont typeface="Wingdings" charset="0"/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ABE99A2B-29DD-5A4F-B100-24CE86C78EE3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14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886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Ramulator</a:t>
            </a:r>
            <a:r>
              <a:rPr lang="en-US" dirty="0" smtClean="0"/>
              <a:t>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DRAM and Memory Controller landscape is changing</a:t>
            </a:r>
          </a:p>
          <a:p>
            <a:r>
              <a:rPr lang="en-US" sz="2000" dirty="0" smtClean="0"/>
              <a:t>Many new and upcoming standards</a:t>
            </a:r>
          </a:p>
          <a:p>
            <a:r>
              <a:rPr lang="en-US" sz="2000" dirty="0" smtClean="0"/>
              <a:t>Many new controller designs</a:t>
            </a:r>
          </a:p>
          <a:p>
            <a:r>
              <a:rPr lang="en-US" sz="2000" dirty="0" smtClean="0"/>
              <a:t>A fast and easy-to-extend simulator is very much needed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52C56-4F8A-824F-A263-2404B5D536A2}" type="slidenum">
              <a:rPr lang="en-US" smtClean="0"/>
              <a:pPr/>
              <a:t>140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708920"/>
            <a:ext cx="73152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1701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Ramulator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Provides out-of-the box support for many DRAM standards:</a:t>
            </a:r>
          </a:p>
          <a:p>
            <a:pPr lvl="1"/>
            <a:r>
              <a:rPr lang="en-US" dirty="0" smtClean="0"/>
              <a:t>DDR3</a:t>
            </a:r>
            <a:r>
              <a:rPr lang="en-US" dirty="0"/>
              <a:t>/4, LPDDR3/4, GDDR5, WIO1/2, HBM, </a:t>
            </a:r>
            <a:r>
              <a:rPr lang="en-US" dirty="0" smtClean="0"/>
              <a:t>plus new proposals </a:t>
            </a:r>
            <a:r>
              <a:rPr lang="en-US" dirty="0"/>
              <a:t>(SALP, AL-DRAM, TLDRAM</a:t>
            </a:r>
            <a:r>
              <a:rPr lang="en-US" dirty="0" smtClean="0"/>
              <a:t>, RowClone</a:t>
            </a:r>
            <a:r>
              <a:rPr lang="en-US" dirty="0"/>
              <a:t>, and SARP</a:t>
            </a:r>
            <a:r>
              <a:rPr lang="en-US" dirty="0" smtClean="0"/>
              <a:t>)</a:t>
            </a:r>
          </a:p>
          <a:p>
            <a:r>
              <a:rPr lang="en-US" dirty="0" smtClean="0"/>
              <a:t>~2.5X faster than fastest open-source simulator</a:t>
            </a:r>
          </a:p>
          <a:p>
            <a:r>
              <a:rPr lang="en-US" dirty="0" smtClean="0"/>
              <a:t>Modular and extensible to different standards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52C56-4F8A-824F-A263-2404B5D536A2}" type="slidenum">
              <a:rPr lang="en-US" smtClean="0"/>
              <a:pPr/>
              <a:t>141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501008"/>
            <a:ext cx="70739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432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600" dirty="0" smtClean="0"/>
              <a:t>Case Study: Comparison of DRAM Standards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52C56-4F8A-824F-A263-2404B5D536A2}" type="slidenum">
              <a:rPr lang="en-US" smtClean="0"/>
              <a:pPr/>
              <a:t>142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4129360"/>
            <a:ext cx="6997700" cy="25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764704"/>
            <a:ext cx="6985000" cy="304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12360" y="4604935"/>
            <a:ext cx="1944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ahoma"/>
              </a:rPr>
              <a:t>Across 22 workloads, simple CPU model</a:t>
            </a:r>
          </a:p>
        </p:txBody>
      </p:sp>
    </p:spTree>
    <p:extLst>
      <p:ext uri="{BB962C8B-B14F-4D97-AF65-F5344CB8AC3E}">
        <p14:creationId xmlns:p14="http://schemas.microsoft.com/office/powerpoint/2010/main" val="829570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Ramulator</a:t>
            </a:r>
            <a:r>
              <a:rPr lang="en-US" dirty="0" smtClean="0"/>
              <a:t> Paper and Source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Yoongu Kim, </a:t>
            </a:r>
            <a:r>
              <a:rPr lang="en-US" dirty="0" err="1"/>
              <a:t>Weikun</a:t>
            </a:r>
            <a:r>
              <a:rPr lang="en-US" dirty="0"/>
              <a:t> Yang, and Onur Mutlu,</a:t>
            </a:r>
            <a:br>
              <a:rPr lang="en-US" dirty="0"/>
            </a:br>
            <a:r>
              <a:rPr lang="en-US" b="1" dirty="0">
                <a:hlinkClick r:id="rId2"/>
              </a:rPr>
              <a:t>"Ramulator: A Fast and Extensible DRAM Simulator"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March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Source Code</a:t>
            </a:r>
            <a:r>
              <a:rPr lang="en-US" dirty="0"/>
              <a:t>]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Source code is released under the liberal MIT License</a:t>
            </a:r>
          </a:p>
          <a:p>
            <a:pPr lvl="1"/>
            <a:r>
              <a:rPr lang="en-US" dirty="0">
                <a:hlinkClick r:id="rId4"/>
              </a:rPr>
              <a:t>https://github.com/CMU-SAFARI/</a:t>
            </a:r>
            <a:r>
              <a:rPr lang="en-US" dirty="0" smtClean="0">
                <a:hlinkClick r:id="rId4"/>
              </a:rPr>
              <a:t>ramulator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52C56-4F8A-824F-A263-2404B5D536A2}" type="slidenum">
              <a:rPr lang="en-US" smtClean="0"/>
              <a:pPr/>
              <a:t>143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365104"/>
            <a:ext cx="9144000" cy="119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060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Credit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Review the </a:t>
            </a:r>
            <a:r>
              <a:rPr lang="en-US" dirty="0" err="1" smtClean="0">
                <a:solidFill>
                  <a:srgbClr val="0000FF"/>
                </a:solidFill>
              </a:rPr>
              <a:t>Ramulator</a:t>
            </a:r>
            <a:r>
              <a:rPr lang="en-US" dirty="0" smtClean="0">
                <a:solidFill>
                  <a:srgbClr val="0000FF"/>
                </a:solidFill>
              </a:rPr>
              <a:t> paper</a:t>
            </a:r>
          </a:p>
          <a:p>
            <a:pPr lvl="1"/>
            <a:r>
              <a:rPr lang="en-US" dirty="0" smtClean="0"/>
              <a:t>Send your reviews to me (</a:t>
            </a:r>
            <a:r>
              <a:rPr lang="en-US" dirty="0" smtClean="0">
                <a:hlinkClick r:id="rId2"/>
              </a:rPr>
              <a:t>omutlu@gmail.com</a:t>
            </a:r>
            <a:r>
              <a:rPr lang="en-US" dirty="0" smtClean="0"/>
              <a:t>) 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Download and run </a:t>
            </a:r>
            <a:r>
              <a:rPr lang="en-US" dirty="0" err="1" smtClean="0">
                <a:solidFill>
                  <a:srgbClr val="0000FF"/>
                </a:solidFill>
              </a:rPr>
              <a:t>Ramulator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dirty="0" smtClean="0"/>
              <a:t>Compare DDR3, DDR4, SALP, HBM for the </a:t>
            </a:r>
            <a:r>
              <a:rPr lang="en-US" dirty="0" err="1" smtClean="0"/>
              <a:t>libquantum</a:t>
            </a:r>
            <a:r>
              <a:rPr lang="en-US" dirty="0" smtClean="0"/>
              <a:t> benchmark (provided in </a:t>
            </a:r>
            <a:r>
              <a:rPr lang="en-US" dirty="0" err="1" smtClean="0"/>
              <a:t>Ramulator</a:t>
            </a:r>
            <a:r>
              <a:rPr lang="en-US" dirty="0" smtClean="0"/>
              <a:t> repository)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Send your brief report to 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52C56-4F8A-824F-A263-2404B5D536A2}" type="slidenum">
              <a:rPr lang="en-US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1969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The DRAM Scaling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sz="220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stores charge in a capacitor (charge-based memory)</a:t>
            </a:r>
            <a:endParaRPr lang="en-US" sz="200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Capacitor must be large enough for reliable sensing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Access transistor should be large enough for low leakage and high retention time</a:t>
            </a:r>
          </a:p>
          <a:p>
            <a:pPr lvl="1"/>
            <a:r>
              <a:rPr lang="en-US" sz="2000">
                <a:latin typeface="Tahoma" charset="0"/>
                <a:ea typeface="ＭＳ Ｐゴシック" charset="0"/>
              </a:rPr>
              <a:t>Scaling beyond 40-35nm (2013) is challenging [ITRS, 2009]</a:t>
            </a: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pPr lvl="1"/>
            <a:endParaRPr lang="en-US" sz="2000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  <a:ea typeface="ＭＳ Ｐゴシック" charset="0"/>
                <a:cs typeface="ＭＳ Ｐゴシック" charset="0"/>
              </a:rPr>
              <a:t>DRAM </a:t>
            </a:r>
            <a:r>
              <a:rPr lang="en-US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capacity, cost, and energy/power hard to scale</a:t>
            </a:r>
          </a:p>
          <a:p>
            <a:pPr lvl="2">
              <a:buFont typeface="Wingdings" charset="0"/>
              <a:buNone/>
            </a:pPr>
            <a:endParaRPr lang="en-US" sz="1800">
              <a:latin typeface="Tahoma" charset="0"/>
              <a:ea typeface="ＭＳ Ｐゴシック" charset="0"/>
            </a:endParaRPr>
          </a:p>
          <a:p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5999534" indent="-35999534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1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2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3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51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645EC618-0165-BC45-84E6-E864E9DC06EC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15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2789238"/>
            <a:ext cx="35814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834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4400" y="914400"/>
            <a:ext cx="7315200" cy="3962400"/>
          </a:xfrm>
          <a:prstGeom prst="roundRect">
            <a:avLst>
              <a:gd name="adj" fmla="val 11319"/>
            </a:avLst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1371600" y="16764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371600" y="22860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Wordline"/>
          <p:cNvCxnSpPr/>
          <p:nvPr/>
        </p:nvCxnSpPr>
        <p:spPr>
          <a:xfrm flipH="1">
            <a:off x="1371600" y="28956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371600" y="35052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371600" y="4116388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28800" y="1382713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 Light"/>
              </a:rPr>
              <a:t> Row of Cells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28800" y="19812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>
                <a:solidFill>
                  <a:prstClr val="black"/>
                </a:solidFill>
                <a:latin typeface="Calibri Light"/>
              </a:rPr>
              <a:t> Row</a:t>
            </a:r>
          </a:p>
        </p:txBody>
      </p:sp>
      <p:sp>
        <p:nvSpPr>
          <p:cNvPr id="17" name="Row"/>
          <p:cNvSpPr/>
          <p:nvPr/>
        </p:nvSpPr>
        <p:spPr>
          <a:xfrm>
            <a:off x="1828800" y="25908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>
                <a:solidFill>
                  <a:prstClr val="black"/>
                </a:solidFill>
                <a:latin typeface="Calibri Light"/>
              </a:rPr>
              <a:t> Row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800" y="32004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000">
                <a:solidFill>
                  <a:prstClr val="black"/>
                </a:solidFill>
                <a:latin typeface="Calibri Light"/>
              </a:rPr>
              <a:t> Row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8800" y="38100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 Light"/>
              </a:rPr>
              <a:t> Row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43600" y="14478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en-US" sz="400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 Wordline</a:t>
            </a:r>
          </a:p>
        </p:txBody>
      </p:sp>
      <p:sp>
        <p:nvSpPr>
          <p:cNvPr id="21" name="Low Volt"/>
          <p:cNvSpPr txBox="1"/>
          <p:nvPr/>
        </p:nvSpPr>
        <p:spPr>
          <a:xfrm>
            <a:off x="5943600" y="26670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en-US" sz="4400" b="1" i="1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  <a:ea typeface="ＭＳ Ｐゴシック" charset="0"/>
                <a:cs typeface="ＭＳ Ｐゴシック" charset="0"/>
              </a:rPr>
              <a:t> V</a:t>
            </a:r>
            <a:r>
              <a:rPr lang="en-US" sz="4800" b="1" i="1" baseline="-20000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  <a:ea typeface="ＭＳ Ｐゴシック" charset="0"/>
                <a:cs typeface="ＭＳ Ｐゴシック" charset="0"/>
              </a:rPr>
              <a:t>LOW</a:t>
            </a:r>
            <a:endParaRPr lang="en-US" sz="4400" b="1" i="1" baseline="-20000">
              <a:solidFill>
                <a:prstClr val="black">
                  <a:lumMod val="65000"/>
                  <a:lumOff val="35000"/>
                </a:prstClr>
              </a:solidFill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High Volt"/>
          <p:cNvSpPr txBox="1"/>
          <p:nvPr/>
        </p:nvSpPr>
        <p:spPr>
          <a:xfrm>
            <a:off x="5943600" y="26670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en-US" sz="4400" b="1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en-US" sz="4400" b="1" i="1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V</a:t>
            </a:r>
            <a:r>
              <a:rPr lang="en-US" sz="4800" b="1" i="1" baseline="-20000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HIGH</a:t>
            </a:r>
            <a:endParaRPr lang="en-US" sz="4400" b="1" i="1" baseline="-20000">
              <a:solidFill>
                <a:srgbClr val="FF0000"/>
              </a:solidFill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Error"/>
          <p:cNvSpPr/>
          <p:nvPr/>
        </p:nvSpPr>
        <p:spPr>
          <a:xfrm>
            <a:off x="487680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Error"/>
          <p:cNvSpPr/>
          <p:nvPr/>
        </p:nvSpPr>
        <p:spPr>
          <a:xfrm>
            <a:off x="4267200" y="3203575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Error"/>
          <p:cNvSpPr/>
          <p:nvPr/>
        </p:nvSpPr>
        <p:spPr>
          <a:xfrm>
            <a:off x="365760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Error"/>
          <p:cNvSpPr/>
          <p:nvPr/>
        </p:nvSpPr>
        <p:spPr>
          <a:xfrm>
            <a:off x="3657600" y="3197225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Error"/>
          <p:cNvSpPr/>
          <p:nvPr/>
        </p:nvSpPr>
        <p:spPr>
          <a:xfrm>
            <a:off x="241935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Victim"/>
          <p:cNvSpPr/>
          <p:nvPr/>
        </p:nvSpPr>
        <p:spPr>
          <a:xfrm>
            <a:off x="1828800" y="3200400"/>
            <a:ext cx="3657600" cy="609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Calibri Light"/>
              </a:rPr>
              <a:t>Victim Row</a:t>
            </a:r>
          </a:p>
        </p:txBody>
      </p:sp>
      <p:sp>
        <p:nvSpPr>
          <p:cNvPr id="32" name="Victim"/>
          <p:cNvSpPr/>
          <p:nvPr/>
        </p:nvSpPr>
        <p:spPr>
          <a:xfrm>
            <a:off x="1828800" y="1982788"/>
            <a:ext cx="3657600" cy="609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3600" b="1" dirty="0">
                <a:solidFill>
                  <a:prstClr val="black"/>
                </a:solidFill>
                <a:latin typeface="Calibri Light"/>
              </a:rPr>
              <a:t>Victim Row</a:t>
            </a:r>
          </a:p>
        </p:txBody>
      </p:sp>
      <p:sp>
        <p:nvSpPr>
          <p:cNvPr id="33" name="Aggressor"/>
          <p:cNvSpPr/>
          <p:nvPr/>
        </p:nvSpPr>
        <p:spPr>
          <a:xfrm>
            <a:off x="1828800" y="2590800"/>
            <a:ext cx="3657600" cy="6096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3600" b="1" dirty="0" smtClean="0">
                <a:solidFill>
                  <a:prstClr val="white"/>
                </a:solidFill>
                <a:latin typeface="Calibri Light"/>
              </a:rPr>
              <a:t>Hammered Row</a:t>
            </a:r>
            <a:endParaRPr lang="en-US" sz="3600" b="1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34" name="Punchline"/>
          <p:cNvSpPr txBox="1"/>
          <p:nvPr/>
        </p:nvSpPr>
        <p:spPr>
          <a:xfrm>
            <a:off x="395288" y="4953000"/>
            <a:ext cx="8359775" cy="1143000"/>
          </a:xfrm>
          <a:prstGeom prst="rect">
            <a:avLst/>
          </a:prstGeom>
          <a:noFill/>
        </p:spPr>
        <p:txBody>
          <a:bodyPr anchor="ctr"/>
          <a:lstStyle/>
          <a:p>
            <a:pPr>
              <a:defRPr/>
            </a:pPr>
            <a:r>
              <a:rPr lang="en-US" sz="2600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Repeatedly opening and closing a row enough times within a refresh interval induces </a:t>
            </a:r>
            <a:r>
              <a:rPr lang="en-US" sz="2600" b="1" dirty="0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disturbance errors</a:t>
            </a:r>
            <a:r>
              <a:rPr lang="en-US" sz="2600" dirty="0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lang="en-US" sz="2600" dirty="0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in adjacent rows in </a:t>
            </a:r>
            <a:r>
              <a:rPr lang="en-US" sz="2600" b="1" dirty="0">
                <a:solidFill>
                  <a:srgbClr val="FF0000"/>
                </a:solidFill>
                <a:latin typeface="Calibri Light"/>
                <a:ea typeface="ＭＳ Ｐゴシック" charset="0"/>
                <a:cs typeface="ＭＳ Ｐゴシック" charset="0"/>
              </a:rPr>
              <a:t>most real DRAM chips you can buy today</a:t>
            </a:r>
            <a:endParaRPr lang="en-US" sz="2600" dirty="0">
              <a:solidFill>
                <a:prstClr val="black"/>
              </a:solidFill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Opened"/>
          <p:cNvSpPr txBox="1"/>
          <p:nvPr/>
        </p:nvSpPr>
        <p:spPr>
          <a:xfrm>
            <a:off x="3124200" y="2671763"/>
            <a:ext cx="2209800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en-US" sz="4000" b="1" i="1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Opened</a:t>
            </a:r>
          </a:p>
        </p:txBody>
      </p:sp>
      <p:sp>
        <p:nvSpPr>
          <p:cNvPr id="28" name="Closed"/>
          <p:cNvSpPr txBox="1"/>
          <p:nvPr/>
        </p:nvSpPr>
        <p:spPr>
          <a:xfrm>
            <a:off x="3133725" y="2671763"/>
            <a:ext cx="2200275" cy="457200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r>
              <a:rPr lang="en-US" sz="4000" b="1" i="1">
                <a:solidFill>
                  <a:prstClr val="black"/>
                </a:solidFill>
                <a:latin typeface="Calibri Light"/>
                <a:ea typeface="ＭＳ Ｐゴシック" charset="0"/>
                <a:cs typeface="ＭＳ Ｐゴシック" charset="0"/>
              </a:rPr>
              <a:t>Closed</a:t>
            </a:r>
          </a:p>
        </p:txBody>
      </p:sp>
      <p:sp>
        <p:nvSpPr>
          <p:cNvPr id="23964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3EFCF5-C8B9-AF45-B0E3-7DB4F7D988EA}" type="slidenum">
              <a:rPr lang="en-US" sz="2000">
                <a:solidFill>
                  <a:srgbClr val="898989"/>
                </a:solidFill>
                <a:latin typeface="Cambria Math" charset="0"/>
                <a:cs typeface="Cambria Math" charset="0"/>
              </a:rPr>
              <a:pPr eaLnBrk="1" hangingPunct="1"/>
              <a:t>16</a:t>
            </a:fld>
            <a:endParaRPr lang="en-US" sz="2000">
              <a:solidFill>
                <a:srgbClr val="898989"/>
              </a:solidFill>
              <a:latin typeface="Cambria Math" charset="0"/>
              <a:cs typeface="Cambria Math" charset="0"/>
            </a:endParaRPr>
          </a:p>
        </p:txBody>
      </p:sp>
      <p:sp>
        <p:nvSpPr>
          <p:cNvPr id="239643" name="Title 1"/>
          <p:cNvSpPr>
            <a:spLocks noGrp="1"/>
          </p:cNvSpPr>
          <p:nvPr>
            <p:ph type="title"/>
          </p:nvPr>
        </p:nvSpPr>
        <p:spPr>
          <a:xfrm>
            <a:off x="228600" y="-14288"/>
            <a:ext cx="8915400" cy="1066801"/>
          </a:xfrm>
        </p:spPr>
        <p:txBody>
          <a:bodyPr/>
          <a:lstStyle/>
          <a:p>
            <a:r>
              <a:rPr lang="en-US" sz="3900" b="0" dirty="0" smtClean="0">
                <a:solidFill>
                  <a:schemeClr val="accent6">
                    <a:lumMod val="50000"/>
                  </a:schemeClr>
                </a:solidFill>
                <a:latin typeface="Garamond" charset="0"/>
              </a:rPr>
              <a:t>An Example of the DRAM Scaling Problem</a:t>
            </a:r>
            <a:endParaRPr lang="en-US" sz="3900" b="0" dirty="0">
              <a:solidFill>
                <a:schemeClr val="accent6">
                  <a:lumMod val="50000"/>
                </a:schemeClr>
              </a:solidFill>
              <a:latin typeface="Garamond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7950" y="6239053"/>
            <a:ext cx="856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  <a:hlinkClick r:id="rId3"/>
              </a:rPr>
              <a:t>Flipping </a:t>
            </a:r>
            <a:r>
              <a:rPr lang="en-US" dirty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  <a:hlinkClick r:id="rId3"/>
              </a:rPr>
              <a:t>Bits in Memory Without Accessing Them: An Experimental Study of DRAM Disturbance </a:t>
            </a:r>
            <a:r>
              <a:rPr lang="en-US" dirty="0" smtClean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  <a:hlinkClick r:id="rId3"/>
              </a:rPr>
              <a:t>Errors</a:t>
            </a:r>
            <a:r>
              <a:rPr lang="en-US" dirty="0" smtClean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,</a:t>
            </a: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(Kim et al., ISCA 2014)</a:t>
            </a:r>
            <a:endParaRPr lang="en-US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0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5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8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7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7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0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7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7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7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8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8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7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2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9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7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7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7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1" grpId="2"/>
      <p:bldP spid="21" grpId="3"/>
      <p:bldP spid="21" grpId="4"/>
      <p:bldP spid="21" grpId="5"/>
      <p:bldP spid="21" grpId="6"/>
      <p:bldP spid="21" grpId="7"/>
      <p:bldP spid="21" grpId="8"/>
      <p:bldP spid="21" grpId="9"/>
      <p:bldP spid="21" grpId="10"/>
      <p:bldP spid="21" grpId="11"/>
      <p:bldP spid="22" grpId="0"/>
      <p:bldP spid="22" grpId="1"/>
      <p:bldP spid="22" grpId="2"/>
      <p:bldP spid="22" grpId="3"/>
      <p:bldP spid="22" grpId="4"/>
      <p:bldP spid="22" grpId="5"/>
      <p:bldP spid="22" grpId="6"/>
      <p:bldP spid="22" grpId="7"/>
      <p:bldP spid="22" grpId="8"/>
      <p:bldP spid="22" grpId="9"/>
      <p:bldP spid="22" grpId="10"/>
      <p:bldP spid="22" grpId="11"/>
      <p:bldP spid="22" grpId="12"/>
      <p:bldP spid="31" grpId="0" animBg="1"/>
      <p:bldP spid="32" grpId="0" animBg="1"/>
      <p:bldP spid="33" grpId="0" animBg="1"/>
      <p:bldP spid="34" grpId="0"/>
      <p:bldP spid="35" grpId="0"/>
      <p:bldP spid="35" grpId="1"/>
      <p:bldP spid="28" grpId="0"/>
      <p:bldP spid="2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2057399"/>
            <a:ext cx="2147590" cy="1295400"/>
            <a:chOff x="914400" y="2095500"/>
            <a:chExt cx="2147590" cy="1295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X"/>
          <p:cNvSpPr/>
          <p:nvPr/>
        </p:nvSpPr>
        <p:spPr>
          <a:xfrm>
            <a:off x="762000" y="2057399"/>
            <a:ext cx="214759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86%</a:t>
            </a:r>
          </a:p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(37/43)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98205" y="2057400"/>
            <a:ext cx="2147590" cy="1295400"/>
            <a:chOff x="914400" y="2095500"/>
            <a:chExt cx="2147590" cy="12954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X"/>
          <p:cNvSpPr/>
          <p:nvPr/>
        </p:nvSpPr>
        <p:spPr>
          <a:xfrm>
            <a:off x="3498205" y="2057399"/>
            <a:ext cx="214759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83%</a:t>
            </a:r>
          </a:p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(45/54)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248400" y="2057399"/>
            <a:ext cx="2147590" cy="1295400"/>
            <a:chOff x="914400" y="2095500"/>
            <a:chExt cx="2147590" cy="12954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X"/>
          <p:cNvSpPr/>
          <p:nvPr/>
        </p:nvSpPr>
        <p:spPr>
          <a:xfrm>
            <a:off x="6248400" y="2057398"/>
            <a:ext cx="2147590" cy="106680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>
              <a:lnSpc>
                <a:spcPct val="90000"/>
              </a:lnSpc>
            </a:pPr>
            <a:r>
              <a:rPr lang="en-US" sz="4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88%</a:t>
            </a:r>
          </a:p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(28/32)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9602" y="1066800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5B9BD5"/>
                </a:solidFill>
                <a:latin typeface="Calibri Light"/>
              </a:rPr>
              <a:t>A</a:t>
            </a:r>
            <a:r>
              <a:rPr lang="en-US" sz="4000" b="1" smtClean="0">
                <a:solidFill>
                  <a:srgbClr val="5B9BD5"/>
                </a:solidFill>
                <a:latin typeface="Calibri Light"/>
              </a:rPr>
              <a:t> </a:t>
            </a:r>
            <a:r>
              <a:rPr lang="en-US" sz="3200" smtClean="0">
                <a:solidFill>
                  <a:srgbClr val="5B9BD5"/>
                </a:solidFill>
                <a:latin typeface="Calibri Light"/>
              </a:rPr>
              <a:t>company</a:t>
            </a:r>
            <a:endParaRPr lang="en-US" sz="4000" smtClean="0">
              <a:solidFill>
                <a:srgbClr val="5B9BD5"/>
              </a:solidFill>
              <a:latin typeface="Calibri Ligh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52801" y="1066801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ED7D31"/>
                </a:solidFill>
                <a:latin typeface="Calibri Light"/>
              </a:rPr>
              <a:t>B</a:t>
            </a:r>
            <a:r>
              <a:rPr lang="en-US" sz="4000" smtClean="0">
                <a:solidFill>
                  <a:srgbClr val="ED7D31"/>
                </a:solidFill>
                <a:latin typeface="Calibri Light"/>
              </a:rPr>
              <a:t> </a:t>
            </a:r>
            <a:r>
              <a:rPr lang="en-US" sz="3200" smtClean="0">
                <a:solidFill>
                  <a:srgbClr val="ED7D31"/>
                </a:solidFill>
                <a:latin typeface="Calibri Light"/>
              </a:rPr>
              <a:t>company</a:t>
            </a:r>
            <a:endParaRPr lang="en-US" sz="4000" smtClean="0">
              <a:solidFill>
                <a:srgbClr val="ED7D31"/>
              </a:solidFill>
              <a:latin typeface="Calibri Ligh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96001" y="1066800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rgbClr val="70AD47"/>
                </a:solidFill>
                <a:latin typeface="Calibri Light"/>
              </a:rPr>
              <a:t>C </a:t>
            </a:r>
            <a:r>
              <a:rPr lang="en-US" sz="3200" smtClean="0">
                <a:solidFill>
                  <a:srgbClr val="70AD47"/>
                </a:solidFill>
                <a:latin typeface="Calibri Light"/>
              </a:rPr>
              <a:t>company</a:t>
            </a:r>
            <a:endParaRPr lang="en-US" sz="4000" smtClean="0">
              <a:solidFill>
                <a:srgbClr val="70AD47"/>
              </a:solidFill>
              <a:latin typeface="Calibri Light"/>
            </a:endParaRPr>
          </a:p>
        </p:txBody>
      </p:sp>
      <p:sp>
        <p:nvSpPr>
          <p:cNvPr id="45" name="X"/>
          <p:cNvSpPr/>
          <p:nvPr/>
        </p:nvSpPr>
        <p:spPr>
          <a:xfrm>
            <a:off x="748010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/>
            <a:r>
              <a:rPr lang="en-US" sz="3600" dirty="0" smtClean="0">
                <a:solidFill>
                  <a:srgbClr val="5B9BD5"/>
                </a:solidFill>
                <a:latin typeface="Calibri Light"/>
                <a:cs typeface="Courier New" panose="02070309020205020404" pitchFamily="49" charset="0"/>
              </a:rPr>
              <a:t>Up to</a:t>
            </a:r>
          </a:p>
          <a:p>
            <a:pPr algn="ctr"/>
            <a:r>
              <a:rPr lang="en-US" sz="4400" b="1" dirty="0" smtClean="0">
                <a:solidFill>
                  <a:srgbClr val="5B9BD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1.0×10</a:t>
            </a:r>
            <a:r>
              <a:rPr lang="en-US" sz="4400" b="1" baseline="30000" dirty="0" smtClean="0">
                <a:solidFill>
                  <a:srgbClr val="5B9BD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7</a:t>
            </a:r>
            <a:r>
              <a:rPr lang="en-US" sz="3600" dirty="0" smtClean="0">
                <a:solidFill>
                  <a:srgbClr val="5B9BD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br>
              <a:rPr lang="en-US" sz="3600" dirty="0" smtClean="0">
                <a:solidFill>
                  <a:srgbClr val="5B9BD5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lang="en-US" sz="3600" dirty="0" smtClean="0">
                <a:solidFill>
                  <a:srgbClr val="5B9BD5"/>
                </a:solidFill>
                <a:latin typeface="Calibri Light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6" name="X"/>
          <p:cNvSpPr/>
          <p:nvPr/>
        </p:nvSpPr>
        <p:spPr>
          <a:xfrm>
            <a:off x="3484215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/>
            <a:r>
              <a:rPr lang="en-US" sz="3600" dirty="0" smtClean="0">
                <a:solidFill>
                  <a:srgbClr val="ED7D31"/>
                </a:solidFill>
                <a:latin typeface="Calibri Light"/>
                <a:cs typeface="Courier New" panose="02070309020205020404" pitchFamily="49" charset="0"/>
              </a:rPr>
              <a:t>Up to</a:t>
            </a:r>
          </a:p>
          <a:p>
            <a:pPr algn="ctr"/>
            <a:r>
              <a:rPr lang="en-US" sz="4400" b="1" dirty="0" smtClean="0">
                <a:solidFill>
                  <a:srgbClr val="ED7D3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2.7×10</a:t>
            </a:r>
            <a:r>
              <a:rPr lang="en-US" sz="4400" b="1" baseline="30000" dirty="0" smtClean="0">
                <a:solidFill>
                  <a:srgbClr val="ED7D3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6</a:t>
            </a:r>
            <a:r>
              <a:rPr lang="en-US" sz="3600" dirty="0" smtClean="0">
                <a:solidFill>
                  <a:srgbClr val="ED7D3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/>
            </a:r>
            <a:br>
              <a:rPr lang="en-US" sz="3600" dirty="0" smtClean="0">
                <a:solidFill>
                  <a:srgbClr val="ED7D3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lang="en-US" sz="3600" dirty="0" smtClean="0">
                <a:solidFill>
                  <a:srgbClr val="ED7D31"/>
                </a:solidFill>
                <a:latin typeface="Calibri Light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7" name="X"/>
          <p:cNvSpPr/>
          <p:nvPr/>
        </p:nvSpPr>
        <p:spPr>
          <a:xfrm>
            <a:off x="6234410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/>
            <a:r>
              <a:rPr lang="en-US" sz="3600" dirty="0" smtClean="0">
                <a:solidFill>
                  <a:srgbClr val="70AD47"/>
                </a:solidFill>
                <a:latin typeface="Calibri Light"/>
                <a:cs typeface="Courier New" panose="02070309020205020404" pitchFamily="49" charset="0"/>
              </a:rPr>
              <a:t>Up to</a:t>
            </a:r>
          </a:p>
          <a:p>
            <a:pPr algn="ctr"/>
            <a:r>
              <a:rPr lang="en-US" sz="4400" b="1" dirty="0" smtClean="0">
                <a:solidFill>
                  <a:srgbClr val="70AD4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3.3×10</a:t>
            </a:r>
            <a:r>
              <a:rPr lang="en-US" sz="4400" b="1" baseline="30000" dirty="0" smtClean="0">
                <a:solidFill>
                  <a:srgbClr val="70AD4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5</a:t>
            </a:r>
            <a:r>
              <a:rPr lang="en-US" sz="3600" dirty="0" smtClean="0">
                <a:solidFill>
                  <a:srgbClr val="70AD4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br>
              <a:rPr lang="en-US" sz="3600" dirty="0" smtClean="0">
                <a:solidFill>
                  <a:srgbClr val="70AD47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lang="en-US" sz="3600" dirty="0" smtClean="0">
                <a:solidFill>
                  <a:srgbClr val="70AD47"/>
                </a:solidFill>
                <a:latin typeface="Calibri Light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228600" y="-27384"/>
            <a:ext cx="8610600" cy="1066800"/>
          </a:xfrm>
        </p:spPr>
        <p:txBody>
          <a:bodyPr/>
          <a:lstStyle/>
          <a:p>
            <a:r>
              <a:rPr lang="en-US" sz="4400" b="0" dirty="0" smtClean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Most DRAM Modules Are at Risk</a:t>
            </a:r>
            <a:endParaRPr lang="en-US" sz="4400" b="0" dirty="0">
              <a:solidFill>
                <a:srgbClr val="1A5712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7950" y="6165304"/>
            <a:ext cx="856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  <a:hlinkClick r:id="rId5"/>
              </a:rPr>
              <a:t>Flipping </a:t>
            </a:r>
            <a:r>
              <a:rPr lang="en-US" dirty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  <a:hlinkClick r:id="rId5"/>
              </a:rPr>
              <a:t>Bits in Memory Without Accessing Them: An Experimental Study of DRAM Disturbance </a:t>
            </a:r>
            <a:r>
              <a:rPr lang="en-US" dirty="0" smtClean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  <a:hlinkClick r:id="rId5"/>
              </a:rPr>
              <a:t>Errors</a:t>
            </a:r>
            <a:r>
              <a:rPr lang="en-US" dirty="0" smtClean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,</a:t>
            </a: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(Kim et al., ISCA 2014)</a:t>
            </a:r>
            <a:endParaRPr lang="en-US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83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78" y="990600"/>
            <a:ext cx="3761672" cy="254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133770"/>
            <a:ext cx="1752600" cy="1752600"/>
          </a:xfrm>
          <a:prstGeom prst="rect">
            <a:avLst/>
          </a:prstGeom>
        </p:spPr>
      </p:pic>
      <p:sp>
        <p:nvSpPr>
          <p:cNvPr id="3" name="Left-Right Arrow 2"/>
          <p:cNvSpPr/>
          <p:nvPr/>
        </p:nvSpPr>
        <p:spPr>
          <a:xfrm>
            <a:off x="3429000" y="1567009"/>
            <a:ext cx="1411106" cy="895352"/>
          </a:xfrm>
          <a:prstGeom prst="left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228601"/>
            <a:ext cx="4572000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54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</a:rPr>
              <a:t>DRAM Module</a:t>
            </a:r>
            <a:endParaRPr lang="en-US" sz="5400" b="1">
              <a:solidFill>
                <a:prstClr val="black">
                  <a:lumMod val="65000"/>
                  <a:lumOff val="35000"/>
                </a:prstClr>
              </a:solidFill>
              <a:latin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28600"/>
            <a:ext cx="3238500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54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</a:rPr>
              <a:t>x86 CPU</a:t>
            </a:r>
            <a:endParaRPr lang="en-US" sz="5400" b="1">
              <a:solidFill>
                <a:prstClr val="black">
                  <a:lumMod val="65000"/>
                  <a:lumOff val="35000"/>
                </a:prstClr>
              </a:solidFill>
              <a:latin typeface="Calibri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53678" y="2762545"/>
            <a:ext cx="3761672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DRAM"/>
          <p:cNvSpPr/>
          <p:nvPr/>
        </p:nvSpPr>
        <p:spPr>
          <a:xfrm>
            <a:off x="5029200" y="3200400"/>
            <a:ext cx="3657599" cy="3104856"/>
          </a:xfrm>
          <a:prstGeom prst="roundRect">
            <a:avLst>
              <a:gd name="adj" fmla="val 11319"/>
            </a:avLst>
          </a:prstGeom>
          <a:solidFill>
            <a:schemeClr val="bg1">
              <a:lumMod val="85000"/>
            </a:schemeClr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4" name="YArrow"/>
          <p:cNvCxnSpPr>
            <a:stCxn id="26" idx="3"/>
            <a:endCxn id="29" idx="1"/>
          </p:cNvCxnSpPr>
          <p:nvPr/>
        </p:nvCxnSpPr>
        <p:spPr>
          <a:xfrm>
            <a:off x="5715000" y="5337264"/>
            <a:ext cx="381000" cy="0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Y"/>
          <p:cNvSpPr/>
          <p:nvPr/>
        </p:nvSpPr>
        <p:spPr>
          <a:xfrm>
            <a:off x="5105401" y="5146764"/>
            <a:ext cx="609599" cy="381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r"/>
            <a:r>
              <a:rPr lang="en-US" sz="32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endParaRPr lang="en-US" sz="2800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9" name="XArrow"/>
          <p:cNvCxnSpPr>
            <a:stCxn id="25" idx="3"/>
          </p:cNvCxnSpPr>
          <p:nvPr/>
        </p:nvCxnSpPr>
        <p:spPr>
          <a:xfrm>
            <a:off x="5715000" y="4194264"/>
            <a:ext cx="381000" cy="0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X"/>
          <p:cNvSpPr/>
          <p:nvPr/>
        </p:nvSpPr>
        <p:spPr>
          <a:xfrm>
            <a:off x="5105401" y="4003764"/>
            <a:ext cx="609599" cy="381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r"/>
            <a:r>
              <a:rPr lang="en-US" sz="3200" b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endParaRPr lang="en-US" sz="2800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8" name="Row"/>
          <p:cNvSpPr/>
          <p:nvPr/>
        </p:nvSpPr>
        <p:spPr>
          <a:xfrm>
            <a:off x="6096000" y="5527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RowY"/>
          <p:cNvSpPr/>
          <p:nvPr/>
        </p:nvSpPr>
        <p:spPr>
          <a:xfrm>
            <a:off x="6096000" y="5146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>
              <a:solidFill>
                <a:prstClr val="black"/>
              </a:solidFill>
              <a:latin typeface="Calibri Light"/>
              <a:cs typeface="Courier New" panose="02070309020205020404" pitchFamily="49" charset="0"/>
            </a:endParaRPr>
          </a:p>
        </p:txBody>
      </p:sp>
      <p:sp>
        <p:nvSpPr>
          <p:cNvPr id="30" name="Row"/>
          <p:cNvSpPr/>
          <p:nvPr/>
        </p:nvSpPr>
        <p:spPr>
          <a:xfrm>
            <a:off x="6096000" y="4765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Row"/>
          <p:cNvSpPr/>
          <p:nvPr/>
        </p:nvSpPr>
        <p:spPr>
          <a:xfrm>
            <a:off x="6096000" y="4384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RowX"/>
          <p:cNvSpPr/>
          <p:nvPr/>
        </p:nvSpPr>
        <p:spPr>
          <a:xfrm>
            <a:off x="6096000" y="4003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>
              <a:solidFill>
                <a:prstClr val="black"/>
              </a:solidFill>
              <a:latin typeface="Calibri Light"/>
              <a:cs typeface="Courier New" panose="02070309020205020404" pitchFamily="49" charset="0"/>
            </a:endParaRPr>
          </a:p>
        </p:txBody>
      </p:sp>
      <p:sp>
        <p:nvSpPr>
          <p:cNvPr id="33" name="Row"/>
          <p:cNvSpPr/>
          <p:nvPr/>
        </p:nvSpPr>
        <p:spPr>
          <a:xfrm>
            <a:off x="6096000" y="3622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CPU"/>
          <p:cNvSpPr/>
          <p:nvPr/>
        </p:nvSpPr>
        <p:spPr>
          <a:xfrm>
            <a:off x="457200" y="3200400"/>
            <a:ext cx="3657600" cy="3104856"/>
          </a:xfrm>
          <a:prstGeom prst="roundRect">
            <a:avLst>
              <a:gd name="adj" fmla="val 11319"/>
            </a:avLst>
          </a:prstGeom>
          <a:solidFill>
            <a:srgbClr val="0D3533"/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114300">
              <a:lnSpc>
                <a:spcPct val="90000"/>
              </a:lnSpc>
            </a:pPr>
            <a:r>
              <a:rPr lang="en-US" sz="2800" u="sng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loop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mov (</a:t>
            </a:r>
            <a:r>
              <a:rPr lang="en-US" sz="2800" b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 %eax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mov 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 %ebx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clflush 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clflush (</a:t>
            </a:r>
            <a:r>
              <a:rPr lang="en-US" sz="2800" b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14300">
              <a:lnSpc>
                <a:spcPct val="90000"/>
              </a:lnSpc>
            </a:pP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mfence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jmp </a:t>
            </a:r>
            <a:r>
              <a:rPr lang="en-US" sz="2800" u="sng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loop</a:t>
            </a:r>
            <a:endParaRPr lang="en-US" sz="2800">
              <a:solidFill>
                <a:prstClr val="white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324544" y="6453336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prstClr val="black"/>
                </a:solidFill>
                <a:latin typeface="Calibri"/>
                <a:hlinkClick r:id="rId6"/>
              </a:rPr>
              <a:t>https://github.com/CMU-SAFARI/rowhammer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317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133770"/>
            <a:ext cx="1752600" cy="175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78" y="990600"/>
            <a:ext cx="3761672" cy="25420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Left-Right Arrow 2"/>
          <p:cNvSpPr/>
          <p:nvPr/>
        </p:nvSpPr>
        <p:spPr>
          <a:xfrm>
            <a:off x="3429000" y="1567009"/>
            <a:ext cx="1411106" cy="895352"/>
          </a:xfrm>
          <a:prstGeom prst="left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228601"/>
            <a:ext cx="4572000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54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</a:rPr>
              <a:t>DRAM Module</a:t>
            </a:r>
            <a:endParaRPr lang="en-US" sz="5400" b="1">
              <a:solidFill>
                <a:prstClr val="black">
                  <a:lumMod val="65000"/>
                  <a:lumOff val="35000"/>
                </a:prstClr>
              </a:solidFill>
              <a:latin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28600"/>
            <a:ext cx="3238500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54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</a:rPr>
              <a:t>x86 CPU</a:t>
            </a:r>
            <a:endParaRPr lang="en-US" sz="5400" b="1">
              <a:solidFill>
                <a:prstClr val="black">
                  <a:lumMod val="65000"/>
                  <a:lumOff val="35000"/>
                </a:prstClr>
              </a:solidFill>
              <a:latin typeface="Calibri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53678" y="2762545"/>
            <a:ext cx="3761672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DRAM"/>
          <p:cNvSpPr/>
          <p:nvPr/>
        </p:nvSpPr>
        <p:spPr>
          <a:xfrm>
            <a:off x="5029200" y="3200400"/>
            <a:ext cx="3657599" cy="3104856"/>
          </a:xfrm>
          <a:prstGeom prst="roundRect">
            <a:avLst>
              <a:gd name="adj" fmla="val 11319"/>
            </a:avLst>
          </a:prstGeom>
          <a:solidFill>
            <a:schemeClr val="bg1">
              <a:lumMod val="85000"/>
            </a:schemeClr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ow"/>
          <p:cNvSpPr/>
          <p:nvPr/>
        </p:nvSpPr>
        <p:spPr>
          <a:xfrm>
            <a:off x="6096000" y="5527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RowY"/>
          <p:cNvSpPr/>
          <p:nvPr/>
        </p:nvSpPr>
        <p:spPr>
          <a:xfrm>
            <a:off x="6096000" y="5146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prstClr val="black"/>
                </a:solidFill>
                <a:latin typeface="Calibri Light"/>
                <a:cs typeface="Courier New" panose="02070309020205020404" pitchFamily="49" charset="0"/>
              </a:rPr>
              <a:t> </a:t>
            </a:r>
            <a:endParaRPr lang="en-US" sz="2800" b="1">
              <a:solidFill>
                <a:prstClr val="black"/>
              </a:solidFill>
              <a:latin typeface="Calibri Light"/>
              <a:cs typeface="Courier New" panose="02070309020205020404" pitchFamily="49" charset="0"/>
            </a:endParaRPr>
          </a:p>
        </p:txBody>
      </p:sp>
      <p:sp>
        <p:nvSpPr>
          <p:cNvPr id="30" name="Row"/>
          <p:cNvSpPr/>
          <p:nvPr/>
        </p:nvSpPr>
        <p:spPr>
          <a:xfrm>
            <a:off x="6096000" y="4765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Row"/>
          <p:cNvSpPr/>
          <p:nvPr/>
        </p:nvSpPr>
        <p:spPr>
          <a:xfrm>
            <a:off x="6096000" y="4384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RowX"/>
          <p:cNvSpPr/>
          <p:nvPr/>
        </p:nvSpPr>
        <p:spPr>
          <a:xfrm>
            <a:off x="6096000" y="4003764"/>
            <a:ext cx="2133600" cy="381000"/>
          </a:xfrm>
          <a:prstGeom prst="rect">
            <a:avLst/>
          </a:prstGeom>
          <a:solidFill>
            <a:srgbClr val="FF818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prstClr val="black"/>
                </a:solidFill>
                <a:latin typeface="Calibri Light"/>
                <a:cs typeface="Courier New" panose="02070309020205020404" pitchFamily="49" charset="0"/>
              </a:rPr>
              <a:t> </a:t>
            </a:r>
            <a:endParaRPr lang="en-US" sz="2800" b="1">
              <a:solidFill>
                <a:prstClr val="black"/>
              </a:solidFill>
              <a:latin typeface="Calibri Light"/>
              <a:cs typeface="Courier New" panose="02070309020205020404" pitchFamily="49" charset="0"/>
            </a:endParaRPr>
          </a:p>
        </p:txBody>
      </p:sp>
      <p:sp>
        <p:nvSpPr>
          <p:cNvPr id="33" name="Row"/>
          <p:cNvSpPr/>
          <p:nvPr/>
        </p:nvSpPr>
        <p:spPr>
          <a:xfrm>
            <a:off x="6096000" y="3622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CPU"/>
          <p:cNvSpPr/>
          <p:nvPr/>
        </p:nvSpPr>
        <p:spPr>
          <a:xfrm>
            <a:off x="457200" y="3200400"/>
            <a:ext cx="3657600" cy="3104856"/>
          </a:xfrm>
          <a:prstGeom prst="roundRect">
            <a:avLst>
              <a:gd name="adj" fmla="val 11319"/>
            </a:avLst>
          </a:prstGeom>
          <a:solidFill>
            <a:srgbClr val="0D3533"/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114300">
              <a:lnSpc>
                <a:spcPct val="90000"/>
              </a:lnSpc>
            </a:pPr>
            <a:r>
              <a:rPr lang="en-US" sz="2800" u="sng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loop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mov (</a:t>
            </a:r>
            <a:r>
              <a:rPr lang="en-US" sz="2800" b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 %eax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mov 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 %ebx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clflush 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clflush (</a:t>
            </a:r>
            <a:r>
              <a:rPr lang="en-US" sz="2800" b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14300">
              <a:lnSpc>
                <a:spcPct val="90000"/>
              </a:lnSpc>
            </a:pP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mfence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jmp </a:t>
            </a:r>
            <a:r>
              <a:rPr lang="en-US" sz="2800" u="sng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loop</a:t>
            </a:r>
            <a:endParaRPr lang="en-US" sz="2800">
              <a:solidFill>
                <a:prstClr val="white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0" name="YArrow"/>
          <p:cNvCxnSpPr>
            <a:stCxn id="21" idx="3"/>
          </p:cNvCxnSpPr>
          <p:nvPr/>
        </p:nvCxnSpPr>
        <p:spPr>
          <a:xfrm>
            <a:off x="5715000" y="5337264"/>
            <a:ext cx="381000" cy="0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Y"/>
          <p:cNvSpPr/>
          <p:nvPr/>
        </p:nvSpPr>
        <p:spPr>
          <a:xfrm>
            <a:off x="5105401" y="5146764"/>
            <a:ext cx="609599" cy="381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r"/>
            <a:r>
              <a:rPr lang="en-US" sz="32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endParaRPr lang="en-US" sz="2800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22" name="XArrow"/>
          <p:cNvCxnSpPr>
            <a:stCxn id="27" idx="3"/>
          </p:cNvCxnSpPr>
          <p:nvPr/>
        </p:nvCxnSpPr>
        <p:spPr>
          <a:xfrm>
            <a:off x="5715000" y="4194264"/>
            <a:ext cx="381000" cy="0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X"/>
          <p:cNvSpPr/>
          <p:nvPr/>
        </p:nvSpPr>
        <p:spPr>
          <a:xfrm>
            <a:off x="5105401" y="4003764"/>
            <a:ext cx="609599" cy="381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r"/>
            <a:r>
              <a:rPr lang="en-US" sz="3200" b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endParaRPr lang="en-US" sz="2800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324544" y="6453336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prstClr val="black"/>
                </a:solidFill>
                <a:latin typeface="Calibri"/>
                <a:hlinkClick r:id="rId6"/>
              </a:rPr>
              <a:t>https://github.com/CMU-SAFARI/rowhammer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0403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Required </a:t>
            </a:r>
            <a:r>
              <a:rPr lang="en-US" dirty="0" smtClean="0">
                <a:latin typeface="Garamond" charset="0"/>
              </a:rPr>
              <a:t>Readings</a:t>
            </a:r>
            <a:endParaRPr lang="en-US" dirty="0">
              <a:latin typeface="Garamond" charset="0"/>
            </a:endParaRPr>
          </a:p>
        </p:txBody>
      </p:sp>
      <p:sp>
        <p:nvSpPr>
          <p:cNvPr id="13721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B26A81-4284-5149-9A48-0B8A520858EB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28600" y="1219200"/>
            <a:ext cx="8447856" cy="5090120"/>
          </a:xfrm>
          <a:prstGeom prst="rect">
            <a:avLst/>
          </a:prstGeom>
          <a:solidFill>
            <a:srgbClr val="FFFF99"/>
          </a:solidFill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002776"/>
                </a:solidFill>
                <a:latin typeface="Tahoma"/>
              </a:rPr>
              <a:t> Required Reading Assignment: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2776"/>
                </a:solidFill>
                <a:latin typeface="Tahoma"/>
              </a:rPr>
              <a:t>Sec. 1 &amp; 3 of  B. Jacob, “The Memory System: You Can’t Avoid It, You Can’t Ignore It, You Can’t Fake It,” Synthesis Lectures on Computer Architecture, 2009.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endParaRPr lang="en-US" sz="1800" b="1" dirty="0">
              <a:solidFill>
                <a:srgbClr val="002776"/>
              </a:solidFill>
              <a:latin typeface="Tahoma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400" dirty="0">
                <a:solidFill>
                  <a:srgbClr val="002776"/>
                </a:solidFill>
                <a:latin typeface="Tahoma"/>
              </a:rPr>
              <a:t> </a:t>
            </a:r>
            <a:r>
              <a:rPr lang="en-US" sz="2400" dirty="0" smtClean="0">
                <a:solidFill>
                  <a:srgbClr val="002776"/>
                </a:solidFill>
                <a:latin typeface="Tahoma"/>
              </a:rPr>
              <a:t>Recommended References: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002776"/>
              </a:solidFill>
              <a:latin typeface="Tahoma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2776"/>
                </a:solidFill>
                <a:latin typeface="Tahoma"/>
              </a:rPr>
              <a:t>O. Mutlu and L. Subramanian,  “</a:t>
            </a:r>
            <a:r>
              <a:rPr lang="en-US" sz="2000" dirty="0" smtClean="0">
                <a:solidFill>
                  <a:srgbClr val="0000FF"/>
                </a:solidFill>
                <a:latin typeface="Tahoma"/>
              </a:rPr>
              <a:t>Research Problems and Opportunities in Memory Systems</a:t>
            </a:r>
            <a:r>
              <a:rPr lang="en-US" sz="2000" dirty="0" smtClean="0">
                <a:solidFill>
                  <a:srgbClr val="002776"/>
                </a:solidFill>
                <a:latin typeface="Tahoma"/>
              </a:rPr>
              <a:t>,”  Supercomputing Frontiers and Innovations, 2015.</a:t>
            </a:r>
            <a:endParaRPr lang="en-US" sz="1600" dirty="0" smtClean="0">
              <a:solidFill>
                <a:srgbClr val="0000FF"/>
              </a:solidFill>
              <a:latin typeface="Tahoma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endParaRPr lang="en-US" sz="2000" dirty="0" smtClean="0">
              <a:solidFill>
                <a:srgbClr val="002776"/>
              </a:solidFill>
              <a:latin typeface="Tahoma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2776"/>
                </a:solidFill>
                <a:latin typeface="Tahoma"/>
              </a:rPr>
              <a:t>Lee et al., “</a:t>
            </a:r>
            <a:r>
              <a:rPr lang="en-US" sz="2000" dirty="0" smtClean="0">
                <a:solidFill>
                  <a:srgbClr val="0000FF"/>
                </a:solidFill>
                <a:latin typeface="Tahoma"/>
              </a:rPr>
              <a:t>Phase Change Technology and the Future of Main Memory</a:t>
            </a:r>
            <a:r>
              <a:rPr lang="en-US" sz="2000" dirty="0" smtClean="0">
                <a:solidFill>
                  <a:srgbClr val="002776"/>
                </a:solidFill>
                <a:latin typeface="Tahoma"/>
              </a:rPr>
              <a:t>,” </a:t>
            </a:r>
            <a:r>
              <a:rPr lang="en-US" sz="2000" dirty="0">
                <a:solidFill>
                  <a:srgbClr val="002776"/>
                </a:solidFill>
                <a:latin typeface="Tahoma"/>
              </a:rPr>
              <a:t>IEEE Micro</a:t>
            </a:r>
            <a:r>
              <a:rPr lang="en-US" sz="2000" dirty="0" smtClean="0">
                <a:solidFill>
                  <a:srgbClr val="002776"/>
                </a:solidFill>
                <a:latin typeface="Tahoma"/>
              </a:rPr>
              <a:t>, Jan/Feb 2010.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02776"/>
              </a:solidFill>
              <a:latin typeface="Tahoma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sz="2000" dirty="0" smtClean="0">
                <a:solidFill>
                  <a:srgbClr val="002776"/>
                </a:solidFill>
                <a:latin typeface="Tahoma"/>
              </a:rPr>
              <a:t>Y. Kim, W. Yang, O. Mutlu, “</a:t>
            </a:r>
            <a:r>
              <a:rPr lang="en-US" sz="2000" dirty="0" err="1" smtClean="0">
                <a:solidFill>
                  <a:srgbClr val="0000FF"/>
                </a:solidFill>
                <a:latin typeface="Tahoma"/>
              </a:rPr>
              <a:t>Ramulator</a:t>
            </a:r>
            <a:r>
              <a:rPr lang="en-US" sz="2000" dirty="0" smtClean="0">
                <a:solidFill>
                  <a:srgbClr val="0000FF"/>
                </a:solidFill>
                <a:latin typeface="Tahoma"/>
              </a:rPr>
              <a:t>: A Fast and Extensible DRAM Simulator</a:t>
            </a:r>
            <a:r>
              <a:rPr lang="en-US" sz="2000" dirty="0" smtClean="0">
                <a:solidFill>
                  <a:srgbClr val="002776"/>
                </a:solidFill>
                <a:latin typeface="Tahoma"/>
              </a:rPr>
              <a:t>,” IEEE Computer Architecture Letters, May 2015.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02776"/>
              </a:solidFill>
              <a:latin typeface="Tahoma"/>
            </a:endParaRPr>
          </a:p>
          <a:p>
            <a:pPr marL="457200" lvl="1" indent="0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sz="1800" dirty="0" smtClean="0">
              <a:solidFill>
                <a:srgbClr val="002776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0927508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78" y="990600"/>
            <a:ext cx="3761672" cy="254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133770"/>
            <a:ext cx="1752600" cy="1752600"/>
          </a:xfrm>
          <a:prstGeom prst="rect">
            <a:avLst/>
          </a:prstGeom>
        </p:spPr>
      </p:pic>
      <p:sp>
        <p:nvSpPr>
          <p:cNvPr id="3" name="Left-Right Arrow 2"/>
          <p:cNvSpPr/>
          <p:nvPr/>
        </p:nvSpPr>
        <p:spPr>
          <a:xfrm>
            <a:off x="3429000" y="1567009"/>
            <a:ext cx="1411106" cy="895352"/>
          </a:xfrm>
          <a:prstGeom prst="left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228601"/>
            <a:ext cx="4572000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54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</a:rPr>
              <a:t>DRAM Module</a:t>
            </a:r>
            <a:endParaRPr lang="en-US" sz="5400" b="1">
              <a:solidFill>
                <a:prstClr val="black">
                  <a:lumMod val="65000"/>
                  <a:lumOff val="35000"/>
                </a:prstClr>
              </a:solidFill>
              <a:latin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28600"/>
            <a:ext cx="3238500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54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</a:rPr>
              <a:t>x86 CPU</a:t>
            </a:r>
            <a:endParaRPr lang="en-US" sz="5400" b="1">
              <a:solidFill>
                <a:prstClr val="black">
                  <a:lumMod val="65000"/>
                  <a:lumOff val="35000"/>
                </a:prstClr>
              </a:solidFill>
              <a:latin typeface="Calibri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53678" y="2762545"/>
            <a:ext cx="3761672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DRAM"/>
          <p:cNvSpPr/>
          <p:nvPr/>
        </p:nvSpPr>
        <p:spPr>
          <a:xfrm>
            <a:off x="5029200" y="3200400"/>
            <a:ext cx="3657599" cy="3104856"/>
          </a:xfrm>
          <a:prstGeom prst="roundRect">
            <a:avLst>
              <a:gd name="adj" fmla="val 11319"/>
            </a:avLst>
          </a:prstGeom>
          <a:solidFill>
            <a:schemeClr val="bg1">
              <a:lumMod val="85000"/>
            </a:schemeClr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ow"/>
          <p:cNvSpPr/>
          <p:nvPr/>
        </p:nvSpPr>
        <p:spPr>
          <a:xfrm>
            <a:off x="6096000" y="5527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RowY"/>
          <p:cNvSpPr/>
          <p:nvPr/>
        </p:nvSpPr>
        <p:spPr>
          <a:xfrm>
            <a:off x="6096000" y="5146764"/>
            <a:ext cx="2133600" cy="381000"/>
          </a:xfrm>
          <a:prstGeom prst="rect">
            <a:avLst/>
          </a:prstGeom>
          <a:solidFill>
            <a:srgbClr val="FF818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prstClr val="black"/>
                </a:solidFill>
                <a:latin typeface="Calibri Light"/>
                <a:cs typeface="Courier New" panose="02070309020205020404" pitchFamily="49" charset="0"/>
              </a:rPr>
              <a:t> </a:t>
            </a:r>
            <a:endParaRPr lang="en-US" sz="2800" b="1">
              <a:solidFill>
                <a:prstClr val="black"/>
              </a:solidFill>
              <a:latin typeface="Calibri Light"/>
              <a:cs typeface="Courier New" panose="02070309020205020404" pitchFamily="49" charset="0"/>
            </a:endParaRPr>
          </a:p>
        </p:txBody>
      </p:sp>
      <p:sp>
        <p:nvSpPr>
          <p:cNvPr id="30" name="Row"/>
          <p:cNvSpPr/>
          <p:nvPr/>
        </p:nvSpPr>
        <p:spPr>
          <a:xfrm>
            <a:off x="6096000" y="4765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Row"/>
          <p:cNvSpPr/>
          <p:nvPr/>
        </p:nvSpPr>
        <p:spPr>
          <a:xfrm>
            <a:off x="6096000" y="4384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RowX"/>
          <p:cNvSpPr/>
          <p:nvPr/>
        </p:nvSpPr>
        <p:spPr>
          <a:xfrm>
            <a:off x="6096000" y="4003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prstClr val="black"/>
                </a:solidFill>
                <a:latin typeface="Calibri Light"/>
                <a:cs typeface="Courier New" panose="02070309020205020404" pitchFamily="49" charset="0"/>
              </a:rPr>
              <a:t> </a:t>
            </a:r>
            <a:endParaRPr lang="en-US" sz="2800" b="1">
              <a:solidFill>
                <a:prstClr val="black"/>
              </a:solidFill>
              <a:latin typeface="Calibri Light"/>
              <a:cs typeface="Courier New" panose="02070309020205020404" pitchFamily="49" charset="0"/>
            </a:endParaRPr>
          </a:p>
        </p:txBody>
      </p:sp>
      <p:sp>
        <p:nvSpPr>
          <p:cNvPr id="33" name="Row"/>
          <p:cNvSpPr/>
          <p:nvPr/>
        </p:nvSpPr>
        <p:spPr>
          <a:xfrm>
            <a:off x="6096000" y="3622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CPU"/>
          <p:cNvSpPr/>
          <p:nvPr/>
        </p:nvSpPr>
        <p:spPr>
          <a:xfrm>
            <a:off x="457200" y="3200400"/>
            <a:ext cx="3657600" cy="3104856"/>
          </a:xfrm>
          <a:prstGeom prst="roundRect">
            <a:avLst>
              <a:gd name="adj" fmla="val 11319"/>
            </a:avLst>
          </a:prstGeom>
          <a:solidFill>
            <a:srgbClr val="0D3533"/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114300">
              <a:lnSpc>
                <a:spcPct val="90000"/>
              </a:lnSpc>
            </a:pPr>
            <a:r>
              <a:rPr lang="en-US" sz="2800" u="sng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loop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mov (</a:t>
            </a:r>
            <a:r>
              <a:rPr lang="en-US" sz="2800" b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 %eax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mov 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 %ebx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clflush 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clflush (</a:t>
            </a:r>
            <a:r>
              <a:rPr lang="en-US" sz="2800" b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14300">
              <a:lnSpc>
                <a:spcPct val="90000"/>
              </a:lnSpc>
            </a:pP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mfence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jmp </a:t>
            </a:r>
            <a:r>
              <a:rPr lang="en-US" sz="2800" u="sng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loop</a:t>
            </a:r>
            <a:endParaRPr lang="en-US" sz="2800">
              <a:solidFill>
                <a:prstClr val="white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36" name="YArrow"/>
          <p:cNvCxnSpPr>
            <a:stCxn id="37" idx="3"/>
          </p:cNvCxnSpPr>
          <p:nvPr/>
        </p:nvCxnSpPr>
        <p:spPr>
          <a:xfrm>
            <a:off x="5715000" y="5337264"/>
            <a:ext cx="381000" cy="0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Y"/>
          <p:cNvSpPr/>
          <p:nvPr/>
        </p:nvSpPr>
        <p:spPr>
          <a:xfrm>
            <a:off x="5105401" y="5146764"/>
            <a:ext cx="609599" cy="381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r"/>
            <a:r>
              <a:rPr lang="en-US" sz="32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endParaRPr lang="en-US" sz="2800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40" name="XArrow"/>
          <p:cNvCxnSpPr>
            <a:stCxn id="41" idx="3"/>
          </p:cNvCxnSpPr>
          <p:nvPr/>
        </p:nvCxnSpPr>
        <p:spPr>
          <a:xfrm>
            <a:off x="5715000" y="4194264"/>
            <a:ext cx="381000" cy="0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X"/>
          <p:cNvSpPr/>
          <p:nvPr/>
        </p:nvSpPr>
        <p:spPr>
          <a:xfrm>
            <a:off x="5105401" y="4003764"/>
            <a:ext cx="609599" cy="381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r"/>
            <a:r>
              <a:rPr lang="en-US" sz="3200" b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endParaRPr lang="en-US" sz="2800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-324544" y="6453336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prstClr val="black"/>
                </a:solidFill>
                <a:latin typeface="Calibri"/>
                <a:hlinkClick r:id="rId6"/>
              </a:rPr>
              <a:t>https://github.com/CMU-SAFARI/rowhammer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120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278" y="990600"/>
            <a:ext cx="3761672" cy="254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133770"/>
            <a:ext cx="1752600" cy="1752600"/>
          </a:xfrm>
          <a:prstGeom prst="rect">
            <a:avLst/>
          </a:prstGeom>
        </p:spPr>
      </p:pic>
      <p:sp>
        <p:nvSpPr>
          <p:cNvPr id="3" name="Left-Right Arrow 2"/>
          <p:cNvSpPr/>
          <p:nvPr/>
        </p:nvSpPr>
        <p:spPr>
          <a:xfrm>
            <a:off x="3429000" y="1567009"/>
            <a:ext cx="1411106" cy="895352"/>
          </a:xfrm>
          <a:prstGeom prst="left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228601"/>
            <a:ext cx="4572000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54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</a:rPr>
              <a:t>DRAM Module</a:t>
            </a:r>
            <a:endParaRPr lang="en-US" sz="5400" b="1">
              <a:solidFill>
                <a:prstClr val="black">
                  <a:lumMod val="65000"/>
                  <a:lumOff val="35000"/>
                </a:prstClr>
              </a:solidFill>
              <a:latin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28600"/>
            <a:ext cx="3238500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5400" b="1" smtClean="0">
                <a:solidFill>
                  <a:prstClr val="black">
                    <a:lumMod val="65000"/>
                    <a:lumOff val="35000"/>
                  </a:prstClr>
                </a:solidFill>
                <a:latin typeface="Calibri Light"/>
              </a:rPr>
              <a:t>x86 CPU</a:t>
            </a:r>
            <a:endParaRPr lang="en-US" sz="5400" b="1">
              <a:solidFill>
                <a:prstClr val="black">
                  <a:lumMod val="65000"/>
                  <a:lumOff val="35000"/>
                </a:prstClr>
              </a:solidFill>
              <a:latin typeface="Calibri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53678" y="2762545"/>
            <a:ext cx="3761672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DRAM"/>
          <p:cNvSpPr/>
          <p:nvPr/>
        </p:nvSpPr>
        <p:spPr>
          <a:xfrm>
            <a:off x="5029200" y="3200400"/>
            <a:ext cx="3657599" cy="3104856"/>
          </a:xfrm>
          <a:prstGeom prst="roundRect">
            <a:avLst>
              <a:gd name="adj" fmla="val 11319"/>
            </a:avLst>
          </a:prstGeom>
          <a:solidFill>
            <a:schemeClr val="bg1">
              <a:lumMod val="85000"/>
            </a:schemeClr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ow"/>
          <p:cNvSpPr/>
          <p:nvPr/>
        </p:nvSpPr>
        <p:spPr>
          <a:xfrm>
            <a:off x="6096000" y="5527764"/>
            <a:ext cx="2133600" cy="381000"/>
          </a:xfrm>
          <a:prstGeom prst="rect">
            <a:avLst/>
          </a:prstGeom>
          <a:solidFill>
            <a:srgbClr val="FFE18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9" name="RowY"/>
          <p:cNvSpPr/>
          <p:nvPr/>
        </p:nvSpPr>
        <p:spPr>
          <a:xfrm>
            <a:off x="6096000" y="5146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prstClr val="black"/>
                </a:solidFill>
                <a:latin typeface="Calibri Light"/>
                <a:cs typeface="Courier New" panose="02070309020205020404" pitchFamily="49" charset="0"/>
              </a:rPr>
              <a:t> </a:t>
            </a:r>
            <a:endParaRPr lang="en-US" sz="2800" b="1">
              <a:solidFill>
                <a:prstClr val="black"/>
              </a:solidFill>
              <a:latin typeface="Calibri Light"/>
              <a:cs typeface="Courier New" panose="02070309020205020404" pitchFamily="49" charset="0"/>
            </a:endParaRPr>
          </a:p>
        </p:txBody>
      </p:sp>
      <p:sp>
        <p:nvSpPr>
          <p:cNvPr id="30" name="Row"/>
          <p:cNvSpPr/>
          <p:nvPr/>
        </p:nvSpPr>
        <p:spPr>
          <a:xfrm>
            <a:off x="6096000" y="4765764"/>
            <a:ext cx="2133600" cy="381000"/>
          </a:xfrm>
          <a:prstGeom prst="rect">
            <a:avLst/>
          </a:prstGeom>
          <a:solidFill>
            <a:srgbClr val="FFE18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1" name="Row"/>
          <p:cNvSpPr/>
          <p:nvPr/>
        </p:nvSpPr>
        <p:spPr>
          <a:xfrm>
            <a:off x="6096000" y="4384764"/>
            <a:ext cx="2133600" cy="381000"/>
          </a:xfrm>
          <a:prstGeom prst="rect">
            <a:avLst/>
          </a:prstGeom>
          <a:solidFill>
            <a:srgbClr val="FFE18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2" name="RowX"/>
          <p:cNvSpPr/>
          <p:nvPr/>
        </p:nvSpPr>
        <p:spPr>
          <a:xfrm>
            <a:off x="6096000" y="4003764"/>
            <a:ext cx="2133600" cy="381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prstClr val="black"/>
                </a:solidFill>
                <a:latin typeface="Calibri Light"/>
                <a:cs typeface="Courier New" panose="02070309020205020404" pitchFamily="49" charset="0"/>
              </a:rPr>
              <a:t> </a:t>
            </a:r>
            <a:endParaRPr lang="en-US" sz="2800" b="1">
              <a:solidFill>
                <a:prstClr val="black"/>
              </a:solidFill>
              <a:latin typeface="Calibri Light"/>
              <a:cs typeface="Courier New" panose="02070309020205020404" pitchFamily="49" charset="0"/>
            </a:endParaRPr>
          </a:p>
        </p:txBody>
      </p:sp>
      <p:sp>
        <p:nvSpPr>
          <p:cNvPr id="33" name="Row"/>
          <p:cNvSpPr/>
          <p:nvPr/>
        </p:nvSpPr>
        <p:spPr>
          <a:xfrm>
            <a:off x="6096000" y="3622764"/>
            <a:ext cx="2133600" cy="381000"/>
          </a:xfrm>
          <a:prstGeom prst="rect">
            <a:avLst/>
          </a:prstGeom>
          <a:solidFill>
            <a:srgbClr val="FFE18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6" name="CPU"/>
          <p:cNvSpPr/>
          <p:nvPr/>
        </p:nvSpPr>
        <p:spPr>
          <a:xfrm>
            <a:off x="457200" y="3200400"/>
            <a:ext cx="3657600" cy="3104856"/>
          </a:xfrm>
          <a:prstGeom prst="roundRect">
            <a:avLst>
              <a:gd name="adj" fmla="val 11319"/>
            </a:avLst>
          </a:prstGeom>
          <a:solidFill>
            <a:srgbClr val="0D3533"/>
          </a:solidFill>
          <a:ln w="571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marL="114300">
              <a:lnSpc>
                <a:spcPct val="90000"/>
              </a:lnSpc>
            </a:pPr>
            <a:r>
              <a:rPr lang="en-US" sz="2800" u="sng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loop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mov (</a:t>
            </a:r>
            <a:r>
              <a:rPr lang="en-US" sz="2800" b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 %eax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mov 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 %ebx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clflush 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8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clflush (</a:t>
            </a:r>
            <a:r>
              <a:rPr lang="en-US" sz="2800" b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marL="114300">
              <a:lnSpc>
                <a:spcPct val="90000"/>
              </a:lnSpc>
            </a:pPr>
            <a:r>
              <a:rPr lang="en-US" sz="280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mfence</a:t>
            </a:r>
          </a:p>
          <a:p>
            <a:pPr marL="114300">
              <a:lnSpc>
                <a:spcPct val="90000"/>
              </a:lnSpc>
            </a:pPr>
            <a:r>
              <a:rPr lang="en-US" sz="2800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jmp </a:t>
            </a:r>
            <a:r>
              <a:rPr lang="en-US" sz="2800" u="sng" smtClean="0">
                <a:solidFill>
                  <a:prstClr val="whit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loop</a:t>
            </a:r>
            <a:endParaRPr lang="en-US" sz="2800">
              <a:solidFill>
                <a:prstClr val="white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4" name="Error"/>
          <p:cNvSpPr/>
          <p:nvPr/>
        </p:nvSpPr>
        <p:spPr>
          <a:xfrm>
            <a:off x="6600825" y="4765763"/>
            <a:ext cx="381000" cy="381000"/>
          </a:xfrm>
          <a:prstGeom prst="mathMultiply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Error"/>
          <p:cNvSpPr/>
          <p:nvPr/>
        </p:nvSpPr>
        <p:spPr>
          <a:xfrm>
            <a:off x="6981825" y="5527764"/>
            <a:ext cx="381000" cy="381000"/>
          </a:xfrm>
          <a:prstGeom prst="mathMultiply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Error"/>
          <p:cNvSpPr/>
          <p:nvPr/>
        </p:nvSpPr>
        <p:spPr>
          <a:xfrm>
            <a:off x="6600825" y="5527764"/>
            <a:ext cx="381000" cy="381000"/>
          </a:xfrm>
          <a:prstGeom prst="mathMultiply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Error"/>
          <p:cNvSpPr/>
          <p:nvPr/>
        </p:nvSpPr>
        <p:spPr>
          <a:xfrm>
            <a:off x="7362825" y="5527764"/>
            <a:ext cx="381000" cy="381000"/>
          </a:xfrm>
          <a:prstGeom prst="mathMultiply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Error"/>
          <p:cNvSpPr/>
          <p:nvPr/>
        </p:nvSpPr>
        <p:spPr>
          <a:xfrm>
            <a:off x="7743825" y="4765762"/>
            <a:ext cx="381000" cy="381000"/>
          </a:xfrm>
          <a:prstGeom prst="mathMultiply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Error"/>
          <p:cNvSpPr/>
          <p:nvPr/>
        </p:nvSpPr>
        <p:spPr>
          <a:xfrm>
            <a:off x="7743825" y="3622764"/>
            <a:ext cx="381000" cy="381000"/>
          </a:xfrm>
          <a:prstGeom prst="mathMultiply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Error"/>
          <p:cNvSpPr/>
          <p:nvPr/>
        </p:nvSpPr>
        <p:spPr>
          <a:xfrm>
            <a:off x="7362825" y="4384763"/>
            <a:ext cx="381000" cy="381000"/>
          </a:xfrm>
          <a:prstGeom prst="mathMultiply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Error"/>
          <p:cNvSpPr/>
          <p:nvPr/>
        </p:nvSpPr>
        <p:spPr>
          <a:xfrm>
            <a:off x="6981825" y="4384763"/>
            <a:ext cx="381000" cy="381000"/>
          </a:xfrm>
          <a:prstGeom prst="mathMultiply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Error"/>
          <p:cNvSpPr/>
          <p:nvPr/>
        </p:nvSpPr>
        <p:spPr>
          <a:xfrm>
            <a:off x="6981825" y="3622764"/>
            <a:ext cx="381000" cy="381000"/>
          </a:xfrm>
          <a:prstGeom prst="mathMultiply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Error"/>
          <p:cNvSpPr/>
          <p:nvPr/>
        </p:nvSpPr>
        <p:spPr>
          <a:xfrm>
            <a:off x="6219825" y="3622764"/>
            <a:ext cx="381000" cy="381000"/>
          </a:xfrm>
          <a:prstGeom prst="mathMultiply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5" name="Error"/>
          <p:cNvSpPr/>
          <p:nvPr/>
        </p:nvSpPr>
        <p:spPr>
          <a:xfrm>
            <a:off x="6219825" y="4384763"/>
            <a:ext cx="381000" cy="381000"/>
          </a:xfrm>
          <a:prstGeom prst="mathMultiply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Error"/>
          <p:cNvSpPr/>
          <p:nvPr/>
        </p:nvSpPr>
        <p:spPr>
          <a:xfrm>
            <a:off x="6219825" y="4765763"/>
            <a:ext cx="381000" cy="381000"/>
          </a:xfrm>
          <a:prstGeom prst="mathMultiply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8" name="Error"/>
          <p:cNvSpPr/>
          <p:nvPr/>
        </p:nvSpPr>
        <p:spPr>
          <a:xfrm>
            <a:off x="7362825" y="4765762"/>
            <a:ext cx="381000" cy="381000"/>
          </a:xfrm>
          <a:prstGeom prst="mathMultiply">
            <a:avLst/>
          </a:prstGeom>
          <a:solidFill>
            <a:srgbClr val="FFFF00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0" name="YArrow"/>
          <p:cNvCxnSpPr>
            <a:stCxn id="51" idx="3"/>
          </p:cNvCxnSpPr>
          <p:nvPr/>
        </p:nvCxnSpPr>
        <p:spPr>
          <a:xfrm>
            <a:off x="5715000" y="5337264"/>
            <a:ext cx="381000" cy="0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Y"/>
          <p:cNvSpPr/>
          <p:nvPr/>
        </p:nvSpPr>
        <p:spPr>
          <a:xfrm>
            <a:off x="5105401" y="5146764"/>
            <a:ext cx="609599" cy="381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r"/>
            <a:r>
              <a:rPr lang="en-US" sz="3200" b="1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  <a:endParaRPr lang="en-US" sz="2800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52" name="XArrow"/>
          <p:cNvCxnSpPr>
            <a:stCxn id="53" idx="3"/>
          </p:cNvCxnSpPr>
          <p:nvPr/>
        </p:nvCxnSpPr>
        <p:spPr>
          <a:xfrm>
            <a:off x="5715000" y="4194264"/>
            <a:ext cx="381000" cy="0"/>
          </a:xfrm>
          <a:prstGeom prst="straightConnector1">
            <a:avLst/>
          </a:prstGeom>
          <a:ln w="38100" cap="rnd">
            <a:solidFill>
              <a:srgbClr val="FF0000"/>
            </a:solidFill>
            <a:round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X"/>
          <p:cNvSpPr/>
          <p:nvPr/>
        </p:nvSpPr>
        <p:spPr>
          <a:xfrm>
            <a:off x="5105401" y="4003764"/>
            <a:ext cx="609599" cy="3810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r"/>
            <a:r>
              <a:rPr lang="en-US" sz="3200" b="1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X</a:t>
            </a:r>
            <a:endParaRPr lang="en-US" sz="2800" b="1">
              <a:solidFill>
                <a:srgbClr val="FF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-324544" y="6453336"/>
            <a:ext cx="5310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solidFill>
                  <a:prstClr val="black"/>
                </a:solidFill>
                <a:latin typeface="Calibri"/>
                <a:hlinkClick r:id="rId6"/>
              </a:rPr>
              <a:t>https://github.com/CMU-SAFARI/rowhammer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436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/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endParaRPr lang="en-US" sz="2400" i="1" dirty="0" smtClean="0">
              <a:solidFill>
                <a:srgbClr val="FF0000"/>
              </a:solidFill>
            </a:endParaRPr>
          </a:p>
          <a:p>
            <a:r>
              <a:rPr lang="en-US" sz="3200" i="1" dirty="0">
                <a:solidFill>
                  <a:srgbClr val="FF0000"/>
                </a:solidFill>
              </a:rPr>
              <a:t>A real reliability &amp; security issue </a:t>
            </a:r>
          </a:p>
          <a:p>
            <a:r>
              <a:rPr lang="en-US" sz="3200" i="1" dirty="0" smtClean="0"/>
              <a:t>In a more controlled environment, we can induce as many as </a:t>
            </a:r>
            <a:r>
              <a:rPr lang="en-US" sz="3200" i="1" dirty="0" smtClean="0">
                <a:solidFill>
                  <a:srgbClr val="FF0000"/>
                </a:solidFill>
              </a:rPr>
              <a:t>ten million</a:t>
            </a:r>
            <a:r>
              <a:rPr lang="en-US" sz="3200" i="1" dirty="0" smtClean="0"/>
              <a:t> disturbance errors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9606447"/>
              </p:ext>
            </p:extLst>
          </p:nvPr>
        </p:nvGraphicFramePr>
        <p:xfrm>
          <a:off x="761999" y="1143000"/>
          <a:ext cx="7620002" cy="32004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736732"/>
                <a:gridCol w="1597269"/>
                <a:gridCol w="2286001"/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CPU Architecture</a:t>
                      </a:r>
                      <a:endParaRPr lang="en-US" sz="32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bg1"/>
                          </a:solidFill>
                          <a:latin typeface="+mj-lt"/>
                          <a:cs typeface="Courier New" panose="02070309020205020404" pitchFamily="49" charset="0"/>
                        </a:rPr>
                        <a:t>Errors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smtClean="0">
                          <a:solidFill>
                            <a:schemeClr val="bg1"/>
                          </a:solidFill>
                          <a:latin typeface="+mj-lt"/>
                        </a:rPr>
                        <a:t>Access-Rate</a:t>
                      </a:r>
                      <a:endParaRPr lang="en-US" sz="3200" b="1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+mj-lt"/>
                        </a:rPr>
                        <a:t>Intel Haswell (2013)</a:t>
                      </a:r>
                      <a:endParaRPr lang="en-US" sz="28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22.9K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Cambria" panose="02040503050406030204" pitchFamily="18" charset="0"/>
                        </a:rPr>
                        <a:t>12.3M/sec</a:t>
                      </a:r>
                      <a:endParaRPr lang="en-US" sz="280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+mj-lt"/>
                        </a:rPr>
                        <a:t>Intel Ivy</a:t>
                      </a: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Bridge (2012)</a:t>
                      </a:r>
                      <a:endParaRPr lang="en-US" sz="28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20.7K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Cambria" panose="02040503050406030204" pitchFamily="18" charset="0"/>
                        </a:rPr>
                        <a:t>11.7M/sec</a:t>
                      </a:r>
                      <a:endParaRPr lang="en-US" sz="280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+mj-lt"/>
                        </a:rPr>
                        <a:t>Intel Sandy Bridge (2011)</a:t>
                      </a:r>
                      <a:endParaRPr lang="en-US" sz="28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16.1K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latin typeface="Cambria" panose="02040503050406030204" pitchFamily="18" charset="0"/>
                        </a:rPr>
                        <a:t>11.6M/sec</a:t>
                      </a:r>
                      <a:endParaRPr lang="en-US" sz="280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+mj-lt"/>
                        </a:rPr>
                        <a:t>AMD</a:t>
                      </a: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+mj-lt"/>
                        </a:rPr>
                        <a:t> Piledriver (2012)</a:t>
                      </a:r>
                      <a:endParaRPr lang="en-US" sz="2800" b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Cambria" panose="02040503050406030204" pitchFamily="18" charset="0"/>
                        </a:rPr>
                        <a:t>6.1M/sec</a:t>
                      </a: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6239053"/>
            <a:ext cx="8242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Kim+, “</a:t>
            </a:r>
            <a:r>
              <a:rPr lang="en-US" dirty="0">
                <a:solidFill>
                  <a:srgbClr val="0000FF"/>
                </a:solidFill>
                <a:latin typeface="Calibri"/>
              </a:rPr>
              <a:t>Flipping Bits in Memory Without Accessing Them: An Experimental Study of DRAM Disturbance Errors</a:t>
            </a:r>
            <a:r>
              <a:rPr lang="en-US" dirty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,” ISCA 2014.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-14064"/>
            <a:ext cx="8610600" cy="1066800"/>
          </a:xfrm>
        </p:spPr>
        <p:txBody>
          <a:bodyPr/>
          <a:lstStyle/>
          <a:p>
            <a:r>
              <a:rPr lang="en-US" sz="4400" b="0" dirty="0" smtClean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Observed Errors in Real Systems</a:t>
            </a:r>
            <a:endParaRPr lang="en-US" sz="4400" b="0" dirty="0">
              <a:solidFill>
                <a:srgbClr val="1A5712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93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Error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82" y="990600"/>
            <a:ext cx="6731875" cy="4651892"/>
          </a:xfrm>
        </p:spPr>
      </p:pic>
      <p:pic>
        <p:nvPicPr>
          <p:cNvPr id="8" name="AllError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82" y="990600"/>
            <a:ext cx="6731875" cy="46518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Curtain1"/>
          <p:cNvSpPr/>
          <p:nvPr/>
        </p:nvSpPr>
        <p:spPr>
          <a:xfrm>
            <a:off x="2133601" y="1424940"/>
            <a:ext cx="2141220" cy="349758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Second"/>
          <p:cNvSpPr/>
          <p:nvPr/>
        </p:nvSpPr>
        <p:spPr>
          <a:xfrm>
            <a:off x="4832032" y="3679825"/>
            <a:ext cx="382905" cy="381001"/>
          </a:xfrm>
          <a:prstGeom prst="ellipse">
            <a:avLst/>
          </a:prstGeom>
          <a:noFill/>
          <a:ln w="19050">
            <a:solidFill>
              <a:srgbClr val="699FD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hird"/>
          <p:cNvSpPr/>
          <p:nvPr/>
        </p:nvSpPr>
        <p:spPr>
          <a:xfrm>
            <a:off x="5093970" y="1685925"/>
            <a:ext cx="382905" cy="381001"/>
          </a:xfrm>
          <a:prstGeom prst="ellipse">
            <a:avLst/>
          </a:prstGeom>
          <a:noFill/>
          <a:ln w="19050">
            <a:solidFill>
              <a:srgbClr val="F27A3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Curtain2"/>
          <p:cNvSpPr/>
          <p:nvPr/>
        </p:nvSpPr>
        <p:spPr>
          <a:xfrm>
            <a:off x="4274820" y="1424940"/>
            <a:ext cx="3670737" cy="3497580"/>
          </a:xfrm>
          <a:prstGeom prst="rect">
            <a:avLst/>
          </a:prstGeom>
          <a:solidFill>
            <a:srgbClr val="CD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Punchline"/>
          <p:cNvSpPr txBox="1"/>
          <p:nvPr/>
        </p:nvSpPr>
        <p:spPr>
          <a:xfrm>
            <a:off x="228600" y="5718692"/>
            <a:ext cx="8686800" cy="75830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3600" i="1" dirty="0" smtClean="0">
                <a:solidFill>
                  <a:srgbClr val="FF0000"/>
                </a:solidFill>
                <a:latin typeface="Calibri Light"/>
              </a:rPr>
              <a:t>All modules from </a:t>
            </a:r>
            <a:r>
              <a:rPr lang="en-US" sz="3200" i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2012–2013 </a:t>
            </a:r>
            <a:r>
              <a:rPr lang="en-US" sz="3600" i="1" dirty="0" smtClean="0">
                <a:solidFill>
                  <a:srgbClr val="FF0000"/>
                </a:solidFill>
                <a:latin typeface="Calibri Light"/>
              </a:rPr>
              <a:t>are vulnerable</a:t>
            </a:r>
            <a:endParaRPr lang="en-US" sz="3600" i="1" dirty="0">
              <a:solidFill>
                <a:srgbClr val="FF0000"/>
              </a:solidFill>
              <a:latin typeface="Calibri Light"/>
            </a:endParaRPr>
          </a:p>
        </p:txBody>
      </p:sp>
      <p:sp>
        <p:nvSpPr>
          <p:cNvPr id="19" name="RedBox"/>
          <p:cNvSpPr/>
          <p:nvPr/>
        </p:nvSpPr>
        <p:spPr>
          <a:xfrm>
            <a:off x="5454650" y="1442720"/>
            <a:ext cx="1660525" cy="340550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First Appearance"/>
          <p:cNvSpPr/>
          <p:nvPr/>
        </p:nvSpPr>
        <p:spPr>
          <a:xfrm>
            <a:off x="3192780" y="2430781"/>
            <a:ext cx="2023110" cy="845819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algn="ctr">
              <a:lnSpc>
                <a:spcPct val="80000"/>
              </a:lnSpc>
            </a:pPr>
            <a:r>
              <a:rPr lang="en-US" sz="2800" i="1" dirty="0" smtClean="0">
                <a:solidFill>
                  <a:srgbClr val="70AE46"/>
                </a:solidFill>
                <a:latin typeface="Calibri Light"/>
                <a:cs typeface="Courier New" panose="02070309020205020404" pitchFamily="49" charset="0"/>
              </a:rPr>
              <a:t>First</a:t>
            </a:r>
          </a:p>
          <a:p>
            <a:pPr algn="ctr">
              <a:lnSpc>
                <a:spcPct val="80000"/>
              </a:lnSpc>
            </a:pPr>
            <a:r>
              <a:rPr lang="en-US" sz="2800" i="1" dirty="0" smtClean="0">
                <a:solidFill>
                  <a:srgbClr val="70AE46"/>
                </a:solidFill>
                <a:latin typeface="Calibri Light"/>
                <a:cs typeface="Courier New" panose="02070309020205020404" pitchFamily="49" charset="0"/>
              </a:rPr>
              <a:t>Appearance</a:t>
            </a:r>
          </a:p>
        </p:txBody>
      </p:sp>
      <p:sp>
        <p:nvSpPr>
          <p:cNvPr id="3" name="First"/>
          <p:cNvSpPr/>
          <p:nvPr/>
        </p:nvSpPr>
        <p:spPr>
          <a:xfrm>
            <a:off x="4016374" y="3305175"/>
            <a:ext cx="382905" cy="381001"/>
          </a:xfrm>
          <a:prstGeom prst="ellipse">
            <a:avLst/>
          </a:prstGeom>
          <a:noFill/>
          <a:ln w="19050">
            <a:solidFill>
              <a:srgbClr val="6EAE3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-14064"/>
            <a:ext cx="8610600" cy="1066800"/>
          </a:xfrm>
        </p:spPr>
        <p:txBody>
          <a:bodyPr/>
          <a:lstStyle/>
          <a:p>
            <a:r>
              <a:rPr lang="en-US" sz="4400" b="0" dirty="0" smtClean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Errors </a:t>
            </a:r>
            <a:r>
              <a:rPr lang="en-US" sz="4400" b="0" i="1" dirty="0" smtClean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vs. </a:t>
            </a:r>
            <a:r>
              <a:rPr lang="en-US" sz="4400" b="0" dirty="0" smtClean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Vintage</a:t>
            </a:r>
            <a:endParaRPr lang="en-US" sz="4400" b="0" dirty="0">
              <a:solidFill>
                <a:srgbClr val="1A5712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52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9" grpId="0" animBg="1"/>
      <p:bldP spid="9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 smtClean="0"/>
              <a:t>Experimental DRAM Testing Infrastructure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24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52736"/>
            <a:ext cx="4378369" cy="2520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630" y="3573016"/>
            <a:ext cx="4170370" cy="2840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61741" y="980728"/>
            <a:ext cx="44747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 smtClean="0">
                <a:solidFill>
                  <a:srgbClr val="0000FF"/>
                </a:solidFill>
                <a:latin typeface="Tahoma"/>
                <a:hlinkClick r:id="rId4"/>
              </a:rPr>
              <a:t>An </a:t>
            </a:r>
            <a:r>
              <a:rPr lang="en-US" sz="1600" dirty="0">
                <a:solidFill>
                  <a:srgbClr val="0000FF"/>
                </a:solidFill>
                <a:latin typeface="Tahoma"/>
                <a:hlinkClick r:id="rId4"/>
              </a:rPr>
              <a:t>Experimental Study of Data Retention Behavior in Modern DRAM Devices: Implications for Retention Time Profiling </a:t>
            </a:r>
            <a:r>
              <a:rPr lang="en-US" sz="1600" dirty="0" smtClean="0">
                <a:solidFill>
                  <a:srgbClr val="0000FF"/>
                </a:solidFill>
                <a:latin typeface="Tahoma"/>
                <a:hlinkClick r:id="rId4"/>
              </a:rPr>
              <a:t>Mechanisms</a:t>
            </a:r>
            <a:r>
              <a:rPr lang="en-US" sz="1600" dirty="0">
                <a:solidFill>
                  <a:srgbClr val="000000"/>
                </a:solidFill>
                <a:latin typeface="Tahom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(Liu et al., ISCA 2013)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  <a:hlinkClick r:id="rId5"/>
              </a:rPr>
              <a:t>The </a:t>
            </a:r>
            <a:r>
              <a:rPr lang="en-US" sz="16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  <a:hlinkClick r:id="rId5"/>
              </a:rPr>
              <a:t>Efficacy of Error Mitigation Techniques for DRAM Retention Failures: A Comparative Experimental </a:t>
            </a:r>
            <a:r>
              <a:rPr lang="en-US" sz="16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  <a:hlinkClick r:id="rId5"/>
              </a:rPr>
              <a:t>Study</a:t>
            </a:r>
            <a:r>
              <a:rPr lang="en-US" sz="16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16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(Khan et al., SIGMETRICS 2014)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237" y="3652570"/>
            <a:ext cx="4690779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 smtClean="0">
                <a:solidFill>
                  <a:srgbClr val="0000FF"/>
                </a:solidFill>
                <a:latin typeface="Tahoma"/>
                <a:hlinkClick r:id="rId6"/>
              </a:rPr>
              <a:t>Flipping </a:t>
            </a:r>
            <a:r>
              <a:rPr lang="en-US" sz="1600" dirty="0">
                <a:solidFill>
                  <a:srgbClr val="0000FF"/>
                </a:solidFill>
                <a:latin typeface="Tahoma"/>
                <a:hlinkClick r:id="rId6"/>
              </a:rPr>
              <a:t>Bits in Memory Without Accessing Them: An Experimental Study of DRAM Disturbance </a:t>
            </a:r>
            <a:r>
              <a:rPr lang="en-US" sz="1600" dirty="0" smtClean="0">
                <a:solidFill>
                  <a:srgbClr val="0000FF"/>
                </a:solidFill>
                <a:latin typeface="Tahoma"/>
                <a:hlinkClick r:id="rId6"/>
              </a:rPr>
              <a:t>Errors</a:t>
            </a:r>
            <a:r>
              <a:rPr lang="en-US" sz="1600" dirty="0">
                <a:solidFill>
                  <a:srgbClr val="000000"/>
                </a:solidFill>
                <a:latin typeface="Tahoma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Tahoma"/>
              </a:rPr>
              <a:t>(Kim et al., ISCA 2014)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  <a:p>
            <a:pPr lvl="1"/>
            <a:endParaRPr lang="en-US" sz="1600" dirty="0" smtClean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  <a:hlinkClick r:id="rId7"/>
              </a:rPr>
              <a:t>Adaptive</a:t>
            </a:r>
            <a:r>
              <a:rPr lang="en-US" sz="16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  <a:hlinkClick r:id="rId7"/>
              </a:rPr>
              <a:t>-Latency DRAM: Optimizing DRAM Timing for the Common-</a:t>
            </a:r>
            <a:r>
              <a:rPr lang="en-US" sz="16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  <a:hlinkClick r:id="rId7"/>
              </a:rPr>
              <a:t>Case</a:t>
            </a:r>
            <a:r>
              <a:rPr lang="en-US" sz="16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(Lee et al., HPCA 2015)</a:t>
            </a:r>
          </a:p>
          <a:p>
            <a:pPr lvl="1"/>
            <a:endParaRPr lang="en-US" sz="1600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6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  <a:hlinkClick r:id="rId8"/>
              </a:rPr>
              <a:t>AVATAR</a:t>
            </a:r>
            <a:r>
              <a:rPr lang="en-US" sz="16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  <a:hlinkClick r:id="rId8"/>
              </a:rPr>
              <a:t>: A Variable-Retention-Time (VRT) Aware Refresh for DRAM </a:t>
            </a:r>
            <a:r>
              <a:rPr lang="en-US" sz="16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  <a:hlinkClick r:id="rId8"/>
              </a:rPr>
              <a:t>Systems</a:t>
            </a:r>
            <a:r>
              <a:rPr lang="en-US" sz="16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(</a:t>
            </a:r>
            <a:r>
              <a:rPr lang="en-US" sz="1600" dirty="0" err="1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Qureshi</a:t>
            </a:r>
            <a:r>
              <a:rPr lang="en-US" sz="16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et al., DSN 2015</a:t>
            </a:r>
            <a:r>
              <a:rPr lang="en-US" sz="16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  <a:endParaRPr lang="en-US" sz="1600" dirty="0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150197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Infrastructure (DRAM)</a:t>
            </a:r>
          </a:p>
        </p:txBody>
      </p:sp>
      <p:pic>
        <p:nvPicPr>
          <p:cNvPr id="5" name="Content Placeholder 4" descr="DRAM-new-testing-infrastructur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 b="12242"/>
          <a:stretch>
            <a:fillRect/>
          </a:stretch>
        </p:blipFill>
        <p:spPr>
          <a:xfrm>
            <a:off x="228600" y="1144488"/>
            <a:ext cx="8610600" cy="4876800"/>
          </a:xfrm>
          <a:scene3d>
            <a:camera prst="obliqueTopRight">
              <a:rot lat="0" lon="0" rev="10800000"/>
            </a:camera>
            <a:lightRig rig="threePt" dir="t"/>
          </a:scene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47664" y="6300608"/>
            <a:ext cx="669674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6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Kim+, “</a:t>
            </a:r>
            <a:r>
              <a:rPr lang="en-US" sz="1600" dirty="0">
                <a:solidFill>
                  <a:srgbClr val="0000FF"/>
                </a:solidFill>
                <a:latin typeface="Tahoma"/>
              </a:rPr>
              <a:t>Flipping Bits in Memory Without Accessing Them: An Experimental Study of DRAM Disturbance Errors</a:t>
            </a:r>
            <a:r>
              <a:rPr lang="en-US" sz="16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,” ISCA 2014.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4" y="1466055"/>
            <a:ext cx="2209798" cy="1524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Temperature</a:t>
            </a:r>
          </a:p>
          <a:p>
            <a:pPr algn="ctr">
              <a:lnSpc>
                <a:spcPct val="90000"/>
              </a:lnSpc>
            </a:pPr>
            <a:r>
              <a:rPr lang="en-US" sz="24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Controller</a:t>
            </a: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</a:endParaRPr>
          </a:p>
          <a:p>
            <a:pPr algn="ctr">
              <a:lnSpc>
                <a:spcPct val="90000"/>
              </a:lnSpc>
            </a:pPr>
            <a:endParaRPr lang="en-US" sz="3200" b="1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2990055"/>
            <a:ext cx="2209798" cy="2743201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PC</a:t>
            </a: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74702" y="1962441"/>
            <a:ext cx="1447800" cy="255161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Heater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17302" y="1962444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FPGAs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22502" y="1962444"/>
            <a:ext cx="2057400" cy="3770812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</a:rPr>
              <a:t>FPGAs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74438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7525" indent="-517525">
              <a:buFont typeface="+mj-lt"/>
              <a:buAutoNum type="arabicPeriod"/>
            </a:pPr>
            <a:r>
              <a:rPr lang="en-US" sz="4000" dirty="0" smtClean="0"/>
              <a:t>Most Modules Are at Risk</a:t>
            </a:r>
          </a:p>
          <a:p>
            <a:pPr marL="517525" indent="-517525">
              <a:buFont typeface="+mj-lt"/>
              <a:buAutoNum type="arabicPeriod"/>
            </a:pPr>
            <a:r>
              <a:rPr lang="en-US" sz="4000" dirty="0" smtClean="0"/>
              <a:t>Errors vs. Vintage</a:t>
            </a:r>
          </a:p>
          <a:p>
            <a:pPr marL="517525" indent="-517525">
              <a:buFont typeface="+mj-lt"/>
              <a:buAutoNum type="arabicPeriod"/>
            </a:pPr>
            <a:r>
              <a:rPr lang="en-US" sz="4000" dirty="0" smtClean="0"/>
              <a:t>Error = Charge Loss</a:t>
            </a:r>
          </a:p>
          <a:p>
            <a:pPr marL="517525" indent="-517525">
              <a:buFont typeface="+mj-lt"/>
              <a:buAutoNum type="arabicPeriod"/>
            </a:pPr>
            <a:r>
              <a:rPr lang="en-US" sz="4000" dirty="0"/>
              <a:t>Adjacency: Aggressor &amp; Victim</a:t>
            </a:r>
          </a:p>
          <a:p>
            <a:pPr marL="517525" indent="-517525">
              <a:buFont typeface="+mj-lt"/>
              <a:buAutoNum type="arabicPeriod"/>
            </a:pPr>
            <a:r>
              <a:rPr lang="en-US" sz="4000" dirty="0" smtClean="0"/>
              <a:t>Sensitivity Studies</a:t>
            </a:r>
            <a:endParaRPr lang="en-US" sz="2400" dirty="0" smtClean="0"/>
          </a:p>
          <a:p>
            <a:pPr marL="517525" indent="-517525">
              <a:buFont typeface="+mj-lt"/>
              <a:buAutoNum type="arabicPeriod"/>
            </a:pPr>
            <a:r>
              <a:rPr lang="en-US" sz="4000" dirty="0" smtClean="0"/>
              <a:t>Other Results in Paper</a:t>
            </a:r>
            <a:endParaRPr lang="en-US" sz="4000" dirty="0"/>
          </a:p>
          <a:p>
            <a:pPr marL="517525" indent="-517525">
              <a:buFont typeface="+mj-lt"/>
              <a:buAutoNum type="arabicPeriod"/>
            </a:pPr>
            <a:r>
              <a:rPr lang="en-US" sz="4000" dirty="0" smtClean="0"/>
              <a:t>Solution Space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-14064"/>
            <a:ext cx="8610600" cy="1066800"/>
          </a:xfrm>
        </p:spPr>
        <p:txBody>
          <a:bodyPr/>
          <a:lstStyle/>
          <a:p>
            <a:r>
              <a:rPr lang="en-US" sz="4400" b="0" dirty="0" err="1" smtClean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RowHammer</a:t>
            </a:r>
            <a:r>
              <a:rPr lang="en-US" sz="4400" b="0" dirty="0" smtClean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 Characterization Results</a:t>
            </a:r>
            <a:endParaRPr lang="en-US" sz="4400" b="0" dirty="0">
              <a:solidFill>
                <a:srgbClr val="1A5712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950" y="6239053"/>
            <a:ext cx="856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  <a:hlinkClick r:id="rId3"/>
              </a:rPr>
              <a:t>Flipping </a:t>
            </a:r>
            <a:r>
              <a:rPr lang="en-US" dirty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  <a:hlinkClick r:id="rId3"/>
              </a:rPr>
              <a:t>Bits in Memory Without Accessing Them: An Experimental Study of DRAM Disturbance </a:t>
            </a:r>
            <a:r>
              <a:rPr lang="en-US" dirty="0" smtClean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  <a:hlinkClick r:id="rId3"/>
              </a:rPr>
              <a:t>Errors</a:t>
            </a:r>
            <a:r>
              <a:rPr lang="en-US" dirty="0" smtClean="0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,</a:t>
            </a:r>
            <a:r>
              <a:rPr lang="en-US" dirty="0" smtClean="0">
                <a:solidFill>
                  <a:prstClr val="black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(Kim et al., ISCA 2014)</a:t>
            </a:r>
            <a:endParaRPr lang="en-US" dirty="0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52400"/>
            <a:ext cx="9036496" cy="1066800"/>
          </a:xfrm>
        </p:spPr>
        <p:txBody>
          <a:bodyPr/>
          <a:lstStyle/>
          <a:p>
            <a:r>
              <a:rPr lang="en-US" sz="3400" dirty="0" smtClean="0"/>
              <a:t>One Can Take Over an Otherwise-Secure System</a:t>
            </a:r>
            <a:endParaRPr lang="en-US" sz="3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844824"/>
            <a:ext cx="6540500" cy="1257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8508"/>
            <a:ext cx="9144000" cy="3433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69" y="980728"/>
            <a:ext cx="9144000" cy="9527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5181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ahoma"/>
                <a:hlinkClick r:id="rId5"/>
              </a:rPr>
              <a:t>Exploiting the DRAM rowhammer bug to gain kernel </a:t>
            </a:r>
            <a:r>
              <a:rPr lang="en-US" dirty="0" smtClean="0">
                <a:solidFill>
                  <a:srgbClr val="0000FF"/>
                </a:solidFill>
                <a:latin typeface="Tahoma"/>
                <a:hlinkClick r:id="rId5"/>
              </a:rPr>
              <a:t>privileges </a:t>
            </a:r>
            <a:r>
              <a:rPr lang="en-US" dirty="0" smtClean="0">
                <a:solidFill>
                  <a:srgbClr val="0000FF"/>
                </a:solidFill>
                <a:latin typeface="Tahoma"/>
              </a:rPr>
              <a:t> (</a:t>
            </a:r>
            <a:r>
              <a:rPr lang="en-US" dirty="0" err="1" smtClean="0">
                <a:solidFill>
                  <a:srgbClr val="0000FF"/>
                </a:solidFill>
                <a:latin typeface="Tahoma"/>
              </a:rPr>
              <a:t>Seaborn</a:t>
            </a:r>
            <a:r>
              <a:rPr lang="en-US" dirty="0" smtClean="0">
                <a:solidFill>
                  <a:srgbClr val="0000FF"/>
                </a:solidFill>
                <a:latin typeface="Tahoma"/>
              </a:rPr>
              <a:t>, 2015)</a:t>
            </a:r>
            <a:endParaRPr lang="en-US" dirty="0">
              <a:solidFill>
                <a:srgbClr val="0000FF"/>
              </a:solidFill>
              <a:latin typeface="Taho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35896" y="3212976"/>
            <a:ext cx="5493596" cy="93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  <a:latin typeface="Tahoma"/>
                <a:ea typeface="ＭＳ Ｐゴシック" charset="0"/>
                <a:cs typeface="ＭＳ Ｐゴシック" charset="0"/>
                <a:hlinkClick r:id="rId6"/>
              </a:rPr>
              <a:t>Flipping </a:t>
            </a:r>
            <a:r>
              <a:rPr lang="en-US" dirty="0">
                <a:solidFill>
                  <a:srgbClr val="0000FF"/>
                </a:solidFill>
                <a:latin typeface="Tahoma"/>
                <a:ea typeface="ＭＳ Ｐゴシック" charset="0"/>
                <a:cs typeface="ＭＳ Ｐゴシック" charset="0"/>
                <a:hlinkClick r:id="rId6"/>
              </a:rPr>
              <a:t>Bits in Memory Without Accessing Them: An Experimental Study of DRAM Disturbance </a:t>
            </a:r>
            <a:r>
              <a:rPr lang="en-US" dirty="0" smtClean="0">
                <a:solidFill>
                  <a:srgbClr val="0000FF"/>
                </a:solidFill>
                <a:latin typeface="Tahoma"/>
                <a:ea typeface="ＭＳ Ｐゴシック" charset="0"/>
                <a:cs typeface="ＭＳ Ｐゴシック" charset="0"/>
                <a:hlinkClick r:id="rId6"/>
              </a:rPr>
              <a:t>Errors</a:t>
            </a:r>
            <a:r>
              <a:rPr lang="en-US" dirty="0" smtClean="0">
                <a:solidFill>
                  <a:srgbClr val="0000FF"/>
                </a:solidFill>
                <a:latin typeface="Tahoma"/>
                <a:ea typeface="ＭＳ Ｐゴシック" charset="0"/>
                <a:cs typeface="ＭＳ Ｐゴシック" charset="0"/>
              </a:rPr>
              <a:t> (Kim et al., ISCA 2014)</a:t>
            </a:r>
            <a:endParaRPr lang="en-US" dirty="0">
              <a:solidFill>
                <a:srgbClr val="0000FF"/>
              </a:solidFill>
              <a:latin typeface="Tahoma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851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RowHammer</a:t>
            </a:r>
            <a:r>
              <a:rPr lang="en-US" dirty="0" smtClean="0"/>
              <a:t> Security Attack 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8720"/>
            <a:ext cx="8915400" cy="5193723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“</a:t>
            </a:r>
            <a:r>
              <a:rPr lang="en-US" sz="2000" dirty="0" err="1" smtClean="0">
                <a:solidFill>
                  <a:srgbClr val="FF0000"/>
                </a:solidFill>
              </a:rPr>
              <a:t>Rowhammer</a:t>
            </a:r>
            <a:r>
              <a:rPr lang="en-US" sz="2000" dirty="0" smtClean="0">
                <a:solidFill>
                  <a:srgbClr val="FF0000"/>
                </a:solidFill>
              </a:rPr>
              <a:t>” is a problem with some recent DRAM devices in which repeatedly accessing a row of memory can cause bit flips in adjacent rows </a:t>
            </a:r>
            <a:r>
              <a:rPr lang="en-US" sz="2000" dirty="0" smtClean="0"/>
              <a:t>(Kim et al., ISCA 2014). 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ＭＳ Ｐゴシック" charset="0"/>
                <a:hlinkClick r:id="rId2"/>
              </a:rPr>
              <a:t>Flipping Bits in Memory Without Accessing Them: An Experimental Study of DRAM Disturbance Errors</a:t>
            </a:r>
            <a:r>
              <a:rPr lang="en-US" sz="1800" dirty="0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 (Kim et al., ISCA 2014)</a:t>
            </a:r>
          </a:p>
          <a:p>
            <a:pPr lvl="1"/>
            <a:endParaRPr lang="en-US" sz="1400" dirty="0" smtClean="0"/>
          </a:p>
          <a:p>
            <a:r>
              <a:rPr lang="en-US" sz="2000" dirty="0" smtClean="0"/>
              <a:t>We </a:t>
            </a:r>
            <a:r>
              <a:rPr lang="en-US" sz="2000" dirty="0"/>
              <a:t>tested a selection of laptops and found that a subset of them exhibited the problem. </a:t>
            </a:r>
            <a:endParaRPr lang="en-US" sz="2000" dirty="0" smtClean="0"/>
          </a:p>
          <a:p>
            <a:r>
              <a:rPr lang="en-US" sz="2000" dirty="0" smtClean="0"/>
              <a:t>We </a:t>
            </a:r>
            <a:r>
              <a:rPr lang="en-US" sz="2000" dirty="0"/>
              <a:t>built two working privilege escalation exploits that use this effect. </a:t>
            </a:r>
            <a:endParaRPr lang="en-US" sz="2000" dirty="0" smtClean="0"/>
          </a:p>
          <a:p>
            <a:pPr lvl="1"/>
            <a:r>
              <a:rPr lang="en-US" sz="1800" dirty="0">
                <a:solidFill>
                  <a:srgbClr val="0000FF"/>
                </a:solidFill>
                <a:hlinkClick r:id="rId3"/>
              </a:rPr>
              <a:t>Exploiting the DRAM rowhammer bug to gain kernel privileges </a:t>
            </a:r>
            <a:r>
              <a:rPr lang="en-US" sz="1800" dirty="0">
                <a:solidFill>
                  <a:srgbClr val="0000FF"/>
                </a:solidFill>
              </a:rPr>
              <a:t> (</a:t>
            </a:r>
            <a:r>
              <a:rPr lang="en-US" sz="1800" dirty="0" err="1">
                <a:solidFill>
                  <a:srgbClr val="0000FF"/>
                </a:solidFill>
              </a:rPr>
              <a:t>Seaborn</a:t>
            </a:r>
            <a:r>
              <a:rPr lang="en-US" sz="1800" dirty="0">
                <a:solidFill>
                  <a:srgbClr val="0000FF"/>
                </a:solidFill>
              </a:rPr>
              <a:t>, 2015)</a:t>
            </a:r>
          </a:p>
          <a:p>
            <a:pPr lvl="1"/>
            <a:endParaRPr lang="en-US" sz="1400" dirty="0" smtClean="0"/>
          </a:p>
          <a:p>
            <a:r>
              <a:rPr lang="en-US" sz="2000" dirty="0" smtClean="0"/>
              <a:t>One </a:t>
            </a:r>
            <a:r>
              <a:rPr lang="en-US" sz="2000" dirty="0"/>
              <a:t>exploit uses </a:t>
            </a:r>
            <a:r>
              <a:rPr lang="en-US" sz="2000" dirty="0" err="1"/>
              <a:t>rowhammer</a:t>
            </a:r>
            <a:r>
              <a:rPr lang="en-US" sz="2000" dirty="0"/>
              <a:t>-induced bit flips to gain kernel privileges on x86-64 Linux when run as an unprivileged </a:t>
            </a:r>
            <a:r>
              <a:rPr lang="en-US" sz="2000" dirty="0" err="1"/>
              <a:t>userland</a:t>
            </a:r>
            <a:r>
              <a:rPr lang="en-US" sz="2000" dirty="0"/>
              <a:t> process. 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When </a:t>
            </a:r>
            <a:r>
              <a:rPr lang="en-US" sz="2000" dirty="0">
                <a:solidFill>
                  <a:srgbClr val="FF0000"/>
                </a:solidFill>
              </a:rPr>
              <a:t>run on a machine vulnerable to the </a:t>
            </a:r>
            <a:r>
              <a:rPr lang="en-US" sz="2000" dirty="0" err="1">
                <a:solidFill>
                  <a:srgbClr val="FF0000"/>
                </a:solidFill>
              </a:rPr>
              <a:t>rowhammer</a:t>
            </a:r>
            <a:r>
              <a:rPr lang="en-US" sz="2000" dirty="0">
                <a:solidFill>
                  <a:srgbClr val="FF0000"/>
                </a:solidFill>
              </a:rPr>
              <a:t> problem, the process was able to induce bit flips in page table entries (PTEs). </a:t>
            </a:r>
            <a:endParaRPr lang="en-US" sz="2000" dirty="0" smtClean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It </a:t>
            </a:r>
            <a:r>
              <a:rPr lang="en-US" sz="2000" dirty="0">
                <a:solidFill>
                  <a:srgbClr val="0000FF"/>
                </a:solidFill>
              </a:rPr>
              <a:t>was able to use this to gain write access to its own page table, and hence gain read-write access to all of physical memory.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7504" y="6545534"/>
            <a:ext cx="84969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Tahoma"/>
                <a:hlinkClick r:id="rId3"/>
              </a:rPr>
              <a:t>Exploiting the DRAM rowhammer bug to gain kernel privileges </a:t>
            </a:r>
            <a:r>
              <a:rPr lang="en-US" sz="1600" dirty="0">
                <a:solidFill>
                  <a:srgbClr val="0000FF"/>
                </a:solidFill>
                <a:latin typeface="Tahoma"/>
              </a:rPr>
              <a:t> (</a:t>
            </a:r>
            <a:r>
              <a:rPr lang="en-US" sz="1600" dirty="0" err="1">
                <a:solidFill>
                  <a:srgbClr val="0000FF"/>
                </a:solidFill>
                <a:latin typeface="Tahoma"/>
              </a:rPr>
              <a:t>Seaborn</a:t>
            </a:r>
            <a:r>
              <a:rPr lang="en-US" sz="1600" dirty="0">
                <a:solidFill>
                  <a:srgbClr val="0000FF"/>
                </a:solidFill>
                <a:latin typeface="Tahoma"/>
              </a:rPr>
              <a:t>, 2015)</a:t>
            </a:r>
          </a:p>
          <a:p>
            <a:endParaRPr lang="en-US" dirty="0">
              <a:solidFill>
                <a:srgbClr val="0000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86324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Implications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3202"/>
            <a:ext cx="9144000" cy="56581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0" y="908720"/>
            <a:ext cx="9144000" cy="6057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5157192"/>
            <a:ext cx="78105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81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latin typeface="Garamond" charset="0"/>
              </a:rPr>
              <a:t>State-of-the-art in Main Memory…</a:t>
            </a:r>
            <a:endParaRPr lang="en-US" sz="3600" dirty="0">
              <a:latin typeface="Garamond" charset="0"/>
            </a:endParaRPr>
          </a:p>
        </p:txBody>
      </p:sp>
      <p:sp>
        <p:nvSpPr>
          <p:cNvPr id="13824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 smtClean="0"/>
              <a:t>Onur Mutlu and Lavanya Subramanian,</a:t>
            </a:r>
            <a:br>
              <a:rPr lang="en-US" dirty="0" smtClean="0"/>
            </a:br>
            <a:r>
              <a:rPr lang="en-US" b="1" dirty="0" smtClean="0">
                <a:hlinkClick r:id="rId2"/>
              </a:rPr>
              <a:t>"Research Problems and Opportunities in Memory Systems"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i="1" dirty="0" smtClean="0"/>
              <a:t>Invited Article in </a:t>
            </a:r>
            <a:r>
              <a:rPr lang="en-US" i="1" dirty="0" smtClean="0">
                <a:hlinkClick r:id="rId3"/>
              </a:rPr>
              <a:t>Supercomputing Frontiers and Innovations</a:t>
            </a:r>
            <a:r>
              <a:rPr lang="en-US" i="1" dirty="0" smtClean="0"/>
              <a:t> (</a:t>
            </a:r>
            <a:r>
              <a:rPr lang="en-US" b="1" i="1" dirty="0" smtClean="0"/>
              <a:t>SUPERFRI</a:t>
            </a:r>
            <a:r>
              <a:rPr lang="en-US" i="1" dirty="0" smtClean="0"/>
              <a:t>)</a:t>
            </a:r>
            <a:r>
              <a:rPr lang="en-US" dirty="0" smtClean="0"/>
              <a:t>, 2015.</a:t>
            </a: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1382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15EFCF7-4EA4-DD4E-992A-4FDFE682C03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299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 The DRAM Scaling 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542"/>
            <a:ext cx="7850402" cy="5875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9144000" cy="30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19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Solve The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856984" cy="519372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Fix it</a:t>
            </a:r>
            <a:r>
              <a:rPr lang="en-US" dirty="0" smtClean="0"/>
              <a:t>: Make DRAM and controllers more intelligent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New interfaces, functions, architectures</a:t>
            </a:r>
            <a:r>
              <a:rPr lang="en-US" dirty="0" smtClean="0"/>
              <a:t>: system-DRAM </a:t>
            </a:r>
            <a:r>
              <a:rPr lang="en-US" dirty="0" err="1" smtClean="0"/>
              <a:t>codesign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Eliminate or minimize it</a:t>
            </a:r>
            <a:r>
              <a:rPr lang="en-US" dirty="0" smtClean="0"/>
              <a:t>: Replace or (more likely) augment DRAM with a different technology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New technologies and system-wide rethinking</a:t>
            </a:r>
            <a:r>
              <a:rPr lang="en-US" dirty="0" smtClean="0"/>
              <a:t> of memory &amp; storage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Embrace it</a:t>
            </a:r>
            <a:r>
              <a:rPr lang="en-US" dirty="0" smtClean="0"/>
              <a:t>: Design heterogeneous memories (none of which are perfect) and map data intelligently across them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New models for data management and maybe usage</a:t>
            </a:r>
          </a:p>
          <a:p>
            <a:pPr lvl="1"/>
            <a:endParaRPr lang="en-US" dirty="0"/>
          </a:p>
          <a:p>
            <a:r>
              <a:rPr lang="en-US" dirty="0" smtClean="0"/>
              <a:t>…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9512" y="5445224"/>
            <a:ext cx="8784976" cy="1323439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FF"/>
                </a:solidFill>
                <a:latin typeface="Calibri"/>
              </a:rPr>
              <a:t>Solutions (to memory scaling) require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FF"/>
                </a:solidFill>
                <a:latin typeface="Calibri"/>
              </a:rPr>
              <a:t>software/hardware/device cooperation</a:t>
            </a:r>
            <a:endParaRPr lang="en-US" sz="4000" b="1" dirty="0">
              <a:solidFill>
                <a:srgbClr val="0000FF"/>
              </a:solidFill>
              <a:latin typeface="Calibri"/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2843808" y="1186284"/>
            <a:ext cx="3054350" cy="3898900"/>
            <a:chOff x="1863" y="1035"/>
            <a:chExt cx="1924" cy="2456"/>
          </a:xfrm>
        </p:grpSpPr>
        <p:sp>
          <p:nvSpPr>
            <p:cNvPr id="7" name="Text Box 17"/>
            <p:cNvSpPr txBox="1">
              <a:spLocks noChangeArrowheads="1"/>
            </p:cNvSpPr>
            <p:nvPr/>
          </p:nvSpPr>
          <p:spPr bwMode="auto">
            <a:xfrm>
              <a:off x="2307" y="2774"/>
              <a:ext cx="1226" cy="237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latin typeface="Arial" pitchFamily="-105" charset="0"/>
                </a:rPr>
                <a:t>Microarchitecture</a:t>
              </a:r>
            </a:p>
          </p:txBody>
        </p:sp>
        <p:sp>
          <p:nvSpPr>
            <p:cNvPr id="8" name="Text Box 18"/>
            <p:cNvSpPr txBox="1">
              <a:spLocks noChangeAspect="1" noChangeArrowheads="1"/>
            </p:cNvSpPr>
            <p:nvPr/>
          </p:nvSpPr>
          <p:spPr bwMode="auto">
            <a:xfrm>
              <a:off x="2307" y="2534"/>
              <a:ext cx="1226" cy="237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latin typeface="Arial" pitchFamily="-105" charset="0"/>
                </a:rPr>
                <a:t>ISA</a:t>
              </a:r>
            </a:p>
          </p:txBody>
        </p:sp>
        <p:sp>
          <p:nvSpPr>
            <p:cNvPr id="9" name="Text Box 19"/>
            <p:cNvSpPr txBox="1">
              <a:spLocks noChangeAspect="1" noChangeArrowheads="1"/>
            </p:cNvSpPr>
            <p:nvPr/>
          </p:nvSpPr>
          <p:spPr bwMode="auto">
            <a:xfrm>
              <a:off x="1863" y="1512"/>
              <a:ext cx="1226" cy="237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latin typeface="Arial" pitchFamily="-105" charset="0"/>
                </a:rPr>
                <a:t>Programs</a:t>
              </a:r>
            </a:p>
          </p:txBody>
        </p:sp>
        <p:sp>
          <p:nvSpPr>
            <p:cNvPr id="10" name="Text Box 20"/>
            <p:cNvSpPr txBox="1">
              <a:spLocks noChangeAspect="1" noChangeArrowheads="1"/>
            </p:cNvSpPr>
            <p:nvPr/>
          </p:nvSpPr>
          <p:spPr bwMode="auto">
            <a:xfrm>
              <a:off x="1863" y="1272"/>
              <a:ext cx="1226" cy="237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latin typeface="Arial" pitchFamily="-105" charset="0"/>
                </a:rPr>
                <a:t>Algorithms</a:t>
              </a:r>
            </a:p>
          </p:txBody>
        </p:sp>
        <p:sp>
          <p:nvSpPr>
            <p:cNvPr id="11" name="Text Box 21"/>
            <p:cNvSpPr txBox="1">
              <a:spLocks noChangeAspect="1" noChangeArrowheads="1"/>
            </p:cNvSpPr>
            <p:nvPr/>
          </p:nvSpPr>
          <p:spPr bwMode="auto">
            <a:xfrm>
              <a:off x="1863" y="1035"/>
              <a:ext cx="1226" cy="237"/>
            </a:xfrm>
            <a:prstGeom prst="rect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latin typeface="Arial" pitchFamily="-105" charset="0"/>
                </a:rPr>
                <a:t>Problems</a:t>
              </a:r>
            </a:p>
          </p:txBody>
        </p:sp>
        <p:sp>
          <p:nvSpPr>
            <p:cNvPr id="12" name="Text Box 22"/>
            <p:cNvSpPr txBox="1">
              <a:spLocks noChangeAspect="1" noChangeArrowheads="1"/>
            </p:cNvSpPr>
            <p:nvPr/>
          </p:nvSpPr>
          <p:spPr bwMode="auto">
            <a:xfrm>
              <a:off x="2307" y="3014"/>
              <a:ext cx="1226" cy="237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latin typeface="Arial" pitchFamily="-105" charset="0"/>
                </a:rPr>
                <a:t>Logic</a:t>
              </a:r>
            </a:p>
          </p:txBody>
        </p:sp>
        <p:sp>
          <p:nvSpPr>
            <p:cNvPr id="13" name="Text Box 23"/>
            <p:cNvSpPr txBox="1">
              <a:spLocks noChangeAspect="1" noChangeArrowheads="1"/>
            </p:cNvSpPr>
            <p:nvPr/>
          </p:nvSpPr>
          <p:spPr bwMode="auto">
            <a:xfrm>
              <a:off x="2307" y="3254"/>
              <a:ext cx="1226" cy="237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latin typeface="Arial" pitchFamily="-105" charset="0"/>
                </a:rPr>
                <a:t>Devices</a:t>
              </a:r>
            </a:p>
          </p:txBody>
        </p:sp>
        <p:sp>
          <p:nvSpPr>
            <p:cNvPr id="14" name="Text Box 24"/>
            <p:cNvSpPr txBox="1">
              <a:spLocks noChangeAspect="1" noChangeArrowheads="1"/>
            </p:cNvSpPr>
            <p:nvPr/>
          </p:nvSpPr>
          <p:spPr bwMode="auto">
            <a:xfrm>
              <a:off x="2307" y="2102"/>
              <a:ext cx="1226" cy="432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latin typeface="Arial" pitchFamily="-105" charset="0"/>
                </a:rPr>
                <a:t>Runtime System</a:t>
              </a:r>
            </a:p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latin typeface="Arial" pitchFamily="-105" charset="0"/>
                </a:rPr>
                <a:t>(VM, OS, MM)</a:t>
              </a:r>
            </a:p>
          </p:txBody>
        </p:sp>
        <p:sp>
          <p:nvSpPr>
            <p:cNvPr id="15" name="Text Box 25"/>
            <p:cNvSpPr txBox="1">
              <a:spLocks noChangeAspect="1" noChangeArrowheads="1"/>
            </p:cNvSpPr>
            <p:nvPr/>
          </p:nvSpPr>
          <p:spPr bwMode="auto">
            <a:xfrm>
              <a:off x="3351" y="1505"/>
              <a:ext cx="436" cy="23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r>
                <a:rPr lang="en-US">
                  <a:solidFill>
                    <a:srgbClr val="000000"/>
                  </a:solidFill>
                  <a:latin typeface="Arial" pitchFamily="-105" charset="0"/>
                </a:rPr>
                <a:t>User</a:t>
              </a:r>
            </a:p>
          </p:txBody>
        </p:sp>
        <p:sp>
          <p:nvSpPr>
            <p:cNvPr id="16" name="Line 26"/>
            <p:cNvSpPr>
              <a:spLocks noChangeShapeType="1"/>
            </p:cNvSpPr>
            <p:nvPr/>
          </p:nvSpPr>
          <p:spPr bwMode="auto">
            <a:xfrm>
              <a:off x="2444" y="1749"/>
              <a:ext cx="218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pitchFamily="-105" charset="0"/>
              </a:endParaRPr>
            </a:p>
          </p:txBody>
        </p:sp>
        <p:sp>
          <p:nvSpPr>
            <p:cNvPr id="17" name="Line 27"/>
            <p:cNvSpPr>
              <a:spLocks noChangeShapeType="1"/>
            </p:cNvSpPr>
            <p:nvPr/>
          </p:nvSpPr>
          <p:spPr bwMode="auto">
            <a:xfrm flipH="1">
              <a:off x="3097" y="1619"/>
              <a:ext cx="2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pitchFamily="-105" charset="0"/>
              </a:endParaRPr>
            </a:p>
          </p:txBody>
        </p:sp>
        <p:sp>
          <p:nvSpPr>
            <p:cNvPr id="18" name="Line 28"/>
            <p:cNvSpPr>
              <a:spLocks noChangeShapeType="1"/>
            </p:cNvSpPr>
            <p:nvPr/>
          </p:nvSpPr>
          <p:spPr bwMode="auto">
            <a:xfrm flipH="1">
              <a:off x="3242" y="1749"/>
              <a:ext cx="327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Arial" pitchFamily="-10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78263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915400" cy="1066800"/>
          </a:xfrm>
        </p:spPr>
        <p:txBody>
          <a:bodyPr/>
          <a:lstStyle/>
          <a:p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Solution 1: Fix DRAM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07504" y="1124744"/>
            <a:ext cx="9036496" cy="533968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Overcome DRAM shortcomings with</a:t>
            </a:r>
          </a:p>
          <a:p>
            <a:pPr lvl="1" eaLnBrk="1" hangingPunct="1"/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System-DRAM co-design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Novel DRAM architectures, interface, functions</a:t>
            </a:r>
          </a:p>
          <a:p>
            <a:pPr lvl="1" eaLnBrk="1" hangingPunct="1"/>
            <a:r>
              <a:rPr lang="en-US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Better waste management (efficient utilization)</a:t>
            </a:r>
          </a:p>
          <a:p>
            <a:pPr lvl="1" eaLnBrk="1" hangingPunct="1"/>
            <a:endParaRPr lang="en-US" dirty="0" smtClean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endParaRPr lang="en-US" sz="900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Key issues to tackle</a:t>
            </a:r>
          </a:p>
          <a:p>
            <a:pPr lvl="1" eaLnBrk="1" hangingPunct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Enable reliability at low cost</a:t>
            </a:r>
          </a:p>
          <a:p>
            <a:pPr lvl="1" eaLnBrk="1" hangingPunct="1"/>
            <a:r>
              <a:rPr lang="en-US" dirty="0" smtClean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Reduce energy</a:t>
            </a:r>
          </a:p>
          <a:p>
            <a:pPr lvl="1" eaLnBrk="1" hangingPunct="1"/>
            <a:r>
              <a:rPr lang="en-US" dirty="0" smtClean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Improve latency and bandwidth</a:t>
            </a:r>
          </a:p>
          <a:p>
            <a:pPr lvl="1" eaLnBrk="1" hangingPunct="1"/>
            <a:r>
              <a:rPr lang="en-US" dirty="0" smtClean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Reduce waste (capacity, bandwidth, latency)</a:t>
            </a:r>
          </a:p>
          <a:p>
            <a:pPr lvl="1" eaLnBrk="1" hangingPunct="1"/>
            <a:r>
              <a:rPr lang="en-US" dirty="0" smtClean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Enable computation close to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999534" indent="-3599953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2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3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51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E44939-9186-2D4D-AFEC-3982F1727CB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32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138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915400" cy="1066800"/>
          </a:xfrm>
        </p:spPr>
        <p:txBody>
          <a:bodyPr/>
          <a:lstStyle/>
          <a:p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Solution 1: Fix DRAM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0" y="668038"/>
            <a:ext cx="9144000" cy="5339680"/>
          </a:xfrm>
        </p:spPr>
        <p:txBody>
          <a:bodyPr/>
          <a:lstStyle/>
          <a:p>
            <a:pPr lvl="1" eaLnBrk="1" hangingPunct="1">
              <a:buClr>
                <a:srgbClr val="3B812F"/>
              </a:buClr>
            </a:pPr>
            <a:endParaRPr lang="en-US" sz="1100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1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Liu+, </a:t>
            </a:r>
            <a:r>
              <a:rPr lang="en-US" sz="11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RAIDR: Retention-Aware Intelligent DRAM Refresh</a:t>
            </a:r>
            <a:r>
              <a:rPr lang="en-US" sz="11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,” ISCA 2012.</a:t>
            </a:r>
          </a:p>
          <a:p>
            <a:pPr eaLnBrk="1" hangingPunct="1"/>
            <a:r>
              <a:rPr lang="en-US" sz="11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Kim+, </a:t>
            </a:r>
            <a:r>
              <a:rPr lang="en-US" sz="11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 Case for Exploiting Subarray-Level Parallelism in DRAM</a:t>
            </a:r>
            <a:r>
              <a:rPr lang="en-US" sz="11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,” ISCA 2012</a:t>
            </a:r>
            <a:r>
              <a:rPr lang="en-US" sz="11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sz="11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Lee</a:t>
            </a:r>
            <a:r>
              <a:rPr lang="en-US" sz="11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+</a:t>
            </a:r>
            <a:r>
              <a:rPr lang="en-US" sz="11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1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Tiered-Latency DRAM: A Low Latency and Low Cost DRAM </a:t>
            </a:r>
            <a:r>
              <a:rPr lang="en-US" sz="11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Architecture</a:t>
            </a:r>
            <a:r>
              <a:rPr lang="en-US" sz="11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,” HPCA 2013.</a:t>
            </a:r>
          </a:p>
          <a:p>
            <a:pPr eaLnBrk="1" hangingPunct="1"/>
            <a:r>
              <a:rPr lang="en-US" sz="11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Liu+, 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An Experimental Study of Data Retention Behavior in Modern DRAM </a:t>
            </a:r>
            <a:r>
              <a:rPr lang="en-US" sz="11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Devices</a:t>
            </a:r>
            <a:r>
              <a:rPr lang="en-US" sz="11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,” ISCA 2013.</a:t>
            </a:r>
            <a:endParaRPr lang="en-US" sz="1100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100" dirty="0" smtClean="0"/>
              <a:t>Seshadri+, “</a:t>
            </a:r>
            <a:r>
              <a:rPr lang="en-US" sz="1100" dirty="0" err="1">
                <a:solidFill>
                  <a:srgbClr val="0000FF"/>
                </a:solidFill>
              </a:rPr>
              <a:t>RowClone</a:t>
            </a:r>
            <a:r>
              <a:rPr lang="en-US" sz="1100" dirty="0">
                <a:solidFill>
                  <a:srgbClr val="0000FF"/>
                </a:solidFill>
              </a:rPr>
              <a:t>: Fast and Efficient In-DRAM Copy and Initialization of Bulk Data</a:t>
            </a:r>
            <a:r>
              <a:rPr lang="en-US" sz="1100" dirty="0"/>
              <a:t>,</a:t>
            </a:r>
            <a:r>
              <a:rPr lang="en-US" sz="1100" dirty="0" smtClean="0"/>
              <a:t>” MICRO 2013.</a:t>
            </a:r>
          </a:p>
          <a:p>
            <a:pPr eaLnBrk="1" hangingPunct="1"/>
            <a:r>
              <a:rPr lang="en-US" sz="1100" dirty="0" err="1" smtClean="0">
                <a:latin typeface="Tahoma" charset="0"/>
                <a:ea typeface="ＭＳ Ｐゴシック" charset="0"/>
                <a:cs typeface="ＭＳ Ｐゴシック" charset="0"/>
              </a:rPr>
              <a:t>Pekhimenko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+, “</a:t>
            </a:r>
            <a:r>
              <a:rPr lang="en-US" sz="11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Linearly Compressed Pages: A Main Memory Compression Framework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,” MICRO 2013.</a:t>
            </a:r>
          </a:p>
          <a:p>
            <a:pPr eaLnBrk="1" hangingPunct="1"/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Chang+, 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Improving DRAM Performance by Parallelizing Refreshes with </a:t>
            </a:r>
            <a:r>
              <a:rPr lang="en-US" sz="11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Accesses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” HPCA 2014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Khan+, 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Efficacy of Error Mitigation Techniques for DRAM Retention Failures: A Comparative Experimental Study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,” SIGMETRICS 2014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sz="1100" dirty="0" err="1" smtClean="0">
                <a:latin typeface="Tahoma" charset="0"/>
                <a:ea typeface="ＭＳ Ｐゴシック" charset="0"/>
                <a:cs typeface="ＭＳ Ｐゴシック" charset="0"/>
              </a:rPr>
              <a:t>Luo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+, 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Characterizing Application Memory Error Vulnerability to Optimize Data Center Cost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,” DSN 2014.</a:t>
            </a:r>
            <a:endParaRPr lang="en-US" sz="1100" dirty="0" smtClean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Kim+, “</a:t>
            </a:r>
            <a:r>
              <a:rPr lang="en-US" sz="1100" dirty="0">
                <a:solidFill>
                  <a:srgbClr val="0000FF"/>
                </a:solidFill>
              </a:rPr>
              <a:t>Flipping Bits in Memory Without Accessing Them: </a:t>
            </a:r>
            <a:r>
              <a:rPr lang="en-US" sz="1100" dirty="0" smtClean="0">
                <a:solidFill>
                  <a:srgbClr val="0000FF"/>
                </a:solidFill>
              </a:rPr>
              <a:t>An Experimental </a:t>
            </a:r>
            <a:r>
              <a:rPr lang="en-US" sz="1100" dirty="0">
                <a:solidFill>
                  <a:srgbClr val="0000FF"/>
                </a:solidFill>
              </a:rPr>
              <a:t>Study of DRAM Disturbance Errors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,” ISCA 2014.</a:t>
            </a:r>
          </a:p>
          <a:p>
            <a:pPr eaLnBrk="1" hangingPunct="1"/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Lee+, 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Adaptive-Latency DRAM: Optimizing DRAM Timing for the Common-Case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,” HPCA 2015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sz="1100" dirty="0" err="1" smtClean="0">
                <a:latin typeface="Tahoma" charset="0"/>
                <a:ea typeface="ＭＳ Ｐゴシック" charset="0"/>
                <a:cs typeface="ＭＳ Ｐゴシック" charset="0"/>
              </a:rPr>
              <a:t>Qureshi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+, 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AVATAR: A Variable-Retention-Time (VRT) Aware Refresh for DRAM Systems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,” DSN 2015.</a:t>
            </a:r>
            <a:endParaRPr lang="en-US" sz="1100" dirty="0" smtClean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Meza+, 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Revisiting Memory Errors in Large-Scale Production Data Centers: Analysis and Modeling of New Trends from the Field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,” DSN 2015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Kim+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, “</a:t>
            </a:r>
            <a:r>
              <a:rPr lang="en-US" sz="1100" dirty="0" err="1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Ramulator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: A Fast and Extensible DRAM Simulator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,” IEEE CAL 2015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.</a:t>
            </a:r>
          </a:p>
          <a:p>
            <a:pPr eaLnBrk="1" hangingPunct="1"/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Seshadri+, “</a:t>
            </a:r>
            <a:r>
              <a:rPr lang="en-US" sz="11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Fast Bulk Bitwise AND and OR in DRAM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,” IEEE CAL 2015.</a:t>
            </a:r>
          </a:p>
          <a:p>
            <a:pPr eaLnBrk="1" hangingPunct="1"/>
            <a:r>
              <a:rPr lang="en-US" sz="1100" dirty="0" err="1" smtClean="0">
                <a:latin typeface="Tahoma" charset="0"/>
                <a:ea typeface="ＭＳ Ｐゴシック" charset="0"/>
                <a:cs typeface="ＭＳ Ｐゴシック" charset="0"/>
              </a:rPr>
              <a:t>Ahn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+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, 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 Scalable Processing-in-Memory Accelerator for Parallel Graph Processing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” ISCA 2015.</a:t>
            </a:r>
          </a:p>
          <a:p>
            <a:pPr eaLnBrk="1" hangingPunct="1"/>
            <a:r>
              <a:rPr lang="en-US" sz="1100" dirty="0" err="1" smtClean="0">
                <a:latin typeface="Tahoma" charset="0"/>
                <a:ea typeface="ＭＳ Ｐゴシック" charset="0"/>
                <a:cs typeface="ＭＳ Ｐゴシック" charset="0"/>
              </a:rPr>
              <a:t>Ahn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+, 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PIM-Enabled Instructions: A Low-Overhead, Locality-Aware Processing-in-Memory Architecture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” ISCA 2015.</a:t>
            </a:r>
          </a:p>
          <a:p>
            <a:pPr eaLnBrk="1" hangingPunct="1"/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Lee+, “</a:t>
            </a:r>
            <a:r>
              <a:rPr lang="en-US" sz="11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Decoupled Direct Memory Access: Isolating CPU and IO Traffic by Leveraging a Dual-Data-Port DRAM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,” PACT 2015.</a:t>
            </a:r>
          </a:p>
          <a:p>
            <a:pPr eaLnBrk="1" hangingPunct="1"/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Seshadri+, “</a:t>
            </a:r>
            <a:r>
              <a:rPr lang="en-US" sz="11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Gather-Scatter DRAM: </a:t>
            </a:r>
            <a:r>
              <a:rPr lang="en-US" sz="1100" dirty="0">
                <a:solidFill>
                  <a:srgbClr val="0000FF"/>
                </a:solidFill>
              </a:rPr>
              <a:t>In-DRAM Address Translation to Improve the Spatial Locality of Non-unit </a:t>
            </a:r>
            <a:r>
              <a:rPr lang="en-US" sz="1100" dirty="0" err="1">
                <a:solidFill>
                  <a:srgbClr val="0000FF"/>
                </a:solidFill>
              </a:rPr>
              <a:t>Strided</a:t>
            </a:r>
            <a:r>
              <a:rPr lang="en-US" sz="1100" dirty="0">
                <a:solidFill>
                  <a:srgbClr val="0000FF"/>
                </a:solidFill>
              </a:rPr>
              <a:t> </a:t>
            </a:r>
            <a:r>
              <a:rPr lang="en-US" sz="1100" dirty="0" smtClean="0">
                <a:solidFill>
                  <a:srgbClr val="0000FF"/>
                </a:solidFill>
              </a:rPr>
              <a:t>Accesses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,” MICRO 2015.</a:t>
            </a:r>
            <a:endParaRPr lang="en-US" sz="11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Avoid DRAM:</a:t>
            </a:r>
          </a:p>
          <a:p>
            <a:pPr lvl="1" eaLnBrk="1" hangingPunct="1"/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Seshadri+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, 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Evicted-Address Filter: A Unified Mechanism to Address Both Cache Pollution and </a:t>
            </a:r>
            <a:r>
              <a:rPr lang="en-US" sz="11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Thrashing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,” PACT 2012.</a:t>
            </a:r>
          </a:p>
          <a:p>
            <a:pPr lvl="1" eaLnBrk="1" hangingPunct="1"/>
            <a:r>
              <a:rPr lang="en-US" sz="1100" dirty="0" err="1" smtClean="0">
                <a:latin typeface="Tahoma" charset="0"/>
                <a:ea typeface="ＭＳ Ｐゴシック" charset="0"/>
                <a:cs typeface="ＭＳ Ｐゴシック" charset="0"/>
              </a:rPr>
              <a:t>Pekhimenko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+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, 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Base-Delta-Immediate Compression: Practical Data Compression for On-Chip </a:t>
            </a:r>
            <a:r>
              <a:rPr lang="en-US" sz="11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Caches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,” PACT 2012.</a:t>
            </a:r>
          </a:p>
          <a:p>
            <a:pPr lvl="1" eaLnBrk="1" hangingPunct="1"/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Seshadri+, “</a:t>
            </a:r>
            <a:r>
              <a:rPr lang="en-US" sz="11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The Dirty-Block Index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,” ISCA 2014.</a:t>
            </a:r>
          </a:p>
          <a:p>
            <a:pPr lvl="1" eaLnBrk="1" hangingPunct="1"/>
            <a:r>
              <a:rPr lang="en-US" sz="1100" dirty="0" err="1" smtClean="0">
                <a:latin typeface="Tahoma" charset="0"/>
                <a:ea typeface="ＭＳ Ｐゴシック" charset="0"/>
                <a:cs typeface="ＭＳ Ｐゴシック" charset="0"/>
              </a:rPr>
              <a:t>Pekhimenko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+, 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Exploiting Compressed Block Size as an Indicator of Future Reuse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,” HPCA 2015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.</a:t>
            </a:r>
          </a:p>
          <a:p>
            <a:pPr lvl="1" eaLnBrk="1" hangingPunct="1"/>
            <a:r>
              <a:rPr lang="en-US" sz="1100" dirty="0" err="1" smtClean="0">
                <a:latin typeface="Tahoma" charset="0"/>
                <a:ea typeface="ＭＳ Ｐゴシック" charset="0"/>
                <a:cs typeface="ＭＳ Ｐゴシック" charset="0"/>
              </a:rPr>
              <a:t>Vijaykumar</a:t>
            </a:r>
            <a:r>
              <a:rPr lang="en-US" sz="1100" dirty="0">
                <a:latin typeface="Tahoma" charset="0"/>
                <a:ea typeface="ＭＳ Ｐゴシック" charset="0"/>
                <a:cs typeface="ＭＳ Ｐゴシック" charset="0"/>
              </a:rPr>
              <a:t>+, “</a:t>
            </a:r>
            <a:r>
              <a:rPr lang="en-US" sz="11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 Case for Core-Assisted Bottleneck Acceleration in GPUs: Enabling Flexible Data Compression with Assist </a:t>
            </a:r>
            <a:r>
              <a:rPr lang="en-US" sz="1100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Warps</a:t>
            </a:r>
            <a:r>
              <a:rPr lang="en-US" sz="1100" dirty="0" smtClean="0">
                <a:latin typeface="Tahoma" charset="0"/>
                <a:ea typeface="ＭＳ Ｐゴシック" charset="0"/>
                <a:cs typeface="ＭＳ Ｐゴシック" charset="0"/>
              </a:rPr>
              <a:t>,” ISCA 2015.</a:t>
            </a:r>
          </a:p>
          <a:p>
            <a:pPr eaLnBrk="1" hangingPunct="1"/>
            <a:endParaRPr lang="en-US" sz="140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999534" indent="-3599953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2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3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51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E44939-9186-2D4D-AFEC-3982F1727CB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33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627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9167936" cy="1066800"/>
          </a:xfrm>
        </p:spPr>
        <p:txBody>
          <a:bodyPr/>
          <a:lstStyle/>
          <a:p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Solution 2: Emerging Memory Technologies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07504" y="868785"/>
            <a:ext cx="8928992" cy="5020816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Some 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emerging resistive memory technologies </a:t>
            </a:r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seem more 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scalable than </a:t>
            </a:r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DRAM (and they are non-volatile)</a:t>
            </a:r>
          </a:p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Example: Phase </a:t>
            </a:r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Change </a:t>
            </a:r>
            <a:r>
              <a:rPr lang="en-US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Memory</a:t>
            </a:r>
            <a:endParaRPr lang="en-US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 smtClean="0">
                <a:latin typeface="Tahoma" charset="0"/>
                <a:ea typeface="ＭＳ Ｐゴシック" charset="0"/>
              </a:rPr>
              <a:t>Expected </a:t>
            </a:r>
            <a:r>
              <a:rPr lang="en-US" dirty="0">
                <a:latin typeface="Tahoma" charset="0"/>
                <a:ea typeface="ＭＳ Ｐゴシック" charset="0"/>
              </a:rPr>
              <a:t>to scale to 9nm (2022 [ITRS])</a:t>
            </a:r>
          </a:p>
          <a:p>
            <a:pPr lvl="1"/>
            <a:r>
              <a:rPr lang="en-US" dirty="0" smtClean="0">
                <a:latin typeface="Tahoma" charset="0"/>
                <a:ea typeface="ＭＳ Ｐゴシック" charset="0"/>
              </a:rPr>
              <a:t>Expected to be denser than DRAM: can store multiple bits/cell</a:t>
            </a:r>
            <a:endParaRPr lang="en-US" sz="1500" dirty="0">
              <a:latin typeface="Tahoma" charset="0"/>
              <a:ea typeface="ＭＳ Ｐゴシック" charset="0"/>
            </a:endParaRPr>
          </a:p>
          <a:p>
            <a:r>
              <a:rPr lang="en-US" dirty="0" smtClean="0">
                <a:latin typeface="Tahoma" charset="0"/>
                <a:ea typeface="ＭＳ Ｐゴシック" charset="0"/>
              </a:rPr>
              <a:t>But, emerging technologies have shortcomings as well</a:t>
            </a:r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Can they be enabled to replace/augment/surpass DRAM?</a:t>
            </a:r>
            <a:endParaRPr lang="en-US" dirty="0">
              <a:latin typeface="Tahoma" charset="0"/>
              <a:ea typeface="ＭＳ Ｐゴシック" charset="0"/>
            </a:endParaRPr>
          </a:p>
          <a:p>
            <a:pPr marL="344487" lvl="1" indent="0" eaLnBrk="1" hangingPunct="1">
              <a:buNone/>
            </a:pPr>
            <a:endParaRPr lang="en-US" sz="600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0">
              <a:buClr>
                <a:srgbClr val="CC9900"/>
              </a:buClr>
              <a:buFont typeface="Wingdings" charset="0"/>
              <a:buChar char="n"/>
            </a:pPr>
            <a:r>
              <a:rPr lang="en-US" sz="13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Lee+, </a:t>
            </a:r>
            <a:r>
              <a:rPr lang="ja-JP" altLang="en-US" sz="13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300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Architecting Phase Change Memory as a Scalable DRAM Alternative</a:t>
            </a:r>
            <a:r>
              <a:rPr lang="en-US" sz="13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 sz="13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sz="13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3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ISCA’09</a:t>
            </a:r>
            <a:r>
              <a:rPr lang="en-US" sz="13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3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CACM’10</a:t>
            </a:r>
            <a:r>
              <a:rPr lang="en-US" sz="13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300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Micro’10</a:t>
            </a:r>
            <a:r>
              <a:rPr lang="en-US" sz="1300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.</a:t>
            </a:r>
          </a:p>
          <a:p>
            <a:pPr>
              <a:buClr>
                <a:srgbClr val="CC9900"/>
              </a:buClr>
              <a:buFont typeface="Wingdings" charset="0"/>
              <a:buChar char="n"/>
            </a:pPr>
            <a:r>
              <a:rPr lang="en-US" sz="1300" dirty="0" smtClean="0"/>
              <a:t>Meza+, </a:t>
            </a:r>
            <a:r>
              <a:rPr lang="en-US" sz="1300" dirty="0"/>
              <a:t>“</a:t>
            </a:r>
            <a:r>
              <a:rPr lang="en-US" sz="1300" dirty="0">
                <a:solidFill>
                  <a:srgbClr val="0000FF"/>
                </a:solidFill>
              </a:rPr>
              <a:t>Enabling Efficient and Scalable Hybrid Memories</a:t>
            </a:r>
            <a:r>
              <a:rPr lang="en-US" sz="1300" dirty="0"/>
              <a:t>,” IEEE Comp. Arch. Letters 2012.</a:t>
            </a:r>
          </a:p>
          <a:p>
            <a:pPr>
              <a:buClr>
                <a:srgbClr val="CC9900"/>
              </a:buClr>
              <a:buFont typeface="Wingdings" charset="0"/>
              <a:buChar char="n"/>
            </a:pPr>
            <a:r>
              <a:rPr lang="en-US" sz="1300" dirty="0" smtClean="0"/>
              <a:t>Yoon, Meza+, </a:t>
            </a:r>
            <a:r>
              <a:rPr lang="en-US" sz="1300" dirty="0"/>
              <a:t>“</a:t>
            </a:r>
            <a:r>
              <a:rPr lang="en-US" sz="1300" dirty="0">
                <a:solidFill>
                  <a:srgbClr val="0000FF"/>
                </a:solidFill>
              </a:rPr>
              <a:t>Row Buffer </a:t>
            </a:r>
            <a:r>
              <a:rPr lang="en-US" sz="1300" dirty="0" smtClean="0">
                <a:solidFill>
                  <a:srgbClr val="0000FF"/>
                </a:solidFill>
              </a:rPr>
              <a:t>Locality</a:t>
            </a:r>
            <a:r>
              <a:rPr lang="en-US" sz="1300" dirty="0">
                <a:solidFill>
                  <a:srgbClr val="0000FF"/>
                </a:solidFill>
              </a:rPr>
              <a:t> </a:t>
            </a:r>
            <a:r>
              <a:rPr lang="en-US" sz="1300" dirty="0" smtClean="0">
                <a:solidFill>
                  <a:srgbClr val="0000FF"/>
                </a:solidFill>
              </a:rPr>
              <a:t>Aware Caching Policies for </a:t>
            </a:r>
            <a:r>
              <a:rPr lang="en-US" sz="1300" dirty="0">
                <a:solidFill>
                  <a:srgbClr val="0000FF"/>
                </a:solidFill>
              </a:rPr>
              <a:t>Hybrid Memories</a:t>
            </a:r>
            <a:r>
              <a:rPr lang="en-US" sz="1300" dirty="0"/>
              <a:t>,” </a:t>
            </a:r>
            <a:r>
              <a:rPr lang="en-US" sz="1300" dirty="0" smtClean="0"/>
              <a:t>ICCD 2012.</a:t>
            </a:r>
          </a:p>
          <a:p>
            <a:pPr>
              <a:buClr>
                <a:srgbClr val="CC9900"/>
              </a:buClr>
              <a:buFont typeface="Wingdings" charset="0"/>
              <a:buChar char="n"/>
            </a:pPr>
            <a:r>
              <a:rPr lang="en-US" sz="1300" dirty="0" err="1" smtClean="0"/>
              <a:t>Kultursay</a:t>
            </a:r>
            <a:r>
              <a:rPr lang="en-US" sz="1300" dirty="0"/>
              <a:t>+, “</a:t>
            </a:r>
            <a:r>
              <a:rPr lang="en-US" sz="1300" dirty="0">
                <a:solidFill>
                  <a:srgbClr val="0000FF"/>
                </a:solidFill>
              </a:rPr>
              <a:t>Evaluating STT-RAM as an Energy-Efficient Main Memory </a:t>
            </a:r>
            <a:r>
              <a:rPr lang="en-US" sz="1300" dirty="0" smtClean="0">
                <a:solidFill>
                  <a:srgbClr val="0000FF"/>
                </a:solidFill>
              </a:rPr>
              <a:t>Alternative</a:t>
            </a:r>
            <a:r>
              <a:rPr lang="en-US" sz="1300" dirty="0" smtClean="0"/>
              <a:t>,</a:t>
            </a:r>
            <a:r>
              <a:rPr lang="en-US" sz="1300" dirty="0"/>
              <a:t>” ISPASS 2013. </a:t>
            </a:r>
            <a:endParaRPr lang="en-US" sz="1300" dirty="0" smtClean="0"/>
          </a:p>
          <a:p>
            <a:pPr>
              <a:buClr>
                <a:srgbClr val="CC9900"/>
              </a:buClr>
              <a:buFont typeface="Wingdings" charset="0"/>
              <a:buChar char="n"/>
            </a:pPr>
            <a:r>
              <a:rPr lang="en-US" sz="1300" dirty="0" smtClean="0"/>
              <a:t>Meza+, “</a:t>
            </a:r>
            <a:r>
              <a:rPr lang="en-US" sz="1300" dirty="0" smtClean="0">
                <a:solidFill>
                  <a:srgbClr val="0000FF"/>
                </a:solidFill>
              </a:rPr>
              <a:t>A Case for Efficient Hardware-Software Cooperative Management of Storage and Memory</a:t>
            </a:r>
            <a:r>
              <a:rPr lang="en-US" sz="1300" dirty="0" smtClean="0"/>
              <a:t>,” WEED 2013.</a:t>
            </a:r>
          </a:p>
          <a:p>
            <a:pPr>
              <a:buClr>
                <a:srgbClr val="CC9900"/>
              </a:buClr>
              <a:buFont typeface="Wingdings" charset="0"/>
              <a:buChar char="n"/>
            </a:pPr>
            <a:r>
              <a:rPr lang="en-US" sz="1300" dirty="0" smtClean="0"/>
              <a:t>Lu+, “</a:t>
            </a:r>
            <a:r>
              <a:rPr lang="en-US" sz="1300" dirty="0" smtClean="0">
                <a:solidFill>
                  <a:srgbClr val="0000FF"/>
                </a:solidFill>
              </a:rPr>
              <a:t>Loose Ordering Consistency for Persistent Memory</a:t>
            </a:r>
            <a:r>
              <a:rPr lang="en-US" sz="1300" dirty="0" smtClean="0"/>
              <a:t>,” ICCD 2014.</a:t>
            </a:r>
          </a:p>
          <a:p>
            <a:pPr>
              <a:buClr>
                <a:srgbClr val="CC9900"/>
              </a:buClr>
              <a:buFont typeface="Wingdings" charset="0"/>
              <a:buChar char="n"/>
            </a:pPr>
            <a:r>
              <a:rPr lang="en-US" sz="1300" dirty="0"/>
              <a:t>Zhao+, “</a:t>
            </a:r>
            <a:r>
              <a:rPr lang="en-US" sz="1300" dirty="0">
                <a:solidFill>
                  <a:srgbClr val="0000FF"/>
                </a:solidFill>
              </a:rPr>
              <a:t>FIRM: Fair and High-Performance Memory Control for Persistent Memory </a:t>
            </a:r>
            <a:r>
              <a:rPr lang="en-US" sz="1300" dirty="0" smtClean="0">
                <a:solidFill>
                  <a:srgbClr val="0000FF"/>
                </a:solidFill>
              </a:rPr>
              <a:t>Systems</a:t>
            </a:r>
            <a:r>
              <a:rPr lang="en-US" sz="1300" dirty="0" smtClean="0"/>
              <a:t>,</a:t>
            </a:r>
            <a:r>
              <a:rPr lang="en-US" sz="1300" dirty="0"/>
              <a:t>” MICRO 2014</a:t>
            </a:r>
            <a:r>
              <a:rPr lang="en-US" sz="1300" dirty="0" smtClean="0"/>
              <a:t>.</a:t>
            </a:r>
          </a:p>
          <a:p>
            <a:pPr>
              <a:buClr>
                <a:srgbClr val="CC9900"/>
              </a:buClr>
              <a:buFont typeface="Wingdings" charset="0"/>
              <a:buChar char="n"/>
            </a:pPr>
            <a:r>
              <a:rPr lang="en-US" sz="1300" dirty="0" smtClean="0"/>
              <a:t>Yoon, Meza+</a:t>
            </a:r>
            <a:r>
              <a:rPr lang="en-US" sz="1300" dirty="0"/>
              <a:t>, “</a:t>
            </a:r>
            <a:r>
              <a:rPr lang="en-US" sz="1300" dirty="0">
                <a:solidFill>
                  <a:srgbClr val="0000FF"/>
                </a:solidFill>
              </a:rPr>
              <a:t>Efficient Data Mapping and Buffering Techniques for Multi-Level Cell Phase-Change </a:t>
            </a:r>
            <a:r>
              <a:rPr lang="en-US" sz="1300" dirty="0" smtClean="0">
                <a:solidFill>
                  <a:srgbClr val="0000FF"/>
                </a:solidFill>
              </a:rPr>
              <a:t>Memories</a:t>
            </a:r>
            <a:r>
              <a:rPr lang="en-US" sz="1300" dirty="0" smtClean="0"/>
              <a:t>,” ACM TACO 2014.</a:t>
            </a:r>
          </a:p>
          <a:p>
            <a:pPr>
              <a:buClr>
                <a:srgbClr val="CC9900"/>
              </a:buClr>
              <a:buFont typeface="Wingdings" charset="0"/>
              <a:buChar char="n"/>
            </a:pPr>
            <a:r>
              <a:rPr lang="en-US" sz="1300" dirty="0" err="1" smtClean="0"/>
              <a:t>Ren</a:t>
            </a:r>
            <a:r>
              <a:rPr lang="en-US" sz="1300" dirty="0" smtClean="0"/>
              <a:t>+, “Dual-Scheme </a:t>
            </a:r>
            <a:r>
              <a:rPr lang="en-US" sz="1300" dirty="0" err="1" smtClean="0"/>
              <a:t>Checkpointing</a:t>
            </a:r>
            <a:r>
              <a:rPr lang="en-US" sz="1300" dirty="0"/>
              <a:t>: </a:t>
            </a:r>
            <a:r>
              <a:rPr lang="en-US" sz="1300" dirty="0" smtClean="0"/>
              <a:t>“</a:t>
            </a:r>
            <a:r>
              <a:rPr lang="en-US" sz="1300" dirty="0" smtClean="0">
                <a:solidFill>
                  <a:srgbClr val="0000FF"/>
                </a:solidFill>
              </a:rPr>
              <a:t>A </a:t>
            </a:r>
            <a:r>
              <a:rPr lang="en-US" sz="1300" dirty="0">
                <a:solidFill>
                  <a:srgbClr val="0000FF"/>
                </a:solidFill>
              </a:rPr>
              <a:t>Software-Transparent Mechanism for Supporting Crash Consistency in Persistent Memory </a:t>
            </a:r>
            <a:r>
              <a:rPr lang="en-US" sz="1300" dirty="0" smtClean="0">
                <a:solidFill>
                  <a:srgbClr val="0000FF"/>
                </a:solidFill>
              </a:rPr>
              <a:t>Systems</a:t>
            </a:r>
            <a:r>
              <a:rPr lang="en-US" sz="1300" dirty="0" smtClean="0"/>
              <a:t>,” MICRO 2015.</a:t>
            </a:r>
            <a:endParaRPr lang="en-US" sz="1300" dirty="0"/>
          </a:p>
          <a:p>
            <a:pPr>
              <a:buClr>
                <a:srgbClr val="CC9900"/>
              </a:buClr>
              <a:buFont typeface="Wingdings" charset="0"/>
              <a:buChar char="n"/>
            </a:pPr>
            <a:endParaRPr lang="en-US" sz="2000" dirty="0"/>
          </a:p>
          <a:p>
            <a:pPr lvl="0">
              <a:buClr>
                <a:srgbClr val="CC9900"/>
              </a:buClr>
              <a:buFont typeface="Wingdings" charset="0"/>
              <a:buChar char="n"/>
            </a:pPr>
            <a:endParaRPr lang="en-US" sz="2000" dirty="0">
              <a:solidFill>
                <a:srgbClr val="00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5999534" indent="-35999534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3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2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3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51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4E44939-9186-2D4D-AFEC-3982F1727CB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34</a:t>
            </a:fld>
            <a:endParaRPr lang="en-US" sz="1600" dirty="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707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3: Hybrid Memory </a:t>
            </a:r>
            <a:r>
              <a:rPr lang="en-US" dirty="0"/>
              <a:t>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24744"/>
            <a:ext cx="8610600" cy="4807737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1600" dirty="0" smtClean="0"/>
              <a:t>Meza</a:t>
            </a:r>
            <a:r>
              <a:rPr lang="en-US" sz="1600" dirty="0"/>
              <a:t>+</a:t>
            </a:r>
            <a:r>
              <a:rPr lang="en-US" sz="1600" dirty="0" smtClean="0"/>
              <a:t>, “</a:t>
            </a:r>
            <a:r>
              <a:rPr lang="en-US" sz="1600" dirty="0" smtClean="0">
                <a:solidFill>
                  <a:srgbClr val="0000FF"/>
                </a:solidFill>
              </a:rPr>
              <a:t>Enabling Efficient and Scalable Hybrid Memories</a:t>
            </a:r>
            <a:r>
              <a:rPr lang="en-US" sz="1600" dirty="0" smtClean="0"/>
              <a:t>,” IEEE Comp. Arch. Letters, 2012.</a:t>
            </a:r>
          </a:p>
          <a:p>
            <a:pPr marL="0" indent="0">
              <a:buNone/>
            </a:pPr>
            <a:r>
              <a:rPr lang="en-US" sz="1600" dirty="0"/>
              <a:t>Yoon, Meza et al., “</a:t>
            </a:r>
            <a:r>
              <a:rPr lang="en-US" sz="1600" dirty="0">
                <a:solidFill>
                  <a:srgbClr val="0000FF"/>
                </a:solidFill>
              </a:rPr>
              <a:t>Row Buffer Locality Aware Caching Policies for Hybrid Memories</a:t>
            </a:r>
            <a:r>
              <a:rPr lang="en-US" sz="1600" dirty="0"/>
              <a:t>,” ICCD 2012 Best Paper Award.</a:t>
            </a:r>
          </a:p>
          <a:p>
            <a:pPr marL="0" indent="0">
              <a:buNone/>
            </a:pPr>
            <a:endParaRPr lang="en-US" sz="16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00210" y="1052736"/>
            <a:ext cx="1512168" cy="15121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FF"/>
                </a:solidFill>
                <a:latin typeface="Tahoma"/>
              </a:rPr>
              <a:t>CPU</a:t>
            </a:r>
            <a:endParaRPr lang="en-US" sz="2400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00210" y="2047067"/>
            <a:ext cx="792087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Tahoma"/>
              </a:rPr>
              <a:t>DRAMCtrl</a:t>
            </a:r>
            <a:endParaRPr lang="en-US" dirty="0">
              <a:solidFill>
                <a:srgbClr val="000000"/>
              </a:solidFill>
              <a:latin typeface="Tahoma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440385" y="2601190"/>
            <a:ext cx="0" cy="539778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144226" y="3140968"/>
            <a:ext cx="296159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403648" y="2744642"/>
            <a:ext cx="1740577" cy="11558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633">
                    <a:lumMod val="75000"/>
                  </a:srgbClr>
                </a:solidFill>
                <a:latin typeface="Tahoma"/>
              </a:rPr>
              <a:t>Fast, </a:t>
            </a:r>
            <a:r>
              <a:rPr lang="en-US" b="1" dirty="0" smtClean="0">
                <a:solidFill>
                  <a:srgbClr val="006633">
                    <a:lumMod val="75000"/>
                  </a:srgbClr>
                </a:solidFill>
                <a:latin typeface="Tahoma"/>
              </a:rPr>
              <a:t>durable</a:t>
            </a:r>
          </a:p>
          <a:p>
            <a:pPr algn="ctr"/>
            <a:r>
              <a:rPr lang="en-US" dirty="0" smtClean="0">
                <a:solidFill>
                  <a:srgbClr val="8C0000"/>
                </a:solidFill>
                <a:latin typeface="Tahoma"/>
              </a:rPr>
              <a:t>Small, </a:t>
            </a:r>
          </a:p>
          <a:p>
            <a:pPr algn="ctr"/>
            <a:r>
              <a:rPr lang="en-US" dirty="0" smtClean="0">
                <a:solidFill>
                  <a:srgbClr val="8C0000"/>
                </a:solidFill>
                <a:latin typeface="Tahoma"/>
              </a:rPr>
              <a:t>leaky, volatile, </a:t>
            </a:r>
          </a:p>
          <a:p>
            <a:pPr algn="ctr"/>
            <a:r>
              <a:rPr lang="en-US" dirty="0" smtClean="0">
                <a:solidFill>
                  <a:srgbClr val="8C0000"/>
                </a:solidFill>
                <a:latin typeface="Tahoma"/>
              </a:rPr>
              <a:t>high-cost</a:t>
            </a:r>
            <a:endParaRPr lang="en-US" dirty="0">
              <a:solidFill>
                <a:srgbClr val="8C0000"/>
              </a:solidFill>
              <a:latin typeface="Taho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40369" y="2744642"/>
            <a:ext cx="4070409" cy="11558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4D26"/>
                </a:solidFill>
                <a:latin typeface="Tahoma"/>
              </a:rPr>
              <a:t>Large, non-volatile, </a:t>
            </a:r>
            <a:r>
              <a:rPr lang="en-US" dirty="0">
                <a:solidFill>
                  <a:srgbClr val="004D26"/>
                </a:solidFill>
                <a:latin typeface="Tahoma"/>
              </a:rPr>
              <a:t>low</a:t>
            </a:r>
            <a:r>
              <a:rPr lang="en-US" dirty="0" smtClean="0">
                <a:solidFill>
                  <a:srgbClr val="004D26"/>
                </a:solidFill>
                <a:latin typeface="Tahoma"/>
              </a:rPr>
              <a:t>-cost</a:t>
            </a:r>
          </a:p>
          <a:p>
            <a:pPr algn="ctr"/>
            <a:r>
              <a:rPr lang="en-US" dirty="0" smtClean="0">
                <a:solidFill>
                  <a:srgbClr val="8C0000"/>
                </a:solidFill>
                <a:latin typeface="Tahoma"/>
              </a:rPr>
              <a:t>Slow, </a:t>
            </a:r>
            <a:r>
              <a:rPr lang="en-US" b="1" dirty="0" smtClean="0">
                <a:solidFill>
                  <a:srgbClr val="8C0000"/>
                </a:solidFill>
                <a:latin typeface="Tahoma"/>
              </a:rPr>
              <a:t>wears out, </a:t>
            </a:r>
            <a:r>
              <a:rPr lang="en-US" dirty="0" smtClean="0">
                <a:solidFill>
                  <a:srgbClr val="8C0000"/>
                </a:solidFill>
                <a:latin typeface="Tahoma"/>
              </a:rPr>
              <a:t>high active energy</a:t>
            </a:r>
            <a:endParaRPr lang="en-US" dirty="0">
              <a:solidFill>
                <a:srgbClr val="8C0000"/>
              </a:solidFill>
              <a:latin typeface="Tahoma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113004" y="3140968"/>
            <a:ext cx="327366" cy="0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792298" y="2045549"/>
            <a:ext cx="735381" cy="5040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303030"/>
                </a:solidFill>
                <a:latin typeface="Tahoma"/>
              </a:rPr>
              <a:t>PCM Ctrl</a:t>
            </a:r>
            <a:endParaRPr lang="en-US" dirty="0">
              <a:solidFill>
                <a:srgbClr val="303030"/>
              </a:solidFill>
              <a:latin typeface="Tahoma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4113004" y="2564904"/>
            <a:ext cx="0" cy="539778"/>
          </a:xfrm>
          <a:prstGeom prst="line">
            <a:avLst/>
          </a:prstGeom>
          <a:ln w="762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844847" y="2353804"/>
            <a:ext cx="78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03030"/>
                </a:solidFill>
                <a:latin typeface="Tahoma"/>
              </a:rPr>
              <a:t>DRAM</a:t>
            </a:r>
            <a:endParaRPr lang="en-US" dirty="0">
              <a:solidFill>
                <a:srgbClr val="303030"/>
              </a:solidFill>
              <a:latin typeface="Tahom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0391" y="2364939"/>
            <a:ext cx="2741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03030"/>
                </a:solidFill>
                <a:latin typeface="Tahoma"/>
              </a:rPr>
              <a:t>Technology X (e.g., PCM)</a:t>
            </a:r>
            <a:endParaRPr lang="en-US" dirty="0">
              <a:solidFill>
                <a:srgbClr val="303030"/>
              </a:solidFill>
              <a:latin typeface="Tahom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9985" y="4365104"/>
            <a:ext cx="8161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Tahoma"/>
              </a:rPr>
              <a:t>Hardware/software manage data allocation and movement </a:t>
            </a:r>
            <a:endParaRPr lang="en-US" sz="2400" dirty="0">
              <a:solidFill>
                <a:srgbClr val="000000"/>
              </a:solidFill>
              <a:latin typeface="Tahoma"/>
            </a:endParaRPr>
          </a:p>
          <a:p>
            <a:pPr algn="ctr"/>
            <a:r>
              <a:rPr lang="en-US" sz="2400" dirty="0">
                <a:solidFill>
                  <a:srgbClr val="008000"/>
                </a:solidFill>
                <a:latin typeface="Tahoma"/>
              </a:rPr>
              <a:t>t</a:t>
            </a:r>
            <a:r>
              <a:rPr lang="en-US" sz="2400" dirty="0" smtClean="0">
                <a:solidFill>
                  <a:srgbClr val="008000"/>
                </a:solidFill>
                <a:latin typeface="Tahoma"/>
              </a:rPr>
              <a:t>o achieve the best of multiple technologies</a:t>
            </a:r>
          </a:p>
        </p:txBody>
      </p:sp>
      <p:sp>
        <p:nvSpPr>
          <p:cNvPr id="16" name="AutoShape 25"/>
          <p:cNvSpPr>
            <a:spLocks noChangeArrowheads="1"/>
          </p:cNvSpPr>
          <p:nvPr/>
        </p:nvSpPr>
        <p:spPr bwMode="auto">
          <a:xfrm>
            <a:off x="1199169" y="1905287"/>
            <a:ext cx="2557463" cy="223190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7" name="AutoShape 25"/>
          <p:cNvSpPr>
            <a:spLocks noChangeArrowheads="1"/>
          </p:cNvSpPr>
          <p:nvPr/>
        </p:nvSpPr>
        <p:spPr bwMode="auto">
          <a:xfrm>
            <a:off x="3851920" y="1916832"/>
            <a:ext cx="4824536" cy="223190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937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Chart 49"/>
          <p:cNvGraphicFramePr/>
          <p:nvPr>
            <p:extLst>
              <p:ext uri="{D42A27DB-BD31-4B8C-83A1-F6EECF244321}">
                <p14:modId xmlns:p14="http://schemas.microsoft.com/office/powerpoint/2010/main" val="3251303205"/>
              </p:ext>
            </p:extLst>
          </p:nvPr>
        </p:nvGraphicFramePr>
        <p:xfrm>
          <a:off x="0" y="1085850"/>
          <a:ext cx="9144000" cy="53704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" name="Rectangle 44"/>
          <p:cNvSpPr/>
          <p:nvPr/>
        </p:nvSpPr>
        <p:spPr>
          <a:xfrm>
            <a:off x="980379" y="4376031"/>
            <a:ext cx="1937964" cy="1199692"/>
          </a:xfrm>
          <a:prstGeom prst="rect">
            <a:avLst/>
          </a:prstGeom>
          <a:solidFill>
            <a:srgbClr val="375DA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pc="-150" dirty="0" smtClean="0">
                <a:solidFill>
                  <a:prstClr val="white"/>
                </a:solidFill>
                <a:latin typeface="Calibri"/>
              </a:rPr>
              <a:t>Vulnerable data</a:t>
            </a:r>
            <a:endParaRPr lang="en-US" sz="2800" spc="-1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6459276" y="4521805"/>
            <a:ext cx="1937964" cy="1199692"/>
          </a:xfrm>
          <a:prstGeom prst="ellipse">
            <a:avLst/>
          </a:prstGeom>
          <a:solidFill>
            <a:srgbClr val="A7B5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pc="-150" dirty="0" smtClean="0">
                <a:solidFill>
                  <a:prstClr val="white"/>
                </a:solidFill>
                <a:latin typeface="Calibri"/>
              </a:rPr>
              <a:t>Tolerant data</a:t>
            </a:r>
            <a:endParaRPr lang="en-US" sz="2800" spc="-1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Exploiting Memory Error Tolerance </a:t>
            </a:r>
            <a:br>
              <a:rPr lang="en-US" sz="4000" dirty="0" smtClean="0"/>
            </a:br>
            <a:r>
              <a:rPr lang="en-US" sz="4000" dirty="0" smtClean="0"/>
              <a:t>with Hybrid Memory Systems</a:t>
            </a:r>
            <a:endParaRPr lang="en-US" sz="4000" dirty="0"/>
          </a:p>
        </p:txBody>
      </p:sp>
      <p:sp>
        <p:nvSpPr>
          <p:cNvPr id="178" name="Rounded Rectangle 177"/>
          <p:cNvSpPr/>
          <p:nvPr/>
        </p:nvSpPr>
        <p:spPr>
          <a:xfrm>
            <a:off x="253076" y="1315568"/>
            <a:ext cx="8637848" cy="5310051"/>
          </a:xfrm>
          <a:prstGeom prst="roundRect">
            <a:avLst>
              <a:gd name="adj" fmla="val 55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H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eterogeneous-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R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eliability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M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emory </a:t>
            </a:r>
            <a:r>
              <a:rPr lang="en-US" sz="2400" b="1" dirty="0" smtClean="0">
                <a:solidFill>
                  <a:srgbClr val="1A5712"/>
                </a:solidFill>
                <a:latin typeface="Calibri"/>
              </a:rPr>
              <a:t>[DSN 2014]</a:t>
            </a:r>
            <a:endParaRPr lang="en-US" sz="2400" b="1" dirty="0">
              <a:solidFill>
                <a:srgbClr val="1A5712"/>
              </a:solidFill>
              <a:latin typeface="Calibri"/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4919376" y="3377171"/>
            <a:ext cx="3294984" cy="935806"/>
            <a:chOff x="221980" y="1649582"/>
            <a:chExt cx="3011077" cy="855174"/>
          </a:xfrm>
        </p:grpSpPr>
        <p:grpSp>
          <p:nvGrpSpPr>
            <p:cNvPr id="180" name="Group 179"/>
            <p:cNvGrpSpPr/>
            <p:nvPr/>
          </p:nvGrpSpPr>
          <p:grpSpPr>
            <a:xfrm>
              <a:off x="221980" y="1649582"/>
              <a:ext cx="3011077" cy="855174"/>
              <a:chOff x="221980" y="1649582"/>
              <a:chExt cx="3011077" cy="855174"/>
            </a:xfrm>
          </p:grpSpPr>
          <p:pic>
            <p:nvPicPr>
              <p:cNvPr id="189" name="Picture 2" descr="image:Illustration showing DIMM rank classification labels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197"/>
              <a:stretch/>
            </p:blipFill>
            <p:spPr bwMode="auto">
              <a:xfrm>
                <a:off x="221980" y="1649582"/>
                <a:ext cx="3011077" cy="855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0" name="Rectangle 189"/>
              <p:cNvSpPr/>
              <p:nvPr/>
            </p:nvSpPr>
            <p:spPr>
              <a:xfrm>
                <a:off x="359229" y="1719943"/>
                <a:ext cx="2743200" cy="621937"/>
              </a:xfrm>
              <a:prstGeom prst="rect">
                <a:avLst/>
              </a:prstGeom>
              <a:solidFill>
                <a:srgbClr val="99C8B8"/>
              </a:solidFill>
              <a:ln>
                <a:solidFill>
                  <a:srgbClr val="99C8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81" name="Rectangle 180"/>
            <p:cNvSpPr/>
            <p:nvPr/>
          </p:nvSpPr>
          <p:spPr>
            <a:xfrm>
              <a:off x="390189" y="1815694"/>
              <a:ext cx="194541" cy="3505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700644" y="1815694"/>
              <a:ext cx="194541" cy="3505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1011099" y="1815694"/>
              <a:ext cx="194541" cy="3505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321554" y="1815694"/>
              <a:ext cx="194541" cy="3505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1942464" y="1815694"/>
              <a:ext cx="194541" cy="3505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2252919" y="1815694"/>
              <a:ext cx="194541" cy="3505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2563374" y="1815694"/>
              <a:ext cx="194541" cy="3505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2873829" y="1815694"/>
              <a:ext cx="194541" cy="350564"/>
            </a:xfrm>
            <a:prstGeom prst="rect">
              <a:avLst/>
            </a:prstGeom>
            <a:solidFill>
              <a:srgbClr val="595959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865026" y="3377171"/>
            <a:ext cx="3294984" cy="935806"/>
            <a:chOff x="221980" y="1649582"/>
            <a:chExt cx="3011077" cy="855174"/>
          </a:xfrm>
        </p:grpSpPr>
        <p:grpSp>
          <p:nvGrpSpPr>
            <p:cNvPr id="192" name="Group 191"/>
            <p:cNvGrpSpPr/>
            <p:nvPr/>
          </p:nvGrpSpPr>
          <p:grpSpPr>
            <a:xfrm>
              <a:off x="221980" y="1649582"/>
              <a:ext cx="3011077" cy="855174"/>
              <a:chOff x="221980" y="1649582"/>
              <a:chExt cx="3011077" cy="855174"/>
            </a:xfrm>
          </p:grpSpPr>
          <p:pic>
            <p:nvPicPr>
              <p:cNvPr id="202" name="Picture 2" descr="image:Illustration showing DIMM rank classification labels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197"/>
              <a:stretch/>
            </p:blipFill>
            <p:spPr bwMode="auto">
              <a:xfrm>
                <a:off x="221980" y="1649582"/>
                <a:ext cx="3011077" cy="85517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3" name="Rectangle 202"/>
              <p:cNvSpPr/>
              <p:nvPr/>
            </p:nvSpPr>
            <p:spPr>
              <a:xfrm>
                <a:off x="359229" y="1719943"/>
                <a:ext cx="2743200" cy="621937"/>
              </a:xfrm>
              <a:prstGeom prst="rect">
                <a:avLst/>
              </a:prstGeom>
              <a:solidFill>
                <a:srgbClr val="99C8B8"/>
              </a:solidFill>
              <a:ln>
                <a:solidFill>
                  <a:srgbClr val="99C8B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93" name="Rectangle 192"/>
            <p:cNvSpPr/>
            <p:nvPr/>
          </p:nvSpPr>
          <p:spPr>
            <a:xfrm>
              <a:off x="390189" y="1815694"/>
              <a:ext cx="194541" cy="3505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700644" y="1815694"/>
              <a:ext cx="194541" cy="3505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1011099" y="1815694"/>
              <a:ext cx="194541" cy="3505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1321554" y="1815694"/>
              <a:ext cx="194541" cy="3505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1942464" y="1815694"/>
              <a:ext cx="194541" cy="3505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2252919" y="1815694"/>
              <a:ext cx="194541" cy="3505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2563374" y="1815694"/>
              <a:ext cx="194541" cy="3505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2873829" y="1815694"/>
              <a:ext cx="194541" cy="350564"/>
            </a:xfrm>
            <a:prstGeom prst="rect">
              <a:avLst/>
            </a:prstGeom>
            <a:solidFill>
              <a:srgbClr val="595959"/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1632009" y="1815694"/>
              <a:ext cx="194541" cy="35056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63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outerShdw blurRad="25400" dist="12700" dir="2700000" algn="t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04" name="Rounded Rectangle 203"/>
          <p:cNvSpPr/>
          <p:nvPr/>
        </p:nvSpPr>
        <p:spPr>
          <a:xfrm>
            <a:off x="4881721" y="3362543"/>
            <a:ext cx="3394592" cy="949808"/>
          </a:xfrm>
          <a:prstGeom prst="roundRect">
            <a:avLst>
              <a:gd name="adj" fmla="val 9236"/>
            </a:avLst>
          </a:prstGeom>
          <a:solidFill>
            <a:srgbClr val="B5C1D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alibri"/>
              </a:rPr>
              <a:t>Low-cost memory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5" name="Rounded Rectangle 204"/>
          <p:cNvSpPr/>
          <p:nvPr/>
        </p:nvSpPr>
        <p:spPr>
          <a:xfrm>
            <a:off x="827106" y="3362543"/>
            <a:ext cx="3390488" cy="949808"/>
          </a:xfrm>
          <a:prstGeom prst="roundRect">
            <a:avLst>
              <a:gd name="adj" fmla="val 10776"/>
            </a:avLst>
          </a:prstGeom>
          <a:solidFill>
            <a:srgbClr val="375DA1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alibri"/>
              </a:rPr>
              <a:t>Reliable memory</a:t>
            </a:r>
            <a:endParaRPr lang="en-US" sz="32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1392257" y="1633948"/>
            <a:ext cx="2230804" cy="1380974"/>
          </a:xfrm>
          <a:prstGeom prst="rect">
            <a:avLst/>
          </a:prstGeom>
          <a:solidFill>
            <a:srgbClr val="375DA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-150" dirty="0" smtClean="0">
                <a:solidFill>
                  <a:prstClr val="white"/>
                </a:solidFill>
                <a:latin typeface="Calibri"/>
              </a:rPr>
              <a:t>Vulnerable data</a:t>
            </a:r>
            <a:endParaRPr lang="en-US" sz="3200" spc="-1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7" name="Oval 206"/>
          <p:cNvSpPr/>
          <p:nvPr/>
        </p:nvSpPr>
        <p:spPr>
          <a:xfrm>
            <a:off x="5463614" y="1633948"/>
            <a:ext cx="2230804" cy="1380974"/>
          </a:xfrm>
          <a:prstGeom prst="ellipse">
            <a:avLst/>
          </a:prstGeom>
          <a:solidFill>
            <a:srgbClr val="A7B5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-150" dirty="0" smtClean="0">
                <a:solidFill>
                  <a:prstClr val="white"/>
                </a:solidFill>
                <a:latin typeface="Calibri"/>
              </a:rPr>
              <a:t>Tolerant data</a:t>
            </a:r>
            <a:endParaRPr lang="en-US" sz="3200" spc="-1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1392257" y="1633948"/>
            <a:ext cx="2230804" cy="1380974"/>
          </a:xfrm>
          <a:prstGeom prst="rect">
            <a:avLst/>
          </a:prstGeom>
          <a:solidFill>
            <a:srgbClr val="375DA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-150" dirty="0" smtClean="0">
                <a:solidFill>
                  <a:prstClr val="white"/>
                </a:solidFill>
                <a:latin typeface="Calibri"/>
              </a:rPr>
              <a:t>Vulnerable data</a:t>
            </a:r>
            <a:endParaRPr lang="en-US" sz="3200" spc="-1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9" name="Oval 208"/>
          <p:cNvSpPr/>
          <p:nvPr/>
        </p:nvSpPr>
        <p:spPr>
          <a:xfrm>
            <a:off x="5463614" y="1633948"/>
            <a:ext cx="2230804" cy="1380974"/>
          </a:xfrm>
          <a:prstGeom prst="ellipse">
            <a:avLst/>
          </a:prstGeom>
          <a:solidFill>
            <a:srgbClr val="A7B5D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pc="-150" dirty="0" smtClean="0">
                <a:solidFill>
                  <a:prstClr val="white"/>
                </a:solidFill>
                <a:latin typeface="Calibri"/>
              </a:rPr>
              <a:t>Tolerant data</a:t>
            </a:r>
            <a:endParaRPr lang="en-US" sz="3200" spc="-1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844757" y="4534981"/>
            <a:ext cx="33393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ECC protected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Well-tested chips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4932283" y="4534981"/>
            <a:ext cx="32934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 smtClean="0">
                <a:solidFill>
                  <a:prstClr val="black"/>
                </a:solidFill>
                <a:latin typeface="Calibri"/>
              </a:rPr>
              <a:t>NoECC</a:t>
            </a: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 or Parity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Less-tested chips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4CB9A-C63F-4E87-AA38-9916D0B520C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36512" y="4437112"/>
            <a:ext cx="9073008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1" algn="ctr"/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On Microsoft’s Web Search workload</a:t>
            </a:r>
          </a:p>
          <a:p>
            <a:pPr lvl="1"/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Reduces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server hardware </a:t>
            </a:r>
            <a:r>
              <a:rPr lang="en-US" sz="3200" dirty="0">
                <a:solidFill>
                  <a:srgbClr val="4A66AC"/>
                </a:solidFill>
                <a:latin typeface="Calibri"/>
              </a:rPr>
              <a:t>cost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by 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4.7 %</a:t>
            </a:r>
          </a:p>
          <a:p>
            <a:pPr lvl="1"/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Achieves 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single server </a:t>
            </a:r>
            <a:r>
              <a:rPr lang="en-US" sz="3200" dirty="0">
                <a:solidFill>
                  <a:srgbClr val="4A66AC"/>
                </a:solidFill>
                <a:latin typeface="Calibri"/>
              </a:rPr>
              <a:t>availability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target of </a:t>
            </a:r>
            <a:r>
              <a:rPr lang="en-US" sz="3200" dirty="0">
                <a:solidFill>
                  <a:srgbClr val="FF0000"/>
                </a:solidFill>
                <a:latin typeface="Calibri"/>
              </a:rPr>
              <a:t>99.90 %</a:t>
            </a:r>
          </a:p>
        </p:txBody>
      </p:sp>
    </p:spTree>
    <p:extLst>
      <p:ext uri="{BB962C8B-B14F-4D97-AF65-F5344CB8AC3E}">
        <p14:creationId xmlns:p14="http://schemas.microsoft.com/office/powerpoint/2010/main" val="4233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-0.09236 -0.4067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" y="-203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96296E-6 L 0.06094 -0.3865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-193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111E-6 L -4.44444E-6 0.2210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042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-1.94444E-6 0.21898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94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20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0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0" grpId="0">
        <p:bldAsOne/>
      </p:bldGraphic>
      <p:bldP spid="45" grpId="0" animBg="1"/>
      <p:bldP spid="45" grpId="1" animBg="1"/>
      <p:bldP spid="45" grpId="2" animBg="1"/>
      <p:bldP spid="47" grpId="0" animBg="1"/>
      <p:bldP spid="47" grpId="1" animBg="1"/>
      <p:bldP spid="47" grpId="2" animBg="1"/>
      <p:bldP spid="178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8" grpId="1" animBg="1"/>
      <p:bldP spid="208" grpId="2" animBg="1"/>
      <p:bldP spid="209" grpId="0" animBg="1"/>
      <p:bldP spid="209" grpId="1" animBg="1"/>
      <p:bldP spid="209" grpId="2" animBg="1"/>
      <p:bldP spid="212" grpId="0"/>
      <p:bldP spid="213" grpId="0"/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 smtClean="0"/>
              <a:t>An Orthogonal Issue: Memory Interference</a:t>
            </a:r>
          </a:p>
        </p:txBody>
      </p:sp>
      <p:sp>
        <p:nvSpPr>
          <p:cNvPr id="10268" name="Rectangle 65"/>
          <p:cNvSpPr>
            <a:spLocks noChangeArrowheads="1"/>
          </p:cNvSpPr>
          <p:nvPr/>
        </p:nvSpPr>
        <p:spPr bwMode="auto">
          <a:xfrm>
            <a:off x="5472764" y="1700808"/>
            <a:ext cx="2571768" cy="2928958"/>
          </a:xfrm>
          <a:prstGeom prst="rect">
            <a:avLst/>
          </a:prstGeom>
          <a:noFill/>
          <a:ln w="54864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000" dirty="0" smtClean="0">
                <a:solidFill>
                  <a:srgbClr val="000000"/>
                </a:solidFill>
                <a:latin typeface="Tahoma"/>
              </a:rPr>
              <a:t>Main </a:t>
            </a:r>
          </a:p>
          <a:p>
            <a:pPr algn="ctr" eaLnBrk="0" hangingPunct="0"/>
            <a:r>
              <a:rPr lang="en-US" sz="3000" dirty="0" smtClean="0">
                <a:solidFill>
                  <a:srgbClr val="000000"/>
                </a:solidFill>
                <a:latin typeface="Tahoma"/>
              </a:rPr>
              <a:t>Memory</a:t>
            </a:r>
            <a:endParaRPr lang="en-US" sz="30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72" name="Left-Right Arrow 271"/>
          <p:cNvSpPr/>
          <p:nvPr/>
        </p:nvSpPr>
        <p:spPr>
          <a:xfrm>
            <a:off x="3686814" y="2876824"/>
            <a:ext cx="1714512" cy="574354"/>
          </a:xfrm>
          <a:prstGeom prst="leftRightArrow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Tahoma"/>
            </a:endParaRPr>
          </a:p>
        </p:txBody>
      </p:sp>
      <p:sp>
        <p:nvSpPr>
          <p:cNvPr id="274" name="Slide Number Placeholder 27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37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043608" y="1951258"/>
            <a:ext cx="1214446" cy="11430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000000"/>
                </a:solidFill>
                <a:latin typeface="Tahoma"/>
              </a:rPr>
              <a:t>Core</a:t>
            </a:r>
            <a:endParaRPr lang="en-US" sz="30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400930" y="1951258"/>
            <a:ext cx="1214446" cy="11430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000000"/>
                </a:solidFill>
                <a:latin typeface="Tahoma"/>
              </a:rPr>
              <a:t>Core</a:t>
            </a:r>
            <a:endParaRPr lang="en-US" sz="30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43608" y="3237142"/>
            <a:ext cx="1214446" cy="11430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000000"/>
                </a:solidFill>
                <a:latin typeface="Tahoma"/>
              </a:rPr>
              <a:t>Core</a:t>
            </a:r>
            <a:endParaRPr lang="en-US" sz="30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400930" y="3237142"/>
            <a:ext cx="1214446" cy="114300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000000"/>
                </a:solidFill>
                <a:latin typeface="Tahoma"/>
              </a:rPr>
              <a:t>Core</a:t>
            </a:r>
            <a:endParaRPr lang="en-US" sz="3000" dirty="0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5518393"/>
            <a:ext cx="88697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Tahoma"/>
              </a:rPr>
              <a:t>Cores’ interfere with each other when accessing shared main memory</a:t>
            </a:r>
            <a:endParaRPr lang="en-US" sz="2200" dirty="0">
              <a:solidFill>
                <a:srgbClr val="FF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331538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6633"/>
            <a:ext cx="8801100" cy="5046663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Problem: </a:t>
            </a:r>
            <a:r>
              <a:rPr lang="en-US" dirty="0">
                <a:solidFill>
                  <a:srgbClr val="FF0000"/>
                </a:solidFill>
                <a:latin typeface="Tahoma" charset="0"/>
              </a:rPr>
              <a:t>Memory interference </a:t>
            </a:r>
            <a:r>
              <a:rPr lang="en-US" dirty="0" smtClean="0">
                <a:solidFill>
                  <a:srgbClr val="FF0000"/>
                </a:solidFill>
                <a:latin typeface="Tahoma" charset="0"/>
              </a:rPr>
              <a:t>between cores is uncontrolled</a:t>
            </a:r>
          </a:p>
          <a:p>
            <a:pPr marL="344487" lvl="1" indent="0">
              <a:buNone/>
            </a:pPr>
            <a:r>
              <a:rPr lang="en-US" dirty="0" smtClean="0">
                <a:latin typeface="Tahoma" charset="0"/>
                <a:sym typeface="Wingdings"/>
              </a:rPr>
              <a:t> </a:t>
            </a:r>
            <a:r>
              <a:rPr lang="en-US" dirty="0" smtClean="0">
                <a:latin typeface="Tahoma" charset="0"/>
                <a:sym typeface="Wingdings" charset="0"/>
              </a:rPr>
              <a:t>unfairness, starvation, low performance</a:t>
            </a:r>
          </a:p>
          <a:p>
            <a:pPr marL="344487" lvl="1" indent="0">
              <a:buNone/>
            </a:pPr>
            <a:r>
              <a:rPr lang="en-US" dirty="0" smtClean="0">
                <a:solidFill>
                  <a:srgbClr val="FF0000"/>
                </a:solidFill>
                <a:latin typeface="Tahoma" charset="0"/>
                <a:sym typeface="Wingdings"/>
              </a:rPr>
              <a:t>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sym typeface="Wingdings" charset="0"/>
              </a:rPr>
              <a:t>uncontrollable</a:t>
            </a:r>
            <a:r>
              <a:rPr lang="en-US" dirty="0">
                <a:solidFill>
                  <a:srgbClr val="FF0000"/>
                </a:solidFill>
                <a:latin typeface="Tahoma" charset="0"/>
                <a:sym typeface="Wingdings" charset="0"/>
              </a:rPr>
              <a:t>,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sym typeface="Wingdings" charset="0"/>
              </a:rPr>
              <a:t>unpredictable, vulnerable </a:t>
            </a:r>
            <a:r>
              <a:rPr lang="en-US" dirty="0">
                <a:solidFill>
                  <a:srgbClr val="FF0000"/>
                </a:solidFill>
                <a:latin typeface="Tahoma" charset="0"/>
                <a:sym typeface="Wingdings" charset="0"/>
              </a:rPr>
              <a:t>system</a:t>
            </a:r>
            <a:endParaRPr lang="en-US" dirty="0">
              <a:solidFill>
                <a:srgbClr val="FF0000"/>
              </a:solidFill>
              <a:latin typeface="Tahoma" charset="0"/>
            </a:endParaRPr>
          </a:p>
          <a:p>
            <a:pPr marL="0" indent="0">
              <a:buNone/>
            </a:pPr>
            <a:endParaRPr lang="en-US" sz="1800" dirty="0">
              <a:latin typeface="Tahoma" charset="0"/>
              <a:sym typeface="Wingdings" charset="0"/>
            </a:endParaRPr>
          </a:p>
          <a:p>
            <a:r>
              <a:rPr lang="en-US" dirty="0">
                <a:latin typeface="Tahoma" charset="0"/>
                <a:sym typeface="Wingdings" charset="0"/>
              </a:rPr>
              <a:t>Solution: </a:t>
            </a:r>
            <a:r>
              <a:rPr lang="en-US" dirty="0" smtClean="0">
                <a:solidFill>
                  <a:srgbClr val="0000FF"/>
                </a:solidFill>
                <a:latin typeface="Tahoma" charset="0"/>
                <a:sym typeface="Wingdings" charset="0"/>
              </a:rPr>
              <a:t>QoS-Aware Memory Systems</a:t>
            </a:r>
            <a:endParaRPr lang="en-US" dirty="0">
              <a:solidFill>
                <a:srgbClr val="0000FF"/>
              </a:solidFill>
              <a:latin typeface="Tahoma" charset="0"/>
              <a:sym typeface="Wingdings" charset="0"/>
            </a:endParaRPr>
          </a:p>
          <a:p>
            <a:pPr lvl="1"/>
            <a:r>
              <a:rPr lang="en-US" dirty="0">
                <a:solidFill>
                  <a:srgbClr val="008000"/>
                </a:solidFill>
                <a:latin typeface="Tahoma" charset="0"/>
                <a:ea typeface="ＭＳ Ｐゴシック" charset="0"/>
                <a:sym typeface="Wingdings" charset="0"/>
              </a:rPr>
              <a:t>Hardware </a:t>
            </a:r>
            <a:r>
              <a:rPr lang="en-US" dirty="0" smtClean="0">
                <a:solidFill>
                  <a:srgbClr val="008000"/>
                </a:solidFill>
                <a:latin typeface="Tahoma" charset="0"/>
                <a:ea typeface="ＭＳ Ｐゴシック" charset="0"/>
                <a:sym typeface="Wingdings" charset="0"/>
              </a:rPr>
              <a:t>designed </a:t>
            </a:r>
            <a:r>
              <a:rPr lang="en-US" dirty="0">
                <a:solidFill>
                  <a:srgbClr val="008000"/>
                </a:solidFill>
                <a:latin typeface="Tahoma" charset="0"/>
                <a:ea typeface="ＭＳ Ｐゴシック" charset="0"/>
                <a:sym typeface="Wingdings" charset="0"/>
              </a:rPr>
              <a:t>to provide a configurable fairness substrate </a:t>
            </a:r>
          </a:p>
          <a:p>
            <a:pPr lvl="2"/>
            <a:r>
              <a:rPr lang="en-US" sz="1800" dirty="0">
                <a:latin typeface="Tahoma" charset="0"/>
                <a:ea typeface="ＭＳ Ｐゴシック" charset="0"/>
                <a:sym typeface="Wingdings" charset="0"/>
              </a:rPr>
              <a:t>Application-aware memory scheduling, partitioning, throttling</a:t>
            </a:r>
          </a:p>
          <a:p>
            <a:pPr lvl="1"/>
            <a:r>
              <a:rPr lang="en-US" dirty="0">
                <a:solidFill>
                  <a:srgbClr val="008000"/>
                </a:solidFill>
                <a:latin typeface="Tahoma" charset="0"/>
                <a:ea typeface="ＭＳ Ｐゴシック" charset="0"/>
                <a:sym typeface="Wingdings" charset="0"/>
              </a:rPr>
              <a:t>Software designed to configure the resources to satisfy different QoS </a:t>
            </a:r>
            <a:r>
              <a:rPr lang="en-US" dirty="0" smtClean="0">
                <a:solidFill>
                  <a:srgbClr val="008000"/>
                </a:solidFill>
                <a:latin typeface="Tahoma" charset="0"/>
                <a:ea typeface="ＭＳ Ｐゴシック" charset="0"/>
                <a:sym typeface="Wingdings" charset="0"/>
              </a:rPr>
              <a:t>goals</a:t>
            </a:r>
          </a:p>
          <a:p>
            <a:pPr lvl="1"/>
            <a:endParaRPr lang="en-US" dirty="0">
              <a:latin typeface="Tahoma" charset="0"/>
              <a:ea typeface="ＭＳ Ｐゴシック" charset="0"/>
              <a:sym typeface="Wingdings" charset="0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  <a:sym typeface="Wingdings" charset="0"/>
              </a:rPr>
              <a:t>QoS-aware memory systems can provide predictable 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sym typeface="Wingdings" charset="0"/>
              </a:rPr>
              <a:t>performance </a:t>
            </a:r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  <a:sym typeface="Wingdings" charset="0"/>
              </a:rPr>
              <a:t>and higher efficiency</a:t>
            </a:r>
          </a:p>
          <a:p>
            <a:endParaRPr lang="en-US" dirty="0">
              <a:latin typeface="Tahoma" charset="0"/>
              <a:sym typeface="Wingdings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 smtClean="0">
                <a:latin typeface="Garamond" charset="0"/>
              </a:rPr>
              <a:t>An Orthogonal Issue: Memory Interference</a:t>
            </a:r>
            <a:endParaRPr lang="en-US" dirty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635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915400" cy="1066800"/>
          </a:xfrm>
        </p:spPr>
        <p:txBody>
          <a:bodyPr/>
          <a:lstStyle/>
          <a:p>
            <a:r>
              <a:rPr lang="en-US" sz="3400" dirty="0" smtClean="0"/>
              <a:t>Goal: Predictable Performance in Complex Systems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377767"/>
            <a:ext cx="8610600" cy="986115"/>
          </a:xfrm>
        </p:spPr>
        <p:txBody>
          <a:bodyPr/>
          <a:lstStyle/>
          <a:p>
            <a:r>
              <a:rPr lang="en-US" dirty="0" smtClean="0"/>
              <a:t>Heterogeneous agents: CPUs, GPUs, and HWAs </a:t>
            </a:r>
          </a:p>
          <a:p>
            <a:r>
              <a:rPr lang="en-US" dirty="0" smtClean="0"/>
              <a:t>Main memory interference between CPUs, GPUs, HWAs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2AE0C9-F7C4-4547-82DB-A8816991FA84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2125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  <a:latin typeface="Tahoma"/>
              </a:rPr>
              <a:t>CPU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6043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  <a:latin typeface="Tahoma"/>
              </a:rPr>
              <a:t>CPU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10538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  <a:latin typeface="Tahoma"/>
              </a:rPr>
              <a:t>CPU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49057" y="1240120"/>
            <a:ext cx="1026459" cy="5976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  <a:latin typeface="Tahoma"/>
              </a:rPr>
              <a:t>CPU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2125" y="2241176"/>
            <a:ext cx="4473391" cy="373530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  <a:latin typeface="Tahoma"/>
              </a:rPr>
              <a:t>Shared Cache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83201" y="1268761"/>
            <a:ext cx="1026459" cy="1345946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  <a:latin typeface="Tahoma"/>
              </a:rPr>
              <a:t>GPU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3495" y="2017059"/>
            <a:ext cx="1026459" cy="597647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  <a:latin typeface="Tahoma"/>
              </a:rPr>
              <a:t>HWA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67700" y="2017059"/>
            <a:ext cx="1026459" cy="597647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  <a:latin typeface="Tahoma"/>
              </a:rPr>
              <a:t>HWA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2125" y="3033059"/>
            <a:ext cx="7992034" cy="373529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  <a:latin typeface="Tahoma"/>
              </a:rPr>
              <a:t>DRAM and Hybrid Memory Controllers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90474" y="3788485"/>
            <a:ext cx="4681076" cy="373529"/>
          </a:xfrm>
          <a:prstGeom prst="rect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dirty="0" smtClean="0">
                <a:solidFill>
                  <a:srgbClr val="FFFFFF"/>
                </a:solidFill>
                <a:latin typeface="Tahoma"/>
              </a:rPr>
              <a:t>DRAM and Hybrid Memories</a:t>
            </a:r>
            <a:endParaRPr lang="en-US" dirty="0">
              <a:solidFill>
                <a:srgbClr val="FFFFFF"/>
              </a:solidFill>
              <a:latin typeface="Tahoma"/>
            </a:endParaRPr>
          </a:p>
        </p:txBody>
      </p:sp>
      <p:cxnSp>
        <p:nvCxnSpPr>
          <p:cNvPr id="16" name="Straight Arrow Connector 15"/>
          <p:cNvCxnSpPr>
            <a:stCxn id="5" idx="2"/>
          </p:cNvCxnSpPr>
          <p:nvPr/>
        </p:nvCxnSpPr>
        <p:spPr>
          <a:xfrm>
            <a:off x="1115355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80314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3408074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545994" y="1837767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910538" y="2614706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785818" y="2629650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926725" y="2629650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095125" y="2629650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678378" y="3406588"/>
            <a:ext cx="0" cy="4034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6544" y="5367350"/>
            <a:ext cx="8605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dirty="0" smtClean="0">
                <a:solidFill>
                  <a:srgbClr val="FF0000"/>
                </a:solidFill>
                <a:latin typeface="Tahoma"/>
              </a:rPr>
              <a:t>How to allocate resources to heterogeneous agents</a:t>
            </a:r>
          </a:p>
          <a:p>
            <a:pPr algn="ctr" defTabSz="457200"/>
            <a:r>
              <a:rPr lang="en-US" sz="2400" dirty="0" smtClean="0">
                <a:solidFill>
                  <a:srgbClr val="FF0000"/>
                </a:solidFill>
                <a:latin typeface="Tahoma"/>
              </a:rPr>
              <a:t>to mitigate interference and provide predictable performance? </a:t>
            </a:r>
            <a:endParaRPr lang="en-US" sz="2400" dirty="0">
              <a:solidFill>
                <a:srgbClr val="FF0000"/>
              </a:solidFill>
              <a:latin typeface="Tahom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9512" y="2824344"/>
            <a:ext cx="8712968" cy="7920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21981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Readings on DRAM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DRAM Organization and Operation Basics</a:t>
            </a:r>
          </a:p>
          <a:p>
            <a:pPr lvl="1"/>
            <a:r>
              <a:rPr lang="en-US" dirty="0"/>
              <a:t>Sections 1 and 2 of: Lee et al., “</a:t>
            </a:r>
            <a:r>
              <a:rPr lang="en-US" dirty="0">
                <a:solidFill>
                  <a:srgbClr val="0000FF"/>
                </a:solidFill>
              </a:rPr>
              <a:t>Tiered-Latency DRAM: A Low Latency and Low Cost DRAM Architecture</a:t>
            </a:r>
            <a:r>
              <a:rPr lang="en-US" dirty="0"/>
              <a:t>,” HPCA 2013</a:t>
            </a:r>
            <a:r>
              <a:rPr lang="en-US" dirty="0" smtClean="0"/>
              <a:t>.</a:t>
            </a:r>
          </a:p>
          <a:p>
            <a:pPr marL="344487" lvl="1" indent="0">
              <a:buNone/>
            </a:pPr>
            <a:r>
              <a:rPr lang="en-US" dirty="0"/>
              <a:t>   </a:t>
            </a:r>
            <a:r>
              <a:rPr lang="en-US" dirty="0">
                <a:hlinkClick r:id="rId2"/>
              </a:rPr>
              <a:t>http://users.ece.cmu.edu/~omutlu/pub/tldram_hpca13.</a:t>
            </a:r>
            <a:r>
              <a:rPr lang="en-US" dirty="0" smtClean="0">
                <a:hlinkClick r:id="rId2"/>
              </a:rPr>
              <a:t>pdf</a:t>
            </a:r>
            <a:r>
              <a:rPr lang="en-US" dirty="0" smtClean="0"/>
              <a:t> 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Sections 1 and 2 of Kim et al., “</a:t>
            </a:r>
            <a:r>
              <a:rPr lang="en-US" dirty="0" smtClean="0">
                <a:solidFill>
                  <a:srgbClr val="0000FF"/>
                </a:solidFill>
              </a:rPr>
              <a:t>A Case for Subarray-Level Parallelism (SALP) in DRAM</a:t>
            </a:r>
            <a:r>
              <a:rPr lang="en-US" dirty="0" smtClean="0"/>
              <a:t>,” ISCA 2012.</a:t>
            </a:r>
          </a:p>
          <a:p>
            <a:pPr marL="344487" lvl="1" indent="0">
              <a:buNone/>
            </a:pPr>
            <a:r>
              <a:rPr lang="en-US" dirty="0" smtClean="0"/>
              <a:t>   </a:t>
            </a:r>
            <a:r>
              <a:rPr lang="en-US" dirty="0">
                <a:hlinkClick r:id="rId3"/>
              </a:rPr>
              <a:t>http://users.ece.cmu.edu/~omutlu/pub/salp-dram_isca12.pdf</a:t>
            </a:r>
            <a:r>
              <a:rPr lang="en-US" dirty="0"/>
              <a:t> </a:t>
            </a:r>
          </a:p>
          <a:p>
            <a:pPr marL="344487" lvl="1" indent="0">
              <a:buNone/>
            </a:pPr>
            <a:endParaRPr lang="en-US" dirty="0"/>
          </a:p>
          <a:p>
            <a:pPr marL="360362"/>
            <a:r>
              <a:rPr lang="en-US" dirty="0" smtClean="0">
                <a:solidFill>
                  <a:srgbClr val="FF0000"/>
                </a:solidFill>
              </a:rPr>
              <a:t>DRAM Refresh Basics</a:t>
            </a:r>
          </a:p>
          <a:p>
            <a:pPr marL="687387" lvl="1"/>
            <a:r>
              <a:rPr lang="en-US" dirty="0"/>
              <a:t>Sections 1 and 2 of Liu et al., “</a:t>
            </a:r>
            <a:r>
              <a:rPr lang="en-US" dirty="0">
                <a:solidFill>
                  <a:srgbClr val="0000FF"/>
                </a:solidFill>
              </a:rPr>
              <a:t>RAIDR: Retention-Aware Intelligent DRAM Refresh</a:t>
            </a:r>
            <a:r>
              <a:rPr lang="en-US" dirty="0"/>
              <a:t>,” ISCA 2012</a:t>
            </a:r>
            <a:r>
              <a:rPr lang="en-US" dirty="0" smtClean="0"/>
              <a:t>.  </a:t>
            </a:r>
            <a:r>
              <a:rPr lang="en-US" dirty="0">
                <a:hlinkClick r:id="rId4"/>
              </a:rPr>
              <a:t>http://users.ece.cmu.edu/~omutlu/pub/raidr-dram-refresh_isca12.</a:t>
            </a:r>
            <a:r>
              <a:rPr lang="en-US" dirty="0" smtClean="0">
                <a:hlinkClick r:id="rId4"/>
              </a:rPr>
              <a:t>pdf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A4FB91F-8620-9C4D-8A32-1AD02BFD54B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11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Memory Service Guarantees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Goal: </a:t>
            </a:r>
            <a:r>
              <a:rPr lang="en-US" dirty="0" smtClean="0">
                <a:solidFill>
                  <a:srgbClr val="0000FF"/>
                </a:solidFill>
              </a:rPr>
              <a:t>Satisfy performance/SLA requirements </a:t>
            </a:r>
            <a:r>
              <a:rPr lang="en-US" dirty="0" smtClean="0"/>
              <a:t>in the presence of shared main memory, heterogeneous agents, and hybrid memory/storage</a:t>
            </a:r>
          </a:p>
          <a:p>
            <a:endParaRPr lang="en-US" sz="1400" dirty="0"/>
          </a:p>
          <a:p>
            <a:r>
              <a:rPr lang="en-US" dirty="0" smtClean="0"/>
              <a:t>Approach: </a:t>
            </a:r>
          </a:p>
          <a:p>
            <a:pPr lvl="1"/>
            <a:r>
              <a:rPr lang="en-US" dirty="0" smtClean="0"/>
              <a:t>Develop techniques/models to accurately </a:t>
            </a:r>
            <a:r>
              <a:rPr lang="en-US" dirty="0" smtClean="0">
                <a:solidFill>
                  <a:srgbClr val="FF0000"/>
                </a:solidFill>
              </a:rPr>
              <a:t>estimate</a:t>
            </a:r>
            <a:r>
              <a:rPr lang="en-US" dirty="0" smtClean="0"/>
              <a:t> the </a:t>
            </a:r>
            <a:r>
              <a:rPr lang="en-US" dirty="0" smtClean="0">
                <a:solidFill>
                  <a:srgbClr val="FF0000"/>
                </a:solidFill>
              </a:rPr>
              <a:t>performance loss</a:t>
            </a:r>
            <a:r>
              <a:rPr lang="en-US" dirty="0" smtClean="0"/>
              <a:t> of an application/agent in the presence of resource sharing</a:t>
            </a:r>
          </a:p>
          <a:p>
            <a:pPr lvl="1"/>
            <a:r>
              <a:rPr lang="en-US" dirty="0" smtClean="0"/>
              <a:t>Develop mechanisms (hardware and software) to </a:t>
            </a:r>
            <a:r>
              <a:rPr lang="en-US" dirty="0" smtClean="0">
                <a:solidFill>
                  <a:srgbClr val="FF0000"/>
                </a:solidFill>
              </a:rPr>
              <a:t>enable</a:t>
            </a:r>
            <a:r>
              <a:rPr lang="en-US" dirty="0" smtClean="0"/>
              <a:t> the </a:t>
            </a:r>
            <a:r>
              <a:rPr lang="en-US" dirty="0" smtClean="0">
                <a:solidFill>
                  <a:srgbClr val="FF0000"/>
                </a:solidFill>
              </a:rPr>
              <a:t>resource partitioning/prioritization</a:t>
            </a:r>
            <a:r>
              <a:rPr lang="en-US" dirty="0" smtClean="0"/>
              <a:t> needed to achieve the required performance levels for all applications</a:t>
            </a:r>
          </a:p>
          <a:p>
            <a:pPr lvl="1"/>
            <a:r>
              <a:rPr lang="en-US" dirty="0" smtClean="0"/>
              <a:t>All the while providing </a:t>
            </a:r>
            <a:r>
              <a:rPr lang="en-US" dirty="0" smtClean="0">
                <a:solidFill>
                  <a:srgbClr val="FF0000"/>
                </a:solidFill>
              </a:rPr>
              <a:t>high system performance 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600" dirty="0" smtClean="0"/>
              <a:t>Subramanian </a:t>
            </a:r>
            <a:r>
              <a:rPr lang="en-US" sz="1600" dirty="0"/>
              <a:t>et al., “</a:t>
            </a:r>
            <a:r>
              <a:rPr lang="en-US" sz="1600" dirty="0">
                <a:solidFill>
                  <a:srgbClr val="0000FF"/>
                </a:solidFill>
              </a:rPr>
              <a:t>MISE: Providing Performance Predictability and Improving Fairness in Shared Main Memory Systems</a:t>
            </a:r>
            <a:r>
              <a:rPr lang="en-US" sz="1600" dirty="0"/>
              <a:t>,” HPCA 2013</a:t>
            </a:r>
            <a:r>
              <a:rPr lang="en-US" sz="1600" dirty="0" smtClean="0"/>
              <a:t>.</a:t>
            </a:r>
          </a:p>
          <a:p>
            <a:r>
              <a:rPr lang="en-US" sz="1600" dirty="0" smtClean="0"/>
              <a:t>Subramanian et al., “</a:t>
            </a:r>
            <a:r>
              <a:rPr lang="en-US" sz="1600" dirty="0" smtClean="0">
                <a:solidFill>
                  <a:srgbClr val="0000FF"/>
                </a:solidFill>
              </a:rPr>
              <a:t>The Application Slowdown Model</a:t>
            </a:r>
            <a:r>
              <a:rPr lang="en-US" sz="1600" dirty="0" smtClean="0"/>
              <a:t>,” MICRO 2015.</a:t>
            </a:r>
            <a:endParaRPr lang="en-US" sz="1600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1752C56-4F8A-824F-A263-2404B5D536A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640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33563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4000" dirty="0">
                <a:latin typeface="Garamond" charset="0"/>
              </a:rPr>
              <a:t>Main </a:t>
            </a:r>
            <a:r>
              <a:rPr lang="en-US" sz="4000" dirty="0" smtClean="0">
                <a:latin typeface="Garamond" charset="0"/>
              </a:rPr>
              <a:t>Memory Fundamentals</a:t>
            </a:r>
            <a:endParaRPr lang="en-US" sz="4000" dirty="0">
              <a:latin typeface="Garamond" charset="0"/>
            </a:endParaRPr>
          </a:p>
        </p:txBody>
      </p:sp>
      <p:sp>
        <p:nvSpPr>
          <p:cNvPr id="7475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13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Main Memory in the System</a:t>
            </a: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789F24D-C198-2F42-B71F-C0564C409F1A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76804" name="Content Placeholder 6" descr="barcelona-die-photo-co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63" y="1108075"/>
            <a:ext cx="4876800" cy="475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Rounded Rectangle 33"/>
          <p:cNvSpPr>
            <a:spLocks noChangeArrowheads="1"/>
          </p:cNvSpPr>
          <p:nvPr/>
        </p:nvSpPr>
        <p:spPr bwMode="auto">
          <a:xfrm rot="5400000">
            <a:off x="4213225" y="1844676"/>
            <a:ext cx="1603375" cy="12192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6" name="TextBox 34"/>
          <p:cNvSpPr txBox="1">
            <a:spLocks noChangeArrowheads="1"/>
          </p:cNvSpPr>
          <p:nvPr/>
        </p:nvSpPr>
        <p:spPr bwMode="auto">
          <a:xfrm>
            <a:off x="4400550" y="2262188"/>
            <a:ext cx="1233488" cy="430212"/>
          </a:xfrm>
          <a:prstGeom prst="rect">
            <a:avLst/>
          </a:prstGeom>
          <a:solidFill>
            <a:srgbClr val="C0C0C0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FFFFFF"/>
                </a:solidFill>
                <a:cs typeface="Arial" charset="0"/>
              </a:rPr>
              <a:t>CORE 1</a:t>
            </a:r>
          </a:p>
        </p:txBody>
      </p:sp>
      <p:sp>
        <p:nvSpPr>
          <p:cNvPr id="76807" name="Rectangle 35"/>
          <p:cNvSpPr>
            <a:spLocks noChangeArrowheads="1"/>
          </p:cNvSpPr>
          <p:nvPr/>
        </p:nvSpPr>
        <p:spPr bwMode="auto">
          <a:xfrm rot="5400000">
            <a:off x="2880519" y="2235994"/>
            <a:ext cx="1603375" cy="427037"/>
          </a:xfrm>
          <a:prstGeom prst="rect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8" name="TextBox 36"/>
          <p:cNvSpPr txBox="1">
            <a:spLocks noChangeArrowheads="1"/>
          </p:cNvSpPr>
          <p:nvPr/>
        </p:nvSpPr>
        <p:spPr bwMode="auto">
          <a:xfrm rot="5400000">
            <a:off x="2920206" y="2275682"/>
            <a:ext cx="1531937" cy="368300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FFFF"/>
                </a:solidFill>
                <a:cs typeface="Arial" charset="0"/>
              </a:rPr>
              <a:t>L2 CACHE 0</a:t>
            </a:r>
          </a:p>
        </p:txBody>
      </p:sp>
      <p:sp>
        <p:nvSpPr>
          <p:cNvPr id="76809" name="Rectangle 37"/>
          <p:cNvSpPr>
            <a:spLocks noChangeArrowheads="1"/>
          </p:cNvSpPr>
          <p:nvPr/>
        </p:nvSpPr>
        <p:spPr bwMode="auto">
          <a:xfrm rot="5400000">
            <a:off x="-568325" y="3127375"/>
            <a:ext cx="4756150" cy="71755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10" name="TextBox 38"/>
          <p:cNvSpPr txBox="1">
            <a:spLocks noChangeArrowheads="1"/>
          </p:cNvSpPr>
          <p:nvPr/>
        </p:nvSpPr>
        <p:spPr bwMode="auto">
          <a:xfrm rot="5400000">
            <a:off x="246063" y="3244850"/>
            <a:ext cx="3113087" cy="461963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cs typeface="Arial" charset="0"/>
              </a:rPr>
              <a:t>SHARED L3 CACHE</a:t>
            </a:r>
          </a:p>
        </p:txBody>
      </p:sp>
      <p:sp>
        <p:nvSpPr>
          <p:cNvPr id="76811" name="Rectangle 39"/>
          <p:cNvSpPr>
            <a:spLocks noChangeArrowheads="1"/>
          </p:cNvSpPr>
          <p:nvPr/>
        </p:nvSpPr>
        <p:spPr bwMode="auto">
          <a:xfrm rot="5400000">
            <a:off x="3513138" y="3259137"/>
            <a:ext cx="4756150" cy="454025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12" name="TextBox 40"/>
          <p:cNvSpPr txBox="1">
            <a:spLocks noChangeArrowheads="1"/>
          </p:cNvSpPr>
          <p:nvPr/>
        </p:nvSpPr>
        <p:spPr bwMode="auto">
          <a:xfrm rot="5400000">
            <a:off x="4415632" y="3247231"/>
            <a:ext cx="2940050" cy="461963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cs typeface="Arial" charset="0"/>
              </a:rPr>
              <a:t>DRAM INTERFACE</a:t>
            </a:r>
          </a:p>
        </p:txBody>
      </p:sp>
      <p:pic>
        <p:nvPicPr>
          <p:cNvPr id="76813" name="Picture 37" descr="samsung-dimm-bett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919163"/>
            <a:ext cx="1312863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4" name="Rounded Rectangle 42"/>
          <p:cNvSpPr>
            <a:spLocks noChangeArrowheads="1"/>
          </p:cNvSpPr>
          <p:nvPr/>
        </p:nvSpPr>
        <p:spPr bwMode="auto">
          <a:xfrm rot="5400000">
            <a:off x="2004219" y="1835944"/>
            <a:ext cx="1601788" cy="12192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15" name="TextBox 43"/>
          <p:cNvSpPr txBox="1">
            <a:spLocks noChangeArrowheads="1"/>
          </p:cNvSpPr>
          <p:nvPr/>
        </p:nvSpPr>
        <p:spPr bwMode="auto">
          <a:xfrm>
            <a:off x="2190750" y="2254250"/>
            <a:ext cx="1235075" cy="430213"/>
          </a:xfrm>
          <a:prstGeom prst="rect">
            <a:avLst/>
          </a:prstGeom>
          <a:solidFill>
            <a:srgbClr val="C0C0C0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FFFFFF"/>
                </a:solidFill>
                <a:cs typeface="Arial" charset="0"/>
              </a:rPr>
              <a:t>CORE 0</a:t>
            </a:r>
          </a:p>
        </p:txBody>
      </p:sp>
      <p:sp>
        <p:nvSpPr>
          <p:cNvPr id="76816" name="Rounded Rectangle 44"/>
          <p:cNvSpPr>
            <a:spLocks noChangeArrowheads="1"/>
          </p:cNvSpPr>
          <p:nvPr/>
        </p:nvSpPr>
        <p:spPr bwMode="auto">
          <a:xfrm rot="5400000">
            <a:off x="2014537" y="4022726"/>
            <a:ext cx="1603375" cy="12192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17" name="TextBox 45"/>
          <p:cNvSpPr txBox="1">
            <a:spLocks noChangeArrowheads="1"/>
          </p:cNvSpPr>
          <p:nvPr/>
        </p:nvSpPr>
        <p:spPr bwMode="auto">
          <a:xfrm>
            <a:off x="2201863" y="4440238"/>
            <a:ext cx="1235075" cy="430212"/>
          </a:xfrm>
          <a:prstGeom prst="rect">
            <a:avLst/>
          </a:prstGeom>
          <a:solidFill>
            <a:srgbClr val="C0C0C0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FFFFFF"/>
                </a:solidFill>
                <a:cs typeface="Arial" charset="0"/>
              </a:rPr>
              <a:t>CORE 2</a:t>
            </a:r>
          </a:p>
        </p:txBody>
      </p:sp>
      <p:sp>
        <p:nvSpPr>
          <p:cNvPr id="76818" name="Rounded Rectangle 46"/>
          <p:cNvSpPr>
            <a:spLocks noChangeArrowheads="1"/>
          </p:cNvSpPr>
          <p:nvPr/>
        </p:nvSpPr>
        <p:spPr bwMode="auto">
          <a:xfrm rot="5400000">
            <a:off x="4202112" y="4017963"/>
            <a:ext cx="1603375" cy="12192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19" name="TextBox 47"/>
          <p:cNvSpPr txBox="1">
            <a:spLocks noChangeArrowheads="1"/>
          </p:cNvSpPr>
          <p:nvPr/>
        </p:nvSpPr>
        <p:spPr bwMode="auto">
          <a:xfrm>
            <a:off x="4389438" y="4435475"/>
            <a:ext cx="1235075" cy="430213"/>
          </a:xfrm>
          <a:prstGeom prst="rect">
            <a:avLst/>
          </a:prstGeom>
          <a:solidFill>
            <a:srgbClr val="C0C0C0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FFFFFF"/>
                </a:solidFill>
                <a:cs typeface="Arial" charset="0"/>
              </a:rPr>
              <a:t>CORE 3</a:t>
            </a:r>
          </a:p>
        </p:txBody>
      </p:sp>
      <p:sp>
        <p:nvSpPr>
          <p:cNvPr id="76820" name="Rectangle 48"/>
          <p:cNvSpPr>
            <a:spLocks noChangeArrowheads="1"/>
          </p:cNvSpPr>
          <p:nvPr/>
        </p:nvSpPr>
        <p:spPr bwMode="auto">
          <a:xfrm rot="5400000">
            <a:off x="3364707" y="2235994"/>
            <a:ext cx="1601787" cy="428625"/>
          </a:xfrm>
          <a:prstGeom prst="rect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21" name="TextBox 49"/>
          <p:cNvSpPr txBox="1">
            <a:spLocks noChangeArrowheads="1"/>
          </p:cNvSpPr>
          <p:nvPr/>
        </p:nvSpPr>
        <p:spPr bwMode="auto">
          <a:xfrm rot="5400000">
            <a:off x="3404394" y="2266156"/>
            <a:ext cx="1530350" cy="369888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FFFF"/>
                </a:solidFill>
                <a:cs typeface="Arial" charset="0"/>
              </a:rPr>
              <a:t>L2 CACHE 1</a:t>
            </a:r>
          </a:p>
        </p:txBody>
      </p:sp>
      <p:sp>
        <p:nvSpPr>
          <p:cNvPr id="76822" name="Rectangle 50"/>
          <p:cNvSpPr>
            <a:spLocks noChangeArrowheads="1"/>
          </p:cNvSpPr>
          <p:nvPr/>
        </p:nvSpPr>
        <p:spPr bwMode="auto">
          <a:xfrm rot="5400000">
            <a:off x="2881313" y="4408488"/>
            <a:ext cx="1601787" cy="427037"/>
          </a:xfrm>
          <a:prstGeom prst="rect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23" name="TextBox 51"/>
          <p:cNvSpPr txBox="1">
            <a:spLocks noChangeArrowheads="1"/>
          </p:cNvSpPr>
          <p:nvPr/>
        </p:nvSpPr>
        <p:spPr bwMode="auto">
          <a:xfrm rot="5400000">
            <a:off x="2921000" y="4438650"/>
            <a:ext cx="1530350" cy="368300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FFFF"/>
                </a:solidFill>
                <a:cs typeface="Arial" charset="0"/>
              </a:rPr>
              <a:t>L2 CACHE 2</a:t>
            </a:r>
          </a:p>
        </p:txBody>
      </p:sp>
      <p:sp>
        <p:nvSpPr>
          <p:cNvPr id="76824" name="Rectangle 52"/>
          <p:cNvSpPr>
            <a:spLocks noChangeArrowheads="1"/>
          </p:cNvSpPr>
          <p:nvPr/>
        </p:nvSpPr>
        <p:spPr bwMode="auto">
          <a:xfrm rot="5400000">
            <a:off x="3354388" y="4408488"/>
            <a:ext cx="1601787" cy="427037"/>
          </a:xfrm>
          <a:prstGeom prst="rect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25" name="TextBox 53"/>
          <p:cNvSpPr txBox="1">
            <a:spLocks noChangeArrowheads="1"/>
          </p:cNvSpPr>
          <p:nvPr/>
        </p:nvSpPr>
        <p:spPr bwMode="auto">
          <a:xfrm rot="5400000">
            <a:off x="3394075" y="4438650"/>
            <a:ext cx="1530350" cy="368300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FFFF"/>
                </a:solidFill>
                <a:cs typeface="Arial" charset="0"/>
              </a:rPr>
              <a:t>L2 CACHE 3</a:t>
            </a:r>
          </a:p>
        </p:txBody>
      </p:sp>
      <p:sp>
        <p:nvSpPr>
          <p:cNvPr id="76826" name="Rectangle 54"/>
          <p:cNvSpPr>
            <a:spLocks noChangeArrowheads="1"/>
          </p:cNvSpPr>
          <p:nvPr/>
        </p:nvSpPr>
        <p:spPr bwMode="auto">
          <a:xfrm rot="5400000">
            <a:off x="4795837" y="2903538"/>
            <a:ext cx="354013" cy="1258888"/>
          </a:xfrm>
          <a:prstGeom prst="rect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76827" name="Straight Arrow Connector 48"/>
          <p:cNvCxnSpPr>
            <a:cxnSpLocks noChangeShapeType="1"/>
          </p:cNvCxnSpPr>
          <p:nvPr/>
        </p:nvCxnSpPr>
        <p:spPr bwMode="auto">
          <a:xfrm>
            <a:off x="6215063" y="3355975"/>
            <a:ext cx="420687" cy="15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6828" name="Rectangle 56"/>
          <p:cNvSpPr>
            <a:spLocks noChangeArrowheads="1"/>
          </p:cNvSpPr>
          <p:nvPr/>
        </p:nvSpPr>
        <p:spPr bwMode="auto">
          <a:xfrm rot="5400000">
            <a:off x="4894263" y="3152775"/>
            <a:ext cx="4756150" cy="66675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29" name="TextBox 57"/>
          <p:cNvSpPr txBox="1">
            <a:spLocks noChangeArrowheads="1"/>
          </p:cNvSpPr>
          <p:nvPr/>
        </p:nvSpPr>
        <p:spPr bwMode="auto">
          <a:xfrm rot="5400000">
            <a:off x="5968206" y="3302794"/>
            <a:ext cx="2640013" cy="523875"/>
          </a:xfrm>
          <a:prstGeom prst="rect">
            <a:avLst/>
          </a:prstGeom>
          <a:solidFill>
            <a:srgbClr val="C0C0C0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  <a:cs typeface="Arial" charset="0"/>
              </a:rPr>
              <a:t>DRAM BANKS</a:t>
            </a:r>
          </a:p>
        </p:txBody>
      </p:sp>
      <p:sp>
        <p:nvSpPr>
          <p:cNvPr id="76830" name="Rectangle 58"/>
          <p:cNvSpPr>
            <a:spLocks noChangeArrowheads="1"/>
          </p:cNvSpPr>
          <p:nvPr/>
        </p:nvSpPr>
        <p:spPr bwMode="auto">
          <a:xfrm rot="5400000">
            <a:off x="6284912" y="3028951"/>
            <a:ext cx="320675" cy="65405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310063" y="3311525"/>
            <a:ext cx="1417637" cy="365125"/>
          </a:xfrm>
          <a:prstGeom prst="rect">
            <a:avLst/>
          </a:prstGeom>
          <a:solidFill>
            <a:srgbClr val="C0C0C0">
              <a:alpha val="51000"/>
            </a:srgbClr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5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DRAM MEMORY CONTROLLER</a:t>
            </a:r>
          </a:p>
        </p:txBody>
      </p:sp>
    </p:spTree>
    <p:extLst>
      <p:ext uri="{BB962C8B-B14F-4D97-AF65-F5344CB8AC3E}">
        <p14:creationId xmlns:p14="http://schemas.microsoft.com/office/powerpoint/2010/main" val="2508568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Ideal Memory</a:t>
            </a:r>
          </a:p>
        </p:txBody>
      </p:sp>
      <p:sp>
        <p:nvSpPr>
          <p:cNvPr id="10752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Zero access time (latency)</a:t>
            </a:r>
          </a:p>
          <a:p>
            <a:r>
              <a:rPr lang="en-US">
                <a:latin typeface="Tahoma" charset="0"/>
              </a:rPr>
              <a:t>Infinite capacity</a:t>
            </a:r>
          </a:p>
          <a:p>
            <a:r>
              <a:rPr lang="en-US">
                <a:latin typeface="Tahoma" charset="0"/>
              </a:rPr>
              <a:t>Zero cost</a:t>
            </a:r>
          </a:p>
          <a:p>
            <a:r>
              <a:rPr lang="en-US">
                <a:latin typeface="Tahoma" charset="0"/>
              </a:rPr>
              <a:t>Infinite bandwidth (to support multiple accesses in parallel)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ABF2938-6055-DD48-BFC9-99E62D092830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749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Ideal memory’s requirements oppose each other</a:t>
            </a: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Bigger is slower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Bigger </a:t>
            </a:r>
            <a:r>
              <a:rPr lang="en-US">
                <a:latin typeface="Tahoma" charset="0"/>
                <a:ea typeface="ＭＳ Ｐゴシック" charset="0"/>
                <a:sym typeface="Wingdings" charset="0"/>
              </a:rPr>
              <a:t> Takes longer to determine the location</a:t>
            </a:r>
            <a:endParaRPr lang="en-US">
              <a:latin typeface="Tahoma" charset="0"/>
              <a:ea typeface="ＭＳ Ｐゴシック" charset="0"/>
            </a:endParaRP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Faster is more expensive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Memory technology: SRAM vs. DRAM</a:t>
            </a: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Higher bandwidth is more expensive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Need more banks, more ports, higher frequency, or faster technology</a:t>
            </a:r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4A6441B-9A95-454F-BCAA-A388C695CD99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911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Memory Technology: DRAM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Dynamic random access memory</a:t>
            </a:r>
          </a:p>
          <a:p>
            <a:r>
              <a:rPr lang="en-US" dirty="0">
                <a:latin typeface="Tahoma" charset="0"/>
              </a:rPr>
              <a:t>Capacitor charge state indicates stored value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Whether the capacitor is charged or discharged indicates storage of 1 or 0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1 capacitor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1 access transistor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r>
              <a:rPr lang="en-US" dirty="0">
                <a:latin typeface="Tahoma" charset="0"/>
              </a:rPr>
              <a:t>Capacitor leaks through the RC path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DRAM cell loses charge over time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DRAM cell needs to be </a:t>
            </a:r>
            <a:r>
              <a:rPr lang="en-US" dirty="0" smtClean="0">
                <a:latin typeface="Tahoma" charset="0"/>
                <a:ea typeface="ＭＳ Ｐゴシック" charset="0"/>
              </a:rPr>
              <a:t>refreshed</a:t>
            </a:r>
          </a:p>
          <a:p>
            <a:pPr marL="344487" lvl="1" indent="0">
              <a:buNone/>
            </a:pPr>
            <a:endParaRPr lang="en-US" dirty="0" smtClean="0">
              <a:latin typeface="Tahoma" charset="0"/>
              <a:ea typeface="ＭＳ Ｐゴシック" charset="0"/>
            </a:endParaRPr>
          </a:p>
          <a:p>
            <a:pPr lvl="1"/>
            <a:r>
              <a:rPr lang="en-US" dirty="0" smtClean="0">
                <a:latin typeface="Tahoma" charset="0"/>
                <a:ea typeface="ＭＳ Ｐゴシック" charset="0"/>
              </a:rPr>
              <a:t>Read Liu et al., “</a:t>
            </a:r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RAIDR: Retention-aware Intelligent DRAM Refresh</a:t>
            </a:r>
            <a:r>
              <a:rPr lang="en-US" dirty="0" smtClean="0">
                <a:latin typeface="Tahoma" charset="0"/>
                <a:ea typeface="ＭＳ Ｐゴシック" charset="0"/>
              </a:rPr>
              <a:t>,” ISCA 2012.</a:t>
            </a:r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398D5A3-FD57-C14F-95F9-D42D18D1327B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6280150" y="2996952"/>
            <a:ext cx="2635250" cy="2133600"/>
            <a:chOff x="466725" y="3276600"/>
            <a:chExt cx="2635250" cy="2133600"/>
          </a:xfrm>
        </p:grpSpPr>
        <p:sp>
          <p:nvSpPr>
            <p:cNvPr id="53258" name="Freeform 4"/>
            <p:cNvSpPr>
              <a:spLocks/>
            </p:cNvSpPr>
            <p:nvPr/>
          </p:nvSpPr>
          <p:spPr bwMode="auto">
            <a:xfrm>
              <a:off x="1152525" y="4419600"/>
              <a:ext cx="838200" cy="228600"/>
            </a:xfrm>
            <a:custGeom>
              <a:avLst/>
              <a:gdLst>
                <a:gd name="T0" fmla="*/ 0 w 624"/>
                <a:gd name="T1" fmla="*/ 2147483647 h 144"/>
                <a:gd name="T2" fmla="*/ 2147483647 w 624"/>
                <a:gd name="T3" fmla="*/ 2147483647 h 144"/>
                <a:gd name="T4" fmla="*/ 2147483647 w 624"/>
                <a:gd name="T5" fmla="*/ 0 h 144"/>
                <a:gd name="T6" fmla="*/ 2147483647 w 624"/>
                <a:gd name="T7" fmla="*/ 0 h 144"/>
                <a:gd name="T8" fmla="*/ 2147483647 w 624"/>
                <a:gd name="T9" fmla="*/ 2147483647 h 144"/>
                <a:gd name="T10" fmla="*/ 2147483647 w 624"/>
                <a:gd name="T11" fmla="*/ 2147483647 h 1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24"/>
                <a:gd name="T19" fmla="*/ 0 h 144"/>
                <a:gd name="T20" fmla="*/ 624 w 624"/>
                <a:gd name="T21" fmla="*/ 144 h 1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24" h="144">
                  <a:moveTo>
                    <a:pt x="0" y="144"/>
                  </a:moveTo>
                  <a:lnTo>
                    <a:pt x="144" y="144"/>
                  </a:lnTo>
                  <a:lnTo>
                    <a:pt x="144" y="0"/>
                  </a:lnTo>
                  <a:lnTo>
                    <a:pt x="432" y="0"/>
                  </a:lnTo>
                  <a:lnTo>
                    <a:pt x="432" y="144"/>
                  </a:lnTo>
                  <a:lnTo>
                    <a:pt x="624" y="144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259" name="Line 5"/>
            <p:cNvSpPr>
              <a:spLocks noChangeShapeType="1"/>
            </p:cNvSpPr>
            <p:nvPr/>
          </p:nvSpPr>
          <p:spPr bwMode="auto">
            <a:xfrm>
              <a:off x="1381125" y="4343400"/>
              <a:ext cx="3048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260" name="Oval 6"/>
            <p:cNvSpPr>
              <a:spLocks noChangeArrowheads="1"/>
            </p:cNvSpPr>
            <p:nvPr/>
          </p:nvSpPr>
          <p:spPr bwMode="auto">
            <a:xfrm flipH="1">
              <a:off x="1457325" y="4191000"/>
              <a:ext cx="152400" cy="15240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261" name="Line 7"/>
            <p:cNvSpPr>
              <a:spLocks noChangeShapeType="1"/>
            </p:cNvSpPr>
            <p:nvPr/>
          </p:nvSpPr>
          <p:spPr bwMode="auto">
            <a:xfrm>
              <a:off x="1152525" y="3276600"/>
              <a:ext cx="0" cy="213360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262" name="Line 8"/>
            <p:cNvSpPr>
              <a:spLocks noChangeShapeType="1"/>
            </p:cNvSpPr>
            <p:nvPr/>
          </p:nvSpPr>
          <p:spPr bwMode="auto">
            <a:xfrm>
              <a:off x="466725" y="3810000"/>
              <a:ext cx="1971675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263" name="Line 9"/>
            <p:cNvSpPr>
              <a:spLocks noChangeShapeType="1"/>
            </p:cNvSpPr>
            <p:nvPr/>
          </p:nvSpPr>
          <p:spPr bwMode="auto">
            <a:xfrm>
              <a:off x="1533525" y="3810000"/>
              <a:ext cx="0" cy="38100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3264" name="Text Box 10"/>
            <p:cNvSpPr txBox="1">
              <a:spLocks noChangeArrowheads="1"/>
            </p:cNvSpPr>
            <p:nvPr/>
          </p:nvSpPr>
          <p:spPr bwMode="auto">
            <a:xfrm>
              <a:off x="1800225" y="3487738"/>
              <a:ext cx="13017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800" i="1" smtClean="0">
                  <a:solidFill>
                    <a:srgbClr val="5F5F5F"/>
                  </a:solidFill>
                  <a:cs typeface="Arial" charset="0"/>
                </a:rPr>
                <a:t>row enable</a:t>
              </a:r>
            </a:p>
          </p:txBody>
        </p:sp>
        <p:sp>
          <p:nvSpPr>
            <p:cNvPr id="53265" name="Text Box 11"/>
            <p:cNvSpPr txBox="1">
              <a:spLocks noChangeArrowheads="1"/>
            </p:cNvSpPr>
            <p:nvPr/>
          </p:nvSpPr>
          <p:spPr bwMode="auto">
            <a:xfrm rot="-5400000">
              <a:off x="525463" y="4473575"/>
              <a:ext cx="908050" cy="339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800" i="1" smtClean="0">
                  <a:solidFill>
                    <a:srgbClr val="5F5F5F"/>
                  </a:solidFill>
                  <a:cs typeface="Arial" charset="0"/>
                </a:rPr>
                <a:t>_bitline</a:t>
              </a:r>
            </a:p>
          </p:txBody>
        </p:sp>
      </p:grpSp>
      <p:sp>
        <p:nvSpPr>
          <p:cNvPr id="53253" name="Line 30"/>
          <p:cNvSpPr>
            <a:spLocks noChangeShapeType="1"/>
          </p:cNvSpPr>
          <p:nvPr/>
        </p:nvSpPr>
        <p:spPr bwMode="auto">
          <a:xfrm>
            <a:off x="7794625" y="4368552"/>
            <a:ext cx="1588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4" name="Line 31"/>
          <p:cNvSpPr>
            <a:spLocks noChangeShapeType="1"/>
          </p:cNvSpPr>
          <p:nvPr/>
        </p:nvSpPr>
        <p:spPr bwMode="auto">
          <a:xfrm>
            <a:off x="7642225" y="4520952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5" name="Line 32"/>
          <p:cNvSpPr>
            <a:spLocks noChangeShapeType="1"/>
          </p:cNvSpPr>
          <p:nvPr/>
        </p:nvSpPr>
        <p:spPr bwMode="auto">
          <a:xfrm>
            <a:off x="7642225" y="4597152"/>
            <a:ext cx="304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6" name="Line 35"/>
          <p:cNvSpPr>
            <a:spLocks noChangeShapeType="1"/>
          </p:cNvSpPr>
          <p:nvPr/>
        </p:nvSpPr>
        <p:spPr bwMode="auto">
          <a:xfrm>
            <a:off x="7794625" y="4597152"/>
            <a:ext cx="0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7" name="AutoShape 36"/>
          <p:cNvSpPr>
            <a:spLocks noChangeArrowheads="1"/>
          </p:cNvSpPr>
          <p:nvPr/>
        </p:nvSpPr>
        <p:spPr bwMode="auto">
          <a:xfrm flipV="1">
            <a:off x="7642225" y="4825752"/>
            <a:ext cx="304800" cy="228600"/>
          </a:xfrm>
          <a:prstGeom prst="triangle">
            <a:avLst>
              <a:gd name="adj" fmla="val 50000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44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Static random access memory</a:t>
            </a:r>
          </a:p>
          <a:p>
            <a:r>
              <a:rPr lang="en-US">
                <a:latin typeface="Tahoma" charset="0"/>
              </a:rPr>
              <a:t>Two cross coupled inverters store a single bit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Feedback path enables the stored value to persist in the “cell”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4 transistors for storage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2 transistors for access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Memory Technology: SRAM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8B9A5A5-E194-8E4F-8C16-604176833C1F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pSp>
        <p:nvGrpSpPr>
          <p:cNvPr id="54276" name="Group 22"/>
          <p:cNvGrpSpPr>
            <a:grpSpLocks/>
          </p:cNvGrpSpPr>
          <p:nvPr/>
        </p:nvGrpSpPr>
        <p:grpSpPr bwMode="auto">
          <a:xfrm>
            <a:off x="2590800" y="4675188"/>
            <a:ext cx="1143000" cy="990600"/>
            <a:chOff x="3600" y="960"/>
            <a:chExt cx="864" cy="816"/>
          </a:xfrm>
        </p:grpSpPr>
        <p:grpSp>
          <p:nvGrpSpPr>
            <p:cNvPr id="54293" name="Group 23"/>
            <p:cNvGrpSpPr>
              <a:grpSpLocks/>
            </p:cNvGrpSpPr>
            <p:nvPr/>
          </p:nvGrpSpPr>
          <p:grpSpPr bwMode="auto">
            <a:xfrm>
              <a:off x="3840" y="960"/>
              <a:ext cx="384" cy="384"/>
              <a:chOff x="3600" y="960"/>
              <a:chExt cx="384" cy="384"/>
            </a:xfrm>
          </p:grpSpPr>
          <p:sp>
            <p:nvSpPr>
              <p:cNvPr id="54298" name="AutoShape 24"/>
              <p:cNvSpPr>
                <a:spLocks noChangeArrowheads="1"/>
              </p:cNvSpPr>
              <p:nvPr/>
            </p:nvSpPr>
            <p:spPr bwMode="auto">
              <a:xfrm rot="5400000">
                <a:off x="3552" y="1008"/>
                <a:ext cx="384" cy="288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99" name="Oval 25"/>
              <p:cNvSpPr>
                <a:spLocks noChangeArrowheads="1"/>
              </p:cNvSpPr>
              <p:nvPr/>
            </p:nvSpPr>
            <p:spPr bwMode="auto">
              <a:xfrm>
                <a:off x="3888" y="1104"/>
                <a:ext cx="96" cy="96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54294" name="AutoShape 26"/>
            <p:cNvSpPr>
              <a:spLocks noChangeArrowheads="1"/>
            </p:cNvSpPr>
            <p:nvPr/>
          </p:nvSpPr>
          <p:spPr bwMode="auto">
            <a:xfrm rot="16200000" flipH="1">
              <a:off x="3888" y="1440"/>
              <a:ext cx="384" cy="288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4295" name="Oval 27"/>
            <p:cNvSpPr>
              <a:spLocks noChangeArrowheads="1"/>
            </p:cNvSpPr>
            <p:nvPr/>
          </p:nvSpPr>
          <p:spPr bwMode="auto">
            <a:xfrm flipH="1">
              <a:off x="3840" y="1536"/>
              <a:ext cx="96" cy="9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4296" name="Freeform 28"/>
            <p:cNvSpPr>
              <a:spLocks/>
            </p:cNvSpPr>
            <p:nvPr/>
          </p:nvSpPr>
          <p:spPr bwMode="auto">
            <a:xfrm>
              <a:off x="4224" y="1152"/>
              <a:ext cx="240" cy="432"/>
            </a:xfrm>
            <a:custGeom>
              <a:avLst/>
              <a:gdLst>
                <a:gd name="T0" fmla="*/ 0 w 240"/>
                <a:gd name="T1" fmla="*/ 0 h 432"/>
                <a:gd name="T2" fmla="*/ 240 w 240"/>
                <a:gd name="T3" fmla="*/ 0 h 432"/>
                <a:gd name="T4" fmla="*/ 240 w 240"/>
                <a:gd name="T5" fmla="*/ 432 h 432"/>
                <a:gd name="T6" fmla="*/ 0 w 240"/>
                <a:gd name="T7" fmla="*/ 43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432"/>
                <a:gd name="T14" fmla="*/ 240 w 240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432">
                  <a:moveTo>
                    <a:pt x="0" y="0"/>
                  </a:moveTo>
                  <a:lnTo>
                    <a:pt x="240" y="0"/>
                  </a:lnTo>
                  <a:lnTo>
                    <a:pt x="240" y="432"/>
                  </a:lnTo>
                  <a:lnTo>
                    <a:pt x="0" y="43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4297" name="Freeform 29"/>
            <p:cNvSpPr>
              <a:spLocks/>
            </p:cNvSpPr>
            <p:nvPr/>
          </p:nvSpPr>
          <p:spPr bwMode="auto">
            <a:xfrm flipH="1">
              <a:off x="3600" y="1152"/>
              <a:ext cx="240" cy="432"/>
            </a:xfrm>
            <a:custGeom>
              <a:avLst/>
              <a:gdLst>
                <a:gd name="T0" fmla="*/ 0 w 240"/>
                <a:gd name="T1" fmla="*/ 0 h 432"/>
                <a:gd name="T2" fmla="*/ 240 w 240"/>
                <a:gd name="T3" fmla="*/ 0 h 432"/>
                <a:gd name="T4" fmla="*/ 240 w 240"/>
                <a:gd name="T5" fmla="*/ 432 h 432"/>
                <a:gd name="T6" fmla="*/ 0 w 240"/>
                <a:gd name="T7" fmla="*/ 432 h 43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0"/>
                <a:gd name="T13" fmla="*/ 0 h 432"/>
                <a:gd name="T14" fmla="*/ 240 w 240"/>
                <a:gd name="T15" fmla="*/ 432 h 43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0" h="432">
                  <a:moveTo>
                    <a:pt x="0" y="0"/>
                  </a:moveTo>
                  <a:lnTo>
                    <a:pt x="240" y="0"/>
                  </a:lnTo>
                  <a:lnTo>
                    <a:pt x="240" y="432"/>
                  </a:lnTo>
                  <a:lnTo>
                    <a:pt x="0" y="432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066800" y="3810000"/>
            <a:ext cx="4267200" cy="2133600"/>
            <a:chOff x="-2438400" y="2971800"/>
            <a:chExt cx="4267200" cy="2133600"/>
          </a:xfrm>
        </p:grpSpPr>
        <p:sp>
          <p:nvSpPr>
            <p:cNvPr id="54278" name="Line 37"/>
            <p:cNvSpPr>
              <a:spLocks noChangeShapeType="1"/>
            </p:cNvSpPr>
            <p:nvPr/>
          </p:nvSpPr>
          <p:spPr bwMode="auto">
            <a:xfrm>
              <a:off x="-2438400" y="3505200"/>
              <a:ext cx="4267200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54279" name="Group 26"/>
            <p:cNvGrpSpPr>
              <a:grpSpLocks/>
            </p:cNvGrpSpPr>
            <p:nvPr/>
          </p:nvGrpSpPr>
          <p:grpSpPr bwMode="auto">
            <a:xfrm>
              <a:off x="-2092325" y="2971800"/>
              <a:ext cx="3498850" cy="2133600"/>
              <a:chOff x="-2092325" y="2971800"/>
              <a:chExt cx="3498850" cy="2133600"/>
            </a:xfrm>
          </p:grpSpPr>
          <p:sp>
            <p:nvSpPr>
              <p:cNvPr id="54280" name="Freeform 30"/>
              <p:cNvSpPr>
                <a:spLocks/>
              </p:cNvSpPr>
              <p:nvPr/>
            </p:nvSpPr>
            <p:spPr bwMode="auto">
              <a:xfrm>
                <a:off x="-1752600" y="4114800"/>
                <a:ext cx="838200" cy="228600"/>
              </a:xfrm>
              <a:custGeom>
                <a:avLst/>
                <a:gdLst>
                  <a:gd name="T0" fmla="*/ 0 w 624"/>
                  <a:gd name="T1" fmla="*/ 2147483647 h 144"/>
                  <a:gd name="T2" fmla="*/ 2147483647 w 624"/>
                  <a:gd name="T3" fmla="*/ 2147483647 h 144"/>
                  <a:gd name="T4" fmla="*/ 2147483647 w 624"/>
                  <a:gd name="T5" fmla="*/ 0 h 144"/>
                  <a:gd name="T6" fmla="*/ 2147483647 w 624"/>
                  <a:gd name="T7" fmla="*/ 0 h 144"/>
                  <a:gd name="T8" fmla="*/ 2147483647 w 624"/>
                  <a:gd name="T9" fmla="*/ 2147483647 h 144"/>
                  <a:gd name="T10" fmla="*/ 2147483647 w 624"/>
                  <a:gd name="T11" fmla="*/ 2147483647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4"/>
                  <a:gd name="T19" fmla="*/ 0 h 144"/>
                  <a:gd name="T20" fmla="*/ 624 w 624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4" h="144">
                    <a:moveTo>
                      <a:pt x="0" y="144"/>
                    </a:moveTo>
                    <a:lnTo>
                      <a:pt x="144" y="144"/>
                    </a:lnTo>
                    <a:lnTo>
                      <a:pt x="144" y="0"/>
                    </a:lnTo>
                    <a:lnTo>
                      <a:pt x="432" y="0"/>
                    </a:lnTo>
                    <a:lnTo>
                      <a:pt x="432" y="144"/>
                    </a:lnTo>
                    <a:lnTo>
                      <a:pt x="624" y="14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1" name="Freeform 31"/>
              <p:cNvSpPr>
                <a:spLocks/>
              </p:cNvSpPr>
              <p:nvPr/>
            </p:nvSpPr>
            <p:spPr bwMode="auto">
              <a:xfrm flipH="1">
                <a:off x="228600" y="4114800"/>
                <a:ext cx="838200" cy="228600"/>
              </a:xfrm>
              <a:custGeom>
                <a:avLst/>
                <a:gdLst>
                  <a:gd name="T0" fmla="*/ 0 w 624"/>
                  <a:gd name="T1" fmla="*/ 2147483647 h 144"/>
                  <a:gd name="T2" fmla="*/ 2147483647 w 624"/>
                  <a:gd name="T3" fmla="*/ 2147483647 h 144"/>
                  <a:gd name="T4" fmla="*/ 2147483647 w 624"/>
                  <a:gd name="T5" fmla="*/ 0 h 144"/>
                  <a:gd name="T6" fmla="*/ 2147483647 w 624"/>
                  <a:gd name="T7" fmla="*/ 0 h 144"/>
                  <a:gd name="T8" fmla="*/ 2147483647 w 624"/>
                  <a:gd name="T9" fmla="*/ 2147483647 h 144"/>
                  <a:gd name="T10" fmla="*/ 2147483647 w 624"/>
                  <a:gd name="T11" fmla="*/ 2147483647 h 1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24"/>
                  <a:gd name="T19" fmla="*/ 0 h 144"/>
                  <a:gd name="T20" fmla="*/ 624 w 624"/>
                  <a:gd name="T21" fmla="*/ 144 h 1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24" h="144">
                    <a:moveTo>
                      <a:pt x="0" y="144"/>
                    </a:moveTo>
                    <a:lnTo>
                      <a:pt x="144" y="144"/>
                    </a:lnTo>
                    <a:lnTo>
                      <a:pt x="144" y="0"/>
                    </a:lnTo>
                    <a:lnTo>
                      <a:pt x="432" y="0"/>
                    </a:lnTo>
                    <a:lnTo>
                      <a:pt x="432" y="144"/>
                    </a:lnTo>
                    <a:lnTo>
                      <a:pt x="624" y="144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2" name="Line 32"/>
              <p:cNvSpPr>
                <a:spLocks noChangeShapeType="1"/>
              </p:cNvSpPr>
              <p:nvPr/>
            </p:nvSpPr>
            <p:spPr bwMode="auto">
              <a:xfrm>
                <a:off x="-1524000" y="4038600"/>
                <a:ext cx="3048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3" name="Oval 33"/>
              <p:cNvSpPr>
                <a:spLocks noChangeArrowheads="1"/>
              </p:cNvSpPr>
              <p:nvPr/>
            </p:nvSpPr>
            <p:spPr bwMode="auto">
              <a:xfrm flipH="1">
                <a:off x="-1447800" y="3886200"/>
                <a:ext cx="152400" cy="1524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4" name="Oval 34"/>
              <p:cNvSpPr>
                <a:spLocks noChangeArrowheads="1"/>
              </p:cNvSpPr>
              <p:nvPr/>
            </p:nvSpPr>
            <p:spPr bwMode="auto">
              <a:xfrm flipH="1">
                <a:off x="609600" y="3886200"/>
                <a:ext cx="152400" cy="1524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5" name="Line 35"/>
              <p:cNvSpPr>
                <a:spLocks noChangeShapeType="1"/>
              </p:cNvSpPr>
              <p:nvPr/>
            </p:nvSpPr>
            <p:spPr bwMode="auto">
              <a:xfrm>
                <a:off x="-1752600" y="2971800"/>
                <a:ext cx="0" cy="213360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6" name="Line 36"/>
              <p:cNvSpPr>
                <a:spLocks noChangeShapeType="1"/>
              </p:cNvSpPr>
              <p:nvPr/>
            </p:nvSpPr>
            <p:spPr bwMode="auto">
              <a:xfrm>
                <a:off x="1066800" y="2971800"/>
                <a:ext cx="0" cy="213360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7" name="Line 38"/>
              <p:cNvSpPr>
                <a:spLocks noChangeShapeType="1"/>
              </p:cNvSpPr>
              <p:nvPr/>
            </p:nvSpPr>
            <p:spPr bwMode="auto">
              <a:xfrm>
                <a:off x="-1371600" y="3505200"/>
                <a:ext cx="0" cy="38100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8" name="Line 39"/>
              <p:cNvSpPr>
                <a:spLocks noChangeShapeType="1"/>
              </p:cNvSpPr>
              <p:nvPr/>
            </p:nvSpPr>
            <p:spPr bwMode="auto">
              <a:xfrm>
                <a:off x="685800" y="3505200"/>
                <a:ext cx="0" cy="38100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89" name="Line 40"/>
              <p:cNvSpPr>
                <a:spLocks noChangeShapeType="1"/>
              </p:cNvSpPr>
              <p:nvPr/>
            </p:nvSpPr>
            <p:spPr bwMode="auto">
              <a:xfrm>
                <a:off x="533400" y="4038600"/>
                <a:ext cx="30480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54290" name="Text Box 41"/>
              <p:cNvSpPr txBox="1">
                <a:spLocks noChangeArrowheads="1"/>
              </p:cNvSpPr>
              <p:nvPr/>
            </p:nvSpPr>
            <p:spPr bwMode="auto">
              <a:xfrm>
                <a:off x="-1060450" y="3182938"/>
                <a:ext cx="1212850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i="1" smtClean="0">
                    <a:solidFill>
                      <a:srgbClr val="5F5F5F"/>
                    </a:solidFill>
                    <a:cs typeface="Arial" charset="0"/>
                  </a:rPr>
                  <a:t>row select</a:t>
                </a:r>
              </a:p>
            </p:txBody>
          </p:sp>
          <p:sp>
            <p:nvSpPr>
              <p:cNvPr id="54291" name="Text Box 42"/>
              <p:cNvSpPr txBox="1">
                <a:spLocks noChangeArrowheads="1"/>
              </p:cNvSpPr>
              <p:nvPr/>
            </p:nvSpPr>
            <p:spPr bwMode="auto">
              <a:xfrm rot="-5400000">
                <a:off x="-2312987" y="4168775"/>
                <a:ext cx="781050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i="1" smtClean="0">
                    <a:solidFill>
                      <a:srgbClr val="5F5F5F"/>
                    </a:solidFill>
                    <a:cs typeface="Arial" charset="0"/>
                  </a:rPr>
                  <a:t>bitline</a:t>
                </a:r>
              </a:p>
            </p:txBody>
          </p:sp>
          <p:sp>
            <p:nvSpPr>
              <p:cNvPr id="54292" name="Text Box 43"/>
              <p:cNvSpPr txBox="1">
                <a:spLocks noChangeArrowheads="1"/>
              </p:cNvSpPr>
              <p:nvPr/>
            </p:nvSpPr>
            <p:spPr bwMode="auto">
              <a:xfrm rot="-5400000">
                <a:off x="782638" y="4162425"/>
                <a:ext cx="908050" cy="3397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fontAlgn="base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800" i="1" smtClean="0">
                    <a:solidFill>
                      <a:srgbClr val="5F5F5F"/>
                    </a:solidFill>
                    <a:cs typeface="Arial" charset="0"/>
                  </a:rPr>
                  <a:t>_bitline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61554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An Aside: Phase </a:t>
            </a:r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Change </a:t>
            </a: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Memory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pPr marL="457200" indent="-457200"/>
            <a:r>
              <a:rPr lang="en-US" sz="2200">
                <a:latin typeface="Tahoma" charset="0"/>
                <a:ea typeface="ＭＳ Ｐゴシック" charset="0"/>
                <a:cs typeface="ＭＳ Ｐゴシック" charset="0"/>
              </a:rPr>
              <a:t>Phase change material (chalcogenide glass) exists in two states:</a:t>
            </a:r>
          </a:p>
          <a:p>
            <a:pPr marL="784225" lvl="1" indent="-457200"/>
            <a:r>
              <a:rPr lang="en-US" sz="2000">
                <a:latin typeface="Tahoma" charset="0"/>
                <a:ea typeface="ＭＳ Ｐゴシック" charset="0"/>
              </a:rPr>
              <a:t>Amorphous: Low optical reflexivity and high electrical resistivity</a:t>
            </a:r>
          </a:p>
          <a:p>
            <a:pPr marL="784225" lvl="1" indent="-457200"/>
            <a:r>
              <a:rPr lang="en-US" sz="2000">
                <a:latin typeface="Tahoma" charset="0"/>
                <a:ea typeface="ＭＳ Ｐゴシック" charset="0"/>
              </a:rPr>
              <a:t>Crystalline: High optical reflexivity and low electrical resistivity</a:t>
            </a:r>
          </a:p>
          <a:p>
            <a:pPr marL="457200" indent="-457200"/>
            <a:endParaRPr lang="en-US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1FACC37B-4193-6B41-BD19-714F8F64D345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47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419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0"/>
            <a:ext cx="62484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90"/>
          <p:cNvSpPr txBox="1">
            <a:spLocks noChangeArrowheads="1"/>
          </p:cNvSpPr>
          <p:nvPr/>
        </p:nvSpPr>
        <p:spPr bwMode="auto">
          <a:xfrm>
            <a:off x="470965" y="5301208"/>
            <a:ext cx="8313197" cy="403187"/>
          </a:xfrm>
          <a:prstGeom prst="rect">
            <a:avLst/>
          </a:prstGeom>
          <a:solidFill>
            <a:srgbClr val="CCCCFF"/>
          </a:solidFill>
          <a:ln w="25400">
            <a:solidFill>
              <a:srgbClr val="FF6600"/>
            </a:solidFill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>
              <a:defRPr/>
            </a:pPr>
            <a:r>
              <a:rPr lang="en-US" sz="2200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PCM is resistive memory:  High resistance (0), Low resistance (1</a:t>
            </a:r>
            <a:r>
              <a:rPr lang="en-US" sz="2200" kern="0" dirty="0" smtClean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)</a:t>
            </a:r>
            <a:endParaRPr lang="en-US" sz="2200" kern="0" dirty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587727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696"/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Lee, </a:t>
            </a:r>
            <a:r>
              <a:rPr lang="en-US" dirty="0" err="1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Ipek</a:t>
            </a:r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 Mutlu, Burger, </a:t>
            </a:r>
            <a:r>
              <a:rPr lang="ja-JP" alt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“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Architecting Phase Change Memory as a Scalable DRAM Alternative</a:t>
            </a:r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</a:t>
            </a:r>
            <a:r>
              <a:rPr lang="ja-JP" alt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”</a:t>
            </a:r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 ISCA 2009.</a:t>
            </a:r>
          </a:p>
        </p:txBody>
      </p:sp>
    </p:spTree>
    <p:extLst>
      <p:ext uri="{BB962C8B-B14F-4D97-AF65-F5344CB8AC3E}">
        <p14:creationId xmlns:p14="http://schemas.microsoft.com/office/powerpoint/2010/main" val="2328660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charset="0"/>
              </a:rPr>
              <a:t>Memory Bank: A Fundamental Concept</a:t>
            </a:r>
            <a:endParaRPr lang="en-US" dirty="0">
              <a:latin typeface="Garamon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01700"/>
            <a:ext cx="8610600" cy="51943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ahoma" charset="0"/>
              </a:rPr>
              <a:t>Interleaving (banking)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Problem</a:t>
            </a:r>
            <a:r>
              <a:rPr lang="en-US" dirty="0">
                <a:latin typeface="Tahoma" charset="0"/>
                <a:ea typeface="ＭＳ Ｐゴシック" charset="0"/>
              </a:rPr>
              <a:t>: a single monolithic memory array takes long to access and does not enable multiple accesses in parallel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Goal</a:t>
            </a:r>
            <a:r>
              <a:rPr lang="en-US" dirty="0">
                <a:latin typeface="Tahoma" charset="0"/>
                <a:ea typeface="ＭＳ Ｐゴシック" charset="0"/>
              </a:rPr>
              <a:t>: Reduce the latency of memory array access and enable multiple accesses in parallel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Idea</a:t>
            </a:r>
            <a:r>
              <a:rPr lang="en-US" dirty="0">
                <a:latin typeface="Tahoma" charset="0"/>
                <a:ea typeface="ＭＳ Ｐゴシック" charset="0"/>
              </a:rPr>
              <a:t>: Divide the array into multiple banks that can be accessed independently (in the same cycle or in consecutive cycles)</a:t>
            </a:r>
          </a:p>
          <a:p>
            <a:pPr lvl="2"/>
            <a:r>
              <a:rPr lang="en-US" dirty="0">
                <a:latin typeface="Tahoma" charset="0"/>
                <a:ea typeface="ＭＳ Ｐゴシック" charset="0"/>
              </a:rPr>
              <a:t>Each bank is smaller than the entire memory storage</a:t>
            </a:r>
          </a:p>
          <a:p>
            <a:pPr lvl="2"/>
            <a:r>
              <a:rPr lang="en-US" dirty="0">
                <a:latin typeface="Tahoma" charset="0"/>
                <a:ea typeface="ＭＳ Ｐゴシック" charset="0"/>
              </a:rPr>
              <a:t>Accesses to different banks can be overlapped</a:t>
            </a:r>
          </a:p>
          <a:p>
            <a:pPr lvl="2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An issue</a:t>
            </a:r>
            <a:r>
              <a:rPr lang="en-US" dirty="0">
                <a:latin typeface="Tahoma" charset="0"/>
                <a:ea typeface="ＭＳ Ｐゴシック" charset="0"/>
              </a:rPr>
              <a:t>: How do you map data to different banks? (i.e., how do you interleave data across banks?)</a:t>
            </a: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83AFEA-169F-CB45-8A50-A5BA6C808AD2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908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  <a:ea typeface="ＭＳ Ｐゴシック" charset="0"/>
                <a:cs typeface="ＭＳ Ｐゴシック" charset="0"/>
              </a:rPr>
              <a:t>Memory Bank Organization and Operation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6069013" y="996950"/>
            <a:ext cx="2770187" cy="5194300"/>
          </a:xfrm>
        </p:spPr>
        <p:txBody>
          <a:bodyPr/>
          <a:lstStyle/>
          <a:p>
            <a:r>
              <a:rPr lang="en-US" sz="1600">
                <a:latin typeface="Tahoma" charset="0"/>
                <a:ea typeface="ＭＳ Ｐゴシック" charset="0"/>
                <a:cs typeface="ＭＳ Ｐゴシック" charset="0"/>
              </a:rPr>
              <a:t>Read access sequence:</a:t>
            </a:r>
          </a:p>
          <a:p>
            <a:endParaRPr lang="en-US" sz="1600">
              <a:latin typeface="Tahoma" charset="0"/>
              <a:ea typeface="ＭＳ Ｐゴシック" charset="0"/>
              <a:cs typeface="ＭＳ Ｐゴシック" charset="0"/>
            </a:endParaRPr>
          </a:p>
          <a:p>
            <a:pPr>
              <a:buFont typeface="Wingdings" charset="0"/>
              <a:buNone/>
            </a:pPr>
            <a:r>
              <a:rPr lang="en-US" sz="1600">
                <a:latin typeface="Tahoma" charset="0"/>
                <a:ea typeface="ＭＳ Ｐゴシック" charset="0"/>
                <a:cs typeface="ＭＳ Ｐゴシック" charset="0"/>
              </a:rPr>
              <a:t>	1. Decode row address &amp; drive word-lines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Tahoma" charset="0"/>
                <a:ea typeface="ＭＳ Ｐゴシック" charset="0"/>
                <a:cs typeface="ＭＳ Ｐゴシック" charset="0"/>
              </a:rPr>
              <a:t>	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Tahoma" charset="0"/>
                <a:ea typeface="ＭＳ Ｐゴシック" charset="0"/>
                <a:cs typeface="ＭＳ Ｐゴシック" charset="0"/>
              </a:rPr>
              <a:t>      2. Selected bits drive bit-lines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Tahoma" charset="0"/>
                <a:ea typeface="ＭＳ Ｐゴシック" charset="0"/>
                <a:cs typeface="ＭＳ Ｐゴシック" charset="0"/>
              </a:rPr>
              <a:t>	    • Entire row read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Tahoma" charset="0"/>
                <a:ea typeface="ＭＳ Ｐゴシック" charset="0"/>
                <a:cs typeface="ＭＳ Ｐゴシック" charset="0"/>
              </a:rPr>
              <a:t>      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Tahoma" charset="0"/>
                <a:ea typeface="ＭＳ Ｐゴシック" charset="0"/>
                <a:cs typeface="ＭＳ Ｐゴシック" charset="0"/>
              </a:rPr>
              <a:t>      3. Amplify row data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Tahoma" charset="0"/>
                <a:ea typeface="ＭＳ Ｐゴシック" charset="0"/>
                <a:cs typeface="ＭＳ Ｐゴシック" charset="0"/>
              </a:rPr>
              <a:t>      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Tahoma" charset="0"/>
                <a:ea typeface="ＭＳ Ｐゴシック" charset="0"/>
                <a:cs typeface="ＭＳ Ｐゴシック" charset="0"/>
              </a:rPr>
              <a:t>      4. Decode column address &amp; select subset of row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Tahoma" charset="0"/>
                <a:ea typeface="ＭＳ Ｐゴシック" charset="0"/>
                <a:cs typeface="ＭＳ Ｐゴシック" charset="0"/>
              </a:rPr>
              <a:t>         • Send to output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Tahoma" charset="0"/>
                <a:ea typeface="ＭＳ Ｐゴシック" charset="0"/>
                <a:cs typeface="ＭＳ Ｐゴシック" charset="0"/>
              </a:rPr>
              <a:t>      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Tahoma" charset="0"/>
                <a:ea typeface="ＭＳ Ｐゴシック" charset="0"/>
                <a:cs typeface="ＭＳ Ｐゴシック" charset="0"/>
              </a:rPr>
              <a:t>      5. Precharge bit-lines</a:t>
            </a:r>
          </a:p>
          <a:p>
            <a:pPr>
              <a:buFont typeface="Wingdings" charset="0"/>
              <a:buNone/>
            </a:pPr>
            <a:r>
              <a:rPr lang="en-US" sz="1600">
                <a:latin typeface="Tahoma" charset="0"/>
                <a:ea typeface="ＭＳ Ｐゴシック" charset="0"/>
                <a:cs typeface="ＭＳ Ｐゴシック" charset="0"/>
              </a:rPr>
              <a:t>        • For next access</a:t>
            </a: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AD126C0-0631-7541-8A14-D86EEBC66A8A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49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57054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5791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Simulating Main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How to evaluate future main memory systems?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An open-source simulator and its brief description</a:t>
            </a:r>
          </a:p>
          <a:p>
            <a:endParaRPr lang="en-US" dirty="0" smtClean="0"/>
          </a:p>
          <a:p>
            <a:r>
              <a:rPr lang="en-US" dirty="0" smtClean="0"/>
              <a:t>Yoongu </a:t>
            </a:r>
            <a:r>
              <a:rPr lang="en-US" dirty="0"/>
              <a:t>Kim, </a:t>
            </a:r>
            <a:r>
              <a:rPr lang="en-US" dirty="0" err="1"/>
              <a:t>Weikun</a:t>
            </a:r>
            <a:r>
              <a:rPr lang="en-US" dirty="0"/>
              <a:t> Yang, and Onur Mutlu,</a:t>
            </a:r>
            <a:br>
              <a:rPr lang="en-US" dirty="0"/>
            </a:br>
            <a:r>
              <a:rPr lang="en-US" b="1" dirty="0">
                <a:hlinkClick r:id="rId2"/>
              </a:rPr>
              <a:t>"Ramulator: A Fast and Extensible DRAM Simulator"</a:t>
            </a:r>
            <a:r>
              <a:rPr lang="en-US" dirty="0"/>
              <a:t/>
            </a:r>
            <a:br>
              <a:rPr lang="en-US" dirty="0"/>
            </a:br>
            <a:r>
              <a:rPr lang="en-US" i="1" dirty="0">
                <a:hlinkClick r:id="rId3"/>
              </a:rPr>
              <a:t>IEEE Computer Architecture Letters</a:t>
            </a:r>
            <a:r>
              <a:rPr lang="en-US" i="1" dirty="0"/>
              <a:t> (</a:t>
            </a:r>
            <a:r>
              <a:rPr lang="en-US" b="1" i="1" dirty="0"/>
              <a:t>CAL</a:t>
            </a:r>
            <a:r>
              <a:rPr lang="en-US" i="1" dirty="0"/>
              <a:t>)</a:t>
            </a:r>
            <a:r>
              <a:rPr lang="en-US" dirty="0"/>
              <a:t>, March 2015. </a:t>
            </a:r>
            <a:br>
              <a:rPr lang="en-US" dirty="0"/>
            </a:br>
            <a:r>
              <a:rPr lang="en-US" dirty="0"/>
              <a:t>[</a:t>
            </a:r>
            <a:r>
              <a:rPr lang="en-US" dirty="0">
                <a:hlinkClick r:id="rId4"/>
              </a:rPr>
              <a:t>Source Code</a:t>
            </a:r>
            <a:r>
              <a:rPr lang="en-US" dirty="0"/>
              <a:t>] 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C5B7879-3FBA-B54E-968A-FC666650947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553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Why Memory Hierarchy?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We want both fast and large</a:t>
            </a: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But we cannot achieve both with a single level of memory</a:t>
            </a: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Idea: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Have multiple levels of storage </a:t>
            </a:r>
            <a:r>
              <a:rPr lang="en-US">
                <a:latin typeface="Tahoma" charset="0"/>
              </a:rPr>
              <a:t>(progressively bigger and slower as the levels are farther from the processor) and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ensure most of the data the processor needs is kept in the fast(er) level(s)</a:t>
            </a: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64097C-1FDF-054C-A239-088B10A830F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317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Memory Hierarchy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Fundamental tradeoff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Fast memory: small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Large memory: slow</a:t>
            </a:r>
          </a:p>
          <a:p>
            <a:r>
              <a:rPr lang="en-US">
                <a:latin typeface="Tahoma" charset="0"/>
              </a:rPr>
              <a:t>Idea: </a:t>
            </a:r>
            <a:r>
              <a:rPr lang="en-US">
                <a:solidFill>
                  <a:srgbClr val="FF0000"/>
                </a:solidFill>
                <a:latin typeface="Tahoma" charset="0"/>
              </a:rPr>
              <a:t>Memory hierarchy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</a:rPr>
              <a:t>Latency, cost, size, </a:t>
            </a:r>
          </a:p>
          <a:p>
            <a:pPr>
              <a:buFont typeface="Wingdings" charset="0"/>
              <a:buNone/>
            </a:pPr>
            <a:r>
              <a:rPr lang="en-US">
                <a:latin typeface="Tahoma" charset="0"/>
              </a:rPr>
              <a:t>    bandwidth</a:t>
            </a: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D85DEF5-8D80-6545-B4DF-20A2F15933B6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390525" y="3398838"/>
            <a:ext cx="887413" cy="127476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4164013" y="2035175"/>
            <a:ext cx="2489200" cy="4156075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398" name="TextBox 7"/>
          <p:cNvSpPr txBox="1">
            <a:spLocks noChangeArrowheads="1"/>
          </p:cNvSpPr>
          <p:nvPr/>
        </p:nvSpPr>
        <p:spPr bwMode="auto">
          <a:xfrm>
            <a:off x="492125" y="3833813"/>
            <a:ext cx="673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CPU</a:t>
            </a:r>
          </a:p>
        </p:txBody>
      </p:sp>
      <p:sp>
        <p:nvSpPr>
          <p:cNvPr id="59399" name="TextBox 8"/>
          <p:cNvSpPr txBox="1">
            <a:spLocks noChangeArrowheads="1"/>
          </p:cNvSpPr>
          <p:nvPr/>
        </p:nvSpPr>
        <p:spPr bwMode="auto">
          <a:xfrm>
            <a:off x="4860925" y="3559175"/>
            <a:ext cx="1017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Main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Memory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(DRAM)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9400" name="TextBox 9"/>
          <p:cNvSpPr txBox="1">
            <a:spLocks noChangeArrowheads="1"/>
          </p:cNvSpPr>
          <p:nvPr/>
        </p:nvSpPr>
        <p:spPr bwMode="auto">
          <a:xfrm>
            <a:off x="588963" y="4202113"/>
            <a:ext cx="492125" cy="369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RF</a:t>
            </a:r>
          </a:p>
        </p:txBody>
      </p:sp>
      <p:sp>
        <p:nvSpPr>
          <p:cNvPr id="59401" name="Rectangle 10"/>
          <p:cNvSpPr>
            <a:spLocks noChangeArrowheads="1"/>
          </p:cNvSpPr>
          <p:nvPr/>
        </p:nvSpPr>
        <p:spPr bwMode="auto">
          <a:xfrm>
            <a:off x="1430338" y="3398838"/>
            <a:ext cx="885825" cy="1274762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402" name="TextBox 11"/>
          <p:cNvSpPr txBox="1">
            <a:spLocks noChangeArrowheads="1"/>
          </p:cNvSpPr>
          <p:nvPr/>
        </p:nvSpPr>
        <p:spPr bwMode="auto">
          <a:xfrm>
            <a:off x="1430338" y="3833813"/>
            <a:ext cx="885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Cache</a:t>
            </a:r>
          </a:p>
        </p:txBody>
      </p:sp>
      <p:cxnSp>
        <p:nvCxnSpPr>
          <p:cNvPr id="59403" name="Straight Arrow Connector 12"/>
          <p:cNvCxnSpPr>
            <a:cxnSpLocks noChangeShapeType="1"/>
            <a:endCxn id="59401" idx="3"/>
          </p:cNvCxnSpPr>
          <p:nvPr/>
        </p:nvCxnSpPr>
        <p:spPr bwMode="auto">
          <a:xfrm rot="10800000">
            <a:off x="2316163" y="4037013"/>
            <a:ext cx="1847850" cy="95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59404" name="Rectangle 13"/>
          <p:cNvSpPr>
            <a:spLocks noChangeArrowheads="1"/>
          </p:cNvSpPr>
          <p:nvPr/>
        </p:nvSpPr>
        <p:spPr bwMode="auto">
          <a:xfrm>
            <a:off x="6778625" y="996950"/>
            <a:ext cx="2160588" cy="5194300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405" name="TextBox 14"/>
          <p:cNvSpPr txBox="1">
            <a:spLocks noChangeArrowheads="1"/>
          </p:cNvSpPr>
          <p:nvPr/>
        </p:nvSpPr>
        <p:spPr bwMode="auto">
          <a:xfrm>
            <a:off x="7377113" y="3235325"/>
            <a:ext cx="11969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Hard Disk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59406" name="Straight Arrow Connector 15"/>
          <p:cNvCxnSpPr>
            <a:cxnSpLocks noChangeShapeType="1"/>
            <a:stCxn id="59402" idx="1"/>
          </p:cNvCxnSpPr>
          <p:nvPr/>
        </p:nvCxnSpPr>
        <p:spPr bwMode="auto">
          <a:xfrm rot="10800000" flipV="1">
            <a:off x="1277938" y="4017963"/>
            <a:ext cx="152400" cy="79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001500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Caching Basics: Exploit Temporal Locality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Idea: </a:t>
            </a:r>
            <a:r>
              <a:rPr lang="en-US" dirty="0">
                <a:solidFill>
                  <a:srgbClr val="FF0000"/>
                </a:solidFill>
                <a:latin typeface="Tahoma" charset="0"/>
              </a:rPr>
              <a:t>Store recently accessed data in automatically managed fast memory (called cache)</a:t>
            </a:r>
          </a:p>
          <a:p>
            <a:r>
              <a:rPr lang="en-US" dirty="0">
                <a:latin typeface="Tahoma" charset="0"/>
              </a:rPr>
              <a:t>Anticipation: the data will be accessed again soon</a:t>
            </a: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Temporal locality </a:t>
            </a:r>
            <a:r>
              <a:rPr lang="en-US" dirty="0">
                <a:latin typeface="Tahoma" charset="0"/>
              </a:rPr>
              <a:t>principle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Recently accessed data will be again accessed in the near future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This is what Maurice Wilkes had in mind:</a:t>
            </a:r>
          </a:p>
          <a:p>
            <a:pPr lvl="2"/>
            <a:r>
              <a:rPr lang="en-US" dirty="0">
                <a:latin typeface="Tahoma" charset="0"/>
                <a:ea typeface="ＭＳ Ｐゴシック" charset="0"/>
              </a:rPr>
              <a:t>Wilkes, </a:t>
            </a:r>
            <a:r>
              <a:rPr lang="ja-JP" altLang="en-US" dirty="0">
                <a:latin typeface="Tahoma" charset="0"/>
                <a:ea typeface="ＭＳ Ｐゴシック" charset="0"/>
              </a:rPr>
              <a:t>“</a:t>
            </a:r>
            <a:r>
              <a:rPr lang="en-US" altLang="ja-JP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Slave Memories and Dynamic Storage Allocation</a:t>
            </a:r>
            <a:r>
              <a:rPr lang="en-US" altLang="ja-JP" dirty="0">
                <a:latin typeface="Tahoma" charset="0"/>
                <a:ea typeface="ＭＳ Ｐゴシック" charset="0"/>
              </a:rPr>
              <a:t>,</a:t>
            </a:r>
            <a:r>
              <a:rPr lang="ja-JP" altLang="en-US" dirty="0">
                <a:latin typeface="Tahoma" charset="0"/>
                <a:ea typeface="ＭＳ Ｐゴシック" charset="0"/>
              </a:rPr>
              <a:t>”</a:t>
            </a:r>
            <a:r>
              <a:rPr lang="en-US" altLang="ja-JP" dirty="0">
                <a:latin typeface="Tahoma" charset="0"/>
                <a:ea typeface="ＭＳ Ｐゴシック" charset="0"/>
              </a:rPr>
              <a:t> IEEE Trans. On Electronic Computers, 1965.</a:t>
            </a:r>
          </a:p>
          <a:p>
            <a:pPr lvl="2"/>
            <a:r>
              <a:rPr lang="ja-JP" altLang="en-US" dirty="0">
                <a:latin typeface="Tahoma" charset="0"/>
                <a:ea typeface="ＭＳ Ｐゴシック" charset="0"/>
              </a:rPr>
              <a:t>“</a:t>
            </a:r>
            <a:r>
              <a:rPr lang="en-US" altLang="ja-JP" dirty="0">
                <a:latin typeface="Tahoma" charset="0"/>
                <a:ea typeface="ＭＳ Ｐゴシック" charset="0"/>
              </a:rPr>
              <a:t>The use is discussed of a fast core memory of, say 32000 words as a slave to a slower core memory of, say, one million words in such a way that in practical cases the effective access time is nearer that of the fast memory than that of the slow memory.</a:t>
            </a:r>
            <a:r>
              <a:rPr lang="ja-JP" altLang="en-US" dirty="0">
                <a:latin typeface="Tahoma" charset="0"/>
                <a:ea typeface="ＭＳ Ｐゴシック" charset="0"/>
              </a:rPr>
              <a:t>”</a:t>
            </a:r>
            <a:endParaRPr lang="en-US" altLang="ja-JP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F37466-A7DA-AA40-B82F-C8AB51974186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3210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Caching Basics: Exploit Spatial Locality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Idea: </a:t>
            </a:r>
            <a:r>
              <a:rPr lang="en-US" dirty="0">
                <a:solidFill>
                  <a:srgbClr val="FF0000"/>
                </a:solidFill>
                <a:latin typeface="Tahoma" charset="0"/>
              </a:rPr>
              <a:t>Store addresses adjacent to the recently accessed one in automatically managed fast memory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Logically divide memory into equal size blocks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Fetch to cache the accessed block in its entirety</a:t>
            </a:r>
          </a:p>
          <a:p>
            <a:r>
              <a:rPr lang="en-US" dirty="0">
                <a:latin typeface="Tahoma" charset="0"/>
              </a:rPr>
              <a:t>Anticipation: </a:t>
            </a:r>
            <a:r>
              <a:rPr lang="en-US" dirty="0">
                <a:solidFill>
                  <a:srgbClr val="0000FF"/>
                </a:solidFill>
                <a:latin typeface="Tahoma" charset="0"/>
              </a:rPr>
              <a:t>nearby data will be accessed soon</a:t>
            </a: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Spatial locality </a:t>
            </a:r>
            <a:r>
              <a:rPr lang="en-US" dirty="0">
                <a:latin typeface="Tahoma" charset="0"/>
              </a:rPr>
              <a:t>principle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Nearby data in memory will be accessed in the near future</a:t>
            </a:r>
          </a:p>
          <a:p>
            <a:pPr lvl="2"/>
            <a:r>
              <a:rPr lang="en-US" dirty="0">
                <a:latin typeface="Tahoma" charset="0"/>
                <a:ea typeface="ＭＳ Ｐゴシック" charset="0"/>
              </a:rPr>
              <a:t>E.g., sequential instruction access, array traversal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This is what IBM 360/85 implemented</a:t>
            </a:r>
          </a:p>
          <a:p>
            <a:pPr lvl="2"/>
            <a:r>
              <a:rPr lang="en-US" dirty="0">
                <a:latin typeface="Tahoma" charset="0"/>
                <a:ea typeface="ＭＳ Ｐゴシック" charset="0"/>
              </a:rPr>
              <a:t>16 Kbyte cache with 64 byte blocks</a:t>
            </a:r>
          </a:p>
          <a:p>
            <a:pPr lvl="2"/>
            <a:r>
              <a:rPr lang="en-US" dirty="0" err="1">
                <a:latin typeface="Tahoma" charset="0"/>
                <a:ea typeface="ＭＳ Ｐゴシック" charset="0"/>
              </a:rPr>
              <a:t>Liptay</a:t>
            </a:r>
            <a:r>
              <a:rPr lang="en-US" dirty="0">
                <a:latin typeface="Tahoma" charset="0"/>
                <a:ea typeface="ＭＳ Ｐゴシック" charset="0"/>
              </a:rPr>
              <a:t>, </a:t>
            </a:r>
            <a:r>
              <a:rPr lang="ja-JP" altLang="en-US" dirty="0">
                <a:latin typeface="Tahoma" charset="0"/>
                <a:ea typeface="ＭＳ Ｐゴシック" charset="0"/>
              </a:rPr>
              <a:t>“</a:t>
            </a:r>
            <a:r>
              <a:rPr lang="en-US" altLang="ja-JP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Structural aspects of the System/360 Model 85 II: the cache</a:t>
            </a:r>
            <a:r>
              <a:rPr lang="en-US" altLang="ja-JP" dirty="0">
                <a:latin typeface="Tahoma" charset="0"/>
                <a:ea typeface="ＭＳ Ｐゴシック" charset="0"/>
              </a:rPr>
              <a:t>,</a:t>
            </a:r>
            <a:r>
              <a:rPr lang="ja-JP" altLang="en-US" dirty="0">
                <a:latin typeface="Tahoma" charset="0"/>
                <a:ea typeface="ＭＳ Ｐゴシック" charset="0"/>
              </a:rPr>
              <a:t>”</a:t>
            </a:r>
            <a:r>
              <a:rPr lang="en-US" altLang="ja-JP" dirty="0">
                <a:latin typeface="Tahoma" charset="0"/>
                <a:ea typeface="ＭＳ Ｐゴシック" charset="0"/>
              </a:rPr>
              <a:t> IBM Systems Journal, 1968.</a:t>
            </a:r>
          </a:p>
          <a:p>
            <a:endParaRPr lang="en-US" dirty="0">
              <a:latin typeface="Tahoma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E2E8C3A-AD3B-8648-8508-D7068D10271E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6397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</a:rPr>
              <a:t>A Note on Manual vs. Automatic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839200" cy="51943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</a:rPr>
              <a:t>Manual:</a:t>
            </a:r>
            <a:r>
              <a:rPr lang="en-US" dirty="0" smtClean="0"/>
              <a:t> Programmer manages data movement across levels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/>
              <a:t>-- too painful for programmers on substantial programs</a:t>
            </a:r>
          </a:p>
          <a:p>
            <a:pPr lvl="1">
              <a:defRPr/>
            </a:pPr>
            <a:r>
              <a:rPr lang="en-US" dirty="0" smtClean="0"/>
              <a:t>“core” </a:t>
            </a:r>
            <a:r>
              <a:rPr lang="en-US" dirty="0" err="1" smtClean="0"/>
              <a:t>vs</a:t>
            </a:r>
            <a:r>
              <a:rPr lang="en-US" dirty="0" smtClean="0"/>
              <a:t> “drum” memory in the 50’s</a:t>
            </a:r>
          </a:p>
          <a:p>
            <a:pPr lvl="1">
              <a:defRPr/>
            </a:pPr>
            <a:r>
              <a:rPr lang="en-US" dirty="0" smtClean="0"/>
              <a:t>still done in some embedded processors (on-chip scratch pad SRAM in lieu of a cache)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>
                <a:solidFill>
                  <a:srgbClr val="0000FF"/>
                </a:solidFill>
              </a:rPr>
              <a:t>Automatic:</a:t>
            </a:r>
            <a:r>
              <a:rPr lang="en-US" dirty="0" smtClean="0"/>
              <a:t> Hardware manages data movement across levels, </a:t>
            </a:r>
            <a:r>
              <a:rPr lang="en-US" dirty="0" smtClean="0">
                <a:solidFill>
                  <a:srgbClr val="0000FF"/>
                </a:solidFill>
              </a:rPr>
              <a:t>transparently to the programmer</a:t>
            </a:r>
          </a:p>
          <a:p>
            <a:pPr marL="344487" lvl="1" indent="0">
              <a:buFont typeface="Wingdings" charset="0"/>
              <a:buNone/>
              <a:defRPr/>
            </a:pPr>
            <a:r>
              <a:rPr lang="en-US" dirty="0" smtClean="0"/>
              <a:t>++ programmer’s life is easier</a:t>
            </a:r>
          </a:p>
          <a:p>
            <a:pPr lvl="1">
              <a:defRPr/>
            </a:pPr>
            <a:r>
              <a:rPr lang="en-US" dirty="0" smtClean="0"/>
              <a:t>simple heuristic: keep most recently used items in cache</a:t>
            </a:r>
          </a:p>
          <a:p>
            <a:pPr lvl="1">
              <a:defRPr/>
            </a:pPr>
            <a:r>
              <a:rPr lang="en-US" dirty="0" smtClean="0"/>
              <a:t>the average programmer doesn’t need to know about it</a:t>
            </a:r>
          </a:p>
          <a:p>
            <a:pPr lvl="2">
              <a:defRPr/>
            </a:pPr>
            <a:r>
              <a:rPr lang="en-US" dirty="0" smtClean="0"/>
              <a:t>You don’t need to know how big the cache is and how it works to write a “correct” program! (What if you want a “fast” program?)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AF6DC3E-947D-F449-A63C-7E2BCBDF48C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253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</a:rPr>
              <a:t>Automatic Management in Memory Hierarchy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Wilkes, “</a:t>
            </a:r>
            <a:r>
              <a:rPr lang="en-US" altLang="ja-JP">
                <a:solidFill>
                  <a:srgbClr val="FF0000"/>
                </a:solidFill>
                <a:latin typeface="Tahoma" charset="0"/>
              </a:rPr>
              <a:t>Slave Memories and Dynamic Storage Allocation</a:t>
            </a:r>
            <a:r>
              <a:rPr lang="en-US" altLang="ja-JP">
                <a:latin typeface="Tahoma" charset="0"/>
              </a:rPr>
              <a:t>,</a:t>
            </a:r>
            <a:r>
              <a:rPr lang="en-US">
                <a:latin typeface="Tahoma" charset="0"/>
              </a:rPr>
              <a:t>”</a:t>
            </a:r>
            <a:r>
              <a:rPr lang="en-US" altLang="ja-JP">
                <a:latin typeface="Tahoma" charset="0"/>
              </a:rPr>
              <a:t> IEEE Trans. On Electronic Computers, 1965.</a:t>
            </a: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“By a slave memory I mean one which </a:t>
            </a:r>
            <a:r>
              <a:rPr lang="en-US">
                <a:solidFill>
                  <a:srgbClr val="0000FF"/>
                </a:solidFill>
                <a:latin typeface="Tahoma" charset="0"/>
              </a:rPr>
              <a:t>automatically accumulates to itself words </a:t>
            </a:r>
            <a:r>
              <a:rPr lang="en-US">
                <a:latin typeface="Tahoma" charset="0"/>
              </a:rPr>
              <a:t>that come from a slower main memory, and keeps them available for subsequent use without it being necessary for the penalty of main memory access to be incurred again.”</a:t>
            </a:r>
            <a:endParaRPr lang="en-US" altLang="ja-JP">
              <a:latin typeface="Tahoma" charset="0"/>
            </a:endParaRPr>
          </a:p>
          <a:p>
            <a:endParaRPr lang="en-US">
              <a:latin typeface="Tahoma" charset="0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5BAEAB6-DB0C-464D-B8DA-7AACE90E263F}" type="slidenum">
              <a:rPr lang="en-US" sz="1600" i="1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55</a:t>
            </a:fld>
            <a:endParaRPr lang="en-US" sz="1600" i="1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8686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000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 Modern Memory Hierarchy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A653F0-5461-F34D-BD5B-4FCFD424CC05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65540" name="Rectangle 3"/>
          <p:cNvSpPr txBox="1">
            <a:spLocks noChangeArrowheads="1"/>
          </p:cNvSpPr>
          <p:nvPr/>
        </p:nvSpPr>
        <p:spPr bwMode="auto">
          <a:xfrm>
            <a:off x="152400" y="990600"/>
            <a:ext cx="77724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r>
              <a:rPr lang="en-US" sz="1600" smtClean="0">
                <a:solidFill>
                  <a:srgbClr val="000000"/>
                </a:solidFill>
                <a:latin typeface="Calibri" charset="0"/>
              </a:rPr>
              <a:t>Register File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r>
              <a:rPr lang="en-US" sz="1600" smtClean="0">
                <a:solidFill>
                  <a:srgbClr val="000000"/>
                </a:solidFill>
                <a:latin typeface="Calibri" charset="0"/>
              </a:rPr>
              <a:t>32 words, sub-nsec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endParaRPr lang="en-US" sz="1600" smtClean="0">
              <a:solidFill>
                <a:srgbClr val="000000"/>
              </a:solidFill>
              <a:latin typeface="Calibri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endParaRPr lang="en-US" sz="1600" smtClean="0">
              <a:solidFill>
                <a:srgbClr val="000000"/>
              </a:solidFill>
              <a:latin typeface="Calibri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r>
              <a:rPr lang="en-US" sz="1600" smtClean="0">
                <a:solidFill>
                  <a:srgbClr val="000000"/>
                </a:solidFill>
                <a:latin typeface="Calibri" charset="0"/>
              </a:rPr>
              <a:t>L1 cache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r>
              <a:rPr lang="en-US" sz="1600" smtClean="0">
                <a:solidFill>
                  <a:srgbClr val="000000"/>
                </a:solidFill>
                <a:latin typeface="Calibri" charset="0"/>
              </a:rPr>
              <a:t>~32 KB, ~nsec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endParaRPr lang="en-US" sz="1600" smtClean="0">
              <a:solidFill>
                <a:srgbClr val="000000"/>
              </a:solidFill>
              <a:latin typeface="Calibri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endParaRPr lang="en-US" sz="1600" smtClean="0">
              <a:solidFill>
                <a:srgbClr val="000000"/>
              </a:solidFill>
              <a:latin typeface="Calibri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r>
              <a:rPr lang="en-US" sz="1600" smtClean="0">
                <a:solidFill>
                  <a:srgbClr val="000000"/>
                </a:solidFill>
                <a:latin typeface="Calibri" charset="0"/>
              </a:rPr>
              <a:t>L2 cache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r>
              <a:rPr lang="en-US" sz="1600" smtClean="0">
                <a:solidFill>
                  <a:srgbClr val="000000"/>
                </a:solidFill>
                <a:latin typeface="Calibri" charset="0"/>
              </a:rPr>
              <a:t>512 KB ~ 1MB, many nsec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endParaRPr lang="en-US" sz="1600" smtClean="0">
              <a:solidFill>
                <a:srgbClr val="000000"/>
              </a:solidFill>
              <a:latin typeface="Calibri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endParaRPr lang="en-US" sz="1600" smtClean="0">
              <a:solidFill>
                <a:srgbClr val="000000"/>
              </a:solidFill>
              <a:latin typeface="Calibri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r>
              <a:rPr lang="en-US" sz="1600" smtClean="0">
                <a:solidFill>
                  <a:srgbClr val="000000"/>
                </a:solidFill>
                <a:latin typeface="Calibri" charset="0"/>
              </a:rPr>
              <a:t>L3 cache,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r>
              <a:rPr lang="en-US" sz="1600" smtClean="0">
                <a:solidFill>
                  <a:srgbClr val="000000"/>
                </a:solidFill>
                <a:latin typeface="Calibri" charset="0"/>
              </a:rPr>
              <a:t>.....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endParaRPr lang="en-US" sz="1600" smtClean="0">
              <a:solidFill>
                <a:srgbClr val="000000"/>
              </a:solidFill>
              <a:latin typeface="Calibri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endParaRPr lang="en-US" sz="1600" smtClean="0">
              <a:solidFill>
                <a:srgbClr val="000000"/>
              </a:solidFill>
              <a:latin typeface="Calibri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r>
              <a:rPr lang="en-US" sz="1600" smtClean="0">
                <a:solidFill>
                  <a:srgbClr val="000000"/>
                </a:solidFill>
                <a:latin typeface="Calibri" charset="0"/>
              </a:rPr>
              <a:t>Main memory (DRAM),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r>
              <a:rPr lang="en-US" sz="1600" smtClean="0">
                <a:solidFill>
                  <a:srgbClr val="000000"/>
                </a:solidFill>
                <a:latin typeface="Calibri" charset="0"/>
              </a:rPr>
              <a:t>GB, ~100 nsec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endParaRPr lang="en-US" sz="1600" smtClean="0">
              <a:solidFill>
                <a:srgbClr val="000000"/>
              </a:solidFill>
              <a:latin typeface="Calibri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endParaRPr lang="en-US" sz="1600" smtClean="0">
              <a:solidFill>
                <a:srgbClr val="000000"/>
              </a:solidFill>
              <a:latin typeface="Calibri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r>
              <a:rPr lang="en-US" sz="1600" smtClean="0">
                <a:solidFill>
                  <a:srgbClr val="000000"/>
                </a:solidFill>
                <a:latin typeface="Calibri" charset="0"/>
              </a:rPr>
              <a:t>Swap Disk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3B812F"/>
              </a:buClr>
              <a:buSzPct val="70000"/>
              <a:buFont typeface="Wingdings" charset="0"/>
              <a:buNone/>
            </a:pPr>
            <a:r>
              <a:rPr lang="en-US" sz="1600" smtClean="0">
                <a:solidFill>
                  <a:srgbClr val="000000"/>
                </a:solidFill>
                <a:latin typeface="Calibri" charset="0"/>
              </a:rPr>
              <a:t>100 GB, ~10 msec</a:t>
            </a:r>
          </a:p>
        </p:txBody>
      </p:sp>
      <p:grpSp>
        <p:nvGrpSpPr>
          <p:cNvPr id="65541" name="Group 4"/>
          <p:cNvGrpSpPr>
            <a:grpSpLocks/>
          </p:cNvGrpSpPr>
          <p:nvPr/>
        </p:nvGrpSpPr>
        <p:grpSpPr bwMode="auto">
          <a:xfrm>
            <a:off x="685800" y="990600"/>
            <a:ext cx="6858000" cy="5480050"/>
            <a:chOff x="528" y="720"/>
            <a:chExt cx="4848" cy="3452"/>
          </a:xfrm>
        </p:grpSpPr>
        <p:sp>
          <p:nvSpPr>
            <p:cNvPr id="26" name="Rectangle 5"/>
            <p:cNvSpPr>
              <a:spLocks noChangeArrowheads="1"/>
            </p:cNvSpPr>
            <p:nvPr/>
          </p:nvSpPr>
          <p:spPr bwMode="auto">
            <a:xfrm>
              <a:off x="2208" y="720"/>
              <a:ext cx="1392" cy="38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Rectangle 6"/>
            <p:cNvSpPr>
              <a:spLocks noChangeArrowheads="1"/>
            </p:cNvSpPr>
            <p:nvPr/>
          </p:nvSpPr>
          <p:spPr bwMode="auto">
            <a:xfrm>
              <a:off x="1872" y="1334"/>
              <a:ext cx="2016" cy="38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Rectangle 7"/>
            <p:cNvSpPr>
              <a:spLocks noChangeArrowheads="1"/>
            </p:cNvSpPr>
            <p:nvPr/>
          </p:nvSpPr>
          <p:spPr bwMode="auto">
            <a:xfrm>
              <a:off x="1536" y="1935"/>
              <a:ext cx="2688" cy="38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Rectangle 8"/>
            <p:cNvSpPr>
              <a:spLocks noChangeArrowheads="1"/>
            </p:cNvSpPr>
            <p:nvPr/>
          </p:nvSpPr>
          <p:spPr bwMode="auto">
            <a:xfrm>
              <a:off x="1200" y="2546"/>
              <a:ext cx="3408" cy="38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Rectangle 9"/>
            <p:cNvSpPr>
              <a:spLocks noChangeArrowheads="1"/>
            </p:cNvSpPr>
            <p:nvPr/>
          </p:nvSpPr>
          <p:spPr bwMode="auto">
            <a:xfrm>
              <a:off x="864" y="3167"/>
              <a:ext cx="4129" cy="38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Rectangle 10"/>
            <p:cNvSpPr>
              <a:spLocks noChangeArrowheads="1"/>
            </p:cNvSpPr>
            <p:nvPr/>
          </p:nvSpPr>
          <p:spPr bwMode="auto">
            <a:xfrm>
              <a:off x="528" y="3788"/>
              <a:ext cx="4848" cy="384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" name="Line 11"/>
          <p:cNvSpPr>
            <a:spLocks noChangeShapeType="1"/>
          </p:cNvSpPr>
          <p:nvPr/>
        </p:nvSpPr>
        <p:spPr bwMode="auto">
          <a:xfrm>
            <a:off x="228600" y="1752600"/>
            <a:ext cx="8610600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>
            <a:off x="5410200" y="1219200"/>
            <a:ext cx="609600" cy="1066800"/>
          </a:xfrm>
          <a:prstGeom prst="curvedLeftArrow">
            <a:avLst>
              <a:gd name="adj1" fmla="val 35000"/>
              <a:gd name="adj2" fmla="val 70000"/>
              <a:gd name="adj3" fmla="val 33333"/>
            </a:avLst>
          </a:prstGeom>
          <a:solidFill>
            <a:srgbClr val="FC0128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AutoShape 13"/>
          <p:cNvSpPr>
            <a:spLocks noChangeArrowheads="1"/>
          </p:cNvSpPr>
          <p:nvPr/>
        </p:nvSpPr>
        <p:spPr bwMode="auto">
          <a:xfrm>
            <a:off x="6858000" y="5181600"/>
            <a:ext cx="609600" cy="1066800"/>
          </a:xfrm>
          <a:prstGeom prst="curvedLeftArrow">
            <a:avLst>
              <a:gd name="adj1" fmla="val 35000"/>
              <a:gd name="adj2" fmla="val 70000"/>
              <a:gd name="adj3" fmla="val 33333"/>
            </a:avLst>
          </a:prstGeom>
          <a:solidFill>
            <a:srgbClr val="FC0128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AutoShape 14"/>
          <p:cNvSpPr>
            <a:spLocks noChangeArrowheads="1"/>
          </p:cNvSpPr>
          <p:nvPr/>
        </p:nvSpPr>
        <p:spPr bwMode="auto">
          <a:xfrm rot="10800000">
            <a:off x="2057400" y="1143000"/>
            <a:ext cx="609600" cy="1066800"/>
          </a:xfrm>
          <a:prstGeom prst="curvedLeftArrow">
            <a:avLst>
              <a:gd name="adj1" fmla="val 35000"/>
              <a:gd name="adj2" fmla="val 70000"/>
              <a:gd name="adj3" fmla="val 33333"/>
            </a:avLst>
          </a:prstGeom>
          <a:solidFill>
            <a:srgbClr val="FC0128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AutoShape 15"/>
          <p:cNvSpPr>
            <a:spLocks noChangeArrowheads="1"/>
          </p:cNvSpPr>
          <p:nvPr/>
        </p:nvSpPr>
        <p:spPr bwMode="auto">
          <a:xfrm rot="10800000">
            <a:off x="762000" y="5105400"/>
            <a:ext cx="609600" cy="1066800"/>
          </a:xfrm>
          <a:prstGeom prst="curvedLeftArrow">
            <a:avLst>
              <a:gd name="adj1" fmla="val 35000"/>
              <a:gd name="adj2" fmla="val 70000"/>
              <a:gd name="adj3" fmla="val 33333"/>
            </a:avLst>
          </a:prstGeom>
          <a:solidFill>
            <a:srgbClr val="FC0128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6781800" y="1317625"/>
            <a:ext cx="2339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i="0" kern="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m</a:t>
            </a:r>
            <a:r>
              <a:rPr lang="en-US" i="0" kern="0" dirty="0" err="1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anual</a:t>
            </a:r>
            <a:r>
              <a:rPr lang="en-US" i="0" kern="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/compiler</a:t>
            </a:r>
          </a:p>
          <a:p>
            <a:pPr>
              <a:defRPr/>
            </a:pPr>
            <a:r>
              <a:rPr lang="en-US" i="0" kern="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register spilling</a:t>
            </a:r>
          </a:p>
        </p:txBody>
      </p:sp>
      <p:sp>
        <p:nvSpPr>
          <p:cNvPr id="38" name="Line 17"/>
          <p:cNvSpPr>
            <a:spLocks noChangeShapeType="1"/>
          </p:cNvSpPr>
          <p:nvPr/>
        </p:nvSpPr>
        <p:spPr bwMode="auto">
          <a:xfrm>
            <a:off x="228600" y="5715000"/>
            <a:ext cx="8610600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>
            <a:off x="7589838" y="5264150"/>
            <a:ext cx="14493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i="0" kern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automatic</a:t>
            </a:r>
          </a:p>
          <a:p>
            <a:pPr>
              <a:defRPr/>
            </a:pPr>
            <a:r>
              <a:rPr lang="en-US" i="0" kern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demand </a:t>
            </a:r>
          </a:p>
          <a:p>
            <a:pPr>
              <a:defRPr/>
            </a:pPr>
            <a:r>
              <a:rPr lang="en-US" i="0" kern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paging</a:t>
            </a: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7097713" y="3054350"/>
            <a:ext cx="18827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accent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i="0" kern="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Automatic</a:t>
            </a:r>
          </a:p>
          <a:p>
            <a:pPr>
              <a:defRPr/>
            </a:pPr>
            <a:r>
              <a:rPr lang="en-US" i="0" kern="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HW cache</a:t>
            </a:r>
          </a:p>
          <a:p>
            <a:pPr>
              <a:defRPr/>
            </a:pPr>
            <a:r>
              <a:rPr lang="en-US" i="0" kern="0" dirty="0" smtClean="0">
                <a:solidFill>
                  <a:srgbClr val="000000"/>
                </a:solidFill>
                <a:latin typeface="Calibri" charset="0"/>
                <a:cs typeface="ＭＳ Ｐゴシック" charset="0"/>
              </a:rPr>
              <a:t>management</a:t>
            </a:r>
          </a:p>
        </p:txBody>
      </p:sp>
      <p:sp>
        <p:nvSpPr>
          <p:cNvPr id="65551" name="Text Box 20"/>
          <p:cNvSpPr txBox="1">
            <a:spLocks noChangeArrowheads="1"/>
          </p:cNvSpPr>
          <p:nvPr/>
        </p:nvSpPr>
        <p:spPr bwMode="auto">
          <a:xfrm>
            <a:off x="-33338" y="1722438"/>
            <a:ext cx="16176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CC9900"/>
                </a:solidFill>
                <a:latin typeface="Calibri" charset="0"/>
              </a:rPr>
              <a:t>Memory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CC9900"/>
                </a:solidFill>
                <a:latin typeface="Calibri" charset="0"/>
              </a:rPr>
              <a:t>Abstraction</a:t>
            </a:r>
          </a:p>
        </p:txBody>
      </p:sp>
      <p:sp>
        <p:nvSpPr>
          <p:cNvPr id="42" name="AutoShape 21"/>
          <p:cNvSpPr>
            <a:spLocks noChangeArrowheads="1"/>
          </p:cNvSpPr>
          <p:nvPr/>
        </p:nvSpPr>
        <p:spPr bwMode="auto">
          <a:xfrm>
            <a:off x="152400" y="2590800"/>
            <a:ext cx="457200" cy="3810000"/>
          </a:xfrm>
          <a:prstGeom prst="downArrow">
            <a:avLst>
              <a:gd name="adj1" fmla="val 44444"/>
              <a:gd name="adj2" fmla="val 41744"/>
            </a:avLst>
          </a:prstGeom>
          <a:solidFill>
            <a:srgbClr val="FC0128"/>
          </a:solidFill>
          <a:ln w="19050">
            <a:solidFill>
              <a:srgbClr val="FC0128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021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833563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</a:rPr>
              <a:t>The DRAM Subsystem</a:t>
            </a:r>
          </a:p>
        </p:txBody>
      </p:sp>
      <p:sp>
        <p:nvSpPr>
          <p:cNvPr id="9011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82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Subsystem Organization</a:t>
            </a:r>
          </a:p>
        </p:txBody>
      </p:sp>
      <p:sp>
        <p:nvSpPr>
          <p:cNvPr id="9216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Channel</a:t>
            </a:r>
          </a:p>
          <a:p>
            <a:r>
              <a:rPr lang="en-US">
                <a:latin typeface="Tahoma" charset="0"/>
              </a:rPr>
              <a:t>DIMM</a:t>
            </a:r>
          </a:p>
          <a:p>
            <a:r>
              <a:rPr lang="en-US">
                <a:latin typeface="Tahoma" charset="0"/>
              </a:rPr>
              <a:t>Rank</a:t>
            </a:r>
          </a:p>
          <a:p>
            <a:r>
              <a:rPr lang="en-US">
                <a:latin typeface="Tahoma" charset="0"/>
              </a:rPr>
              <a:t>Chip</a:t>
            </a:r>
          </a:p>
          <a:p>
            <a:r>
              <a:rPr lang="en-US">
                <a:latin typeface="Tahoma" charset="0"/>
              </a:rPr>
              <a:t>Bank</a:t>
            </a:r>
          </a:p>
          <a:p>
            <a:r>
              <a:rPr lang="en-US">
                <a:latin typeface="Tahoma" charset="0"/>
              </a:rPr>
              <a:t>Row/Column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787FF57-CBB8-6C4C-A5FD-A36C4A7B33C3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13" name="Flowchart: Merge 4"/>
          <p:cNvSpPr/>
          <p:nvPr/>
        </p:nvSpPr>
        <p:spPr>
          <a:xfrm>
            <a:off x="2971800" y="1447800"/>
            <a:ext cx="1981200" cy="2971800"/>
          </a:xfrm>
          <a:prstGeom prst="flowChartMerg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Flowchart: Merge 7"/>
          <p:cNvSpPr/>
          <p:nvPr/>
        </p:nvSpPr>
        <p:spPr>
          <a:xfrm>
            <a:off x="3124200" y="1905000"/>
            <a:ext cx="1676400" cy="2514600"/>
          </a:xfrm>
          <a:prstGeom prst="flowChartMerge">
            <a:avLst/>
          </a:prstGeom>
          <a:solidFill>
            <a:srgbClr val="00B050"/>
          </a:solidFill>
          <a:ln w="25400" cap="flat" cmpd="sng" algn="ctr">
            <a:solidFill>
              <a:srgbClr val="004C22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lowchart: Merge 8"/>
          <p:cNvSpPr/>
          <p:nvPr/>
        </p:nvSpPr>
        <p:spPr>
          <a:xfrm>
            <a:off x="3276600" y="2362200"/>
            <a:ext cx="1371600" cy="2057400"/>
          </a:xfrm>
          <a:prstGeom prst="flowChartMerge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lowchart: Merge 9"/>
          <p:cNvSpPr/>
          <p:nvPr/>
        </p:nvSpPr>
        <p:spPr>
          <a:xfrm>
            <a:off x="3429000" y="2819400"/>
            <a:ext cx="1066800" cy="1600200"/>
          </a:xfrm>
          <a:prstGeom prst="flowChartMerg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Flowchart: Merge 10"/>
          <p:cNvSpPr/>
          <p:nvPr/>
        </p:nvSpPr>
        <p:spPr>
          <a:xfrm>
            <a:off x="3581400" y="3276600"/>
            <a:ext cx="762000" cy="1143000"/>
          </a:xfrm>
          <a:prstGeom prst="flowChartMerge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lowchart: Merge 11"/>
          <p:cNvSpPr/>
          <p:nvPr/>
        </p:nvSpPr>
        <p:spPr>
          <a:xfrm>
            <a:off x="3733800" y="3733800"/>
            <a:ext cx="457200" cy="685800"/>
          </a:xfrm>
          <a:prstGeom prst="flowChartMerge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583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Page Mode DRAM</a:t>
            </a:r>
          </a:p>
        </p:txBody>
      </p:sp>
      <p:sp>
        <p:nvSpPr>
          <p:cNvPr id="9421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A DRAM bank is a 2D array of cells: rows x columns</a:t>
            </a:r>
          </a:p>
          <a:p>
            <a:r>
              <a:rPr lang="en-US" dirty="0">
                <a:latin typeface="Tahoma" charset="0"/>
              </a:rPr>
              <a:t>A </a:t>
            </a:r>
            <a:r>
              <a:rPr lang="ja-JP" altLang="en-US" dirty="0">
                <a:latin typeface="Tahoma" charset="0"/>
              </a:rPr>
              <a:t>“</a:t>
            </a:r>
            <a:r>
              <a:rPr lang="en-US" altLang="ja-JP" dirty="0">
                <a:latin typeface="Tahoma" charset="0"/>
              </a:rPr>
              <a:t>DRAM row</a:t>
            </a:r>
            <a:r>
              <a:rPr lang="ja-JP" altLang="en-US" dirty="0">
                <a:latin typeface="Tahoma" charset="0"/>
              </a:rPr>
              <a:t>”</a:t>
            </a:r>
            <a:r>
              <a:rPr lang="en-US" altLang="ja-JP" dirty="0">
                <a:latin typeface="Tahoma" charset="0"/>
              </a:rPr>
              <a:t> is also called a </a:t>
            </a:r>
            <a:r>
              <a:rPr lang="ja-JP" altLang="en-US" dirty="0">
                <a:latin typeface="Tahoma" charset="0"/>
              </a:rPr>
              <a:t>“</a:t>
            </a:r>
            <a:r>
              <a:rPr lang="en-US" altLang="ja-JP" dirty="0">
                <a:latin typeface="Tahoma" charset="0"/>
              </a:rPr>
              <a:t>DRAM page</a:t>
            </a:r>
            <a:r>
              <a:rPr lang="ja-JP" altLang="en-US" dirty="0">
                <a:latin typeface="Tahoma" charset="0"/>
              </a:rPr>
              <a:t>”</a:t>
            </a:r>
            <a:endParaRPr lang="en-US" altLang="ja-JP" dirty="0">
              <a:latin typeface="Tahoma" charset="0"/>
            </a:endParaRPr>
          </a:p>
          <a:p>
            <a:r>
              <a:rPr lang="ja-JP" altLang="en-US" dirty="0">
                <a:latin typeface="Tahoma" charset="0"/>
              </a:rPr>
              <a:t>“</a:t>
            </a:r>
            <a:r>
              <a:rPr lang="en-US" altLang="ja-JP" dirty="0">
                <a:latin typeface="Tahoma" charset="0"/>
              </a:rPr>
              <a:t>Sense amplifiers</a:t>
            </a:r>
            <a:r>
              <a:rPr lang="ja-JP" altLang="en-US" dirty="0">
                <a:latin typeface="Tahoma" charset="0"/>
              </a:rPr>
              <a:t>”</a:t>
            </a:r>
            <a:r>
              <a:rPr lang="en-US" altLang="ja-JP" dirty="0">
                <a:latin typeface="Tahoma" charset="0"/>
              </a:rPr>
              <a:t> also called </a:t>
            </a:r>
            <a:r>
              <a:rPr lang="ja-JP" altLang="en-US" dirty="0">
                <a:latin typeface="Tahoma" charset="0"/>
              </a:rPr>
              <a:t>“</a:t>
            </a:r>
            <a:r>
              <a:rPr lang="en-US" altLang="ja-JP" dirty="0">
                <a:latin typeface="Tahoma" charset="0"/>
              </a:rPr>
              <a:t>row buffer</a:t>
            </a:r>
            <a:r>
              <a:rPr lang="ja-JP" altLang="en-US" dirty="0">
                <a:latin typeface="Tahoma" charset="0"/>
              </a:rPr>
              <a:t>”</a:t>
            </a:r>
            <a:endParaRPr lang="en-US" altLang="ja-JP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latin typeface="Tahoma" charset="0"/>
              </a:rPr>
              <a:t>Each address is a &lt;</a:t>
            </a:r>
            <a:r>
              <a:rPr lang="en-US" dirty="0" err="1">
                <a:latin typeface="Tahoma" charset="0"/>
              </a:rPr>
              <a:t>row,column</a:t>
            </a:r>
            <a:r>
              <a:rPr lang="en-US" dirty="0">
                <a:latin typeface="Tahoma" charset="0"/>
              </a:rPr>
              <a:t>&gt; pair</a:t>
            </a:r>
          </a:p>
          <a:p>
            <a:r>
              <a:rPr lang="en-US" dirty="0">
                <a:latin typeface="Tahoma" charset="0"/>
              </a:rPr>
              <a:t>Access to a </a:t>
            </a:r>
            <a:r>
              <a:rPr lang="ja-JP" altLang="en-US" dirty="0">
                <a:latin typeface="Tahoma" charset="0"/>
              </a:rPr>
              <a:t>“</a:t>
            </a:r>
            <a:r>
              <a:rPr lang="en-US" altLang="ja-JP" dirty="0">
                <a:latin typeface="Tahoma" charset="0"/>
              </a:rPr>
              <a:t>closed row</a:t>
            </a:r>
            <a:r>
              <a:rPr lang="ja-JP" altLang="en-US" dirty="0">
                <a:latin typeface="Tahoma" charset="0"/>
              </a:rPr>
              <a:t>”</a:t>
            </a:r>
            <a:endParaRPr lang="en-US" altLang="ja-JP" dirty="0">
              <a:latin typeface="Tahoma" charset="0"/>
            </a:endParaRP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Activate</a:t>
            </a:r>
            <a:r>
              <a:rPr lang="en-US" dirty="0">
                <a:latin typeface="Tahoma" charset="0"/>
                <a:ea typeface="ＭＳ Ｐゴシック" charset="0"/>
              </a:rPr>
              <a:t> command opens row (placed into row buffer)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Read/write</a:t>
            </a:r>
            <a:r>
              <a:rPr lang="en-US" dirty="0">
                <a:latin typeface="Tahoma" charset="0"/>
                <a:ea typeface="ＭＳ Ｐゴシック" charset="0"/>
              </a:rPr>
              <a:t> command reads/writes column in the row buffer</a:t>
            </a:r>
          </a:p>
          <a:p>
            <a:pPr lvl="1"/>
            <a:r>
              <a:rPr lang="en-US" dirty="0" err="1">
                <a:solidFill>
                  <a:srgbClr val="FF0000"/>
                </a:solidFill>
                <a:latin typeface="Tahoma" charset="0"/>
                <a:ea typeface="ＭＳ Ｐゴシック" charset="0"/>
              </a:rPr>
              <a:t>Precharge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 </a:t>
            </a:r>
            <a:r>
              <a:rPr lang="en-US" dirty="0">
                <a:latin typeface="Tahoma" charset="0"/>
                <a:ea typeface="ＭＳ Ｐゴシック" charset="0"/>
              </a:rPr>
              <a:t>command closes the row and prepares the bank for next access</a:t>
            </a:r>
          </a:p>
          <a:p>
            <a:r>
              <a:rPr lang="en-US" dirty="0">
                <a:latin typeface="Tahoma" charset="0"/>
              </a:rPr>
              <a:t>Access to an </a:t>
            </a:r>
            <a:r>
              <a:rPr lang="ja-JP" altLang="en-US" dirty="0">
                <a:latin typeface="Tahoma" charset="0"/>
              </a:rPr>
              <a:t>“</a:t>
            </a:r>
            <a:r>
              <a:rPr lang="en-US" altLang="ja-JP" dirty="0">
                <a:latin typeface="Tahoma" charset="0"/>
              </a:rPr>
              <a:t>open row</a:t>
            </a:r>
            <a:r>
              <a:rPr lang="ja-JP" altLang="en-US" dirty="0">
                <a:latin typeface="Tahoma" charset="0"/>
              </a:rPr>
              <a:t>”</a:t>
            </a:r>
            <a:endParaRPr lang="en-US" altLang="ja-JP" dirty="0">
              <a:latin typeface="Tahoma" charset="0"/>
            </a:endParaRP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No need for activate command</a:t>
            </a: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165383-8F94-D94D-979D-782FF22F809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59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81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556792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4000" dirty="0" smtClean="0">
                <a:latin typeface="Garamond" charset="0"/>
              </a:rPr>
              <a:t>Why Is Main Memory </a:t>
            </a:r>
            <a:br>
              <a:rPr lang="en-US" sz="4000" dirty="0" smtClean="0">
                <a:latin typeface="Garamond" charset="0"/>
              </a:rPr>
            </a:br>
            <a:r>
              <a:rPr lang="en-US" sz="4000" dirty="0" smtClean="0">
                <a:latin typeface="Garamond" charset="0"/>
              </a:rPr>
              <a:t>So Important Especially Today?</a:t>
            </a:r>
            <a:endParaRPr lang="en-US" sz="4000" dirty="0">
              <a:latin typeface="Garamond" charset="0"/>
            </a:endParaRPr>
          </a:p>
        </p:txBody>
      </p:sp>
      <p:sp>
        <p:nvSpPr>
          <p:cNvPr id="7475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662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The DRAM Bank Structure</a:t>
            </a:r>
          </a:p>
        </p:txBody>
      </p:sp>
      <p:sp>
        <p:nvSpPr>
          <p:cNvPr id="9318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4EAEFC-0506-634F-8FB5-A71500BD526F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60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9318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772400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9756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Bank Operation</a:t>
            </a:r>
          </a:p>
        </p:txBody>
      </p:sp>
      <p:sp>
        <p:nvSpPr>
          <p:cNvPr id="9523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F25EFCA-4315-3D4A-B90C-1B409A85256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61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3822700" y="1643063"/>
            <a:ext cx="1612900" cy="2246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3822700" y="1931988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8" name="Line 6"/>
          <p:cNvSpPr>
            <a:spLocks noChangeShapeType="1"/>
          </p:cNvSpPr>
          <p:nvPr/>
        </p:nvSpPr>
        <p:spPr bwMode="auto">
          <a:xfrm>
            <a:off x="3822700" y="2219325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39" name="Line 7"/>
          <p:cNvSpPr>
            <a:spLocks noChangeShapeType="1"/>
          </p:cNvSpPr>
          <p:nvPr/>
        </p:nvSpPr>
        <p:spPr bwMode="auto">
          <a:xfrm>
            <a:off x="3822700" y="2508250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40" name="Line 8"/>
          <p:cNvSpPr>
            <a:spLocks noChangeShapeType="1"/>
          </p:cNvSpPr>
          <p:nvPr/>
        </p:nvSpPr>
        <p:spPr bwMode="auto">
          <a:xfrm>
            <a:off x="3822700" y="2795588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41" name="Line 9"/>
          <p:cNvSpPr>
            <a:spLocks noChangeShapeType="1"/>
          </p:cNvSpPr>
          <p:nvPr/>
        </p:nvSpPr>
        <p:spPr bwMode="auto">
          <a:xfrm>
            <a:off x="3822700" y="3082925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42" name="Line 10"/>
          <p:cNvSpPr>
            <a:spLocks noChangeShapeType="1"/>
          </p:cNvSpPr>
          <p:nvPr/>
        </p:nvSpPr>
        <p:spPr bwMode="auto">
          <a:xfrm>
            <a:off x="3822700" y="3371850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822700" y="4465638"/>
            <a:ext cx="1612900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>
            <a:off x="4629150" y="3889375"/>
            <a:ext cx="0" cy="576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389563" y="4408488"/>
            <a:ext cx="131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CC0000"/>
                </a:solidFill>
                <a:cs typeface="Arial" charset="0"/>
              </a:rPr>
              <a:t>Row Buffer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36525" y="1244600"/>
            <a:ext cx="2171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3399"/>
                </a:solidFill>
                <a:cs typeface="Arial" charset="0"/>
              </a:rPr>
              <a:t>(Row 0, Column 0)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2900363" y="1643063"/>
            <a:ext cx="461962" cy="2246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 rot="-5400000">
            <a:off x="2356644" y="2596357"/>
            <a:ext cx="1530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Row decoder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889375" y="5056188"/>
            <a:ext cx="147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Column mux</a:t>
            </a:r>
          </a:p>
        </p:txBody>
      </p:sp>
      <p:sp>
        <p:nvSpPr>
          <p:cNvPr id="95250" name="Line 20"/>
          <p:cNvSpPr>
            <a:spLocks noChangeShapeType="1"/>
          </p:cNvSpPr>
          <p:nvPr/>
        </p:nvSpPr>
        <p:spPr bwMode="auto">
          <a:xfrm>
            <a:off x="4052888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51" name="Line 21"/>
          <p:cNvSpPr>
            <a:spLocks noChangeShapeType="1"/>
          </p:cNvSpPr>
          <p:nvPr/>
        </p:nvSpPr>
        <p:spPr bwMode="auto">
          <a:xfrm>
            <a:off x="4283075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52" name="Line 22"/>
          <p:cNvSpPr>
            <a:spLocks noChangeShapeType="1"/>
          </p:cNvSpPr>
          <p:nvPr/>
        </p:nvSpPr>
        <p:spPr bwMode="auto">
          <a:xfrm>
            <a:off x="4514850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53" name="Line 23"/>
          <p:cNvSpPr>
            <a:spLocks noChangeShapeType="1"/>
          </p:cNvSpPr>
          <p:nvPr/>
        </p:nvSpPr>
        <p:spPr bwMode="auto">
          <a:xfrm>
            <a:off x="4745038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54" name="Line 24"/>
          <p:cNvSpPr>
            <a:spLocks noChangeShapeType="1"/>
          </p:cNvSpPr>
          <p:nvPr/>
        </p:nvSpPr>
        <p:spPr bwMode="auto">
          <a:xfrm>
            <a:off x="4975225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55" name="Line 25"/>
          <p:cNvSpPr>
            <a:spLocks noChangeShapeType="1"/>
          </p:cNvSpPr>
          <p:nvPr/>
        </p:nvSpPr>
        <p:spPr bwMode="auto">
          <a:xfrm>
            <a:off x="5205413" y="1643063"/>
            <a:ext cx="0" cy="2246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5256" name="Line 26"/>
          <p:cNvSpPr>
            <a:spLocks noChangeShapeType="1"/>
          </p:cNvSpPr>
          <p:nvPr/>
        </p:nvSpPr>
        <p:spPr bwMode="auto">
          <a:xfrm>
            <a:off x="3822700" y="3636963"/>
            <a:ext cx="16129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>
            <a:off x="3362325" y="2795588"/>
            <a:ext cx="460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4637088" y="4754563"/>
            <a:ext cx="0" cy="2873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Line 39"/>
          <p:cNvSpPr>
            <a:spLocks noChangeShapeType="1"/>
          </p:cNvSpPr>
          <p:nvPr/>
        </p:nvSpPr>
        <p:spPr bwMode="auto">
          <a:xfrm>
            <a:off x="2266950" y="2795588"/>
            <a:ext cx="633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Text Box 40"/>
          <p:cNvSpPr txBox="1">
            <a:spLocks noChangeArrowheads="1"/>
          </p:cNvSpPr>
          <p:nvPr/>
        </p:nvSpPr>
        <p:spPr bwMode="auto">
          <a:xfrm>
            <a:off x="558800" y="2565400"/>
            <a:ext cx="170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Row address 0</a:t>
            </a:r>
          </a:p>
        </p:txBody>
      </p:sp>
      <p:sp>
        <p:nvSpPr>
          <p:cNvPr id="30" name="Text Box 41"/>
          <p:cNvSpPr txBox="1">
            <a:spLocks noChangeArrowheads="1"/>
          </p:cNvSpPr>
          <p:nvPr/>
        </p:nvSpPr>
        <p:spPr bwMode="auto">
          <a:xfrm>
            <a:off x="1301750" y="5078413"/>
            <a:ext cx="203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Column address 0</a:t>
            </a:r>
          </a:p>
        </p:txBody>
      </p:sp>
      <p:sp>
        <p:nvSpPr>
          <p:cNvPr id="31" name="Line 42"/>
          <p:cNvSpPr>
            <a:spLocks noChangeShapeType="1"/>
          </p:cNvSpPr>
          <p:nvPr/>
        </p:nvSpPr>
        <p:spPr bwMode="auto">
          <a:xfrm>
            <a:off x="3414713" y="5272088"/>
            <a:ext cx="4603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Line 43"/>
          <p:cNvSpPr>
            <a:spLocks noChangeShapeType="1"/>
          </p:cNvSpPr>
          <p:nvPr/>
        </p:nvSpPr>
        <p:spPr bwMode="auto">
          <a:xfrm>
            <a:off x="4629150" y="5445125"/>
            <a:ext cx="0" cy="346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Text Box 44"/>
          <p:cNvSpPr txBox="1">
            <a:spLocks noChangeArrowheads="1"/>
          </p:cNvSpPr>
          <p:nvPr/>
        </p:nvSpPr>
        <p:spPr bwMode="auto">
          <a:xfrm>
            <a:off x="4283075" y="5734050"/>
            <a:ext cx="666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Data</a:t>
            </a:r>
          </a:p>
        </p:txBody>
      </p:sp>
      <p:sp>
        <p:nvSpPr>
          <p:cNvPr id="34" name="Rectangle 45"/>
          <p:cNvSpPr>
            <a:spLocks noChangeArrowheads="1"/>
          </p:cNvSpPr>
          <p:nvPr/>
        </p:nvSpPr>
        <p:spPr bwMode="auto">
          <a:xfrm>
            <a:off x="3822700" y="1643063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Rectangle 47"/>
          <p:cNvSpPr>
            <a:spLocks noChangeArrowheads="1"/>
          </p:cNvSpPr>
          <p:nvPr/>
        </p:nvSpPr>
        <p:spPr bwMode="auto">
          <a:xfrm>
            <a:off x="3822700" y="4465638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6" name="Rectangle 48"/>
          <p:cNvSpPr>
            <a:spLocks noChangeArrowheads="1"/>
          </p:cNvSpPr>
          <p:nvPr/>
        </p:nvSpPr>
        <p:spPr bwMode="auto">
          <a:xfrm>
            <a:off x="3822700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" name="Text Box 49"/>
          <p:cNvSpPr txBox="1">
            <a:spLocks noChangeArrowheads="1"/>
          </p:cNvSpPr>
          <p:nvPr/>
        </p:nvSpPr>
        <p:spPr bwMode="auto">
          <a:xfrm>
            <a:off x="4225925" y="442118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FFFF"/>
                </a:solidFill>
                <a:cs typeface="Arial" charset="0"/>
              </a:rPr>
              <a:t>Row 0</a:t>
            </a:r>
          </a:p>
        </p:txBody>
      </p:sp>
      <p:sp>
        <p:nvSpPr>
          <p:cNvPr id="38" name="Text Box 50"/>
          <p:cNvSpPr txBox="1">
            <a:spLocks noChangeArrowheads="1"/>
          </p:cNvSpPr>
          <p:nvPr/>
        </p:nvSpPr>
        <p:spPr bwMode="auto">
          <a:xfrm>
            <a:off x="4237038" y="442118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Empty</a:t>
            </a:r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7938" y="1530350"/>
            <a:ext cx="2301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3399"/>
                </a:solidFill>
                <a:cs typeface="Arial" charset="0"/>
              </a:rPr>
              <a:t>  (Row 0, Column 1)</a:t>
            </a:r>
          </a:p>
        </p:txBody>
      </p:sp>
      <p:sp>
        <p:nvSpPr>
          <p:cNvPr id="40" name="Text Box 52"/>
          <p:cNvSpPr txBox="1">
            <a:spLocks noChangeArrowheads="1"/>
          </p:cNvSpPr>
          <p:nvPr/>
        </p:nvSpPr>
        <p:spPr bwMode="auto">
          <a:xfrm>
            <a:off x="1301750" y="5078413"/>
            <a:ext cx="203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Column address 1</a:t>
            </a:r>
          </a:p>
        </p:txBody>
      </p:sp>
      <p:sp>
        <p:nvSpPr>
          <p:cNvPr id="41" name="Rectangle 53"/>
          <p:cNvSpPr>
            <a:spLocks noChangeArrowheads="1"/>
          </p:cNvSpPr>
          <p:nvPr/>
        </p:nvSpPr>
        <p:spPr bwMode="auto">
          <a:xfrm>
            <a:off x="4054475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Text Box 54"/>
          <p:cNvSpPr txBox="1">
            <a:spLocks noChangeArrowheads="1"/>
          </p:cNvSpPr>
          <p:nvPr/>
        </p:nvSpPr>
        <p:spPr bwMode="auto">
          <a:xfrm>
            <a:off x="136525" y="1797050"/>
            <a:ext cx="223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3399"/>
                </a:solidFill>
                <a:cs typeface="Arial" charset="0"/>
              </a:rPr>
              <a:t>(Row 0, Column 85)</a:t>
            </a:r>
          </a:p>
        </p:txBody>
      </p:sp>
      <p:sp>
        <p:nvSpPr>
          <p:cNvPr id="43" name="Rectangle 55"/>
          <p:cNvSpPr>
            <a:spLocks noChangeArrowheads="1"/>
          </p:cNvSpPr>
          <p:nvPr/>
        </p:nvSpPr>
        <p:spPr bwMode="auto">
          <a:xfrm>
            <a:off x="5032375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Text Box 56"/>
          <p:cNvSpPr txBox="1">
            <a:spLocks noChangeArrowheads="1"/>
          </p:cNvSpPr>
          <p:nvPr/>
        </p:nvSpPr>
        <p:spPr bwMode="auto">
          <a:xfrm>
            <a:off x="1301750" y="5078413"/>
            <a:ext cx="218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Column address 85</a:t>
            </a:r>
          </a:p>
        </p:txBody>
      </p:sp>
      <p:sp>
        <p:nvSpPr>
          <p:cNvPr id="45" name="Text Box 58"/>
          <p:cNvSpPr txBox="1">
            <a:spLocks noChangeArrowheads="1"/>
          </p:cNvSpPr>
          <p:nvPr/>
        </p:nvSpPr>
        <p:spPr bwMode="auto">
          <a:xfrm>
            <a:off x="144463" y="2070100"/>
            <a:ext cx="21732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3399"/>
                </a:solidFill>
                <a:cs typeface="Arial" charset="0"/>
              </a:rPr>
              <a:t>(Row 1, Column 0)</a:t>
            </a:r>
          </a:p>
        </p:txBody>
      </p:sp>
      <p:sp>
        <p:nvSpPr>
          <p:cNvPr id="46" name="Text Box 59"/>
          <p:cNvSpPr txBox="1">
            <a:spLocks noChangeArrowheads="1"/>
          </p:cNvSpPr>
          <p:nvPr/>
        </p:nvSpPr>
        <p:spPr bwMode="auto">
          <a:xfrm>
            <a:off x="6669088" y="4408488"/>
            <a:ext cx="552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B812F"/>
                </a:solidFill>
                <a:cs typeface="Arial" charset="0"/>
              </a:rPr>
              <a:t>HIT</a:t>
            </a:r>
          </a:p>
        </p:txBody>
      </p:sp>
      <p:sp>
        <p:nvSpPr>
          <p:cNvPr id="47" name="Text Box 60"/>
          <p:cNvSpPr txBox="1">
            <a:spLocks noChangeArrowheads="1"/>
          </p:cNvSpPr>
          <p:nvPr/>
        </p:nvSpPr>
        <p:spPr bwMode="auto">
          <a:xfrm>
            <a:off x="6667500" y="4408488"/>
            <a:ext cx="552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3B812F"/>
                </a:solidFill>
                <a:cs typeface="Arial" charset="0"/>
              </a:rPr>
              <a:t>HIT</a:t>
            </a:r>
          </a:p>
        </p:txBody>
      </p:sp>
      <p:sp>
        <p:nvSpPr>
          <p:cNvPr id="48" name="Text Box 61"/>
          <p:cNvSpPr txBox="1">
            <a:spLocks noChangeArrowheads="1"/>
          </p:cNvSpPr>
          <p:nvPr/>
        </p:nvSpPr>
        <p:spPr bwMode="auto">
          <a:xfrm>
            <a:off x="561975" y="2565400"/>
            <a:ext cx="170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Row address 1</a:t>
            </a:r>
          </a:p>
        </p:txBody>
      </p:sp>
      <p:sp>
        <p:nvSpPr>
          <p:cNvPr id="49" name="Rectangle 62"/>
          <p:cNvSpPr>
            <a:spLocks noChangeArrowheads="1"/>
          </p:cNvSpPr>
          <p:nvPr/>
        </p:nvSpPr>
        <p:spPr bwMode="auto">
          <a:xfrm>
            <a:off x="3822700" y="1931988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" name="Rectangle 63"/>
          <p:cNvSpPr>
            <a:spLocks noChangeArrowheads="1"/>
          </p:cNvSpPr>
          <p:nvPr/>
        </p:nvSpPr>
        <p:spPr bwMode="auto">
          <a:xfrm>
            <a:off x="3822700" y="4465638"/>
            <a:ext cx="1612900" cy="288925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Rectangle 64"/>
          <p:cNvSpPr>
            <a:spLocks noChangeArrowheads="1"/>
          </p:cNvSpPr>
          <p:nvPr/>
        </p:nvSpPr>
        <p:spPr bwMode="auto">
          <a:xfrm>
            <a:off x="3822700" y="4465638"/>
            <a:ext cx="230188" cy="2889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Text Box 65"/>
          <p:cNvSpPr txBox="1">
            <a:spLocks noChangeArrowheads="1"/>
          </p:cNvSpPr>
          <p:nvPr/>
        </p:nvSpPr>
        <p:spPr bwMode="auto">
          <a:xfrm>
            <a:off x="4273550" y="4419600"/>
            <a:ext cx="831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FFFF"/>
                </a:solidFill>
                <a:cs typeface="Arial" charset="0"/>
              </a:rPr>
              <a:t>Row 1</a:t>
            </a:r>
          </a:p>
        </p:txBody>
      </p:sp>
      <p:sp>
        <p:nvSpPr>
          <p:cNvPr id="53" name="Text Box 66"/>
          <p:cNvSpPr txBox="1">
            <a:spLocks noChangeArrowheads="1"/>
          </p:cNvSpPr>
          <p:nvPr/>
        </p:nvSpPr>
        <p:spPr bwMode="auto">
          <a:xfrm>
            <a:off x="1301750" y="5076825"/>
            <a:ext cx="203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Column address 0</a:t>
            </a:r>
          </a:p>
        </p:txBody>
      </p:sp>
      <p:sp>
        <p:nvSpPr>
          <p:cNvPr id="54" name="Text Box 67"/>
          <p:cNvSpPr txBox="1">
            <a:spLocks noChangeArrowheads="1"/>
          </p:cNvSpPr>
          <p:nvPr/>
        </p:nvSpPr>
        <p:spPr bwMode="auto">
          <a:xfrm>
            <a:off x="6645275" y="4408488"/>
            <a:ext cx="145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Arial" charset="0"/>
              </a:rPr>
              <a:t>CONFLICT !</a:t>
            </a:r>
          </a:p>
        </p:txBody>
      </p:sp>
      <p:sp>
        <p:nvSpPr>
          <p:cNvPr id="95286" name="Text Box 69"/>
          <p:cNvSpPr txBox="1">
            <a:spLocks noChangeArrowheads="1"/>
          </p:cNvSpPr>
          <p:nvPr/>
        </p:nvSpPr>
        <p:spPr bwMode="auto">
          <a:xfrm>
            <a:off x="4052888" y="1296988"/>
            <a:ext cx="108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Arial" charset="0"/>
              </a:rPr>
              <a:t>Columns</a:t>
            </a:r>
          </a:p>
        </p:txBody>
      </p:sp>
      <p:sp>
        <p:nvSpPr>
          <p:cNvPr id="95287" name="Text Box 70"/>
          <p:cNvSpPr txBox="1">
            <a:spLocks noChangeArrowheads="1"/>
          </p:cNvSpPr>
          <p:nvPr/>
        </p:nvSpPr>
        <p:spPr bwMode="auto">
          <a:xfrm rot="5400000">
            <a:off x="5220494" y="2637632"/>
            <a:ext cx="755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FF0000"/>
                </a:solidFill>
                <a:cs typeface="Arial" charset="0"/>
              </a:rPr>
              <a:t>Rows</a:t>
            </a: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153988" y="979488"/>
            <a:ext cx="2070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3399"/>
                </a:solidFill>
                <a:cs typeface="Arial" charset="0"/>
              </a:rPr>
              <a:t>  Access Address: </a:t>
            </a:r>
          </a:p>
        </p:txBody>
      </p:sp>
      <p:sp>
        <p:nvSpPr>
          <p:cNvPr id="58" name="Trapezoid 57"/>
          <p:cNvSpPr/>
          <p:nvPr/>
        </p:nvSpPr>
        <p:spPr bwMode="auto">
          <a:xfrm rot="10800000">
            <a:off x="3814763" y="5026025"/>
            <a:ext cx="1617662" cy="422275"/>
          </a:xfrm>
          <a:prstGeom prst="trapezoi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235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0232 L 0.07899 0.0007 L 0.07413 0.22616 " pathEditMode="relative" ptsTypes="AAA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 0.0007 C 0.02622 0.00116 0.05243 0.00232 0.05243 0.00232 L 0.04879 0.22778 " pathEditMode="relative" ptsTypes="fAA">
                                      <p:cBhvr>
                                        <p:cTn id="10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7 0.00232 L -0.05695 0.00232 L -0.05816 0.22616 " pathEditMode="relative" ptsTypes="AAA">
                                      <p:cBhvr>
                                        <p:cTn id="1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00232 L 0.07899 0.0007 L 0.07413 0.22616 " pathEditMode="relative" ptsTypes="AAA">
                                      <p:cBhvr>
                                        <p:cTn id="18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5" grpId="1"/>
      <p:bldP spid="16" grpId="0" animBg="1"/>
      <p:bldP spid="17" grpId="0"/>
      <p:bldP spid="18" grpId="0"/>
      <p:bldP spid="26" grpId="0" animBg="1"/>
      <p:bldP spid="27" grpId="0" animBg="1"/>
      <p:bldP spid="28" grpId="0" animBg="1"/>
      <p:bldP spid="29" grpId="0"/>
      <p:bldP spid="29" grpId="1"/>
      <p:bldP spid="30" grpId="0"/>
      <p:bldP spid="30" grpId="1"/>
      <p:bldP spid="31" grpId="0" animBg="1"/>
      <p:bldP spid="32" grpId="0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6" grpId="2" animBg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 animBg="1"/>
      <p:bldP spid="41" grpId="1" animBg="1"/>
      <p:bldP spid="41" grpId="2" animBg="1"/>
      <p:bldP spid="42" grpId="0"/>
      <p:bldP spid="42" grpId="1"/>
      <p:bldP spid="43" grpId="0" animBg="1"/>
      <p:bldP spid="43" grpId="1" animBg="1"/>
      <p:bldP spid="43" grpId="2" animBg="1"/>
      <p:bldP spid="44" grpId="0"/>
      <p:bldP spid="44" grpId="1"/>
      <p:bldP spid="45" grpId="0"/>
      <p:bldP spid="46" grpId="0"/>
      <p:bldP spid="46" grpId="1"/>
      <p:bldP spid="47" grpId="0"/>
      <p:bldP spid="47" grpId="1"/>
      <p:bldP spid="48" grpId="0"/>
      <p:bldP spid="48" grpId="1"/>
      <p:bldP spid="49" grpId="0" animBg="1"/>
      <p:bldP spid="49" grpId="1" animBg="1"/>
      <p:bldP spid="50" grpId="0" animBg="1"/>
      <p:bldP spid="51" grpId="0" animBg="1"/>
      <p:bldP spid="51" grpId="1" animBg="1"/>
      <p:bldP spid="52" grpId="0"/>
      <p:bldP spid="53" grpId="0"/>
      <p:bldP spid="54" grpId="0"/>
      <p:bldP spid="54" grpId="1"/>
      <p:bldP spid="5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The DRAM Chip</a:t>
            </a:r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Consists of multiple banks </a:t>
            </a:r>
            <a:r>
              <a:rPr lang="en-US" dirty="0" smtClean="0">
                <a:latin typeface="Tahoma" charset="0"/>
              </a:rPr>
              <a:t>(8 is a common number today)</a:t>
            </a:r>
          </a:p>
          <a:p>
            <a:r>
              <a:rPr lang="en-US" dirty="0" smtClean="0">
                <a:latin typeface="Tahoma" charset="0"/>
              </a:rPr>
              <a:t>Banks </a:t>
            </a:r>
            <a:r>
              <a:rPr lang="en-US" dirty="0">
                <a:latin typeface="Tahoma" charset="0"/>
              </a:rPr>
              <a:t>share command/address/data buses</a:t>
            </a:r>
          </a:p>
          <a:p>
            <a:r>
              <a:rPr lang="en-US" dirty="0">
                <a:latin typeface="Tahoma" charset="0"/>
              </a:rPr>
              <a:t>The chip itself has a narrow interface (4-16 bits per read)</a:t>
            </a:r>
          </a:p>
          <a:p>
            <a:endParaRPr lang="en-US" dirty="0" smtClean="0">
              <a:latin typeface="Tahoma" charset="0"/>
            </a:endParaRPr>
          </a:p>
          <a:p>
            <a:r>
              <a:rPr lang="en-US" dirty="0" smtClean="0">
                <a:latin typeface="Tahoma" charset="0"/>
              </a:rPr>
              <a:t>Changing the number of banks, size of the interface (pins), whether or not command/address/data buses are shared has significant impact on DRAM system cost</a:t>
            </a:r>
            <a:endParaRPr lang="en-US" dirty="0">
              <a:latin typeface="Tahoma" charset="0"/>
            </a:endParaRPr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43E5DC-A216-8548-B508-CE5697A5AE85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62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1430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128M x 8-bit DRAM Chip</a:t>
            </a:r>
          </a:p>
        </p:txBody>
      </p:sp>
      <p:sp>
        <p:nvSpPr>
          <p:cNvPr id="9728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3292D4A-0875-2849-B6E7-41F40EC464EF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63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972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1143000"/>
            <a:ext cx="9113837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631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Rank and Module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  <a:latin typeface="Tahoma" charset="0"/>
              </a:rPr>
              <a:t>Rank: Multiple chips operated together to form a wide interface</a:t>
            </a:r>
          </a:p>
          <a:p>
            <a:r>
              <a:rPr lang="en-US">
                <a:latin typeface="Tahoma" charset="0"/>
              </a:rPr>
              <a:t>All chips comprising a rank are controlled at the same time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Respond to a single command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Share address and command buses, but provide different data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</a:rPr>
              <a:t>A DRAM module consists of one or more ranks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E.g., DIMM (dual inline memory module)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This is what you plug into your motherboard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</a:rPr>
              <a:t>If we have chips with 8-bit interface, to read 8 bytes in a single access, use 8 chips in a DIMM</a:t>
            </a: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endParaRPr lang="en-US">
              <a:latin typeface="Tahoma" charset="0"/>
            </a:endParaRPr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F14324-A30E-9549-B9A8-5A81C424F81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64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9390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 64-bit Wide DIMM (One Rank)</a:t>
            </a:r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7BC8090-DED7-7E4E-A1CC-D3E3EEFE3E7A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65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graphicFrame>
        <p:nvGraphicFramePr>
          <p:cNvPr id="99332" name="Object 2"/>
          <p:cNvGraphicFramePr>
            <a:graphicFrameLocks noChangeAspect="1"/>
          </p:cNvGraphicFramePr>
          <p:nvPr/>
        </p:nvGraphicFramePr>
        <p:xfrm>
          <a:off x="906463" y="2068513"/>
          <a:ext cx="7453312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97" name="Visio" r:id="rId3" imgW="5715000" imgH="2019300" progId="Visio.Drawing.11">
                  <p:embed/>
                </p:oleObj>
              </mc:Choice>
              <mc:Fallback>
                <p:oleObj name="Visio" r:id="rId3" imgW="5715000" imgH="201930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463" y="2068513"/>
                        <a:ext cx="7453312" cy="262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folHlink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107763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237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 64-bit Wide DIMM (One Rank)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9013" y="1006475"/>
            <a:ext cx="2900362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Advantages:</a:t>
            </a:r>
          </a:p>
          <a:p>
            <a:pPr lvl="1"/>
            <a:r>
              <a:rPr lang="en-US" sz="1800">
                <a:latin typeface="Tahoma" charset="0"/>
                <a:ea typeface="ＭＳ Ｐゴシック" charset="0"/>
              </a:rPr>
              <a:t>Acts like a </a:t>
            </a:r>
            <a:r>
              <a:rPr lang="en-US" sz="1800">
                <a:solidFill>
                  <a:srgbClr val="FF0000"/>
                </a:solidFill>
                <a:latin typeface="Tahoma" charset="0"/>
                <a:ea typeface="ＭＳ Ｐゴシック" charset="0"/>
              </a:rPr>
              <a:t>high-capacity DRAM chip </a:t>
            </a:r>
            <a:r>
              <a:rPr lang="en-US" sz="1800">
                <a:latin typeface="Tahoma" charset="0"/>
                <a:ea typeface="ＭＳ Ｐゴシック" charset="0"/>
              </a:rPr>
              <a:t>with a </a:t>
            </a:r>
            <a:r>
              <a:rPr lang="en-US" sz="1800">
                <a:solidFill>
                  <a:srgbClr val="FF0000"/>
                </a:solidFill>
                <a:latin typeface="Tahoma" charset="0"/>
                <a:ea typeface="ＭＳ Ｐゴシック" charset="0"/>
              </a:rPr>
              <a:t>wide interface</a:t>
            </a:r>
          </a:p>
          <a:p>
            <a:pPr lvl="1"/>
            <a:r>
              <a:rPr lang="en-US" sz="1800">
                <a:solidFill>
                  <a:srgbClr val="FF0000"/>
                </a:solidFill>
                <a:latin typeface="Tahoma" charset="0"/>
                <a:ea typeface="ＭＳ Ｐゴシック" charset="0"/>
              </a:rPr>
              <a:t>Flexibility</a:t>
            </a:r>
            <a:r>
              <a:rPr lang="en-US" sz="1800">
                <a:latin typeface="Tahoma" charset="0"/>
                <a:ea typeface="ＭＳ Ｐゴシック" charset="0"/>
              </a:rPr>
              <a:t>: memory controller does not need to deal with individual chips</a:t>
            </a:r>
          </a:p>
          <a:p>
            <a:pPr lvl="1"/>
            <a:endParaRPr lang="en-US" sz="1800"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</a:rPr>
              <a:t>Disadvantages:</a:t>
            </a:r>
          </a:p>
          <a:p>
            <a:pPr lvl="1"/>
            <a:r>
              <a:rPr lang="en-US" sz="1800">
                <a:solidFill>
                  <a:srgbClr val="FF0000"/>
                </a:solidFill>
                <a:latin typeface="Tahoma" charset="0"/>
                <a:ea typeface="ＭＳ Ｐゴシック" charset="0"/>
              </a:rPr>
              <a:t>Granularity</a:t>
            </a:r>
            <a:r>
              <a:rPr lang="en-US" sz="1800">
                <a:latin typeface="Tahoma" charset="0"/>
                <a:ea typeface="ＭＳ Ｐゴシック" charset="0"/>
              </a:rPr>
              <a:t>: Accesses cannot be smaller than the interface width</a:t>
            </a:r>
          </a:p>
          <a:p>
            <a:pPr lvl="1"/>
            <a:endParaRPr lang="en-US" sz="1800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CB4AEAA-1E3C-6947-9548-E3EFC2AB0CBF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66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03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6475"/>
            <a:ext cx="5840413" cy="531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288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Multiple DIMMs</a:t>
            </a:r>
          </a:p>
        </p:txBody>
      </p:sp>
      <p:sp>
        <p:nvSpPr>
          <p:cNvPr id="10137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E45511C-8E3B-B74E-BDEE-1B5E5F5A6F1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67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979488"/>
            <a:ext cx="6164263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69013" y="1006475"/>
            <a:ext cx="2900362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Advantages: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Enables even higher capacity</a:t>
            </a:r>
          </a:p>
          <a:p>
            <a:pPr lvl="1"/>
            <a:endParaRPr lang="en-US" sz="1800" dirty="0">
              <a:latin typeface="Tahoma" charset="0"/>
              <a:ea typeface="ＭＳ Ｐゴシック" charset="0"/>
            </a:endParaRPr>
          </a:p>
          <a:p>
            <a:r>
              <a:rPr lang="en-US" dirty="0">
                <a:latin typeface="Tahoma" charset="0"/>
              </a:rPr>
              <a:t>Disadvantages: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Interconnect complexity and energy consumption can be </a:t>
            </a:r>
            <a:r>
              <a:rPr lang="en-US" dirty="0" smtClean="0">
                <a:latin typeface="Tahoma" charset="0"/>
                <a:ea typeface="ＭＳ Ｐゴシック" charset="0"/>
              </a:rPr>
              <a:t>high</a:t>
            </a:r>
          </a:p>
          <a:p>
            <a:pPr marL="344487" lvl="1" indent="0">
              <a:buNone/>
            </a:pPr>
            <a:r>
              <a:rPr lang="en-US" dirty="0">
                <a:latin typeface="Tahoma" charset="0"/>
                <a:ea typeface="ＭＳ Ｐゴシック" charset="0"/>
                <a:sym typeface="Wingdings"/>
              </a:rPr>
              <a:t> </a:t>
            </a:r>
            <a:r>
              <a:rPr lang="en-US" dirty="0" smtClean="0">
                <a:latin typeface="Tahoma" charset="0"/>
                <a:ea typeface="ＭＳ Ｐゴシック" charset="0"/>
                <a:sym typeface="Wingdings"/>
              </a:rPr>
              <a:t>   Scalability is limited by this</a:t>
            </a:r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sz="1800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447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Channels</a:t>
            </a:r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pPr>
              <a:buFont typeface="Wingdings" charset="0"/>
              <a:buNone/>
            </a:pPr>
            <a:endParaRPr lang="en-US" dirty="0">
              <a:latin typeface="Tahoma" charset="0"/>
            </a:endParaRPr>
          </a:p>
          <a:p>
            <a:r>
              <a:rPr lang="en-US" dirty="0">
                <a:latin typeface="Tahoma" charset="0"/>
              </a:rPr>
              <a:t>2 Independent Channels: 2 Memory Controllers (Above)</a:t>
            </a:r>
          </a:p>
          <a:p>
            <a:r>
              <a:rPr lang="en-US" dirty="0">
                <a:latin typeface="Tahoma" charset="0"/>
              </a:rPr>
              <a:t>2 Dependent/Lockstep Channels: 1 Memory Controller with wide interface (Not </a:t>
            </a:r>
            <a:r>
              <a:rPr lang="en-US" dirty="0" smtClean="0">
                <a:latin typeface="Tahoma" charset="0"/>
              </a:rPr>
              <a:t>shown </a:t>
            </a:r>
            <a:r>
              <a:rPr lang="en-US" dirty="0">
                <a:latin typeface="Tahoma" charset="0"/>
              </a:rPr>
              <a:t>above)</a:t>
            </a: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8975914-7D94-7F48-82E9-960C100D5595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68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24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1339850"/>
            <a:ext cx="3646487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1339850"/>
            <a:ext cx="3646488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9923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Generalized Memory Structure</a:t>
            </a:r>
          </a:p>
        </p:txBody>
      </p:sp>
      <p:sp>
        <p:nvSpPr>
          <p:cNvPr id="10342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6869E5B-2B46-CA4E-ACC1-075696D06252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69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342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5852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9675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66144">
            <a:off x="5944993" y="1201593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The Main </a:t>
            </a: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Memory</a:t>
            </a:r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Garamond" charset="0"/>
                <a:ea typeface="ＭＳ Ｐゴシック" charset="0"/>
                <a:cs typeface="ＭＳ Ｐゴシック" charset="0"/>
              </a:rPr>
              <a:t>System</a:t>
            </a:r>
            <a:endParaRPr lang="en-US" dirty="0"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pPr marL="0" indent="0">
              <a:buNone/>
            </a:pPr>
            <a:endParaRPr lang="en-US" sz="1200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is a critical component of all computing systems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: server, mobile, embedded, desktop, sensor</a:t>
            </a: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Main memory system must scale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(in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size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technology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>
                <a:latin typeface="Tahoma" charset="0"/>
                <a:ea typeface="ＭＳ Ｐゴシック" charset="0"/>
                <a:cs typeface="ＭＳ Ｐゴシック" charset="0"/>
              </a:rPr>
              <a:t>efficiency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, </a:t>
            </a:r>
            <a:r>
              <a:rPr lang="en-US" i="1" dirty="0" smtClean="0">
                <a:latin typeface="Tahoma" charset="0"/>
                <a:ea typeface="ＭＳ Ｐゴシック" charset="0"/>
                <a:cs typeface="ＭＳ Ｐゴシック" charset="0"/>
              </a:rPr>
              <a:t>cost</a:t>
            </a: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, and </a:t>
            </a:r>
            <a:r>
              <a:rPr lang="en-US" i="1" dirty="0" smtClean="0">
                <a:latin typeface="Tahoma" charset="0"/>
                <a:ea typeface="ＭＳ Ｐゴシック" charset="0"/>
                <a:cs typeface="ＭＳ Ｐゴシック" charset="0"/>
              </a:rPr>
              <a:t>management algorithms</a:t>
            </a: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)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to maintain performance growth and technology scaling benefits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F330F078-BF11-6B47-89B1-D774F4018531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7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18" name="AutoShape 25"/>
          <p:cNvSpPr>
            <a:spLocks noChangeArrowheads="1"/>
          </p:cNvSpPr>
          <p:nvPr/>
        </p:nvSpPr>
        <p:spPr bwMode="auto">
          <a:xfrm>
            <a:off x="3190875" y="1166668"/>
            <a:ext cx="2557463" cy="24479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1" name="Text Box 13" descr="90%"/>
          <p:cNvSpPr txBox="1">
            <a:spLocks noChangeArrowheads="1"/>
          </p:cNvSpPr>
          <p:nvPr/>
        </p:nvSpPr>
        <p:spPr bwMode="auto">
          <a:xfrm>
            <a:off x="1245861" y="2928793"/>
            <a:ext cx="1309915" cy="6186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>
              <a:defRPr/>
            </a:pPr>
            <a:r>
              <a:rPr lang="en-US" kern="0" dirty="0" smtClean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Processor</a:t>
            </a:r>
          </a:p>
          <a:p>
            <a:pPr algn="ctr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a</a:t>
            </a:r>
            <a:r>
              <a:rPr lang="en-US" kern="0" dirty="0" smtClean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nd caches</a:t>
            </a:r>
            <a:endParaRPr lang="en-US" kern="0" dirty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6" name="Text Box 20" descr="90%"/>
          <p:cNvSpPr txBox="1">
            <a:spLocks noChangeArrowheads="1"/>
          </p:cNvSpPr>
          <p:nvPr/>
        </p:nvSpPr>
        <p:spPr bwMode="auto">
          <a:xfrm>
            <a:off x="3616246" y="2996808"/>
            <a:ext cx="1527335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/>
          <a:p>
            <a:pPr algn="ctr"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Main </a:t>
            </a:r>
            <a:r>
              <a:rPr lang="en-US" kern="0" dirty="0" smtClean="0">
                <a:solidFill>
                  <a:sysClr val="windowText" lastClr="000000"/>
                </a:solidFill>
                <a:latin typeface="Arial" pitchFamily="-107" charset="0"/>
                <a:ea typeface="Arial" pitchFamily="-107" charset="0"/>
                <a:cs typeface="Arial" pitchFamily="-107" charset="0"/>
              </a:rPr>
              <a:t>Memory</a:t>
            </a:r>
            <a:endParaRPr lang="en-US" kern="0" dirty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 flipV="1">
            <a:off x="2506663" y="2282060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9472" name="Text Box 24" descr="90%"/>
          <p:cNvSpPr txBox="1">
            <a:spLocks noChangeArrowheads="1"/>
          </p:cNvSpPr>
          <p:nvPr/>
        </p:nvSpPr>
        <p:spPr bwMode="auto">
          <a:xfrm>
            <a:off x="6049936" y="3020548"/>
            <a:ext cx="2194472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000000"/>
                </a:solidFill>
              </a:rPr>
              <a:t>Storage (SSD/HDD)</a:t>
            </a:r>
          </a:p>
        </p:txBody>
      </p:sp>
      <p:pic>
        <p:nvPicPr>
          <p:cNvPr id="19" name="Content Placeholder 6" descr="barcelona-die-photo-col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08" y="1633988"/>
            <a:ext cx="1312168" cy="12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Line 15"/>
          <p:cNvSpPr>
            <a:spLocks noChangeShapeType="1"/>
          </p:cNvSpPr>
          <p:nvPr/>
        </p:nvSpPr>
        <p:spPr bwMode="auto">
          <a:xfrm flipV="1">
            <a:off x="5724128" y="2282060"/>
            <a:ext cx="697185" cy="62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pic>
        <p:nvPicPr>
          <p:cNvPr id="23" name="Picture 22" descr="dim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324124" y="1633988"/>
            <a:ext cx="2304256" cy="549297"/>
          </a:xfrm>
          <a:prstGeom prst="rect">
            <a:avLst/>
          </a:prstGeom>
        </p:spPr>
      </p:pic>
      <p:pic>
        <p:nvPicPr>
          <p:cNvPr id="24" name="Picture 23" descr="dim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299596" y="2308826"/>
            <a:ext cx="2304256" cy="5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118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Generalized Memory Structure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C0FED72-1EB8-A64A-9529-32D6A4696E1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70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445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044700"/>
            <a:ext cx="79502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5939988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Kim+</a:t>
            </a:r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 “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A Case for Exploiting Subarray-Level Parallelism in DRAM</a:t>
            </a:r>
            <a:r>
              <a:rPr lang="en-US" dirty="0">
                <a:solidFill>
                  <a:srgbClr val="000000"/>
                </a:solidFill>
                <a:latin typeface="Tahoma" charset="0"/>
                <a:ea typeface="ＭＳ Ｐゴシック" charset="0"/>
                <a:cs typeface="ＭＳ Ｐゴシック" charset="0"/>
              </a:rPr>
              <a:t>,” ISCA 2012.</a:t>
            </a:r>
          </a:p>
        </p:txBody>
      </p:sp>
    </p:spTree>
    <p:extLst>
      <p:ext uri="{BB962C8B-B14F-4D97-AF65-F5344CB8AC3E}">
        <p14:creationId xmlns:p14="http://schemas.microsoft.com/office/powerpoint/2010/main" val="869157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676400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</a:rPr>
              <a:t>The DRAM Subsystem</a:t>
            </a:r>
            <a:br>
              <a:rPr lang="en-US" sz="4000">
                <a:latin typeface="Garamond" charset="0"/>
              </a:rPr>
            </a:br>
            <a:r>
              <a:rPr lang="en-US" sz="4000">
                <a:latin typeface="Garamond" charset="0"/>
              </a:rPr>
              <a:t>The Top Down View</a:t>
            </a:r>
          </a:p>
        </p:txBody>
      </p:sp>
      <p:sp>
        <p:nvSpPr>
          <p:cNvPr id="10547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96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Subsystem Organization</a:t>
            </a:r>
          </a:p>
        </p:txBody>
      </p:sp>
      <p:sp>
        <p:nvSpPr>
          <p:cNvPr id="10752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Channel</a:t>
            </a:r>
          </a:p>
          <a:p>
            <a:r>
              <a:rPr lang="en-US">
                <a:latin typeface="Tahoma" charset="0"/>
              </a:rPr>
              <a:t>DIMM</a:t>
            </a:r>
          </a:p>
          <a:p>
            <a:r>
              <a:rPr lang="en-US">
                <a:latin typeface="Tahoma" charset="0"/>
              </a:rPr>
              <a:t>Rank</a:t>
            </a:r>
          </a:p>
          <a:p>
            <a:r>
              <a:rPr lang="en-US">
                <a:latin typeface="Tahoma" charset="0"/>
              </a:rPr>
              <a:t>Chip</a:t>
            </a:r>
          </a:p>
          <a:p>
            <a:r>
              <a:rPr lang="en-US">
                <a:latin typeface="Tahoma" charset="0"/>
              </a:rPr>
              <a:t>Bank</a:t>
            </a:r>
          </a:p>
          <a:p>
            <a:r>
              <a:rPr lang="en-US">
                <a:latin typeface="Tahoma" charset="0"/>
              </a:rPr>
              <a:t>Row/Column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18E440-DDB1-BD43-B16F-7E508F1166DA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72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13" name="Flowchart: Merge 4"/>
          <p:cNvSpPr/>
          <p:nvPr/>
        </p:nvSpPr>
        <p:spPr>
          <a:xfrm>
            <a:off x="2971800" y="1447800"/>
            <a:ext cx="1981200" cy="2971800"/>
          </a:xfrm>
          <a:prstGeom prst="flowChartMerg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Flowchart: Merge 7"/>
          <p:cNvSpPr/>
          <p:nvPr/>
        </p:nvSpPr>
        <p:spPr>
          <a:xfrm>
            <a:off x="3124200" y="1905000"/>
            <a:ext cx="1676400" cy="2514600"/>
          </a:xfrm>
          <a:prstGeom prst="flowChartMerge">
            <a:avLst/>
          </a:prstGeom>
          <a:solidFill>
            <a:srgbClr val="00B050"/>
          </a:solidFill>
          <a:ln w="25400" cap="flat" cmpd="sng" algn="ctr">
            <a:solidFill>
              <a:srgbClr val="004C22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lowchart: Merge 8"/>
          <p:cNvSpPr/>
          <p:nvPr/>
        </p:nvSpPr>
        <p:spPr>
          <a:xfrm>
            <a:off x="3276600" y="2362200"/>
            <a:ext cx="1371600" cy="2057400"/>
          </a:xfrm>
          <a:prstGeom prst="flowChartMerge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lowchart: Merge 9"/>
          <p:cNvSpPr/>
          <p:nvPr/>
        </p:nvSpPr>
        <p:spPr>
          <a:xfrm>
            <a:off x="3429000" y="2819400"/>
            <a:ext cx="1066800" cy="1600200"/>
          </a:xfrm>
          <a:prstGeom prst="flowChartMerg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Flowchart: Merge 10"/>
          <p:cNvSpPr/>
          <p:nvPr/>
        </p:nvSpPr>
        <p:spPr>
          <a:xfrm>
            <a:off x="3581400" y="3276600"/>
            <a:ext cx="762000" cy="1143000"/>
          </a:xfrm>
          <a:prstGeom prst="flowChartMerge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lowchart: Merge 11"/>
          <p:cNvSpPr/>
          <p:nvPr/>
        </p:nvSpPr>
        <p:spPr>
          <a:xfrm>
            <a:off x="3733800" y="3733800"/>
            <a:ext cx="457200" cy="685800"/>
          </a:xfrm>
          <a:prstGeom prst="flowChartMerge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630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The DRAM subsystem</a:t>
            </a:r>
          </a:p>
        </p:txBody>
      </p:sp>
      <p:pic>
        <p:nvPicPr>
          <p:cNvPr id="108546" name="Picture 4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2590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7" name="Picture 5" descr="nehal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4656138"/>
            <a:ext cx="1352550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8" name="Picture 8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2590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9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11513"/>
            <a:ext cx="2590800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10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2590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hape 12"/>
          <p:cNvCxnSpPr>
            <a:cxnSpLocks noChangeShapeType="1"/>
            <a:stCxn id="108547" idx="3"/>
            <a:endCxn id="108549" idx="2"/>
          </p:cNvCxnSpPr>
          <p:nvPr/>
        </p:nvCxnSpPr>
        <p:spPr bwMode="auto">
          <a:xfrm flipV="1">
            <a:off x="5029200" y="3810000"/>
            <a:ext cx="1219200" cy="1522413"/>
          </a:xfrm>
          <a:prstGeom prst="bentConnector2">
            <a:avLst/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" name="Shape 13"/>
          <p:cNvCxnSpPr>
            <a:cxnSpLocks noChangeShapeType="1"/>
            <a:stCxn id="108547" idx="1"/>
            <a:endCxn id="108546" idx="2"/>
          </p:cNvCxnSpPr>
          <p:nvPr/>
        </p:nvCxnSpPr>
        <p:spPr bwMode="auto">
          <a:xfrm rot="10800000">
            <a:off x="2667000" y="3798888"/>
            <a:ext cx="1009650" cy="1533525"/>
          </a:xfrm>
          <a:prstGeom prst="bentConnector2">
            <a:avLst/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7" name="Shape 16"/>
          <p:cNvCxnSpPr>
            <a:cxnSpLocks noChangeShapeType="1"/>
            <a:stCxn id="108549" idx="0"/>
            <a:endCxn id="108550" idx="2"/>
          </p:cNvCxnSpPr>
          <p:nvPr/>
        </p:nvCxnSpPr>
        <p:spPr bwMode="auto">
          <a:xfrm rot="5400000" flipH="1" flipV="1">
            <a:off x="6007895" y="2971006"/>
            <a:ext cx="481012" cy="3175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Shape 16"/>
          <p:cNvCxnSpPr>
            <a:cxnSpLocks noChangeShapeType="1"/>
            <a:stCxn id="108546" idx="0"/>
            <a:endCxn id="108548" idx="2"/>
          </p:cNvCxnSpPr>
          <p:nvPr/>
        </p:nvCxnSpPr>
        <p:spPr bwMode="auto">
          <a:xfrm rot="5400000" flipH="1" flipV="1">
            <a:off x="2432844" y="2966244"/>
            <a:ext cx="469900" cy="1588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8555" name="TextBox 22"/>
          <p:cNvSpPr txBox="1">
            <a:spLocks noChangeArrowheads="1"/>
          </p:cNvSpPr>
          <p:nvPr/>
        </p:nvSpPr>
        <p:spPr bwMode="auto">
          <a:xfrm>
            <a:off x="1524000" y="5497513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Memory channel</a:t>
            </a:r>
          </a:p>
        </p:txBody>
      </p:sp>
      <p:sp>
        <p:nvSpPr>
          <p:cNvPr id="108556" name="TextBox 23"/>
          <p:cNvSpPr txBox="1">
            <a:spLocks noChangeArrowheads="1"/>
          </p:cNvSpPr>
          <p:nvPr/>
        </p:nvSpPr>
        <p:spPr bwMode="auto">
          <a:xfrm>
            <a:off x="5334000" y="5497513"/>
            <a:ext cx="190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Memory channel</a:t>
            </a:r>
          </a:p>
        </p:txBody>
      </p:sp>
      <p:sp>
        <p:nvSpPr>
          <p:cNvPr id="108557" name="TextBox 24"/>
          <p:cNvSpPr txBox="1">
            <a:spLocks noChangeArrowheads="1"/>
          </p:cNvSpPr>
          <p:nvPr/>
        </p:nvSpPr>
        <p:spPr bwMode="auto">
          <a:xfrm>
            <a:off x="4648200" y="15240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00B050"/>
                </a:solidFill>
                <a:latin typeface="Calibri" charset="0"/>
                <a:cs typeface="Arial" charset="0"/>
              </a:rPr>
              <a:t>DIMM </a:t>
            </a:r>
            <a:r>
              <a:rPr lang="en-US" sz="1400" b="1" smtClean="0">
                <a:solidFill>
                  <a:srgbClr val="00B050"/>
                </a:solidFill>
                <a:latin typeface="Calibri" charset="0"/>
                <a:cs typeface="Arial" charset="0"/>
              </a:rPr>
              <a:t>(Dual in-line memory module)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876800" y="2057400"/>
            <a:ext cx="2743200" cy="762000"/>
          </a:xfrm>
          <a:prstGeom prst="rect">
            <a:avLst/>
          </a:prstGeom>
          <a:noFill/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559" name="TextBox 26"/>
          <p:cNvSpPr txBox="1">
            <a:spLocks noChangeArrowheads="1"/>
          </p:cNvSpPr>
          <p:nvPr/>
        </p:nvSpPr>
        <p:spPr bwMode="auto">
          <a:xfrm>
            <a:off x="3657600" y="41910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Processor</a:t>
            </a: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6019800" y="4267200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2438400" y="4267200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219200" y="1981200"/>
            <a:ext cx="2895600" cy="1905000"/>
          </a:xfrm>
          <a:prstGeom prst="rect">
            <a:avLst/>
          </a:prstGeom>
          <a:noFill/>
          <a:ln w="508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563" name="TextBox 34"/>
          <p:cNvSpPr txBox="1">
            <a:spLocks noChangeArrowheads="1"/>
          </p:cNvSpPr>
          <p:nvPr/>
        </p:nvSpPr>
        <p:spPr bwMode="auto">
          <a:xfrm>
            <a:off x="1676400" y="15240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“</a:t>
            </a:r>
            <a:r>
              <a:rPr lang="en-US" altLang="ja-JP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Channel</a:t>
            </a:r>
            <a:r>
              <a:rPr lang="ja-JP" alt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”</a:t>
            </a:r>
            <a:endParaRPr lang="en-US" sz="1800" b="1" smtClean="0">
              <a:solidFill>
                <a:srgbClr val="C0504D"/>
              </a:solidFill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131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Breaking down a DIMM</a:t>
            </a:r>
          </a:p>
        </p:txBody>
      </p:sp>
      <p:pic>
        <p:nvPicPr>
          <p:cNvPr id="109570" name="Picture 3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2590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Box 4"/>
          <p:cNvSpPr txBox="1">
            <a:spLocks noChangeArrowheads="1"/>
          </p:cNvSpPr>
          <p:nvPr/>
        </p:nvSpPr>
        <p:spPr bwMode="auto">
          <a:xfrm>
            <a:off x="609600" y="15240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00B050"/>
                </a:solidFill>
                <a:latin typeface="Calibri" charset="0"/>
                <a:cs typeface="Arial" charset="0"/>
              </a:rPr>
              <a:t>DIMM </a:t>
            </a:r>
            <a:r>
              <a:rPr lang="en-US" sz="1400" b="1" smtClean="0">
                <a:solidFill>
                  <a:srgbClr val="00B050"/>
                </a:solidFill>
                <a:latin typeface="Calibri" charset="0"/>
                <a:cs typeface="Arial" charset="0"/>
              </a:rPr>
              <a:t>(Dual in-line memory module)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038600" y="1828800"/>
            <a:ext cx="1752600" cy="762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Side view</a:t>
            </a:r>
          </a:p>
        </p:txBody>
      </p:sp>
      <p:pic>
        <p:nvPicPr>
          <p:cNvPr id="109573" name="Picture 7" descr="DIMM_s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1524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4" name="Picture 8" descr="DIMM_fron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87863"/>
            <a:ext cx="38449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5" name="Picture 9" descr="DIMM_back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79925"/>
            <a:ext cx="38449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6" name="TextBox 10"/>
          <p:cNvSpPr txBox="1">
            <a:spLocks noChangeArrowheads="1"/>
          </p:cNvSpPr>
          <p:nvPr/>
        </p:nvSpPr>
        <p:spPr bwMode="auto">
          <a:xfrm>
            <a:off x="2514600" y="40386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Front of DIMM</a:t>
            </a:r>
          </a:p>
        </p:txBody>
      </p:sp>
      <p:sp>
        <p:nvSpPr>
          <p:cNvPr id="109577" name="TextBox 11"/>
          <p:cNvSpPr txBox="1">
            <a:spLocks noChangeArrowheads="1"/>
          </p:cNvSpPr>
          <p:nvPr/>
        </p:nvSpPr>
        <p:spPr bwMode="auto">
          <a:xfrm>
            <a:off x="6781800" y="40386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Back of DIMM</a:t>
            </a:r>
          </a:p>
        </p:txBody>
      </p:sp>
      <p:cxnSp>
        <p:nvCxnSpPr>
          <p:cNvPr id="14" name="Straight Arrow Connector 13"/>
          <p:cNvCxnSpPr>
            <a:endCxn id="109576" idx="0"/>
          </p:cNvCxnSpPr>
          <p:nvPr/>
        </p:nvCxnSpPr>
        <p:spPr>
          <a:xfrm rot="10800000" flipV="1">
            <a:off x="3429000" y="2514600"/>
            <a:ext cx="3505200" cy="15240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09577" idx="0"/>
          </p:cNvCxnSpPr>
          <p:nvPr/>
        </p:nvCxnSpPr>
        <p:spPr>
          <a:xfrm rot="16200000" flipH="1">
            <a:off x="6743700" y="3086100"/>
            <a:ext cx="1524000" cy="3810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007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Breaking down a DIMM</a:t>
            </a:r>
          </a:p>
        </p:txBody>
      </p:sp>
      <p:pic>
        <p:nvPicPr>
          <p:cNvPr id="110594" name="Picture 3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981200"/>
            <a:ext cx="259080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5" name="TextBox 4"/>
          <p:cNvSpPr txBox="1">
            <a:spLocks noChangeArrowheads="1"/>
          </p:cNvSpPr>
          <p:nvPr/>
        </p:nvSpPr>
        <p:spPr bwMode="auto">
          <a:xfrm>
            <a:off x="609600" y="1524000"/>
            <a:ext cx="3276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00B050"/>
                </a:solidFill>
                <a:latin typeface="Calibri" charset="0"/>
                <a:cs typeface="Arial" charset="0"/>
              </a:rPr>
              <a:t>DIMM </a:t>
            </a:r>
            <a:r>
              <a:rPr lang="en-US" sz="1400" b="1" smtClean="0">
                <a:solidFill>
                  <a:srgbClr val="00B050"/>
                </a:solidFill>
                <a:latin typeface="Calibri" charset="0"/>
                <a:cs typeface="Arial" charset="0"/>
              </a:rPr>
              <a:t>(Dual in-line memory module)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038600" y="1828800"/>
            <a:ext cx="1752600" cy="762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Side view</a:t>
            </a:r>
          </a:p>
        </p:txBody>
      </p:sp>
      <p:pic>
        <p:nvPicPr>
          <p:cNvPr id="110597" name="Picture 7" descr="DIMM_s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1524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8" descr="DIMM_front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87863"/>
            <a:ext cx="384492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9" descr="DIMM_back.png"/>
          <p:cNvPicPr>
            <a:picLocks noChangeAspect="1"/>
          </p:cNvPicPr>
          <p:nvPr/>
        </p:nvPicPr>
        <p:blipFill>
          <a:blip r:embed="rId5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479925"/>
            <a:ext cx="3844925" cy="701675"/>
          </a:xfrm>
          <a:prstGeom prst="rect">
            <a:avLst/>
          </a:prstGeom>
          <a:solidFill>
            <a:schemeClr val="accent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00" name="TextBox 10"/>
          <p:cNvSpPr txBox="1">
            <a:spLocks noChangeArrowheads="1"/>
          </p:cNvSpPr>
          <p:nvPr/>
        </p:nvSpPr>
        <p:spPr bwMode="auto">
          <a:xfrm>
            <a:off x="2514600" y="40386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Front of DIMM</a:t>
            </a:r>
          </a:p>
        </p:txBody>
      </p:sp>
      <p:sp>
        <p:nvSpPr>
          <p:cNvPr id="110601" name="TextBox 11"/>
          <p:cNvSpPr txBox="1">
            <a:spLocks noChangeArrowheads="1"/>
          </p:cNvSpPr>
          <p:nvPr/>
        </p:nvSpPr>
        <p:spPr bwMode="auto">
          <a:xfrm>
            <a:off x="6781800" y="40386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Back of DIMM</a:t>
            </a:r>
          </a:p>
        </p:txBody>
      </p:sp>
      <p:cxnSp>
        <p:nvCxnSpPr>
          <p:cNvPr id="14" name="Straight Arrow Connector 13"/>
          <p:cNvCxnSpPr>
            <a:endCxn id="110600" idx="0"/>
          </p:cNvCxnSpPr>
          <p:nvPr/>
        </p:nvCxnSpPr>
        <p:spPr>
          <a:xfrm rot="10800000" flipV="1">
            <a:off x="3429000" y="2514600"/>
            <a:ext cx="3505200" cy="15240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10601" idx="0"/>
          </p:cNvCxnSpPr>
          <p:nvPr/>
        </p:nvCxnSpPr>
        <p:spPr>
          <a:xfrm rot="16200000" flipH="1">
            <a:off x="6743700" y="3086100"/>
            <a:ext cx="1524000" cy="3810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85800" y="4495800"/>
            <a:ext cx="3581400" cy="533400"/>
          </a:xfrm>
          <a:prstGeom prst="rect">
            <a:avLst/>
          </a:prstGeom>
          <a:solidFill>
            <a:srgbClr val="FFC000">
              <a:alpha val="40000"/>
            </a:srgbClr>
          </a:solidFill>
          <a:ln w="50800">
            <a:solidFill>
              <a:schemeClr val="accent6"/>
            </a:solidFill>
            <a:prstDash val="dash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953000" y="4495800"/>
            <a:ext cx="3581400" cy="533400"/>
          </a:xfrm>
          <a:prstGeom prst="rect">
            <a:avLst/>
          </a:prstGeom>
          <a:solidFill>
            <a:srgbClr val="FFC000">
              <a:alpha val="40000"/>
            </a:srgbClr>
          </a:solidFill>
          <a:ln w="508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606" name="TextBox 38"/>
          <p:cNvSpPr txBox="1">
            <a:spLocks noChangeArrowheads="1"/>
          </p:cNvSpPr>
          <p:nvPr/>
        </p:nvSpPr>
        <p:spPr bwMode="auto">
          <a:xfrm>
            <a:off x="1295400" y="56388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79646"/>
                </a:solidFill>
                <a:latin typeface="Calibri" charset="0"/>
                <a:cs typeface="Arial" charset="0"/>
              </a:rPr>
              <a:t>Rank 0: </a:t>
            </a:r>
            <a:r>
              <a:rPr lang="en-US" sz="1800" smtClean="0">
                <a:solidFill>
                  <a:srgbClr val="F79646"/>
                </a:solidFill>
                <a:latin typeface="Calibri" charset="0"/>
                <a:cs typeface="Arial" charset="0"/>
              </a:rPr>
              <a:t>collection of 8 chips</a:t>
            </a:r>
          </a:p>
        </p:txBody>
      </p:sp>
      <p:sp>
        <p:nvSpPr>
          <p:cNvPr id="110607" name="TextBox 39"/>
          <p:cNvSpPr txBox="1">
            <a:spLocks noChangeArrowheads="1"/>
          </p:cNvSpPr>
          <p:nvPr/>
        </p:nvSpPr>
        <p:spPr bwMode="auto">
          <a:xfrm>
            <a:off x="6705600" y="5649913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79646"/>
                </a:solidFill>
                <a:latin typeface="Calibri" charset="0"/>
                <a:cs typeface="Arial" charset="0"/>
              </a:rPr>
              <a:t>Rank 1</a:t>
            </a:r>
          </a:p>
        </p:txBody>
      </p:sp>
      <p:cxnSp>
        <p:nvCxnSpPr>
          <p:cNvPr id="43" name="Straight Arrow Connector 42"/>
          <p:cNvCxnSpPr>
            <a:stCxn id="37" idx="2"/>
            <a:endCxn id="110606" idx="0"/>
          </p:cNvCxnSpPr>
          <p:nvPr/>
        </p:nvCxnSpPr>
        <p:spPr>
          <a:xfrm rot="16200000" flipH="1">
            <a:off x="2362200" y="5143500"/>
            <a:ext cx="609600" cy="381000"/>
          </a:xfrm>
          <a:prstGeom prst="straightConnector1">
            <a:avLst/>
          </a:prstGeom>
          <a:ln w="508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38" idx="2"/>
            <a:endCxn id="110607" idx="0"/>
          </p:cNvCxnSpPr>
          <p:nvPr/>
        </p:nvCxnSpPr>
        <p:spPr>
          <a:xfrm rot="16200000" flipH="1">
            <a:off x="6661943" y="5110957"/>
            <a:ext cx="620713" cy="457200"/>
          </a:xfrm>
          <a:prstGeom prst="straightConnector1">
            <a:avLst/>
          </a:prstGeom>
          <a:ln w="50800">
            <a:solidFill>
              <a:schemeClr val="accent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89859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Rank</a:t>
            </a:r>
          </a:p>
        </p:txBody>
      </p:sp>
      <p:sp>
        <p:nvSpPr>
          <p:cNvPr id="4" name="Rectangle 3"/>
          <p:cNvSpPr/>
          <p:nvPr/>
        </p:nvSpPr>
        <p:spPr>
          <a:xfrm>
            <a:off x="3200400" y="2438400"/>
            <a:ext cx="2209800" cy="5334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Rank 0 (Front)</a:t>
            </a:r>
          </a:p>
        </p:txBody>
      </p:sp>
      <p:sp>
        <p:nvSpPr>
          <p:cNvPr id="5" name="Rectangle 4"/>
          <p:cNvSpPr/>
          <p:nvPr/>
        </p:nvSpPr>
        <p:spPr>
          <a:xfrm>
            <a:off x="6019800" y="2438400"/>
            <a:ext cx="2209800" cy="5334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Rank 1 (Back)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5511800" y="4648200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hape 9"/>
          <p:cNvCxnSpPr>
            <a:cxnSpLocks noChangeShapeType="1"/>
          </p:cNvCxnSpPr>
          <p:nvPr/>
        </p:nvCxnSpPr>
        <p:spPr bwMode="auto">
          <a:xfrm rot="5400000" flipH="1" flipV="1">
            <a:off x="5190332" y="4877594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" name="Shape 31"/>
          <p:cNvCxnSpPr>
            <a:stCxn id="4" idx="1"/>
          </p:cNvCxnSpPr>
          <p:nvPr/>
        </p:nvCxnSpPr>
        <p:spPr>
          <a:xfrm rot="10800000" flipV="1">
            <a:off x="2895600" y="2705100"/>
            <a:ext cx="304800" cy="2705100"/>
          </a:xfrm>
          <a:prstGeom prst="bentConnector2">
            <a:avLst/>
          </a:prstGeom>
          <a:ln w="25400">
            <a:solidFill>
              <a:schemeClr val="tx1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hape 32"/>
          <p:cNvCxnSpPr>
            <a:stCxn id="5" idx="1"/>
          </p:cNvCxnSpPr>
          <p:nvPr/>
        </p:nvCxnSpPr>
        <p:spPr>
          <a:xfrm rot="10800000">
            <a:off x="2643188" y="2057400"/>
            <a:ext cx="3376612" cy="647700"/>
          </a:xfrm>
          <a:prstGeom prst="bentConnector3">
            <a:avLst>
              <a:gd name="adj1" fmla="val 7977"/>
            </a:avLst>
          </a:prstGeom>
          <a:ln w="25400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hape 36"/>
          <p:cNvCxnSpPr/>
          <p:nvPr/>
        </p:nvCxnSpPr>
        <p:spPr>
          <a:xfrm rot="5400000">
            <a:off x="982663" y="3733800"/>
            <a:ext cx="3352800" cy="0"/>
          </a:xfrm>
          <a:prstGeom prst="bentConnector3">
            <a:avLst>
              <a:gd name="adj1" fmla="val 50000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25" name="TextBox 40"/>
          <p:cNvSpPr txBox="1">
            <a:spLocks noChangeArrowheads="1"/>
          </p:cNvSpPr>
          <p:nvPr/>
        </p:nvSpPr>
        <p:spPr bwMode="auto">
          <a:xfrm>
            <a:off x="4953000" y="54102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Data &lt;0:63&gt;</a:t>
            </a:r>
          </a:p>
        </p:txBody>
      </p:sp>
      <p:sp>
        <p:nvSpPr>
          <p:cNvPr id="111626" name="TextBox 41"/>
          <p:cNvSpPr txBox="1">
            <a:spLocks noChangeArrowheads="1"/>
          </p:cNvSpPr>
          <p:nvPr/>
        </p:nvSpPr>
        <p:spPr bwMode="auto">
          <a:xfrm>
            <a:off x="1952625" y="54102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CS &lt;0:1&gt;</a:t>
            </a:r>
          </a:p>
        </p:txBody>
      </p:sp>
      <p:cxnSp>
        <p:nvCxnSpPr>
          <p:cNvPr id="45" name="Shape 44"/>
          <p:cNvCxnSpPr>
            <a:stCxn id="4" idx="0"/>
          </p:cNvCxnSpPr>
          <p:nvPr/>
        </p:nvCxnSpPr>
        <p:spPr>
          <a:xfrm rot="16200000" flipH="1" flipV="1">
            <a:off x="1428750" y="2533650"/>
            <a:ext cx="2971800" cy="2781300"/>
          </a:xfrm>
          <a:prstGeom prst="bentConnector3">
            <a:avLst>
              <a:gd name="adj1" fmla="val -28116"/>
            </a:avLst>
          </a:prstGeom>
          <a:ln w="50800">
            <a:solidFill>
              <a:srgbClr val="0070C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hape 44"/>
          <p:cNvCxnSpPr>
            <a:stCxn id="5" idx="0"/>
          </p:cNvCxnSpPr>
          <p:nvPr/>
        </p:nvCxnSpPr>
        <p:spPr>
          <a:xfrm rot="16200000" flipV="1">
            <a:off x="5276850" y="590550"/>
            <a:ext cx="838200" cy="2857500"/>
          </a:xfrm>
          <a:prstGeom prst="bentConnector2">
            <a:avLst/>
          </a:prstGeom>
          <a:ln w="50800">
            <a:solidFill>
              <a:srgbClr val="0070C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29" name="TextBox 54"/>
          <p:cNvSpPr txBox="1">
            <a:spLocks noChangeArrowheads="1"/>
          </p:cNvSpPr>
          <p:nvPr/>
        </p:nvSpPr>
        <p:spPr bwMode="auto">
          <a:xfrm>
            <a:off x="762000" y="54102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0070C0"/>
                </a:solidFill>
                <a:latin typeface="Calibri" charset="0"/>
                <a:cs typeface="Arial" charset="0"/>
              </a:rPr>
              <a:t>Addr/Cmd</a:t>
            </a:r>
          </a:p>
        </p:txBody>
      </p:sp>
      <p:cxnSp>
        <p:nvCxnSpPr>
          <p:cNvPr id="58" name="Shape 9"/>
          <p:cNvCxnSpPr>
            <a:cxnSpLocks noChangeShapeType="1"/>
            <a:endCxn id="4" idx="2"/>
          </p:cNvCxnSpPr>
          <p:nvPr/>
        </p:nvCxnSpPr>
        <p:spPr bwMode="auto">
          <a:xfrm rot="16200000" flipV="1">
            <a:off x="4286250" y="2990850"/>
            <a:ext cx="1066800" cy="1028700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3" name="Shape 9"/>
          <p:cNvCxnSpPr>
            <a:cxnSpLocks noChangeShapeType="1"/>
            <a:endCxn id="5" idx="2"/>
          </p:cNvCxnSpPr>
          <p:nvPr/>
        </p:nvCxnSpPr>
        <p:spPr bwMode="auto">
          <a:xfrm rot="5400000" flipH="1" flipV="1">
            <a:off x="6076950" y="2990850"/>
            <a:ext cx="1066800" cy="1028700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7" name="Diagonal Stripe 6"/>
          <p:cNvSpPr/>
          <p:nvPr/>
        </p:nvSpPr>
        <p:spPr>
          <a:xfrm rot="13500000">
            <a:off x="5270500" y="3544888"/>
            <a:ext cx="914400" cy="914400"/>
          </a:xfrm>
          <a:prstGeom prst="diagStri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flipV="1">
            <a:off x="4572000" y="3352800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6400800" y="3352800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635" name="TextBox 74"/>
          <p:cNvSpPr txBox="1">
            <a:spLocks noChangeArrowheads="1"/>
          </p:cNvSpPr>
          <p:nvPr/>
        </p:nvSpPr>
        <p:spPr bwMode="auto">
          <a:xfrm>
            <a:off x="6477000" y="35814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&lt;0:63&gt;</a:t>
            </a:r>
          </a:p>
        </p:txBody>
      </p:sp>
      <p:sp>
        <p:nvSpPr>
          <p:cNvPr id="111636" name="TextBox 75"/>
          <p:cNvSpPr txBox="1">
            <a:spLocks noChangeArrowheads="1"/>
          </p:cNvSpPr>
          <p:nvPr/>
        </p:nvSpPr>
        <p:spPr bwMode="auto">
          <a:xfrm>
            <a:off x="3733800" y="3581400"/>
            <a:ext cx="91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&lt;0:63&gt;</a:t>
            </a:r>
          </a:p>
        </p:txBody>
      </p:sp>
      <p:sp>
        <p:nvSpPr>
          <p:cNvPr id="79" name="Right Brace 78"/>
          <p:cNvSpPr/>
          <p:nvPr/>
        </p:nvSpPr>
        <p:spPr>
          <a:xfrm rot="5400000">
            <a:off x="3390900" y="3009900"/>
            <a:ext cx="533400" cy="5791200"/>
          </a:xfrm>
          <a:prstGeom prst="rightBrac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1638" name="TextBox 87"/>
          <p:cNvSpPr txBox="1">
            <a:spLocks noChangeArrowheads="1"/>
          </p:cNvSpPr>
          <p:nvPr/>
        </p:nvSpPr>
        <p:spPr bwMode="auto">
          <a:xfrm>
            <a:off x="2667000" y="6172200"/>
            <a:ext cx="198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Memory channel</a:t>
            </a:r>
          </a:p>
        </p:txBody>
      </p:sp>
    </p:spTree>
    <p:extLst>
      <p:ext uri="{BB962C8B-B14F-4D97-AF65-F5344CB8AC3E}">
        <p14:creationId xmlns:p14="http://schemas.microsoft.com/office/powerpoint/2010/main" val="19176502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Breaking down a Rank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2895600"/>
            <a:ext cx="1295400" cy="38100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Rank 0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066800" y="3579813"/>
            <a:ext cx="457200" cy="3810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hape 9"/>
          <p:cNvCxnSpPr>
            <a:cxnSpLocks noChangeShapeType="1"/>
          </p:cNvCxnSpPr>
          <p:nvPr/>
        </p:nvCxnSpPr>
        <p:spPr bwMode="auto">
          <a:xfrm rot="5400000" flipH="1" flipV="1">
            <a:off x="745332" y="3809206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2645" name="TextBox 7"/>
          <p:cNvSpPr txBox="1">
            <a:spLocks noChangeArrowheads="1"/>
          </p:cNvSpPr>
          <p:nvPr/>
        </p:nvSpPr>
        <p:spPr bwMode="auto">
          <a:xfrm>
            <a:off x="1295400" y="3592513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&lt;0:63&gt;</a:t>
            </a:r>
          </a:p>
        </p:txBody>
      </p:sp>
      <p:cxnSp>
        <p:nvCxnSpPr>
          <p:cNvPr id="11" name="Straight Connector 10"/>
          <p:cNvCxnSpPr>
            <a:stCxn id="23" idx="0"/>
            <a:endCxn id="43" idx="1"/>
          </p:cNvCxnSpPr>
          <p:nvPr/>
        </p:nvCxnSpPr>
        <p:spPr>
          <a:xfrm rot="5400000" flipH="1" flipV="1">
            <a:off x="2353469" y="1048544"/>
            <a:ext cx="331787" cy="2447925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23" idx="4"/>
            <a:endCxn id="43" idx="3"/>
          </p:cNvCxnSpPr>
          <p:nvPr/>
        </p:nvCxnSpPr>
        <p:spPr>
          <a:xfrm rot="16200000" flipH="1">
            <a:off x="2162969" y="3704431"/>
            <a:ext cx="712788" cy="2447925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038600" y="2362200"/>
            <a:ext cx="6096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Chip 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76800" y="2362200"/>
            <a:ext cx="6096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Chip 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086600" y="2362200"/>
            <a:ext cx="6096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Chip 7</a:t>
            </a:r>
          </a:p>
        </p:txBody>
      </p:sp>
      <p:sp>
        <p:nvSpPr>
          <p:cNvPr id="23" name="Oval 22"/>
          <p:cNvSpPr/>
          <p:nvPr/>
        </p:nvSpPr>
        <p:spPr>
          <a:xfrm>
            <a:off x="228600" y="2438400"/>
            <a:ext cx="2133600" cy="21336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2652" name="TextBox 29"/>
          <p:cNvSpPr txBox="1">
            <a:spLocks noChangeArrowheads="1"/>
          </p:cNvSpPr>
          <p:nvPr/>
        </p:nvSpPr>
        <p:spPr bwMode="auto">
          <a:xfrm>
            <a:off x="5638800" y="2209800"/>
            <a:ext cx="1219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. . .</a:t>
            </a:r>
          </a:p>
        </p:txBody>
      </p:sp>
      <p:cxnSp>
        <p:nvCxnSpPr>
          <p:cNvPr id="31" name="Shape 9"/>
          <p:cNvCxnSpPr>
            <a:cxnSpLocks noChangeShapeType="1"/>
          </p:cNvCxnSpPr>
          <p:nvPr/>
        </p:nvCxnSpPr>
        <p:spPr bwMode="auto">
          <a:xfrm rot="5400000" flipH="1" flipV="1">
            <a:off x="3810794" y="3885406"/>
            <a:ext cx="1066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2654" name="TextBox 31"/>
          <p:cNvSpPr txBox="1">
            <a:spLocks noChangeArrowheads="1"/>
          </p:cNvSpPr>
          <p:nvPr/>
        </p:nvSpPr>
        <p:spPr bwMode="auto">
          <a:xfrm rot="-5400000">
            <a:off x="3663157" y="3663156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&lt;0:7&gt;</a:t>
            </a:r>
          </a:p>
        </p:txBody>
      </p:sp>
      <p:cxnSp>
        <p:nvCxnSpPr>
          <p:cNvPr id="34" name="Shape 9"/>
          <p:cNvCxnSpPr>
            <a:cxnSpLocks noChangeShapeType="1"/>
          </p:cNvCxnSpPr>
          <p:nvPr/>
        </p:nvCxnSpPr>
        <p:spPr bwMode="auto">
          <a:xfrm rot="5400000" flipH="1" flipV="1">
            <a:off x="4647407" y="3885406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2656" name="TextBox 34"/>
          <p:cNvSpPr txBox="1">
            <a:spLocks noChangeArrowheads="1"/>
          </p:cNvSpPr>
          <p:nvPr/>
        </p:nvSpPr>
        <p:spPr bwMode="auto">
          <a:xfrm rot="-5400000">
            <a:off x="4499769" y="3663156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&lt;8:15&gt;</a:t>
            </a:r>
          </a:p>
        </p:txBody>
      </p:sp>
      <p:cxnSp>
        <p:nvCxnSpPr>
          <p:cNvPr id="36" name="Shape 9"/>
          <p:cNvCxnSpPr>
            <a:cxnSpLocks noChangeShapeType="1"/>
          </p:cNvCxnSpPr>
          <p:nvPr/>
        </p:nvCxnSpPr>
        <p:spPr bwMode="auto">
          <a:xfrm rot="5400000" flipH="1" flipV="1">
            <a:off x="6857207" y="3885406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2658" name="TextBox 36"/>
          <p:cNvSpPr txBox="1">
            <a:spLocks noChangeArrowheads="1"/>
          </p:cNvSpPr>
          <p:nvPr/>
        </p:nvSpPr>
        <p:spPr bwMode="auto">
          <a:xfrm rot="-5400000">
            <a:off x="6709569" y="3663156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&lt;56:63&gt;</a:t>
            </a:r>
          </a:p>
        </p:txBody>
      </p:sp>
      <p:cxnSp>
        <p:nvCxnSpPr>
          <p:cNvPr id="38" name="Shape 9"/>
          <p:cNvCxnSpPr>
            <a:cxnSpLocks noChangeShapeType="1"/>
          </p:cNvCxnSpPr>
          <p:nvPr/>
        </p:nvCxnSpPr>
        <p:spPr bwMode="auto">
          <a:xfrm>
            <a:off x="4343400" y="4419600"/>
            <a:ext cx="30480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1" name="Shape 9"/>
          <p:cNvCxnSpPr>
            <a:cxnSpLocks noChangeShapeType="1"/>
          </p:cNvCxnSpPr>
          <p:nvPr/>
        </p:nvCxnSpPr>
        <p:spPr bwMode="auto">
          <a:xfrm rot="5400000" flipH="1" flipV="1">
            <a:off x="5317332" y="4952206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2661" name="TextBox 41"/>
          <p:cNvSpPr txBox="1">
            <a:spLocks noChangeArrowheads="1"/>
          </p:cNvSpPr>
          <p:nvPr/>
        </p:nvSpPr>
        <p:spPr bwMode="auto">
          <a:xfrm>
            <a:off x="5867400" y="48006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Data &lt;0:63&gt;</a:t>
            </a:r>
          </a:p>
        </p:txBody>
      </p:sp>
      <p:sp>
        <p:nvSpPr>
          <p:cNvPr id="43" name="Oval 42"/>
          <p:cNvSpPr/>
          <p:nvPr/>
        </p:nvSpPr>
        <p:spPr>
          <a:xfrm>
            <a:off x="2895600" y="1447800"/>
            <a:ext cx="5791200" cy="44958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34965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hape 9"/>
          <p:cNvCxnSpPr>
            <a:cxnSpLocks noChangeShapeType="1"/>
          </p:cNvCxnSpPr>
          <p:nvPr/>
        </p:nvCxnSpPr>
        <p:spPr bwMode="auto">
          <a:xfrm rot="16200000" flipV="1">
            <a:off x="5143500" y="4152900"/>
            <a:ext cx="914400" cy="381000"/>
          </a:xfrm>
          <a:prstGeom prst="bentConnector3">
            <a:avLst>
              <a:gd name="adj1" fmla="val 5813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8" name="Shape 9"/>
          <p:cNvCxnSpPr>
            <a:cxnSpLocks noChangeShapeType="1"/>
          </p:cNvCxnSpPr>
          <p:nvPr/>
        </p:nvCxnSpPr>
        <p:spPr bwMode="auto">
          <a:xfrm rot="16200000" flipV="1">
            <a:off x="5562600" y="3810000"/>
            <a:ext cx="1752600" cy="228600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36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Breaking down a Chip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2590800"/>
            <a:ext cx="609600" cy="990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Chip 0</a:t>
            </a:r>
          </a:p>
        </p:txBody>
      </p:sp>
      <p:cxnSp>
        <p:nvCxnSpPr>
          <p:cNvPr id="6" name="Shape 9"/>
          <p:cNvCxnSpPr>
            <a:cxnSpLocks noChangeShapeType="1"/>
          </p:cNvCxnSpPr>
          <p:nvPr/>
        </p:nvCxnSpPr>
        <p:spPr bwMode="auto">
          <a:xfrm rot="5400000" flipH="1" flipV="1">
            <a:off x="1056482" y="4114006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3670" name="TextBox 6"/>
          <p:cNvSpPr txBox="1">
            <a:spLocks noChangeArrowheads="1"/>
          </p:cNvSpPr>
          <p:nvPr/>
        </p:nvSpPr>
        <p:spPr bwMode="auto">
          <a:xfrm rot="-5400000">
            <a:off x="908844" y="3891756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&lt;0:7&gt;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638800" y="1720850"/>
          <a:ext cx="1249368" cy="119380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08228"/>
                <a:gridCol w="208228"/>
                <a:gridCol w="208228"/>
                <a:gridCol w="208228"/>
                <a:gridCol w="208228"/>
                <a:gridCol w="208228"/>
              </a:tblGrid>
              <a:tr h="198967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638800" y="17208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6400" y="18732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34000" y="20256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81600" y="21780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5029200" y="2330450"/>
          <a:ext cx="1249368" cy="119380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08228"/>
                <a:gridCol w="208228"/>
                <a:gridCol w="208228"/>
                <a:gridCol w="208228"/>
                <a:gridCol w="208228"/>
                <a:gridCol w="208228"/>
              </a:tblGrid>
              <a:tr h="198967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</a:tr>
              <a:tr h="198967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14" marR="91414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5029200" y="23304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76800" y="24828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4400" y="26352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rot="5400000" flipH="1" flipV="1">
            <a:off x="4457700" y="1758950"/>
            <a:ext cx="990600" cy="91440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781" name="TextBox 30"/>
          <p:cNvSpPr txBox="1">
            <a:spLocks noChangeArrowheads="1"/>
          </p:cNvSpPr>
          <p:nvPr/>
        </p:nvSpPr>
        <p:spPr bwMode="auto">
          <a:xfrm rot="-2834338">
            <a:off x="4279106" y="1861344"/>
            <a:ext cx="1081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8 banks</a:t>
            </a:r>
          </a:p>
        </p:txBody>
      </p:sp>
      <p:cxnSp>
        <p:nvCxnSpPr>
          <p:cNvPr id="34" name="Shape 9"/>
          <p:cNvCxnSpPr>
            <a:cxnSpLocks noChangeShapeType="1"/>
            <a:endCxn id="22" idx="2"/>
          </p:cNvCxnSpPr>
          <p:nvPr/>
        </p:nvCxnSpPr>
        <p:spPr bwMode="auto">
          <a:xfrm rot="16200000" flipV="1">
            <a:off x="5032375" y="4194175"/>
            <a:ext cx="793750" cy="419100"/>
          </a:xfrm>
          <a:prstGeom prst="bentConnector3">
            <a:avLst>
              <a:gd name="adj1" fmla="val 5187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" name="Rectangle 21"/>
          <p:cNvSpPr/>
          <p:nvPr/>
        </p:nvSpPr>
        <p:spPr>
          <a:xfrm>
            <a:off x="4572000" y="278765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Bank 0</a:t>
            </a:r>
          </a:p>
        </p:txBody>
      </p:sp>
      <p:sp>
        <p:nvSpPr>
          <p:cNvPr id="32" name="Diagonal Stripe 31"/>
          <p:cNvSpPr/>
          <p:nvPr/>
        </p:nvSpPr>
        <p:spPr>
          <a:xfrm rot="13500000">
            <a:off x="5675313" y="4303713"/>
            <a:ext cx="914400" cy="914400"/>
          </a:xfrm>
          <a:prstGeom prst="diagStri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785" name="TextBox 55"/>
          <p:cNvSpPr txBox="1">
            <a:spLocks noChangeArrowheads="1"/>
          </p:cNvSpPr>
          <p:nvPr/>
        </p:nvSpPr>
        <p:spPr bwMode="auto">
          <a:xfrm>
            <a:off x="5410200" y="3990975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&lt;0:7&gt;</a:t>
            </a:r>
          </a:p>
        </p:txBody>
      </p:sp>
      <p:sp>
        <p:nvSpPr>
          <p:cNvPr id="113786" name="TextBox 56"/>
          <p:cNvSpPr txBox="1">
            <a:spLocks noChangeArrowheads="1"/>
          </p:cNvSpPr>
          <p:nvPr/>
        </p:nvSpPr>
        <p:spPr bwMode="auto">
          <a:xfrm>
            <a:off x="5105400" y="4419600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&lt;0:7&gt;</a:t>
            </a:r>
          </a:p>
        </p:txBody>
      </p:sp>
      <p:sp>
        <p:nvSpPr>
          <p:cNvPr id="113787" name="TextBox 57"/>
          <p:cNvSpPr txBox="1">
            <a:spLocks noChangeArrowheads="1"/>
          </p:cNvSpPr>
          <p:nvPr/>
        </p:nvSpPr>
        <p:spPr bwMode="auto">
          <a:xfrm>
            <a:off x="6324600" y="3686175"/>
            <a:ext cx="533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&lt;0:7&gt;</a:t>
            </a:r>
          </a:p>
        </p:txBody>
      </p:sp>
      <p:sp>
        <p:nvSpPr>
          <p:cNvPr id="113788" name="TextBox 59"/>
          <p:cNvSpPr txBox="1">
            <a:spLocks noChangeArrowheads="1"/>
          </p:cNvSpPr>
          <p:nvPr/>
        </p:nvSpPr>
        <p:spPr bwMode="auto">
          <a:xfrm>
            <a:off x="5791200" y="40386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...</a:t>
            </a:r>
          </a:p>
        </p:txBody>
      </p:sp>
      <p:cxnSp>
        <p:nvCxnSpPr>
          <p:cNvPr id="61" name="Shape 9"/>
          <p:cNvCxnSpPr>
            <a:cxnSpLocks noChangeShapeType="1"/>
          </p:cNvCxnSpPr>
          <p:nvPr/>
        </p:nvCxnSpPr>
        <p:spPr bwMode="auto">
          <a:xfrm rot="5400000" flipH="1" flipV="1">
            <a:off x="5628482" y="5638006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3790" name="TextBox 61"/>
          <p:cNvSpPr txBox="1">
            <a:spLocks noChangeArrowheads="1"/>
          </p:cNvSpPr>
          <p:nvPr/>
        </p:nvSpPr>
        <p:spPr bwMode="auto">
          <a:xfrm rot="-5400000">
            <a:off x="5480844" y="5415756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&lt;0:7&gt;</a:t>
            </a:r>
          </a:p>
        </p:txBody>
      </p:sp>
      <p:sp>
        <p:nvSpPr>
          <p:cNvPr id="64" name="Oval 63"/>
          <p:cNvSpPr/>
          <p:nvPr/>
        </p:nvSpPr>
        <p:spPr>
          <a:xfrm>
            <a:off x="533400" y="2286000"/>
            <a:ext cx="2133600" cy="25146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429000" y="1295400"/>
            <a:ext cx="5257800" cy="50292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6" name="Straight Connector 65"/>
          <p:cNvCxnSpPr>
            <a:stCxn id="64" idx="0"/>
            <a:endCxn id="65" idx="1"/>
          </p:cNvCxnSpPr>
          <p:nvPr/>
        </p:nvCxnSpPr>
        <p:spPr>
          <a:xfrm rot="5400000" flipH="1" flipV="1">
            <a:off x="2772569" y="859631"/>
            <a:ext cx="254000" cy="2598738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64" idx="4"/>
            <a:endCxn id="65" idx="3"/>
          </p:cNvCxnSpPr>
          <p:nvPr/>
        </p:nvCxnSpPr>
        <p:spPr>
          <a:xfrm rot="16200000" flipH="1">
            <a:off x="2505869" y="3894931"/>
            <a:ext cx="787400" cy="2598738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6989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hape 9"/>
          <p:cNvCxnSpPr>
            <a:cxnSpLocks noChangeShapeType="1"/>
          </p:cNvCxnSpPr>
          <p:nvPr/>
        </p:nvCxnSpPr>
        <p:spPr bwMode="auto">
          <a:xfrm rot="5400000" flipH="1" flipV="1">
            <a:off x="6172200" y="4497388"/>
            <a:ext cx="990600" cy="990600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46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</a:rPr>
              <a:t>Breaking down a Bank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0" y="2514600"/>
            <a:ext cx="1295400" cy="1219200"/>
          </a:xfrm>
          <a:prstGeom prst="rect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Bank 0</a:t>
            </a:r>
          </a:p>
        </p:txBody>
      </p:sp>
      <p:cxnSp>
        <p:nvCxnSpPr>
          <p:cNvPr id="10" name="Shape 9"/>
          <p:cNvCxnSpPr>
            <a:cxnSpLocks noChangeShapeType="1"/>
          </p:cNvCxnSpPr>
          <p:nvPr/>
        </p:nvCxnSpPr>
        <p:spPr bwMode="auto">
          <a:xfrm rot="5400000" flipH="1" flipV="1">
            <a:off x="904082" y="4266406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4693" name="TextBox 10"/>
          <p:cNvSpPr txBox="1">
            <a:spLocks noChangeArrowheads="1"/>
          </p:cNvSpPr>
          <p:nvPr/>
        </p:nvSpPr>
        <p:spPr bwMode="auto">
          <a:xfrm rot="-5400000">
            <a:off x="756444" y="4044156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&lt;0:7&gt;</a:t>
            </a:r>
          </a:p>
        </p:txBody>
      </p:sp>
      <p:sp>
        <p:nvSpPr>
          <p:cNvPr id="114694" name="TextBox 11"/>
          <p:cNvSpPr txBox="1">
            <a:spLocks noChangeArrowheads="1"/>
          </p:cNvSpPr>
          <p:nvPr/>
        </p:nvSpPr>
        <p:spPr bwMode="auto">
          <a:xfrm>
            <a:off x="7467600" y="3659188"/>
            <a:ext cx="6858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4F81BD"/>
                </a:solidFill>
                <a:latin typeface="Calibri" charset="0"/>
                <a:cs typeface="Arial" charset="0"/>
              </a:rPr>
              <a:t>row 0</a:t>
            </a:r>
          </a:p>
        </p:txBody>
      </p:sp>
      <p:sp>
        <p:nvSpPr>
          <p:cNvPr id="114695" name="TextBox 13"/>
          <p:cNvSpPr txBox="1">
            <a:spLocks noChangeArrowheads="1"/>
          </p:cNvSpPr>
          <p:nvPr/>
        </p:nvSpPr>
        <p:spPr bwMode="auto">
          <a:xfrm>
            <a:off x="7467600" y="21336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4F81BD"/>
                </a:solidFill>
                <a:latin typeface="Calibri" charset="0"/>
                <a:cs typeface="Arial" charset="0"/>
              </a:rPr>
              <a:t>row 16k-1</a:t>
            </a:r>
          </a:p>
        </p:txBody>
      </p:sp>
      <p:sp>
        <p:nvSpPr>
          <p:cNvPr id="114696" name="TextBox 17"/>
          <p:cNvSpPr txBox="1">
            <a:spLocks noChangeArrowheads="1"/>
          </p:cNvSpPr>
          <p:nvPr/>
        </p:nvSpPr>
        <p:spPr bwMode="auto">
          <a:xfrm rot="5400000">
            <a:off x="7378700" y="2757488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4F81BD"/>
                </a:solidFill>
                <a:latin typeface="Calibri" charset="0"/>
                <a:cs typeface="Arial" charset="0"/>
              </a:rPr>
              <a:t>...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4038600" y="1557338"/>
            <a:ext cx="3276600" cy="1587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698" name="TextBox 20"/>
          <p:cNvSpPr txBox="1">
            <a:spLocks noChangeArrowheads="1"/>
          </p:cNvSpPr>
          <p:nvPr/>
        </p:nvSpPr>
        <p:spPr bwMode="auto">
          <a:xfrm>
            <a:off x="5181600" y="1219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4F81BD"/>
                </a:solidFill>
                <a:latin typeface="Calibri" charset="0"/>
                <a:cs typeface="Arial" charset="0"/>
              </a:rPr>
              <a:t>2kB</a:t>
            </a:r>
          </a:p>
        </p:txBody>
      </p:sp>
      <p:cxnSp>
        <p:nvCxnSpPr>
          <p:cNvPr id="22" name="Shape 9"/>
          <p:cNvCxnSpPr>
            <a:cxnSpLocks noChangeShapeType="1"/>
          </p:cNvCxnSpPr>
          <p:nvPr/>
        </p:nvCxnSpPr>
        <p:spPr bwMode="auto">
          <a:xfrm rot="16200000" flipV="1">
            <a:off x="4267200" y="4497388"/>
            <a:ext cx="990600" cy="990600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4700" name="TextBox 22"/>
          <p:cNvSpPr txBox="1">
            <a:spLocks noChangeArrowheads="1"/>
          </p:cNvSpPr>
          <p:nvPr/>
        </p:nvSpPr>
        <p:spPr bwMode="auto">
          <a:xfrm>
            <a:off x="3810000" y="4584700"/>
            <a:ext cx="45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1B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060825" y="1968500"/>
            <a:ext cx="381000" cy="1588"/>
          </a:xfrm>
          <a:prstGeom prst="straightConnector1">
            <a:avLst/>
          </a:prstGeom>
          <a:ln w="317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702" name="TextBox 26"/>
          <p:cNvSpPr txBox="1">
            <a:spLocks noChangeArrowheads="1"/>
          </p:cNvSpPr>
          <p:nvPr/>
        </p:nvSpPr>
        <p:spPr bwMode="auto">
          <a:xfrm>
            <a:off x="3679825" y="1601788"/>
            <a:ext cx="110648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4F81BD"/>
                </a:solidFill>
                <a:latin typeface="Calibri" charset="0"/>
                <a:cs typeface="Arial" charset="0"/>
              </a:rPr>
              <a:t>1B (column)</a:t>
            </a:r>
          </a:p>
        </p:txBody>
      </p:sp>
      <p:cxnSp>
        <p:nvCxnSpPr>
          <p:cNvPr id="35" name="Shape 9"/>
          <p:cNvCxnSpPr>
            <a:cxnSpLocks noChangeShapeType="1"/>
          </p:cNvCxnSpPr>
          <p:nvPr/>
        </p:nvCxnSpPr>
        <p:spPr bwMode="auto">
          <a:xfrm rot="16200000" flipV="1">
            <a:off x="4533900" y="4611688"/>
            <a:ext cx="990600" cy="762000"/>
          </a:xfrm>
          <a:prstGeom prst="bentConnector3">
            <a:avLst>
              <a:gd name="adj1" fmla="val 65759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038600" y="2090738"/>
          <a:ext cx="3332160" cy="244951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416520"/>
                <a:gridCol w="416520"/>
                <a:gridCol w="416520"/>
                <a:gridCol w="416520"/>
                <a:gridCol w="416520"/>
                <a:gridCol w="416520"/>
                <a:gridCol w="416520"/>
                <a:gridCol w="416520"/>
              </a:tblGrid>
              <a:tr h="489902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</a:tr>
              <a:tr h="489902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</a:tr>
              <a:tr h="489902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</a:tr>
              <a:tr h="489902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91431" marR="91431" marT="45724" marB="45724">
                    <a:solidFill>
                      <a:schemeClr val="bg1"/>
                    </a:solidFill>
                  </a:tcPr>
                </a:tc>
              </a:tr>
              <a:tr h="489902"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31" marR="91431" marT="45724" marB="45724" anchor="ctr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114760" name="TextBox 40"/>
          <p:cNvSpPr txBox="1">
            <a:spLocks noChangeArrowheads="1"/>
          </p:cNvSpPr>
          <p:nvPr/>
        </p:nvSpPr>
        <p:spPr bwMode="auto">
          <a:xfrm>
            <a:off x="4800600" y="4497388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1B</a:t>
            </a:r>
          </a:p>
        </p:txBody>
      </p:sp>
      <p:sp>
        <p:nvSpPr>
          <p:cNvPr id="114761" name="Rectangle 43"/>
          <p:cNvSpPr>
            <a:spLocks noChangeArrowheads="1"/>
          </p:cNvSpPr>
          <p:nvPr/>
        </p:nvSpPr>
        <p:spPr bwMode="auto">
          <a:xfrm>
            <a:off x="4953000" y="4065588"/>
            <a:ext cx="15065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rPr>
              <a:t>Row-buffer</a:t>
            </a:r>
          </a:p>
        </p:txBody>
      </p:sp>
      <p:sp>
        <p:nvSpPr>
          <p:cNvPr id="114762" name="TextBox 46"/>
          <p:cNvSpPr txBox="1">
            <a:spLocks noChangeArrowheads="1"/>
          </p:cNvSpPr>
          <p:nvPr/>
        </p:nvSpPr>
        <p:spPr bwMode="auto">
          <a:xfrm>
            <a:off x="7162800" y="4573588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1B</a:t>
            </a:r>
          </a:p>
        </p:txBody>
      </p:sp>
      <p:sp>
        <p:nvSpPr>
          <p:cNvPr id="114763" name="TextBox 48"/>
          <p:cNvSpPr txBox="1">
            <a:spLocks noChangeArrowheads="1"/>
          </p:cNvSpPr>
          <p:nvPr/>
        </p:nvSpPr>
        <p:spPr bwMode="auto">
          <a:xfrm>
            <a:off x="5410200" y="4802188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...</a:t>
            </a:r>
          </a:p>
        </p:txBody>
      </p: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18919" y="6134894"/>
            <a:ext cx="8382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4765" name="TextBox 50"/>
          <p:cNvSpPr txBox="1">
            <a:spLocks noChangeArrowheads="1"/>
          </p:cNvSpPr>
          <p:nvPr/>
        </p:nvSpPr>
        <p:spPr bwMode="auto">
          <a:xfrm rot="-5400000">
            <a:off x="5110957" y="5950744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&lt;0:7&gt;</a:t>
            </a:r>
          </a:p>
        </p:txBody>
      </p:sp>
      <p:sp>
        <p:nvSpPr>
          <p:cNvPr id="28" name="Diagonal Stripe 27"/>
          <p:cNvSpPr/>
          <p:nvPr/>
        </p:nvSpPr>
        <p:spPr>
          <a:xfrm rot="13500000">
            <a:off x="5294313" y="4991100"/>
            <a:ext cx="914400" cy="914400"/>
          </a:xfrm>
          <a:prstGeom prst="diagStrip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304800" y="2057400"/>
            <a:ext cx="2286000" cy="2895600"/>
          </a:xfrm>
          <a:prstGeom prst="ellipse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3124200" y="1219200"/>
            <a:ext cx="5410200" cy="5410200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8" name="Straight Connector 57"/>
          <p:cNvCxnSpPr>
            <a:stCxn id="56" idx="0"/>
          </p:cNvCxnSpPr>
          <p:nvPr/>
        </p:nvCxnSpPr>
        <p:spPr>
          <a:xfrm rot="5400000" flipH="1" flipV="1">
            <a:off x="2133600" y="762000"/>
            <a:ext cx="609600" cy="19812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56" idx="4"/>
          </p:cNvCxnSpPr>
          <p:nvPr/>
        </p:nvCxnSpPr>
        <p:spPr>
          <a:xfrm rot="16200000" flipH="1">
            <a:off x="1714500" y="4686300"/>
            <a:ext cx="1295400" cy="1828800"/>
          </a:xfrm>
          <a:prstGeom prst="line">
            <a:avLst/>
          </a:prstGeom>
          <a:ln w="63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291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sz="3800" dirty="0" smtClean="0"/>
              <a:t>Memory System: A </a:t>
            </a:r>
            <a:r>
              <a:rPr lang="en-US" sz="3800" b="1" i="1" dirty="0" smtClean="0"/>
              <a:t>Shared Resource </a:t>
            </a:r>
            <a:r>
              <a:rPr lang="en-US" sz="3800" dirty="0" smtClean="0"/>
              <a:t>View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574598C-5A2F-5E46-8E0D-A0FDA29590C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964377" y="1108075"/>
            <a:ext cx="2286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7" name="Picture 6" descr="many-core3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624" y="1066800"/>
            <a:ext cx="614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3856">
            <a:off x="7195612" y="2425729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21"/>
          <p:cNvSpPr>
            <a:spLocks noChangeShapeType="1"/>
          </p:cNvSpPr>
          <p:nvPr/>
        </p:nvSpPr>
        <p:spPr bwMode="auto">
          <a:xfrm>
            <a:off x="6584424" y="3470304"/>
            <a:ext cx="104457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>
              <a:defRPr/>
            </a:pPr>
            <a:endParaRPr lang="en-US" kern="0">
              <a:solidFill>
                <a:sysClr val="windowText" lastClr="000000"/>
              </a:solidFill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10" name="Text Box 24" descr="90%"/>
          <p:cNvSpPr txBox="1">
            <a:spLocks noChangeArrowheads="1"/>
          </p:cNvSpPr>
          <p:nvPr/>
        </p:nvSpPr>
        <p:spPr bwMode="auto">
          <a:xfrm>
            <a:off x="7628440" y="4189441"/>
            <a:ext cx="937743" cy="341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64008" tIns="32004" rIns="64008" bIns="320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800" dirty="0" smtClean="0">
                <a:solidFill>
                  <a:srgbClr val="000000"/>
                </a:solidFill>
              </a:rPr>
              <a:t>Storage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124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Subsystem Organization</a:t>
            </a:r>
          </a:p>
        </p:txBody>
      </p:sp>
      <p:sp>
        <p:nvSpPr>
          <p:cNvPr id="11571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Channel</a:t>
            </a:r>
          </a:p>
          <a:p>
            <a:r>
              <a:rPr lang="en-US">
                <a:latin typeface="Tahoma" charset="0"/>
              </a:rPr>
              <a:t>DIMM</a:t>
            </a:r>
          </a:p>
          <a:p>
            <a:r>
              <a:rPr lang="en-US">
                <a:latin typeface="Tahoma" charset="0"/>
              </a:rPr>
              <a:t>Rank</a:t>
            </a:r>
          </a:p>
          <a:p>
            <a:r>
              <a:rPr lang="en-US">
                <a:latin typeface="Tahoma" charset="0"/>
              </a:rPr>
              <a:t>Chip</a:t>
            </a:r>
          </a:p>
          <a:p>
            <a:r>
              <a:rPr lang="en-US">
                <a:latin typeface="Tahoma" charset="0"/>
              </a:rPr>
              <a:t>Bank</a:t>
            </a:r>
          </a:p>
          <a:p>
            <a:r>
              <a:rPr lang="en-US">
                <a:latin typeface="Tahoma" charset="0"/>
              </a:rPr>
              <a:t>Row/Column</a:t>
            </a:r>
          </a:p>
          <a:p>
            <a:endParaRPr lang="en-US">
              <a:latin typeface="Tahoma" charset="0"/>
            </a:endParaRPr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457103-F150-EE4D-AEB0-6D45BF2E83BA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80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13" name="Flowchart: Merge 4"/>
          <p:cNvSpPr/>
          <p:nvPr/>
        </p:nvSpPr>
        <p:spPr>
          <a:xfrm>
            <a:off x="2971800" y="1447800"/>
            <a:ext cx="1981200" cy="2971800"/>
          </a:xfrm>
          <a:prstGeom prst="flowChartMerge">
            <a:avLst/>
          </a:prstGeom>
          <a:solidFill>
            <a:srgbClr val="C0504D"/>
          </a:solidFill>
          <a:ln w="25400" cap="flat" cmpd="sng" algn="ctr">
            <a:solidFill>
              <a:srgbClr val="C0504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Flowchart: Merge 7"/>
          <p:cNvSpPr/>
          <p:nvPr/>
        </p:nvSpPr>
        <p:spPr>
          <a:xfrm>
            <a:off x="3124200" y="1905000"/>
            <a:ext cx="1676400" cy="2514600"/>
          </a:xfrm>
          <a:prstGeom prst="flowChartMerge">
            <a:avLst/>
          </a:prstGeom>
          <a:solidFill>
            <a:srgbClr val="00B050"/>
          </a:solidFill>
          <a:ln w="25400" cap="flat" cmpd="sng" algn="ctr">
            <a:solidFill>
              <a:srgbClr val="004C22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Flowchart: Merge 8"/>
          <p:cNvSpPr/>
          <p:nvPr/>
        </p:nvSpPr>
        <p:spPr>
          <a:xfrm>
            <a:off x="3276600" y="2362200"/>
            <a:ext cx="1371600" cy="2057400"/>
          </a:xfrm>
          <a:prstGeom prst="flowChartMerge">
            <a:avLst/>
          </a:prstGeom>
          <a:solidFill>
            <a:srgbClr val="F79646"/>
          </a:solidFill>
          <a:ln w="25400" cap="flat" cmpd="sng" algn="ctr">
            <a:solidFill>
              <a:srgbClr val="F7964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Flowchart: Merge 9"/>
          <p:cNvSpPr/>
          <p:nvPr/>
        </p:nvSpPr>
        <p:spPr>
          <a:xfrm>
            <a:off x="3429000" y="2819400"/>
            <a:ext cx="1066800" cy="1600200"/>
          </a:xfrm>
          <a:prstGeom prst="flowChartMerg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>
                <a:shade val="50000"/>
              </a:sys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Flowchart: Merge 10"/>
          <p:cNvSpPr/>
          <p:nvPr/>
        </p:nvSpPr>
        <p:spPr>
          <a:xfrm>
            <a:off x="3581400" y="3276600"/>
            <a:ext cx="762000" cy="1143000"/>
          </a:xfrm>
          <a:prstGeom prst="flowChartMerge">
            <a:avLst/>
          </a:prstGeom>
          <a:solidFill>
            <a:srgbClr val="9BBB59"/>
          </a:solidFill>
          <a:ln w="25400" cap="flat" cmpd="sng" algn="ctr">
            <a:solidFill>
              <a:srgbClr val="9BBB59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Flowchart: Merge 11"/>
          <p:cNvSpPr/>
          <p:nvPr/>
        </p:nvSpPr>
        <p:spPr>
          <a:xfrm>
            <a:off x="3733800" y="3733800"/>
            <a:ext cx="457200" cy="685800"/>
          </a:xfrm>
          <a:prstGeom prst="flowChartMerge">
            <a:avLst/>
          </a:prstGeom>
          <a:solidFill>
            <a:srgbClr val="4BACC6"/>
          </a:solidFill>
          <a:ln w="25400" cap="flat" cmpd="sng" algn="ctr">
            <a:solidFill>
              <a:srgbClr val="4BACC6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877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Example: Transferring a cache block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739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0xFFFF…F</a:t>
            </a:r>
          </a:p>
        </p:txBody>
      </p:sp>
      <p:sp>
        <p:nvSpPr>
          <p:cNvPr id="116740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0x00</a:t>
            </a:r>
          </a:p>
        </p:txBody>
      </p:sp>
      <p:sp>
        <p:nvSpPr>
          <p:cNvPr id="116741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0x40</a:t>
            </a:r>
          </a:p>
        </p:txBody>
      </p:sp>
      <p:sp>
        <p:nvSpPr>
          <p:cNvPr id="116742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8064A2"/>
                </a:solidFill>
                <a:latin typeface="Calibri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745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64B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cache block</a:t>
            </a:r>
          </a:p>
        </p:txBody>
      </p:sp>
      <p:sp>
        <p:nvSpPr>
          <p:cNvPr id="116746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Physical memory space</a:t>
            </a:r>
          </a:p>
        </p:txBody>
      </p:sp>
      <p:pic>
        <p:nvPicPr>
          <p:cNvPr id="116747" name="Picture 53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81400"/>
            <a:ext cx="20716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8" name="Picture 54" descr="nehal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572000"/>
            <a:ext cx="979488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9" name="Picture 55" descr="DIMM_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20975"/>
            <a:ext cx="207168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0" name="Picture 56" descr="DIMM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662363"/>
            <a:ext cx="12954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1" name="Picture 57" descr="DIMM_cro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24163"/>
            <a:ext cx="12954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9" name="Shape 58"/>
          <p:cNvCxnSpPr>
            <a:cxnSpLocks noChangeShapeType="1"/>
            <a:stCxn id="116748" idx="3"/>
            <a:endCxn id="116750" idx="2"/>
          </p:cNvCxnSpPr>
          <p:nvPr/>
        </p:nvCxnSpPr>
        <p:spPr bwMode="auto">
          <a:xfrm flipV="1">
            <a:off x="7913688" y="3962400"/>
            <a:ext cx="354012" cy="1098550"/>
          </a:xfrm>
          <a:prstGeom prst="bentConnector2">
            <a:avLst/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0" name="Shape 59"/>
          <p:cNvCxnSpPr>
            <a:cxnSpLocks noChangeShapeType="1"/>
            <a:stCxn id="116748" idx="1"/>
            <a:endCxn id="116747" idx="2"/>
          </p:cNvCxnSpPr>
          <p:nvPr/>
        </p:nvCxnSpPr>
        <p:spPr bwMode="auto">
          <a:xfrm rot="10800000">
            <a:off x="6142038" y="4060825"/>
            <a:ext cx="792162" cy="1000125"/>
          </a:xfrm>
          <a:prstGeom prst="bentConnector2">
            <a:avLst/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1" name="Shape 16"/>
          <p:cNvCxnSpPr>
            <a:cxnSpLocks noChangeShapeType="1"/>
            <a:stCxn id="116750" idx="0"/>
            <a:endCxn id="116751" idx="2"/>
          </p:cNvCxnSpPr>
          <p:nvPr/>
        </p:nvCxnSpPr>
        <p:spPr bwMode="auto">
          <a:xfrm rot="5400000" flipH="1" flipV="1">
            <a:off x="7999413" y="3394075"/>
            <a:ext cx="538162" cy="1588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2" name="Shape 16"/>
          <p:cNvCxnSpPr>
            <a:cxnSpLocks noChangeShapeType="1"/>
            <a:stCxn id="116747" idx="0"/>
            <a:endCxn id="116749" idx="2"/>
          </p:cNvCxnSpPr>
          <p:nvPr/>
        </p:nvCxnSpPr>
        <p:spPr bwMode="auto">
          <a:xfrm rot="5400000" flipH="1" flipV="1">
            <a:off x="5950744" y="3391694"/>
            <a:ext cx="381000" cy="1588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3" name="Rectangle 62"/>
          <p:cNvSpPr/>
          <p:nvPr/>
        </p:nvSpPr>
        <p:spPr>
          <a:xfrm>
            <a:off x="4876800" y="2514600"/>
            <a:ext cx="2514600" cy="1752600"/>
          </a:xfrm>
          <a:prstGeom prst="rect">
            <a:avLst/>
          </a:prstGeom>
          <a:noFill/>
          <a:ln w="254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757" name="TextBox 63"/>
          <p:cNvSpPr txBox="1">
            <a:spLocks noChangeArrowheads="1"/>
          </p:cNvSpPr>
          <p:nvPr/>
        </p:nvSpPr>
        <p:spPr bwMode="auto">
          <a:xfrm>
            <a:off x="5195888" y="2133600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Channel 0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029200" y="3505200"/>
            <a:ext cx="2209800" cy="609600"/>
          </a:xfrm>
          <a:prstGeom prst="rect">
            <a:avLst/>
          </a:prstGeom>
          <a:noFill/>
          <a:ln w="254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759" name="TextBox 67"/>
          <p:cNvSpPr txBox="1">
            <a:spLocks noChangeArrowheads="1"/>
          </p:cNvSpPr>
          <p:nvPr/>
        </p:nvSpPr>
        <p:spPr bwMode="auto">
          <a:xfrm>
            <a:off x="3810000" y="3440113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00B050"/>
                </a:solidFill>
                <a:latin typeface="Calibri" charset="0"/>
                <a:cs typeface="Arial" charset="0"/>
              </a:rPr>
              <a:t>DIMM 0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181600" y="3635375"/>
            <a:ext cx="1905000" cy="304800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6761" name="TextBox 69"/>
          <p:cNvSpPr txBox="1">
            <a:spLocks noChangeArrowheads="1"/>
          </p:cNvSpPr>
          <p:nvPr/>
        </p:nvSpPr>
        <p:spPr bwMode="auto">
          <a:xfrm>
            <a:off x="4572000" y="4495800"/>
            <a:ext cx="1219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79646"/>
                </a:solidFill>
                <a:latin typeface="Calibri" charset="0"/>
                <a:cs typeface="Arial" charset="0"/>
              </a:rPr>
              <a:t>Rank 0</a:t>
            </a:r>
          </a:p>
        </p:txBody>
      </p:sp>
      <p:cxnSp>
        <p:nvCxnSpPr>
          <p:cNvPr id="72" name="Straight Arrow Connector 71"/>
          <p:cNvCxnSpPr>
            <a:stCxn id="67" idx="1"/>
            <a:endCxn id="116759" idx="3"/>
          </p:cNvCxnSpPr>
          <p:nvPr/>
        </p:nvCxnSpPr>
        <p:spPr>
          <a:xfrm rot="10800000">
            <a:off x="4648200" y="3625850"/>
            <a:ext cx="381000" cy="184150"/>
          </a:xfrm>
          <a:prstGeom prst="straightConnector1">
            <a:avLst/>
          </a:prstGeom>
          <a:ln w="19050">
            <a:solidFill>
              <a:srgbClr val="00B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69" idx="2"/>
            <a:endCxn id="116761" idx="0"/>
          </p:cNvCxnSpPr>
          <p:nvPr/>
        </p:nvCxnSpPr>
        <p:spPr>
          <a:xfrm rot="5400000">
            <a:off x="5380037" y="3741738"/>
            <a:ext cx="555625" cy="952500"/>
          </a:xfrm>
          <a:prstGeom prst="straightConnector1">
            <a:avLst/>
          </a:prstGeom>
          <a:ln w="19050">
            <a:solidFill>
              <a:schemeClr val="accent6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ight Arrow 81"/>
          <p:cNvSpPr/>
          <p:nvPr/>
        </p:nvSpPr>
        <p:spPr>
          <a:xfrm rot="20478382">
            <a:off x="2882900" y="4121150"/>
            <a:ext cx="1654175" cy="11430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  <a:latin typeface="Calibri"/>
              </a:rPr>
              <a:t>Mapped to</a:t>
            </a:r>
          </a:p>
        </p:txBody>
      </p:sp>
    </p:spTree>
    <p:extLst>
      <p:ext uri="{BB962C8B-B14F-4D97-AF65-F5344CB8AC3E}">
        <p14:creationId xmlns:p14="http://schemas.microsoft.com/office/powerpoint/2010/main" val="15047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Example: Transferring a cache block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763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0xFFFF…F</a:t>
            </a:r>
          </a:p>
        </p:txBody>
      </p:sp>
      <p:sp>
        <p:nvSpPr>
          <p:cNvPr id="117764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0x00</a:t>
            </a:r>
          </a:p>
        </p:txBody>
      </p:sp>
      <p:sp>
        <p:nvSpPr>
          <p:cNvPr id="117765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0x40</a:t>
            </a:r>
          </a:p>
        </p:txBody>
      </p:sp>
      <p:sp>
        <p:nvSpPr>
          <p:cNvPr id="117766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8064A2"/>
                </a:solidFill>
                <a:latin typeface="Calibri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769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64B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cache block</a:t>
            </a:r>
          </a:p>
        </p:txBody>
      </p:sp>
      <p:sp>
        <p:nvSpPr>
          <p:cNvPr id="117770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772" name="TextBox 69"/>
          <p:cNvSpPr txBox="1">
            <a:spLocks noChangeArrowheads="1"/>
          </p:cNvSpPr>
          <p:nvPr/>
        </p:nvSpPr>
        <p:spPr bwMode="auto">
          <a:xfrm>
            <a:off x="5715000" y="1839913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79646"/>
                </a:solidFill>
                <a:latin typeface="Calibri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7938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0</a:t>
            </a:r>
          </a:p>
        </p:txBody>
      </p:sp>
      <p:sp>
        <p:nvSpPr>
          <p:cNvPr id="117939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1</a:t>
            </a:r>
          </a:p>
        </p:txBody>
      </p:sp>
      <p:sp>
        <p:nvSpPr>
          <p:cNvPr id="117940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7942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7944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7946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&lt;56:63&gt;</a:t>
            </a:r>
          </a:p>
        </p:txBody>
      </p: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7948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Data &lt;0:63&gt;</a:t>
            </a:r>
          </a:p>
        </p:txBody>
      </p:sp>
      <p:cxnSp>
        <p:nvCxnSpPr>
          <p:cNvPr id="53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7950" name="TextBox 64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32396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Example: Transferring a cache block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787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0xFFFF…F</a:t>
            </a:r>
          </a:p>
        </p:txBody>
      </p:sp>
      <p:sp>
        <p:nvSpPr>
          <p:cNvPr id="118788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0x00</a:t>
            </a:r>
          </a:p>
        </p:txBody>
      </p:sp>
      <p:sp>
        <p:nvSpPr>
          <p:cNvPr id="118789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0x40</a:t>
            </a:r>
          </a:p>
        </p:txBody>
      </p:sp>
      <p:sp>
        <p:nvSpPr>
          <p:cNvPr id="118790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8064A2"/>
                </a:solidFill>
                <a:latin typeface="Calibri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793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64B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cache block</a:t>
            </a:r>
          </a:p>
        </p:txBody>
      </p:sp>
      <p:sp>
        <p:nvSpPr>
          <p:cNvPr id="118794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796" name="TextBox 69"/>
          <p:cNvSpPr txBox="1">
            <a:spLocks noChangeArrowheads="1"/>
          </p:cNvSpPr>
          <p:nvPr/>
        </p:nvSpPr>
        <p:spPr bwMode="auto">
          <a:xfrm>
            <a:off x="5715000" y="184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79646"/>
                </a:solidFill>
                <a:latin typeface="Calibri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8962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0</a:t>
            </a:r>
          </a:p>
        </p:txBody>
      </p:sp>
      <p:sp>
        <p:nvSpPr>
          <p:cNvPr id="118963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1</a:t>
            </a:r>
          </a:p>
        </p:txBody>
      </p:sp>
      <p:sp>
        <p:nvSpPr>
          <p:cNvPr id="118964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8966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8968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8970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&lt;56:63&gt;</a:t>
            </a:r>
          </a:p>
        </p:txBody>
      </p: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8972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Data &lt;0:63&gt;</a:t>
            </a:r>
          </a:p>
        </p:txBody>
      </p:sp>
      <p:cxnSp>
        <p:nvCxnSpPr>
          <p:cNvPr id="52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8974" name="TextBox 52"/>
          <p:cNvSpPr txBox="1">
            <a:spLocks noChangeArrowheads="1"/>
          </p:cNvSpPr>
          <p:nvPr/>
        </p:nvSpPr>
        <p:spPr bwMode="auto">
          <a:xfrm>
            <a:off x="3048000" y="260032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0000"/>
                </a:solidFill>
                <a:latin typeface="Calibri" charset="0"/>
                <a:cs typeface="Arial" charset="0"/>
              </a:rPr>
              <a:t>Row 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0000"/>
                </a:solidFill>
                <a:latin typeface="Calibri" charset="0"/>
                <a:cs typeface="Arial" charset="0"/>
              </a:rPr>
              <a:t>Col 0</a:t>
            </a:r>
          </a:p>
        </p:txBody>
      </p:sp>
      <p:cxnSp>
        <p:nvCxnSpPr>
          <p:cNvPr id="55" name="Straight Arrow Connector 54"/>
          <p:cNvCxnSpPr>
            <a:endCxn id="118974" idx="3"/>
          </p:cNvCxnSpPr>
          <p:nvPr/>
        </p:nvCxnSpPr>
        <p:spPr>
          <a:xfrm rot="10800000" flipV="1">
            <a:off x="3505200" y="2819400"/>
            <a:ext cx="304800" cy="42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976" name="TextBox 58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363563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Example: Transferring a cache block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811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0xFFFF…F</a:t>
            </a:r>
          </a:p>
        </p:txBody>
      </p:sp>
      <p:sp>
        <p:nvSpPr>
          <p:cNvPr id="119812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0x00</a:t>
            </a:r>
          </a:p>
        </p:txBody>
      </p:sp>
      <p:sp>
        <p:nvSpPr>
          <p:cNvPr id="119813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0x40</a:t>
            </a:r>
          </a:p>
        </p:txBody>
      </p:sp>
      <p:sp>
        <p:nvSpPr>
          <p:cNvPr id="119814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8064A2"/>
                </a:solidFill>
                <a:latin typeface="Calibri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817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64B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cache block</a:t>
            </a:r>
          </a:p>
        </p:txBody>
      </p:sp>
      <p:sp>
        <p:nvSpPr>
          <p:cNvPr id="119818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820" name="TextBox 69"/>
          <p:cNvSpPr txBox="1">
            <a:spLocks noChangeArrowheads="1"/>
          </p:cNvSpPr>
          <p:nvPr/>
        </p:nvSpPr>
        <p:spPr bwMode="auto">
          <a:xfrm>
            <a:off x="5715000" y="184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79646"/>
                </a:solidFill>
                <a:latin typeface="Calibri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9986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0</a:t>
            </a:r>
          </a:p>
        </p:txBody>
      </p:sp>
      <p:sp>
        <p:nvSpPr>
          <p:cNvPr id="119987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1</a:t>
            </a:r>
          </a:p>
        </p:txBody>
      </p:sp>
      <p:sp>
        <p:nvSpPr>
          <p:cNvPr id="119988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9990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9992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9994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&lt;56:63&gt;</a:t>
            </a:r>
          </a:p>
        </p:txBody>
      </p: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9996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Data &lt;0:63&gt;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2688" y="5227638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8B</a:t>
            </a:r>
          </a:p>
        </p:txBody>
      </p:sp>
      <p:cxnSp>
        <p:nvCxnSpPr>
          <p:cNvPr id="53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9999" name="TextBox 53"/>
          <p:cNvSpPr txBox="1">
            <a:spLocks noChangeArrowheads="1"/>
          </p:cNvSpPr>
          <p:nvPr/>
        </p:nvSpPr>
        <p:spPr bwMode="auto">
          <a:xfrm>
            <a:off x="3048000" y="260032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0000"/>
                </a:solidFill>
                <a:latin typeface="Calibri" charset="0"/>
                <a:cs typeface="Arial" charset="0"/>
              </a:rPr>
              <a:t>Row 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0000"/>
                </a:solidFill>
                <a:latin typeface="Calibri" charset="0"/>
                <a:cs typeface="Arial" charset="0"/>
              </a:rPr>
              <a:t>Col 0</a:t>
            </a:r>
          </a:p>
        </p:txBody>
      </p:sp>
      <p:cxnSp>
        <p:nvCxnSpPr>
          <p:cNvPr id="55" name="Straight Arrow Connector 54"/>
          <p:cNvCxnSpPr>
            <a:endCxn id="119999" idx="3"/>
          </p:cNvCxnSpPr>
          <p:nvPr/>
        </p:nvCxnSpPr>
        <p:spPr>
          <a:xfrm rot="10800000" flipV="1">
            <a:off x="3505200" y="2819400"/>
            <a:ext cx="304800" cy="42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001" name="TextBox 55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. . 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638800" y="5486400"/>
            <a:ext cx="4572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8B</a:t>
            </a:r>
          </a:p>
        </p:txBody>
      </p:sp>
    </p:spTree>
    <p:extLst>
      <p:ext uri="{BB962C8B-B14F-4D97-AF65-F5344CB8AC3E}">
        <p14:creationId xmlns:p14="http://schemas.microsoft.com/office/powerpoint/2010/main" val="384344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Example: Transferring a cache block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835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0xFFFF…F</a:t>
            </a:r>
          </a:p>
        </p:txBody>
      </p:sp>
      <p:sp>
        <p:nvSpPr>
          <p:cNvPr id="120836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0x00</a:t>
            </a:r>
          </a:p>
        </p:txBody>
      </p:sp>
      <p:sp>
        <p:nvSpPr>
          <p:cNvPr id="120837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0x40</a:t>
            </a:r>
          </a:p>
        </p:txBody>
      </p:sp>
      <p:sp>
        <p:nvSpPr>
          <p:cNvPr id="120838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8064A2"/>
                </a:solidFill>
                <a:latin typeface="Calibri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841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64B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cache block</a:t>
            </a:r>
          </a:p>
        </p:txBody>
      </p:sp>
      <p:sp>
        <p:nvSpPr>
          <p:cNvPr id="120842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0844" name="TextBox 69"/>
          <p:cNvSpPr txBox="1">
            <a:spLocks noChangeArrowheads="1"/>
          </p:cNvSpPr>
          <p:nvPr/>
        </p:nvSpPr>
        <p:spPr bwMode="auto">
          <a:xfrm>
            <a:off x="5715000" y="184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79646"/>
                </a:solidFill>
                <a:latin typeface="Calibri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010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0</a:t>
            </a:r>
          </a:p>
        </p:txBody>
      </p:sp>
      <p:sp>
        <p:nvSpPr>
          <p:cNvPr id="121011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1</a:t>
            </a:r>
          </a:p>
        </p:txBody>
      </p:sp>
      <p:sp>
        <p:nvSpPr>
          <p:cNvPr id="121012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1014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1016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1018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&lt;56:63&gt;</a:t>
            </a:r>
          </a:p>
        </p:txBody>
      </p: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1020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Data &lt;0:63&gt;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2688" y="5227638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8B</a:t>
            </a:r>
          </a:p>
        </p:txBody>
      </p:sp>
      <p:cxnSp>
        <p:nvCxnSpPr>
          <p:cNvPr id="53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1023" name="TextBox 53"/>
          <p:cNvSpPr txBox="1">
            <a:spLocks noChangeArrowheads="1"/>
          </p:cNvSpPr>
          <p:nvPr/>
        </p:nvSpPr>
        <p:spPr bwMode="auto">
          <a:xfrm>
            <a:off x="3048000" y="260032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0000"/>
                </a:solidFill>
                <a:latin typeface="Calibri" charset="0"/>
                <a:cs typeface="Arial" charset="0"/>
              </a:rPr>
              <a:t>Row 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0000"/>
                </a:solidFill>
                <a:latin typeface="Calibri" charset="0"/>
                <a:cs typeface="Arial" charset="0"/>
              </a:rPr>
              <a:t>Col 1</a:t>
            </a:r>
          </a:p>
        </p:txBody>
      </p:sp>
      <p:cxnSp>
        <p:nvCxnSpPr>
          <p:cNvPr id="55" name="Straight Arrow Connector 54"/>
          <p:cNvCxnSpPr>
            <a:endCxn id="121023" idx="3"/>
          </p:cNvCxnSpPr>
          <p:nvPr/>
        </p:nvCxnSpPr>
        <p:spPr>
          <a:xfrm rot="10800000" flipV="1">
            <a:off x="3505200" y="2819400"/>
            <a:ext cx="457200" cy="42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025" name="TextBox 56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62622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Example: Transferring a cache block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859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0xFFFF…F</a:t>
            </a:r>
          </a:p>
        </p:txBody>
      </p:sp>
      <p:sp>
        <p:nvSpPr>
          <p:cNvPr id="121860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0x00</a:t>
            </a:r>
          </a:p>
        </p:txBody>
      </p:sp>
      <p:sp>
        <p:nvSpPr>
          <p:cNvPr id="121861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0x40</a:t>
            </a:r>
          </a:p>
        </p:txBody>
      </p:sp>
      <p:sp>
        <p:nvSpPr>
          <p:cNvPr id="121862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8064A2"/>
                </a:solidFill>
                <a:latin typeface="Calibri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865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64B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cache block</a:t>
            </a:r>
          </a:p>
        </p:txBody>
      </p:sp>
      <p:sp>
        <p:nvSpPr>
          <p:cNvPr id="121866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1868" name="TextBox 69"/>
          <p:cNvSpPr txBox="1">
            <a:spLocks noChangeArrowheads="1"/>
          </p:cNvSpPr>
          <p:nvPr/>
        </p:nvSpPr>
        <p:spPr bwMode="auto">
          <a:xfrm>
            <a:off x="5715000" y="184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79646"/>
                </a:solidFill>
                <a:latin typeface="Calibri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034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0</a:t>
            </a:r>
          </a:p>
        </p:txBody>
      </p:sp>
      <p:sp>
        <p:nvSpPr>
          <p:cNvPr id="122035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1</a:t>
            </a:r>
          </a:p>
        </p:txBody>
      </p:sp>
      <p:sp>
        <p:nvSpPr>
          <p:cNvPr id="122036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2038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2040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2042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&lt;56:63&gt;</a:t>
            </a:r>
          </a:p>
        </p:txBody>
      </p:sp>
      <p:cxnSp>
        <p:nvCxnSpPr>
          <p:cNvPr id="49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2045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Data &lt;0:63&gt;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2688" y="5227638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8B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189038" y="4845050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8B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rot="10800000" flipV="1">
            <a:off x="3505200" y="2819400"/>
            <a:ext cx="457200" cy="42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049" name="TextBox 57"/>
          <p:cNvSpPr txBox="1">
            <a:spLocks noChangeArrowheads="1"/>
          </p:cNvSpPr>
          <p:nvPr/>
        </p:nvSpPr>
        <p:spPr bwMode="auto">
          <a:xfrm>
            <a:off x="3048000" y="260032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0000"/>
                </a:solidFill>
                <a:latin typeface="Calibri" charset="0"/>
                <a:cs typeface="Arial" charset="0"/>
              </a:rPr>
              <a:t>Row 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0000"/>
                </a:solidFill>
                <a:latin typeface="Calibri" charset="0"/>
                <a:cs typeface="Arial" charset="0"/>
              </a:rPr>
              <a:t>Col 1</a:t>
            </a:r>
          </a:p>
        </p:txBody>
      </p:sp>
      <p:sp>
        <p:nvSpPr>
          <p:cNvPr id="122050" name="TextBox 59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. . .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638800" y="5486400"/>
            <a:ext cx="4572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8B</a:t>
            </a:r>
          </a:p>
        </p:txBody>
      </p:sp>
    </p:spTree>
    <p:extLst>
      <p:ext uri="{BB962C8B-B14F-4D97-AF65-F5344CB8AC3E}">
        <p14:creationId xmlns:p14="http://schemas.microsoft.com/office/powerpoint/2010/main" val="396518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Example: Transferring a cache block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2133600"/>
            <a:ext cx="457200" cy="3429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883" name="TextBox 4"/>
          <p:cNvSpPr txBox="1">
            <a:spLocks noChangeArrowheads="1"/>
          </p:cNvSpPr>
          <p:nvPr/>
        </p:nvSpPr>
        <p:spPr bwMode="auto">
          <a:xfrm>
            <a:off x="152400" y="1981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0xFFFF…F</a:t>
            </a:r>
          </a:p>
        </p:txBody>
      </p:sp>
      <p:sp>
        <p:nvSpPr>
          <p:cNvPr id="122884" name="TextBox 5"/>
          <p:cNvSpPr txBox="1">
            <a:spLocks noChangeArrowheads="1"/>
          </p:cNvSpPr>
          <p:nvPr/>
        </p:nvSpPr>
        <p:spPr bwMode="auto">
          <a:xfrm>
            <a:off x="152400" y="5376863"/>
            <a:ext cx="914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0x00</a:t>
            </a:r>
          </a:p>
        </p:txBody>
      </p:sp>
      <p:sp>
        <p:nvSpPr>
          <p:cNvPr id="122885" name="TextBox 6"/>
          <p:cNvSpPr txBox="1">
            <a:spLocks noChangeArrowheads="1"/>
          </p:cNvSpPr>
          <p:nvPr/>
        </p:nvSpPr>
        <p:spPr bwMode="auto">
          <a:xfrm>
            <a:off x="152400" y="4267200"/>
            <a:ext cx="914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8064A2"/>
                </a:solidFill>
                <a:latin typeface="Calibri" charset="0"/>
                <a:cs typeface="Arial" charset="0"/>
              </a:rPr>
              <a:t>0x40</a:t>
            </a:r>
          </a:p>
        </p:txBody>
      </p:sp>
      <p:sp>
        <p:nvSpPr>
          <p:cNvPr id="122886" name="TextBox 7"/>
          <p:cNvSpPr txBox="1">
            <a:spLocks noChangeArrowheads="1"/>
          </p:cNvSpPr>
          <p:nvPr/>
        </p:nvSpPr>
        <p:spPr bwMode="auto">
          <a:xfrm rot="-5400000">
            <a:off x="292100" y="30607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8064A2"/>
                </a:solidFill>
                <a:latin typeface="Calibri" charset="0"/>
                <a:cs typeface="Arial" charset="0"/>
              </a:rPr>
              <a:t>...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1181101" y="4991100"/>
            <a:ext cx="1141412" cy="1587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143000" y="4419600"/>
            <a:ext cx="457200" cy="1143000"/>
          </a:xfrm>
          <a:prstGeom prst="rect">
            <a:avLst/>
          </a:prstGeom>
          <a:ln w="381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889" name="TextBox 14"/>
          <p:cNvSpPr txBox="1">
            <a:spLocks noChangeArrowheads="1"/>
          </p:cNvSpPr>
          <p:nvPr/>
        </p:nvSpPr>
        <p:spPr bwMode="auto">
          <a:xfrm>
            <a:off x="1752600" y="47244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64B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cache block</a:t>
            </a:r>
          </a:p>
        </p:txBody>
      </p:sp>
      <p:sp>
        <p:nvSpPr>
          <p:cNvPr id="122890" name="TextBox 15"/>
          <p:cNvSpPr txBox="1">
            <a:spLocks noChangeArrowheads="1"/>
          </p:cNvSpPr>
          <p:nvPr/>
        </p:nvSpPr>
        <p:spPr bwMode="auto">
          <a:xfrm>
            <a:off x="304800" y="1447800"/>
            <a:ext cx="213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Physical memory space</a:t>
            </a:r>
          </a:p>
        </p:txBody>
      </p:sp>
      <p:sp>
        <p:nvSpPr>
          <p:cNvPr id="69" name="Rectangle 68"/>
          <p:cNvSpPr/>
          <p:nvPr/>
        </p:nvSpPr>
        <p:spPr>
          <a:xfrm>
            <a:off x="3581400" y="2212975"/>
            <a:ext cx="4724400" cy="979488"/>
          </a:xfrm>
          <a:prstGeom prst="rect">
            <a:avLst/>
          </a:prstGeom>
          <a:solidFill>
            <a:schemeClr val="accent6">
              <a:alpha val="40000"/>
            </a:schemeClr>
          </a:solidFill>
          <a:ln w="25400">
            <a:solidFill>
              <a:schemeClr val="accent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2892" name="TextBox 69"/>
          <p:cNvSpPr txBox="1">
            <a:spLocks noChangeArrowheads="1"/>
          </p:cNvSpPr>
          <p:nvPr/>
        </p:nvSpPr>
        <p:spPr bwMode="auto">
          <a:xfrm>
            <a:off x="5715000" y="184308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79646"/>
                </a:solidFill>
                <a:latin typeface="Calibri" charset="0"/>
                <a:cs typeface="Arial" charset="0"/>
              </a:rPr>
              <a:t>Rank 0</a:t>
            </a:r>
          </a:p>
        </p:txBody>
      </p:sp>
      <p:graphicFrame>
        <p:nvGraphicFramePr>
          <p:cNvPr id="32" name="Table 31"/>
          <p:cNvGraphicFramePr>
            <a:graphicFrameLocks noGrp="1"/>
          </p:cNvGraphicFramePr>
          <p:nvPr/>
        </p:nvGraphicFramePr>
        <p:xfrm>
          <a:off x="38608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7846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>
                        <a:solidFill>
                          <a:schemeClr val="accent5"/>
                        </a:solidFill>
                      </a:endParaRPr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7518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7442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4851400" y="23907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4775200" y="2492375"/>
          <a:ext cx="558800" cy="5588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39700"/>
                <a:gridCol w="139700"/>
                <a:gridCol w="139700"/>
                <a:gridCol w="139700"/>
              </a:tblGrid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/>
                    </a:p>
                  </a:txBody>
                  <a:tcPr marL="0" marR="0">
                    <a:solidFill>
                      <a:schemeClr val="bg1"/>
                    </a:solidFill>
                  </a:tcPr>
                </a:tc>
              </a:tr>
              <a:tr h="139700"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" dirty="0"/>
                    </a:p>
                  </a:txBody>
                  <a:tcPr marL="0" marR="0">
                    <a:solidFill>
                      <a:schemeClr val="accent5"/>
                    </a:solidFill>
                  </a:tcPr>
                </a:tc>
              </a:tr>
            </a:tbl>
          </a:graphicData>
        </a:graphic>
      </p:graphicFrame>
      <p:sp>
        <p:nvSpPr>
          <p:cNvPr id="37" name="Rectangle 36"/>
          <p:cNvSpPr/>
          <p:nvPr/>
        </p:nvSpPr>
        <p:spPr>
          <a:xfrm>
            <a:off x="37338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91400" y="2060575"/>
            <a:ext cx="762000" cy="1295400"/>
          </a:xfrm>
          <a:prstGeom prst="rect">
            <a:avLst/>
          </a:prstGeom>
          <a:noFill/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058" name="TextBox 39"/>
          <p:cNvSpPr txBox="1">
            <a:spLocks noChangeArrowheads="1"/>
          </p:cNvSpPr>
          <p:nvPr/>
        </p:nvSpPr>
        <p:spPr bwMode="auto">
          <a:xfrm>
            <a:off x="37338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0</a:t>
            </a:r>
          </a:p>
        </p:txBody>
      </p:sp>
      <p:sp>
        <p:nvSpPr>
          <p:cNvPr id="123059" name="TextBox 40"/>
          <p:cNvSpPr txBox="1">
            <a:spLocks noChangeArrowheads="1"/>
          </p:cNvSpPr>
          <p:nvPr/>
        </p:nvSpPr>
        <p:spPr bwMode="auto">
          <a:xfrm>
            <a:off x="4724400" y="1752600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1</a:t>
            </a:r>
          </a:p>
        </p:txBody>
      </p:sp>
      <p:sp>
        <p:nvSpPr>
          <p:cNvPr id="123060" name="TextBox 41"/>
          <p:cNvSpPr txBox="1">
            <a:spLocks noChangeArrowheads="1"/>
          </p:cNvSpPr>
          <p:nvPr/>
        </p:nvSpPr>
        <p:spPr bwMode="auto">
          <a:xfrm>
            <a:off x="7391400" y="1755775"/>
            <a:ext cx="76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Chip 7</a:t>
            </a:r>
          </a:p>
        </p:txBody>
      </p:sp>
      <p:cxnSp>
        <p:nvCxnSpPr>
          <p:cNvPr id="43" name="Shape 9"/>
          <p:cNvCxnSpPr>
            <a:cxnSpLocks noChangeShapeType="1"/>
          </p:cNvCxnSpPr>
          <p:nvPr/>
        </p:nvCxnSpPr>
        <p:spPr bwMode="auto">
          <a:xfrm rot="5400000" flipH="1" flipV="1">
            <a:off x="3571082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3062" name="TextBox 43"/>
          <p:cNvSpPr txBox="1">
            <a:spLocks noChangeArrowheads="1"/>
          </p:cNvSpPr>
          <p:nvPr/>
        </p:nvSpPr>
        <p:spPr bwMode="auto">
          <a:xfrm rot="-5400000">
            <a:off x="3423444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&lt;0:7&gt;</a:t>
            </a:r>
          </a:p>
        </p:txBody>
      </p:sp>
      <p:cxnSp>
        <p:nvCxnSpPr>
          <p:cNvPr id="45" name="Shape 9"/>
          <p:cNvCxnSpPr>
            <a:cxnSpLocks noChangeShapeType="1"/>
          </p:cNvCxnSpPr>
          <p:nvPr/>
        </p:nvCxnSpPr>
        <p:spPr bwMode="auto">
          <a:xfrm rot="5400000" flipH="1" flipV="1">
            <a:off x="45712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3064" name="TextBox 45"/>
          <p:cNvSpPr txBox="1">
            <a:spLocks noChangeArrowheads="1"/>
          </p:cNvSpPr>
          <p:nvPr/>
        </p:nvSpPr>
        <p:spPr bwMode="auto">
          <a:xfrm rot="-5400000">
            <a:off x="44235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&lt;8:15&gt;</a:t>
            </a:r>
          </a:p>
        </p:txBody>
      </p:sp>
      <p:cxnSp>
        <p:nvCxnSpPr>
          <p:cNvPr id="47" name="Shape 9"/>
          <p:cNvCxnSpPr>
            <a:cxnSpLocks noChangeShapeType="1"/>
          </p:cNvCxnSpPr>
          <p:nvPr/>
        </p:nvCxnSpPr>
        <p:spPr bwMode="auto">
          <a:xfrm rot="5400000" flipH="1" flipV="1">
            <a:off x="7314407" y="3888581"/>
            <a:ext cx="10668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3066" name="TextBox 47"/>
          <p:cNvSpPr txBox="1">
            <a:spLocks noChangeArrowheads="1"/>
          </p:cNvSpPr>
          <p:nvPr/>
        </p:nvSpPr>
        <p:spPr bwMode="auto">
          <a:xfrm rot="-5400000">
            <a:off x="7166769" y="3666331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&lt;56:63&gt;</a:t>
            </a:r>
          </a:p>
        </p:txBody>
      </p:sp>
      <p:cxnSp>
        <p:nvCxnSpPr>
          <p:cNvPr id="49" name="Shape 9"/>
          <p:cNvCxnSpPr>
            <a:cxnSpLocks noChangeShapeType="1"/>
          </p:cNvCxnSpPr>
          <p:nvPr/>
        </p:nvCxnSpPr>
        <p:spPr bwMode="auto">
          <a:xfrm>
            <a:off x="4114800" y="4419600"/>
            <a:ext cx="3733800" cy="1588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50" name="Shape 9"/>
          <p:cNvCxnSpPr>
            <a:cxnSpLocks noChangeShapeType="1"/>
          </p:cNvCxnSpPr>
          <p:nvPr/>
        </p:nvCxnSpPr>
        <p:spPr bwMode="auto">
          <a:xfrm rot="5400000" flipH="1" flipV="1">
            <a:off x="5333207" y="4955381"/>
            <a:ext cx="1066800" cy="1587"/>
          </a:xfrm>
          <a:prstGeom prst="bentConnector3">
            <a:avLst>
              <a:gd name="adj1" fmla="val 50000"/>
            </a:avLst>
          </a:prstGeom>
          <a:noFill/>
          <a:ln w="101600">
            <a:solidFill>
              <a:schemeClr val="accent2"/>
            </a:solidFill>
            <a:miter lim="800000"/>
            <a:headEnd type="triangle" w="med" len="med"/>
            <a:tailEnd type="triangl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3069" name="TextBox 50"/>
          <p:cNvSpPr txBox="1">
            <a:spLocks noChangeArrowheads="1"/>
          </p:cNvSpPr>
          <p:nvPr/>
        </p:nvSpPr>
        <p:spPr bwMode="auto">
          <a:xfrm>
            <a:off x="5867400" y="48037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C0504D"/>
                </a:solidFill>
                <a:latin typeface="Calibri" charset="0"/>
                <a:cs typeface="Arial" charset="0"/>
              </a:rPr>
              <a:t>Data &lt;0:63&gt;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182688" y="5227638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8B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189038" y="4845050"/>
            <a:ext cx="381000" cy="3048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  <a:latin typeface="Calibri"/>
              </a:rPr>
              <a:t>8B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 rot="10800000" flipV="1">
            <a:off x="3505200" y="2819400"/>
            <a:ext cx="457200" cy="42863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73" name="TextBox 57"/>
          <p:cNvSpPr txBox="1">
            <a:spLocks noChangeArrowheads="1"/>
          </p:cNvSpPr>
          <p:nvPr/>
        </p:nvSpPr>
        <p:spPr bwMode="auto">
          <a:xfrm>
            <a:off x="3048000" y="2600325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0000"/>
                </a:solidFill>
                <a:latin typeface="Calibri" charset="0"/>
                <a:cs typeface="Arial" charset="0"/>
              </a:rPr>
              <a:t>Row 0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0000"/>
                </a:solidFill>
                <a:latin typeface="Calibri" charset="0"/>
                <a:cs typeface="Arial" charset="0"/>
              </a:rPr>
              <a:t>Col 1</a:t>
            </a:r>
          </a:p>
        </p:txBody>
      </p:sp>
      <p:sp>
        <p:nvSpPr>
          <p:cNvPr id="123074" name="TextBox 58"/>
          <p:cNvSpPr txBox="1">
            <a:spLocks noChangeArrowheads="1"/>
          </p:cNvSpPr>
          <p:nvPr/>
        </p:nvSpPr>
        <p:spPr bwMode="auto">
          <a:xfrm>
            <a:off x="2133600" y="5638800"/>
            <a:ext cx="6705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0000"/>
                </a:solidFill>
                <a:latin typeface="Calibri" charset="0"/>
                <a:cs typeface="Arial" charset="0"/>
              </a:rPr>
              <a:t>A 64B cache block takes 8 I/O cycles to transfer.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800" b="1" smtClean="0">
              <a:solidFill>
                <a:srgbClr val="FF0000"/>
              </a:solidFill>
              <a:latin typeface="Calibri" charset="0"/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0000"/>
                </a:solidFill>
                <a:latin typeface="Calibri" charset="0"/>
                <a:cs typeface="Arial" charset="0"/>
              </a:rPr>
              <a:t>During the process, 8 columns are read sequentially.</a:t>
            </a:r>
          </a:p>
        </p:txBody>
      </p:sp>
      <p:sp>
        <p:nvSpPr>
          <p:cNvPr id="123075" name="TextBox 53"/>
          <p:cNvSpPr txBox="1">
            <a:spLocks noChangeArrowheads="1"/>
          </p:cNvSpPr>
          <p:nvPr/>
        </p:nvSpPr>
        <p:spPr bwMode="auto">
          <a:xfrm>
            <a:off x="6096000" y="231140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  <a:latin typeface="Calibri" charset="0"/>
                <a:cs typeface="Arial" charset="0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91438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Garamond" charset="0"/>
              </a:rPr>
              <a:t>Latency Components: Basic DRAM Operation</a:t>
            </a:r>
          </a:p>
        </p:txBody>
      </p:sp>
      <p:sp>
        <p:nvSpPr>
          <p:cNvPr id="12390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CPU </a:t>
            </a:r>
            <a:r>
              <a:rPr lang="en-US" dirty="0">
                <a:latin typeface="Tahoma" charset="0"/>
                <a:cs typeface="Arial" charset="0"/>
              </a:rPr>
              <a:t>→ controller transfer time</a:t>
            </a:r>
          </a:p>
          <a:p>
            <a:r>
              <a:rPr lang="en-US" dirty="0">
                <a:latin typeface="Tahoma" charset="0"/>
                <a:cs typeface="Arial" charset="0"/>
              </a:rPr>
              <a:t>Controller latency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cs typeface="Arial" charset="0"/>
              </a:rPr>
              <a:t>Queuing &amp; scheduling delay at the controller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cs typeface="Arial" charset="0"/>
              </a:rPr>
              <a:t>Access converted to basic commands</a:t>
            </a:r>
          </a:p>
          <a:p>
            <a:r>
              <a:rPr lang="en-US" dirty="0">
                <a:latin typeface="Tahoma" charset="0"/>
                <a:cs typeface="Arial" charset="0"/>
              </a:rPr>
              <a:t>Controller → DRAM transfer time</a:t>
            </a:r>
          </a:p>
          <a:p>
            <a:r>
              <a:rPr lang="en-US" dirty="0">
                <a:latin typeface="Tahoma" charset="0"/>
                <a:cs typeface="Arial" charset="0"/>
              </a:rPr>
              <a:t>DRAM bank latency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cs typeface="Arial" charset="0"/>
              </a:rPr>
              <a:t>Simple </a:t>
            </a:r>
            <a:r>
              <a:rPr lang="en-US" dirty="0" smtClean="0">
                <a:latin typeface="Tahoma" charset="0"/>
                <a:ea typeface="ＭＳ Ｐゴシック" charset="0"/>
                <a:cs typeface="Arial" charset="0"/>
              </a:rPr>
              <a:t>CAS (column address strobe) </a:t>
            </a:r>
            <a:r>
              <a:rPr lang="en-US" dirty="0">
                <a:latin typeface="Tahoma" charset="0"/>
                <a:ea typeface="ＭＳ Ｐゴシック" charset="0"/>
                <a:cs typeface="Arial" charset="0"/>
              </a:rPr>
              <a:t>if row is </a:t>
            </a:r>
            <a:r>
              <a:rPr lang="ja-JP" altLang="en-US" dirty="0">
                <a:latin typeface="Tahoma" charset="0"/>
                <a:ea typeface="ＭＳ Ｐゴシック" charset="0"/>
                <a:cs typeface="Arial" charset="0"/>
              </a:rPr>
              <a:t>“</a:t>
            </a:r>
            <a:r>
              <a:rPr lang="en-US" altLang="ja-JP" dirty="0">
                <a:latin typeface="Tahoma" charset="0"/>
                <a:ea typeface="ＭＳ Ｐゴシック" charset="0"/>
                <a:cs typeface="Arial" charset="0"/>
              </a:rPr>
              <a:t>open</a:t>
            </a:r>
            <a:r>
              <a:rPr lang="ja-JP" altLang="en-US" dirty="0">
                <a:latin typeface="Tahoma" charset="0"/>
                <a:ea typeface="ＭＳ Ｐゴシック" charset="0"/>
                <a:cs typeface="Arial" charset="0"/>
              </a:rPr>
              <a:t>”</a:t>
            </a:r>
            <a:r>
              <a:rPr lang="en-US" altLang="ja-JP" dirty="0">
                <a:latin typeface="Tahoma" charset="0"/>
                <a:ea typeface="ＭＳ Ｐゴシック" charset="0"/>
                <a:cs typeface="Arial" charset="0"/>
              </a:rPr>
              <a:t> OR</a:t>
            </a:r>
          </a:p>
          <a:p>
            <a:pPr lvl="1"/>
            <a:r>
              <a:rPr lang="en-US" dirty="0" smtClean="0">
                <a:latin typeface="Tahoma" charset="0"/>
                <a:ea typeface="ＭＳ Ｐゴシック" charset="0"/>
                <a:cs typeface="Arial" charset="0"/>
              </a:rPr>
              <a:t>RAS (row address strobe) </a:t>
            </a:r>
            <a:r>
              <a:rPr lang="en-US" dirty="0">
                <a:latin typeface="Tahoma" charset="0"/>
                <a:ea typeface="ＭＳ Ｐゴシック" charset="0"/>
                <a:cs typeface="Arial" charset="0"/>
              </a:rPr>
              <a:t>+ CAS if array </a:t>
            </a:r>
            <a:r>
              <a:rPr lang="en-US" dirty="0" err="1">
                <a:latin typeface="Tahoma" charset="0"/>
                <a:ea typeface="ＭＳ Ｐゴシック" charset="0"/>
                <a:cs typeface="Arial" charset="0"/>
              </a:rPr>
              <a:t>precharged</a:t>
            </a:r>
            <a:r>
              <a:rPr lang="en-US" dirty="0">
                <a:latin typeface="Tahoma" charset="0"/>
                <a:ea typeface="ＭＳ Ｐゴシック" charset="0"/>
                <a:cs typeface="Arial" charset="0"/>
              </a:rPr>
              <a:t> OR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  <a:cs typeface="Arial" charset="0"/>
              </a:rPr>
              <a:t>PRE + RAS + CAS (worst case)</a:t>
            </a:r>
          </a:p>
          <a:p>
            <a:r>
              <a:rPr lang="en-US" dirty="0">
                <a:latin typeface="Tahoma" charset="0"/>
                <a:cs typeface="Arial" charset="0"/>
              </a:rPr>
              <a:t>DRAM → C</a:t>
            </a:r>
            <a:r>
              <a:rPr lang="en-US" dirty="0" smtClean="0">
                <a:latin typeface="Tahoma" charset="0"/>
                <a:cs typeface="Arial" charset="0"/>
              </a:rPr>
              <a:t>ontroller transfer time</a:t>
            </a:r>
          </a:p>
          <a:p>
            <a:pPr lvl="1"/>
            <a:r>
              <a:rPr lang="en-US" dirty="0" smtClean="0">
                <a:latin typeface="Tahoma" charset="0"/>
                <a:cs typeface="Arial" charset="0"/>
              </a:rPr>
              <a:t>Bus latency (BL)</a:t>
            </a:r>
          </a:p>
          <a:p>
            <a:r>
              <a:rPr lang="en-US" dirty="0" smtClean="0">
                <a:latin typeface="Tahoma" charset="0"/>
                <a:cs typeface="Arial" charset="0"/>
              </a:rPr>
              <a:t>Controller to CPU </a:t>
            </a:r>
            <a:r>
              <a:rPr lang="en-US" dirty="0">
                <a:latin typeface="Tahoma" charset="0"/>
                <a:cs typeface="Arial" charset="0"/>
              </a:rPr>
              <a:t>transfer </a:t>
            </a:r>
            <a:r>
              <a:rPr lang="en-US" dirty="0" smtClean="0">
                <a:latin typeface="Tahoma" charset="0"/>
                <a:cs typeface="Arial" charset="0"/>
              </a:rPr>
              <a:t>time</a:t>
            </a:r>
            <a:endParaRPr lang="en-US" dirty="0">
              <a:latin typeface="Tahoma" charset="0"/>
              <a:cs typeface="Arial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97499F2-3369-BD45-AA7D-5A83C601C8C8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88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341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>
          <a:xfrm>
            <a:off x="300038" y="152400"/>
            <a:ext cx="8843962" cy="1066800"/>
          </a:xfrm>
        </p:spPr>
        <p:txBody>
          <a:bodyPr/>
          <a:lstStyle/>
          <a:p>
            <a:r>
              <a:rPr lang="en-US">
                <a:latin typeface="Garamond" charset="0"/>
              </a:rPr>
              <a:t>Multiple Banks (Interleaving) and Channels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Multiple banks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Enable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concurrent DRAM accesses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Bits in address determine which bank an address resides in</a:t>
            </a:r>
          </a:p>
          <a:p>
            <a:r>
              <a:rPr lang="en-US">
                <a:latin typeface="Tahoma" charset="0"/>
              </a:rPr>
              <a:t>Multiple independent channels serve the same purpose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But they are even better because they have </a:t>
            </a:r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separate data buses</a:t>
            </a:r>
          </a:p>
          <a:p>
            <a:pPr lvl="1"/>
            <a:r>
              <a:rPr lang="en-US">
                <a:solidFill>
                  <a:srgbClr val="FF0000"/>
                </a:solidFill>
                <a:latin typeface="Tahoma" charset="0"/>
                <a:ea typeface="ＭＳ Ｐゴシック" charset="0"/>
              </a:rPr>
              <a:t>Increased bus bandwidth</a:t>
            </a:r>
          </a:p>
          <a:p>
            <a:pPr lvl="1"/>
            <a:endParaRPr lang="en-US">
              <a:solidFill>
                <a:srgbClr val="FF0000"/>
              </a:solidFill>
              <a:latin typeface="Tahoma" charset="0"/>
              <a:ea typeface="ＭＳ Ｐゴシック" charset="0"/>
            </a:endParaRPr>
          </a:p>
          <a:p>
            <a:r>
              <a:rPr lang="en-US">
                <a:latin typeface="Tahoma" charset="0"/>
              </a:rPr>
              <a:t>Enabling more concurrency requires reducing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Bank conflicts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Channel conflicts</a:t>
            </a:r>
          </a:p>
          <a:p>
            <a:r>
              <a:rPr lang="en-US">
                <a:latin typeface="Tahoma" charset="0"/>
              </a:rPr>
              <a:t>How to select/randomize bank/channel indices in address?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Lower order bits have more entropy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Randomizing hash functions (XOR of different address bits)</a:t>
            </a:r>
          </a:p>
          <a:p>
            <a:pPr lvl="1"/>
            <a:endParaRPr lang="en-US">
              <a:solidFill>
                <a:srgbClr val="FF0000"/>
              </a:solidFill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32C247-D2EF-E549-AC01-40D30E25CF1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89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458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  <a:ea typeface="ＭＳ Ｐゴシック" charset="0"/>
                <a:cs typeface="ＭＳ Ｐゴシック" charset="0"/>
              </a:rPr>
              <a:t>State of the Main Memory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Recent technology, architecture, and application trends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lead to new </a:t>
            </a:r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requirements</a:t>
            </a:r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exacerbate old </a:t>
            </a:r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requirements</a:t>
            </a:r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DRAM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and memory controllers</a:t>
            </a:r>
            <a:r>
              <a:rPr lang="en-US" dirty="0" smtClean="0">
                <a:latin typeface="Tahoma" charset="0"/>
                <a:ea typeface="ＭＳ Ｐゴシック" charset="0"/>
                <a:cs typeface="ＭＳ Ｐゴシック" charset="0"/>
              </a:rPr>
              <a:t>, as we know them today, are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(will be)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unlikely to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satisfy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all requirements</a:t>
            </a:r>
            <a:endParaRPr lang="en-US" dirty="0">
              <a:solidFill>
                <a:srgbClr val="FF0000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Some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  <a:cs typeface="ＭＳ Ｐゴシック" charset="0"/>
              </a:rPr>
              <a:t>emerging non-volatile memory technologies </a:t>
            </a:r>
            <a:r>
              <a:rPr lang="en-US" dirty="0">
                <a:latin typeface="Tahoma" charset="0"/>
                <a:ea typeface="ＭＳ Ｐゴシック" charset="0"/>
                <a:cs typeface="ＭＳ Ｐゴシック" charset="0"/>
              </a:rPr>
              <a:t>(e.g., PCM)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enable </a:t>
            </a:r>
            <a:r>
              <a:rPr lang="en-US" dirty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new </a:t>
            </a:r>
            <a:r>
              <a:rPr lang="en-US" dirty="0" smtClean="0">
                <a:solidFill>
                  <a:srgbClr val="FF0000"/>
                </a:solidFill>
                <a:latin typeface="Tahoma" charset="0"/>
                <a:ea typeface="ＭＳ Ｐゴシック" charset="0"/>
              </a:rPr>
              <a:t>opportunities</a:t>
            </a:r>
            <a:r>
              <a:rPr lang="en-US" dirty="0" smtClean="0">
                <a:latin typeface="Tahoma" charset="0"/>
                <a:ea typeface="ＭＳ Ｐゴシック" charset="0"/>
              </a:rPr>
              <a:t>: </a:t>
            </a:r>
            <a:r>
              <a:rPr lang="en-US" dirty="0" err="1" smtClean="0">
                <a:latin typeface="Tahoma" charset="0"/>
                <a:ea typeface="ＭＳ Ｐゴシック" charset="0"/>
              </a:rPr>
              <a:t>memory+storage</a:t>
            </a:r>
            <a:r>
              <a:rPr lang="en-US" dirty="0" smtClean="0">
                <a:latin typeface="Tahoma" charset="0"/>
                <a:ea typeface="ＭＳ Ｐゴシック" charset="0"/>
              </a:rPr>
              <a:t> merging</a:t>
            </a:r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latin typeface="Tahoma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We need to rethink the main memory </a:t>
            </a:r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system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to fix DRAM issues and enable emerging technologies </a:t>
            </a:r>
          </a:p>
          <a:p>
            <a:pPr lvl="1"/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to satisfy all </a:t>
            </a:r>
            <a:r>
              <a:rPr lang="en-US" dirty="0" smtClean="0">
                <a:solidFill>
                  <a:srgbClr val="0000FF"/>
                </a:solidFill>
                <a:latin typeface="Tahoma" charset="0"/>
                <a:ea typeface="ＭＳ Ｐゴシック" charset="0"/>
                <a:cs typeface="ＭＳ Ｐゴシック" charset="0"/>
              </a:rPr>
              <a:t>requirements</a:t>
            </a:r>
            <a:endParaRPr lang="en-US" dirty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 smtClean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marL="344487" lvl="1" indent="0">
              <a:buNone/>
            </a:pPr>
            <a:endParaRPr lang="en-US" dirty="0" smtClean="0">
              <a:solidFill>
                <a:srgbClr val="0000FF"/>
              </a:solidFill>
              <a:latin typeface="Tahoma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 smtClean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fld id="{D7878BD7-8E09-7949-990F-1FFCA512AD3A}" type="slidenum">
              <a:rPr lang="en-US" sz="1600">
                <a:solidFill>
                  <a:srgbClr val="000000"/>
                </a:solidFill>
                <a:latin typeface="Garamond" charset="0"/>
              </a:rPr>
              <a:pPr eaLnBrk="1" hangingPunct="1"/>
              <a:t>9</a:t>
            </a:fld>
            <a:endParaRPr lang="en-US" sz="1600">
              <a:solidFill>
                <a:srgbClr val="000000"/>
              </a:solidFill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02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How Multiple </a:t>
            </a:r>
            <a:r>
              <a:rPr lang="en-US" dirty="0" smtClean="0">
                <a:latin typeface="Garamond" charset="0"/>
              </a:rPr>
              <a:t>Banks </a:t>
            </a:r>
            <a:r>
              <a:rPr lang="en-US" dirty="0">
                <a:latin typeface="Garamond" charset="0"/>
              </a:rPr>
              <a:t>Help</a:t>
            </a:r>
          </a:p>
        </p:txBody>
      </p:sp>
      <p:sp>
        <p:nvSpPr>
          <p:cNvPr id="12595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2B3E68-0FA9-C74F-BF96-14479F3E0AA2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90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2595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212850"/>
            <a:ext cx="8580438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7250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 Mapping (Single Channel)</a:t>
            </a:r>
          </a:p>
        </p:txBody>
      </p:sp>
      <p:sp>
        <p:nvSpPr>
          <p:cNvPr id="128002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31237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Single-channel system with 8-byte memory bus</a:t>
            </a:r>
          </a:p>
          <a:p>
            <a:pPr lvl="1"/>
            <a:r>
              <a:rPr lang="en-US" dirty="0">
                <a:latin typeface="Tahoma" charset="0"/>
                <a:ea typeface="ＭＳ Ｐゴシック" charset="0"/>
              </a:rPr>
              <a:t>2GB memory, 8 banks, 16K rows &amp; 2K columns per bank</a:t>
            </a:r>
          </a:p>
          <a:p>
            <a:endParaRPr lang="en-US" sz="1200" dirty="0" smtClean="0">
              <a:solidFill>
                <a:srgbClr val="0000FF"/>
              </a:solidFill>
              <a:latin typeface="Tahoma" charset="0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Tahoma" charset="0"/>
              </a:rPr>
              <a:t>Row </a:t>
            </a:r>
            <a:r>
              <a:rPr lang="en-US" dirty="0">
                <a:solidFill>
                  <a:srgbClr val="0000FF"/>
                </a:solidFill>
                <a:latin typeface="Tahoma" charset="0"/>
              </a:rPr>
              <a:t>interleaving</a:t>
            </a:r>
          </a:p>
          <a:p>
            <a:pPr lvl="1"/>
            <a:r>
              <a:rPr lang="en-US" sz="2000" dirty="0">
                <a:latin typeface="Tahoma" charset="0"/>
                <a:ea typeface="ＭＳ Ｐゴシック" charset="0"/>
              </a:rPr>
              <a:t>Consecutive rows of memory in consecutive </a:t>
            </a:r>
            <a:r>
              <a:rPr lang="en-US" sz="2000" dirty="0" smtClean="0">
                <a:latin typeface="Tahoma" charset="0"/>
                <a:ea typeface="ＭＳ Ｐゴシック" charset="0"/>
              </a:rPr>
              <a:t>banks</a:t>
            </a:r>
            <a:endParaRPr lang="en-US" sz="2000" dirty="0">
              <a:latin typeface="Tahoma" charset="0"/>
              <a:ea typeface="ＭＳ Ｐゴシック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pPr lvl="1"/>
            <a:endParaRPr lang="en-US" dirty="0" smtClean="0">
              <a:latin typeface="Tahoma" charset="0"/>
              <a:ea typeface="ＭＳ Ｐゴシック" charset="0"/>
            </a:endParaRPr>
          </a:p>
          <a:p>
            <a:pPr lvl="1"/>
            <a:r>
              <a:rPr lang="en-US" sz="2000" dirty="0" smtClean="0">
                <a:latin typeface="Tahoma" charset="0"/>
                <a:ea typeface="ＭＳ Ｐゴシック" charset="0"/>
              </a:rPr>
              <a:t>Accesses to consecutive cache blocks serviced in a pipelined manner</a:t>
            </a:r>
            <a:endParaRPr lang="en-US" sz="2000" dirty="0">
              <a:latin typeface="Tahoma" charset="0"/>
              <a:ea typeface="ＭＳ Ｐゴシック" charset="0"/>
            </a:endParaRPr>
          </a:p>
          <a:p>
            <a:endParaRPr lang="en-US" sz="1200" dirty="0" smtClean="0">
              <a:solidFill>
                <a:srgbClr val="0000FF"/>
              </a:solidFill>
              <a:latin typeface="Tahoma" charset="0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Tahoma" charset="0"/>
              </a:rPr>
              <a:t>Cache </a:t>
            </a:r>
            <a:r>
              <a:rPr lang="en-US" dirty="0">
                <a:solidFill>
                  <a:srgbClr val="0000FF"/>
                </a:solidFill>
                <a:latin typeface="Tahoma" charset="0"/>
              </a:rPr>
              <a:t>block interleaving</a:t>
            </a:r>
          </a:p>
          <a:p>
            <a:pPr marL="695325" lvl="2" indent="-342900"/>
            <a:r>
              <a:rPr lang="en-US" dirty="0">
                <a:latin typeface="Tahoma" charset="0"/>
                <a:ea typeface="ＭＳ Ｐゴシック" charset="0"/>
              </a:rPr>
              <a:t>Consecutive cache block addresses in consecutive banks</a:t>
            </a:r>
          </a:p>
          <a:p>
            <a:pPr marL="695325" lvl="2" indent="-342900"/>
            <a:r>
              <a:rPr lang="en-US" dirty="0">
                <a:latin typeface="Tahoma" charset="0"/>
                <a:ea typeface="ＭＳ Ｐゴシック" charset="0"/>
              </a:rPr>
              <a:t>64 byte cache blocks</a:t>
            </a:r>
          </a:p>
          <a:p>
            <a:pPr marL="695325" lvl="2" indent="-342900"/>
            <a:endParaRPr lang="en-US" dirty="0">
              <a:latin typeface="Tahoma" charset="0"/>
              <a:ea typeface="ＭＳ Ｐゴシック" charset="0"/>
            </a:endParaRPr>
          </a:p>
          <a:p>
            <a:pPr marL="352425" lvl="2" indent="0">
              <a:buNone/>
            </a:pPr>
            <a:endParaRPr lang="en-US" dirty="0">
              <a:latin typeface="Tahoma" charset="0"/>
              <a:ea typeface="ＭＳ Ｐゴシック" charset="0"/>
            </a:endParaRPr>
          </a:p>
          <a:p>
            <a:pPr marL="695325" lvl="2" indent="-342900"/>
            <a:r>
              <a:rPr lang="en-US" dirty="0">
                <a:latin typeface="Tahoma" charset="0"/>
                <a:ea typeface="ＭＳ Ｐゴシック" charset="0"/>
              </a:rPr>
              <a:t>Accesses to consecutive cache blocks can be serviced in parallel</a:t>
            </a:r>
          </a:p>
          <a:p>
            <a:endParaRPr lang="en-US" dirty="0">
              <a:solidFill>
                <a:srgbClr val="0000FF"/>
              </a:solidFill>
              <a:latin typeface="Tahoma" charset="0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AB96288-5370-894B-BD4E-81EC56198141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91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128004" name="TextBox 4"/>
          <p:cNvSpPr txBox="1">
            <a:spLocks noChangeArrowheads="1"/>
          </p:cNvSpPr>
          <p:nvPr/>
        </p:nvSpPr>
        <p:spPr bwMode="auto">
          <a:xfrm>
            <a:off x="4425950" y="3068960"/>
            <a:ext cx="2419350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Column (11 bits)</a:t>
            </a:r>
          </a:p>
        </p:txBody>
      </p:sp>
      <p:sp>
        <p:nvSpPr>
          <p:cNvPr id="128005" name="TextBox 5"/>
          <p:cNvSpPr txBox="1">
            <a:spLocks noChangeArrowheads="1"/>
          </p:cNvSpPr>
          <p:nvPr/>
        </p:nvSpPr>
        <p:spPr bwMode="auto">
          <a:xfrm>
            <a:off x="3205163" y="3068960"/>
            <a:ext cx="122078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Bank (3 bits)</a:t>
            </a:r>
          </a:p>
        </p:txBody>
      </p:sp>
      <p:sp>
        <p:nvSpPr>
          <p:cNvPr id="128006" name="TextBox 6"/>
          <p:cNvSpPr txBox="1">
            <a:spLocks noChangeArrowheads="1"/>
          </p:cNvSpPr>
          <p:nvPr/>
        </p:nvSpPr>
        <p:spPr bwMode="auto">
          <a:xfrm>
            <a:off x="427038" y="3068960"/>
            <a:ext cx="277812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Row (14 bits)</a:t>
            </a:r>
          </a:p>
        </p:txBody>
      </p:sp>
      <p:sp>
        <p:nvSpPr>
          <p:cNvPr id="128007" name="TextBox 7"/>
          <p:cNvSpPr txBox="1">
            <a:spLocks noChangeArrowheads="1"/>
          </p:cNvSpPr>
          <p:nvPr/>
        </p:nvSpPr>
        <p:spPr bwMode="auto">
          <a:xfrm>
            <a:off x="6845300" y="3068960"/>
            <a:ext cx="16668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Byte in bus (3 bits)</a:t>
            </a:r>
          </a:p>
        </p:txBody>
      </p:sp>
      <p:sp>
        <p:nvSpPr>
          <p:cNvPr id="128008" name="TextBox 8"/>
          <p:cNvSpPr txBox="1">
            <a:spLocks noChangeArrowheads="1"/>
          </p:cNvSpPr>
          <p:nvPr/>
        </p:nvSpPr>
        <p:spPr bwMode="auto">
          <a:xfrm>
            <a:off x="5800725" y="5566817"/>
            <a:ext cx="1044575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Low Col. </a:t>
            </a:r>
          </a:p>
        </p:txBody>
      </p:sp>
      <p:sp>
        <p:nvSpPr>
          <p:cNvPr id="128009" name="TextBox 9"/>
          <p:cNvSpPr txBox="1">
            <a:spLocks noChangeArrowheads="1"/>
          </p:cNvSpPr>
          <p:nvPr/>
        </p:nvSpPr>
        <p:spPr bwMode="auto">
          <a:xfrm>
            <a:off x="3205163" y="5566817"/>
            <a:ext cx="1373187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High Column</a:t>
            </a:r>
          </a:p>
        </p:txBody>
      </p:sp>
      <p:sp>
        <p:nvSpPr>
          <p:cNvPr id="128010" name="TextBox 10"/>
          <p:cNvSpPr txBox="1">
            <a:spLocks noChangeArrowheads="1"/>
          </p:cNvSpPr>
          <p:nvPr/>
        </p:nvSpPr>
        <p:spPr bwMode="auto">
          <a:xfrm>
            <a:off x="427038" y="5566817"/>
            <a:ext cx="2778125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Row (14 bits)</a:t>
            </a:r>
          </a:p>
        </p:txBody>
      </p:sp>
      <p:sp>
        <p:nvSpPr>
          <p:cNvPr id="128011" name="TextBox 11"/>
          <p:cNvSpPr txBox="1">
            <a:spLocks noChangeArrowheads="1"/>
          </p:cNvSpPr>
          <p:nvPr/>
        </p:nvSpPr>
        <p:spPr bwMode="auto">
          <a:xfrm>
            <a:off x="6845300" y="5566817"/>
            <a:ext cx="1666875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Byte in bus (3 bits)</a:t>
            </a:r>
          </a:p>
        </p:txBody>
      </p:sp>
      <p:sp>
        <p:nvSpPr>
          <p:cNvPr id="128012" name="TextBox 12"/>
          <p:cNvSpPr txBox="1">
            <a:spLocks noChangeArrowheads="1"/>
          </p:cNvSpPr>
          <p:nvPr/>
        </p:nvSpPr>
        <p:spPr bwMode="auto">
          <a:xfrm>
            <a:off x="4578350" y="5566817"/>
            <a:ext cx="1222375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Bank (3 bits)</a:t>
            </a:r>
          </a:p>
        </p:txBody>
      </p:sp>
      <p:sp>
        <p:nvSpPr>
          <p:cNvPr id="128013" name="TextBox 13"/>
          <p:cNvSpPr txBox="1">
            <a:spLocks noChangeArrowheads="1"/>
          </p:cNvSpPr>
          <p:nvPr/>
        </p:nvSpPr>
        <p:spPr bwMode="auto">
          <a:xfrm>
            <a:off x="6040438" y="5873204"/>
            <a:ext cx="552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cs typeface="Arial" charset="0"/>
              </a:rPr>
              <a:t>3 bits</a:t>
            </a:r>
          </a:p>
        </p:txBody>
      </p:sp>
      <p:sp>
        <p:nvSpPr>
          <p:cNvPr id="128014" name="TextBox 14"/>
          <p:cNvSpPr txBox="1">
            <a:spLocks noChangeArrowheads="1"/>
          </p:cNvSpPr>
          <p:nvPr/>
        </p:nvSpPr>
        <p:spPr bwMode="auto">
          <a:xfrm>
            <a:off x="3673475" y="5887492"/>
            <a:ext cx="55245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cs typeface="Arial" charset="0"/>
              </a:rPr>
              <a:t>8 bits</a:t>
            </a:r>
          </a:p>
        </p:txBody>
      </p:sp>
    </p:spTree>
    <p:extLst>
      <p:ext uri="{BB962C8B-B14F-4D97-AF65-F5344CB8AC3E}">
        <p14:creationId xmlns:p14="http://schemas.microsoft.com/office/powerpoint/2010/main" val="19643723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Bank Mapping Randomization</a:t>
            </a:r>
          </a:p>
        </p:txBody>
      </p:sp>
      <p:sp>
        <p:nvSpPr>
          <p:cNvPr id="129026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DRAM controller can randomize the address mapping to banks so that bank conflicts are less </a:t>
            </a:r>
            <a:r>
              <a:rPr lang="en-US" dirty="0" smtClean="0">
                <a:latin typeface="Tahoma" charset="0"/>
              </a:rPr>
              <a:t>likely</a:t>
            </a:r>
          </a:p>
          <a:p>
            <a:endParaRPr lang="en-US" dirty="0">
              <a:latin typeface="Tahoma" charset="0"/>
            </a:endParaRPr>
          </a:p>
          <a:p>
            <a:endParaRPr lang="en-US" dirty="0" smtClean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 smtClean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 smtClean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 smtClean="0">
              <a:latin typeface="Tahoma" charset="0"/>
            </a:endParaRPr>
          </a:p>
          <a:p>
            <a:r>
              <a:rPr lang="en-US" dirty="0" smtClean="0">
                <a:latin typeface="Tahoma" charset="0"/>
              </a:rPr>
              <a:t>Reading:</a:t>
            </a:r>
          </a:p>
          <a:p>
            <a:pPr lvl="1"/>
            <a:r>
              <a:rPr lang="en-US" dirty="0" smtClean="0">
                <a:latin typeface="Tahoma" charset="0"/>
              </a:rPr>
              <a:t>Rau, “</a:t>
            </a:r>
            <a:r>
              <a:rPr lang="en-US" dirty="0" smtClean="0">
                <a:solidFill>
                  <a:srgbClr val="0000FF"/>
                </a:solidFill>
                <a:latin typeface="Tahoma" charset="0"/>
              </a:rPr>
              <a:t>Pseudo-randomly Interleaved Memory</a:t>
            </a:r>
            <a:r>
              <a:rPr lang="en-US" dirty="0" smtClean="0">
                <a:latin typeface="Tahoma" charset="0"/>
              </a:rPr>
              <a:t>,” ISCA 1991.</a:t>
            </a:r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4EAF876-2E5A-7F4B-B1F2-468F426D59C5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92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129028" name="TextBox 4"/>
          <p:cNvSpPr txBox="1">
            <a:spLocks noChangeArrowheads="1"/>
          </p:cNvSpPr>
          <p:nvPr/>
        </p:nvSpPr>
        <p:spPr bwMode="auto">
          <a:xfrm>
            <a:off x="4425950" y="2384425"/>
            <a:ext cx="2419350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Column (11 bits)</a:t>
            </a:r>
          </a:p>
        </p:txBody>
      </p:sp>
      <p:sp>
        <p:nvSpPr>
          <p:cNvPr id="129029" name="TextBox 5"/>
          <p:cNvSpPr txBox="1">
            <a:spLocks noChangeArrowheads="1"/>
          </p:cNvSpPr>
          <p:nvPr/>
        </p:nvSpPr>
        <p:spPr bwMode="auto">
          <a:xfrm>
            <a:off x="3205163" y="2384425"/>
            <a:ext cx="122078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3 bits</a:t>
            </a:r>
          </a:p>
        </p:txBody>
      </p:sp>
      <p:sp>
        <p:nvSpPr>
          <p:cNvPr id="129030" name="TextBox 6"/>
          <p:cNvSpPr txBox="1">
            <a:spLocks noChangeArrowheads="1"/>
          </p:cNvSpPr>
          <p:nvPr/>
        </p:nvSpPr>
        <p:spPr bwMode="auto">
          <a:xfrm>
            <a:off x="427038" y="2384425"/>
            <a:ext cx="277812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9031" name="TextBox 7"/>
          <p:cNvSpPr txBox="1">
            <a:spLocks noChangeArrowheads="1"/>
          </p:cNvSpPr>
          <p:nvPr/>
        </p:nvSpPr>
        <p:spPr bwMode="auto">
          <a:xfrm>
            <a:off x="6845300" y="2384425"/>
            <a:ext cx="16668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Byte in bus (3 bits)</a:t>
            </a:r>
          </a:p>
        </p:txBody>
      </p:sp>
      <p:cxnSp>
        <p:nvCxnSpPr>
          <p:cNvPr id="129032" name="Straight Connector 8"/>
          <p:cNvCxnSpPr>
            <a:cxnSpLocks noChangeShapeType="1"/>
          </p:cNvCxnSpPr>
          <p:nvPr/>
        </p:nvCxnSpPr>
        <p:spPr bwMode="auto">
          <a:xfrm rot="5400000">
            <a:off x="1477169" y="2539207"/>
            <a:ext cx="307975" cy="1587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9033" name="Straight Connector 9"/>
          <p:cNvCxnSpPr>
            <a:cxnSpLocks noChangeShapeType="1"/>
          </p:cNvCxnSpPr>
          <p:nvPr/>
        </p:nvCxnSpPr>
        <p:spPr bwMode="auto">
          <a:xfrm rot="5400000">
            <a:off x="2062956" y="2537619"/>
            <a:ext cx="307975" cy="1588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9034" name="Elbow Connector 10"/>
          <p:cNvCxnSpPr>
            <a:cxnSpLocks noChangeShapeType="1"/>
          </p:cNvCxnSpPr>
          <p:nvPr/>
        </p:nvCxnSpPr>
        <p:spPr bwMode="auto">
          <a:xfrm rot="16200000" flipH="1">
            <a:off x="1844675" y="2747963"/>
            <a:ext cx="742950" cy="635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" name="Snip Same Side Corner Rectangle 11"/>
          <p:cNvSpPr/>
          <p:nvPr/>
        </p:nvSpPr>
        <p:spPr bwMode="auto">
          <a:xfrm rot="10800000">
            <a:off x="2265363" y="3440113"/>
            <a:ext cx="887412" cy="512762"/>
          </a:xfrm>
          <a:prstGeom prst="snip2SameRect">
            <a:avLst/>
          </a:prstGeom>
          <a:solidFill>
            <a:srgbClr val="C0C0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9036" name="TextBox 12"/>
          <p:cNvSpPr txBox="1">
            <a:spLocks noChangeArrowheads="1"/>
          </p:cNvSpPr>
          <p:nvPr/>
        </p:nvSpPr>
        <p:spPr bwMode="auto">
          <a:xfrm>
            <a:off x="2216150" y="3543300"/>
            <a:ext cx="971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XOR</a:t>
            </a:r>
          </a:p>
        </p:txBody>
      </p:sp>
      <p:cxnSp>
        <p:nvCxnSpPr>
          <p:cNvPr id="129037" name="Straight Connector 13"/>
          <p:cNvCxnSpPr>
            <a:cxnSpLocks noChangeShapeType="1"/>
            <a:stCxn id="129029" idx="2"/>
          </p:cNvCxnSpPr>
          <p:nvPr/>
        </p:nvCxnSpPr>
        <p:spPr bwMode="auto">
          <a:xfrm rot="16200000" flipH="1">
            <a:off x="3636962" y="2871788"/>
            <a:ext cx="358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9038" name="Straight Connector 14"/>
          <p:cNvCxnSpPr>
            <a:cxnSpLocks noChangeShapeType="1"/>
          </p:cNvCxnSpPr>
          <p:nvPr/>
        </p:nvCxnSpPr>
        <p:spPr bwMode="auto">
          <a:xfrm rot="10800000">
            <a:off x="2914650" y="3051175"/>
            <a:ext cx="9017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9039" name="Straight Connector 15"/>
          <p:cNvCxnSpPr>
            <a:cxnSpLocks noChangeShapeType="1"/>
          </p:cNvCxnSpPr>
          <p:nvPr/>
        </p:nvCxnSpPr>
        <p:spPr bwMode="auto">
          <a:xfrm rot="16200000" flipH="1">
            <a:off x="2720181" y="3245644"/>
            <a:ext cx="3889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29040" name="Straight Arrow Connector 16"/>
          <p:cNvCxnSpPr>
            <a:cxnSpLocks noChangeShapeType="1"/>
            <a:stCxn id="12" idx="3"/>
          </p:cNvCxnSpPr>
          <p:nvPr/>
        </p:nvCxnSpPr>
        <p:spPr bwMode="auto">
          <a:xfrm rot="16200000" flipH="1">
            <a:off x="2586037" y="4075113"/>
            <a:ext cx="2444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29041" name="TextBox 17"/>
          <p:cNvSpPr txBox="1">
            <a:spLocks noChangeArrowheads="1"/>
          </p:cNvSpPr>
          <p:nvPr/>
        </p:nvSpPr>
        <p:spPr bwMode="auto">
          <a:xfrm>
            <a:off x="2098675" y="4313238"/>
            <a:ext cx="12207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Bank index (3 bits)</a:t>
            </a:r>
          </a:p>
        </p:txBody>
      </p:sp>
    </p:spTree>
    <p:extLst>
      <p:ext uri="{BB962C8B-B14F-4D97-AF65-F5344CB8AC3E}">
        <p14:creationId xmlns:p14="http://schemas.microsoft.com/office/powerpoint/2010/main" val="2500794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Address Mapping (Multiple Channels)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36650"/>
            <a:ext cx="8610600" cy="5192713"/>
          </a:xfrm>
        </p:spPr>
        <p:txBody>
          <a:bodyPr/>
          <a:lstStyle/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r>
              <a:rPr lang="en-US">
                <a:latin typeface="Tahoma" charset="0"/>
              </a:rPr>
              <a:t>Where are consecutive cache blocks?</a:t>
            </a:r>
          </a:p>
        </p:txBody>
      </p:sp>
      <p:sp>
        <p:nvSpPr>
          <p:cNvPr id="13005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59EEBF2-B904-6541-953F-2D2C45964927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93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130052" name="TextBox 4"/>
          <p:cNvSpPr txBox="1">
            <a:spLocks noChangeArrowheads="1"/>
          </p:cNvSpPr>
          <p:nvPr/>
        </p:nvSpPr>
        <p:spPr bwMode="auto">
          <a:xfrm>
            <a:off x="4556125" y="1001713"/>
            <a:ext cx="2419350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Column (11 bits)</a:t>
            </a:r>
          </a:p>
        </p:txBody>
      </p:sp>
      <p:sp>
        <p:nvSpPr>
          <p:cNvPr id="130053" name="TextBox 5"/>
          <p:cNvSpPr txBox="1">
            <a:spLocks noChangeArrowheads="1"/>
          </p:cNvSpPr>
          <p:nvPr/>
        </p:nvSpPr>
        <p:spPr bwMode="auto">
          <a:xfrm>
            <a:off x="3333750" y="1001713"/>
            <a:ext cx="12223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Bank (3 bits)</a:t>
            </a:r>
          </a:p>
        </p:txBody>
      </p:sp>
      <p:sp>
        <p:nvSpPr>
          <p:cNvPr id="130054" name="TextBox 6"/>
          <p:cNvSpPr txBox="1">
            <a:spLocks noChangeArrowheads="1"/>
          </p:cNvSpPr>
          <p:nvPr/>
        </p:nvSpPr>
        <p:spPr bwMode="auto">
          <a:xfrm>
            <a:off x="557213" y="1001713"/>
            <a:ext cx="27765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Row (14 bits)</a:t>
            </a:r>
          </a:p>
        </p:txBody>
      </p:sp>
      <p:sp>
        <p:nvSpPr>
          <p:cNvPr id="130055" name="TextBox 7"/>
          <p:cNvSpPr txBox="1">
            <a:spLocks noChangeArrowheads="1"/>
          </p:cNvSpPr>
          <p:nvPr/>
        </p:nvSpPr>
        <p:spPr bwMode="auto">
          <a:xfrm>
            <a:off x="6975475" y="1001713"/>
            <a:ext cx="16652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Byte in bus (3 bits)</a:t>
            </a:r>
          </a:p>
        </p:txBody>
      </p:sp>
      <p:sp>
        <p:nvSpPr>
          <p:cNvPr id="130056" name="TextBox 12"/>
          <p:cNvSpPr txBox="1">
            <a:spLocks noChangeArrowheads="1"/>
          </p:cNvSpPr>
          <p:nvPr/>
        </p:nvSpPr>
        <p:spPr bwMode="auto">
          <a:xfrm>
            <a:off x="333375" y="1001713"/>
            <a:ext cx="2238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</a:t>
            </a:r>
          </a:p>
        </p:txBody>
      </p:sp>
      <p:sp>
        <p:nvSpPr>
          <p:cNvPr id="130057" name="TextBox 13"/>
          <p:cNvSpPr txBox="1">
            <a:spLocks noChangeArrowheads="1"/>
          </p:cNvSpPr>
          <p:nvPr/>
        </p:nvSpPr>
        <p:spPr bwMode="auto">
          <a:xfrm>
            <a:off x="4556125" y="1498600"/>
            <a:ext cx="2419350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Column (11 bits)</a:t>
            </a:r>
          </a:p>
        </p:txBody>
      </p:sp>
      <p:sp>
        <p:nvSpPr>
          <p:cNvPr id="130058" name="TextBox 14"/>
          <p:cNvSpPr txBox="1">
            <a:spLocks noChangeArrowheads="1"/>
          </p:cNvSpPr>
          <p:nvPr/>
        </p:nvSpPr>
        <p:spPr bwMode="auto">
          <a:xfrm>
            <a:off x="3333750" y="1498600"/>
            <a:ext cx="12223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Bank (3 bits)</a:t>
            </a:r>
          </a:p>
        </p:txBody>
      </p:sp>
      <p:sp>
        <p:nvSpPr>
          <p:cNvPr id="130059" name="TextBox 15"/>
          <p:cNvSpPr txBox="1">
            <a:spLocks noChangeArrowheads="1"/>
          </p:cNvSpPr>
          <p:nvPr/>
        </p:nvSpPr>
        <p:spPr bwMode="auto">
          <a:xfrm>
            <a:off x="333375" y="1498600"/>
            <a:ext cx="27765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Row (14 bits)</a:t>
            </a:r>
          </a:p>
        </p:txBody>
      </p:sp>
      <p:sp>
        <p:nvSpPr>
          <p:cNvPr id="130060" name="TextBox 16"/>
          <p:cNvSpPr txBox="1">
            <a:spLocks noChangeArrowheads="1"/>
          </p:cNvSpPr>
          <p:nvPr/>
        </p:nvSpPr>
        <p:spPr bwMode="auto">
          <a:xfrm>
            <a:off x="6975475" y="1498600"/>
            <a:ext cx="16652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Byte in bus (3 bits)</a:t>
            </a:r>
          </a:p>
        </p:txBody>
      </p:sp>
      <p:sp>
        <p:nvSpPr>
          <p:cNvPr id="130061" name="TextBox 17"/>
          <p:cNvSpPr txBox="1">
            <a:spLocks noChangeArrowheads="1"/>
          </p:cNvSpPr>
          <p:nvPr/>
        </p:nvSpPr>
        <p:spPr bwMode="auto">
          <a:xfrm>
            <a:off x="3109913" y="1498600"/>
            <a:ext cx="2238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</a:t>
            </a:r>
          </a:p>
        </p:txBody>
      </p:sp>
      <p:sp>
        <p:nvSpPr>
          <p:cNvPr id="130062" name="TextBox 18"/>
          <p:cNvSpPr txBox="1">
            <a:spLocks noChangeArrowheads="1"/>
          </p:cNvSpPr>
          <p:nvPr/>
        </p:nvSpPr>
        <p:spPr bwMode="auto">
          <a:xfrm>
            <a:off x="4556125" y="1997075"/>
            <a:ext cx="2419350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Column (11 bits)</a:t>
            </a:r>
          </a:p>
        </p:txBody>
      </p:sp>
      <p:sp>
        <p:nvSpPr>
          <p:cNvPr id="130063" name="TextBox 19"/>
          <p:cNvSpPr txBox="1">
            <a:spLocks noChangeArrowheads="1"/>
          </p:cNvSpPr>
          <p:nvPr/>
        </p:nvSpPr>
        <p:spPr bwMode="auto">
          <a:xfrm>
            <a:off x="3109913" y="1997075"/>
            <a:ext cx="12223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Bank (3 bits)</a:t>
            </a:r>
          </a:p>
        </p:txBody>
      </p:sp>
      <p:sp>
        <p:nvSpPr>
          <p:cNvPr id="130064" name="TextBox 20"/>
          <p:cNvSpPr txBox="1">
            <a:spLocks noChangeArrowheads="1"/>
          </p:cNvSpPr>
          <p:nvPr/>
        </p:nvSpPr>
        <p:spPr bwMode="auto">
          <a:xfrm>
            <a:off x="333375" y="1997075"/>
            <a:ext cx="27765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Row (14 bits)</a:t>
            </a:r>
          </a:p>
        </p:txBody>
      </p:sp>
      <p:sp>
        <p:nvSpPr>
          <p:cNvPr id="130065" name="TextBox 21"/>
          <p:cNvSpPr txBox="1">
            <a:spLocks noChangeArrowheads="1"/>
          </p:cNvSpPr>
          <p:nvPr/>
        </p:nvSpPr>
        <p:spPr bwMode="auto">
          <a:xfrm>
            <a:off x="6975475" y="1997075"/>
            <a:ext cx="16652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Byte in bus (3 bits)</a:t>
            </a:r>
          </a:p>
        </p:txBody>
      </p:sp>
      <p:sp>
        <p:nvSpPr>
          <p:cNvPr id="130066" name="TextBox 22"/>
          <p:cNvSpPr txBox="1">
            <a:spLocks noChangeArrowheads="1"/>
          </p:cNvSpPr>
          <p:nvPr/>
        </p:nvSpPr>
        <p:spPr bwMode="auto">
          <a:xfrm>
            <a:off x="4332288" y="1997075"/>
            <a:ext cx="2238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</a:t>
            </a:r>
          </a:p>
        </p:txBody>
      </p:sp>
      <p:sp>
        <p:nvSpPr>
          <p:cNvPr id="130067" name="TextBox 23"/>
          <p:cNvSpPr txBox="1">
            <a:spLocks noChangeArrowheads="1"/>
          </p:cNvSpPr>
          <p:nvPr/>
        </p:nvSpPr>
        <p:spPr bwMode="auto">
          <a:xfrm>
            <a:off x="4332288" y="2457450"/>
            <a:ext cx="2419350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Column (11 bits)</a:t>
            </a:r>
          </a:p>
        </p:txBody>
      </p:sp>
      <p:sp>
        <p:nvSpPr>
          <p:cNvPr id="130068" name="TextBox 24"/>
          <p:cNvSpPr txBox="1">
            <a:spLocks noChangeArrowheads="1"/>
          </p:cNvSpPr>
          <p:nvPr/>
        </p:nvSpPr>
        <p:spPr bwMode="auto">
          <a:xfrm>
            <a:off x="3109913" y="2457450"/>
            <a:ext cx="12223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Bank (3 bits)</a:t>
            </a:r>
          </a:p>
        </p:txBody>
      </p:sp>
      <p:sp>
        <p:nvSpPr>
          <p:cNvPr id="130069" name="TextBox 25"/>
          <p:cNvSpPr txBox="1">
            <a:spLocks noChangeArrowheads="1"/>
          </p:cNvSpPr>
          <p:nvPr/>
        </p:nvSpPr>
        <p:spPr bwMode="auto">
          <a:xfrm>
            <a:off x="333375" y="2457450"/>
            <a:ext cx="27765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Row (14 bits)</a:t>
            </a:r>
          </a:p>
        </p:txBody>
      </p:sp>
      <p:sp>
        <p:nvSpPr>
          <p:cNvPr id="130070" name="TextBox 26"/>
          <p:cNvSpPr txBox="1">
            <a:spLocks noChangeArrowheads="1"/>
          </p:cNvSpPr>
          <p:nvPr/>
        </p:nvSpPr>
        <p:spPr bwMode="auto">
          <a:xfrm>
            <a:off x="6975475" y="2457450"/>
            <a:ext cx="16652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Byte in bus (3 bits)</a:t>
            </a:r>
          </a:p>
        </p:txBody>
      </p:sp>
      <p:sp>
        <p:nvSpPr>
          <p:cNvPr id="130071" name="TextBox 27"/>
          <p:cNvSpPr txBox="1">
            <a:spLocks noChangeArrowheads="1"/>
          </p:cNvSpPr>
          <p:nvPr/>
        </p:nvSpPr>
        <p:spPr bwMode="auto">
          <a:xfrm>
            <a:off x="6751638" y="2457450"/>
            <a:ext cx="2238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929313" y="3443288"/>
            <a:ext cx="1046162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Low Col. 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333750" y="3443288"/>
            <a:ext cx="13747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High Column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57213" y="3443288"/>
            <a:ext cx="27765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Row (14 bits)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975475" y="3443288"/>
            <a:ext cx="16652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Byte in bus (3 bits)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708525" y="3443288"/>
            <a:ext cx="12223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Bank (3 bits)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170613" y="3751263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cs typeface="Arial" charset="0"/>
              </a:rPr>
              <a:t>3 bits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803650" y="3765550"/>
            <a:ext cx="550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cs typeface="Arial" charset="0"/>
              </a:rPr>
              <a:t>8 bits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33375" y="3443288"/>
            <a:ext cx="2238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929313" y="4041775"/>
            <a:ext cx="10445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Low Col. 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3333750" y="4041775"/>
            <a:ext cx="13747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High Column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33375" y="4041775"/>
            <a:ext cx="27765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Row (14 bits)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6973888" y="4041775"/>
            <a:ext cx="16668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Byte in bus (3 bits)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708525" y="4041775"/>
            <a:ext cx="12207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Bank (3 bits)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6170613" y="4349750"/>
            <a:ext cx="5508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cs typeface="Arial" charset="0"/>
              </a:rPr>
              <a:t>3 bits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802063" y="4364038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cs typeface="Arial" charset="0"/>
              </a:rPr>
              <a:t>8 bits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109913" y="4041775"/>
            <a:ext cx="2238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929313" y="4625975"/>
            <a:ext cx="1046162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Low Col. 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116263" y="4625975"/>
            <a:ext cx="13747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High Column</a:t>
            </a:r>
          </a:p>
        </p:txBody>
      </p: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333375" y="4625975"/>
            <a:ext cx="277812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Row (14 bits)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6975475" y="4625975"/>
            <a:ext cx="16652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Byte in bus (3 bits)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708525" y="4625975"/>
            <a:ext cx="12223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Bank (3 bits)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170613" y="4933950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cs typeface="Arial" charset="0"/>
              </a:rPr>
              <a:t>3 bits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3586163" y="4946650"/>
            <a:ext cx="5508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cs typeface="Arial" charset="0"/>
              </a:rPr>
              <a:t>8 bits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484688" y="4625975"/>
            <a:ext cx="2238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5929313" y="5224463"/>
            <a:ext cx="1046162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Low Col. 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3116263" y="5224463"/>
            <a:ext cx="13747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High Column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33375" y="5224463"/>
            <a:ext cx="277812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Row (14 bits)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975475" y="5224463"/>
            <a:ext cx="166528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Byte in bus (3 bits)</a:t>
            </a: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4484688" y="5224463"/>
            <a:ext cx="122078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Bank (3 bits)</a:t>
            </a: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6170613" y="5532438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cs typeface="Arial" charset="0"/>
              </a:rPr>
              <a:t>3 bits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3586163" y="5545138"/>
            <a:ext cx="5508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cs typeface="Arial" charset="0"/>
              </a:rPr>
              <a:t>8 bits</a:t>
            </a: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5705475" y="5224463"/>
            <a:ext cx="2238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702300" y="5808663"/>
            <a:ext cx="10445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Low Col. 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108325" y="5808663"/>
            <a:ext cx="13747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High Column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327025" y="5808663"/>
            <a:ext cx="2776538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Row (14 bits)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6967538" y="5808663"/>
            <a:ext cx="16668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Byte in bus (3 bits)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4476750" y="5808663"/>
            <a:ext cx="122237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Bank (3 bits)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5946775" y="6116638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cs typeface="Arial" charset="0"/>
              </a:rPr>
              <a:t>3 bits</a:t>
            </a: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3578225" y="6130925"/>
            <a:ext cx="5524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smtClean="0">
                <a:solidFill>
                  <a:srgbClr val="000000"/>
                </a:solidFill>
                <a:cs typeface="Arial" charset="0"/>
              </a:rPr>
              <a:t>8 bits</a:t>
            </a: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6757988" y="5808663"/>
            <a:ext cx="223837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912200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35" grpId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/>
      <p:bldP spid="59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/>
      <p:bldP spid="67" grpId="0"/>
      <p:bldP spid="68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>
                <a:latin typeface="Garamond" charset="0"/>
              </a:rPr>
              <a:t>Interaction with Virtual</a:t>
            </a:r>
            <a:r>
              <a:rPr lang="en-US" sz="3800">
                <a:latin typeface="Garamond" charset="0"/>
                <a:sym typeface="Wingdings" charset="0"/>
              </a:rPr>
              <a:t>Physical Mapping</a:t>
            </a:r>
            <a:endParaRPr lang="en-US" sz="3800">
              <a:latin typeface="Garamond" charset="0"/>
            </a:endParaRPr>
          </a:p>
        </p:txBody>
      </p:sp>
      <p:sp>
        <p:nvSpPr>
          <p:cNvPr id="131074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915400" cy="5194300"/>
          </a:xfrm>
        </p:spPr>
        <p:txBody>
          <a:bodyPr/>
          <a:lstStyle/>
          <a:p>
            <a:r>
              <a:rPr lang="en-US" dirty="0">
                <a:latin typeface="Tahoma" charset="0"/>
              </a:rPr>
              <a:t>Operating System influences where an address maps to in DRAM</a:t>
            </a: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Tahoma" charset="0"/>
              </a:rPr>
              <a:t>Operating system can </a:t>
            </a:r>
            <a:r>
              <a:rPr lang="en-US" dirty="0" smtClean="0">
                <a:solidFill>
                  <a:srgbClr val="0000FF"/>
                </a:solidFill>
                <a:latin typeface="Tahoma" charset="0"/>
              </a:rPr>
              <a:t>influence which </a:t>
            </a:r>
            <a:r>
              <a:rPr lang="en-US" dirty="0">
                <a:solidFill>
                  <a:srgbClr val="0000FF"/>
                </a:solidFill>
                <a:latin typeface="Tahoma" charset="0"/>
              </a:rPr>
              <a:t>bank/channel/rank a virtual page is mapped to. </a:t>
            </a:r>
            <a:endParaRPr lang="en-US" dirty="0" smtClean="0">
              <a:solidFill>
                <a:srgbClr val="0000FF"/>
              </a:solidFill>
              <a:latin typeface="Tahoma" charset="0"/>
            </a:endParaRPr>
          </a:p>
          <a:p>
            <a:endParaRPr lang="en-US" dirty="0">
              <a:solidFill>
                <a:srgbClr val="0000FF"/>
              </a:solidFill>
              <a:latin typeface="Tahoma" charset="0"/>
            </a:endParaRPr>
          </a:p>
          <a:p>
            <a:r>
              <a:rPr lang="en-US" dirty="0">
                <a:latin typeface="Tahoma" charset="0"/>
              </a:rPr>
              <a:t>It can perform </a:t>
            </a:r>
            <a:r>
              <a:rPr lang="en-US" dirty="0">
                <a:solidFill>
                  <a:srgbClr val="FF0000"/>
                </a:solidFill>
                <a:latin typeface="Tahoma" charset="0"/>
              </a:rPr>
              <a:t>page coloring </a:t>
            </a:r>
            <a:r>
              <a:rPr lang="en-US" dirty="0">
                <a:latin typeface="Tahoma" charset="0"/>
              </a:rPr>
              <a:t>to </a:t>
            </a:r>
            <a:endParaRPr lang="en-US" dirty="0" smtClean="0">
              <a:latin typeface="Tahoma" charset="0"/>
            </a:endParaRPr>
          </a:p>
          <a:p>
            <a:pPr lvl="1"/>
            <a:r>
              <a:rPr lang="en-US" dirty="0">
                <a:latin typeface="Tahoma" charset="0"/>
              </a:rPr>
              <a:t>M</a:t>
            </a:r>
            <a:r>
              <a:rPr lang="en-US" dirty="0" smtClean="0">
                <a:latin typeface="Tahoma" charset="0"/>
              </a:rPr>
              <a:t>inimize </a:t>
            </a:r>
            <a:r>
              <a:rPr lang="en-US" dirty="0">
                <a:latin typeface="Tahoma" charset="0"/>
              </a:rPr>
              <a:t>bank </a:t>
            </a:r>
            <a:r>
              <a:rPr lang="en-US" dirty="0" smtClean="0">
                <a:latin typeface="Tahoma" charset="0"/>
              </a:rPr>
              <a:t>conflicts</a:t>
            </a:r>
          </a:p>
          <a:p>
            <a:pPr lvl="1"/>
            <a:r>
              <a:rPr lang="en-US" dirty="0">
                <a:latin typeface="Tahoma" charset="0"/>
              </a:rPr>
              <a:t>M</a:t>
            </a:r>
            <a:r>
              <a:rPr lang="en-US" dirty="0" smtClean="0">
                <a:latin typeface="Tahoma" charset="0"/>
              </a:rPr>
              <a:t>inimize </a:t>
            </a:r>
            <a:r>
              <a:rPr lang="en-US" dirty="0">
                <a:latin typeface="Tahoma" charset="0"/>
              </a:rPr>
              <a:t>inter-application </a:t>
            </a:r>
            <a:r>
              <a:rPr lang="en-US" dirty="0" smtClean="0">
                <a:latin typeface="Tahoma" charset="0"/>
              </a:rPr>
              <a:t>interference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Tahoma" charset="0"/>
              </a:rPr>
              <a:t>[</a:t>
            </a:r>
            <a:r>
              <a:rPr lang="en-US" sz="1800" b="1" dirty="0" err="1" smtClean="0">
                <a:solidFill>
                  <a:schemeClr val="accent6">
                    <a:lumMod val="75000"/>
                  </a:schemeClr>
                </a:solidFill>
                <a:latin typeface="Tahoma" charset="0"/>
              </a:rPr>
              <a:t>Muralidhara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Tahoma" charset="0"/>
              </a:rPr>
              <a:t>+ MICRO’11]</a:t>
            </a:r>
          </a:p>
          <a:p>
            <a:pPr lvl="1">
              <a:buClr>
                <a:srgbClr val="3B812F"/>
              </a:buClr>
            </a:pPr>
            <a:r>
              <a:rPr lang="en-US" dirty="0">
                <a:solidFill>
                  <a:srgbClr val="000000"/>
                </a:solidFill>
                <a:latin typeface="Tahoma" charset="0"/>
              </a:rPr>
              <a:t>Minimize </a:t>
            </a:r>
            <a:r>
              <a:rPr lang="en-US" dirty="0" smtClean="0">
                <a:solidFill>
                  <a:srgbClr val="000000"/>
                </a:solidFill>
                <a:latin typeface="Tahoma" charset="0"/>
              </a:rPr>
              <a:t>latency in the network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Tahoma" charset="0"/>
              </a:rPr>
              <a:t> 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  <a:latin typeface="Tahoma" charset="0"/>
              </a:rPr>
              <a:t>[Das+ HPCA’13]</a:t>
            </a:r>
            <a:endParaRPr lang="en-US" sz="1800" dirty="0">
              <a:solidFill>
                <a:schemeClr val="accent6">
                  <a:lumMod val="75000"/>
                </a:schemeClr>
              </a:solidFill>
              <a:latin typeface="Tahoma" charset="0"/>
            </a:endParaRPr>
          </a:p>
          <a:p>
            <a:pPr lvl="1"/>
            <a:endParaRPr lang="en-US" sz="1800" b="1" dirty="0">
              <a:solidFill>
                <a:schemeClr val="accent2">
                  <a:lumMod val="75000"/>
                </a:schemeClr>
              </a:solidFill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639509F-4713-E34D-8700-D1CDB0E7BD74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94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131076" name="TextBox 4"/>
          <p:cNvSpPr txBox="1">
            <a:spLocks noChangeArrowheads="1"/>
          </p:cNvSpPr>
          <p:nvPr/>
        </p:nvSpPr>
        <p:spPr bwMode="auto">
          <a:xfrm>
            <a:off x="4513263" y="2944813"/>
            <a:ext cx="2419350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Column (11 bits)</a:t>
            </a:r>
          </a:p>
        </p:txBody>
      </p:sp>
      <p:sp>
        <p:nvSpPr>
          <p:cNvPr id="131077" name="TextBox 5"/>
          <p:cNvSpPr txBox="1">
            <a:spLocks noChangeArrowheads="1"/>
          </p:cNvSpPr>
          <p:nvPr/>
        </p:nvSpPr>
        <p:spPr bwMode="auto">
          <a:xfrm>
            <a:off x="3290888" y="2944813"/>
            <a:ext cx="1222375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Bank (3 bits)</a:t>
            </a:r>
          </a:p>
        </p:txBody>
      </p:sp>
      <p:sp>
        <p:nvSpPr>
          <p:cNvPr id="131078" name="TextBox 6"/>
          <p:cNvSpPr txBox="1">
            <a:spLocks noChangeArrowheads="1"/>
          </p:cNvSpPr>
          <p:nvPr/>
        </p:nvSpPr>
        <p:spPr bwMode="auto">
          <a:xfrm>
            <a:off x="514350" y="2944813"/>
            <a:ext cx="2776538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Row (14 bits)</a:t>
            </a:r>
          </a:p>
        </p:txBody>
      </p:sp>
      <p:sp>
        <p:nvSpPr>
          <p:cNvPr id="131079" name="TextBox 7"/>
          <p:cNvSpPr txBox="1">
            <a:spLocks noChangeArrowheads="1"/>
          </p:cNvSpPr>
          <p:nvPr/>
        </p:nvSpPr>
        <p:spPr bwMode="auto">
          <a:xfrm>
            <a:off x="6932613" y="2944813"/>
            <a:ext cx="1665287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Byte in bus (3 bits)</a:t>
            </a:r>
          </a:p>
        </p:txBody>
      </p:sp>
      <p:sp>
        <p:nvSpPr>
          <p:cNvPr id="131080" name="TextBox 8"/>
          <p:cNvSpPr txBox="1">
            <a:spLocks noChangeArrowheads="1"/>
          </p:cNvSpPr>
          <p:nvPr/>
        </p:nvSpPr>
        <p:spPr bwMode="auto">
          <a:xfrm>
            <a:off x="5197475" y="2566988"/>
            <a:ext cx="3400425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Page offset (12 bits)</a:t>
            </a:r>
          </a:p>
        </p:txBody>
      </p:sp>
      <p:sp>
        <p:nvSpPr>
          <p:cNvPr id="131081" name="TextBox 9"/>
          <p:cNvSpPr txBox="1">
            <a:spLocks noChangeArrowheads="1"/>
          </p:cNvSpPr>
          <p:nvPr/>
        </p:nvSpPr>
        <p:spPr bwMode="auto">
          <a:xfrm>
            <a:off x="514350" y="2565400"/>
            <a:ext cx="4686300" cy="3079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Physical Frame number (19 bits)</a:t>
            </a:r>
          </a:p>
        </p:txBody>
      </p:sp>
      <p:sp>
        <p:nvSpPr>
          <p:cNvPr id="131082" name="TextBox 10"/>
          <p:cNvSpPr txBox="1">
            <a:spLocks noChangeArrowheads="1"/>
          </p:cNvSpPr>
          <p:nvPr/>
        </p:nvSpPr>
        <p:spPr bwMode="auto">
          <a:xfrm>
            <a:off x="5187950" y="1908175"/>
            <a:ext cx="3400425" cy="3063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Page offset (12 bits)</a:t>
            </a:r>
          </a:p>
        </p:txBody>
      </p:sp>
      <p:sp>
        <p:nvSpPr>
          <p:cNvPr id="131083" name="TextBox 11"/>
          <p:cNvSpPr txBox="1">
            <a:spLocks noChangeArrowheads="1"/>
          </p:cNvSpPr>
          <p:nvPr/>
        </p:nvSpPr>
        <p:spPr bwMode="auto">
          <a:xfrm>
            <a:off x="87313" y="1906588"/>
            <a:ext cx="5102225" cy="3063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smtClean="0">
                <a:solidFill>
                  <a:srgbClr val="000000"/>
                </a:solidFill>
                <a:cs typeface="Arial" charset="0"/>
              </a:rPr>
              <a:t>Virtual Page number (52 bits)</a:t>
            </a:r>
          </a:p>
        </p:txBody>
      </p:sp>
      <p:cxnSp>
        <p:nvCxnSpPr>
          <p:cNvPr id="131084" name="Straight Arrow Connector 12"/>
          <p:cNvCxnSpPr>
            <a:cxnSpLocks noChangeShapeType="1"/>
          </p:cNvCxnSpPr>
          <p:nvPr/>
        </p:nvCxnSpPr>
        <p:spPr bwMode="auto">
          <a:xfrm rot="5400000">
            <a:off x="2620963" y="2389188"/>
            <a:ext cx="350837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1085" name="Straight Connector 13"/>
          <p:cNvCxnSpPr>
            <a:cxnSpLocks noChangeShapeType="1"/>
          </p:cNvCxnSpPr>
          <p:nvPr/>
        </p:nvCxnSpPr>
        <p:spPr bwMode="auto">
          <a:xfrm rot="5400000" flipH="1" flipV="1">
            <a:off x="3840957" y="2578894"/>
            <a:ext cx="13446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1086" name="Straight Connector 14"/>
          <p:cNvCxnSpPr>
            <a:cxnSpLocks noChangeShapeType="1"/>
          </p:cNvCxnSpPr>
          <p:nvPr/>
        </p:nvCxnSpPr>
        <p:spPr bwMode="auto">
          <a:xfrm rot="5400000" flipH="1" flipV="1">
            <a:off x="2617788" y="2566988"/>
            <a:ext cx="1346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31087" name="TextBox 15"/>
          <p:cNvSpPr txBox="1">
            <a:spLocks noChangeArrowheads="1"/>
          </p:cNvSpPr>
          <p:nvPr/>
        </p:nvSpPr>
        <p:spPr bwMode="auto">
          <a:xfrm>
            <a:off x="8688388" y="1893888"/>
            <a:ext cx="474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VA</a:t>
            </a:r>
          </a:p>
        </p:txBody>
      </p:sp>
      <p:sp>
        <p:nvSpPr>
          <p:cNvPr id="131088" name="TextBox 16"/>
          <p:cNvSpPr txBox="1">
            <a:spLocks noChangeArrowheads="1"/>
          </p:cNvSpPr>
          <p:nvPr/>
        </p:nvSpPr>
        <p:spPr bwMode="auto">
          <a:xfrm>
            <a:off x="8691563" y="2520950"/>
            <a:ext cx="476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PA</a:t>
            </a:r>
          </a:p>
        </p:txBody>
      </p:sp>
      <p:sp>
        <p:nvSpPr>
          <p:cNvPr id="131089" name="TextBox 17"/>
          <p:cNvSpPr txBox="1">
            <a:spLocks noChangeArrowheads="1"/>
          </p:cNvSpPr>
          <p:nvPr/>
        </p:nvSpPr>
        <p:spPr bwMode="auto">
          <a:xfrm>
            <a:off x="8675688" y="2898775"/>
            <a:ext cx="474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smtClean="0">
                <a:solidFill>
                  <a:srgbClr val="000000"/>
                </a:solidFill>
                <a:cs typeface="Arial" charset="0"/>
              </a:rPr>
              <a:t>PA</a:t>
            </a:r>
          </a:p>
        </p:txBody>
      </p:sp>
    </p:spTree>
    <p:extLst>
      <p:ext uri="{BB962C8B-B14F-4D97-AF65-F5344CB8AC3E}">
        <p14:creationId xmlns:p14="http://schemas.microsoft.com/office/powerpoint/2010/main" val="35387979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Reducing Bank Conflicts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1136071"/>
          </a:xfrm>
        </p:spPr>
        <p:txBody>
          <a:bodyPr/>
          <a:lstStyle/>
          <a:p>
            <a:r>
              <a:rPr lang="en-US" dirty="0" smtClean="0"/>
              <a:t>Read Sections 1 through 4 of:</a:t>
            </a:r>
          </a:p>
          <a:p>
            <a:pPr lvl="1"/>
            <a:r>
              <a:rPr lang="en-US" dirty="0" smtClean="0"/>
              <a:t>Kim et al., “</a:t>
            </a:r>
            <a:r>
              <a:rPr lang="en-US" dirty="0" smtClean="0">
                <a:solidFill>
                  <a:srgbClr val="0000FF"/>
                </a:solidFill>
              </a:rPr>
              <a:t>A Case for Exploiting Subarray-Level Parallelism in DRAM</a:t>
            </a:r>
            <a:r>
              <a:rPr lang="en-US" dirty="0" smtClean="0"/>
              <a:t>,” ISCA 2012.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6BB4180-6920-9C42-9DA1-4829E0437063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86000"/>
            <a:ext cx="87503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911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Refresh (I)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r>
              <a:rPr lang="en-US">
                <a:latin typeface="Tahoma" charset="0"/>
              </a:rPr>
              <a:t>DRAM capacitor charge leaks over time</a:t>
            </a:r>
          </a:p>
          <a:p>
            <a:r>
              <a:rPr lang="en-US">
                <a:latin typeface="Tahoma" charset="0"/>
              </a:rPr>
              <a:t>The memory controller needs to read each row periodically to restore the charge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Activate + precharge each row every N ms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Typical N = 64 ms</a:t>
            </a:r>
          </a:p>
          <a:p>
            <a:r>
              <a:rPr lang="en-US">
                <a:latin typeface="Tahoma" charset="0"/>
              </a:rPr>
              <a:t>Implications on performance?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-- DRAM bank unavailable while refreshed</a:t>
            </a:r>
          </a:p>
          <a:p>
            <a:pPr lvl="1">
              <a:buFont typeface="Wingdings" charset="0"/>
              <a:buNone/>
            </a:pPr>
            <a:r>
              <a:rPr lang="en-US">
                <a:latin typeface="Tahoma" charset="0"/>
                <a:ea typeface="ＭＳ Ｐゴシック" charset="0"/>
              </a:rPr>
              <a:t>-- Long pause times: If we refresh all rows in burst, every 64ms the DRAM will be unavailable until refresh ends</a:t>
            </a:r>
          </a:p>
          <a:p>
            <a:r>
              <a:rPr lang="en-US">
                <a:solidFill>
                  <a:srgbClr val="0000FF"/>
                </a:solidFill>
                <a:latin typeface="Tahoma" charset="0"/>
              </a:rPr>
              <a:t>Burst refresh</a:t>
            </a:r>
            <a:r>
              <a:rPr lang="en-US">
                <a:latin typeface="Tahoma" charset="0"/>
              </a:rPr>
              <a:t>: All rows refreshed immediately after one another</a:t>
            </a:r>
          </a:p>
          <a:p>
            <a:r>
              <a:rPr lang="en-US">
                <a:solidFill>
                  <a:srgbClr val="0000FF"/>
                </a:solidFill>
                <a:latin typeface="Tahoma" charset="0"/>
              </a:rPr>
              <a:t>Distributed refresh</a:t>
            </a:r>
            <a:r>
              <a:rPr lang="en-US">
                <a:latin typeface="Tahoma" charset="0"/>
              </a:rPr>
              <a:t>: Each row refreshed at a different time, at regular intervals</a:t>
            </a: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pPr lvl="1"/>
            <a:endParaRPr lang="en-US">
              <a:latin typeface="Tahoma" charset="0"/>
              <a:ea typeface="ＭＳ Ｐゴシック" charset="0"/>
            </a:endParaRPr>
          </a:p>
          <a:p>
            <a:endParaRPr lang="en-US">
              <a:latin typeface="Tahoma" charset="0"/>
            </a:endParaRPr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6825C47-2605-534C-9672-E99D798633E8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96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060847"/>
            <a:ext cx="2016224" cy="173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211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aramond" charset="0"/>
              </a:rPr>
              <a:t>DRAM Refresh (II)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610600" cy="5194300"/>
          </a:xfrm>
        </p:spPr>
        <p:txBody>
          <a:bodyPr/>
          <a:lstStyle/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endParaRPr lang="en-US">
              <a:latin typeface="Tahoma" charset="0"/>
            </a:endParaRPr>
          </a:p>
          <a:p>
            <a:r>
              <a:rPr lang="en-US">
                <a:solidFill>
                  <a:srgbClr val="0000FF"/>
                </a:solidFill>
                <a:latin typeface="Tahoma" charset="0"/>
              </a:rPr>
              <a:t>Distributed refresh eliminates long pause times</a:t>
            </a:r>
          </a:p>
          <a:p>
            <a:r>
              <a:rPr lang="en-US">
                <a:latin typeface="Tahoma" charset="0"/>
              </a:rPr>
              <a:t>How else we can reduce the effect of refresh on performance?</a:t>
            </a:r>
          </a:p>
          <a:p>
            <a:pPr lvl="1"/>
            <a:r>
              <a:rPr lang="en-US">
                <a:latin typeface="Tahoma" charset="0"/>
                <a:ea typeface="ＭＳ Ｐゴシック" charset="0"/>
              </a:rPr>
              <a:t>Can we reduce the number of refreshes?</a:t>
            </a:r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8D9CBDF-83F9-D14C-B378-18EE874920BD}" type="slidenum">
              <a:rPr lang="en-US" sz="1600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97</a:t>
            </a:fld>
            <a:endParaRPr lang="en-US" sz="1600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pic>
        <p:nvPicPr>
          <p:cNvPr id="1075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1336675"/>
            <a:ext cx="757237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5713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6950"/>
            <a:ext cx="8807896" cy="5194300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>
                <a:latin typeface="Tahoma" charset="0"/>
                <a:ea typeface="ＭＳ Ｐゴシック" charset="0"/>
              </a:rPr>
              <a:t>-</a:t>
            </a:r>
            <a:r>
              <a:rPr lang="en-US" sz="2200" dirty="0">
                <a:latin typeface="Tahoma" charset="0"/>
                <a:ea typeface="ＭＳ Ｐゴシック" charset="0"/>
              </a:rPr>
              <a:t>- </a:t>
            </a:r>
            <a:r>
              <a:rPr lang="en-US" sz="2200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Energy consumption</a:t>
            </a:r>
            <a:r>
              <a:rPr lang="en-US" sz="2200" dirty="0">
                <a:latin typeface="Tahoma" charset="0"/>
                <a:ea typeface="ＭＳ Ｐゴシック" charset="0"/>
              </a:rPr>
              <a:t>: Each refresh consumes </a:t>
            </a:r>
            <a:r>
              <a:rPr lang="en-US" sz="2200" dirty="0" smtClean="0">
                <a:latin typeface="Tahoma" charset="0"/>
                <a:ea typeface="ＭＳ Ｐゴシック" charset="0"/>
              </a:rPr>
              <a:t>energ</a:t>
            </a:r>
            <a:r>
              <a:rPr lang="en-US" sz="2200" dirty="0" smtClean="0">
                <a:latin typeface="Tahoma" charset="0"/>
              </a:rPr>
              <a:t>y</a:t>
            </a:r>
          </a:p>
          <a:p>
            <a:pPr marL="0" indent="0">
              <a:buNone/>
            </a:pPr>
            <a:r>
              <a:rPr lang="en-US" sz="2200" dirty="0" smtClean="0">
                <a:latin typeface="Tahoma" charset="0"/>
                <a:ea typeface="ＭＳ Ｐゴシック" charset="0"/>
              </a:rPr>
              <a:t>-</a:t>
            </a:r>
            <a:r>
              <a:rPr lang="en-US" sz="2200" dirty="0">
                <a:latin typeface="Tahoma" charset="0"/>
                <a:ea typeface="ＭＳ Ｐゴシック" charset="0"/>
              </a:rPr>
              <a:t>- </a:t>
            </a:r>
            <a:r>
              <a:rPr lang="en-US" sz="2200" dirty="0" smtClean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Performance degradation</a:t>
            </a:r>
            <a:r>
              <a:rPr lang="en-US" sz="2200" dirty="0" smtClean="0">
                <a:latin typeface="Tahoma" charset="0"/>
                <a:ea typeface="ＭＳ Ｐゴシック" charset="0"/>
              </a:rPr>
              <a:t>: DRAM rank/bank </a:t>
            </a:r>
            <a:r>
              <a:rPr lang="en-US" sz="2200" dirty="0">
                <a:latin typeface="Tahoma" charset="0"/>
                <a:ea typeface="ＭＳ Ｐゴシック" charset="0"/>
              </a:rPr>
              <a:t>unavailable while </a:t>
            </a:r>
            <a:r>
              <a:rPr lang="en-US" sz="2200" dirty="0" smtClean="0">
                <a:latin typeface="Tahoma" charset="0"/>
                <a:ea typeface="ＭＳ Ｐゴシック" charset="0"/>
              </a:rPr>
              <a:t>refreshed</a:t>
            </a:r>
          </a:p>
          <a:p>
            <a:pPr marL="0" indent="0">
              <a:buNone/>
            </a:pPr>
            <a:r>
              <a:rPr lang="en-US" sz="2200" dirty="0" smtClean="0">
                <a:latin typeface="Tahoma" charset="0"/>
              </a:rPr>
              <a:t>-</a:t>
            </a:r>
            <a:r>
              <a:rPr lang="en-US" sz="2200" dirty="0">
                <a:latin typeface="Tahoma" charset="0"/>
              </a:rPr>
              <a:t>- </a:t>
            </a:r>
            <a:r>
              <a:rPr lang="en-US" sz="2200" dirty="0" smtClean="0">
                <a:solidFill>
                  <a:srgbClr val="0000FF"/>
                </a:solidFill>
                <a:latin typeface="Tahoma" charset="0"/>
              </a:rPr>
              <a:t>QoS/predictability impact</a:t>
            </a:r>
            <a:r>
              <a:rPr lang="en-US" sz="2200" dirty="0" smtClean="0">
                <a:latin typeface="Tahoma" charset="0"/>
              </a:rPr>
              <a:t>: (Long) pause times during refresh</a:t>
            </a:r>
            <a:endParaRPr lang="en-US" sz="2200" dirty="0">
              <a:latin typeface="Tahoma" charset="0"/>
            </a:endParaRPr>
          </a:p>
          <a:p>
            <a:pPr marL="0" indent="0">
              <a:buNone/>
            </a:pPr>
            <a:r>
              <a:rPr lang="en-US" sz="2200" dirty="0" smtClean="0">
                <a:latin typeface="Tahoma" charset="0"/>
              </a:rPr>
              <a:t>-- </a:t>
            </a:r>
            <a:r>
              <a:rPr lang="en-US" sz="2200" dirty="0">
                <a:solidFill>
                  <a:srgbClr val="0000FF"/>
                </a:solidFill>
                <a:latin typeface="Tahoma" charset="0"/>
              </a:rPr>
              <a:t>Refresh rate limits DRAM density scaling </a:t>
            </a:r>
          </a:p>
          <a:p>
            <a:pPr lvl="1">
              <a:buFont typeface="Wingdings" charset="0"/>
              <a:buNone/>
            </a:pPr>
            <a:endParaRPr lang="en-US" dirty="0">
              <a:latin typeface="Tahoma" charset="0"/>
            </a:endParaRPr>
          </a:p>
          <a:p>
            <a:endParaRPr lang="en-US" dirty="0">
              <a:latin typeface="Tahoma" charset="0"/>
            </a:endParaRPr>
          </a:p>
          <a:p>
            <a:pPr lvl="1"/>
            <a:endParaRPr lang="en-US" dirty="0">
              <a:latin typeface="Tahoma" charset="0"/>
              <a:ea typeface="ＭＳ Ｐゴシック" charset="0"/>
            </a:endParaRPr>
          </a:p>
          <a:p>
            <a:endParaRPr lang="en-US" dirty="0">
              <a:latin typeface="Tahoma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501008"/>
            <a:ext cx="2808312" cy="241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charset="0"/>
              </a:rPr>
              <a:t>Downsides of DRAM Refresh</a:t>
            </a:r>
            <a:endParaRPr lang="en-US" dirty="0">
              <a:latin typeface="Garamond" charset="0"/>
            </a:endParaRPr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494" indent="-285575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294" indent="-22845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99216" indent="-22845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6140" indent="-22845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3059" indent="-2284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69976" indent="-2284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6897" indent="-2284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3813" indent="-2284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AAABF4E-AD47-7B46-972B-7FE6F07FB6A2}" type="slidenum">
              <a:rPr lang="en-US">
                <a:solidFill>
                  <a:srgbClr val="000000"/>
                </a:solidFill>
                <a:latin typeface="Garamond" charset="0"/>
                <a:cs typeface="Arial" charset="0"/>
              </a:rPr>
              <a:pPr eaLnBrk="1" hangingPunct="1"/>
              <a:t>98</a:t>
            </a:fld>
            <a:endParaRPr lang="en-US">
              <a:solidFill>
                <a:srgbClr val="000000"/>
              </a:solidFill>
              <a:latin typeface="Garamond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6021288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>
                <a:latin typeface="Tahoma" charset="0"/>
                <a:ea typeface="ＭＳ Ｐゴシック" charset="0"/>
              </a:rPr>
              <a:t>Liu et al., “</a:t>
            </a:r>
            <a:r>
              <a:rPr lang="en-US" dirty="0">
                <a:solidFill>
                  <a:srgbClr val="0000FF"/>
                </a:solidFill>
                <a:latin typeface="Tahoma" charset="0"/>
                <a:ea typeface="ＭＳ Ｐゴシック" charset="0"/>
              </a:rPr>
              <a:t>RAIDR: Retention-aware Intelligent DRAM Refresh</a:t>
            </a:r>
            <a:r>
              <a:rPr lang="en-US" dirty="0">
                <a:latin typeface="Tahoma" charset="0"/>
                <a:ea typeface="ＭＳ Ｐゴシック" charset="0"/>
              </a:rPr>
              <a:t>,” ISCA 2012.</a:t>
            </a:r>
          </a:p>
        </p:txBody>
      </p:sp>
    </p:spTree>
    <p:extLst>
      <p:ext uri="{BB962C8B-B14F-4D97-AF65-F5344CB8AC3E}">
        <p14:creationId xmlns:p14="http://schemas.microsoft.com/office/powerpoint/2010/main" val="16446928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66713" y="1768475"/>
            <a:ext cx="8428037" cy="822325"/>
          </a:xfrm>
        </p:spPr>
        <p:txBody>
          <a:bodyPr/>
          <a:lstStyle/>
          <a:p>
            <a:pPr algn="ctr" eaLnBrk="1" hangingPunct="1"/>
            <a:r>
              <a:rPr lang="en-US" sz="4000">
                <a:latin typeface="Garamond" charset="0"/>
              </a:rPr>
              <a:t>Memory Controllers</a:t>
            </a:r>
          </a:p>
        </p:txBody>
      </p:sp>
      <p:sp>
        <p:nvSpPr>
          <p:cNvPr id="89090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2900363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endParaRPr lang="en-US" i="1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  <a:p>
            <a:pPr eaLnBrk="1" hangingPunct="1">
              <a:buFont typeface="Wingdings" charset="0"/>
              <a:buNone/>
            </a:pPr>
            <a:endParaRPr lang="en-US"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678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3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3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3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7.xml><?xml version="1.0" encoding="utf-8"?>
<a:theme xmlns:a="http://schemas.openxmlformats.org/drawingml/2006/main" name="3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4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4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4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SAFARI_Templat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48_Edge">
  <a:themeElements>
    <a:clrScheme name="2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2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4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5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51_Edge">
  <a:themeElements>
    <a:clrScheme name="2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2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52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5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55_Edge">
  <a:themeElements>
    <a:clrScheme name="2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2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56_Edge">
  <a:themeElements>
    <a:clrScheme name="2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2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57_Edge">
  <a:themeElements>
    <a:clrScheme name="2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2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58_Edge">
  <a:themeElements>
    <a:clrScheme name="2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2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2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5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1.xml><?xml version="1.0" encoding="utf-8"?>
<a:theme xmlns:a="http://schemas.openxmlformats.org/drawingml/2006/main" name="6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1_Metropolitan_bullet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63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6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6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8.xml><?xml version="1.0" encoding="utf-8"?>
<a:theme xmlns:a="http://schemas.openxmlformats.org/drawingml/2006/main" name="6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9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0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2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3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4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5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6.xml><?xml version="1.0" encoding="utf-8"?>
<a:theme xmlns:a="http://schemas.openxmlformats.org/drawingml/2006/main" name="6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7.xml><?xml version="1.0" encoding="utf-8"?>
<a:theme xmlns:a="http://schemas.openxmlformats.org/drawingml/2006/main" name="2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78.xml><?xml version="1.0" encoding="utf-8"?>
<a:theme xmlns:a="http://schemas.openxmlformats.org/drawingml/2006/main" name="6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9.xml><?xml version="1.0" encoding="utf-8"?>
<a:theme xmlns:a="http://schemas.openxmlformats.org/drawingml/2006/main" name="6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solidFill>
        <a:schemeClr val="phClr">
          <a:shade val="95000"/>
          <a:satMod val="170000"/>
        </a:schemeClr>
      </a:soli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55281</TotalTime>
  <Words>8807</Words>
  <Application>Microsoft Office PowerPoint</Application>
  <PresentationFormat>On-screen Show (4:3)</PresentationFormat>
  <Paragraphs>1733</Paragraphs>
  <Slides>144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79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144</vt:i4>
      </vt:variant>
    </vt:vector>
  </HeadingPairs>
  <TitlesOfParts>
    <vt:vector size="238" baseType="lpstr">
      <vt:lpstr>ＭＳ Ｐゴシック</vt:lpstr>
      <vt:lpstr>Arial</vt:lpstr>
      <vt:lpstr>Calibri</vt:lpstr>
      <vt:lpstr>Calibri Light</vt:lpstr>
      <vt:lpstr>Cambria</vt:lpstr>
      <vt:lpstr>Cambria Math</vt:lpstr>
      <vt:lpstr>Courier New</vt:lpstr>
      <vt:lpstr>Garamond</vt:lpstr>
      <vt:lpstr>Lucida Grande</vt:lpstr>
      <vt:lpstr>Symbol</vt:lpstr>
      <vt:lpstr>Tahoma</vt:lpstr>
      <vt:lpstr>Times New Roman</vt:lpstr>
      <vt:lpstr>Wingdings</vt:lpstr>
      <vt:lpstr>Zapf Dingbats</vt:lpstr>
      <vt:lpstr>Edge</vt:lpstr>
      <vt:lpstr>1_Edge</vt:lpstr>
      <vt:lpstr>3_Edge</vt:lpstr>
      <vt:lpstr>4_Edge</vt:lpstr>
      <vt:lpstr>5_Edge</vt:lpstr>
      <vt:lpstr>6_Edge</vt:lpstr>
      <vt:lpstr>7_Edge</vt:lpstr>
      <vt:lpstr>8_Edge</vt:lpstr>
      <vt:lpstr>2_Office Theme</vt:lpstr>
      <vt:lpstr>10_Edge</vt:lpstr>
      <vt:lpstr>9_Edge</vt:lpstr>
      <vt:lpstr>11_Edge</vt:lpstr>
      <vt:lpstr>12_Edge</vt:lpstr>
      <vt:lpstr>14_Edge</vt:lpstr>
      <vt:lpstr>15_Edge</vt:lpstr>
      <vt:lpstr>17_Edge</vt:lpstr>
      <vt:lpstr>13_Edge</vt:lpstr>
      <vt:lpstr>18_Edge</vt:lpstr>
      <vt:lpstr>19_Edge</vt:lpstr>
      <vt:lpstr>22_Edge</vt:lpstr>
      <vt:lpstr>23_Edge</vt:lpstr>
      <vt:lpstr>25_Edge</vt:lpstr>
      <vt:lpstr>21_Edge</vt:lpstr>
      <vt:lpstr>24_Edge</vt:lpstr>
      <vt:lpstr>26_Edge</vt:lpstr>
      <vt:lpstr>27_Edge</vt:lpstr>
      <vt:lpstr>28_Edge</vt:lpstr>
      <vt:lpstr>29_Edge</vt:lpstr>
      <vt:lpstr>30_Edge</vt:lpstr>
      <vt:lpstr>31_Edge</vt:lpstr>
      <vt:lpstr>32_Edge</vt:lpstr>
      <vt:lpstr>33_Edge</vt:lpstr>
      <vt:lpstr>35_Edge</vt:lpstr>
      <vt:lpstr>34_Edge</vt:lpstr>
      <vt:lpstr>36_Edge</vt:lpstr>
      <vt:lpstr>37_Edge</vt:lpstr>
      <vt:lpstr>38_Edge</vt:lpstr>
      <vt:lpstr>39_Edge</vt:lpstr>
      <vt:lpstr>41_Edge</vt:lpstr>
      <vt:lpstr>42_Edge</vt:lpstr>
      <vt:lpstr>43_Edge</vt:lpstr>
      <vt:lpstr>7_Office Theme</vt:lpstr>
      <vt:lpstr>44_Edge</vt:lpstr>
      <vt:lpstr>45_Edge</vt:lpstr>
      <vt:lpstr>46_Edge</vt:lpstr>
      <vt:lpstr>47_Edge</vt:lpstr>
      <vt:lpstr>SAFARI_Template</vt:lpstr>
      <vt:lpstr>2_Edge</vt:lpstr>
      <vt:lpstr>48_Edge</vt:lpstr>
      <vt:lpstr>49_Edge</vt:lpstr>
      <vt:lpstr>50_Edge</vt:lpstr>
      <vt:lpstr>51_Edge</vt:lpstr>
      <vt:lpstr>52_Edge</vt:lpstr>
      <vt:lpstr>54_Edge</vt:lpstr>
      <vt:lpstr>55_Edge</vt:lpstr>
      <vt:lpstr>56_Edge</vt:lpstr>
      <vt:lpstr>57_Edge</vt:lpstr>
      <vt:lpstr>58_Edge</vt:lpstr>
      <vt:lpstr>20_Edge</vt:lpstr>
      <vt:lpstr>53_Edge</vt:lpstr>
      <vt:lpstr>60_Edge</vt:lpstr>
      <vt:lpstr>1_Metropolitan_bullet</vt:lpstr>
      <vt:lpstr>16_Edge</vt:lpstr>
      <vt:lpstr>59_Edge</vt:lpstr>
      <vt:lpstr>40_Edge</vt:lpstr>
      <vt:lpstr>61_Edge</vt:lpstr>
      <vt:lpstr>62_Edge</vt:lpstr>
      <vt:lpstr>63_Edge</vt:lpstr>
      <vt:lpstr>10_Office Theme</vt:lpstr>
      <vt:lpstr>11_Office Theme</vt:lpstr>
      <vt:lpstr>9_Office Theme</vt:lpstr>
      <vt:lpstr>5_Office Theme</vt:lpstr>
      <vt:lpstr>13_Office Theme</vt:lpstr>
      <vt:lpstr>16_Office Theme</vt:lpstr>
      <vt:lpstr>95_Edge</vt:lpstr>
      <vt:lpstr>64_Edge</vt:lpstr>
      <vt:lpstr>2_Metropolitan_bullet</vt:lpstr>
      <vt:lpstr>65_Edge</vt:lpstr>
      <vt:lpstr>66_Edge</vt:lpstr>
      <vt:lpstr>Visio</vt:lpstr>
      <vt:lpstr>18-740/640  Computer Architecture Lecture 8: Main Memory System</vt:lpstr>
      <vt:lpstr>Required Readings</vt:lpstr>
      <vt:lpstr>State-of-the-art in Main Memory…</vt:lpstr>
      <vt:lpstr>Recommended Readings on DRAM</vt:lpstr>
      <vt:lpstr>Simulating Main Memory</vt:lpstr>
      <vt:lpstr>Why Is Main Memory  So Important Especially Today?</vt:lpstr>
      <vt:lpstr>The Main Memory System</vt:lpstr>
      <vt:lpstr>Memory System: A Shared Resource View</vt:lpstr>
      <vt:lpstr>State of the Main Memory System</vt:lpstr>
      <vt:lpstr>Major Trends Affecting Main Memory (I)</vt:lpstr>
      <vt:lpstr>Major Trends Affecting Main Memory (II)</vt:lpstr>
      <vt:lpstr>Example: The Memory Capacity Gap</vt:lpstr>
      <vt:lpstr>Major Trends Affecting Main Memory (III)</vt:lpstr>
      <vt:lpstr>Major Trends Affecting Main Memory (IV)</vt:lpstr>
      <vt:lpstr>The DRAM Scaling Problem</vt:lpstr>
      <vt:lpstr>An Example of the DRAM Scaling Problem</vt:lpstr>
      <vt:lpstr>Most DRAM Modules Are at Risk</vt:lpstr>
      <vt:lpstr>PowerPoint Presentation</vt:lpstr>
      <vt:lpstr>PowerPoint Presentation</vt:lpstr>
      <vt:lpstr>PowerPoint Presentation</vt:lpstr>
      <vt:lpstr>PowerPoint Presentation</vt:lpstr>
      <vt:lpstr>Observed Errors in Real Systems</vt:lpstr>
      <vt:lpstr>Errors vs. Vintage</vt:lpstr>
      <vt:lpstr>Experimental DRAM Testing Infrastructure</vt:lpstr>
      <vt:lpstr>Experimental Infrastructure (DRAM)</vt:lpstr>
      <vt:lpstr>RowHammer Characterization Results</vt:lpstr>
      <vt:lpstr>One Can Take Over an Otherwise-Secure System</vt:lpstr>
      <vt:lpstr>RowHammer Security Attack Example</vt:lpstr>
      <vt:lpstr>Security Implications</vt:lpstr>
      <vt:lpstr>Recap: The DRAM Scaling Problem</vt:lpstr>
      <vt:lpstr>How Do We Solve The Problem?</vt:lpstr>
      <vt:lpstr>Solution 1: Fix DRAM</vt:lpstr>
      <vt:lpstr>Solution 1: Fix DRAM</vt:lpstr>
      <vt:lpstr>Solution 2: Emerging Memory Technologies</vt:lpstr>
      <vt:lpstr>Solution 3: Hybrid Memory Systems</vt:lpstr>
      <vt:lpstr>Exploiting Memory Error Tolerance  with Hybrid Memory Systems</vt:lpstr>
      <vt:lpstr>An Orthogonal Issue: Memory Interference</vt:lpstr>
      <vt:lpstr>An Orthogonal Issue: Memory Interference</vt:lpstr>
      <vt:lpstr>Goal: Predictable Performance in Complex Systems</vt:lpstr>
      <vt:lpstr>Strong Memory Service Guarantees</vt:lpstr>
      <vt:lpstr>Main Memory Fundamentals</vt:lpstr>
      <vt:lpstr>Main Memory in the System</vt:lpstr>
      <vt:lpstr>Ideal Memory</vt:lpstr>
      <vt:lpstr>The Problem</vt:lpstr>
      <vt:lpstr>Memory Technology: DRAM</vt:lpstr>
      <vt:lpstr>Memory Technology: SRAM</vt:lpstr>
      <vt:lpstr>An Aside: Phase Change Memory</vt:lpstr>
      <vt:lpstr>Memory Bank: A Fundamental Concept</vt:lpstr>
      <vt:lpstr>Memory Bank Organization and Operation</vt:lpstr>
      <vt:lpstr>Why Memory Hierarchy?</vt:lpstr>
      <vt:lpstr>Memory Hierarchy</vt:lpstr>
      <vt:lpstr>Caching Basics: Exploit Temporal Locality</vt:lpstr>
      <vt:lpstr>Caching Basics: Exploit Spatial Locality</vt:lpstr>
      <vt:lpstr>A Note on Manual vs. Automatic Management</vt:lpstr>
      <vt:lpstr>Automatic Management in Memory Hierarchy</vt:lpstr>
      <vt:lpstr>A Modern Memory Hierarchy</vt:lpstr>
      <vt:lpstr>The DRAM Subsystem</vt:lpstr>
      <vt:lpstr>DRAM Subsystem Organization</vt:lpstr>
      <vt:lpstr>Page Mode DRAM</vt:lpstr>
      <vt:lpstr>The DRAM Bank Structure</vt:lpstr>
      <vt:lpstr>DRAM Bank Operation</vt:lpstr>
      <vt:lpstr>The DRAM Chip</vt:lpstr>
      <vt:lpstr>128M x 8-bit DRAM Chip</vt:lpstr>
      <vt:lpstr>DRAM Rank and Module</vt:lpstr>
      <vt:lpstr>A 64-bit Wide DIMM (One Rank)</vt:lpstr>
      <vt:lpstr>A 64-bit Wide DIMM (One Rank)</vt:lpstr>
      <vt:lpstr>Multiple DIMMs</vt:lpstr>
      <vt:lpstr>DRAM Channels</vt:lpstr>
      <vt:lpstr>Generalized Memory Structure</vt:lpstr>
      <vt:lpstr>Generalized Memory Structure</vt:lpstr>
      <vt:lpstr>The DRAM Subsystem The Top Down View</vt:lpstr>
      <vt:lpstr>DRAM Subsystem Organization</vt:lpstr>
      <vt:lpstr>The DRAM subsystem</vt:lpstr>
      <vt:lpstr>Breaking down a DIMM</vt:lpstr>
      <vt:lpstr>Breaking down a DIMM</vt:lpstr>
      <vt:lpstr>Rank</vt:lpstr>
      <vt:lpstr>Breaking down a Rank</vt:lpstr>
      <vt:lpstr>Breaking down a Chip</vt:lpstr>
      <vt:lpstr>Breaking down a Bank</vt:lpstr>
      <vt:lpstr>DRAM Subsystem Organization</vt:lpstr>
      <vt:lpstr>Example: Transferring a cache block</vt:lpstr>
      <vt:lpstr>Example: Transferring a cache block</vt:lpstr>
      <vt:lpstr>Example: Transferring a cache block</vt:lpstr>
      <vt:lpstr>Example: Transferring a cache block</vt:lpstr>
      <vt:lpstr>Example: Transferring a cache block</vt:lpstr>
      <vt:lpstr>Example: Transferring a cache block</vt:lpstr>
      <vt:lpstr>Example: Transferring a cache block</vt:lpstr>
      <vt:lpstr>Latency Components: Basic DRAM Operation</vt:lpstr>
      <vt:lpstr>Multiple Banks (Interleaving) and Channels</vt:lpstr>
      <vt:lpstr>How Multiple Banks Help</vt:lpstr>
      <vt:lpstr>Address Mapping (Single Channel)</vt:lpstr>
      <vt:lpstr>Bank Mapping Randomization</vt:lpstr>
      <vt:lpstr>Address Mapping (Multiple Channels)</vt:lpstr>
      <vt:lpstr>Interaction with VirtualPhysical Mapping</vt:lpstr>
      <vt:lpstr>More on Reducing Bank Conflicts</vt:lpstr>
      <vt:lpstr>DRAM Refresh (I)</vt:lpstr>
      <vt:lpstr>DRAM Refresh (II)</vt:lpstr>
      <vt:lpstr>Downsides of DRAM Refresh</vt:lpstr>
      <vt:lpstr>Memory Controllers</vt:lpstr>
      <vt:lpstr>DRAM versus Other Types of Memories</vt:lpstr>
      <vt:lpstr>DRAM Types</vt:lpstr>
      <vt:lpstr>DRAM Types (II)</vt:lpstr>
      <vt:lpstr>DRAM Controller: Functions</vt:lpstr>
      <vt:lpstr>DRAM Controller: Where to Place</vt:lpstr>
      <vt:lpstr>A Modern DRAM Controller (I)</vt:lpstr>
      <vt:lpstr>A Modern DRAM Controller</vt:lpstr>
      <vt:lpstr>DRAM Scheduling Policies (I)</vt:lpstr>
      <vt:lpstr>DRAM Scheduling Policies (II)</vt:lpstr>
      <vt:lpstr>Row Buffer Management Policies</vt:lpstr>
      <vt:lpstr>Open vs. Closed Row Policies</vt:lpstr>
      <vt:lpstr>DRAM Power Management</vt:lpstr>
      <vt:lpstr>Difficulty of DRAM Control</vt:lpstr>
      <vt:lpstr>Why are DRAM Controllers Difficult to Design?</vt:lpstr>
      <vt:lpstr>Many DRAM Timing Constraints</vt:lpstr>
      <vt:lpstr>More on DRAM Operation</vt:lpstr>
      <vt:lpstr>DRAM Controller Design Is Becoming More Difficult</vt:lpstr>
      <vt:lpstr>Reality and Dream</vt:lpstr>
      <vt:lpstr>Self-Optimizing DRAM Controllers</vt:lpstr>
      <vt:lpstr>Self-Optimizing DRAM Controllers</vt:lpstr>
      <vt:lpstr>Next Lecture (9/30): Required Readings </vt:lpstr>
      <vt:lpstr>18-740/640  Computer Architecture Lecture 8: Main Memory System</vt:lpstr>
      <vt:lpstr>We did not cover the remaining slides in lecture. They are for your benefit.</vt:lpstr>
      <vt:lpstr>Self-Optimizing DRAM Controllers</vt:lpstr>
      <vt:lpstr>Self-Optimizing DRAM Controllers</vt:lpstr>
      <vt:lpstr>States, Actions, Rewards</vt:lpstr>
      <vt:lpstr>Performance Results</vt:lpstr>
      <vt:lpstr>Self Optimizing DRAM Controllers</vt:lpstr>
      <vt:lpstr>More on Self-Optimizing DRAM Controllers</vt:lpstr>
      <vt:lpstr>Evaluating New Ideas  for New (Memory) Architectures</vt:lpstr>
      <vt:lpstr>Simulation: The Field of Dreams</vt:lpstr>
      <vt:lpstr>Dreaming and Reality</vt:lpstr>
      <vt:lpstr>Why High-Level Simulation?</vt:lpstr>
      <vt:lpstr>Different Goals in Simulation</vt:lpstr>
      <vt:lpstr>Tradeoffs in Simulation</vt:lpstr>
      <vt:lpstr>Trading Off Speed, Flexibility, Accuracy</vt:lpstr>
      <vt:lpstr>High-Level Simulation</vt:lpstr>
      <vt:lpstr>Simulation as Progressive Refinement</vt:lpstr>
      <vt:lpstr>Making The Best of Architecture</vt:lpstr>
      <vt:lpstr>Ramulator: A Fast and Extensible DRAM Simulator   [IEEE Comp Arch Letters’15]</vt:lpstr>
      <vt:lpstr>Ramulator Motivation</vt:lpstr>
      <vt:lpstr>Ramulator </vt:lpstr>
      <vt:lpstr>Case Study: Comparison of DRAM Standards</vt:lpstr>
      <vt:lpstr>Ramulator Paper and Source Code</vt:lpstr>
      <vt:lpstr>Extra Credit Assignment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Nandita Vijaykumar</cp:lastModifiedBy>
  <cp:revision>1760</cp:revision>
  <cp:lastPrinted>2010-05-26T16:43:32Z</cp:lastPrinted>
  <dcterms:created xsi:type="dcterms:W3CDTF">2010-10-08T20:41:54Z</dcterms:created>
  <dcterms:modified xsi:type="dcterms:W3CDTF">2015-09-29T05:18:22Z</dcterms:modified>
</cp:coreProperties>
</file>