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2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3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4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5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6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7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8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9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1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2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3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4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25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908" r:id="rId2"/>
    <p:sldMasterId id="2147483924" r:id="rId3"/>
    <p:sldMasterId id="2147483940" r:id="rId4"/>
    <p:sldMasterId id="2147483956" r:id="rId5"/>
    <p:sldMasterId id="2147483972" r:id="rId6"/>
    <p:sldMasterId id="2147483998" r:id="rId7"/>
    <p:sldMasterId id="2147484072" r:id="rId8"/>
    <p:sldMasterId id="2147484120" r:id="rId9"/>
    <p:sldMasterId id="2147484408" r:id="rId10"/>
    <p:sldMasterId id="2147484434" r:id="rId11"/>
    <p:sldMasterId id="2147484459" r:id="rId12"/>
    <p:sldMasterId id="2147484471" r:id="rId13"/>
    <p:sldMasterId id="2147484483" r:id="rId14"/>
    <p:sldMasterId id="2147484593" r:id="rId15"/>
    <p:sldMasterId id="2147484606" r:id="rId16"/>
    <p:sldMasterId id="2147484618" r:id="rId17"/>
    <p:sldMasterId id="2147484630" r:id="rId18"/>
    <p:sldMasterId id="2147484725" r:id="rId19"/>
    <p:sldMasterId id="2147484737" r:id="rId20"/>
    <p:sldMasterId id="2147484749" r:id="rId21"/>
    <p:sldMasterId id="2147484761" r:id="rId22"/>
    <p:sldMasterId id="2147484774" r:id="rId23"/>
    <p:sldMasterId id="2147484787" r:id="rId24"/>
    <p:sldMasterId id="2147484799" r:id="rId25"/>
    <p:sldMasterId id="2147484807" r:id="rId26"/>
  </p:sldMasterIdLst>
  <p:notesMasterIdLst>
    <p:notesMasterId r:id="rId111"/>
  </p:notesMasterIdLst>
  <p:sldIdLst>
    <p:sldId id="316" r:id="rId27"/>
    <p:sldId id="480" r:id="rId28"/>
    <p:sldId id="464" r:id="rId29"/>
    <p:sldId id="447" r:id="rId30"/>
    <p:sldId id="608" r:id="rId31"/>
    <p:sldId id="610" r:id="rId32"/>
    <p:sldId id="611" r:id="rId33"/>
    <p:sldId id="613" r:id="rId34"/>
    <p:sldId id="691" r:id="rId35"/>
    <p:sldId id="692" r:id="rId36"/>
    <p:sldId id="614" r:id="rId37"/>
    <p:sldId id="520" r:id="rId38"/>
    <p:sldId id="521" r:id="rId39"/>
    <p:sldId id="522" r:id="rId40"/>
    <p:sldId id="627" r:id="rId41"/>
    <p:sldId id="628" r:id="rId42"/>
    <p:sldId id="617" r:id="rId43"/>
    <p:sldId id="618" r:id="rId44"/>
    <p:sldId id="619" r:id="rId45"/>
    <p:sldId id="620" r:id="rId46"/>
    <p:sldId id="621" r:id="rId47"/>
    <p:sldId id="622" r:id="rId48"/>
    <p:sldId id="623" r:id="rId49"/>
    <p:sldId id="624" r:id="rId50"/>
    <p:sldId id="625" r:id="rId51"/>
    <p:sldId id="626" r:id="rId52"/>
    <p:sldId id="523" r:id="rId53"/>
    <p:sldId id="524" r:id="rId54"/>
    <p:sldId id="525" r:id="rId55"/>
    <p:sldId id="526" r:id="rId56"/>
    <p:sldId id="527" r:id="rId57"/>
    <p:sldId id="528" r:id="rId58"/>
    <p:sldId id="529" r:id="rId59"/>
    <p:sldId id="530" r:id="rId60"/>
    <p:sldId id="531" r:id="rId61"/>
    <p:sldId id="532" r:id="rId62"/>
    <p:sldId id="533" r:id="rId63"/>
    <p:sldId id="534" r:id="rId64"/>
    <p:sldId id="535" r:id="rId65"/>
    <p:sldId id="629" r:id="rId66"/>
    <p:sldId id="536" r:id="rId67"/>
    <p:sldId id="630" r:id="rId68"/>
    <p:sldId id="631" r:id="rId69"/>
    <p:sldId id="632" r:id="rId70"/>
    <p:sldId id="633" r:id="rId71"/>
    <p:sldId id="634" r:id="rId72"/>
    <p:sldId id="635" r:id="rId73"/>
    <p:sldId id="636" r:id="rId74"/>
    <p:sldId id="637" r:id="rId75"/>
    <p:sldId id="638" r:id="rId76"/>
    <p:sldId id="639" r:id="rId77"/>
    <p:sldId id="640" r:id="rId78"/>
    <p:sldId id="641" r:id="rId79"/>
    <p:sldId id="642" r:id="rId80"/>
    <p:sldId id="643" r:id="rId81"/>
    <p:sldId id="644" r:id="rId82"/>
    <p:sldId id="645" r:id="rId83"/>
    <p:sldId id="646" r:id="rId84"/>
    <p:sldId id="647" r:id="rId85"/>
    <p:sldId id="648" r:id="rId86"/>
    <p:sldId id="649" r:id="rId87"/>
    <p:sldId id="650" r:id="rId88"/>
    <p:sldId id="651" r:id="rId89"/>
    <p:sldId id="652" r:id="rId90"/>
    <p:sldId id="653" r:id="rId91"/>
    <p:sldId id="654" r:id="rId92"/>
    <p:sldId id="655" r:id="rId93"/>
    <p:sldId id="656" r:id="rId94"/>
    <p:sldId id="657" r:id="rId95"/>
    <p:sldId id="658" r:id="rId96"/>
    <p:sldId id="659" r:id="rId97"/>
    <p:sldId id="660" r:id="rId98"/>
    <p:sldId id="661" r:id="rId99"/>
    <p:sldId id="662" r:id="rId100"/>
    <p:sldId id="663" r:id="rId101"/>
    <p:sldId id="664" r:id="rId102"/>
    <p:sldId id="665" r:id="rId103"/>
    <p:sldId id="666" r:id="rId104"/>
    <p:sldId id="667" r:id="rId105"/>
    <p:sldId id="668" r:id="rId106"/>
    <p:sldId id="669" r:id="rId107"/>
    <p:sldId id="670" r:id="rId108"/>
    <p:sldId id="671" r:id="rId109"/>
    <p:sldId id="672" r:id="rId1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5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63" Type="http://schemas.openxmlformats.org/officeDocument/2006/relationships/slide" Target="slides/slide37.xml"/><Relationship Id="rId68" Type="http://schemas.openxmlformats.org/officeDocument/2006/relationships/slide" Target="slides/slide42.xml"/><Relationship Id="rId84" Type="http://schemas.openxmlformats.org/officeDocument/2006/relationships/slide" Target="slides/slide58.xml"/><Relationship Id="rId89" Type="http://schemas.openxmlformats.org/officeDocument/2006/relationships/slide" Target="slides/slide63.xml"/><Relationship Id="rId112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slide" Target="slides/slide27.xml"/><Relationship Id="rId58" Type="http://schemas.openxmlformats.org/officeDocument/2006/relationships/slide" Target="slides/slide32.xml"/><Relationship Id="rId66" Type="http://schemas.openxmlformats.org/officeDocument/2006/relationships/slide" Target="slides/slide40.xml"/><Relationship Id="rId74" Type="http://schemas.openxmlformats.org/officeDocument/2006/relationships/slide" Target="slides/slide48.xml"/><Relationship Id="rId79" Type="http://schemas.openxmlformats.org/officeDocument/2006/relationships/slide" Target="slides/slide53.xml"/><Relationship Id="rId87" Type="http://schemas.openxmlformats.org/officeDocument/2006/relationships/slide" Target="slides/slide61.xml"/><Relationship Id="rId102" Type="http://schemas.openxmlformats.org/officeDocument/2006/relationships/slide" Target="slides/slide76.xml"/><Relationship Id="rId110" Type="http://schemas.openxmlformats.org/officeDocument/2006/relationships/slide" Target="slides/slide84.xml"/><Relationship Id="rId11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5.xml"/><Relationship Id="rId82" Type="http://schemas.openxmlformats.org/officeDocument/2006/relationships/slide" Target="slides/slide56.xml"/><Relationship Id="rId90" Type="http://schemas.openxmlformats.org/officeDocument/2006/relationships/slide" Target="slides/slide64.xml"/><Relationship Id="rId95" Type="http://schemas.openxmlformats.org/officeDocument/2006/relationships/slide" Target="slides/slide6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slide" Target="slides/slide30.xml"/><Relationship Id="rId64" Type="http://schemas.openxmlformats.org/officeDocument/2006/relationships/slide" Target="slides/slide38.xml"/><Relationship Id="rId69" Type="http://schemas.openxmlformats.org/officeDocument/2006/relationships/slide" Target="slides/slide43.xml"/><Relationship Id="rId77" Type="http://schemas.openxmlformats.org/officeDocument/2006/relationships/slide" Target="slides/slide51.xml"/><Relationship Id="rId100" Type="http://schemas.openxmlformats.org/officeDocument/2006/relationships/slide" Target="slides/slide74.xml"/><Relationship Id="rId105" Type="http://schemas.openxmlformats.org/officeDocument/2006/relationships/slide" Target="slides/slide79.xml"/><Relationship Id="rId11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72" Type="http://schemas.openxmlformats.org/officeDocument/2006/relationships/slide" Target="slides/slide46.xml"/><Relationship Id="rId80" Type="http://schemas.openxmlformats.org/officeDocument/2006/relationships/slide" Target="slides/slide54.xml"/><Relationship Id="rId85" Type="http://schemas.openxmlformats.org/officeDocument/2006/relationships/slide" Target="slides/slide59.xml"/><Relationship Id="rId93" Type="http://schemas.openxmlformats.org/officeDocument/2006/relationships/slide" Target="slides/slide67.xml"/><Relationship Id="rId98" Type="http://schemas.openxmlformats.org/officeDocument/2006/relationships/slide" Target="slides/slide7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slide" Target="slides/slide33.xml"/><Relationship Id="rId67" Type="http://schemas.openxmlformats.org/officeDocument/2006/relationships/slide" Target="slides/slide41.xml"/><Relationship Id="rId103" Type="http://schemas.openxmlformats.org/officeDocument/2006/relationships/slide" Target="slides/slide77.xml"/><Relationship Id="rId108" Type="http://schemas.openxmlformats.org/officeDocument/2006/relationships/slide" Target="slides/slide8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5.xml"/><Relationship Id="rId54" Type="http://schemas.openxmlformats.org/officeDocument/2006/relationships/slide" Target="slides/slide28.xml"/><Relationship Id="rId62" Type="http://schemas.openxmlformats.org/officeDocument/2006/relationships/slide" Target="slides/slide36.xml"/><Relationship Id="rId70" Type="http://schemas.openxmlformats.org/officeDocument/2006/relationships/slide" Target="slides/slide44.xml"/><Relationship Id="rId75" Type="http://schemas.openxmlformats.org/officeDocument/2006/relationships/slide" Target="slides/slide49.xml"/><Relationship Id="rId83" Type="http://schemas.openxmlformats.org/officeDocument/2006/relationships/slide" Target="slides/slide57.xml"/><Relationship Id="rId88" Type="http://schemas.openxmlformats.org/officeDocument/2006/relationships/slide" Target="slides/slide62.xml"/><Relationship Id="rId91" Type="http://schemas.openxmlformats.org/officeDocument/2006/relationships/slide" Target="slides/slide65.xml"/><Relationship Id="rId96" Type="http://schemas.openxmlformats.org/officeDocument/2006/relationships/slide" Target="slides/slide70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slide" Target="slides/slide31.xml"/><Relationship Id="rId106" Type="http://schemas.openxmlformats.org/officeDocument/2006/relationships/slide" Target="slides/slide80.xml"/><Relationship Id="rId114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60" Type="http://schemas.openxmlformats.org/officeDocument/2006/relationships/slide" Target="slides/slide34.xml"/><Relationship Id="rId65" Type="http://schemas.openxmlformats.org/officeDocument/2006/relationships/slide" Target="slides/slide39.xml"/><Relationship Id="rId73" Type="http://schemas.openxmlformats.org/officeDocument/2006/relationships/slide" Target="slides/slide47.xml"/><Relationship Id="rId78" Type="http://schemas.openxmlformats.org/officeDocument/2006/relationships/slide" Target="slides/slide52.xml"/><Relationship Id="rId81" Type="http://schemas.openxmlformats.org/officeDocument/2006/relationships/slide" Target="slides/slide55.xml"/><Relationship Id="rId86" Type="http://schemas.openxmlformats.org/officeDocument/2006/relationships/slide" Target="slides/slide60.xml"/><Relationship Id="rId94" Type="http://schemas.openxmlformats.org/officeDocument/2006/relationships/slide" Target="slides/slide68.xml"/><Relationship Id="rId99" Type="http://schemas.openxmlformats.org/officeDocument/2006/relationships/slide" Target="slides/slide73.xml"/><Relationship Id="rId101" Type="http://schemas.openxmlformats.org/officeDocument/2006/relationships/slide" Target="slides/slide7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3.xml"/><Relationship Id="rId109" Type="http://schemas.openxmlformats.org/officeDocument/2006/relationships/slide" Target="slides/slide83.xml"/><Relationship Id="rId34" Type="http://schemas.openxmlformats.org/officeDocument/2006/relationships/slide" Target="slides/slide8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76" Type="http://schemas.openxmlformats.org/officeDocument/2006/relationships/slide" Target="slides/slide50.xml"/><Relationship Id="rId97" Type="http://schemas.openxmlformats.org/officeDocument/2006/relationships/slide" Target="slides/slide71.xml"/><Relationship Id="rId104" Type="http://schemas.openxmlformats.org/officeDocument/2006/relationships/slide" Target="slides/slide7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5.xml"/><Relationship Id="rId92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shared\samsung%20page%20copy\PageCopy_Power_v2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pdl-retreat-talk\sheets\perf-energy.csv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pdl-retreat-talk\sheets\s-curve.csv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608280097063"/>
          <c:y val="4.2294921468149803E-2"/>
          <c:w val="0.81248526717179204"/>
          <c:h val="0.792204724409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Summary!$M$15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Summary!$L$16:$L$17</c:f>
              <c:strCache>
                <c:ptCount val="2"/>
                <c:pt idx="0">
                  <c:v>Latency</c:v>
                </c:pt>
                <c:pt idx="1">
                  <c:v>Energy</c:v>
                </c:pt>
              </c:strCache>
            </c:strRef>
          </c:cat>
          <c:val>
            <c:numRef>
              <c:f>Summary!$M$16:$M$17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Summary!$N$15</c:f>
              <c:strCache>
                <c:ptCount val="1"/>
                <c:pt idx="0">
                  <c:v>Intra-Subarray</c:v>
                </c:pt>
              </c:strCache>
            </c:strRef>
          </c:tx>
          <c:invertIfNegative val="0"/>
          <c:cat>
            <c:strRef>
              <c:f>Summary!$L$16:$L$17</c:f>
              <c:strCache>
                <c:ptCount val="2"/>
                <c:pt idx="0">
                  <c:v>Latency</c:v>
                </c:pt>
                <c:pt idx="1">
                  <c:v>Energy</c:v>
                </c:pt>
              </c:strCache>
            </c:strRef>
          </c:cat>
          <c:val>
            <c:numRef>
              <c:f>Summary!$N$16:$N$17</c:f>
              <c:numCache>
                <c:formatCode>General</c:formatCode>
                <c:ptCount val="2"/>
                <c:pt idx="0">
                  <c:v>8.8582677165354298E-2</c:v>
                </c:pt>
                <c:pt idx="1">
                  <c:v>1.3448690025594699E-2</c:v>
                </c:pt>
              </c:numCache>
            </c:numRef>
          </c:val>
        </c:ser>
        <c:ser>
          <c:idx val="2"/>
          <c:order val="2"/>
          <c:tx>
            <c:strRef>
              <c:f>Summary!$O$15</c:f>
              <c:strCache>
                <c:ptCount val="1"/>
                <c:pt idx="0">
                  <c:v>Inter-Bank</c:v>
                </c:pt>
              </c:strCache>
            </c:strRef>
          </c:tx>
          <c:invertIfNegative val="0"/>
          <c:cat>
            <c:strRef>
              <c:f>Summary!$L$16:$L$17</c:f>
              <c:strCache>
                <c:ptCount val="2"/>
                <c:pt idx="0">
                  <c:v>Latency</c:v>
                </c:pt>
                <c:pt idx="1">
                  <c:v>Energy</c:v>
                </c:pt>
              </c:strCache>
            </c:strRef>
          </c:cat>
          <c:val>
            <c:numRef>
              <c:f>Summary!$O$16:$O$17</c:f>
              <c:numCache>
                <c:formatCode>General</c:formatCode>
                <c:ptCount val="2"/>
                <c:pt idx="0">
                  <c:v>0.51673228346456701</c:v>
                </c:pt>
                <c:pt idx="1">
                  <c:v>0.31183065183633102</c:v>
                </c:pt>
              </c:numCache>
            </c:numRef>
          </c:val>
        </c:ser>
        <c:ser>
          <c:idx val="3"/>
          <c:order val="3"/>
          <c:tx>
            <c:strRef>
              <c:f>Summary!$P$15</c:f>
              <c:strCache>
                <c:ptCount val="1"/>
                <c:pt idx="0">
                  <c:v>Inter-Subarray</c:v>
                </c:pt>
              </c:strCache>
            </c:strRef>
          </c:tx>
          <c:invertIfNegative val="0"/>
          <c:cat>
            <c:strRef>
              <c:f>Summary!$L$16:$L$17</c:f>
              <c:strCache>
                <c:ptCount val="2"/>
                <c:pt idx="0">
                  <c:v>Latency</c:v>
                </c:pt>
                <c:pt idx="1">
                  <c:v>Energy</c:v>
                </c:pt>
              </c:strCache>
            </c:strRef>
          </c:cat>
          <c:val>
            <c:numRef>
              <c:f>Summary!$P$16:$P$17</c:f>
              <c:numCache>
                <c:formatCode>General</c:formatCode>
                <c:ptCount val="2"/>
                <c:pt idx="0">
                  <c:v>1.0147637795275599</c:v>
                </c:pt>
                <c:pt idx="1">
                  <c:v>0.67849912393909895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946752"/>
        <c:axId val="111948544"/>
      </c:barChart>
      <c:catAx>
        <c:axId val="111946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11948544"/>
        <c:crosses val="autoZero"/>
        <c:auto val="1"/>
        <c:lblAlgn val="ctr"/>
        <c:lblOffset val="100"/>
        <c:noMultiLvlLbl val="0"/>
      </c:catAx>
      <c:valAx>
        <c:axId val="1119485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dirty="0" smtClean="0"/>
                  <a:t>Normalized</a:t>
                </a:r>
                <a:r>
                  <a:rPr lang="en-US" sz="2400" baseline="0" dirty="0" smtClean="0"/>
                  <a:t> Savings</a:t>
                </a:r>
                <a:endParaRPr lang="en-US" sz="2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1946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331835289456703"/>
          <c:y val="2.2068074823980298E-3"/>
          <c:w val="0.667939508740653"/>
          <c:h val="0.1410890305378489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2400" b="1" dirty="0" smtClean="0"/>
              <a:t>Normalized Amount of Off-chip Transfer</a:t>
            </a:r>
            <a:endParaRPr lang="ko-KR" altLang="en-US" sz="24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Host-Only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ATF</c:v>
                </c:pt>
                <c:pt idx="1">
                  <c:v>BFS</c:v>
                </c:pt>
                <c:pt idx="2">
                  <c:v>PR</c:v>
                </c:pt>
                <c:pt idx="3">
                  <c:v>SP</c:v>
                </c:pt>
                <c:pt idx="4">
                  <c:v>WCC</c:v>
                </c:pt>
                <c:pt idx="5">
                  <c:v>HJ</c:v>
                </c:pt>
                <c:pt idx="6">
                  <c:v>HG</c:v>
                </c:pt>
                <c:pt idx="7">
                  <c:v>RP</c:v>
                </c:pt>
                <c:pt idx="8">
                  <c:v>SC</c:v>
                </c:pt>
                <c:pt idx="9">
                  <c:v>SVM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PIM-Only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ATF</c:v>
                </c:pt>
                <c:pt idx="1">
                  <c:v>BFS</c:v>
                </c:pt>
                <c:pt idx="2">
                  <c:v>PR</c:v>
                </c:pt>
                <c:pt idx="3">
                  <c:v>SP</c:v>
                </c:pt>
                <c:pt idx="4">
                  <c:v>WCC</c:v>
                </c:pt>
                <c:pt idx="5">
                  <c:v>HJ</c:v>
                </c:pt>
                <c:pt idx="6">
                  <c:v>HG</c:v>
                </c:pt>
                <c:pt idx="7">
                  <c:v>RP</c:v>
                </c:pt>
                <c:pt idx="8">
                  <c:v>SC</c:v>
                </c:pt>
                <c:pt idx="9">
                  <c:v>SVM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2.243601611984992</c:v>
                </c:pt>
                <c:pt idx="1">
                  <c:v>2.8887433097987381</c:v>
                </c:pt>
                <c:pt idx="2">
                  <c:v>3.1716125562191042</c:v>
                </c:pt>
                <c:pt idx="3">
                  <c:v>6.4881471332515481</c:v>
                </c:pt>
                <c:pt idx="4">
                  <c:v>3.6497540221428251</c:v>
                </c:pt>
                <c:pt idx="5">
                  <c:v>3.541574998200212</c:v>
                </c:pt>
                <c:pt idx="6">
                  <c:v>0.67042715600000002</c:v>
                </c:pt>
                <c:pt idx="7">
                  <c:v>16.241043134967079</c:v>
                </c:pt>
                <c:pt idx="8">
                  <c:v>501.6688345</c:v>
                </c:pt>
                <c:pt idx="9">
                  <c:v>408.08467209999998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Locality-Aware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ATF</c:v>
                </c:pt>
                <c:pt idx="1">
                  <c:v>BFS</c:v>
                </c:pt>
                <c:pt idx="2">
                  <c:v>PR</c:v>
                </c:pt>
                <c:pt idx="3">
                  <c:v>SP</c:v>
                </c:pt>
                <c:pt idx="4">
                  <c:v>WCC</c:v>
                </c:pt>
                <c:pt idx="5">
                  <c:v>HJ</c:v>
                </c:pt>
                <c:pt idx="6">
                  <c:v>HG</c:v>
                </c:pt>
                <c:pt idx="7">
                  <c:v>RP</c:v>
                </c:pt>
                <c:pt idx="8">
                  <c:v>SC</c:v>
                </c:pt>
                <c:pt idx="9">
                  <c:v>SVM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1.1309097275650579</c:v>
                </c:pt>
                <c:pt idx="1">
                  <c:v>1.1806067704840131</c:v>
                </c:pt>
                <c:pt idx="2">
                  <c:v>1.002669246804067</c:v>
                </c:pt>
                <c:pt idx="3">
                  <c:v>1.122953913219652</c:v>
                </c:pt>
                <c:pt idx="4">
                  <c:v>1.090702295073698</c:v>
                </c:pt>
                <c:pt idx="5">
                  <c:v>1.118939275808349</c:v>
                </c:pt>
                <c:pt idx="6">
                  <c:v>0.67042715600000002</c:v>
                </c:pt>
                <c:pt idx="7">
                  <c:v>1.037990284303494</c:v>
                </c:pt>
                <c:pt idx="8">
                  <c:v>1.77174557</c:v>
                </c:pt>
                <c:pt idx="9">
                  <c:v>2.5209487610000001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2821248"/>
        <c:axId val="122847616"/>
      </c:barChart>
      <c:catAx>
        <c:axId val="1228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47616"/>
        <c:crosses val="autoZero"/>
        <c:auto val="1"/>
        <c:lblAlgn val="ctr"/>
        <c:lblOffset val="100"/>
        <c:noMultiLvlLbl val="0"/>
      </c:catAx>
      <c:valAx>
        <c:axId val="122847616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2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PIM-Only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ATF</c:v>
                </c:pt>
                <c:pt idx="1">
                  <c:v>BFS</c:v>
                </c:pt>
                <c:pt idx="2">
                  <c:v>PR</c:v>
                </c:pt>
                <c:pt idx="3">
                  <c:v>SP</c:v>
                </c:pt>
                <c:pt idx="4">
                  <c:v>WCC</c:v>
                </c:pt>
                <c:pt idx="5">
                  <c:v>HJ</c:v>
                </c:pt>
                <c:pt idx="6">
                  <c:v>HG</c:v>
                </c:pt>
                <c:pt idx="7">
                  <c:v>RP</c:v>
                </c:pt>
                <c:pt idx="8">
                  <c:v>SC</c:v>
                </c:pt>
                <c:pt idx="9">
                  <c:v>SVM</c:v>
                </c:pt>
                <c:pt idx="10">
                  <c:v>GM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1.6737387764718299E-2</c:v>
                </c:pt>
                <c:pt idx="1">
                  <c:v>-1.38931686644478E-2</c:v>
                </c:pt>
                <c:pt idx="2">
                  <c:v>1.5520590187711099E-2</c:v>
                </c:pt>
                <c:pt idx="3">
                  <c:v>3.8120048416557598E-2</c:v>
                </c:pt>
                <c:pt idx="4">
                  <c:v>7.3854349110118499E-3</c:v>
                </c:pt>
                <c:pt idx="5">
                  <c:v>0.226360637564406</c:v>
                </c:pt>
                <c:pt idx="6">
                  <c:v>0.62756540409384498</c:v>
                </c:pt>
                <c:pt idx="7">
                  <c:v>0.21380418796440301</c:v>
                </c:pt>
                <c:pt idx="8">
                  <c:v>7.7582006710528395E-2</c:v>
                </c:pt>
                <c:pt idx="9">
                  <c:v>-3.4224055300827699E-2</c:v>
                </c:pt>
                <c:pt idx="10">
                  <c:v>0.103798181440584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Locality-Aware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ATF</c:v>
                </c:pt>
                <c:pt idx="1">
                  <c:v>BFS</c:v>
                </c:pt>
                <c:pt idx="2">
                  <c:v>PR</c:v>
                </c:pt>
                <c:pt idx="3">
                  <c:v>SP</c:v>
                </c:pt>
                <c:pt idx="4">
                  <c:v>WCC</c:v>
                </c:pt>
                <c:pt idx="5">
                  <c:v>HJ</c:v>
                </c:pt>
                <c:pt idx="6">
                  <c:v>HG</c:v>
                </c:pt>
                <c:pt idx="7">
                  <c:v>RP</c:v>
                </c:pt>
                <c:pt idx="8">
                  <c:v>SC</c:v>
                </c:pt>
                <c:pt idx="9">
                  <c:v>SVM</c:v>
                </c:pt>
                <c:pt idx="10">
                  <c:v>GM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0.135406160914712</c:v>
                </c:pt>
                <c:pt idx="1">
                  <c:v>0.126301768188785</c:v>
                </c:pt>
                <c:pt idx="2">
                  <c:v>0.11073402928992999</c:v>
                </c:pt>
                <c:pt idx="3">
                  <c:v>0.121062271759959</c:v>
                </c:pt>
                <c:pt idx="4">
                  <c:v>0.13711450944163101</c:v>
                </c:pt>
                <c:pt idx="5">
                  <c:v>0.17554513114314399</c:v>
                </c:pt>
                <c:pt idx="6">
                  <c:v>0.59989158190011904</c:v>
                </c:pt>
                <c:pt idx="7">
                  <c:v>0.213857919218155</c:v>
                </c:pt>
                <c:pt idx="8">
                  <c:v>0.13908515815806499</c:v>
                </c:pt>
                <c:pt idx="9">
                  <c:v>4.4499780132760902E-2</c:v>
                </c:pt>
                <c:pt idx="10">
                  <c:v>0.17268461972823099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2871168"/>
        <c:axId val="122881152"/>
      </c:barChart>
      <c:catAx>
        <c:axId val="12287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81152"/>
        <c:crosses val="autoZero"/>
        <c:auto val="1"/>
        <c:lblAlgn val="ctr"/>
        <c:lblOffset val="100"/>
        <c:noMultiLvlLbl val="0"/>
      </c:catAx>
      <c:valAx>
        <c:axId val="12288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7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545470010693101E-2"/>
          <c:y val="3.14606343462739E-2"/>
          <c:w val="0.93247922134733097"/>
          <c:h val="0.692252934046290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Cache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1"/>
                <c:pt idx="2">
                  <c:v>Small</c:v>
                </c:pt>
                <c:pt idx="6">
                  <c:v>Medium</c:v>
                </c:pt>
                <c:pt idx="10">
                  <c:v>Large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1">
                  <c:v>0.27612920499999999</c:v>
                </c:pt>
                <c:pt idx="5">
                  <c:v>0.22974204500000001</c:v>
                </c:pt>
                <c:pt idx="9">
                  <c:v>0.21380359500000001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HMC Link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1"/>
                <c:pt idx="2">
                  <c:v>Small</c:v>
                </c:pt>
                <c:pt idx="6">
                  <c:v>Medium</c:v>
                </c:pt>
                <c:pt idx="10">
                  <c:v>Large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1">
                  <c:v>0.50415019900000002</c:v>
                </c:pt>
                <c:pt idx="5">
                  <c:v>0.51296859699999997</c:v>
                </c:pt>
                <c:pt idx="9">
                  <c:v>0.513968325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DRAM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1"/>
                <c:pt idx="2">
                  <c:v>Small</c:v>
                </c:pt>
                <c:pt idx="6">
                  <c:v>Medium</c:v>
                </c:pt>
                <c:pt idx="10">
                  <c:v>Large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1">
                  <c:v>0.21457203699999999</c:v>
                </c:pt>
                <c:pt idx="5">
                  <c:v>0.25452649100000002</c:v>
                </c:pt>
                <c:pt idx="9">
                  <c:v>0.26887156600000001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Host-side PCU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1"/>
                <c:pt idx="2">
                  <c:v>Small</c:v>
                </c:pt>
                <c:pt idx="6">
                  <c:v>Medium</c:v>
                </c:pt>
                <c:pt idx="10">
                  <c:v>Large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1">
                  <c:v>4.3662429999999997E-3</c:v>
                </c:pt>
                <c:pt idx="5">
                  <c:v>3.6966659999999999E-3</c:v>
                </c:pt>
                <c:pt idx="9">
                  <c:v>3.0358239999999999E-3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Memory-side PCU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1"/>
                <c:pt idx="2">
                  <c:v>Small</c:v>
                </c:pt>
                <c:pt idx="6">
                  <c:v>Medium</c:v>
                </c:pt>
                <c:pt idx="10">
                  <c:v>Large</c:v>
                </c:pt>
              </c:strCache>
            </c:strRef>
          </c:cat>
          <c:val>
            <c:numRef>
              <c:f>Sheet1!$F$2:$F$14</c:f>
              <c:numCache>
                <c:formatCode>General</c:formatCode>
                <c:ptCount val="13"/>
                <c:pt idx="1">
                  <c:v>0</c:v>
                </c:pt>
                <c:pt idx="5">
                  <c:v>0</c:v>
                </c:pt>
                <c:pt idx="9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PMU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1"/>
                <c:pt idx="2">
                  <c:v>Small</c:v>
                </c:pt>
                <c:pt idx="6">
                  <c:v>Medium</c:v>
                </c:pt>
                <c:pt idx="10">
                  <c:v>Large</c:v>
                </c:pt>
              </c:strCache>
            </c:strRef>
          </c:cat>
          <c:val>
            <c:numRef>
              <c:f>Sheet1!$G$2:$G$14</c:f>
              <c:numCache>
                <c:formatCode>0.00E+00</c:formatCode>
                <c:ptCount val="13"/>
                <c:pt idx="1">
                  <c:v>7.7323400000000006E-5</c:v>
                </c:pt>
                <c:pt idx="5">
                  <c:v>6.4146000000000006E-5</c:v>
                </c:pt>
                <c:pt idx="9">
                  <c:v>5.4225399999999998E-5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계열 7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1"/>
                <c:pt idx="2">
                  <c:v>Small</c:v>
                </c:pt>
                <c:pt idx="6">
                  <c:v>Medium</c:v>
                </c:pt>
                <c:pt idx="10">
                  <c:v>Large</c:v>
                </c:pt>
              </c:strCache>
            </c:strRef>
          </c:cat>
          <c:val>
            <c:numRef>
              <c:f>Sheet1!$H$2:$H$14</c:f>
              <c:numCache>
                <c:formatCode>General</c:formatCode>
                <c:ptCount val="13"/>
                <c:pt idx="2">
                  <c:v>0.29322203600000002</c:v>
                </c:pt>
                <c:pt idx="6">
                  <c:v>0.18896870700000001</c:v>
                </c:pt>
                <c:pt idx="10">
                  <c:v>0.141068164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계열 8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1"/>
                <c:pt idx="2">
                  <c:v>Small</c:v>
                </c:pt>
                <c:pt idx="6">
                  <c:v>Medium</c:v>
                </c:pt>
                <c:pt idx="10">
                  <c:v>Large</c:v>
                </c:pt>
              </c:strCache>
            </c:strRef>
          </c:cat>
          <c:val>
            <c:numRef>
              <c:f>Sheet1!$I$2:$I$14</c:f>
              <c:numCache>
                <c:formatCode>General</c:formatCode>
                <c:ptCount val="13"/>
                <c:pt idx="2">
                  <c:v>0.68427908800000004</c:v>
                </c:pt>
                <c:pt idx="6">
                  <c:v>0.483400051</c:v>
                </c:pt>
                <c:pt idx="10">
                  <c:v>0.36147355799999997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계열 9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1"/>
                <c:pt idx="2">
                  <c:v>Small</c:v>
                </c:pt>
                <c:pt idx="6">
                  <c:v>Medium</c:v>
                </c:pt>
                <c:pt idx="10">
                  <c:v>Large</c:v>
                </c:pt>
              </c:strCache>
            </c:strRef>
          </c:cat>
          <c:val>
            <c:numRef>
              <c:f>Sheet1!$J$2:$J$14</c:f>
              <c:numCache>
                <c:formatCode>General</c:formatCode>
                <c:ptCount val="13"/>
                <c:pt idx="2">
                  <c:v>0.46390881499999997</c:v>
                </c:pt>
                <c:pt idx="6">
                  <c:v>0.35056454799999998</c:v>
                </c:pt>
                <c:pt idx="10">
                  <c:v>0.262036822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계열 10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1"/>
                <c:pt idx="2">
                  <c:v>Small</c:v>
                </c:pt>
                <c:pt idx="6">
                  <c:v>Medium</c:v>
                </c:pt>
                <c:pt idx="10">
                  <c:v>Large</c:v>
                </c:pt>
              </c:strCache>
            </c:strRef>
          </c:cat>
          <c:val>
            <c:numRef>
              <c:f>Sheet1!$K$2:$K$14</c:f>
              <c:numCache>
                <c:formatCode>General</c:formatCode>
                <c:ptCount val="13"/>
                <c:pt idx="2">
                  <c:v>0</c:v>
                </c:pt>
                <c:pt idx="6">
                  <c:v>0</c:v>
                </c:pt>
                <c:pt idx="10">
                  <c:v>0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계열 11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1"/>
                <c:pt idx="2">
                  <c:v>Small</c:v>
                </c:pt>
                <c:pt idx="6">
                  <c:v>Medium</c:v>
                </c:pt>
                <c:pt idx="10">
                  <c:v>Large</c:v>
                </c:pt>
              </c:strCache>
            </c:strRef>
          </c:cat>
          <c:val>
            <c:numRef>
              <c:f>Sheet1!$L$2:$L$14</c:f>
              <c:numCache>
                <c:formatCode>General</c:formatCode>
                <c:ptCount val="13"/>
                <c:pt idx="2">
                  <c:v>1.5794799000000002E-2</c:v>
                </c:pt>
                <c:pt idx="6">
                  <c:v>1.1518435E-2</c:v>
                </c:pt>
                <c:pt idx="10">
                  <c:v>8.5371160000000008E-3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계열 12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1"/>
                <c:pt idx="2">
                  <c:v>Small</c:v>
                </c:pt>
                <c:pt idx="6">
                  <c:v>Medium</c:v>
                </c:pt>
                <c:pt idx="10">
                  <c:v>Large</c:v>
                </c:pt>
              </c:strCache>
            </c:strRef>
          </c:cat>
          <c:val>
            <c:numRef>
              <c:f>Sheet1!$M$2:$M$14</c:f>
              <c:numCache>
                <c:formatCode>General</c:formatCode>
                <c:ptCount val="13"/>
                <c:pt idx="2">
                  <c:v>5.3636500000000002E-3</c:v>
                </c:pt>
                <c:pt idx="6">
                  <c:v>3.6920759999999999E-3</c:v>
                </c:pt>
                <c:pt idx="10">
                  <c:v>2.7686310000000001E-3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계열 13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1"/>
                <c:pt idx="2">
                  <c:v>Small</c:v>
                </c:pt>
                <c:pt idx="6">
                  <c:v>Medium</c:v>
                </c:pt>
                <c:pt idx="10">
                  <c:v>Large</c:v>
                </c:pt>
              </c:strCache>
            </c:strRef>
          </c:cat>
          <c:val>
            <c:numRef>
              <c:f>Sheet1!$N$2:$N$14</c:f>
              <c:numCache>
                <c:formatCode>General</c:formatCode>
                <c:ptCount val="13"/>
                <c:pt idx="3">
                  <c:v>0.263845408</c:v>
                </c:pt>
                <c:pt idx="7">
                  <c:v>0.192789455</c:v>
                </c:pt>
                <c:pt idx="11">
                  <c:v>0.14311433600000001</c:v>
                </c:pt>
              </c:numCache>
            </c:numRef>
          </c:val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계열 14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1"/>
                <c:pt idx="2">
                  <c:v>Small</c:v>
                </c:pt>
                <c:pt idx="6">
                  <c:v>Medium</c:v>
                </c:pt>
                <c:pt idx="10">
                  <c:v>Large</c:v>
                </c:pt>
              </c:strCache>
            </c:strRef>
          </c:cat>
          <c:val>
            <c:numRef>
              <c:f>Sheet1!$O$2:$O$14</c:f>
              <c:numCache>
                <c:formatCode>General</c:formatCode>
                <c:ptCount val="13"/>
                <c:pt idx="3">
                  <c:v>0.48251685900000002</c:v>
                </c:pt>
                <c:pt idx="7">
                  <c:v>0.44254321400000002</c:v>
                </c:pt>
                <c:pt idx="11">
                  <c:v>0.35122196100000003</c:v>
                </c:pt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계열 15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1"/>
                <c:pt idx="2">
                  <c:v>Small</c:v>
                </c:pt>
                <c:pt idx="6">
                  <c:v>Medium</c:v>
                </c:pt>
                <c:pt idx="10">
                  <c:v>Large</c:v>
                </c:pt>
              </c:strCache>
            </c:strRef>
          </c:cat>
          <c:val>
            <c:numRef>
              <c:f>Sheet1!$P$2:$P$14</c:f>
              <c:numCache>
                <c:formatCode>General</c:formatCode>
                <c:ptCount val="13"/>
                <c:pt idx="3">
                  <c:v>0.216678076</c:v>
                </c:pt>
                <c:pt idx="7">
                  <c:v>0.24752395599999999</c:v>
                </c:pt>
                <c:pt idx="11">
                  <c:v>0.228971745</c:v>
                </c:pt>
              </c:numCache>
            </c:numRef>
          </c:val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계열 16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1"/>
                <c:pt idx="2">
                  <c:v>Small</c:v>
                </c:pt>
                <c:pt idx="6">
                  <c:v>Medium</c:v>
                </c:pt>
                <c:pt idx="10">
                  <c:v>Large</c:v>
                </c:pt>
              </c:strCache>
            </c:strRef>
          </c:cat>
          <c:val>
            <c:numRef>
              <c:f>Sheet1!$Q$2:$Q$14</c:f>
              <c:numCache>
                <c:formatCode>General</c:formatCode>
                <c:ptCount val="13"/>
                <c:pt idx="3">
                  <c:v>4.1151160000000003E-3</c:v>
                </c:pt>
                <c:pt idx="7">
                  <c:v>1.678272E-3</c:v>
                </c:pt>
                <c:pt idx="11">
                  <c:v>1.018992E-3</c:v>
                </c:pt>
              </c:numCache>
            </c:numRef>
          </c:val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계열 17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1"/>
                <c:pt idx="2">
                  <c:v>Small</c:v>
                </c:pt>
                <c:pt idx="6">
                  <c:v>Medium</c:v>
                </c:pt>
                <c:pt idx="10">
                  <c:v>Large</c:v>
                </c:pt>
              </c:strCache>
            </c:strRef>
          </c:cat>
          <c:val>
            <c:numRef>
              <c:f>Sheet1!$R$2:$R$14</c:f>
              <c:numCache>
                <c:formatCode>General</c:formatCode>
                <c:ptCount val="13"/>
                <c:pt idx="3">
                  <c:v>0</c:v>
                </c:pt>
                <c:pt idx="7">
                  <c:v>1.0239438E-2</c:v>
                </c:pt>
                <c:pt idx="11">
                  <c:v>8.1679019999999995E-3</c:v>
                </c:pt>
              </c:numCache>
            </c:numRef>
          </c:val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계열 18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Sheet1!$A$2:$A$14</c:f>
              <c:strCache>
                <c:ptCount val="11"/>
                <c:pt idx="2">
                  <c:v>Small</c:v>
                </c:pt>
                <c:pt idx="6">
                  <c:v>Medium</c:v>
                </c:pt>
                <c:pt idx="10">
                  <c:v>Large</c:v>
                </c:pt>
              </c:strCache>
            </c:strRef>
          </c:cat>
          <c:val>
            <c:numRef>
              <c:f>Sheet1!$S$2:$S$14</c:f>
              <c:numCache>
                <c:formatCode>General</c:formatCode>
                <c:ptCount val="13"/>
                <c:pt idx="3" formatCode="0.00E+00">
                  <c:v>5.4225399999999998E-5</c:v>
                </c:pt>
                <c:pt idx="7">
                  <c:v>3.7522609999999998E-3</c:v>
                </c:pt>
                <c:pt idx="11">
                  <c:v>2.9163380000000001E-3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22974208"/>
        <c:axId val="122975744"/>
      </c:barChart>
      <c:catAx>
        <c:axId val="12297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975744"/>
        <c:crosses val="autoZero"/>
        <c:auto val="1"/>
        <c:lblAlgn val="ctr"/>
        <c:lblOffset val="100"/>
        <c:noMultiLvlLbl val="0"/>
      </c:catAx>
      <c:valAx>
        <c:axId val="122975744"/>
        <c:scaling>
          <c:orientation val="minMax"/>
          <c:max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97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layout>
        <c:manualLayout>
          <c:xMode val="edge"/>
          <c:yMode val="edge"/>
          <c:x val="7.2957616409059997E-2"/>
          <c:y val="0.85591370098003206"/>
          <c:w val="0.87260316418781003"/>
          <c:h val="0.128745933142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8294669145682"/>
          <c:y val="5.0925925925925902E-2"/>
          <c:w val="0.82965675159486296"/>
          <c:h val="0.8146460110622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'perf-energy'!$B$1</c:f>
              <c:strCache>
                <c:ptCount val="1"/>
                <c:pt idx="0">
                  <c:v>IPC Improvement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'perf-energy'!$A$2:$A$7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'perf-energy'!$B$2:$B$7</c:f>
              <c:numCache>
                <c:formatCode>General</c:formatCode>
                <c:ptCount val="6"/>
                <c:pt idx="0">
                  <c:v>15</c:v>
                </c:pt>
                <c:pt idx="1">
                  <c:v>9</c:v>
                </c:pt>
                <c:pt idx="2">
                  <c:v>43</c:v>
                </c:pt>
                <c:pt idx="3">
                  <c:v>4</c:v>
                </c:pt>
                <c:pt idx="4">
                  <c:v>4</c:v>
                </c:pt>
                <c:pt idx="5">
                  <c:v>40</c:v>
                </c:pt>
              </c:numCache>
            </c:numRef>
          </c:val>
        </c:ser>
        <c:ser>
          <c:idx val="1"/>
          <c:order val="1"/>
          <c:tx>
            <c:strRef>
              <c:f>'perf-energy'!$C$1</c:f>
              <c:strCache>
                <c:ptCount val="1"/>
                <c:pt idx="0">
                  <c:v>Energy Reduction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'perf-energy'!$A$2:$A$7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'perf-energy'!$C$2:$C$7</c:f>
              <c:numCache>
                <c:formatCode>General</c:formatCode>
                <c:ptCount val="6"/>
                <c:pt idx="0">
                  <c:v>40</c:v>
                </c:pt>
                <c:pt idx="1">
                  <c:v>32</c:v>
                </c:pt>
                <c:pt idx="2">
                  <c:v>60</c:v>
                </c:pt>
                <c:pt idx="3">
                  <c:v>15</c:v>
                </c:pt>
                <c:pt idx="4">
                  <c:v>17</c:v>
                </c:pt>
                <c:pt idx="5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018176"/>
        <c:axId val="112019712"/>
      </c:barChart>
      <c:catAx>
        <c:axId val="112018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2019712"/>
        <c:crosses val="autoZero"/>
        <c:auto val="1"/>
        <c:lblAlgn val="ctr"/>
        <c:lblOffset val="100"/>
        <c:noMultiLvlLbl val="0"/>
      </c:catAx>
      <c:valAx>
        <c:axId val="112019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% Compared to Baseline</a:t>
                </a:r>
              </a:p>
            </c:rich>
          </c:tx>
          <c:layout>
            <c:manualLayout>
              <c:xMode val="edge"/>
              <c:yMode val="edge"/>
              <c:x val="1.44230969254128E-2"/>
              <c:y val="3.248272423946509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2018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307081301480799"/>
          <c:y val="3.40183473981229E-2"/>
          <c:w val="0.75749680920451701"/>
          <c:h val="0.10261956838728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1894999692387"/>
          <c:y val="5.1400554097404502E-2"/>
          <c:w val="0.84147989428307701"/>
          <c:h val="0.827154017044616"/>
        </c:manualLayout>
      </c:layout>
      <c:lineChart>
        <c:grouping val="standard"/>
        <c:varyColors val="0"/>
        <c:ser>
          <c:idx val="0"/>
          <c:order val="0"/>
          <c:tx>
            <c:strRef>
              <c:f>'s-curve'!$B$1</c:f>
              <c:strCache>
                <c:ptCount val="1"/>
                <c:pt idx="0">
                  <c:v>Baseline</c:v>
                </c:pt>
              </c:strCache>
            </c:strRef>
          </c:tx>
          <c:spPr>
            <a:ln w="762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's-curve'!$A$2:$A$51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cat>
          <c:val>
            <c:numRef>
              <c:f>'s-curve'!$B$2:$B$51</c:f>
              <c:numCache>
                <c:formatCode>General</c:formatCode>
                <c:ptCount val="5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's-curve'!$C$1</c:f>
              <c:strCache>
                <c:ptCount val="1"/>
                <c:pt idx="0">
                  <c:v>RowClone</c:v>
                </c:pt>
              </c:strCache>
            </c:strRef>
          </c:tx>
          <c:spPr>
            <a:ln w="762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's-curve'!$A$2:$A$51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cat>
          <c:val>
            <c:numRef>
              <c:f>'s-curve'!$C$2:$C$51</c:f>
              <c:numCache>
                <c:formatCode>General</c:formatCode>
                <c:ptCount val="50"/>
                <c:pt idx="0">
                  <c:v>1.02</c:v>
                </c:pt>
                <c:pt idx="1">
                  <c:v>1.04</c:v>
                </c:pt>
                <c:pt idx="2">
                  <c:v>1.07</c:v>
                </c:pt>
                <c:pt idx="3">
                  <c:v>1.07</c:v>
                </c:pt>
                <c:pt idx="4">
                  <c:v>1.08</c:v>
                </c:pt>
                <c:pt idx="5">
                  <c:v>1.08</c:v>
                </c:pt>
                <c:pt idx="6">
                  <c:v>1.08</c:v>
                </c:pt>
                <c:pt idx="7">
                  <c:v>1.08</c:v>
                </c:pt>
                <c:pt idx="8">
                  <c:v>1.08</c:v>
                </c:pt>
                <c:pt idx="9">
                  <c:v>1.0900000000000001</c:v>
                </c:pt>
                <c:pt idx="10">
                  <c:v>1.0900000000000001</c:v>
                </c:pt>
                <c:pt idx="11">
                  <c:v>1.0900000000000001</c:v>
                </c:pt>
                <c:pt idx="12">
                  <c:v>1.1000000000000001</c:v>
                </c:pt>
                <c:pt idx="13">
                  <c:v>1.1000000000000001</c:v>
                </c:pt>
                <c:pt idx="14">
                  <c:v>1.1100000000000001</c:v>
                </c:pt>
                <c:pt idx="15">
                  <c:v>1.1100000000000001</c:v>
                </c:pt>
                <c:pt idx="16">
                  <c:v>1.1200000000000001</c:v>
                </c:pt>
                <c:pt idx="17">
                  <c:v>1.1200000000000001</c:v>
                </c:pt>
                <c:pt idx="18">
                  <c:v>1.1200000000000001</c:v>
                </c:pt>
                <c:pt idx="19">
                  <c:v>1.1200000000000001</c:v>
                </c:pt>
                <c:pt idx="20">
                  <c:v>1.1299999999999979</c:v>
                </c:pt>
                <c:pt idx="21">
                  <c:v>1.1499999999999979</c:v>
                </c:pt>
                <c:pt idx="22">
                  <c:v>1.1599999999999979</c:v>
                </c:pt>
                <c:pt idx="23">
                  <c:v>1.1599999999999979</c:v>
                </c:pt>
                <c:pt idx="24">
                  <c:v>1.1800000000000019</c:v>
                </c:pt>
                <c:pt idx="25">
                  <c:v>1.2</c:v>
                </c:pt>
                <c:pt idx="26">
                  <c:v>1.2</c:v>
                </c:pt>
                <c:pt idx="27">
                  <c:v>1.2</c:v>
                </c:pt>
                <c:pt idx="28">
                  <c:v>1.2</c:v>
                </c:pt>
                <c:pt idx="29">
                  <c:v>1.21</c:v>
                </c:pt>
                <c:pt idx="30">
                  <c:v>1.21</c:v>
                </c:pt>
                <c:pt idx="31">
                  <c:v>1.21</c:v>
                </c:pt>
                <c:pt idx="32">
                  <c:v>1.21</c:v>
                </c:pt>
                <c:pt idx="33">
                  <c:v>1.23</c:v>
                </c:pt>
                <c:pt idx="34">
                  <c:v>1.23</c:v>
                </c:pt>
                <c:pt idx="35">
                  <c:v>1.23</c:v>
                </c:pt>
                <c:pt idx="36">
                  <c:v>1.23</c:v>
                </c:pt>
                <c:pt idx="37">
                  <c:v>1.24</c:v>
                </c:pt>
                <c:pt idx="38">
                  <c:v>1.26</c:v>
                </c:pt>
                <c:pt idx="39">
                  <c:v>1.27</c:v>
                </c:pt>
                <c:pt idx="40">
                  <c:v>1.27</c:v>
                </c:pt>
                <c:pt idx="41">
                  <c:v>1.27</c:v>
                </c:pt>
                <c:pt idx="42">
                  <c:v>1.28</c:v>
                </c:pt>
                <c:pt idx="43">
                  <c:v>1.3</c:v>
                </c:pt>
                <c:pt idx="44">
                  <c:v>1.31</c:v>
                </c:pt>
                <c:pt idx="45">
                  <c:v>1.32</c:v>
                </c:pt>
                <c:pt idx="46">
                  <c:v>1.32</c:v>
                </c:pt>
                <c:pt idx="47">
                  <c:v>1.34</c:v>
                </c:pt>
                <c:pt idx="48">
                  <c:v>1.34</c:v>
                </c:pt>
                <c:pt idx="49">
                  <c:v>1.39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050560"/>
        <c:axId val="112052480"/>
      </c:lineChart>
      <c:catAx>
        <c:axId val="11205056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dirty="0" smtClean="0"/>
                  <a:t>50 Workloads (4-core)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.32999319685172601"/>
              <c:y val="0.90404707104239102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112052480"/>
        <c:crosses val="autoZero"/>
        <c:auto val="1"/>
        <c:lblAlgn val="ctr"/>
        <c:lblOffset val="100"/>
        <c:noMultiLvlLbl val="0"/>
      </c:catAx>
      <c:valAx>
        <c:axId val="112052480"/>
        <c:scaling>
          <c:orientation val="minMax"/>
          <c:min val="0.9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Normalized Weighted Speedup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1.3764370074452499E-2"/>
              <c:y val="7.144487076394799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2050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5908673752929"/>
          <c:y val="6.9060586176727903E-2"/>
          <c:w val="0.58218708797868002"/>
          <c:h val="0.13661459447892099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</c:dPt>
          <c:dPt>
            <c:idx val="4"/>
            <c:invertIfNegative val="0"/>
            <c:bubble3D val="0"/>
          </c:dPt>
          <c:cat>
            <c:strRef>
              <c:f>Sheet1!$A$2:$A$10</c:f>
              <c:strCache>
                <c:ptCount val="9"/>
                <c:pt idx="0">
                  <c:v>p2p-Gnu
tella31</c:v>
                </c:pt>
                <c:pt idx="1">
                  <c:v>soc-Slash
dot0811</c:v>
                </c:pt>
                <c:pt idx="2">
                  <c:v>web-
Stanford</c:v>
                </c:pt>
                <c:pt idx="3">
                  <c:v>amazon-
2008</c:v>
                </c:pt>
                <c:pt idx="4">
                  <c:v>frwiki-
2013</c:v>
                </c:pt>
                <c:pt idx="5">
                  <c:v>wiki-
Talk</c:v>
                </c:pt>
                <c:pt idx="6">
                  <c:v>cit-
Patents</c:v>
                </c:pt>
                <c:pt idx="7">
                  <c:v>soc-Live
Journal1</c:v>
                </c:pt>
                <c:pt idx="8">
                  <c:v>ljournal-
2008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-0.1982845838</c:v>
                </c:pt>
                <c:pt idx="1">
                  <c:v>-7.2364274719999996E-2</c:v>
                </c:pt>
                <c:pt idx="2">
                  <c:v>-0.1101407016</c:v>
                </c:pt>
                <c:pt idx="3">
                  <c:v>-7.3163763799999997E-3</c:v>
                </c:pt>
                <c:pt idx="4">
                  <c:v>1.5520589669999999E-2</c:v>
                </c:pt>
                <c:pt idx="5">
                  <c:v>0.3055429838</c:v>
                </c:pt>
                <c:pt idx="6">
                  <c:v>0.53666875680000004</c:v>
                </c:pt>
                <c:pt idx="7">
                  <c:v>0.5041586173</c:v>
                </c:pt>
                <c:pt idx="8">
                  <c:v>0.18676250890000001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17579136"/>
        <c:axId val="117580928"/>
      </c:barChart>
      <c:catAx>
        <c:axId val="11757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580928"/>
        <c:crosses val="autoZero"/>
        <c:auto val="1"/>
        <c:lblAlgn val="ctr"/>
        <c:lblOffset val="100"/>
        <c:noMultiLvlLbl val="0"/>
      </c:catAx>
      <c:valAx>
        <c:axId val="117580928"/>
        <c:scaling>
          <c:orientation val="minMax"/>
          <c:max val="0.6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Speedup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0"/>
              <c:y val="0.339034768878867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57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PIM-Only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ATF</c:v>
                </c:pt>
                <c:pt idx="1">
                  <c:v>BFS</c:v>
                </c:pt>
                <c:pt idx="2">
                  <c:v>PR</c:v>
                </c:pt>
                <c:pt idx="3">
                  <c:v>SP</c:v>
                </c:pt>
                <c:pt idx="4">
                  <c:v>WCC</c:v>
                </c:pt>
                <c:pt idx="5">
                  <c:v>HJ</c:v>
                </c:pt>
                <c:pt idx="6">
                  <c:v>HG</c:v>
                </c:pt>
                <c:pt idx="7">
                  <c:v>RP</c:v>
                </c:pt>
                <c:pt idx="8">
                  <c:v>SC</c:v>
                </c:pt>
                <c:pt idx="9">
                  <c:v>SVM</c:v>
                </c:pt>
                <c:pt idx="10">
                  <c:v>GM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0.53917908820107796</c:v>
                </c:pt>
                <c:pt idx="1">
                  <c:v>0.31004082135740701</c:v>
                </c:pt>
                <c:pt idx="2">
                  <c:v>0.50415861825445196</c:v>
                </c:pt>
                <c:pt idx="3">
                  <c:v>0.45844593545984702</c:v>
                </c:pt>
                <c:pt idx="4">
                  <c:v>0.47598068849566499</c:v>
                </c:pt>
                <c:pt idx="5">
                  <c:v>0.66307418757390502</c:v>
                </c:pt>
                <c:pt idx="6">
                  <c:v>0.63139736591355899</c:v>
                </c:pt>
                <c:pt idx="7">
                  <c:v>0.44904368526636101</c:v>
                </c:pt>
                <c:pt idx="8">
                  <c:v>0.153583126709744</c:v>
                </c:pt>
                <c:pt idx="9">
                  <c:v>0.33670586072204101</c:v>
                </c:pt>
                <c:pt idx="10">
                  <c:v>0.44460004260239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Locality-Aware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ATF</c:v>
                </c:pt>
                <c:pt idx="1">
                  <c:v>BFS</c:v>
                </c:pt>
                <c:pt idx="2">
                  <c:v>PR</c:v>
                </c:pt>
                <c:pt idx="3">
                  <c:v>SP</c:v>
                </c:pt>
                <c:pt idx="4">
                  <c:v>WCC</c:v>
                </c:pt>
                <c:pt idx="5">
                  <c:v>HJ</c:v>
                </c:pt>
                <c:pt idx="6">
                  <c:v>HG</c:v>
                </c:pt>
                <c:pt idx="7">
                  <c:v>RP</c:v>
                </c:pt>
                <c:pt idx="8">
                  <c:v>SC</c:v>
                </c:pt>
                <c:pt idx="9">
                  <c:v>SVM</c:v>
                </c:pt>
                <c:pt idx="10">
                  <c:v>GM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0.60066932108489701</c:v>
                </c:pt>
                <c:pt idx="1">
                  <c:v>0.34622071824782302</c:v>
                </c:pt>
                <c:pt idx="2">
                  <c:v>0.55933937160596903</c:v>
                </c:pt>
                <c:pt idx="3">
                  <c:v>0.51064456465275498</c:v>
                </c:pt>
                <c:pt idx="4">
                  <c:v>0.52860223666237705</c:v>
                </c:pt>
                <c:pt idx="5">
                  <c:v>0.65697884906802595</c:v>
                </c:pt>
                <c:pt idx="6">
                  <c:v>0.60315728560368498</c:v>
                </c:pt>
                <c:pt idx="7">
                  <c:v>0.44327113552480102</c:v>
                </c:pt>
                <c:pt idx="8">
                  <c:v>0.21490376143572701</c:v>
                </c:pt>
                <c:pt idx="9">
                  <c:v>0.34380068799325197</c:v>
                </c:pt>
                <c:pt idx="10">
                  <c:v>0.47446106066649102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0636544"/>
        <c:axId val="120638080"/>
      </c:barChart>
      <c:catAx>
        <c:axId val="12063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38080"/>
        <c:crosses val="autoZero"/>
        <c:auto val="1"/>
        <c:lblAlgn val="ctr"/>
        <c:lblOffset val="100"/>
        <c:noMultiLvlLbl val="0"/>
      </c:catAx>
      <c:valAx>
        <c:axId val="12063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3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PIM-Only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ATF</c:v>
                </c:pt>
                <c:pt idx="1">
                  <c:v>BFS</c:v>
                </c:pt>
                <c:pt idx="2">
                  <c:v>PR</c:v>
                </c:pt>
                <c:pt idx="3">
                  <c:v>SP</c:v>
                </c:pt>
                <c:pt idx="4">
                  <c:v>WCC</c:v>
                </c:pt>
                <c:pt idx="5">
                  <c:v>HJ</c:v>
                </c:pt>
                <c:pt idx="6">
                  <c:v>HG</c:v>
                </c:pt>
                <c:pt idx="7">
                  <c:v>RP</c:v>
                </c:pt>
                <c:pt idx="8">
                  <c:v>SC</c:v>
                </c:pt>
                <c:pt idx="9">
                  <c:v>SVM</c:v>
                </c:pt>
                <c:pt idx="10">
                  <c:v>GM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0.53917908820107796</c:v>
                </c:pt>
                <c:pt idx="1">
                  <c:v>0.31004082135740701</c:v>
                </c:pt>
                <c:pt idx="2">
                  <c:v>0.50415861825445196</c:v>
                </c:pt>
                <c:pt idx="3">
                  <c:v>0.45844593545984702</c:v>
                </c:pt>
                <c:pt idx="4">
                  <c:v>0.47598068849566499</c:v>
                </c:pt>
                <c:pt idx="5">
                  <c:v>0.66307418757390502</c:v>
                </c:pt>
                <c:pt idx="6">
                  <c:v>0.63139736591355899</c:v>
                </c:pt>
                <c:pt idx="7">
                  <c:v>0.44904368526636101</c:v>
                </c:pt>
                <c:pt idx="8">
                  <c:v>0.153583126709744</c:v>
                </c:pt>
                <c:pt idx="9">
                  <c:v>0.33670586072204101</c:v>
                </c:pt>
                <c:pt idx="10">
                  <c:v>0.44460004260239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Locality-Aware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ATF</c:v>
                </c:pt>
                <c:pt idx="1">
                  <c:v>BFS</c:v>
                </c:pt>
                <c:pt idx="2">
                  <c:v>PR</c:v>
                </c:pt>
                <c:pt idx="3">
                  <c:v>SP</c:v>
                </c:pt>
                <c:pt idx="4">
                  <c:v>WCC</c:v>
                </c:pt>
                <c:pt idx="5">
                  <c:v>HJ</c:v>
                </c:pt>
                <c:pt idx="6">
                  <c:v>HG</c:v>
                </c:pt>
                <c:pt idx="7">
                  <c:v>RP</c:v>
                </c:pt>
                <c:pt idx="8">
                  <c:v>SC</c:v>
                </c:pt>
                <c:pt idx="9">
                  <c:v>SVM</c:v>
                </c:pt>
                <c:pt idx="10">
                  <c:v>GM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0.60066932108489701</c:v>
                </c:pt>
                <c:pt idx="1">
                  <c:v>0.34622071824782302</c:v>
                </c:pt>
                <c:pt idx="2">
                  <c:v>0.55933937160596903</c:v>
                </c:pt>
                <c:pt idx="3">
                  <c:v>0.51064456465275498</c:v>
                </c:pt>
                <c:pt idx="4">
                  <c:v>0.52860223666237705</c:v>
                </c:pt>
                <c:pt idx="5">
                  <c:v>0.65697884906802595</c:v>
                </c:pt>
                <c:pt idx="6">
                  <c:v>0.60315728560368498</c:v>
                </c:pt>
                <c:pt idx="7">
                  <c:v>0.44327113552480102</c:v>
                </c:pt>
                <c:pt idx="8">
                  <c:v>0.21490376143572701</c:v>
                </c:pt>
                <c:pt idx="9">
                  <c:v>0.34380068799325197</c:v>
                </c:pt>
                <c:pt idx="10">
                  <c:v>0.47446106066649102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0787712"/>
        <c:axId val="120789248"/>
      </c:barChart>
      <c:catAx>
        <c:axId val="12078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89248"/>
        <c:crosses val="autoZero"/>
        <c:auto val="1"/>
        <c:lblAlgn val="ctr"/>
        <c:lblOffset val="100"/>
        <c:noMultiLvlLbl val="0"/>
      </c:catAx>
      <c:valAx>
        <c:axId val="12078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8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2400" b="1" dirty="0" smtClean="0"/>
              <a:t>Normalized Amount of Off-chip Transfer</a:t>
            </a:r>
            <a:endParaRPr lang="ko-KR" altLang="en-US" sz="24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Host-Only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ATF</c:v>
                </c:pt>
                <c:pt idx="1">
                  <c:v>BFS</c:v>
                </c:pt>
                <c:pt idx="2">
                  <c:v>PR</c:v>
                </c:pt>
                <c:pt idx="3">
                  <c:v>SP</c:v>
                </c:pt>
                <c:pt idx="4">
                  <c:v>WCC</c:v>
                </c:pt>
                <c:pt idx="5">
                  <c:v>HJ</c:v>
                </c:pt>
                <c:pt idx="6">
                  <c:v>HG</c:v>
                </c:pt>
                <c:pt idx="7">
                  <c:v>RP</c:v>
                </c:pt>
                <c:pt idx="8">
                  <c:v>SC</c:v>
                </c:pt>
                <c:pt idx="9">
                  <c:v>SVM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PIM-Only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ATF</c:v>
                </c:pt>
                <c:pt idx="1">
                  <c:v>BFS</c:v>
                </c:pt>
                <c:pt idx="2">
                  <c:v>PR</c:v>
                </c:pt>
                <c:pt idx="3">
                  <c:v>SP</c:v>
                </c:pt>
                <c:pt idx="4">
                  <c:v>WCC</c:v>
                </c:pt>
                <c:pt idx="5">
                  <c:v>HJ</c:v>
                </c:pt>
                <c:pt idx="6">
                  <c:v>HG</c:v>
                </c:pt>
                <c:pt idx="7">
                  <c:v>RP</c:v>
                </c:pt>
                <c:pt idx="8">
                  <c:v>SC</c:v>
                </c:pt>
                <c:pt idx="9">
                  <c:v>SVM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0.57081608419355201</c:v>
                </c:pt>
                <c:pt idx="1">
                  <c:v>0.75659259342551899</c:v>
                </c:pt>
                <c:pt idx="2">
                  <c:v>0.68201334251495105</c:v>
                </c:pt>
                <c:pt idx="3">
                  <c:v>0.74527808050825095</c:v>
                </c:pt>
                <c:pt idx="4">
                  <c:v>0.69303432758254102</c:v>
                </c:pt>
                <c:pt idx="5">
                  <c:v>0.73430042972475495</c:v>
                </c:pt>
                <c:pt idx="6">
                  <c:v>0.66668675399999999</c:v>
                </c:pt>
                <c:pt idx="7">
                  <c:v>0.82186808525534305</c:v>
                </c:pt>
                <c:pt idx="8">
                  <c:v>1.0660049917560459</c:v>
                </c:pt>
                <c:pt idx="9">
                  <c:v>1.0401754405703429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Locality-Aware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ATF</c:v>
                </c:pt>
                <c:pt idx="1">
                  <c:v>BFS</c:v>
                </c:pt>
                <c:pt idx="2">
                  <c:v>PR</c:v>
                </c:pt>
                <c:pt idx="3">
                  <c:v>SP</c:v>
                </c:pt>
                <c:pt idx="4">
                  <c:v>WCC</c:v>
                </c:pt>
                <c:pt idx="5">
                  <c:v>HJ</c:v>
                </c:pt>
                <c:pt idx="6">
                  <c:v>HG</c:v>
                </c:pt>
                <c:pt idx="7">
                  <c:v>RP</c:v>
                </c:pt>
                <c:pt idx="8">
                  <c:v>SC</c:v>
                </c:pt>
                <c:pt idx="9">
                  <c:v>SVM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0.53032838243366498</c:v>
                </c:pt>
                <c:pt idx="1">
                  <c:v>0.70258567622577695</c:v>
                </c:pt>
                <c:pt idx="2">
                  <c:v>0.58305466121540295</c:v>
                </c:pt>
                <c:pt idx="3">
                  <c:v>0.622930371698732</c:v>
                </c:pt>
                <c:pt idx="4">
                  <c:v>0.61429233737337896</c:v>
                </c:pt>
                <c:pt idx="5">
                  <c:v>0.73496462181043598</c:v>
                </c:pt>
                <c:pt idx="6">
                  <c:v>0.66668675399999999</c:v>
                </c:pt>
                <c:pt idx="7">
                  <c:v>0.82172838454468</c:v>
                </c:pt>
                <c:pt idx="8">
                  <c:v>1.057479308542755</c:v>
                </c:pt>
                <c:pt idx="9">
                  <c:v>0.97619591150895402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0839552"/>
        <c:axId val="120845440"/>
      </c:barChart>
      <c:catAx>
        <c:axId val="12083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845440"/>
        <c:crosses val="autoZero"/>
        <c:auto val="1"/>
        <c:lblAlgn val="ctr"/>
        <c:lblOffset val="100"/>
        <c:noMultiLvlLbl val="0"/>
      </c:catAx>
      <c:valAx>
        <c:axId val="12084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83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PIM-Only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ATF</c:v>
                </c:pt>
                <c:pt idx="1">
                  <c:v>BFS</c:v>
                </c:pt>
                <c:pt idx="2">
                  <c:v>PR</c:v>
                </c:pt>
                <c:pt idx="3">
                  <c:v>SP</c:v>
                </c:pt>
                <c:pt idx="4">
                  <c:v>WCC</c:v>
                </c:pt>
                <c:pt idx="5">
                  <c:v>HJ</c:v>
                </c:pt>
                <c:pt idx="6">
                  <c:v>HG</c:v>
                </c:pt>
                <c:pt idx="7">
                  <c:v>RP</c:v>
                </c:pt>
                <c:pt idx="8">
                  <c:v>SC</c:v>
                </c:pt>
                <c:pt idx="9">
                  <c:v>SVM</c:v>
                </c:pt>
                <c:pt idx="10">
                  <c:v>GM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-0.22000590950280999</c:v>
                </c:pt>
                <c:pt idx="1">
                  <c:v>-0.17525603549510599</c:v>
                </c:pt>
                <c:pt idx="2">
                  <c:v>-7.2364274935196399E-2</c:v>
                </c:pt>
                <c:pt idx="3">
                  <c:v>-7.4298168899992606E-2</c:v>
                </c:pt>
                <c:pt idx="4">
                  <c:v>-9.0338474802149196E-2</c:v>
                </c:pt>
                <c:pt idx="5">
                  <c:v>-0.20025193884614201</c:v>
                </c:pt>
                <c:pt idx="6">
                  <c:v>0.54726561550498898</c:v>
                </c:pt>
                <c:pt idx="7">
                  <c:v>-0.50007583805084999</c:v>
                </c:pt>
                <c:pt idx="8">
                  <c:v>-0.40915009289751397</c:v>
                </c:pt>
                <c:pt idx="9">
                  <c:v>-0.43573847089736101</c:v>
                </c:pt>
                <c:pt idx="10">
                  <c:v>-0.20282830762062901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Locality-Aware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ATF</c:v>
                </c:pt>
                <c:pt idx="1">
                  <c:v>BFS</c:v>
                </c:pt>
                <c:pt idx="2">
                  <c:v>PR</c:v>
                </c:pt>
                <c:pt idx="3">
                  <c:v>SP</c:v>
                </c:pt>
                <c:pt idx="4">
                  <c:v>WCC</c:v>
                </c:pt>
                <c:pt idx="5">
                  <c:v>HJ</c:v>
                </c:pt>
                <c:pt idx="6">
                  <c:v>HG</c:v>
                </c:pt>
                <c:pt idx="7">
                  <c:v>RP</c:v>
                </c:pt>
                <c:pt idx="8">
                  <c:v>SC</c:v>
                </c:pt>
                <c:pt idx="9">
                  <c:v>SVM</c:v>
                </c:pt>
                <c:pt idx="10">
                  <c:v>GM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5.0393283192569097E-2</c:v>
                </c:pt>
                <c:pt idx="1">
                  <c:v>3.3552466569885898E-2</c:v>
                </c:pt>
                <c:pt idx="2">
                  <c:v>2.4264279646213401E-4</c:v>
                </c:pt>
                <c:pt idx="3">
                  <c:v>8.9585291909086706E-3</c:v>
                </c:pt>
                <c:pt idx="4">
                  <c:v>9.4161549831539605E-3</c:v>
                </c:pt>
                <c:pt idx="5">
                  <c:v>-1.30536643631761E-2</c:v>
                </c:pt>
                <c:pt idx="6">
                  <c:v>0.514243363212604</c:v>
                </c:pt>
                <c:pt idx="7">
                  <c:v>-5.7564521295564398E-3</c:v>
                </c:pt>
                <c:pt idx="8">
                  <c:v>-1.1446927218354799E-3</c:v>
                </c:pt>
                <c:pt idx="9">
                  <c:v>-2.9887011547991E-3</c:v>
                </c:pt>
                <c:pt idx="10">
                  <c:v>5.0489717237128202E-2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2777984"/>
        <c:axId val="122779520"/>
      </c:barChart>
      <c:catAx>
        <c:axId val="12277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79520"/>
        <c:crosses val="autoZero"/>
        <c:auto val="1"/>
        <c:lblAlgn val="ctr"/>
        <c:lblOffset val="100"/>
        <c:noMultiLvlLbl val="0"/>
      </c:catAx>
      <c:valAx>
        <c:axId val="12277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7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PIM-Only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ATF</c:v>
                </c:pt>
                <c:pt idx="1">
                  <c:v>BFS</c:v>
                </c:pt>
                <c:pt idx="2">
                  <c:v>PR</c:v>
                </c:pt>
                <c:pt idx="3">
                  <c:v>SP</c:v>
                </c:pt>
                <c:pt idx="4">
                  <c:v>WCC</c:v>
                </c:pt>
                <c:pt idx="5">
                  <c:v>HJ</c:v>
                </c:pt>
                <c:pt idx="6">
                  <c:v>HG</c:v>
                </c:pt>
                <c:pt idx="7">
                  <c:v>RP</c:v>
                </c:pt>
                <c:pt idx="8">
                  <c:v>SC</c:v>
                </c:pt>
                <c:pt idx="9">
                  <c:v>SVM</c:v>
                </c:pt>
                <c:pt idx="10">
                  <c:v>GM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-0.22000590950280999</c:v>
                </c:pt>
                <c:pt idx="1">
                  <c:v>-0.17525603549510599</c:v>
                </c:pt>
                <c:pt idx="2">
                  <c:v>-7.2364274935196399E-2</c:v>
                </c:pt>
                <c:pt idx="3">
                  <c:v>-7.4298168899992606E-2</c:v>
                </c:pt>
                <c:pt idx="4">
                  <c:v>-9.0338474802149196E-2</c:v>
                </c:pt>
                <c:pt idx="5">
                  <c:v>-0.20025193884614201</c:v>
                </c:pt>
                <c:pt idx="6">
                  <c:v>0.54726561550498898</c:v>
                </c:pt>
                <c:pt idx="7">
                  <c:v>-0.50007583805084999</c:v>
                </c:pt>
                <c:pt idx="8">
                  <c:v>-0.40915009289751397</c:v>
                </c:pt>
                <c:pt idx="9">
                  <c:v>-0.43573847089736101</c:v>
                </c:pt>
                <c:pt idx="10">
                  <c:v>-0.20282830762062901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Locality-Aware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ATF</c:v>
                </c:pt>
                <c:pt idx="1">
                  <c:v>BFS</c:v>
                </c:pt>
                <c:pt idx="2">
                  <c:v>PR</c:v>
                </c:pt>
                <c:pt idx="3">
                  <c:v>SP</c:v>
                </c:pt>
                <c:pt idx="4">
                  <c:v>WCC</c:v>
                </c:pt>
                <c:pt idx="5">
                  <c:v>HJ</c:v>
                </c:pt>
                <c:pt idx="6">
                  <c:v>HG</c:v>
                </c:pt>
                <c:pt idx="7">
                  <c:v>RP</c:v>
                </c:pt>
                <c:pt idx="8">
                  <c:v>SC</c:v>
                </c:pt>
                <c:pt idx="9">
                  <c:v>SVM</c:v>
                </c:pt>
                <c:pt idx="10">
                  <c:v>GM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5.0393283192569097E-2</c:v>
                </c:pt>
                <c:pt idx="1">
                  <c:v>3.3552466569885898E-2</c:v>
                </c:pt>
                <c:pt idx="2">
                  <c:v>2.4264279646213401E-4</c:v>
                </c:pt>
                <c:pt idx="3">
                  <c:v>8.9585291909086706E-3</c:v>
                </c:pt>
                <c:pt idx="4">
                  <c:v>9.4161549831539605E-3</c:v>
                </c:pt>
                <c:pt idx="5">
                  <c:v>-1.30536643631761E-2</c:v>
                </c:pt>
                <c:pt idx="6">
                  <c:v>0.514243363212604</c:v>
                </c:pt>
                <c:pt idx="7">
                  <c:v>-5.7564521295564398E-3</c:v>
                </c:pt>
                <c:pt idx="8">
                  <c:v>-1.1446927218354799E-3</c:v>
                </c:pt>
                <c:pt idx="9">
                  <c:v>-2.9887011547991E-3</c:v>
                </c:pt>
                <c:pt idx="10">
                  <c:v>5.0489717237128202E-2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2687488"/>
        <c:axId val="122689024"/>
      </c:barChart>
      <c:catAx>
        <c:axId val="12268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689024"/>
        <c:crosses val="autoZero"/>
        <c:auto val="1"/>
        <c:lblAlgn val="ctr"/>
        <c:lblOffset val="100"/>
        <c:noMultiLvlLbl val="0"/>
      </c:catAx>
      <c:valAx>
        <c:axId val="12268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68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8CCABDD6-7655-DE43-8028-60943F4F8F99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5F2E865F-CAA8-0C44-A202-79298D435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51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6E4254-0DF6-F244-B682-F5398C836A37}" type="datetime1">
              <a:rPr lang="en-US" sz="1200">
                <a:solidFill>
                  <a:srgbClr val="FFFFFF"/>
                </a:solidFill>
                <a:latin typeface="Calibri" charset="0"/>
                <a:cs typeface="Arial" charset="0"/>
              </a:rPr>
              <a:pPr eaLnBrk="1" hangingPunct="1"/>
              <a:t>9/15/2015</a:t>
            </a:fld>
            <a:endParaRPr lang="en-US" sz="1200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  <p:sp>
        <p:nvSpPr>
          <p:cNvPr id="819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4DFAB1-5F99-234C-94C8-A794BE46AFE0}" type="slidenum">
              <a:rPr lang="en-US" sz="1200">
                <a:solidFill>
                  <a:srgbClr val="FFFFFF"/>
                </a:solidFill>
                <a:latin typeface="Calibri" charset="0"/>
                <a:cs typeface="Arial" charset="0"/>
              </a:rPr>
              <a:pPr eaLnBrk="1" hangingPunct="1"/>
              <a:t>1</a:t>
            </a:fld>
            <a:endParaRPr lang="en-US" sz="1200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defTabSz="457200">
              <a:buSzPct val="100000"/>
              <a:defRPr/>
            </a:pPr>
            <a:fld id="{56FF3B11-3775-0441-92E3-CC02A5A62F3E}" type="slidenum">
              <a:rPr lang="en-US" sz="1200" smtClean="0"/>
              <a:pPr algn="r" defTabSz="457200">
                <a:buSzPct val="100000"/>
                <a:defRPr/>
              </a:pPr>
              <a:t>1</a:t>
            </a:fld>
            <a:endParaRPr lang="en-US" sz="1200" smtClean="0"/>
          </a:p>
        </p:txBody>
      </p:sp>
      <p:sp>
        <p:nvSpPr>
          <p:cNvPr id="614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7" name="Text Box 3"/>
          <p:cNvSpPr txBox="1"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489F0E-357D-EE4A-BD2D-C3DB5EB8DAC2}" type="slidenum">
              <a:rPr 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489F0E-357D-EE4A-BD2D-C3DB5EB8DAC2}" type="slidenum">
              <a:rPr 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424" y="685488"/>
            <a:ext cx="454715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3000">
                <a:latin typeface="Lucida Grande" charset="0"/>
                <a:cs typeface="Lucida Grande" charset="0"/>
                <a:sym typeface="Lucida Grande" charset="0"/>
              </a:rPr>
              <a:t>say you want a byte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424" y="685488"/>
            <a:ext cx="454715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3000">
                <a:latin typeface="Lucida Grande" charset="0"/>
                <a:cs typeface="Lucida Grande" charset="0"/>
                <a:sym typeface="Lucida Grande" charset="0"/>
              </a:rPr>
              <a:t>copy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A1F996E7-489B-884A-AEB3-96F71648F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8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439A3FCC-68C8-064E-BEE0-79E8B49D1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293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4B3414C-3442-F643-83AE-59CB9358B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480951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630AE4-6237-8A4E-B00F-EF7B64503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34828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5CF3E15-E970-204E-AA66-5B260AC05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69733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693CB86-94EC-8B49-BE81-0117877AD7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21776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5473EFC-C0EB-624F-9B7B-5C845D389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83972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E10F99B-0BA1-8547-B676-388BB6A30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88041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35F193-A057-C14D-A5DF-5FF2440BEA3B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7527FD3-3FC0-E54B-A28A-C11435E7B2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61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7ECDE9-C72A-D741-9E4A-6F452181B696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1039BC8-240E-3241-893D-EAB1F9215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66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7D88F52-85C7-784A-B840-1A269005686B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8B7EA7-0CCC-F748-9C8D-B6346BFEC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C94C2FC-1DFA-E94C-A97F-C9D2140CC96E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56DA729-AF6B-7B4E-A6FF-F15344F837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6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60" y="152400"/>
            <a:ext cx="2151063" cy="59801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59801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EA849D3C-6DF8-0345-94AF-E2FA294CF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307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5BB4C-8DF1-9E43-8A01-289854C4009E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3A6BDFA-A3EC-F64E-B129-042BD5BAA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284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D99D16F-356C-8B41-B06E-F78A1981A42D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7DCD0B-299B-CE40-8F42-53A2A3719F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661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43549D-DADE-C449-8C46-6835FA519C52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B512F88-1791-5145-BF39-DB9F9EDC9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280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6B30C9-69AE-064F-8974-67FDFAB679C3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90B10C-854E-B540-8353-F1E42FBCB8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448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E10146A-61FE-1D47-BD89-2A381E27123A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4C1B645-6600-E24B-9D28-6A7574A1A6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00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alpha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3E9BD86-AA19-0048-A8BC-0E4FAA46A02F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alpha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32DABAA-928E-544E-9A45-9F81B9331B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02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89C7EA-F57F-5F41-99A3-99D2647ED8BD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AC6D661-9724-E748-A6FA-5D079E542C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210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D4D011-71C4-F548-9268-272FA58599C7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3A806E5-0410-9A44-967D-16026A5DF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283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6C7B97E-BA26-1E4D-BA38-C6CF2C157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2998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E8FBD-B98E-0545-BA07-24AC88B3D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044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VLogo_3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2588"/>
            <a:ext cx="5694363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624391"/>
            <a:ext cx="8229600" cy="58477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562620"/>
            <a:ext cx="8229600" cy="46166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043105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86E22-0292-FA42-824A-17F0ED333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34241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8EE89-6254-1B4B-9BE7-B369FF7A3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4555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A880-B6CD-4C43-A4C5-D15A085C0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6862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FD39F-3C48-FC41-BED2-C4D05C644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02763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90B3D-7FC5-3E44-8E39-29903B726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57179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3C612-A023-7C48-8E29-6D54C9C5A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1562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78061-B604-5844-B406-1A279E182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6680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7BD5-63BA-9949-B830-7FCEBA263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8949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18F63-A375-1D47-9827-E5D80373D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4336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52022-4552-9C4D-8BAD-1919039C0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0253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19223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19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00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9700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72790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7710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5602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6477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9388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43183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876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23439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803494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3781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61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74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95744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43341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52752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4013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2642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09415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5454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3791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97968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3442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93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03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39935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21450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51657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95209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73494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7144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847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48061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72630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06041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31314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02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23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22275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66611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47874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4089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7421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0560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10388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22142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56849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71625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9/15/2015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4217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9/15/2015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4670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9/15/2015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39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9/15/2015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020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9/15/2015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80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9/15/2015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66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528933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9/15/2015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63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9/15/2015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92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9/15/2015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915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9/15/2015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7135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9/15/2015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86757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9/15/2015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386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87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87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62943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2961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873884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06692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84447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59739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77911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4808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74148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35127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C6DF-45F1-4B5C-AB56-7A1B175EDAF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944745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9376-125E-4038-9239-01F6FB99A31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84017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9440-780F-4CA0-ADC0-2E0F480BE34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77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E13D2727-8A27-F24C-95E5-C451B0210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559828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E5A5-56F5-45DD-9EBC-3EBCBD7D9DB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449817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0BC3-6E3B-45EA-BC57-19A66917F11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120588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508D-41CE-4C5D-8C95-4F2685A18AA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706656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1997-8A50-49F7-8E56-952DC0A8FF7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987363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5356-38C7-490A-B21B-42AA2783D31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487768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FDA4-1E33-4FA0-87FA-844395F4715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55823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498C-2F13-458E-B42A-99F5303B918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787407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4EC7-3420-4389-8C46-A991F3944D5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590173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  <a:lvl6pPr marL="1143000" indent="0" algn="ctr">
              <a:buNone/>
              <a:defRPr/>
            </a:lvl6pPr>
            <a:lvl7pPr marL="1371600" indent="0" algn="ctr">
              <a:buNone/>
              <a:defRPr/>
            </a:lvl7pPr>
            <a:lvl8pPr marL="1600200" indent="0" algn="ctr">
              <a:buNone/>
              <a:defRPr/>
            </a:lvl8pPr>
            <a:lvl9pPr marL="18288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95522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298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41566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2"/>
            <a:ext cx="7772400" cy="1500188"/>
          </a:xfrm>
        </p:spPr>
        <p:txBody>
          <a:bodyPr anchor="b"/>
          <a:lstStyle>
            <a:lvl1pPr marL="0" indent="0">
              <a:buNone/>
              <a:defRPr sz="1000"/>
            </a:lvl1pPr>
            <a:lvl2pPr marL="228600" indent="0">
              <a:buNone/>
              <a:defRPr sz="900"/>
            </a:lvl2pPr>
            <a:lvl3pPr marL="457200" indent="0">
              <a:buNone/>
              <a:defRPr sz="800"/>
            </a:lvl3pPr>
            <a:lvl4pPr marL="685800" indent="0">
              <a:buNone/>
              <a:defRPr sz="700"/>
            </a:lvl4pPr>
            <a:lvl5pPr marL="914400" indent="0">
              <a:buNone/>
              <a:defRPr sz="700"/>
            </a:lvl5pPr>
            <a:lvl6pPr marL="1143000" indent="0">
              <a:buNone/>
              <a:defRPr sz="700"/>
            </a:lvl6pPr>
            <a:lvl7pPr marL="1371600" indent="0">
              <a:buNone/>
              <a:defRPr sz="700"/>
            </a:lvl7pPr>
            <a:lvl8pPr marL="1600200" indent="0">
              <a:buNone/>
              <a:defRPr sz="700"/>
            </a:lvl8pPr>
            <a:lvl9pPr marL="18288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84938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047750"/>
            <a:ext cx="4000500" cy="51752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047750"/>
            <a:ext cx="4000500" cy="51752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11112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2"/>
            <a:ext cx="4041775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84503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75303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176022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593752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071684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4203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96850"/>
            <a:ext cx="2019300" cy="6026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196850"/>
            <a:ext cx="5981700" cy="6026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68090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63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9698" y="274642"/>
            <a:ext cx="677108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96544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61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06026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38941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66697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6833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37975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41529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2405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7425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7588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58529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76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01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63460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20509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87258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9755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98541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80924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89100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5895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53136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43080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35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77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21890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92310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3433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24021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50048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48452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1002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82473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45072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12088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2B0615E8-B7BA-A94F-8CD8-59ABAB50F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98910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E574D81-B5DE-384D-B24B-566C679AE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04763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F718DBD-A8C3-BF41-B930-E6F09B914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69572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9E6F74A-33AD-9C44-A652-5BC058E44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56570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FE313B9-34D2-9B4F-924F-705E340D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92227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72681F7-101F-CD48-BD26-A7C1DB38D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59415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DA22FE8-1BF1-7945-858E-9EDF18117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35399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DECFB72-9437-4E43-B6E9-A86EC5F84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706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71148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F1BB03A-AA9C-3441-BB02-8D748B0FE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32281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9218E9-1586-4840-9706-4250AB692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2759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C7C5289-DED0-BF4F-8007-4B3A361AC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22948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77E2285-5DCA-104D-A461-AF822D41B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8460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EF0CAD05-5F98-C240-A41D-E171A63049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94186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52C56-4F8A-824F-A263-2404B5D53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99513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6F638-9311-044E-822F-DB90AF053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85011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8FC8E-6941-C74C-BC08-436BE2F5B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1494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913EA-86C8-7044-8F98-044F5E730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12183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B2717-EF8A-4F48-9475-0E5579379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6680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VLogo_3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2588"/>
            <a:ext cx="5694363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624391"/>
            <a:ext cx="8229600" cy="58477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562615"/>
            <a:ext cx="8229600" cy="46166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2467780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EDDA7-F9BC-D143-BB10-4566D815D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27297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CDBC6-CC01-564B-8353-1EF7BD2ED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02995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88A4F-2F9B-8940-A946-705E7B7AA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55516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E8B17-B4D9-5340-8D3E-0FD2DBAED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70511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24509-A4B3-2C4F-9AD0-DD3550F7C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64448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5D994-FDC0-964B-B4AE-94C64D4C4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24123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4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79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04788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137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38452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79530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09385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53538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68194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58334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5896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25870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 anchor="ctr"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2015-09-15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5164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2015-09-15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4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2015-09-15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71278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23439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9851836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2015-09-15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47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2015-09-15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4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2015-09-15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14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2015-09-15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85754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56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94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91768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0512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39427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681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CD8E5D03-D46F-1F46-AFCB-1C215C77F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14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20661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035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41097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83967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94724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901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847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21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6648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48154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915076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04520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4311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9698" y="274642"/>
            <a:ext cx="677108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4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437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158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13" y="898527"/>
            <a:ext cx="4227513" cy="5233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898527"/>
            <a:ext cx="4229100" cy="5233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0BD26C1E-232B-FD48-A151-52AF96432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87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8933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232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VLogo_3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2588"/>
            <a:ext cx="5694363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624391"/>
            <a:ext cx="8229600" cy="58477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562609"/>
            <a:ext cx="8229600" cy="46166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828564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1990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23439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47079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9577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847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2217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7008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8975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1274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9AD77AD2-5747-EA4C-BA3F-C0DAFC67B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173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262473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6314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9698" y="274642"/>
            <a:ext cx="677108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8062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8997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8646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423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1061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VLogo_3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2588"/>
            <a:ext cx="5694363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624390"/>
            <a:ext cx="8229600" cy="58477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562602"/>
            <a:ext cx="8229600" cy="46166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329703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9580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23439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0635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75AC855F-A4D7-6A43-9F2E-EDA61BC6B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443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9076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847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9721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8514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73558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84994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1482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1366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9694" y="274639"/>
            <a:ext cx="677108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5168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0598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322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8AAF0C31-9E04-1A4F-8614-24260866A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523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036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5613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9EBB16F-1377-E44B-ABD9-2F5ACE1C8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5929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C887-84FE-6D4A-8803-02BE50C94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4302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67FBB-D76E-834C-A0A9-026E68666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988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B4C55-069F-3C4B-BCDB-59F306F9E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401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1BD47-3295-9B41-8782-DA4E86610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4042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0415F-0A8A-7E4D-9103-E46415DC2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6082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A06F2-8C09-464E-91C8-82AA85EEA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4169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4ED0F-B240-2C41-8F49-A4DD7EAB6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538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CB51CC62-91F7-0141-8210-B3B452B6D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473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D5158-6834-3845-9DC7-F605463A2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0977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97E01-DAD1-3C40-94A0-5BE0FC110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1038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CD950-9B5B-9C4B-93D6-E3182CD51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6735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DBC3-D884-2E47-8093-E4FD50461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1431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12AEAF5-FD66-4D48-BF23-89C7647661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63533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099D60C-0B37-2F4F-9848-243E249F7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2414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18251B7-0C23-EB43-AE2E-DB4E4F333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96573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944EEE-4C40-2E4B-9AB8-855DD987C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06305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004A774-4D4F-1A4E-8DC1-068BE278D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39763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1BEA86-0F84-BF47-86C2-538ECDFF67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2896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6F97B297-6382-0549-B56F-700782D11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685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B5FB38C-C3F7-CD4D-9F4F-F0871728E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14793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371A6BD-2D5A-024D-90DE-889F0B49A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35627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19A89A1-AAD3-7740-A360-6676F7726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37493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1522526-ED99-BD47-9F69-4947EBDDB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03868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32E2DB-62A8-0047-9145-67E9E4765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04766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2AEEC6-62CC-3D46-A929-0AB8177BD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70802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97A8FFE-51DB-B144-B2C6-39D979322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733299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972F788-B339-364B-8502-7FCBCA458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89891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275F8DD-121C-6046-ABE3-6F5ECEDC3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82439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B484807-94ED-2445-B689-2F64D7E9A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3347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image" Target="../media/image4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90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300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5.xml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30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457200" y="3371850"/>
            <a:ext cx="8229600" cy="1588"/>
          </a:xfrm>
          <a:prstGeom prst="line">
            <a:avLst/>
          </a:prstGeom>
          <a:noFill/>
          <a:ln w="19080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8686800" y="2457450"/>
            <a:ext cx="1588" cy="914400"/>
          </a:xfrm>
          <a:prstGeom prst="line">
            <a:avLst/>
          </a:prstGeom>
          <a:noFill/>
          <a:ln w="25560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09013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09013" cy="523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205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defTabSz="457200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Garamond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777038" y="6318250"/>
            <a:ext cx="21320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defTabSz="457200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Garamond"/>
                <a:cs typeface="Arial" charset="0"/>
              </a:defRPr>
            </a:lvl1pPr>
          </a:lstStyle>
          <a:p>
            <a:pPr>
              <a:defRPr/>
            </a:pPr>
            <a:fld id="{301808A3-3390-F94E-8D99-834D8F8F0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663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E8FCCAA6-3791-0F48-A0A9-A9174B391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3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3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  <p:sldLayoutId id="2147484420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9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3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5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3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9/15/2015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alpha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95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  <p:sldLayoutId id="214748460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defTabSz="91402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C01E2B0-9580-443F-A6BA-B15F0931263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01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621" r:id="rId3"/>
    <p:sldLayoutId id="2147484622" r:id="rId4"/>
    <p:sldLayoutId id="2147484623" r:id="rId5"/>
    <p:sldLayoutId id="2147484624" r:id="rId6"/>
    <p:sldLayoutId id="2147484625" r:id="rId7"/>
    <p:sldLayoutId id="2147484626" r:id="rId8"/>
    <p:sldLayoutId id="2147484627" r:id="rId9"/>
    <p:sldLayoutId id="2147484628" r:id="rId10"/>
    <p:sldLayoutId id="214748462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96850"/>
            <a:ext cx="80772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5400" tIns="25400" rIns="25400" bIns="2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Myriad Pro Bold Con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047750"/>
            <a:ext cx="8077200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5400" tIns="25400" rIns="25400" bIns="2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Myriad Pro Bold Cond" charset="0"/>
              </a:rPr>
              <a:t>Click to edit Master text styles</a:t>
            </a:r>
          </a:p>
          <a:p>
            <a:pPr lvl="1"/>
            <a:r>
              <a:rPr lang="en-US">
                <a:sym typeface="Myriad Pro Bold Cond" charset="0"/>
              </a:rPr>
              <a:t>Second level</a:t>
            </a:r>
          </a:p>
          <a:p>
            <a:pPr lvl="2"/>
            <a:r>
              <a:rPr lang="en-US">
                <a:sym typeface="Myriad Pro Bold Cond" charset="0"/>
              </a:rPr>
              <a:t>Third level</a:t>
            </a:r>
          </a:p>
          <a:p>
            <a:pPr lvl="3"/>
            <a:r>
              <a:rPr lang="en-US">
                <a:sym typeface="Myriad Pro Bold Cond" charset="0"/>
              </a:rPr>
              <a:t>Fourth level</a:t>
            </a:r>
          </a:p>
          <a:p>
            <a:pPr lvl="4"/>
            <a:r>
              <a:rPr lang="en-US">
                <a:sym typeface="Myriad Pro Bold Con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670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4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Myriad Pro Bold Cond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5pPr>
      <a:lvl6pPr marL="228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6pPr>
      <a:lvl7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7pPr>
      <a:lvl8pPr marL="685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8pPr>
      <a:lvl9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9pPr>
    </p:titleStyle>
    <p:bodyStyle>
      <a:lvl1pPr marL="400050" indent="-400050" algn="l" rtl="0" fontAlgn="base">
        <a:spcBef>
          <a:spcPts val="700"/>
        </a:spcBef>
        <a:spcAft>
          <a:spcPct val="0"/>
        </a:spcAft>
        <a:buSzPct val="120000"/>
        <a:buFont typeface="Lucida Grande" charset="0"/>
        <a:buChar char="▪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1pPr>
      <a:lvl2pPr marL="6921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2pPr>
      <a:lvl3pPr marL="102870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3pPr>
      <a:lvl4pPr marL="135890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4pPr>
      <a:lvl5pPr marL="16954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5pPr>
      <a:lvl6pPr marL="19240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6pPr>
      <a:lvl7pPr marL="21526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7pPr>
      <a:lvl8pPr marL="23812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8pPr>
      <a:lvl9pPr marL="26098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71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  <p:sldLayoutId id="2147484735" r:id="rId10"/>
    <p:sldLayoutId id="214748473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457200" y="6477000"/>
            <a:ext cx="205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>
                <a:solidFill>
                  <a:srgbClr val="FFFFFF"/>
                </a:solidFill>
              </a:rPr>
              <a:t>© NVIDIA Corporation 2007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  <p:sldLayoutId id="2147484324" r:id="rId12"/>
    <p:sldLayoutId id="2147484325" r:id="rId13"/>
    <p:sldLayoutId id="2147484326" r:id="rId14"/>
    <p:sldLayoutId id="2147484327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sz="2400" b="1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974725" indent="-403225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sz="2000" b="1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1431925" indent="-342900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b="1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7748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4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41" r:id="rId4"/>
    <p:sldLayoutId id="2147484742" r:id="rId5"/>
    <p:sldLayoutId id="2147484743" r:id="rId6"/>
    <p:sldLayoutId id="2147484744" r:id="rId7"/>
    <p:sldLayoutId id="2147484745" r:id="rId8"/>
    <p:sldLayoutId id="2147484746" r:id="rId9"/>
    <p:sldLayoutId id="2147484747" r:id="rId10"/>
    <p:sldLayoutId id="214748474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0" r:id="rId1"/>
    <p:sldLayoutId id="2147484751" r:id="rId2"/>
    <p:sldLayoutId id="2147484752" r:id="rId3"/>
    <p:sldLayoutId id="2147484753" r:id="rId4"/>
    <p:sldLayoutId id="2147484754" r:id="rId5"/>
    <p:sldLayoutId id="2147484755" r:id="rId6"/>
    <p:sldLayoutId id="2147484756" r:id="rId7"/>
    <p:sldLayoutId id="2147484757" r:id="rId8"/>
    <p:sldLayoutId id="2147484758" r:id="rId9"/>
    <p:sldLayoutId id="2147484759" r:id="rId10"/>
    <p:sldLayoutId id="214748476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227335F6-6954-3C40-A4A8-B5A9BB354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3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8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  <p:sldLayoutId id="2147484763" r:id="rId2"/>
    <p:sldLayoutId id="2147484764" r:id="rId3"/>
    <p:sldLayoutId id="2147484765" r:id="rId4"/>
    <p:sldLayoutId id="2147484766" r:id="rId5"/>
    <p:sldLayoutId id="2147484767" r:id="rId6"/>
    <p:sldLayoutId id="2147484768" r:id="rId7"/>
    <p:sldLayoutId id="2147484769" r:id="rId8"/>
    <p:sldLayoutId id="2147484770" r:id="rId9"/>
    <p:sldLayoutId id="2147484771" r:id="rId10"/>
    <p:sldLayoutId id="2147484772" r:id="rId11"/>
    <p:sldLayoutId id="2147484773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fld id="{55D46416-474E-184B-A5AD-7D0BC91A8C60}" type="slidenum">
              <a:rPr lang="en-US" smtClean="0">
                <a:cs typeface="Arial" charset="0"/>
              </a:rPr>
              <a:pPr/>
              <a:t>‹#›</a:t>
            </a:fld>
            <a:endParaRPr lang="en-US" smtClean="0"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52534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3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5" r:id="rId1"/>
    <p:sldLayoutId id="2147484776" r:id="rId2"/>
    <p:sldLayoutId id="2147484777" r:id="rId3"/>
    <p:sldLayoutId id="2147484778" r:id="rId4"/>
    <p:sldLayoutId id="2147484779" r:id="rId5"/>
    <p:sldLayoutId id="2147484780" r:id="rId6"/>
    <p:sldLayoutId id="2147484781" r:id="rId7"/>
    <p:sldLayoutId id="2147484782" r:id="rId8"/>
    <p:sldLayoutId id="2147484783" r:id="rId9"/>
    <p:sldLayoutId id="2147484784" r:id="rId10"/>
    <p:sldLayoutId id="2147484785" r:id="rId11"/>
    <p:sldLayoutId id="2147484786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3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latinLnBrk="1">
              <a:spcBef>
                <a:spcPts val="0"/>
              </a:spcBef>
              <a:spcAft>
                <a:spcPts val="0"/>
              </a:spcAft>
            </a:pPr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  <a:cs typeface="+mn-cs"/>
              </a:rPr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t>2015-09-15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latinLnBrk="1">
              <a:spcBef>
                <a:spcPts val="0"/>
              </a:spcBef>
              <a:spcAft>
                <a:spcPts val="0"/>
              </a:spcAft>
            </a:pPr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  <a:cs typeface="+mn-cs"/>
              </a:rPr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13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0" r:id="rId1"/>
    <p:sldLayoutId id="2147484801" r:id="rId2"/>
    <p:sldLayoutId id="2147484802" r:id="rId3"/>
    <p:sldLayoutId id="2147484803" r:id="rId4"/>
    <p:sldLayoutId id="2147484804" r:id="rId5"/>
    <p:sldLayoutId id="2147484805" r:id="rId6"/>
    <p:sldLayoutId id="2147484806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ts val="5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ts val="5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ts val="5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ts val="5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2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8" r:id="rId1"/>
    <p:sldLayoutId id="2147484809" r:id="rId2"/>
    <p:sldLayoutId id="2147484810" r:id="rId3"/>
    <p:sldLayoutId id="2147484811" r:id="rId4"/>
    <p:sldLayoutId id="2147484812" r:id="rId5"/>
    <p:sldLayoutId id="2147484813" r:id="rId6"/>
    <p:sldLayoutId id="2147484814" r:id="rId7"/>
    <p:sldLayoutId id="2147484815" r:id="rId8"/>
    <p:sldLayoutId id="2147484816" r:id="rId9"/>
    <p:sldLayoutId id="2147484817" r:id="rId10"/>
    <p:sldLayoutId id="214748481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457200" y="6477000"/>
            <a:ext cx="205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>
                <a:solidFill>
                  <a:srgbClr val="FFFFFF"/>
                </a:solidFill>
              </a:rPr>
              <a:t>© NVIDIA Corporation 2007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39" r:id="rId12"/>
    <p:sldLayoutId id="2147484340" r:id="rId13"/>
    <p:sldLayoutId id="2147484341" r:id="rId14"/>
    <p:sldLayoutId id="2147484342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sz="2400" b="1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974725" indent="-403225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sz="2000" b="1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1431925" indent="-342900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b="1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7748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457200" y="6477000"/>
            <a:ext cx="205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>
                <a:solidFill>
                  <a:srgbClr val="FFFFFF"/>
                </a:solidFill>
              </a:rPr>
              <a:t>© NVIDIA Corporation 2007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sz="2400" b="1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974725" indent="-403225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sz="2000" b="1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1431925" indent="-342900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b="1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7748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457200" y="6477000"/>
            <a:ext cx="205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>
                <a:solidFill>
                  <a:srgbClr val="FFFFFF"/>
                </a:solidFill>
              </a:rPr>
              <a:t>© NVIDIA Corporation 2007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  <p:sldLayoutId id="2147484370" r:id="rId13"/>
    <p:sldLayoutId id="2147484371" r:id="rId14"/>
    <p:sldLayoutId id="2147484372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sz="2400" b="1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974725" indent="-403225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sz="2000" b="1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1431925" indent="-342900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b="1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7748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28341619-9B05-D549-BCB5-2E6DBC7BF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6566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7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07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36A2B9C-00D8-FC4F-B586-69288F39B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0774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75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0776" name="Picture 7" descr="safari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179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77279EE-300E-364C-B741-9FE8B61AE1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179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1800" name="Picture 7" descr="safari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2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3825" y="1250950"/>
            <a:ext cx="8897938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25" y="6543675"/>
            <a:ext cx="18208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smtClean="0">
                <a:solidFill>
                  <a:prstClr val="black">
                    <a:alpha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45A6AD93-9D40-8049-9447-D7ED959ADF8E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9525" y="6543675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 dirty="0">
                <a:solidFill>
                  <a:prstClr val="black">
                    <a:alpha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675" y="64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EB63477-053D-914E-8DD6-FA2154DE32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  <p:sldLayoutId id="214748440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fontAlgn="base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•"/>
        <a:defRPr sz="2800" i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65125" indent="-182563" algn="l" rtl="0" fontAlgn="base">
        <a:lnSpc>
          <a:spcPct val="85000"/>
        </a:lnSpc>
        <a:spcBef>
          <a:spcPts val="600"/>
        </a:spcBef>
        <a:spcAft>
          <a:spcPct val="0"/>
        </a:spcAft>
        <a:buFont typeface="Calibri" charset="0"/>
        <a:buChar char="‐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47688" indent="-1825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•"/>
        <a:defRPr sz="2000" i="1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30250" indent="-1825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914400" indent="-1825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dwaitjog.github.io/gpu_scheduling.html" TargetMode="Externa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in-DRAM-bulk-AND-OR-ieee_cal15.pdf" TargetMode="External"/><Relationship Id="rId2" Type="http://schemas.openxmlformats.org/officeDocument/2006/relationships/hyperlink" Target="http://users.ece.cmu.edu/~omutlu/pub/rowclone_micro13.pdf" TargetMode="External"/><Relationship Id="rId1" Type="http://schemas.openxmlformats.org/officeDocument/2006/relationships/slideLayout" Target="../slideLayouts/slideLayout24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in-DRAM-bulk-AND-OR-ieee_cal15.pdf" TargetMode="External"/><Relationship Id="rId2" Type="http://schemas.openxmlformats.org/officeDocument/2006/relationships/hyperlink" Target="http://users.ece.cmu.edu/~omutlu/pub/rowclone_micro13.pdf" TargetMode="External"/><Relationship Id="rId1" Type="http://schemas.openxmlformats.org/officeDocument/2006/relationships/slideLayout" Target="../slideLayouts/slideLayout24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in-DRAM-bulk-AND-OR-ieee_cal15.pdf" TargetMode="External"/><Relationship Id="rId2" Type="http://schemas.openxmlformats.org/officeDocument/2006/relationships/hyperlink" Target="http://users.ece.cmu.edu/~omutlu/pub/rowclone_micro13.pdf" TargetMode="External"/><Relationship Id="rId1" Type="http://schemas.openxmlformats.org/officeDocument/2006/relationships/slideLayout" Target="../slideLayouts/slideLayout153.xml"/><Relationship Id="rId5" Type="http://schemas.openxmlformats.org/officeDocument/2006/relationships/hyperlink" Target="http://users.ece.cmu.edu/~omutlu/pub/tesseract-pim-architecture-for-graph-processing_isca15.pdf" TargetMode="External"/><Relationship Id="rId4" Type="http://schemas.openxmlformats.org/officeDocument/2006/relationships/hyperlink" Target="http://users.ece.cmu.edu/~omutlu/pub/pim-enabled-instructons-for-low-overhead-pim_isca15.pdf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ece.cmu.edu/~omutlu/pub/pim-enabled-instructons-for-low-overhead-pim_isca15.pdf" TargetMode="External"/><Relationship Id="rId1" Type="http://schemas.openxmlformats.org/officeDocument/2006/relationships/slideLayout" Target="../slideLayouts/slideLayout27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2.xml"/><Relationship Id="rId4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2.xml"/><Relationship Id="rId4" Type="http://schemas.openxmlformats.org/officeDocument/2006/relationships/image" Target="../media/image2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sers.ece.cmu.edu/~omutlu/pub/flash-memory-data-retention_yixin_hpca15-talk.pptx" TargetMode="External"/><Relationship Id="rId3" Type="http://schemas.openxmlformats.org/officeDocument/2006/relationships/hyperlink" Target="http://2015.dsn.org/" TargetMode="External"/><Relationship Id="rId7" Type="http://schemas.openxmlformats.org/officeDocument/2006/relationships/hyperlink" Target="http://darksilicon.org/hpca/" TargetMode="External"/><Relationship Id="rId2" Type="http://schemas.openxmlformats.org/officeDocument/2006/relationships/hyperlink" Target="https://users.ece.cmu.edu/~omutlu/pub/flash-read-disturb-errors_dsn15.pdf" TargetMode="External"/><Relationship Id="rId1" Type="http://schemas.openxmlformats.org/officeDocument/2006/relationships/slideLayout" Target="../slideLayouts/slideLayout73.xml"/><Relationship Id="rId6" Type="http://schemas.openxmlformats.org/officeDocument/2006/relationships/hyperlink" Target="https://users.ece.cmu.edu/~omutlu/pub/flash-memory-data-retention_hpca15.pdf" TargetMode="External"/><Relationship Id="rId5" Type="http://schemas.openxmlformats.org/officeDocument/2006/relationships/hyperlink" Target="https://users.ece.cmu.edu/~omutlu/pub/flash-read-disturb-errors_dsn15-talk.pdf" TargetMode="External"/><Relationship Id="rId4" Type="http://schemas.openxmlformats.org/officeDocument/2006/relationships/hyperlink" Target="https://users.ece.cmu.edu/~omutlu/pub/flash-read-disturb-errors_dsn15-talk.pptx" TargetMode="External"/><Relationship Id="rId9" Type="http://schemas.openxmlformats.org/officeDocument/2006/relationships/hyperlink" Target="https://users.ece.cmu.edu/~omutlu/pub/flash-memory-data-retention_yixin_hpca15-talk.pdf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9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9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sca09.cs.columbia.edu/" TargetMode="External"/><Relationship Id="rId2" Type="http://schemas.openxmlformats.org/officeDocument/2006/relationships/hyperlink" Target="https://users.ece.cmu.edu/~omutlu/pub/pcm_isca09.pdf" TargetMode="External"/><Relationship Id="rId1" Type="http://schemas.openxmlformats.org/officeDocument/2006/relationships/slideLayout" Target="../slideLayouts/slideLayout73.xml"/><Relationship Id="rId6" Type="http://schemas.openxmlformats.org/officeDocument/2006/relationships/hyperlink" Target="http://www.computer.org/micro/" TargetMode="External"/><Relationship Id="rId5" Type="http://schemas.openxmlformats.org/officeDocument/2006/relationships/hyperlink" Target="https://users.ece.cmu.edu/~omutlu/pub/pcm_ieee_micro10.pdf" TargetMode="External"/><Relationship Id="rId4" Type="http://schemas.openxmlformats.org/officeDocument/2006/relationships/hyperlink" Target="https://users.ece.cmu.edu/~omutlu/pub/lee_isca09_talk.pdf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sers.ece.cmu.edu/~omutlu/pub/suleman_asplos09_talk.ppt" TargetMode="External"/><Relationship Id="rId3" Type="http://schemas.openxmlformats.org/officeDocument/2006/relationships/hyperlink" Target="http://research.microsoft.com/en-us/um/cambridge/events/asplos_2012/" TargetMode="External"/><Relationship Id="rId7" Type="http://schemas.openxmlformats.org/officeDocument/2006/relationships/hyperlink" Target="http://www.cs.virginia.edu/asplos09/" TargetMode="External"/><Relationship Id="rId2" Type="http://schemas.openxmlformats.org/officeDocument/2006/relationships/hyperlink" Target="https://users.ece.cmu.edu/~omutlu/pub/bottleneck-identification-and-scheduling_asplos12.pdf" TargetMode="External"/><Relationship Id="rId1" Type="http://schemas.openxmlformats.org/officeDocument/2006/relationships/slideLayout" Target="../slideLayouts/slideLayout73.xml"/><Relationship Id="rId6" Type="http://schemas.openxmlformats.org/officeDocument/2006/relationships/hyperlink" Target="https://users.ece.cmu.edu/~omutlu/pub/acs_asplos09.pdf" TargetMode="External"/><Relationship Id="rId5" Type="http://schemas.openxmlformats.org/officeDocument/2006/relationships/hyperlink" Target="https://users.ece.cmu.edu/~omutlu/pub/mutlu_asplos12_talk.pdf" TargetMode="External"/><Relationship Id="rId4" Type="http://schemas.openxmlformats.org/officeDocument/2006/relationships/hyperlink" Target="https://users.ece.cmu.edu/~omutlu/pub/mutlu_asplos12_talk.ppt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7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7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cmu.edu/CALCM/asplos10/doku.php" TargetMode="External"/><Relationship Id="rId2" Type="http://schemas.openxmlformats.org/officeDocument/2006/relationships/hyperlink" Target="https://users.ece.cmu.edu/~omutlu/pub/fst_asplos10.pdf" TargetMode="External"/><Relationship Id="rId1" Type="http://schemas.openxmlformats.org/officeDocument/2006/relationships/slideLayout" Target="../slideLayouts/slideLayout73.xml"/><Relationship Id="rId4" Type="http://schemas.openxmlformats.org/officeDocument/2006/relationships/hyperlink" Target="https://users.ece.cmu.edu/~omutlu/pub/ebrahimi_asplos10_talk.pdf" TargetMode="Externa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7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7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7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66713" y="1219200"/>
            <a:ext cx="84280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457200">
              <a:buSzPct val="100000"/>
              <a:defRPr/>
            </a:pPr>
            <a:r>
              <a:rPr lang="en-US" sz="4000" dirty="0" smtClean="0">
                <a:solidFill>
                  <a:srgbClr val="006633"/>
                </a:solidFill>
                <a:latin typeface="Garamond" charset="0"/>
              </a:rPr>
              <a:t>18-740: Computer Architecture</a:t>
            </a:r>
            <a:br>
              <a:rPr lang="en-US" sz="4000" dirty="0" smtClean="0">
                <a:solidFill>
                  <a:srgbClr val="006633"/>
                </a:solidFill>
                <a:latin typeface="Garamond" charset="0"/>
              </a:rPr>
            </a:br>
            <a:r>
              <a:rPr lang="en-US" sz="4000" dirty="0" smtClean="0">
                <a:solidFill>
                  <a:srgbClr val="006633"/>
                </a:solidFill>
                <a:latin typeface="Garamond" charset="0"/>
              </a:rPr>
              <a:t>Recitation 3: </a:t>
            </a:r>
          </a:p>
          <a:p>
            <a:pPr algn="ctr" defTabSz="457200">
              <a:buSzPct val="100000"/>
              <a:defRPr/>
            </a:pPr>
            <a:r>
              <a:rPr lang="en-US" sz="4000" dirty="0" smtClean="0">
                <a:solidFill>
                  <a:srgbClr val="006633"/>
                </a:solidFill>
                <a:latin typeface="Garamond" charset="0"/>
              </a:rPr>
              <a:t>Rethinking Memory System Design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3581400"/>
            <a:ext cx="7848600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457200">
              <a:spcBef>
                <a:spcPts val="600"/>
              </a:spcBef>
              <a:buSzPct val="65000"/>
              <a:defRPr/>
            </a:pPr>
            <a:endParaRPr lang="en-US" i="1" dirty="0" smtClean="0">
              <a:latin typeface="Tahoma" charset="0"/>
            </a:endParaRPr>
          </a:p>
          <a:p>
            <a:pPr algn="ctr" defTabSz="457200">
              <a:spcBef>
                <a:spcPts val="600"/>
              </a:spcBef>
              <a:buSzPct val="65000"/>
              <a:defRPr/>
            </a:pPr>
            <a:endParaRPr lang="en-US" dirty="0" smtClean="0">
              <a:latin typeface="Tahoma" charset="0"/>
            </a:endParaRPr>
          </a:p>
          <a:p>
            <a:pPr algn="ctr" defTabSz="457200">
              <a:spcBef>
                <a:spcPts val="600"/>
              </a:spcBef>
              <a:buSzPct val="65000"/>
              <a:defRPr/>
            </a:pPr>
            <a:r>
              <a:rPr lang="en-US" dirty="0" smtClean="0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algn="ctr" defTabSz="457200">
              <a:spcBef>
                <a:spcPts val="600"/>
              </a:spcBef>
              <a:buSzPct val="65000"/>
              <a:defRPr/>
            </a:pPr>
            <a:r>
              <a:rPr lang="en-US" dirty="0" smtClean="0">
                <a:latin typeface="Tahoma" charset="0"/>
              </a:rPr>
              <a:t>Carnegie Mellon University</a:t>
            </a:r>
          </a:p>
          <a:p>
            <a:pPr algn="ctr" defTabSz="457200">
              <a:spcBef>
                <a:spcPts val="600"/>
              </a:spcBef>
              <a:buSzPct val="65000"/>
              <a:defRPr/>
            </a:pPr>
            <a:r>
              <a:rPr lang="en-US" dirty="0" smtClean="0">
                <a:latin typeface="Tahoma" charset="0"/>
              </a:rPr>
              <a:t>Fall 2015</a:t>
            </a:r>
          </a:p>
          <a:p>
            <a:pPr algn="ctr" defTabSz="457200">
              <a:spcBef>
                <a:spcPts val="600"/>
              </a:spcBef>
              <a:buSzPct val="65000"/>
              <a:defRPr/>
            </a:pPr>
            <a:r>
              <a:rPr lang="en-US" dirty="0" smtClean="0">
                <a:latin typeface="Tahoma" charset="0"/>
              </a:rPr>
              <a:t>September 15, 2015</a:t>
            </a:r>
          </a:p>
          <a:p>
            <a:pPr algn="ctr" defTabSz="457200">
              <a:spcBef>
                <a:spcPts val="600"/>
              </a:spcBef>
              <a:buSzPct val="65000"/>
              <a:defRPr/>
            </a:pPr>
            <a:endParaRPr lang="en-US" dirty="0" smtClean="0"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Possible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GPU Warp Scheduling Championship</a:t>
            </a:r>
            <a:endParaRPr lang="en-US" dirty="0" smtClean="0">
              <a:solidFill>
                <a:srgbClr val="0000FF"/>
              </a:solidFill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://adwaitjog.github.io/</a:t>
            </a:r>
            <a:r>
              <a:rPr lang="en-US" dirty="0" smtClean="0">
                <a:hlinkClick r:id="rId2"/>
              </a:rPr>
              <a:t>gpu_scheduling.html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39C887-84FE-6D4A-8803-02BE50C949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54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75260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Rethinking Memory System Design</a:t>
            </a:r>
            <a:endParaRPr lang="en-US" sz="4000" dirty="0">
              <a:latin typeface="Garamond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17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Some Promising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915400" cy="5193723"/>
          </a:xfrm>
        </p:spPr>
        <p:txBody>
          <a:bodyPr/>
          <a:lstStyle/>
          <a:p>
            <a:endParaRPr lang="en-US" sz="1200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New memory architectures</a:t>
            </a:r>
          </a:p>
          <a:p>
            <a:pPr lvl="1"/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Rethinking DRAM and flash memory</a:t>
            </a:r>
          </a:p>
          <a:p>
            <a:pPr lvl="1"/>
            <a:r>
              <a:rPr lang="en-US" sz="1900" b="1" dirty="0">
                <a:solidFill>
                  <a:srgbClr val="2C6123"/>
                </a:solidFill>
              </a:rPr>
              <a:t>A lot of hope in fixing DRAM</a:t>
            </a:r>
          </a:p>
          <a:p>
            <a:pPr marL="0" indent="0">
              <a:buNone/>
            </a:pPr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Enabling emerging NVM technologies </a:t>
            </a:r>
          </a:p>
          <a:p>
            <a:pPr lvl="1"/>
            <a:r>
              <a:rPr lang="en-US" sz="1900" dirty="0" smtClean="0">
                <a:solidFill>
                  <a:srgbClr val="2C6123"/>
                </a:solidFill>
              </a:rPr>
              <a:t>Hybrid memory systems</a:t>
            </a:r>
            <a:r>
              <a:rPr lang="en-US" sz="1900" dirty="0">
                <a:solidFill>
                  <a:srgbClr val="2C6123"/>
                </a:solidFill>
              </a:rPr>
              <a:t> </a:t>
            </a:r>
            <a:endParaRPr lang="en-US" sz="1900" dirty="0" smtClean="0">
              <a:solidFill>
                <a:srgbClr val="2C6123"/>
              </a:solidFill>
            </a:endParaRPr>
          </a:p>
          <a:p>
            <a:pPr lvl="1"/>
            <a:r>
              <a:rPr lang="en-US" sz="1900" dirty="0" smtClean="0">
                <a:solidFill>
                  <a:srgbClr val="2C6123"/>
                </a:solidFill>
              </a:rPr>
              <a:t>Single-level memory and storage</a:t>
            </a:r>
          </a:p>
          <a:p>
            <a:pPr lvl="1"/>
            <a:r>
              <a:rPr lang="en-US" sz="1900" b="1" dirty="0">
                <a:solidFill>
                  <a:srgbClr val="2C6123"/>
                </a:solidFill>
              </a:rPr>
              <a:t>A lot of hope in hybrid memory systems and single-level stores</a:t>
            </a:r>
          </a:p>
          <a:p>
            <a:pPr marL="344345" lvl="1" indent="0">
              <a:buNone/>
            </a:pPr>
            <a:endParaRPr lang="en-US" sz="1000" dirty="0">
              <a:solidFill>
                <a:srgbClr val="2C6123"/>
              </a:solidFill>
            </a:endParaRPr>
          </a:p>
          <a:p>
            <a:pPr lvl="1"/>
            <a:endParaRPr lang="en-US" sz="1000" dirty="0" smtClean="0">
              <a:solidFill>
                <a:srgbClr val="2C6123"/>
              </a:solidFill>
            </a:endParaRPr>
          </a:p>
          <a:p>
            <a:pPr lvl="1"/>
            <a:endParaRPr lang="en-US" sz="1000" dirty="0">
              <a:solidFill>
                <a:srgbClr val="2C6123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System-level memory/storage QoS</a:t>
            </a:r>
          </a:p>
          <a:p>
            <a:pPr lvl="1"/>
            <a:r>
              <a:rPr lang="en-US" sz="1900" b="1" dirty="0">
                <a:solidFill>
                  <a:srgbClr val="2C6123"/>
                </a:solidFill>
              </a:rPr>
              <a:t>A lot of hope in designing a predictable system</a:t>
            </a:r>
            <a:endParaRPr lang="en-US" sz="1900" dirty="0">
              <a:solidFill>
                <a:srgbClr val="0000FF"/>
              </a:solidFill>
            </a:endParaRP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endParaRPr lang="en-US" sz="1600" dirty="0" smtClean="0">
              <a:solidFill>
                <a:srgbClr val="2C6123"/>
              </a:solidFill>
            </a:endParaRPr>
          </a:p>
          <a:p>
            <a:endParaRPr lang="en-US" sz="1600" dirty="0">
              <a:solidFill>
                <a:srgbClr val="2C6123"/>
              </a:solidFill>
            </a:endParaRPr>
          </a:p>
          <a:p>
            <a:endParaRPr lang="en-US" sz="1600" dirty="0" smtClean="0">
              <a:solidFill>
                <a:srgbClr val="2C6123"/>
              </a:solidFill>
            </a:endParaRPr>
          </a:p>
          <a:p>
            <a:pPr lvl="1"/>
            <a:endParaRPr lang="en-US" sz="15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604142"/>
            <a:ext cx="1944216" cy="36004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3465987"/>
            <a:ext cx="2736304" cy="36004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3836390"/>
            <a:ext cx="3672408" cy="36004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202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The Memory Scaling Problem and Solution Directions</a:t>
            </a: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New Memory Architectures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Enabling Emerging Technologies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How Can We Do Better?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89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/>
              <a:t>Rethinking DRAM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1648"/>
            <a:ext cx="8610600" cy="5123656"/>
          </a:xfrm>
        </p:spPr>
        <p:txBody>
          <a:bodyPr/>
          <a:lstStyle/>
          <a:p>
            <a:r>
              <a:rPr lang="en-US" dirty="0" smtClean="0"/>
              <a:t>In-Memory Computation</a:t>
            </a:r>
          </a:p>
          <a:p>
            <a:endParaRPr lang="en-US" sz="2000" dirty="0" smtClean="0"/>
          </a:p>
          <a:p>
            <a:r>
              <a:rPr lang="en-US" dirty="0" smtClean="0"/>
              <a:t>Refresh</a:t>
            </a:r>
          </a:p>
          <a:p>
            <a:endParaRPr lang="en-US" sz="2000" dirty="0" smtClean="0"/>
          </a:p>
          <a:p>
            <a:r>
              <a:rPr lang="en-US" dirty="0" smtClean="0"/>
              <a:t>Reliability</a:t>
            </a:r>
          </a:p>
          <a:p>
            <a:endParaRPr lang="en-US" sz="2000" dirty="0"/>
          </a:p>
          <a:p>
            <a:r>
              <a:rPr lang="en-US" dirty="0" smtClean="0"/>
              <a:t>Latency</a:t>
            </a:r>
          </a:p>
          <a:p>
            <a:endParaRPr lang="en-US" sz="2000" dirty="0"/>
          </a:p>
          <a:p>
            <a:r>
              <a:rPr lang="en-US" dirty="0" smtClean="0"/>
              <a:t>Bandwidth</a:t>
            </a:r>
          </a:p>
          <a:p>
            <a:endParaRPr lang="en-US" sz="2000" dirty="0"/>
          </a:p>
          <a:p>
            <a:r>
              <a:rPr lang="en-US" dirty="0" smtClean="0"/>
              <a:t>Energy</a:t>
            </a:r>
          </a:p>
          <a:p>
            <a:endParaRPr lang="en-US" sz="2000" dirty="0"/>
          </a:p>
          <a:p>
            <a:r>
              <a:rPr lang="en-US" dirty="0" smtClean="0"/>
              <a:t>Memory Compression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882" y="1052735"/>
            <a:ext cx="3516062" cy="43204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97907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The DRAM Scaling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542"/>
            <a:ext cx="7850402" cy="5875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4864"/>
            <a:ext cx="9144000" cy="30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00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512365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DRAM Scaling is getting extremely difficult</a:t>
            </a:r>
          </a:p>
          <a:p>
            <a:pPr lvl="1"/>
            <a:r>
              <a:rPr lang="en-US" dirty="0" smtClean="0"/>
              <a:t>To the point of threatening the foundations of secure systems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Industry is very open to “different” system designs and “different” memories</a:t>
            </a:r>
          </a:p>
          <a:p>
            <a:pPr lvl="1"/>
            <a:r>
              <a:rPr lang="en-US" dirty="0" smtClean="0"/>
              <a:t>Cost-per-bit is not the sole driving force any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789040"/>
            <a:ext cx="7772400" cy="1422400"/>
          </a:xfrm>
          <a:prstGeom prst="rect">
            <a:avLst/>
          </a:prstGeom>
        </p:spPr>
      </p:pic>
      <p:pic>
        <p:nvPicPr>
          <p:cNvPr id="5" name="Picture 2" descr="http://www.extremetech.com/wp-content/uploads/2013/09/hybrid_memory_c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5040560" cy="361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3573016"/>
            <a:ext cx="16891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60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In-Memory Computation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Push from Technology Trends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DRAM Scaling at jeopardy </a:t>
            </a:r>
          </a:p>
          <a:p>
            <a:pPr marL="344487" lvl="1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 Controllers close to DRAM</a:t>
            </a:r>
          </a:p>
          <a:p>
            <a:pPr marL="344487" lvl="1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 Industry open to new memory architectures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Pull from Systems and Applications Trends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Data access is a major system and application bottleneck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Systems are energy limited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Data movement much more energy-hungry than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0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Computing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key components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Computation 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Communication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Storage/memory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74D81-B5DE-384D-B24B-566C679AE60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72263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6" descr="barcelona-die-photo-colo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1048"/>
            <a:ext cx="1312168" cy="127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im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91880" y="5733256"/>
            <a:ext cx="2304256" cy="549297"/>
          </a:xfrm>
          <a:prstGeom prst="rect">
            <a:avLst/>
          </a:prstGeom>
        </p:spPr>
      </p:pic>
      <p:pic>
        <p:nvPicPr>
          <p:cNvPr id="8" name="Picture 23" descr="http://i.ehow.com/images/a04/ac/qb/format-hard-drive-xp-800X8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3856">
            <a:off x="6233024" y="4297936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561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Computing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915400" cy="5193723"/>
          </a:xfrm>
        </p:spPr>
        <p:txBody>
          <a:bodyPr/>
          <a:lstStyle/>
          <a:p>
            <a:r>
              <a:rPr lang="en-US" dirty="0" smtClean="0"/>
              <a:t>Are overwhelmingly processor centric</a:t>
            </a:r>
            <a:endParaRPr lang="en-US" dirty="0"/>
          </a:p>
          <a:p>
            <a:r>
              <a:rPr lang="en-US" dirty="0" smtClean="0"/>
              <a:t>Processor is heavily optimized and is considered the master</a:t>
            </a:r>
            <a:endParaRPr lang="en-US" dirty="0"/>
          </a:p>
          <a:p>
            <a:r>
              <a:rPr lang="en-US" dirty="0" smtClean="0"/>
              <a:t>Many system-level tradeoffs are constrained or dictated by the processor – all data processed in the processor</a:t>
            </a:r>
          </a:p>
          <a:p>
            <a:r>
              <a:rPr lang="en-US" dirty="0" smtClean="0"/>
              <a:t>Data storage units are dumb slaves and are largely </a:t>
            </a:r>
            <a:r>
              <a:rPr lang="en-US" dirty="0" err="1" smtClean="0"/>
              <a:t>unoptimized</a:t>
            </a:r>
            <a:r>
              <a:rPr lang="en-US" dirty="0" smtClean="0"/>
              <a:t> (except for some that are on the processor die)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74D81-B5DE-384D-B24B-566C679AE60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3384"/>
            <a:ext cx="6669360" cy="304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1331640" y="3933056"/>
            <a:ext cx="1800200" cy="122413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31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Agenda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Review Assignments for Next Week</a:t>
            </a: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</a:rPr>
              <a:t>Rethinking Memory System Design (Continued)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</a:rPr>
              <a:t>With a lot of discussion, hopefully</a:t>
            </a:r>
            <a:endParaRPr lang="en-US" dirty="0">
              <a:latin typeface="Tahoma" charset="0"/>
            </a:endParaRPr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BC7485-7A45-5F48-B15D-2C735162B97B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Computing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stored far away from computational units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Bring data to the computational units</a:t>
            </a:r>
            <a:endParaRPr lang="en-US" dirty="0"/>
          </a:p>
          <a:p>
            <a:r>
              <a:rPr lang="en-US" dirty="0" smtClean="0"/>
              <a:t>Operate on the brought data</a:t>
            </a:r>
            <a:endParaRPr lang="en-US" dirty="0"/>
          </a:p>
          <a:p>
            <a:r>
              <a:rPr lang="en-US" dirty="0" smtClean="0"/>
              <a:t>Cache it as much as possible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Send back the results to data storage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This may not be an efficient approach given three key systems trends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52C56-4F8A-824F-A263-2404B5D536A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65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Key Systems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1. Data access from memory is a major bottleneck</a:t>
            </a:r>
          </a:p>
          <a:p>
            <a:pPr lvl="1"/>
            <a:r>
              <a:rPr lang="en-US" dirty="0" smtClean="0"/>
              <a:t>Limited pin bandwidth</a:t>
            </a:r>
          </a:p>
          <a:p>
            <a:pPr lvl="1"/>
            <a:r>
              <a:rPr lang="en-US" dirty="0" smtClean="0"/>
              <a:t>High energy memory bus</a:t>
            </a:r>
          </a:p>
          <a:p>
            <a:pPr lvl="1"/>
            <a:r>
              <a:rPr lang="en-US" dirty="0" smtClean="0"/>
              <a:t>Applications are increasingly data hungry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2. Energy consumption is a key limiter in systems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3. Data movement is much more expensive than computation</a:t>
            </a:r>
          </a:p>
          <a:p>
            <a:pPr lvl="1"/>
            <a:r>
              <a:rPr lang="en-US" dirty="0" smtClean="0"/>
              <a:t>Especially true for off-chip to on-chip movement</a:t>
            </a:r>
          </a:p>
          <a:p>
            <a:pPr marL="344487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52C56-4F8A-824F-A263-2404B5D536A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3537072"/>
            <a:ext cx="5076056" cy="3320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43567" y="3861048"/>
            <a:ext cx="1692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FFFFFF"/>
                </a:solidFill>
                <a:latin typeface="Tahoma"/>
                <a:ea typeface="+mn-ea"/>
                <a:cs typeface="+mn-cs"/>
              </a:rPr>
              <a:t>Dally, </a:t>
            </a:r>
            <a:r>
              <a:rPr lang="en-US" sz="1400" dirty="0" err="1" smtClean="0">
                <a:solidFill>
                  <a:srgbClr val="FFFFFF"/>
                </a:solidFill>
                <a:latin typeface="Tahoma"/>
                <a:ea typeface="+mn-ea"/>
                <a:cs typeface="+mn-cs"/>
              </a:rPr>
              <a:t>HiPEAC</a:t>
            </a:r>
            <a:r>
              <a:rPr lang="en-US" sz="1400" dirty="0" smtClean="0">
                <a:solidFill>
                  <a:srgbClr val="FFFFFF"/>
                </a:solidFill>
                <a:latin typeface="Tahoma"/>
                <a:ea typeface="+mn-ea"/>
                <a:cs typeface="+mn-cs"/>
              </a:rPr>
              <a:t> 2015</a:t>
            </a:r>
            <a:endParaRPr lang="en-US" sz="1400" dirty="0">
              <a:solidFill>
                <a:srgbClr val="FFFFFF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364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Today’s systems overwhelmingly move data towards computation, exercising the three bottlenecks</a:t>
            </a:r>
          </a:p>
          <a:p>
            <a:endParaRPr lang="en-US" dirty="0"/>
          </a:p>
          <a:p>
            <a:r>
              <a:rPr lang="en-US" dirty="0" smtClean="0"/>
              <a:t>This is a huge problem when the amount of data access is huge relative to the amount of computation</a:t>
            </a:r>
          </a:p>
          <a:p>
            <a:pPr lvl="1"/>
            <a:r>
              <a:rPr lang="en-US" dirty="0" smtClean="0"/>
              <a:t>The case with many data-intensive workloads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52C56-4F8A-824F-A263-2404B5D536A2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" name="그룹 12"/>
          <p:cNvGrpSpPr/>
          <p:nvPr/>
        </p:nvGrpSpPr>
        <p:grpSpPr>
          <a:xfrm>
            <a:off x="832673" y="4203936"/>
            <a:ext cx="7716092" cy="1745344"/>
            <a:chOff x="832673" y="3933056"/>
            <a:chExt cx="7716092" cy="1745344"/>
          </a:xfrm>
        </p:grpSpPr>
        <p:sp>
          <p:nvSpPr>
            <p:cNvPr id="6" name="TextBox 3"/>
            <p:cNvSpPr txBox="1"/>
            <p:nvPr/>
          </p:nvSpPr>
          <p:spPr>
            <a:xfrm>
              <a:off x="832673" y="5032069"/>
              <a:ext cx="17647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Tahoma"/>
                </a:rPr>
                <a:t>36 </a:t>
              </a:r>
              <a:r>
                <a:rPr lang="en-US" dirty="0">
                  <a:solidFill>
                    <a:srgbClr val="000000"/>
                  </a:solidFill>
                  <a:latin typeface="Tahoma"/>
                </a:rPr>
                <a:t>Million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0000"/>
                  </a:solidFill>
                  <a:latin typeface="Tahoma"/>
                </a:rPr>
                <a:t>Wikipedia </a:t>
              </a:r>
              <a:r>
                <a:rPr lang="en-US" dirty="0" smtClean="0">
                  <a:solidFill>
                    <a:srgbClr val="000000"/>
                  </a:solidFill>
                  <a:latin typeface="Tahoma"/>
                </a:rPr>
                <a:t>Pages</a:t>
              </a:r>
              <a:endParaRPr lang="en-US" dirty="0">
                <a:solidFill>
                  <a:srgbClr val="000000"/>
                </a:solidFill>
                <a:latin typeface="Tahoma"/>
              </a:endParaRPr>
            </a:p>
          </p:txBody>
        </p:sp>
        <p:pic>
          <p:nvPicPr>
            <p:cNvPr id="7" name="Picture 2" descr="http://www.bioteams.com/images/wikipedia_as_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1099" y="3933056"/>
              <a:ext cx="1042440" cy="1042441"/>
            </a:xfrm>
            <a:prstGeom prst="rect">
              <a:avLst/>
            </a:prstGeom>
            <a:noFill/>
          </p:spPr>
        </p:pic>
        <p:sp>
          <p:nvSpPr>
            <p:cNvPr id="8" name="TextBox 5"/>
            <p:cNvSpPr txBox="1"/>
            <p:nvPr/>
          </p:nvSpPr>
          <p:spPr>
            <a:xfrm>
              <a:off x="2842663" y="5032069"/>
              <a:ext cx="17021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Tahoma"/>
                </a:rPr>
                <a:t>1.4 </a:t>
              </a:r>
              <a:r>
                <a:rPr lang="en-US" dirty="0">
                  <a:solidFill>
                    <a:srgbClr val="000000"/>
                  </a:solidFill>
                  <a:latin typeface="Tahoma"/>
                </a:rPr>
                <a:t>B</a:t>
              </a:r>
              <a:r>
                <a:rPr lang="en-US" dirty="0" smtClean="0">
                  <a:solidFill>
                    <a:srgbClr val="000000"/>
                  </a:solidFill>
                  <a:latin typeface="Tahoma"/>
                </a:rPr>
                <a:t>illion</a:t>
              </a:r>
              <a:endParaRPr lang="en-US" dirty="0">
                <a:solidFill>
                  <a:srgbClr val="000000"/>
                </a:solidFill>
                <a:latin typeface="Tahom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Tahoma"/>
                </a:rPr>
                <a:t>Facebook </a:t>
              </a:r>
              <a:r>
                <a:rPr lang="en-US" dirty="0">
                  <a:solidFill>
                    <a:srgbClr val="000000"/>
                  </a:solidFill>
                  <a:latin typeface="Tahoma"/>
                </a:rPr>
                <a:t>Users</a:t>
              </a:r>
            </a:p>
          </p:txBody>
        </p:sp>
        <p:pic>
          <p:nvPicPr>
            <p:cNvPr id="9" name="Picture 8" descr="http://jchutchins.net/site/wp-content/uploads/2009/06/facebook-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73087" y="4134476"/>
              <a:ext cx="1699935" cy="639600"/>
            </a:xfrm>
            <a:prstGeom prst="rect">
              <a:avLst/>
            </a:prstGeom>
            <a:noFill/>
          </p:spPr>
        </p:pic>
        <p:pic>
          <p:nvPicPr>
            <p:cNvPr id="10" name="Picture 10" descr="http://asset3.itsnicethat.com/system/files/062012/4fd07cea5c3e3c0d810000db/img_col_main/Twitternew.jpg?1354576424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04" t="20452" r="24614" b="18303"/>
            <a:stretch/>
          </p:blipFill>
          <p:spPr bwMode="auto">
            <a:xfrm>
              <a:off x="5210504" y="4013426"/>
              <a:ext cx="1047019" cy="881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5"/>
            <p:cNvSpPr txBox="1"/>
            <p:nvPr/>
          </p:nvSpPr>
          <p:spPr>
            <a:xfrm>
              <a:off x="5023819" y="5032069"/>
              <a:ext cx="14203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Tahoma"/>
                </a:rPr>
                <a:t>300 Million</a:t>
              </a:r>
              <a:endParaRPr lang="en-US" dirty="0">
                <a:solidFill>
                  <a:srgbClr val="000000"/>
                </a:solidFill>
                <a:latin typeface="Tahom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Tahoma"/>
                </a:rPr>
                <a:t>Twitter Users</a:t>
              </a:r>
              <a:endParaRPr lang="en-US" dirty="0">
                <a:solidFill>
                  <a:srgbClr val="000000"/>
                </a:solidFill>
                <a:latin typeface="Tahoma"/>
              </a:endParaRPr>
            </a:p>
          </p:txBody>
        </p:sp>
        <p:pic>
          <p:nvPicPr>
            <p:cNvPr id="12" name="Picture 12" descr="https://pbs.twimg.com/profile_images/1550954462/instagramIcon_400x40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4254" y="4008251"/>
              <a:ext cx="892050" cy="89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5"/>
            <p:cNvSpPr txBox="1"/>
            <p:nvPr/>
          </p:nvSpPr>
          <p:spPr>
            <a:xfrm>
              <a:off x="6731793" y="5032069"/>
              <a:ext cx="18169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Tahoma"/>
                </a:rPr>
                <a:t>30 Billion</a:t>
              </a:r>
              <a:endParaRPr lang="en-US" dirty="0">
                <a:solidFill>
                  <a:srgbClr val="000000"/>
                </a:solidFill>
                <a:latin typeface="Tahom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Tahoma"/>
                </a:rPr>
                <a:t>Instagram Photos</a:t>
              </a:r>
              <a:endParaRPr lang="en-US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01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500" dirty="0" smtClean="0"/>
              <a:t>In-Memory Computation: Goals and Approaches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Enable computation capability where data resides </a:t>
            </a:r>
            <a:r>
              <a:rPr lang="en-US" dirty="0" smtClean="0"/>
              <a:t>(e.g., in memory, in caches)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Enable system-level mechanisms to exploit near-data computation capability </a:t>
            </a:r>
          </a:p>
          <a:p>
            <a:pPr lvl="2"/>
            <a:r>
              <a:rPr lang="en-US" dirty="0" smtClean="0"/>
              <a:t>E.g., to decide where it makes the most sense to perform the computation </a:t>
            </a:r>
          </a:p>
          <a:p>
            <a:pPr lvl="1"/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pproaches</a:t>
            </a:r>
          </a:p>
          <a:p>
            <a:pPr marL="690563" lvl="1" indent="-347663"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0000FF"/>
                </a:solidFill>
              </a:rPr>
              <a:t>Minimally change DRAM</a:t>
            </a:r>
            <a:r>
              <a:rPr lang="en-US" dirty="0" smtClean="0"/>
              <a:t> to enable simple yet powerful   computation primitives</a:t>
            </a:r>
          </a:p>
          <a:p>
            <a:pPr marL="690563" lvl="1" indent="-347663"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rgbClr val="0000FF"/>
                </a:solidFill>
              </a:rPr>
              <a:t>Exploit the control logic in 3D-stacked memory </a:t>
            </a:r>
            <a:r>
              <a:rPr lang="en-US" dirty="0" smtClean="0"/>
              <a:t>to enable more comprehensive computation near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52C56-4F8A-824F-A263-2404B5D536A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is Not All Déjà Vu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9573"/>
            <a:ext cx="8610600" cy="5193723"/>
          </a:xfrm>
        </p:spPr>
        <p:txBody>
          <a:bodyPr/>
          <a:lstStyle/>
          <a:p>
            <a:r>
              <a:rPr lang="en-US" dirty="0" smtClean="0"/>
              <a:t>Past approaches to PIM (e.g., logic-in-memory, NON-VON, </a:t>
            </a:r>
            <a:r>
              <a:rPr lang="en-US" dirty="0" err="1" smtClean="0"/>
              <a:t>Execube</a:t>
            </a:r>
            <a:r>
              <a:rPr lang="en-US" dirty="0" smtClean="0"/>
              <a:t>, IRAM) had little success due to three reasons:</a:t>
            </a:r>
          </a:p>
          <a:p>
            <a:endParaRPr lang="en-US" dirty="0"/>
          </a:p>
          <a:p>
            <a:pPr marL="395288" indent="-395288">
              <a:buNone/>
            </a:pPr>
            <a:r>
              <a:rPr lang="en-US" dirty="0" smtClean="0"/>
              <a:t>1. They were too costly. Placing a full processor inside DRAM    technology is still not a good idea today.</a:t>
            </a:r>
          </a:p>
          <a:p>
            <a:pPr marL="0" indent="0">
              <a:buNone/>
            </a:pPr>
            <a:r>
              <a:rPr lang="en-US" dirty="0" smtClean="0"/>
              <a:t>2. The time was not ripe:</a:t>
            </a:r>
          </a:p>
          <a:p>
            <a:pPr lvl="1"/>
            <a:r>
              <a:rPr lang="en-US" dirty="0" smtClean="0"/>
              <a:t>Memory scaling was not pressing. Today it is critical.</a:t>
            </a:r>
          </a:p>
          <a:p>
            <a:pPr lvl="1"/>
            <a:r>
              <a:rPr lang="en-US" dirty="0" smtClean="0"/>
              <a:t>Energy and bandwidth were not critical scalability limiters. Today they are.</a:t>
            </a:r>
          </a:p>
          <a:p>
            <a:pPr lvl="1"/>
            <a:r>
              <a:rPr lang="en-US" dirty="0" smtClean="0"/>
              <a:t>New technologies were not as prevalent, promising or needed. Today we have 3D stacking, STT-MRAM, etc. which can help with computation near data.</a:t>
            </a:r>
            <a:endParaRPr lang="en-US" dirty="0"/>
          </a:p>
          <a:p>
            <a:pPr marL="395288" indent="-395288">
              <a:buNone/>
            </a:pPr>
            <a:r>
              <a:rPr lang="en-US" dirty="0" smtClean="0"/>
              <a:t>3. They did not consider all issues that limited adoption (e.g., coherence, appropriate partitioning of computation)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52C56-4F8A-824F-A263-2404B5D536A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86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/>
              <a:t>Two Approaches to In-Memory Processing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1648"/>
            <a:ext cx="8610600" cy="5123656"/>
          </a:xfrm>
        </p:spPr>
        <p:txBody>
          <a:bodyPr/>
          <a:lstStyle/>
          <a:p>
            <a:pPr marL="363538" indent="-347663"/>
            <a:r>
              <a:rPr lang="en-US" dirty="0" smtClean="0"/>
              <a:t>1. </a:t>
            </a:r>
            <a:r>
              <a:rPr lang="en-US" dirty="0" smtClean="0">
                <a:solidFill>
                  <a:srgbClr val="0000FF"/>
                </a:solidFill>
              </a:rPr>
              <a:t>Minimally </a:t>
            </a:r>
            <a:r>
              <a:rPr lang="en-US" dirty="0">
                <a:solidFill>
                  <a:srgbClr val="0000FF"/>
                </a:solidFill>
              </a:rPr>
              <a:t>change DRAM</a:t>
            </a:r>
            <a:r>
              <a:rPr lang="en-US" dirty="0"/>
              <a:t> to enable simple yet powerful   computation </a:t>
            </a:r>
            <a:r>
              <a:rPr lang="en-US" dirty="0" smtClean="0"/>
              <a:t>primitives</a:t>
            </a:r>
          </a:p>
          <a:p>
            <a:pPr lvl="1"/>
            <a:r>
              <a:rPr lang="en-US" altLang="ja-JP" sz="1800" dirty="0" smtClean="0">
                <a:solidFill>
                  <a:srgbClr val="0000FF"/>
                </a:solidFill>
                <a:latin typeface="Tahoma" charset="0"/>
                <a:ea typeface="ＭＳ Ｐゴシック"/>
                <a:hlinkClick r:id="rId2"/>
              </a:rPr>
              <a:t>RowClone</a:t>
            </a:r>
            <a:r>
              <a:rPr lang="en-US" altLang="ja-JP" sz="1800" dirty="0">
                <a:solidFill>
                  <a:srgbClr val="0000FF"/>
                </a:solidFill>
                <a:latin typeface="Tahoma" charset="0"/>
                <a:ea typeface="ＭＳ Ｐゴシック"/>
                <a:hlinkClick r:id="rId2"/>
              </a:rPr>
              <a:t>: Fast and Efficient In-DRAM Copy and Initialization of Bulk Data</a:t>
            </a:r>
            <a:r>
              <a:rPr lang="en-US" altLang="ja-JP" sz="1800" dirty="0">
                <a:solidFill>
                  <a:srgbClr val="000000"/>
                </a:solidFill>
                <a:latin typeface="Tahoma" charset="0"/>
                <a:ea typeface="ＭＳ Ｐゴシック"/>
              </a:rPr>
              <a:t> (</a:t>
            </a:r>
            <a:r>
              <a:rPr lang="en-US" altLang="ja-JP" sz="1800" dirty="0">
                <a:solidFill>
                  <a:srgbClr val="0000FF"/>
                </a:solidFill>
                <a:latin typeface="Tahoma" charset="0"/>
                <a:ea typeface="ＭＳ Ｐゴシック"/>
              </a:rPr>
              <a:t>Seshadri et al., MICRO 2013</a:t>
            </a:r>
            <a:r>
              <a:rPr lang="en-US" altLang="ja-JP" sz="1800" dirty="0">
                <a:solidFill>
                  <a:srgbClr val="000000"/>
                </a:solidFill>
                <a:latin typeface="Tahoma" charset="0"/>
                <a:ea typeface="ＭＳ Ｐゴシック"/>
              </a:rPr>
              <a:t>)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  <a:hlinkClick r:id="rId3"/>
              </a:rPr>
              <a:t>Fast Bulk Bitwise AND and OR in </a:t>
            </a:r>
            <a:r>
              <a:rPr lang="en-US" sz="1800" dirty="0" smtClean="0">
                <a:solidFill>
                  <a:srgbClr val="0000FF"/>
                </a:solidFill>
                <a:hlinkClick r:id="rId3"/>
              </a:rPr>
              <a:t>DRAM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>
                <a:solidFill>
                  <a:srgbClr val="0000FF"/>
                </a:solidFill>
              </a:rPr>
              <a:t>Seshadri et al., IEEE CAL 2015</a:t>
            </a:r>
            <a:r>
              <a:rPr lang="en-US" sz="1800" dirty="0"/>
              <a:t>)</a:t>
            </a:r>
          </a:p>
          <a:p>
            <a:pPr marL="363538" indent="-347663">
              <a:buNone/>
            </a:pPr>
            <a:endParaRPr lang="en-US" dirty="0" smtClean="0"/>
          </a:p>
          <a:p>
            <a:pPr marL="363538" indent="-347663">
              <a:buNone/>
            </a:pPr>
            <a:endParaRPr lang="en-US" dirty="0"/>
          </a:p>
          <a:p>
            <a:pPr marL="363538" indent="-347663"/>
            <a:r>
              <a:rPr lang="en-US" dirty="0"/>
              <a:t>2. </a:t>
            </a:r>
            <a:r>
              <a:rPr lang="en-US" dirty="0">
                <a:solidFill>
                  <a:srgbClr val="0000FF"/>
                </a:solidFill>
              </a:rPr>
              <a:t>Exploit the control logic in 3D-stacked memory </a:t>
            </a:r>
            <a:r>
              <a:rPr lang="en-US" dirty="0"/>
              <a:t>to enable more comprehensive computation near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1052735"/>
            <a:ext cx="3312368" cy="43204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45139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1: Minimally Changing DRAM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5123656"/>
          </a:xfrm>
        </p:spPr>
        <p:txBody>
          <a:bodyPr/>
          <a:lstStyle/>
          <a:p>
            <a:r>
              <a:rPr lang="en-US" dirty="0" smtClean="0"/>
              <a:t>DRAM has great capability to perform </a:t>
            </a:r>
            <a:r>
              <a:rPr lang="en-US" dirty="0" smtClean="0">
                <a:solidFill>
                  <a:srgbClr val="0000FF"/>
                </a:solidFill>
              </a:rPr>
              <a:t>bulk data movement and computation </a:t>
            </a:r>
            <a:r>
              <a:rPr lang="en-US" dirty="0" smtClean="0"/>
              <a:t>internally with small changes</a:t>
            </a:r>
          </a:p>
          <a:p>
            <a:pPr lvl="1"/>
            <a:r>
              <a:rPr lang="en-US" dirty="0" smtClean="0"/>
              <a:t>Can exploit internal bandwidth to move data</a:t>
            </a:r>
          </a:p>
          <a:p>
            <a:pPr lvl="1"/>
            <a:r>
              <a:rPr lang="en-US" dirty="0" smtClean="0"/>
              <a:t>Can exploit analog computation capability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  <a:p>
            <a:r>
              <a:rPr lang="en-US" dirty="0" smtClean="0"/>
              <a:t>Examples: RowClone and In-DRAM AND/OR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  <a:latin typeface="Tahoma" charset="0"/>
                <a:ea typeface="ＭＳ Ｐゴシック"/>
                <a:hlinkClick r:id="rId2"/>
              </a:rPr>
              <a:t>RowClone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/>
                <a:hlinkClick r:id="rId2"/>
              </a:rPr>
              <a:t>: Fast and Efficient In-DRAM Copy and Initialization of Bulk </a:t>
            </a:r>
            <a:r>
              <a:rPr lang="en-US" altLang="ja-JP" dirty="0" smtClean="0">
                <a:solidFill>
                  <a:srgbClr val="0000FF"/>
                </a:solidFill>
                <a:latin typeface="Tahoma" charset="0"/>
                <a:ea typeface="ＭＳ Ｐゴシック"/>
                <a:hlinkClick r:id="rId2"/>
              </a:rPr>
              <a:t>Data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  <a:ea typeface="ＭＳ Ｐゴシック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Tahoma" charset="0"/>
                <a:ea typeface="ＭＳ Ｐゴシック"/>
              </a:rPr>
              <a:t>(</a:t>
            </a:r>
            <a:r>
              <a:rPr lang="en-US" altLang="ja-JP" dirty="0" smtClean="0">
                <a:solidFill>
                  <a:srgbClr val="0000FF"/>
                </a:solidFill>
                <a:latin typeface="Tahoma" charset="0"/>
                <a:ea typeface="ＭＳ Ｐゴシック"/>
              </a:rPr>
              <a:t>Seshadri et al., MICRO 2013</a:t>
            </a:r>
            <a:r>
              <a:rPr lang="en-US" altLang="ja-JP" dirty="0" smtClean="0">
                <a:solidFill>
                  <a:srgbClr val="000000"/>
                </a:solidFill>
                <a:latin typeface="Tahoma" charset="0"/>
                <a:ea typeface="ＭＳ Ｐゴシック"/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hlinkClick r:id="rId3"/>
              </a:rPr>
              <a:t>Fast </a:t>
            </a:r>
            <a:r>
              <a:rPr lang="en-US" dirty="0">
                <a:solidFill>
                  <a:srgbClr val="0000FF"/>
                </a:solidFill>
                <a:hlinkClick r:id="rId3"/>
              </a:rPr>
              <a:t>Bulk Bitwise AND and OR in </a:t>
            </a:r>
            <a:r>
              <a:rPr lang="en-US" dirty="0" smtClean="0">
                <a:solidFill>
                  <a:srgbClr val="0000FF"/>
                </a:solidFill>
                <a:hlinkClick r:id="rId3"/>
              </a:rPr>
              <a:t>DRAM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00FF"/>
                </a:solidFill>
              </a:rPr>
              <a:t>Seshadri et al., IEEE </a:t>
            </a:r>
            <a:r>
              <a:rPr lang="en-US" dirty="0">
                <a:solidFill>
                  <a:srgbClr val="0000FF"/>
                </a:solidFill>
              </a:rPr>
              <a:t>CAL </a:t>
            </a:r>
            <a:r>
              <a:rPr lang="en-US" dirty="0" smtClean="0">
                <a:solidFill>
                  <a:srgbClr val="0000FF"/>
                </a:solidFill>
              </a:rPr>
              <a:t>2015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19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Today’s Memory: Bulk Data Copy</a:t>
            </a:r>
            <a:endParaRPr lang="en-US" sz="4000" dirty="0">
              <a:solidFill>
                <a:srgbClr val="1A5712"/>
              </a:solidFill>
              <a:latin typeface="Garamond"/>
              <a:cs typeface="Garamond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042402" y="1528540"/>
            <a:ext cx="1350971" cy="39578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ea typeface="+mn-ea"/>
                <a:cs typeface="+mn-cs"/>
              </a:rPr>
              <a:t>Memory</a:t>
            </a:r>
          </a:p>
          <a:p>
            <a:pPr algn="ctr"/>
            <a:endParaRPr lang="en-US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/>
            <a:endParaRPr lang="en-US" sz="2400" b="1" dirty="0">
              <a:solidFill>
                <a:prstClr val="black"/>
              </a:solidFill>
              <a:ea typeface="+mn-ea"/>
              <a:cs typeface="+mn-cs"/>
            </a:endParaRPr>
          </a:p>
          <a:p>
            <a:pPr algn="ctr"/>
            <a:endParaRPr lang="en-US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/>
            <a:endParaRPr lang="en-US" sz="2400" b="1" dirty="0">
              <a:solidFill>
                <a:prstClr val="black"/>
              </a:solidFill>
              <a:ea typeface="+mn-ea"/>
              <a:cs typeface="+mn-cs"/>
            </a:endParaRPr>
          </a:p>
          <a:p>
            <a:pPr algn="ctr"/>
            <a:endParaRPr lang="en-US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/>
            <a:endParaRPr lang="en-US" sz="2400" b="1" dirty="0">
              <a:solidFill>
                <a:prstClr val="black"/>
              </a:solidFill>
              <a:ea typeface="+mn-ea"/>
              <a:cs typeface="+mn-cs"/>
            </a:endParaRPr>
          </a:p>
          <a:p>
            <a:pPr algn="ctr"/>
            <a:endParaRPr lang="en-US" sz="24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1319" y="2518009"/>
            <a:ext cx="4640239" cy="1978925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801504" y="3507471"/>
            <a:ext cx="1364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442949" y="3507471"/>
            <a:ext cx="864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193579" y="3507471"/>
            <a:ext cx="910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162568" y="3507471"/>
            <a:ext cx="1137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4276300" y="3229966"/>
            <a:ext cx="664190" cy="5550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MC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84606" y="2768212"/>
            <a:ext cx="877962" cy="14785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ea typeface="+mn-ea"/>
                <a:cs typeface="+mn-cs"/>
              </a:rPr>
              <a:t>L3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529403" y="2997952"/>
            <a:ext cx="664176" cy="10190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ea typeface="+mn-ea"/>
                <a:cs typeface="+mn-cs"/>
              </a:rPr>
              <a:t>L2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937982" y="3186749"/>
            <a:ext cx="504967" cy="6414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ea typeface="+mn-ea"/>
                <a:cs typeface="+mn-cs"/>
              </a:rPr>
              <a:t>L1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96036" y="2927441"/>
            <a:ext cx="1105468" cy="116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CPU</a:t>
            </a:r>
          </a:p>
        </p:txBody>
      </p:sp>
      <p:sp>
        <p:nvSpPr>
          <p:cNvPr id="15" name="Left-Right Arrow 14"/>
          <p:cNvSpPr/>
          <p:nvPr/>
        </p:nvSpPr>
        <p:spPr bwMode="auto">
          <a:xfrm>
            <a:off x="5131558" y="3282283"/>
            <a:ext cx="1910687" cy="450376"/>
          </a:xfrm>
          <a:prstGeom prst="leftRightArrow">
            <a:avLst>
              <a:gd name="adj1" fmla="val 50000"/>
              <a:gd name="adj2" fmla="val 257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42246" y="2968408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044517" y="3659885"/>
            <a:ext cx="1348855" cy="2570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4224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044517" y="3659884"/>
            <a:ext cx="150125" cy="2456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19463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956169" y="3198146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956170" y="3580283"/>
            <a:ext cx="150125" cy="2456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347034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24001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78831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640462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49261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808856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940712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1734" y="1507524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1) High latency</a:t>
            </a:r>
          </a:p>
        </p:txBody>
      </p:sp>
      <p:cxnSp>
        <p:nvCxnSpPr>
          <p:cNvPr id="31" name="Curved Connector 30"/>
          <p:cNvCxnSpPr>
            <a:stCxn id="30" idx="3"/>
            <a:endCxn id="18" idx="1"/>
          </p:cNvCxnSpPr>
          <p:nvPr/>
        </p:nvCxnSpPr>
        <p:spPr bwMode="auto">
          <a:xfrm>
            <a:off x="5971450" y="1738357"/>
            <a:ext cx="1070795" cy="135288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673162" y="5008669"/>
            <a:ext cx="403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2) High bandwidth utilization</a:t>
            </a:r>
          </a:p>
        </p:txBody>
      </p:sp>
      <p:cxnSp>
        <p:nvCxnSpPr>
          <p:cNvPr id="33" name="Curved Connector 48"/>
          <p:cNvCxnSpPr>
            <a:stCxn id="32" idx="3"/>
            <a:endCxn id="15" idx="5"/>
          </p:cNvCxnSpPr>
          <p:nvPr/>
        </p:nvCxnSpPr>
        <p:spPr bwMode="auto">
          <a:xfrm flipH="1" flipV="1">
            <a:off x="6086902" y="3620065"/>
            <a:ext cx="626148" cy="1619437"/>
          </a:xfrm>
          <a:prstGeom prst="curvedConnector4">
            <a:avLst>
              <a:gd name="adj1" fmla="val -36509"/>
              <a:gd name="adj2" fmla="val 53651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78924" y="1861816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3) Cache pollution</a:t>
            </a:r>
          </a:p>
        </p:txBody>
      </p:sp>
      <p:cxnSp>
        <p:nvCxnSpPr>
          <p:cNvPr id="35" name="Curved Connector 48"/>
          <p:cNvCxnSpPr>
            <a:stCxn id="34" idx="3"/>
            <a:endCxn id="21" idx="0"/>
          </p:cNvCxnSpPr>
          <p:nvPr/>
        </p:nvCxnSpPr>
        <p:spPr bwMode="auto">
          <a:xfrm flipH="1">
            <a:off x="2031232" y="2092649"/>
            <a:ext cx="1017012" cy="1105497"/>
          </a:xfrm>
          <a:prstGeom prst="curvedConnector4">
            <a:avLst>
              <a:gd name="adj1" fmla="val -22478"/>
              <a:gd name="adj2" fmla="val 60440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673162" y="5498830"/>
            <a:ext cx="4139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4) Unwanted data movement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512" y="6093296"/>
            <a:ext cx="75845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1046ns, 3.6uJ    (for 4KB page copy via DMA)</a:t>
            </a:r>
          </a:p>
        </p:txBody>
      </p:sp>
    </p:spTree>
    <p:extLst>
      <p:ext uri="{BB962C8B-B14F-4D97-AF65-F5344CB8AC3E}">
        <p14:creationId xmlns:p14="http://schemas.microsoft.com/office/powerpoint/2010/main" val="288283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019E-6 L -0.55156 0.0316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8409E-6 L -0.54114 -0.011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34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Future: </a:t>
            </a:r>
            <a:r>
              <a:rPr lang="en-US" sz="4000" dirty="0" err="1" smtClean="0">
                <a:solidFill>
                  <a:srgbClr val="1A5712"/>
                </a:solidFill>
                <a:latin typeface="Garamond"/>
                <a:cs typeface="Garamond"/>
              </a:rPr>
              <a:t>RowClone</a:t>
            </a:r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 (In-Memory Copy)</a:t>
            </a:r>
            <a:endParaRPr lang="en-US" sz="4000" dirty="0">
              <a:solidFill>
                <a:srgbClr val="1A5712"/>
              </a:solidFill>
              <a:latin typeface="Garamond"/>
              <a:cs typeface="Garamond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042402" y="1528540"/>
            <a:ext cx="1350971" cy="39578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ea typeface="+mn-ea"/>
                <a:cs typeface="+mn-cs"/>
              </a:rPr>
              <a:t>Memory</a:t>
            </a:r>
          </a:p>
          <a:p>
            <a:pPr algn="ctr"/>
            <a:endParaRPr lang="en-US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/>
            <a:endParaRPr lang="en-US" sz="2400" b="1" dirty="0">
              <a:solidFill>
                <a:prstClr val="black"/>
              </a:solidFill>
              <a:ea typeface="+mn-ea"/>
              <a:cs typeface="+mn-cs"/>
            </a:endParaRPr>
          </a:p>
          <a:p>
            <a:pPr algn="ctr"/>
            <a:endParaRPr lang="en-US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/>
            <a:endParaRPr lang="en-US" sz="2400" b="1" dirty="0">
              <a:solidFill>
                <a:prstClr val="black"/>
              </a:solidFill>
              <a:ea typeface="+mn-ea"/>
              <a:cs typeface="+mn-cs"/>
            </a:endParaRPr>
          </a:p>
          <a:p>
            <a:pPr algn="ctr"/>
            <a:endParaRPr lang="en-US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/>
            <a:endParaRPr lang="en-US" sz="2400" b="1" dirty="0">
              <a:solidFill>
                <a:prstClr val="black"/>
              </a:solidFill>
              <a:ea typeface="+mn-ea"/>
              <a:cs typeface="+mn-cs"/>
            </a:endParaRPr>
          </a:p>
          <a:p>
            <a:pPr algn="ctr"/>
            <a:endParaRPr lang="en-US" sz="24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1319" y="2518009"/>
            <a:ext cx="4640239" cy="1978925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801504" y="3507471"/>
            <a:ext cx="1364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442949" y="3507471"/>
            <a:ext cx="864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193579" y="3507471"/>
            <a:ext cx="910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162568" y="3507471"/>
            <a:ext cx="1137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4276300" y="3229966"/>
            <a:ext cx="664190" cy="5550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MC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84606" y="2768212"/>
            <a:ext cx="877962" cy="14785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ea typeface="+mn-ea"/>
                <a:cs typeface="+mn-cs"/>
              </a:rPr>
              <a:t>L3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529403" y="2997952"/>
            <a:ext cx="664176" cy="10190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ea typeface="+mn-ea"/>
                <a:cs typeface="+mn-cs"/>
              </a:rPr>
              <a:t>L2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937982" y="3186749"/>
            <a:ext cx="504967" cy="6414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ea typeface="+mn-ea"/>
                <a:cs typeface="+mn-cs"/>
              </a:rPr>
              <a:t>L1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96036" y="2927441"/>
            <a:ext cx="1105468" cy="116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CPU</a:t>
            </a:r>
          </a:p>
        </p:txBody>
      </p:sp>
      <p:sp>
        <p:nvSpPr>
          <p:cNvPr id="15" name="Left-Right Arrow 14"/>
          <p:cNvSpPr/>
          <p:nvPr/>
        </p:nvSpPr>
        <p:spPr bwMode="auto">
          <a:xfrm>
            <a:off x="5131558" y="3282283"/>
            <a:ext cx="1910687" cy="450376"/>
          </a:xfrm>
          <a:prstGeom prst="leftRightArrow">
            <a:avLst>
              <a:gd name="adj1" fmla="val 50000"/>
              <a:gd name="adj2" fmla="val 257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42246" y="2960170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044517" y="3659885"/>
            <a:ext cx="1348855" cy="2570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42246" y="2954740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b="1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Straight Arrow Connector 18"/>
          <p:cNvCxnSpPr>
            <a:stCxn id="18" idx="2"/>
            <a:endCxn id="17" idx="0"/>
          </p:cNvCxnSpPr>
          <p:nvPr/>
        </p:nvCxnSpPr>
        <p:spPr bwMode="auto">
          <a:xfrm rot="16200000" flipH="1">
            <a:off x="7488635" y="3429574"/>
            <a:ext cx="459485" cy="11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015945" y="1507524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3399"/>
                </a:solidFill>
                <a:latin typeface="Calibri"/>
                <a:ea typeface="+mn-ea"/>
                <a:cs typeface="+mn-cs"/>
              </a:rPr>
              <a:t>1) Low latency</a:t>
            </a:r>
          </a:p>
        </p:txBody>
      </p:sp>
      <p:cxnSp>
        <p:nvCxnSpPr>
          <p:cNvPr id="21" name="Curved Connector 20"/>
          <p:cNvCxnSpPr>
            <a:stCxn id="20" idx="3"/>
            <a:endCxn id="18" idx="1"/>
          </p:cNvCxnSpPr>
          <p:nvPr/>
        </p:nvCxnSpPr>
        <p:spPr bwMode="auto">
          <a:xfrm>
            <a:off x="6186732" y="1738357"/>
            <a:ext cx="855514" cy="133921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819400" y="5282524"/>
            <a:ext cx="387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3399"/>
                </a:solidFill>
                <a:latin typeface="Calibri"/>
                <a:ea typeface="+mn-ea"/>
                <a:cs typeface="+mn-cs"/>
              </a:rPr>
              <a:t>2) Low bandwidth utilization</a:t>
            </a:r>
          </a:p>
        </p:txBody>
      </p:sp>
      <p:cxnSp>
        <p:nvCxnSpPr>
          <p:cNvPr id="23" name="Curved Connector 51"/>
          <p:cNvCxnSpPr>
            <a:stCxn id="22" idx="3"/>
            <a:endCxn id="15" idx="5"/>
          </p:cNvCxnSpPr>
          <p:nvPr/>
        </p:nvCxnSpPr>
        <p:spPr bwMode="auto">
          <a:xfrm flipH="1" flipV="1">
            <a:off x="6086902" y="3620065"/>
            <a:ext cx="603459" cy="1893292"/>
          </a:xfrm>
          <a:prstGeom prst="curvedConnector4">
            <a:avLst>
              <a:gd name="adj1" fmla="val -37882"/>
              <a:gd name="adj2" fmla="val 53123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28359" y="1505479"/>
            <a:ext cx="310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3399"/>
                </a:solidFill>
                <a:latin typeface="Calibri"/>
                <a:ea typeface="+mn-ea"/>
                <a:cs typeface="+mn-cs"/>
              </a:rPr>
              <a:t>3) No cache pollution</a:t>
            </a:r>
          </a:p>
        </p:txBody>
      </p:sp>
      <p:cxnSp>
        <p:nvCxnSpPr>
          <p:cNvPr id="25" name="Curved Connector 51"/>
          <p:cNvCxnSpPr>
            <a:stCxn id="24" idx="3"/>
            <a:endCxn id="13" idx="0"/>
          </p:cNvCxnSpPr>
          <p:nvPr/>
        </p:nvCxnSpPr>
        <p:spPr bwMode="auto">
          <a:xfrm flipH="1">
            <a:off x="2190466" y="1736312"/>
            <a:ext cx="1343566" cy="1450437"/>
          </a:xfrm>
          <a:prstGeom prst="curvedConnector4">
            <a:avLst>
              <a:gd name="adj1" fmla="val -17014"/>
              <a:gd name="adj2" fmla="val 57957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819400" y="5682064"/>
            <a:ext cx="479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3399"/>
                </a:solidFill>
                <a:latin typeface="Calibri"/>
                <a:ea typeface="+mn-ea"/>
                <a:cs typeface="+mn-cs"/>
              </a:rPr>
              <a:t>4) No unwanted data movement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512" y="6093296"/>
            <a:ext cx="2453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1046ns, 3.6uJ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5536" y="6093296"/>
            <a:ext cx="22459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8000"/>
                </a:solidFill>
                <a:latin typeface="Calibri"/>
                <a:ea typeface="+mn-ea"/>
                <a:cs typeface="+mn-cs"/>
              </a:rPr>
              <a:t>90ns, 0.04uJ</a:t>
            </a:r>
          </a:p>
        </p:txBody>
      </p:sp>
    </p:spTree>
    <p:extLst>
      <p:ext uri="{BB962C8B-B14F-4D97-AF65-F5344CB8AC3E}">
        <p14:creationId xmlns:p14="http://schemas.microsoft.com/office/powerpoint/2010/main" val="186724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3.61111E-6 0.1027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/>
      <p:bldP spid="22" grpId="0"/>
      <p:bldP spid="24" grpId="0"/>
      <p:bldP spid="26" grpId="0"/>
      <p:bldP spid="29" grpId="0"/>
      <p:bldP spid="29" grpId="1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0" name="Group 32"/>
          <p:cNvGrpSpPr>
            <a:grpSpLocks/>
          </p:cNvGrpSpPr>
          <p:nvPr/>
        </p:nvGrpSpPr>
        <p:grpSpPr bwMode="auto">
          <a:xfrm>
            <a:off x="1784350" y="5017294"/>
            <a:ext cx="4400550" cy="260350"/>
            <a:chOff x="0" y="0"/>
            <a:chExt cx="5544" cy="328"/>
          </a:xfrm>
        </p:grpSpPr>
        <p:sp>
          <p:nvSpPr>
            <p:cNvPr id="17409" name="Line 1"/>
            <p:cNvSpPr>
              <a:spLocks noChangeShapeType="1"/>
            </p:cNvSpPr>
            <p:nvPr/>
          </p:nvSpPr>
          <p:spPr bwMode="auto">
            <a:xfrm>
              <a:off x="0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0" name="Line 2"/>
            <p:cNvSpPr>
              <a:spLocks noChangeShapeType="1"/>
            </p:cNvSpPr>
            <p:nvPr/>
          </p:nvSpPr>
          <p:spPr bwMode="auto">
            <a:xfrm>
              <a:off x="184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1" name="Line 3"/>
            <p:cNvSpPr>
              <a:spLocks noChangeShapeType="1"/>
            </p:cNvSpPr>
            <p:nvPr/>
          </p:nvSpPr>
          <p:spPr bwMode="auto">
            <a:xfrm>
              <a:off x="369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2" name="Line 4"/>
            <p:cNvSpPr>
              <a:spLocks noChangeShapeType="1"/>
            </p:cNvSpPr>
            <p:nvPr/>
          </p:nvSpPr>
          <p:spPr bwMode="auto">
            <a:xfrm>
              <a:off x="554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>
              <a:off x="739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923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1108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1293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1478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1663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1847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2032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>
              <a:off x="2217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>
              <a:off x="2402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2587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2771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2956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>
              <a:off x="3141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>
              <a:off x="3326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3511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>
              <a:off x="3695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3880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4065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>
              <a:off x="4250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>
              <a:off x="4435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>
              <a:off x="4619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5" name="Line 27"/>
            <p:cNvSpPr>
              <a:spLocks noChangeShapeType="1"/>
            </p:cNvSpPr>
            <p:nvPr/>
          </p:nvSpPr>
          <p:spPr bwMode="auto">
            <a:xfrm>
              <a:off x="4804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>
              <a:off x="4989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5174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>
              <a:off x="5359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>
              <a:off x="5544" y="0"/>
              <a:ext cx="0" cy="32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sp>
        <p:nvSpPr>
          <p:cNvPr id="17441" name="Rectangle 33"/>
          <p:cNvSpPr>
            <a:spLocks/>
          </p:cNvSpPr>
          <p:nvPr/>
        </p:nvSpPr>
        <p:spPr bwMode="auto">
          <a:xfrm>
            <a:off x="1714500" y="2082800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442" name="Rectangle 34"/>
          <p:cNvSpPr>
            <a:spLocks/>
          </p:cNvSpPr>
          <p:nvPr/>
        </p:nvSpPr>
        <p:spPr bwMode="auto">
          <a:xfrm>
            <a:off x="2895600" y="2089150"/>
            <a:ext cx="1168400" cy="165100"/>
          </a:xfrm>
          <a:prstGeom prst="rect">
            <a:avLst/>
          </a:prstGeom>
          <a:solidFill>
            <a:srgbClr val="FF271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D9A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443" name="Rectangle 35"/>
          <p:cNvSpPr>
            <a:spLocks noGrp="1" noChangeArrowheads="1"/>
          </p:cNvSpPr>
          <p:nvPr>
            <p:ph type="title"/>
          </p:nvPr>
        </p:nvSpPr>
        <p:spPr>
          <a:xfrm>
            <a:off x="419100" y="196850"/>
            <a:ext cx="8617396" cy="558800"/>
          </a:xfrm>
          <a:ln/>
        </p:spPr>
        <p:txBody>
          <a:bodyPr/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DRAM S</a:t>
            </a:r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ubarray </a:t>
            </a:r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O</a:t>
            </a:r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peration (</a:t>
            </a:r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load one byte)</a:t>
            </a:r>
          </a:p>
        </p:txBody>
      </p:sp>
      <p:grpSp>
        <p:nvGrpSpPr>
          <p:cNvPr id="17468" name="Group 60"/>
          <p:cNvGrpSpPr>
            <a:grpSpLocks/>
          </p:cNvGrpSpPr>
          <p:nvPr/>
        </p:nvGrpSpPr>
        <p:grpSpPr bwMode="auto">
          <a:xfrm>
            <a:off x="1695450" y="1662907"/>
            <a:ext cx="4574382" cy="3359944"/>
            <a:chOff x="0" y="0"/>
            <a:chExt cx="5763" cy="4232"/>
          </a:xfrm>
        </p:grpSpPr>
        <p:sp>
          <p:nvSpPr>
            <p:cNvPr id="17444" name="Line 36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45" name="Line 37"/>
            <p:cNvSpPr>
              <a:spLocks noChangeShapeType="1"/>
            </p:cNvSpPr>
            <p:nvPr/>
          </p:nvSpPr>
          <p:spPr bwMode="auto">
            <a:xfrm rot="10800000" flipH="1">
              <a:off x="0" y="18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auto">
            <a:xfrm rot="10800000" flipH="1">
              <a:off x="0" y="36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47" name="Line 39"/>
            <p:cNvSpPr>
              <a:spLocks noChangeShapeType="1"/>
            </p:cNvSpPr>
            <p:nvPr/>
          </p:nvSpPr>
          <p:spPr bwMode="auto">
            <a:xfrm rot="10800000" flipH="1">
              <a:off x="0" y="55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48" name="Line 40"/>
            <p:cNvSpPr>
              <a:spLocks noChangeShapeType="1"/>
            </p:cNvSpPr>
            <p:nvPr/>
          </p:nvSpPr>
          <p:spPr bwMode="auto">
            <a:xfrm rot="10800000" flipH="1">
              <a:off x="0" y="73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49" name="Line 41"/>
            <p:cNvSpPr>
              <a:spLocks noChangeShapeType="1"/>
            </p:cNvSpPr>
            <p:nvPr/>
          </p:nvSpPr>
          <p:spPr bwMode="auto">
            <a:xfrm rot="10800000" flipH="1">
              <a:off x="0" y="92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0" name="Line 42"/>
            <p:cNvSpPr>
              <a:spLocks noChangeShapeType="1"/>
            </p:cNvSpPr>
            <p:nvPr/>
          </p:nvSpPr>
          <p:spPr bwMode="auto">
            <a:xfrm rot="10800000" flipH="1">
              <a:off x="0" y="110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1" name="Line 43"/>
            <p:cNvSpPr>
              <a:spLocks noChangeShapeType="1"/>
            </p:cNvSpPr>
            <p:nvPr/>
          </p:nvSpPr>
          <p:spPr bwMode="auto">
            <a:xfrm rot="10800000" flipH="1">
              <a:off x="0" y="128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2" name="Line 44"/>
            <p:cNvSpPr>
              <a:spLocks noChangeShapeType="1"/>
            </p:cNvSpPr>
            <p:nvPr/>
          </p:nvSpPr>
          <p:spPr bwMode="auto">
            <a:xfrm rot="10800000" flipH="1">
              <a:off x="0" y="147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3" name="Line 45"/>
            <p:cNvSpPr>
              <a:spLocks noChangeShapeType="1"/>
            </p:cNvSpPr>
            <p:nvPr/>
          </p:nvSpPr>
          <p:spPr bwMode="auto">
            <a:xfrm rot="10800000" flipH="1">
              <a:off x="0" y="165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4" name="Line 46"/>
            <p:cNvSpPr>
              <a:spLocks noChangeShapeType="1"/>
            </p:cNvSpPr>
            <p:nvPr/>
          </p:nvSpPr>
          <p:spPr bwMode="auto">
            <a:xfrm rot="10800000" flipH="1">
              <a:off x="0" y="184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5" name="Line 47"/>
            <p:cNvSpPr>
              <a:spLocks noChangeShapeType="1"/>
            </p:cNvSpPr>
            <p:nvPr/>
          </p:nvSpPr>
          <p:spPr bwMode="auto">
            <a:xfrm rot="10800000" flipH="1">
              <a:off x="0" y="202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6" name="Line 48"/>
            <p:cNvSpPr>
              <a:spLocks noChangeShapeType="1"/>
            </p:cNvSpPr>
            <p:nvPr/>
          </p:nvSpPr>
          <p:spPr bwMode="auto">
            <a:xfrm rot="10800000" flipH="1">
              <a:off x="0" y="220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7" name="Line 49"/>
            <p:cNvSpPr>
              <a:spLocks noChangeShapeType="1"/>
            </p:cNvSpPr>
            <p:nvPr/>
          </p:nvSpPr>
          <p:spPr bwMode="auto">
            <a:xfrm rot="10800000" flipH="1">
              <a:off x="0" y="239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8" name="Line 50"/>
            <p:cNvSpPr>
              <a:spLocks noChangeShapeType="1"/>
            </p:cNvSpPr>
            <p:nvPr/>
          </p:nvSpPr>
          <p:spPr bwMode="auto">
            <a:xfrm rot="10800000" flipH="1">
              <a:off x="0" y="257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59" name="Line 51"/>
            <p:cNvSpPr>
              <a:spLocks noChangeShapeType="1"/>
            </p:cNvSpPr>
            <p:nvPr/>
          </p:nvSpPr>
          <p:spPr bwMode="auto">
            <a:xfrm rot="10800000" flipH="1">
              <a:off x="0" y="276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0" name="Line 52"/>
            <p:cNvSpPr>
              <a:spLocks noChangeShapeType="1"/>
            </p:cNvSpPr>
            <p:nvPr/>
          </p:nvSpPr>
          <p:spPr bwMode="auto">
            <a:xfrm rot="10800000" flipH="1">
              <a:off x="0" y="294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1" name="Line 53"/>
            <p:cNvSpPr>
              <a:spLocks noChangeShapeType="1"/>
            </p:cNvSpPr>
            <p:nvPr/>
          </p:nvSpPr>
          <p:spPr bwMode="auto">
            <a:xfrm rot="10800000" flipH="1">
              <a:off x="0" y="312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2" name="Line 54"/>
            <p:cNvSpPr>
              <a:spLocks noChangeShapeType="1"/>
            </p:cNvSpPr>
            <p:nvPr/>
          </p:nvSpPr>
          <p:spPr bwMode="auto">
            <a:xfrm rot="10800000" flipH="1">
              <a:off x="0" y="331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3" name="Line 55"/>
            <p:cNvSpPr>
              <a:spLocks noChangeShapeType="1"/>
            </p:cNvSpPr>
            <p:nvPr/>
          </p:nvSpPr>
          <p:spPr bwMode="auto">
            <a:xfrm rot="10800000" flipH="1">
              <a:off x="0" y="349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4" name="Line 56"/>
            <p:cNvSpPr>
              <a:spLocks noChangeShapeType="1"/>
            </p:cNvSpPr>
            <p:nvPr/>
          </p:nvSpPr>
          <p:spPr bwMode="auto">
            <a:xfrm rot="10800000" flipH="1">
              <a:off x="0" y="368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5" name="Line 57"/>
            <p:cNvSpPr>
              <a:spLocks noChangeShapeType="1"/>
            </p:cNvSpPr>
            <p:nvPr/>
          </p:nvSpPr>
          <p:spPr bwMode="auto">
            <a:xfrm rot="10800000" flipH="1">
              <a:off x="0" y="386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6" name="Line 58"/>
            <p:cNvSpPr>
              <a:spLocks noChangeShapeType="1"/>
            </p:cNvSpPr>
            <p:nvPr/>
          </p:nvSpPr>
          <p:spPr bwMode="auto">
            <a:xfrm rot="10800000" flipH="1">
              <a:off x="0" y="404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67" name="Line 59"/>
            <p:cNvSpPr>
              <a:spLocks noChangeShapeType="1"/>
            </p:cNvSpPr>
            <p:nvPr/>
          </p:nvSpPr>
          <p:spPr bwMode="auto">
            <a:xfrm rot="10800000" flipH="1">
              <a:off x="0" y="423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grpSp>
        <p:nvGrpSpPr>
          <p:cNvPr id="17501" name="Group 93"/>
          <p:cNvGrpSpPr>
            <a:grpSpLocks/>
          </p:cNvGrpSpPr>
          <p:nvPr/>
        </p:nvGrpSpPr>
        <p:grpSpPr bwMode="auto">
          <a:xfrm>
            <a:off x="1706563" y="1658938"/>
            <a:ext cx="4559300" cy="3371850"/>
            <a:chOff x="0" y="0"/>
            <a:chExt cx="5744" cy="4248"/>
          </a:xfrm>
        </p:grpSpPr>
        <p:sp>
          <p:nvSpPr>
            <p:cNvPr id="17469" name="Line 61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0" name="Line 62"/>
            <p:cNvSpPr>
              <a:spLocks noChangeShapeType="1"/>
            </p:cNvSpPr>
            <p:nvPr/>
          </p:nvSpPr>
          <p:spPr bwMode="auto">
            <a:xfrm rot="10800000">
              <a:off x="185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1" name="Line 63"/>
            <p:cNvSpPr>
              <a:spLocks noChangeShapeType="1"/>
            </p:cNvSpPr>
            <p:nvPr/>
          </p:nvSpPr>
          <p:spPr bwMode="auto">
            <a:xfrm rot="10800000">
              <a:off x="37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2" name="Line 64"/>
            <p:cNvSpPr>
              <a:spLocks noChangeShapeType="1"/>
            </p:cNvSpPr>
            <p:nvPr/>
          </p:nvSpPr>
          <p:spPr bwMode="auto">
            <a:xfrm rot="10800000">
              <a:off x="555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3" name="Line 65"/>
            <p:cNvSpPr>
              <a:spLocks noChangeShapeType="1"/>
            </p:cNvSpPr>
            <p:nvPr/>
          </p:nvSpPr>
          <p:spPr bwMode="auto">
            <a:xfrm rot="10800000">
              <a:off x="740" y="0"/>
              <a:ext cx="1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4" name="Line 66"/>
            <p:cNvSpPr>
              <a:spLocks noChangeShapeType="1"/>
            </p:cNvSpPr>
            <p:nvPr/>
          </p:nvSpPr>
          <p:spPr bwMode="auto">
            <a:xfrm rot="10800000">
              <a:off x="926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5" name="Line 67"/>
            <p:cNvSpPr>
              <a:spLocks noChangeShapeType="1"/>
            </p:cNvSpPr>
            <p:nvPr/>
          </p:nvSpPr>
          <p:spPr bwMode="auto">
            <a:xfrm rot="10800000">
              <a:off x="1111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6" name="Line 68"/>
            <p:cNvSpPr>
              <a:spLocks noChangeShapeType="1"/>
            </p:cNvSpPr>
            <p:nvPr/>
          </p:nvSpPr>
          <p:spPr bwMode="auto">
            <a:xfrm rot="10800000">
              <a:off x="1296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7" name="Line 69"/>
            <p:cNvSpPr>
              <a:spLocks noChangeShapeType="1"/>
            </p:cNvSpPr>
            <p:nvPr/>
          </p:nvSpPr>
          <p:spPr bwMode="auto">
            <a:xfrm rot="10800000">
              <a:off x="1481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8" name="Line 70"/>
            <p:cNvSpPr>
              <a:spLocks noChangeShapeType="1"/>
            </p:cNvSpPr>
            <p:nvPr/>
          </p:nvSpPr>
          <p:spPr bwMode="auto">
            <a:xfrm rot="10800000">
              <a:off x="166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79" name="Line 71"/>
            <p:cNvSpPr>
              <a:spLocks noChangeShapeType="1"/>
            </p:cNvSpPr>
            <p:nvPr/>
          </p:nvSpPr>
          <p:spPr bwMode="auto">
            <a:xfrm rot="10800000">
              <a:off x="1852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0" name="Line 72"/>
            <p:cNvSpPr>
              <a:spLocks noChangeShapeType="1"/>
            </p:cNvSpPr>
            <p:nvPr/>
          </p:nvSpPr>
          <p:spPr bwMode="auto">
            <a:xfrm rot="10800000">
              <a:off x="203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1" name="Line 73"/>
            <p:cNvSpPr>
              <a:spLocks noChangeShapeType="1"/>
            </p:cNvSpPr>
            <p:nvPr/>
          </p:nvSpPr>
          <p:spPr bwMode="auto">
            <a:xfrm rot="10800000">
              <a:off x="2222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2" name="Line 74"/>
            <p:cNvSpPr>
              <a:spLocks noChangeShapeType="1"/>
            </p:cNvSpPr>
            <p:nvPr/>
          </p:nvSpPr>
          <p:spPr bwMode="auto">
            <a:xfrm rot="10800000">
              <a:off x="240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3" name="Line 75"/>
            <p:cNvSpPr>
              <a:spLocks noChangeShapeType="1"/>
            </p:cNvSpPr>
            <p:nvPr/>
          </p:nvSpPr>
          <p:spPr bwMode="auto">
            <a:xfrm rot="10800000">
              <a:off x="2593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4" name="Line 76"/>
            <p:cNvSpPr>
              <a:spLocks noChangeShapeType="1"/>
            </p:cNvSpPr>
            <p:nvPr/>
          </p:nvSpPr>
          <p:spPr bwMode="auto">
            <a:xfrm rot="10800000">
              <a:off x="2778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5" name="Line 77"/>
            <p:cNvSpPr>
              <a:spLocks noChangeShapeType="1"/>
            </p:cNvSpPr>
            <p:nvPr/>
          </p:nvSpPr>
          <p:spPr bwMode="auto">
            <a:xfrm rot="10800000">
              <a:off x="2963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6" name="Line 78"/>
            <p:cNvSpPr>
              <a:spLocks noChangeShapeType="1"/>
            </p:cNvSpPr>
            <p:nvPr/>
          </p:nvSpPr>
          <p:spPr bwMode="auto">
            <a:xfrm rot="10800000">
              <a:off x="3148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7" name="Line 79"/>
            <p:cNvSpPr>
              <a:spLocks noChangeShapeType="1"/>
            </p:cNvSpPr>
            <p:nvPr/>
          </p:nvSpPr>
          <p:spPr bwMode="auto">
            <a:xfrm rot="10800000">
              <a:off x="3333" y="0"/>
              <a:ext cx="1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8" name="Line 80"/>
            <p:cNvSpPr>
              <a:spLocks noChangeShapeType="1"/>
            </p:cNvSpPr>
            <p:nvPr/>
          </p:nvSpPr>
          <p:spPr bwMode="auto">
            <a:xfrm rot="10800000">
              <a:off x="3519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89" name="Line 81"/>
            <p:cNvSpPr>
              <a:spLocks noChangeShapeType="1"/>
            </p:cNvSpPr>
            <p:nvPr/>
          </p:nvSpPr>
          <p:spPr bwMode="auto">
            <a:xfrm rot="10800000">
              <a:off x="3704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0" name="Line 82"/>
            <p:cNvSpPr>
              <a:spLocks noChangeShapeType="1"/>
            </p:cNvSpPr>
            <p:nvPr/>
          </p:nvSpPr>
          <p:spPr bwMode="auto">
            <a:xfrm rot="10800000">
              <a:off x="3889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1" name="Line 83"/>
            <p:cNvSpPr>
              <a:spLocks noChangeShapeType="1"/>
            </p:cNvSpPr>
            <p:nvPr/>
          </p:nvSpPr>
          <p:spPr bwMode="auto">
            <a:xfrm rot="10800000">
              <a:off x="4074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2" name="Line 84"/>
            <p:cNvSpPr>
              <a:spLocks noChangeShapeType="1"/>
            </p:cNvSpPr>
            <p:nvPr/>
          </p:nvSpPr>
          <p:spPr bwMode="auto">
            <a:xfrm rot="10800000">
              <a:off x="426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3" name="Line 85"/>
            <p:cNvSpPr>
              <a:spLocks noChangeShapeType="1"/>
            </p:cNvSpPr>
            <p:nvPr/>
          </p:nvSpPr>
          <p:spPr bwMode="auto">
            <a:xfrm rot="10800000">
              <a:off x="4447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4" name="Line 86"/>
            <p:cNvSpPr>
              <a:spLocks noChangeShapeType="1"/>
            </p:cNvSpPr>
            <p:nvPr/>
          </p:nvSpPr>
          <p:spPr bwMode="auto">
            <a:xfrm rot="10800000">
              <a:off x="4632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5" name="Line 87"/>
            <p:cNvSpPr>
              <a:spLocks noChangeShapeType="1"/>
            </p:cNvSpPr>
            <p:nvPr/>
          </p:nvSpPr>
          <p:spPr bwMode="auto">
            <a:xfrm rot="10800000">
              <a:off x="4817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6" name="Line 88"/>
            <p:cNvSpPr>
              <a:spLocks noChangeShapeType="1"/>
            </p:cNvSpPr>
            <p:nvPr/>
          </p:nvSpPr>
          <p:spPr bwMode="auto">
            <a:xfrm rot="10800000">
              <a:off x="5003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7" name="Line 89"/>
            <p:cNvSpPr>
              <a:spLocks noChangeShapeType="1"/>
            </p:cNvSpPr>
            <p:nvPr/>
          </p:nvSpPr>
          <p:spPr bwMode="auto">
            <a:xfrm rot="10800000">
              <a:off x="5188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8" name="Line 90"/>
            <p:cNvSpPr>
              <a:spLocks noChangeShapeType="1"/>
            </p:cNvSpPr>
            <p:nvPr/>
          </p:nvSpPr>
          <p:spPr bwMode="auto">
            <a:xfrm rot="10800000">
              <a:off x="5373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499" name="Line 91"/>
            <p:cNvSpPr>
              <a:spLocks noChangeShapeType="1"/>
            </p:cNvSpPr>
            <p:nvPr/>
          </p:nvSpPr>
          <p:spPr bwMode="auto">
            <a:xfrm rot="10800000">
              <a:off x="5558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00" name="Line 92"/>
            <p:cNvSpPr>
              <a:spLocks noChangeShapeType="1"/>
            </p:cNvSpPr>
            <p:nvPr/>
          </p:nvSpPr>
          <p:spPr bwMode="auto">
            <a:xfrm rot="10800000">
              <a:off x="5743" y="4"/>
              <a:ext cx="1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sp>
        <p:nvSpPr>
          <p:cNvPr id="17502" name="Rectangle 94"/>
          <p:cNvSpPr>
            <a:spLocks/>
          </p:cNvSpPr>
          <p:nvPr/>
        </p:nvSpPr>
        <p:spPr bwMode="auto">
          <a:xfrm>
            <a:off x="6503988" y="5227250"/>
            <a:ext cx="1414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Row Buffer (8 Kbits)</a:t>
            </a:r>
          </a:p>
        </p:txBody>
      </p:sp>
      <p:sp>
        <p:nvSpPr>
          <p:cNvPr id="17503" name="Line 95"/>
          <p:cNvSpPr>
            <a:spLocks noChangeShapeType="1"/>
          </p:cNvSpPr>
          <p:nvPr/>
        </p:nvSpPr>
        <p:spPr bwMode="auto">
          <a:xfrm rot="10800000" flipH="1">
            <a:off x="431800" y="6330157"/>
            <a:ext cx="8390732" cy="794"/>
          </a:xfrm>
          <a:prstGeom prst="line">
            <a:avLst/>
          </a:prstGeom>
          <a:noFill/>
          <a:ln w="2032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grpSp>
        <p:nvGrpSpPr>
          <p:cNvPr id="17506" name="Group 98"/>
          <p:cNvGrpSpPr>
            <a:grpSpLocks/>
          </p:cNvGrpSpPr>
          <p:nvPr/>
        </p:nvGrpSpPr>
        <p:grpSpPr bwMode="auto">
          <a:xfrm>
            <a:off x="1701800" y="5283200"/>
            <a:ext cx="4552950" cy="177800"/>
            <a:chOff x="0" y="0"/>
            <a:chExt cx="5736" cy="224"/>
          </a:xfrm>
        </p:grpSpPr>
        <p:sp>
          <p:nvSpPr>
            <p:cNvPr id="17504" name="Rectangle 96"/>
            <p:cNvSpPr>
              <a:spLocks/>
            </p:cNvSpPr>
            <p:nvPr/>
          </p:nvSpPr>
          <p:spPr bwMode="auto">
            <a:xfrm>
              <a:off x="0" y="0"/>
              <a:ext cx="5736" cy="224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05" name="Rectangle 97"/>
            <p:cNvSpPr>
              <a:spLocks/>
            </p:cNvSpPr>
            <p:nvPr/>
          </p:nvSpPr>
          <p:spPr bwMode="auto">
            <a:xfrm>
              <a:off x="1488" y="0"/>
              <a:ext cx="1472" cy="216"/>
            </a:xfrm>
            <a:prstGeom prst="rect">
              <a:avLst/>
            </a:prstGeom>
            <a:solidFill>
              <a:srgbClr val="FF2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FD9A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sp>
        <p:nvSpPr>
          <p:cNvPr id="17507" name="Line 99"/>
          <p:cNvSpPr>
            <a:spLocks noChangeShapeType="1"/>
          </p:cNvSpPr>
          <p:nvPr/>
        </p:nvSpPr>
        <p:spPr bwMode="auto">
          <a:xfrm>
            <a:off x="4064000" y="5537200"/>
            <a:ext cx="0" cy="798513"/>
          </a:xfrm>
          <a:prstGeom prst="line">
            <a:avLst/>
          </a:prstGeom>
          <a:noFill/>
          <a:ln w="1016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508" name="Rectangle 100"/>
          <p:cNvSpPr>
            <a:spLocks/>
          </p:cNvSpPr>
          <p:nvPr/>
        </p:nvSpPr>
        <p:spPr bwMode="auto">
          <a:xfrm>
            <a:off x="7342982" y="6408350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Data Bus</a:t>
            </a:r>
          </a:p>
        </p:txBody>
      </p:sp>
      <p:sp>
        <p:nvSpPr>
          <p:cNvPr id="17509" name="Rectangle 101"/>
          <p:cNvSpPr>
            <a:spLocks/>
          </p:cNvSpPr>
          <p:nvPr/>
        </p:nvSpPr>
        <p:spPr bwMode="auto">
          <a:xfrm>
            <a:off x="4149725" y="5798750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8 bits</a:t>
            </a:r>
          </a:p>
        </p:txBody>
      </p:sp>
      <p:sp>
        <p:nvSpPr>
          <p:cNvPr id="17510" name="Rectangle 102"/>
          <p:cNvSpPr>
            <a:spLocks/>
          </p:cNvSpPr>
          <p:nvPr/>
        </p:nvSpPr>
        <p:spPr bwMode="auto">
          <a:xfrm>
            <a:off x="6484938" y="3125400"/>
            <a:ext cx="8463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DRAM array</a:t>
            </a:r>
          </a:p>
        </p:txBody>
      </p:sp>
      <p:sp>
        <p:nvSpPr>
          <p:cNvPr id="17511" name="Line 103"/>
          <p:cNvSpPr>
            <a:spLocks noChangeShapeType="1"/>
          </p:cNvSpPr>
          <p:nvPr/>
        </p:nvSpPr>
        <p:spPr bwMode="auto">
          <a:xfrm rot="10800000" flipH="1">
            <a:off x="1701800" y="1415257"/>
            <a:ext cx="4568825" cy="79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512" name="Rectangle 104"/>
          <p:cNvSpPr>
            <a:spLocks/>
          </p:cNvSpPr>
          <p:nvPr/>
        </p:nvSpPr>
        <p:spPr bwMode="auto">
          <a:xfrm>
            <a:off x="3689350" y="1131500"/>
            <a:ext cx="487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8 Kbits</a:t>
            </a:r>
          </a:p>
        </p:txBody>
      </p:sp>
      <p:sp>
        <p:nvSpPr>
          <p:cNvPr id="17513" name="Line 105"/>
          <p:cNvSpPr>
            <a:spLocks noChangeShapeType="1"/>
          </p:cNvSpPr>
          <p:nvPr/>
        </p:nvSpPr>
        <p:spPr bwMode="auto">
          <a:xfrm rot="10800000" flipH="1">
            <a:off x="1695450" y="5460207"/>
            <a:ext cx="4564063" cy="79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514" name="Line 106"/>
          <p:cNvSpPr>
            <a:spLocks noChangeShapeType="1"/>
          </p:cNvSpPr>
          <p:nvPr/>
        </p:nvSpPr>
        <p:spPr bwMode="auto">
          <a:xfrm rot="10800000" flipH="1">
            <a:off x="1701800" y="5276850"/>
            <a:ext cx="456406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grpSp>
        <p:nvGrpSpPr>
          <p:cNvPr id="17547" name="Group 139"/>
          <p:cNvGrpSpPr>
            <a:grpSpLocks/>
          </p:cNvGrpSpPr>
          <p:nvPr/>
        </p:nvGrpSpPr>
        <p:grpSpPr bwMode="auto">
          <a:xfrm>
            <a:off x="1701800" y="5270500"/>
            <a:ext cx="4559300" cy="190500"/>
            <a:chOff x="0" y="0"/>
            <a:chExt cx="5744" cy="240"/>
          </a:xfrm>
        </p:grpSpPr>
        <p:sp>
          <p:nvSpPr>
            <p:cNvPr id="17515" name="Line 107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16" name="Line 108"/>
            <p:cNvSpPr>
              <a:spLocks noChangeShapeType="1"/>
            </p:cNvSpPr>
            <p:nvPr/>
          </p:nvSpPr>
          <p:spPr bwMode="auto">
            <a:xfrm rot="10800000">
              <a:off x="185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17" name="Line 109"/>
            <p:cNvSpPr>
              <a:spLocks noChangeShapeType="1"/>
            </p:cNvSpPr>
            <p:nvPr/>
          </p:nvSpPr>
          <p:spPr bwMode="auto">
            <a:xfrm rot="10800000">
              <a:off x="37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18" name="Line 110"/>
            <p:cNvSpPr>
              <a:spLocks noChangeShapeType="1"/>
            </p:cNvSpPr>
            <p:nvPr/>
          </p:nvSpPr>
          <p:spPr bwMode="auto">
            <a:xfrm rot="10800000">
              <a:off x="555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19" name="Line 111"/>
            <p:cNvSpPr>
              <a:spLocks noChangeShapeType="1"/>
            </p:cNvSpPr>
            <p:nvPr/>
          </p:nvSpPr>
          <p:spPr bwMode="auto">
            <a:xfrm rot="10800000">
              <a:off x="740" y="0"/>
              <a:ext cx="1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0" name="Line 112"/>
            <p:cNvSpPr>
              <a:spLocks noChangeShapeType="1"/>
            </p:cNvSpPr>
            <p:nvPr/>
          </p:nvSpPr>
          <p:spPr bwMode="auto">
            <a:xfrm rot="10800000">
              <a:off x="926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1" name="Line 113"/>
            <p:cNvSpPr>
              <a:spLocks noChangeShapeType="1"/>
            </p:cNvSpPr>
            <p:nvPr/>
          </p:nvSpPr>
          <p:spPr bwMode="auto">
            <a:xfrm rot="10800000">
              <a:off x="1111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2" name="Line 114"/>
            <p:cNvSpPr>
              <a:spLocks noChangeShapeType="1"/>
            </p:cNvSpPr>
            <p:nvPr/>
          </p:nvSpPr>
          <p:spPr bwMode="auto">
            <a:xfrm rot="10800000">
              <a:off x="1296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3" name="Line 115"/>
            <p:cNvSpPr>
              <a:spLocks noChangeShapeType="1"/>
            </p:cNvSpPr>
            <p:nvPr/>
          </p:nvSpPr>
          <p:spPr bwMode="auto">
            <a:xfrm rot="10800000">
              <a:off x="1481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4" name="Line 116"/>
            <p:cNvSpPr>
              <a:spLocks noChangeShapeType="1"/>
            </p:cNvSpPr>
            <p:nvPr/>
          </p:nvSpPr>
          <p:spPr bwMode="auto">
            <a:xfrm rot="10800000">
              <a:off x="166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5" name="Line 117"/>
            <p:cNvSpPr>
              <a:spLocks noChangeShapeType="1"/>
            </p:cNvSpPr>
            <p:nvPr/>
          </p:nvSpPr>
          <p:spPr bwMode="auto">
            <a:xfrm rot="10800000">
              <a:off x="1852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6" name="Line 118"/>
            <p:cNvSpPr>
              <a:spLocks noChangeShapeType="1"/>
            </p:cNvSpPr>
            <p:nvPr/>
          </p:nvSpPr>
          <p:spPr bwMode="auto">
            <a:xfrm rot="10800000">
              <a:off x="203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7" name="Line 119"/>
            <p:cNvSpPr>
              <a:spLocks noChangeShapeType="1"/>
            </p:cNvSpPr>
            <p:nvPr/>
          </p:nvSpPr>
          <p:spPr bwMode="auto">
            <a:xfrm rot="10800000">
              <a:off x="2222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8" name="Line 120"/>
            <p:cNvSpPr>
              <a:spLocks noChangeShapeType="1"/>
            </p:cNvSpPr>
            <p:nvPr/>
          </p:nvSpPr>
          <p:spPr bwMode="auto">
            <a:xfrm rot="10800000">
              <a:off x="240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29" name="Line 121"/>
            <p:cNvSpPr>
              <a:spLocks noChangeShapeType="1"/>
            </p:cNvSpPr>
            <p:nvPr/>
          </p:nvSpPr>
          <p:spPr bwMode="auto">
            <a:xfrm rot="10800000">
              <a:off x="2593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0" name="Line 122"/>
            <p:cNvSpPr>
              <a:spLocks noChangeShapeType="1"/>
            </p:cNvSpPr>
            <p:nvPr/>
          </p:nvSpPr>
          <p:spPr bwMode="auto">
            <a:xfrm rot="10800000">
              <a:off x="2778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1" name="Line 123"/>
            <p:cNvSpPr>
              <a:spLocks noChangeShapeType="1"/>
            </p:cNvSpPr>
            <p:nvPr/>
          </p:nvSpPr>
          <p:spPr bwMode="auto">
            <a:xfrm rot="10800000">
              <a:off x="2963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2" name="Line 124"/>
            <p:cNvSpPr>
              <a:spLocks noChangeShapeType="1"/>
            </p:cNvSpPr>
            <p:nvPr/>
          </p:nvSpPr>
          <p:spPr bwMode="auto">
            <a:xfrm rot="10800000">
              <a:off x="3148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3" name="Line 125"/>
            <p:cNvSpPr>
              <a:spLocks noChangeShapeType="1"/>
            </p:cNvSpPr>
            <p:nvPr/>
          </p:nvSpPr>
          <p:spPr bwMode="auto">
            <a:xfrm rot="10800000">
              <a:off x="3333" y="0"/>
              <a:ext cx="1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4" name="Line 126"/>
            <p:cNvSpPr>
              <a:spLocks noChangeShapeType="1"/>
            </p:cNvSpPr>
            <p:nvPr/>
          </p:nvSpPr>
          <p:spPr bwMode="auto">
            <a:xfrm rot="10800000">
              <a:off x="3519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5" name="Line 127"/>
            <p:cNvSpPr>
              <a:spLocks noChangeShapeType="1"/>
            </p:cNvSpPr>
            <p:nvPr/>
          </p:nvSpPr>
          <p:spPr bwMode="auto">
            <a:xfrm rot="10800000">
              <a:off x="3704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6" name="Line 128"/>
            <p:cNvSpPr>
              <a:spLocks noChangeShapeType="1"/>
            </p:cNvSpPr>
            <p:nvPr/>
          </p:nvSpPr>
          <p:spPr bwMode="auto">
            <a:xfrm rot="10800000">
              <a:off x="3889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7" name="Line 129"/>
            <p:cNvSpPr>
              <a:spLocks noChangeShapeType="1"/>
            </p:cNvSpPr>
            <p:nvPr/>
          </p:nvSpPr>
          <p:spPr bwMode="auto">
            <a:xfrm rot="10800000">
              <a:off x="4074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8" name="Line 130"/>
            <p:cNvSpPr>
              <a:spLocks noChangeShapeType="1"/>
            </p:cNvSpPr>
            <p:nvPr/>
          </p:nvSpPr>
          <p:spPr bwMode="auto">
            <a:xfrm rot="10800000">
              <a:off x="426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39" name="Line 131"/>
            <p:cNvSpPr>
              <a:spLocks noChangeShapeType="1"/>
            </p:cNvSpPr>
            <p:nvPr/>
          </p:nvSpPr>
          <p:spPr bwMode="auto">
            <a:xfrm rot="10800000">
              <a:off x="4447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40" name="Line 132"/>
            <p:cNvSpPr>
              <a:spLocks noChangeShapeType="1"/>
            </p:cNvSpPr>
            <p:nvPr/>
          </p:nvSpPr>
          <p:spPr bwMode="auto">
            <a:xfrm rot="10800000">
              <a:off x="4632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41" name="Line 133"/>
            <p:cNvSpPr>
              <a:spLocks noChangeShapeType="1"/>
            </p:cNvSpPr>
            <p:nvPr/>
          </p:nvSpPr>
          <p:spPr bwMode="auto">
            <a:xfrm rot="10800000">
              <a:off x="4817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42" name="Line 134"/>
            <p:cNvSpPr>
              <a:spLocks noChangeShapeType="1"/>
            </p:cNvSpPr>
            <p:nvPr/>
          </p:nvSpPr>
          <p:spPr bwMode="auto">
            <a:xfrm rot="10800000">
              <a:off x="5003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43" name="Line 135"/>
            <p:cNvSpPr>
              <a:spLocks noChangeShapeType="1"/>
            </p:cNvSpPr>
            <p:nvPr/>
          </p:nvSpPr>
          <p:spPr bwMode="auto">
            <a:xfrm rot="10800000">
              <a:off x="5188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44" name="Line 136"/>
            <p:cNvSpPr>
              <a:spLocks noChangeShapeType="1"/>
            </p:cNvSpPr>
            <p:nvPr/>
          </p:nvSpPr>
          <p:spPr bwMode="auto">
            <a:xfrm rot="10800000">
              <a:off x="5373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45" name="Line 137"/>
            <p:cNvSpPr>
              <a:spLocks noChangeShapeType="1"/>
            </p:cNvSpPr>
            <p:nvPr/>
          </p:nvSpPr>
          <p:spPr bwMode="auto">
            <a:xfrm rot="10800000">
              <a:off x="5558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7546" name="Line 138"/>
            <p:cNvSpPr>
              <a:spLocks noChangeShapeType="1"/>
            </p:cNvSpPr>
            <p:nvPr/>
          </p:nvSpPr>
          <p:spPr bwMode="auto">
            <a:xfrm rot="10800000">
              <a:off x="5743" y="0"/>
              <a:ext cx="1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sp>
        <p:nvSpPr>
          <p:cNvPr id="17548" name="Freeform 140"/>
          <p:cNvSpPr>
            <a:spLocks/>
          </p:cNvSpPr>
          <p:nvPr/>
        </p:nvSpPr>
        <p:spPr bwMode="auto">
          <a:xfrm>
            <a:off x="922338" y="2194719"/>
            <a:ext cx="742950" cy="31813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0002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002" y="21600"/>
                </a:lnTo>
              </a:path>
            </a:pathLst>
          </a:custGeom>
          <a:noFill/>
          <a:ln w="50800" cap="flat">
            <a:solidFill>
              <a:srgbClr val="D90B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549" name="Rectangle 141"/>
          <p:cNvSpPr>
            <a:spLocks/>
          </p:cNvSpPr>
          <p:nvPr/>
        </p:nvSpPr>
        <p:spPr bwMode="auto">
          <a:xfrm>
            <a:off x="6369050" y="2048589"/>
            <a:ext cx="12567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D90B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Step 1: Activate row</a:t>
            </a:r>
          </a:p>
        </p:txBody>
      </p:sp>
      <p:sp>
        <p:nvSpPr>
          <p:cNvPr id="17550" name="Rectangle 142"/>
          <p:cNvSpPr>
            <a:spLocks/>
          </p:cNvSpPr>
          <p:nvPr/>
        </p:nvSpPr>
        <p:spPr bwMode="auto">
          <a:xfrm>
            <a:off x="27484" y="3223339"/>
            <a:ext cx="800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D90B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 Transfer row</a:t>
            </a:r>
          </a:p>
        </p:txBody>
      </p:sp>
      <p:sp>
        <p:nvSpPr>
          <p:cNvPr id="17551" name="Rectangle 143"/>
          <p:cNvSpPr>
            <a:spLocks/>
          </p:cNvSpPr>
          <p:nvPr/>
        </p:nvSpPr>
        <p:spPr bwMode="auto">
          <a:xfrm>
            <a:off x="2411760" y="5600853"/>
            <a:ext cx="15121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D90B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Step 2: Read 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D90B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Transfer byte onto bus</a:t>
            </a:r>
          </a:p>
        </p:txBody>
      </p:sp>
    </p:spTree>
    <p:extLst>
      <p:ext uri="{BB962C8B-B14F-4D97-AF65-F5344CB8AC3E}">
        <p14:creationId xmlns:p14="http://schemas.microsoft.com/office/powerpoint/2010/main" val="619726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1" grpId="0" animBg="1"/>
      <p:bldP spid="17548" grpId="0" animBg="1"/>
      <p:bldP spid="17549" grpId="0" autoUpdateAnimBg="0"/>
      <p:bldP spid="17550" grpId="0" autoUpdateAnimBg="0"/>
      <p:bldP spid="1755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70815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Review Assignments for Next Week</a:t>
            </a:r>
            <a:endParaRPr lang="en-US" sz="4000" dirty="0">
              <a:latin typeface="Garamond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79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1714500" y="2660244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1695450" y="5270094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1714500" y="2076044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96850"/>
            <a:ext cx="8545388" cy="558800"/>
          </a:xfrm>
          <a:ln/>
        </p:spPr>
        <p:txBody>
          <a:bodyPr/>
          <a:lstStyle/>
          <a:p>
            <a:r>
              <a:rPr lang="en-US" sz="4000" dirty="0" err="1">
                <a:solidFill>
                  <a:srgbClr val="1A5712"/>
                </a:solidFill>
                <a:latin typeface="Garamond"/>
                <a:cs typeface="Garamond"/>
              </a:rPr>
              <a:t>RowClone</a:t>
            </a:r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: </a:t>
            </a:r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In</a:t>
            </a:r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-DRAM </a:t>
            </a:r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Row Copy</a:t>
            </a:r>
            <a:endParaRPr lang="en-US" sz="4000" dirty="0">
              <a:solidFill>
                <a:srgbClr val="1A5712"/>
              </a:solidFill>
              <a:latin typeface="Garamond"/>
              <a:cs typeface="Garamond"/>
            </a:endParaRPr>
          </a:p>
        </p:txBody>
      </p:sp>
      <p:grpSp>
        <p:nvGrpSpPr>
          <p:cNvPr id="19485" name="Group 29"/>
          <p:cNvGrpSpPr>
            <a:grpSpLocks/>
          </p:cNvGrpSpPr>
          <p:nvPr/>
        </p:nvGrpSpPr>
        <p:grpSpPr bwMode="auto">
          <a:xfrm>
            <a:off x="1695450" y="1656151"/>
            <a:ext cx="4574382" cy="3359944"/>
            <a:chOff x="0" y="0"/>
            <a:chExt cx="5763" cy="4232"/>
          </a:xfrm>
        </p:grpSpPr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 rot="10800000" flipH="1">
              <a:off x="0" y="18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 rot="10800000" flipH="1">
              <a:off x="0" y="36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rot="10800000" flipH="1">
              <a:off x="0" y="55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 rot="10800000" flipH="1">
              <a:off x="0" y="73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 rot="10800000" flipH="1">
              <a:off x="0" y="92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 rot="10800000" flipH="1">
              <a:off x="0" y="110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rot="10800000" flipH="1">
              <a:off x="0" y="128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 rot="10800000" flipH="1">
              <a:off x="0" y="147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 rot="10800000" flipH="1">
              <a:off x="0" y="165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 rot="10800000" flipH="1">
              <a:off x="0" y="184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 rot="10800000" flipH="1">
              <a:off x="0" y="202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 rot="10800000" flipH="1">
              <a:off x="0" y="220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 rot="10800000" flipH="1">
              <a:off x="0" y="239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 rot="10800000" flipH="1">
              <a:off x="0" y="257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 rot="10800000" flipH="1">
              <a:off x="0" y="276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 rot="10800000" flipH="1">
              <a:off x="0" y="294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 rot="10800000" flipH="1">
              <a:off x="0" y="312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 rot="10800000" flipH="1">
              <a:off x="0" y="331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 rot="10800000" flipH="1">
              <a:off x="0" y="349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 rot="10800000" flipH="1">
              <a:off x="0" y="368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 rot="10800000" flipH="1">
              <a:off x="0" y="386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 rot="10800000" flipH="1">
              <a:off x="0" y="404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 rot="10800000" flipH="1">
              <a:off x="0" y="423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grpSp>
        <p:nvGrpSpPr>
          <p:cNvPr id="19518" name="Group 62"/>
          <p:cNvGrpSpPr>
            <a:grpSpLocks/>
          </p:cNvGrpSpPr>
          <p:nvPr/>
        </p:nvGrpSpPr>
        <p:grpSpPr bwMode="auto">
          <a:xfrm>
            <a:off x="1706563" y="1652182"/>
            <a:ext cx="4559300" cy="3371850"/>
            <a:chOff x="0" y="0"/>
            <a:chExt cx="5744" cy="4248"/>
          </a:xfrm>
        </p:grpSpPr>
        <p:sp>
          <p:nvSpPr>
            <p:cNvPr id="19486" name="Line 30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7" name="Line 31"/>
            <p:cNvSpPr>
              <a:spLocks noChangeShapeType="1"/>
            </p:cNvSpPr>
            <p:nvPr/>
          </p:nvSpPr>
          <p:spPr bwMode="auto">
            <a:xfrm rot="10800000">
              <a:off x="185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8" name="Line 32"/>
            <p:cNvSpPr>
              <a:spLocks noChangeShapeType="1"/>
            </p:cNvSpPr>
            <p:nvPr/>
          </p:nvSpPr>
          <p:spPr bwMode="auto">
            <a:xfrm rot="10800000">
              <a:off x="37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89" name="Line 33"/>
            <p:cNvSpPr>
              <a:spLocks noChangeShapeType="1"/>
            </p:cNvSpPr>
            <p:nvPr/>
          </p:nvSpPr>
          <p:spPr bwMode="auto">
            <a:xfrm rot="10800000">
              <a:off x="555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0" name="Line 34"/>
            <p:cNvSpPr>
              <a:spLocks noChangeShapeType="1"/>
            </p:cNvSpPr>
            <p:nvPr/>
          </p:nvSpPr>
          <p:spPr bwMode="auto">
            <a:xfrm rot="10800000">
              <a:off x="740" y="0"/>
              <a:ext cx="1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1" name="Line 35"/>
            <p:cNvSpPr>
              <a:spLocks noChangeShapeType="1"/>
            </p:cNvSpPr>
            <p:nvPr/>
          </p:nvSpPr>
          <p:spPr bwMode="auto">
            <a:xfrm rot="10800000">
              <a:off x="926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2" name="Line 36"/>
            <p:cNvSpPr>
              <a:spLocks noChangeShapeType="1"/>
            </p:cNvSpPr>
            <p:nvPr/>
          </p:nvSpPr>
          <p:spPr bwMode="auto">
            <a:xfrm rot="10800000">
              <a:off x="1111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3" name="Line 37"/>
            <p:cNvSpPr>
              <a:spLocks noChangeShapeType="1"/>
            </p:cNvSpPr>
            <p:nvPr/>
          </p:nvSpPr>
          <p:spPr bwMode="auto">
            <a:xfrm rot="10800000">
              <a:off x="1296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4" name="Line 38"/>
            <p:cNvSpPr>
              <a:spLocks noChangeShapeType="1"/>
            </p:cNvSpPr>
            <p:nvPr/>
          </p:nvSpPr>
          <p:spPr bwMode="auto">
            <a:xfrm rot="10800000">
              <a:off x="1481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5" name="Line 39"/>
            <p:cNvSpPr>
              <a:spLocks noChangeShapeType="1"/>
            </p:cNvSpPr>
            <p:nvPr/>
          </p:nvSpPr>
          <p:spPr bwMode="auto">
            <a:xfrm rot="10800000">
              <a:off x="166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6" name="Line 40"/>
            <p:cNvSpPr>
              <a:spLocks noChangeShapeType="1"/>
            </p:cNvSpPr>
            <p:nvPr/>
          </p:nvSpPr>
          <p:spPr bwMode="auto">
            <a:xfrm rot="10800000">
              <a:off x="1852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7" name="Line 41"/>
            <p:cNvSpPr>
              <a:spLocks noChangeShapeType="1"/>
            </p:cNvSpPr>
            <p:nvPr/>
          </p:nvSpPr>
          <p:spPr bwMode="auto">
            <a:xfrm rot="10800000">
              <a:off x="203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8" name="Line 42"/>
            <p:cNvSpPr>
              <a:spLocks noChangeShapeType="1"/>
            </p:cNvSpPr>
            <p:nvPr/>
          </p:nvSpPr>
          <p:spPr bwMode="auto">
            <a:xfrm rot="10800000">
              <a:off x="2222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499" name="Line 43"/>
            <p:cNvSpPr>
              <a:spLocks noChangeShapeType="1"/>
            </p:cNvSpPr>
            <p:nvPr/>
          </p:nvSpPr>
          <p:spPr bwMode="auto">
            <a:xfrm rot="10800000">
              <a:off x="240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 rot="10800000">
              <a:off x="2593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 rot="10800000">
              <a:off x="2778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2" name="Line 46"/>
            <p:cNvSpPr>
              <a:spLocks noChangeShapeType="1"/>
            </p:cNvSpPr>
            <p:nvPr/>
          </p:nvSpPr>
          <p:spPr bwMode="auto">
            <a:xfrm rot="10800000">
              <a:off x="2963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3" name="Line 47"/>
            <p:cNvSpPr>
              <a:spLocks noChangeShapeType="1"/>
            </p:cNvSpPr>
            <p:nvPr/>
          </p:nvSpPr>
          <p:spPr bwMode="auto">
            <a:xfrm rot="10800000">
              <a:off x="3148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4" name="Line 48"/>
            <p:cNvSpPr>
              <a:spLocks noChangeShapeType="1"/>
            </p:cNvSpPr>
            <p:nvPr/>
          </p:nvSpPr>
          <p:spPr bwMode="auto">
            <a:xfrm rot="10800000">
              <a:off x="3333" y="0"/>
              <a:ext cx="1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5" name="Line 49"/>
            <p:cNvSpPr>
              <a:spLocks noChangeShapeType="1"/>
            </p:cNvSpPr>
            <p:nvPr/>
          </p:nvSpPr>
          <p:spPr bwMode="auto">
            <a:xfrm rot="10800000">
              <a:off x="3519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6" name="Line 50"/>
            <p:cNvSpPr>
              <a:spLocks noChangeShapeType="1"/>
            </p:cNvSpPr>
            <p:nvPr/>
          </p:nvSpPr>
          <p:spPr bwMode="auto">
            <a:xfrm rot="10800000">
              <a:off x="3704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7" name="Line 51"/>
            <p:cNvSpPr>
              <a:spLocks noChangeShapeType="1"/>
            </p:cNvSpPr>
            <p:nvPr/>
          </p:nvSpPr>
          <p:spPr bwMode="auto">
            <a:xfrm rot="10800000">
              <a:off x="3889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8" name="Line 52"/>
            <p:cNvSpPr>
              <a:spLocks noChangeShapeType="1"/>
            </p:cNvSpPr>
            <p:nvPr/>
          </p:nvSpPr>
          <p:spPr bwMode="auto">
            <a:xfrm rot="10800000">
              <a:off x="4074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09" name="Line 53"/>
            <p:cNvSpPr>
              <a:spLocks noChangeShapeType="1"/>
            </p:cNvSpPr>
            <p:nvPr/>
          </p:nvSpPr>
          <p:spPr bwMode="auto">
            <a:xfrm rot="10800000">
              <a:off x="426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0" name="Line 54"/>
            <p:cNvSpPr>
              <a:spLocks noChangeShapeType="1"/>
            </p:cNvSpPr>
            <p:nvPr/>
          </p:nvSpPr>
          <p:spPr bwMode="auto">
            <a:xfrm rot="10800000">
              <a:off x="4447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1" name="Line 55"/>
            <p:cNvSpPr>
              <a:spLocks noChangeShapeType="1"/>
            </p:cNvSpPr>
            <p:nvPr/>
          </p:nvSpPr>
          <p:spPr bwMode="auto">
            <a:xfrm rot="10800000">
              <a:off x="4632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2" name="Line 56"/>
            <p:cNvSpPr>
              <a:spLocks noChangeShapeType="1"/>
            </p:cNvSpPr>
            <p:nvPr/>
          </p:nvSpPr>
          <p:spPr bwMode="auto">
            <a:xfrm rot="10800000">
              <a:off x="4817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3" name="Line 57"/>
            <p:cNvSpPr>
              <a:spLocks noChangeShapeType="1"/>
            </p:cNvSpPr>
            <p:nvPr/>
          </p:nvSpPr>
          <p:spPr bwMode="auto">
            <a:xfrm rot="10800000">
              <a:off x="5003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4" name="Line 58"/>
            <p:cNvSpPr>
              <a:spLocks noChangeShapeType="1"/>
            </p:cNvSpPr>
            <p:nvPr/>
          </p:nvSpPr>
          <p:spPr bwMode="auto">
            <a:xfrm rot="10800000">
              <a:off x="5188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5" name="Line 59"/>
            <p:cNvSpPr>
              <a:spLocks noChangeShapeType="1"/>
            </p:cNvSpPr>
            <p:nvPr/>
          </p:nvSpPr>
          <p:spPr bwMode="auto">
            <a:xfrm rot="10800000">
              <a:off x="5373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6" name="Line 60"/>
            <p:cNvSpPr>
              <a:spLocks noChangeShapeType="1"/>
            </p:cNvSpPr>
            <p:nvPr/>
          </p:nvSpPr>
          <p:spPr bwMode="auto">
            <a:xfrm rot="10800000">
              <a:off x="5558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17" name="Line 61"/>
            <p:cNvSpPr>
              <a:spLocks noChangeShapeType="1"/>
            </p:cNvSpPr>
            <p:nvPr/>
          </p:nvSpPr>
          <p:spPr bwMode="auto">
            <a:xfrm rot="10800000">
              <a:off x="5743" y="4"/>
              <a:ext cx="1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sp>
        <p:nvSpPr>
          <p:cNvPr id="19519" name="Rectangle 63"/>
          <p:cNvSpPr>
            <a:spLocks/>
          </p:cNvSpPr>
          <p:nvPr/>
        </p:nvSpPr>
        <p:spPr bwMode="auto">
          <a:xfrm>
            <a:off x="6503988" y="5220494"/>
            <a:ext cx="1414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Row Buffer (8 Kbits)</a:t>
            </a:r>
          </a:p>
        </p:txBody>
      </p:sp>
      <p:sp>
        <p:nvSpPr>
          <p:cNvPr id="19520" name="Line 64"/>
          <p:cNvSpPr>
            <a:spLocks noChangeShapeType="1"/>
          </p:cNvSpPr>
          <p:nvPr/>
        </p:nvSpPr>
        <p:spPr bwMode="auto">
          <a:xfrm rot="10800000" flipH="1">
            <a:off x="431800" y="6323401"/>
            <a:ext cx="8390732" cy="794"/>
          </a:xfrm>
          <a:prstGeom prst="line">
            <a:avLst/>
          </a:prstGeom>
          <a:noFill/>
          <a:ln w="2032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521" name="Line 65"/>
          <p:cNvSpPr>
            <a:spLocks noChangeShapeType="1"/>
          </p:cNvSpPr>
          <p:nvPr/>
        </p:nvSpPr>
        <p:spPr bwMode="auto">
          <a:xfrm>
            <a:off x="4064000" y="5530444"/>
            <a:ext cx="0" cy="798513"/>
          </a:xfrm>
          <a:prstGeom prst="line">
            <a:avLst/>
          </a:prstGeom>
          <a:noFill/>
          <a:ln w="1016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522" name="Rectangle 66"/>
          <p:cNvSpPr>
            <a:spLocks/>
          </p:cNvSpPr>
          <p:nvPr/>
        </p:nvSpPr>
        <p:spPr bwMode="auto">
          <a:xfrm>
            <a:off x="7342982" y="6401594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Data Bus</a:t>
            </a:r>
          </a:p>
        </p:txBody>
      </p:sp>
      <p:sp>
        <p:nvSpPr>
          <p:cNvPr id="19523" name="Rectangle 67"/>
          <p:cNvSpPr>
            <a:spLocks/>
          </p:cNvSpPr>
          <p:nvPr/>
        </p:nvSpPr>
        <p:spPr bwMode="auto">
          <a:xfrm>
            <a:off x="4149725" y="5791994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8 bits</a:t>
            </a:r>
          </a:p>
        </p:txBody>
      </p:sp>
      <p:sp>
        <p:nvSpPr>
          <p:cNvPr id="19524" name="Rectangle 68"/>
          <p:cNvSpPr>
            <a:spLocks/>
          </p:cNvSpPr>
          <p:nvPr/>
        </p:nvSpPr>
        <p:spPr bwMode="auto">
          <a:xfrm>
            <a:off x="6484938" y="3118644"/>
            <a:ext cx="8463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DRAM array</a:t>
            </a:r>
          </a:p>
        </p:txBody>
      </p:sp>
      <p:sp>
        <p:nvSpPr>
          <p:cNvPr id="19525" name="Line 69"/>
          <p:cNvSpPr>
            <a:spLocks noChangeShapeType="1"/>
          </p:cNvSpPr>
          <p:nvPr/>
        </p:nvSpPr>
        <p:spPr bwMode="auto">
          <a:xfrm rot="10800000" flipH="1">
            <a:off x="1701800" y="1408501"/>
            <a:ext cx="4568825" cy="79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526" name="Rectangle 70"/>
          <p:cNvSpPr>
            <a:spLocks/>
          </p:cNvSpPr>
          <p:nvPr/>
        </p:nvSpPr>
        <p:spPr bwMode="auto">
          <a:xfrm>
            <a:off x="3689350" y="1124744"/>
            <a:ext cx="487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8 Kbits</a:t>
            </a:r>
          </a:p>
        </p:txBody>
      </p:sp>
      <p:grpSp>
        <p:nvGrpSpPr>
          <p:cNvPr id="19558" name="Group 102"/>
          <p:cNvGrpSpPr>
            <a:grpSpLocks/>
          </p:cNvGrpSpPr>
          <p:nvPr/>
        </p:nvGrpSpPr>
        <p:grpSpPr bwMode="auto">
          <a:xfrm>
            <a:off x="1784350" y="5016888"/>
            <a:ext cx="4400550" cy="266700"/>
            <a:chOff x="0" y="0"/>
            <a:chExt cx="5544" cy="336"/>
          </a:xfrm>
        </p:grpSpPr>
        <p:sp>
          <p:nvSpPr>
            <p:cNvPr id="19527" name="Line 71"/>
            <p:cNvSpPr>
              <a:spLocks noChangeShapeType="1"/>
            </p:cNvSpPr>
            <p:nvPr/>
          </p:nvSpPr>
          <p:spPr bwMode="auto">
            <a:xfrm>
              <a:off x="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28" name="Line 72"/>
            <p:cNvSpPr>
              <a:spLocks noChangeShapeType="1"/>
            </p:cNvSpPr>
            <p:nvPr/>
          </p:nvSpPr>
          <p:spPr bwMode="auto">
            <a:xfrm>
              <a:off x="18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29" name="Line 73"/>
            <p:cNvSpPr>
              <a:spLocks noChangeShapeType="1"/>
            </p:cNvSpPr>
            <p:nvPr/>
          </p:nvSpPr>
          <p:spPr bwMode="auto">
            <a:xfrm>
              <a:off x="36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0" name="Line 74"/>
            <p:cNvSpPr>
              <a:spLocks noChangeShapeType="1"/>
            </p:cNvSpPr>
            <p:nvPr/>
          </p:nvSpPr>
          <p:spPr bwMode="auto">
            <a:xfrm>
              <a:off x="55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1" name="Line 75"/>
            <p:cNvSpPr>
              <a:spLocks noChangeShapeType="1"/>
            </p:cNvSpPr>
            <p:nvPr/>
          </p:nvSpPr>
          <p:spPr bwMode="auto">
            <a:xfrm>
              <a:off x="73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2" name="Line 76"/>
            <p:cNvSpPr>
              <a:spLocks noChangeShapeType="1"/>
            </p:cNvSpPr>
            <p:nvPr/>
          </p:nvSpPr>
          <p:spPr bwMode="auto">
            <a:xfrm>
              <a:off x="92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3" name="Line 77"/>
            <p:cNvSpPr>
              <a:spLocks noChangeShapeType="1"/>
            </p:cNvSpPr>
            <p:nvPr/>
          </p:nvSpPr>
          <p:spPr bwMode="auto">
            <a:xfrm>
              <a:off x="1108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4" name="Line 78"/>
            <p:cNvSpPr>
              <a:spLocks noChangeShapeType="1"/>
            </p:cNvSpPr>
            <p:nvPr/>
          </p:nvSpPr>
          <p:spPr bwMode="auto">
            <a:xfrm>
              <a:off x="129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5" name="Line 79"/>
            <p:cNvSpPr>
              <a:spLocks noChangeShapeType="1"/>
            </p:cNvSpPr>
            <p:nvPr/>
          </p:nvSpPr>
          <p:spPr bwMode="auto">
            <a:xfrm>
              <a:off x="1478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6" name="Line 80"/>
            <p:cNvSpPr>
              <a:spLocks noChangeShapeType="1"/>
            </p:cNvSpPr>
            <p:nvPr/>
          </p:nvSpPr>
          <p:spPr bwMode="auto">
            <a:xfrm>
              <a:off x="166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7" name="Line 81"/>
            <p:cNvSpPr>
              <a:spLocks noChangeShapeType="1"/>
            </p:cNvSpPr>
            <p:nvPr/>
          </p:nvSpPr>
          <p:spPr bwMode="auto">
            <a:xfrm>
              <a:off x="184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8" name="Line 82"/>
            <p:cNvSpPr>
              <a:spLocks noChangeShapeType="1"/>
            </p:cNvSpPr>
            <p:nvPr/>
          </p:nvSpPr>
          <p:spPr bwMode="auto">
            <a:xfrm>
              <a:off x="2032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39" name="Line 83"/>
            <p:cNvSpPr>
              <a:spLocks noChangeShapeType="1"/>
            </p:cNvSpPr>
            <p:nvPr/>
          </p:nvSpPr>
          <p:spPr bwMode="auto">
            <a:xfrm>
              <a:off x="221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0" name="Line 84"/>
            <p:cNvSpPr>
              <a:spLocks noChangeShapeType="1"/>
            </p:cNvSpPr>
            <p:nvPr/>
          </p:nvSpPr>
          <p:spPr bwMode="auto">
            <a:xfrm>
              <a:off x="2402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1" name="Line 85"/>
            <p:cNvSpPr>
              <a:spLocks noChangeShapeType="1"/>
            </p:cNvSpPr>
            <p:nvPr/>
          </p:nvSpPr>
          <p:spPr bwMode="auto">
            <a:xfrm>
              <a:off x="258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2" name="Line 86"/>
            <p:cNvSpPr>
              <a:spLocks noChangeShapeType="1"/>
            </p:cNvSpPr>
            <p:nvPr/>
          </p:nvSpPr>
          <p:spPr bwMode="auto">
            <a:xfrm>
              <a:off x="277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3" name="Line 87"/>
            <p:cNvSpPr>
              <a:spLocks noChangeShapeType="1"/>
            </p:cNvSpPr>
            <p:nvPr/>
          </p:nvSpPr>
          <p:spPr bwMode="auto">
            <a:xfrm>
              <a:off x="2956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4" name="Line 88"/>
            <p:cNvSpPr>
              <a:spLocks noChangeShapeType="1"/>
            </p:cNvSpPr>
            <p:nvPr/>
          </p:nvSpPr>
          <p:spPr bwMode="auto">
            <a:xfrm>
              <a:off x="314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5" name="Line 89"/>
            <p:cNvSpPr>
              <a:spLocks noChangeShapeType="1"/>
            </p:cNvSpPr>
            <p:nvPr/>
          </p:nvSpPr>
          <p:spPr bwMode="auto">
            <a:xfrm>
              <a:off x="3326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6" name="Line 90"/>
            <p:cNvSpPr>
              <a:spLocks noChangeShapeType="1"/>
            </p:cNvSpPr>
            <p:nvPr/>
          </p:nvSpPr>
          <p:spPr bwMode="auto">
            <a:xfrm>
              <a:off x="351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7" name="Line 91"/>
            <p:cNvSpPr>
              <a:spLocks noChangeShapeType="1"/>
            </p:cNvSpPr>
            <p:nvPr/>
          </p:nvSpPr>
          <p:spPr bwMode="auto">
            <a:xfrm>
              <a:off x="369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8" name="Line 92"/>
            <p:cNvSpPr>
              <a:spLocks noChangeShapeType="1"/>
            </p:cNvSpPr>
            <p:nvPr/>
          </p:nvSpPr>
          <p:spPr bwMode="auto">
            <a:xfrm>
              <a:off x="388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49" name="Line 93"/>
            <p:cNvSpPr>
              <a:spLocks noChangeShapeType="1"/>
            </p:cNvSpPr>
            <p:nvPr/>
          </p:nvSpPr>
          <p:spPr bwMode="auto">
            <a:xfrm>
              <a:off x="406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0" name="Line 94"/>
            <p:cNvSpPr>
              <a:spLocks noChangeShapeType="1"/>
            </p:cNvSpPr>
            <p:nvPr/>
          </p:nvSpPr>
          <p:spPr bwMode="auto">
            <a:xfrm>
              <a:off x="425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1" name="Line 95"/>
            <p:cNvSpPr>
              <a:spLocks noChangeShapeType="1"/>
            </p:cNvSpPr>
            <p:nvPr/>
          </p:nvSpPr>
          <p:spPr bwMode="auto">
            <a:xfrm>
              <a:off x="443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2" name="Line 96"/>
            <p:cNvSpPr>
              <a:spLocks noChangeShapeType="1"/>
            </p:cNvSpPr>
            <p:nvPr/>
          </p:nvSpPr>
          <p:spPr bwMode="auto">
            <a:xfrm>
              <a:off x="461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3" name="Line 97"/>
            <p:cNvSpPr>
              <a:spLocks noChangeShapeType="1"/>
            </p:cNvSpPr>
            <p:nvPr/>
          </p:nvSpPr>
          <p:spPr bwMode="auto">
            <a:xfrm>
              <a:off x="480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4" name="Line 98"/>
            <p:cNvSpPr>
              <a:spLocks noChangeShapeType="1"/>
            </p:cNvSpPr>
            <p:nvPr/>
          </p:nvSpPr>
          <p:spPr bwMode="auto">
            <a:xfrm>
              <a:off x="498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5" name="Line 99"/>
            <p:cNvSpPr>
              <a:spLocks noChangeShapeType="1"/>
            </p:cNvSpPr>
            <p:nvPr/>
          </p:nvSpPr>
          <p:spPr bwMode="auto">
            <a:xfrm>
              <a:off x="517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6" name="Line 100"/>
            <p:cNvSpPr>
              <a:spLocks noChangeShapeType="1"/>
            </p:cNvSpPr>
            <p:nvPr/>
          </p:nvSpPr>
          <p:spPr bwMode="auto">
            <a:xfrm>
              <a:off x="535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57" name="Line 101"/>
            <p:cNvSpPr>
              <a:spLocks noChangeShapeType="1"/>
            </p:cNvSpPr>
            <p:nvPr/>
          </p:nvSpPr>
          <p:spPr bwMode="auto">
            <a:xfrm>
              <a:off x="554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sp>
        <p:nvSpPr>
          <p:cNvPr id="19559" name="Line 103"/>
          <p:cNvSpPr>
            <a:spLocks noChangeShapeType="1"/>
          </p:cNvSpPr>
          <p:nvPr/>
        </p:nvSpPr>
        <p:spPr bwMode="auto">
          <a:xfrm rot="10800000" flipH="1">
            <a:off x="1695450" y="5453451"/>
            <a:ext cx="4564063" cy="79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560" name="Line 104"/>
          <p:cNvSpPr>
            <a:spLocks noChangeShapeType="1"/>
          </p:cNvSpPr>
          <p:nvPr/>
        </p:nvSpPr>
        <p:spPr bwMode="auto">
          <a:xfrm rot="10800000" flipH="1">
            <a:off x="1701800" y="5270094"/>
            <a:ext cx="456406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grpSp>
        <p:nvGrpSpPr>
          <p:cNvPr id="19593" name="Group 137"/>
          <p:cNvGrpSpPr>
            <a:grpSpLocks/>
          </p:cNvGrpSpPr>
          <p:nvPr/>
        </p:nvGrpSpPr>
        <p:grpSpPr bwMode="auto">
          <a:xfrm>
            <a:off x="1701800" y="5263744"/>
            <a:ext cx="4559300" cy="190500"/>
            <a:chOff x="0" y="0"/>
            <a:chExt cx="5744" cy="240"/>
          </a:xfrm>
        </p:grpSpPr>
        <p:sp>
          <p:nvSpPr>
            <p:cNvPr id="19561" name="Line 105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2" name="Line 106"/>
            <p:cNvSpPr>
              <a:spLocks noChangeShapeType="1"/>
            </p:cNvSpPr>
            <p:nvPr/>
          </p:nvSpPr>
          <p:spPr bwMode="auto">
            <a:xfrm rot="10800000">
              <a:off x="185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3" name="Line 107"/>
            <p:cNvSpPr>
              <a:spLocks noChangeShapeType="1"/>
            </p:cNvSpPr>
            <p:nvPr/>
          </p:nvSpPr>
          <p:spPr bwMode="auto">
            <a:xfrm rot="10800000">
              <a:off x="37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4" name="Line 108"/>
            <p:cNvSpPr>
              <a:spLocks noChangeShapeType="1"/>
            </p:cNvSpPr>
            <p:nvPr/>
          </p:nvSpPr>
          <p:spPr bwMode="auto">
            <a:xfrm rot="10800000">
              <a:off x="555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5" name="Line 109"/>
            <p:cNvSpPr>
              <a:spLocks noChangeShapeType="1"/>
            </p:cNvSpPr>
            <p:nvPr/>
          </p:nvSpPr>
          <p:spPr bwMode="auto">
            <a:xfrm rot="10800000">
              <a:off x="740" y="0"/>
              <a:ext cx="1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6" name="Line 110"/>
            <p:cNvSpPr>
              <a:spLocks noChangeShapeType="1"/>
            </p:cNvSpPr>
            <p:nvPr/>
          </p:nvSpPr>
          <p:spPr bwMode="auto">
            <a:xfrm rot="10800000">
              <a:off x="926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7" name="Line 111"/>
            <p:cNvSpPr>
              <a:spLocks noChangeShapeType="1"/>
            </p:cNvSpPr>
            <p:nvPr/>
          </p:nvSpPr>
          <p:spPr bwMode="auto">
            <a:xfrm rot="10800000">
              <a:off x="1111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8" name="Line 112"/>
            <p:cNvSpPr>
              <a:spLocks noChangeShapeType="1"/>
            </p:cNvSpPr>
            <p:nvPr/>
          </p:nvSpPr>
          <p:spPr bwMode="auto">
            <a:xfrm rot="10800000">
              <a:off x="1296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69" name="Line 113"/>
            <p:cNvSpPr>
              <a:spLocks noChangeShapeType="1"/>
            </p:cNvSpPr>
            <p:nvPr/>
          </p:nvSpPr>
          <p:spPr bwMode="auto">
            <a:xfrm rot="10800000">
              <a:off x="1481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0" name="Line 114"/>
            <p:cNvSpPr>
              <a:spLocks noChangeShapeType="1"/>
            </p:cNvSpPr>
            <p:nvPr/>
          </p:nvSpPr>
          <p:spPr bwMode="auto">
            <a:xfrm rot="10800000">
              <a:off x="166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1" name="Line 115"/>
            <p:cNvSpPr>
              <a:spLocks noChangeShapeType="1"/>
            </p:cNvSpPr>
            <p:nvPr/>
          </p:nvSpPr>
          <p:spPr bwMode="auto">
            <a:xfrm rot="10800000">
              <a:off x="1852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2" name="Line 116"/>
            <p:cNvSpPr>
              <a:spLocks noChangeShapeType="1"/>
            </p:cNvSpPr>
            <p:nvPr/>
          </p:nvSpPr>
          <p:spPr bwMode="auto">
            <a:xfrm rot="10800000">
              <a:off x="203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3" name="Line 117"/>
            <p:cNvSpPr>
              <a:spLocks noChangeShapeType="1"/>
            </p:cNvSpPr>
            <p:nvPr/>
          </p:nvSpPr>
          <p:spPr bwMode="auto">
            <a:xfrm rot="10800000">
              <a:off x="2222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4" name="Line 118"/>
            <p:cNvSpPr>
              <a:spLocks noChangeShapeType="1"/>
            </p:cNvSpPr>
            <p:nvPr/>
          </p:nvSpPr>
          <p:spPr bwMode="auto">
            <a:xfrm rot="10800000">
              <a:off x="240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5" name="Line 119"/>
            <p:cNvSpPr>
              <a:spLocks noChangeShapeType="1"/>
            </p:cNvSpPr>
            <p:nvPr/>
          </p:nvSpPr>
          <p:spPr bwMode="auto">
            <a:xfrm rot="10800000">
              <a:off x="2593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6" name="Line 120"/>
            <p:cNvSpPr>
              <a:spLocks noChangeShapeType="1"/>
            </p:cNvSpPr>
            <p:nvPr/>
          </p:nvSpPr>
          <p:spPr bwMode="auto">
            <a:xfrm rot="10800000">
              <a:off x="2778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7" name="Line 121"/>
            <p:cNvSpPr>
              <a:spLocks noChangeShapeType="1"/>
            </p:cNvSpPr>
            <p:nvPr/>
          </p:nvSpPr>
          <p:spPr bwMode="auto">
            <a:xfrm rot="10800000">
              <a:off x="2963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8" name="Line 122"/>
            <p:cNvSpPr>
              <a:spLocks noChangeShapeType="1"/>
            </p:cNvSpPr>
            <p:nvPr/>
          </p:nvSpPr>
          <p:spPr bwMode="auto">
            <a:xfrm rot="10800000">
              <a:off x="3148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79" name="Line 123"/>
            <p:cNvSpPr>
              <a:spLocks noChangeShapeType="1"/>
            </p:cNvSpPr>
            <p:nvPr/>
          </p:nvSpPr>
          <p:spPr bwMode="auto">
            <a:xfrm rot="10800000">
              <a:off x="3333" y="0"/>
              <a:ext cx="1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0" name="Line 124"/>
            <p:cNvSpPr>
              <a:spLocks noChangeShapeType="1"/>
            </p:cNvSpPr>
            <p:nvPr/>
          </p:nvSpPr>
          <p:spPr bwMode="auto">
            <a:xfrm rot="10800000">
              <a:off x="3519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1" name="Line 125"/>
            <p:cNvSpPr>
              <a:spLocks noChangeShapeType="1"/>
            </p:cNvSpPr>
            <p:nvPr/>
          </p:nvSpPr>
          <p:spPr bwMode="auto">
            <a:xfrm rot="10800000">
              <a:off x="3704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2" name="Line 126"/>
            <p:cNvSpPr>
              <a:spLocks noChangeShapeType="1"/>
            </p:cNvSpPr>
            <p:nvPr/>
          </p:nvSpPr>
          <p:spPr bwMode="auto">
            <a:xfrm rot="10800000">
              <a:off x="3889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3" name="Line 127"/>
            <p:cNvSpPr>
              <a:spLocks noChangeShapeType="1"/>
            </p:cNvSpPr>
            <p:nvPr/>
          </p:nvSpPr>
          <p:spPr bwMode="auto">
            <a:xfrm rot="10800000">
              <a:off x="4074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4" name="Line 128"/>
            <p:cNvSpPr>
              <a:spLocks noChangeShapeType="1"/>
            </p:cNvSpPr>
            <p:nvPr/>
          </p:nvSpPr>
          <p:spPr bwMode="auto">
            <a:xfrm rot="10800000">
              <a:off x="426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5" name="Line 129"/>
            <p:cNvSpPr>
              <a:spLocks noChangeShapeType="1"/>
            </p:cNvSpPr>
            <p:nvPr/>
          </p:nvSpPr>
          <p:spPr bwMode="auto">
            <a:xfrm rot="10800000">
              <a:off x="4447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6" name="Line 130"/>
            <p:cNvSpPr>
              <a:spLocks noChangeShapeType="1"/>
            </p:cNvSpPr>
            <p:nvPr/>
          </p:nvSpPr>
          <p:spPr bwMode="auto">
            <a:xfrm rot="10800000">
              <a:off x="4632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7" name="Line 131"/>
            <p:cNvSpPr>
              <a:spLocks noChangeShapeType="1"/>
            </p:cNvSpPr>
            <p:nvPr/>
          </p:nvSpPr>
          <p:spPr bwMode="auto">
            <a:xfrm rot="10800000">
              <a:off x="4817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8" name="Line 132"/>
            <p:cNvSpPr>
              <a:spLocks noChangeShapeType="1"/>
            </p:cNvSpPr>
            <p:nvPr/>
          </p:nvSpPr>
          <p:spPr bwMode="auto">
            <a:xfrm rot="10800000">
              <a:off x="5003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89" name="Line 133"/>
            <p:cNvSpPr>
              <a:spLocks noChangeShapeType="1"/>
            </p:cNvSpPr>
            <p:nvPr/>
          </p:nvSpPr>
          <p:spPr bwMode="auto">
            <a:xfrm rot="10800000">
              <a:off x="5188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90" name="Line 134"/>
            <p:cNvSpPr>
              <a:spLocks noChangeShapeType="1"/>
            </p:cNvSpPr>
            <p:nvPr/>
          </p:nvSpPr>
          <p:spPr bwMode="auto">
            <a:xfrm rot="10800000">
              <a:off x="5373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91" name="Line 135"/>
            <p:cNvSpPr>
              <a:spLocks noChangeShapeType="1"/>
            </p:cNvSpPr>
            <p:nvPr/>
          </p:nvSpPr>
          <p:spPr bwMode="auto">
            <a:xfrm rot="10800000">
              <a:off x="5558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19592" name="Line 136"/>
            <p:cNvSpPr>
              <a:spLocks noChangeShapeType="1"/>
            </p:cNvSpPr>
            <p:nvPr/>
          </p:nvSpPr>
          <p:spPr bwMode="auto">
            <a:xfrm rot="10800000">
              <a:off x="5743" y="0"/>
              <a:ext cx="1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</p:grpSp>
      <p:sp>
        <p:nvSpPr>
          <p:cNvPr id="19594" name="Rectangle 138"/>
          <p:cNvSpPr>
            <a:spLocks/>
          </p:cNvSpPr>
          <p:nvPr/>
        </p:nvSpPr>
        <p:spPr bwMode="auto">
          <a:xfrm>
            <a:off x="6369050" y="2041833"/>
            <a:ext cx="13721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D90B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Step 1: Activate row A</a:t>
            </a:r>
          </a:p>
        </p:txBody>
      </p:sp>
      <p:sp>
        <p:nvSpPr>
          <p:cNvPr id="19595" name="Freeform 139"/>
          <p:cNvSpPr>
            <a:spLocks/>
          </p:cNvSpPr>
          <p:nvPr/>
        </p:nvSpPr>
        <p:spPr bwMode="auto">
          <a:xfrm>
            <a:off x="922338" y="2187963"/>
            <a:ext cx="742950" cy="32321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0002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002" y="21600"/>
                </a:lnTo>
              </a:path>
            </a:pathLst>
          </a:custGeom>
          <a:noFill/>
          <a:ln w="50800" cap="flat">
            <a:solidFill>
              <a:srgbClr val="D90B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596" name="Rectangle 140"/>
          <p:cNvSpPr>
            <a:spLocks/>
          </p:cNvSpPr>
          <p:nvPr/>
        </p:nvSpPr>
        <p:spPr bwMode="auto">
          <a:xfrm>
            <a:off x="82550" y="3216583"/>
            <a:ext cx="800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D90B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Transfer row</a:t>
            </a:r>
          </a:p>
        </p:txBody>
      </p:sp>
      <p:sp>
        <p:nvSpPr>
          <p:cNvPr id="19597" name="Rectangle 141"/>
          <p:cNvSpPr>
            <a:spLocks/>
          </p:cNvSpPr>
          <p:nvPr/>
        </p:nvSpPr>
        <p:spPr bwMode="auto">
          <a:xfrm>
            <a:off x="6369050" y="2638733"/>
            <a:ext cx="13721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D90B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Step 2: Activate row B</a:t>
            </a:r>
          </a:p>
        </p:txBody>
      </p:sp>
      <p:sp>
        <p:nvSpPr>
          <p:cNvPr id="19598" name="Freeform 142"/>
          <p:cNvSpPr>
            <a:spLocks/>
          </p:cNvSpPr>
          <p:nvPr/>
        </p:nvSpPr>
        <p:spPr bwMode="auto">
          <a:xfrm>
            <a:off x="1079500" y="2793594"/>
            <a:ext cx="571500" cy="25082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0002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002" y="21600"/>
                </a:lnTo>
              </a:path>
            </a:pathLst>
          </a:custGeom>
          <a:noFill/>
          <a:ln w="50800" cap="flat">
            <a:solidFill>
              <a:srgbClr val="D90B00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599" name="Rectangle 143"/>
          <p:cNvSpPr>
            <a:spLocks/>
          </p:cNvSpPr>
          <p:nvPr/>
        </p:nvSpPr>
        <p:spPr bwMode="auto">
          <a:xfrm>
            <a:off x="1162652" y="4119712"/>
            <a:ext cx="5001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D90B00"/>
              </a:solidFill>
              <a:latin typeface="Myriad Pro Bold Cond" charset="0"/>
              <a:cs typeface="Myriad Pro Bold Cond" charset="0"/>
              <a:sym typeface="Myriad Pro Bold Cond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D90B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Transfer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D90B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row</a:t>
            </a:r>
          </a:p>
        </p:txBody>
      </p:sp>
      <p:sp>
        <p:nvSpPr>
          <p:cNvPr id="19601" name="Rectangle 145"/>
          <p:cNvSpPr>
            <a:spLocks/>
          </p:cNvSpPr>
          <p:nvPr/>
        </p:nvSpPr>
        <p:spPr bwMode="auto">
          <a:xfrm>
            <a:off x="450850" y="739775"/>
            <a:ext cx="7346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Myriad Pro Bold Cond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804248" y="4221088"/>
            <a:ext cx="21774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8000"/>
                </a:solidFill>
                <a:latin typeface="Myriad Pro Bold Cond"/>
                <a:ea typeface="ヒラギノ角ゴ ProN W6"/>
                <a:cs typeface="ヒラギノ角ゴ ProN W6"/>
              </a:rPr>
              <a:t>0.01% area cost</a:t>
            </a:r>
          </a:p>
        </p:txBody>
      </p:sp>
    </p:spTree>
    <p:extLst>
      <p:ext uri="{BB962C8B-B14F-4D97-AF65-F5344CB8AC3E}">
        <p14:creationId xmlns:p14="http://schemas.microsoft.com/office/powerpoint/2010/main" val="4051921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animBg="1"/>
      <p:bldP spid="19459" grpId="0" animBg="1"/>
      <p:bldP spid="19594" grpId="0" autoUpdateAnimBg="0"/>
      <p:bldP spid="19595" grpId="0" animBg="1"/>
      <p:bldP spid="19596" grpId="0" autoUpdateAnimBg="0"/>
      <p:bldP spid="19597" grpId="0" autoUpdateAnimBg="0"/>
      <p:bldP spid="19598" grpId="0" animBg="1"/>
      <p:bldP spid="19599" grpId="0" autoUpdateAnimBg="0"/>
      <p:bldP spid="1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>
            <a:stCxn id="75" idx="0"/>
          </p:cNvCxnSpPr>
          <p:nvPr/>
        </p:nvCxnSpPr>
        <p:spPr>
          <a:xfrm rot="5400000" flipH="1" flipV="1">
            <a:off x="4906775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 rot="5400000" flipH="1" flipV="1">
            <a:off x="5243591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 rot="5400000" flipH="1" flipV="1">
            <a:off x="5545277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 rot="5400000" flipH="1" flipV="1">
            <a:off x="5865843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 rot="5400000" flipH="1" flipV="1">
            <a:off x="6202175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 rot="5400000" flipH="1" flipV="1">
            <a:off x="6522741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75" name="Rounded Rectangle 74"/>
          <p:cNvSpPr/>
          <p:nvPr/>
        </p:nvSpPr>
        <p:spPr>
          <a:xfrm>
            <a:off x="5610359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5938786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262346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573598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907765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234783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 dirty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94361" y="2514600"/>
            <a:ext cx="4038600" cy="2590799"/>
            <a:chOff x="417468" y="3935105"/>
            <a:chExt cx="6059532" cy="3696201"/>
          </a:xfrm>
        </p:grpSpPr>
        <p:sp>
          <p:nvSpPr>
            <p:cNvPr id="82" name="Rounded Rectangle 81"/>
            <p:cNvSpPr/>
            <p:nvPr/>
          </p:nvSpPr>
          <p:spPr>
            <a:xfrm>
              <a:off x="1676400" y="3962400"/>
              <a:ext cx="4800600" cy="3505200"/>
            </a:xfrm>
            <a:prstGeom prst="roundRect">
              <a:avLst>
                <a:gd name="adj" fmla="val 5683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srgbClr val="262626"/>
                </a:solidFill>
                <a:latin typeface="Corbel"/>
                <a:ea typeface="ヒラギノ角ゴ ProN W6"/>
                <a:cs typeface="ヒラギノ角ゴ ProN W6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rot="5400000">
              <a:off x="-534195" y="5763905"/>
              <a:ext cx="3658394" cy="794"/>
            </a:xfrm>
            <a:prstGeom prst="straightConnector1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stealth" w="lg" len="lg"/>
              <a:tailEnd type="stealth" w="lg" len="lg"/>
            </a:ln>
            <a:effectLst/>
          </p:spPr>
        </p:cxnSp>
        <p:sp>
          <p:nvSpPr>
            <p:cNvPr id="84" name="TextBox 83"/>
            <p:cNvSpPr txBox="1"/>
            <p:nvPr/>
          </p:nvSpPr>
          <p:spPr>
            <a:xfrm rot="16200000">
              <a:off x="-678216" y="6012402"/>
              <a:ext cx="2714588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rgbClr val="262626">
                      <a:lumMod val="95000"/>
                      <a:lumOff val="5000"/>
                    </a:srgbClr>
                  </a:solidFill>
                  <a:latin typeface="Myriad Pro Bold Cond"/>
                  <a:ea typeface="ヒラギノ角ゴ ProN W6"/>
                  <a:cs typeface="ヒラギノ角ゴ ProN W6"/>
                </a:rPr>
                <a:t>Memory Channel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905000" y="4114800"/>
              <a:ext cx="685800" cy="320040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rgbClr val="262626"/>
                  </a:solidFill>
                  <a:latin typeface="Corbel"/>
                  <a:ea typeface="ヒラギノ角ゴ ProN W6"/>
                  <a:cs typeface="ヒラギノ角ゴ ProN W6"/>
                </a:rPr>
                <a:t>Chip I/O</a:t>
              </a:r>
            </a:p>
          </p:txBody>
        </p:sp>
        <p:cxnSp>
          <p:nvCxnSpPr>
            <p:cNvPr id="86" name="Straight Arrow Connector 85"/>
            <p:cNvCxnSpPr>
              <a:stCxn id="85" idx="1"/>
            </p:cNvCxnSpPr>
            <p:nvPr/>
          </p:nvCxnSpPr>
          <p:spPr>
            <a:xfrm rot="10800000">
              <a:off x="1295400" y="5715000"/>
              <a:ext cx="6096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>
            <a:xfrm rot="10800000">
              <a:off x="2590800" y="5715000"/>
              <a:ext cx="36576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88" name="Rounded Rectangle 87"/>
            <p:cNvSpPr/>
            <p:nvPr/>
          </p:nvSpPr>
          <p:spPr>
            <a:xfrm>
              <a:off x="2819400" y="4114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sysClr val="window" lastClr="FFFFFF"/>
                </a:solidFill>
                <a:latin typeface="Corbel"/>
                <a:ea typeface="ヒラギノ角ゴ ProN W6"/>
                <a:cs typeface="ヒラギノ角ゴ ProN W6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4648200" y="4114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rgbClr val="262626"/>
                  </a:solidFill>
                  <a:latin typeface="Corbel"/>
                  <a:ea typeface="ヒラギノ角ゴ ProN W6"/>
                  <a:cs typeface="ヒラギノ角ゴ ProN W6"/>
                </a:rPr>
                <a:t>Bank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2819400" y="6019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sysClr val="window" lastClr="FFFFFF"/>
                </a:solidFill>
                <a:latin typeface="Corbel"/>
                <a:ea typeface="ヒラギノ角ゴ ProN W6"/>
                <a:cs typeface="ヒラギノ角ゴ ProN W6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4648200" y="6019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sysClr val="window" lastClr="FFFFFF"/>
                </a:solidFill>
                <a:latin typeface="Corbel"/>
                <a:ea typeface="ヒラギノ角ゴ ProN W6"/>
                <a:cs typeface="ヒラギノ角ゴ ProN W6"/>
              </a:endParaRPr>
            </a:p>
          </p:txBody>
        </p:sp>
        <p:cxnSp>
          <p:nvCxnSpPr>
            <p:cNvPr id="92" name="Straight Connector 91"/>
            <p:cNvCxnSpPr>
              <a:stCxn id="89" idx="2"/>
              <a:endCxn id="91" idx="0"/>
            </p:cNvCxnSpPr>
            <p:nvPr/>
          </p:nvCxnSpPr>
          <p:spPr>
            <a:xfrm rot="5400000">
              <a:off x="5143500" y="5715000"/>
              <a:ext cx="609600" cy="0"/>
            </a:xfrm>
            <a:prstGeom prst="line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>
              <a:stCxn id="88" idx="2"/>
              <a:endCxn id="90" idx="0"/>
            </p:cNvCxnSpPr>
            <p:nvPr/>
          </p:nvCxnSpPr>
          <p:spPr>
            <a:xfrm rot="5400000">
              <a:off x="3314700" y="5715000"/>
              <a:ext cx="609600" cy="0"/>
            </a:xfrm>
            <a:prstGeom prst="line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4" name="Group 93"/>
          <p:cNvGrpSpPr/>
          <p:nvPr/>
        </p:nvGrpSpPr>
        <p:grpSpPr>
          <a:xfrm>
            <a:off x="5475961" y="1371600"/>
            <a:ext cx="2209800" cy="2133600"/>
            <a:chOff x="7696200" y="4038600"/>
            <a:chExt cx="3200400" cy="3276600"/>
          </a:xfrm>
        </p:grpSpPr>
        <p:sp>
          <p:nvSpPr>
            <p:cNvPr id="95" name="Rounded Rectangle 94"/>
            <p:cNvSpPr/>
            <p:nvPr/>
          </p:nvSpPr>
          <p:spPr>
            <a:xfrm>
              <a:off x="7696200" y="4038600"/>
              <a:ext cx="3200400" cy="3276600"/>
            </a:xfrm>
            <a:prstGeom prst="roundRect">
              <a:avLst>
                <a:gd name="adj" fmla="val 4365"/>
              </a:avLst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sysClr val="window" lastClr="FFFFFF"/>
                </a:solidFill>
                <a:latin typeface="Corbel"/>
                <a:ea typeface="ヒラギノ角ゴ ProN W6"/>
                <a:cs typeface="ヒラギノ角ゴ ProN W6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7848600" y="6477000"/>
              <a:ext cx="2895600" cy="6858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rgbClr val="262626"/>
                  </a:solidFill>
                  <a:latin typeface="Corbel"/>
                  <a:ea typeface="ヒラギノ角ゴ ProN W6"/>
                  <a:cs typeface="ヒラギノ角ゴ ProN W6"/>
                </a:rPr>
                <a:t>Bank I/O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7848600" y="5334000"/>
              <a:ext cx="2895600" cy="990600"/>
            </a:xfrm>
            <a:prstGeom prst="roundRect">
              <a:avLst>
                <a:gd name="adj" fmla="val 7118"/>
              </a:avLst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sysClr val="window" lastClr="FFFFFF"/>
                </a:solidFill>
                <a:latin typeface="Corbel"/>
                <a:ea typeface="ヒラギノ角ゴ ProN W6"/>
                <a:cs typeface="ヒラギノ角ゴ ProN W6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7848600" y="4191000"/>
              <a:ext cx="2895600" cy="990600"/>
            </a:xfrm>
            <a:prstGeom prst="roundRect">
              <a:avLst>
                <a:gd name="adj" fmla="val 7118"/>
              </a:avLst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rgbClr val="262626"/>
                  </a:solidFill>
                  <a:latin typeface="Corbel"/>
                  <a:ea typeface="ヒラギノ角ゴ ProN W6"/>
                  <a:cs typeface="ヒラギノ角ゴ ProN W6"/>
                </a:rPr>
                <a:t>Subarray</a:t>
              </a:r>
            </a:p>
          </p:txBody>
        </p:sp>
      </p:grpSp>
      <p:cxnSp>
        <p:nvCxnSpPr>
          <p:cNvPr id="99" name="Straight Connector 98"/>
          <p:cNvCxnSpPr/>
          <p:nvPr/>
        </p:nvCxnSpPr>
        <p:spPr>
          <a:xfrm>
            <a:off x="4114800" y="3505200"/>
            <a:ext cx="1361161" cy="0"/>
          </a:xfrm>
          <a:prstGeom prst="line">
            <a:avLst/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>
          <a:xfrm flipV="1">
            <a:off x="4114800" y="1447802"/>
            <a:ext cx="1361160" cy="1219198"/>
          </a:xfrm>
          <a:prstGeom prst="line">
            <a:avLst/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</p:cxnSp>
      <p:sp>
        <p:nvSpPr>
          <p:cNvPr id="101" name="Oval 100"/>
          <p:cNvSpPr/>
          <p:nvPr/>
        </p:nvSpPr>
        <p:spPr>
          <a:xfrm>
            <a:off x="5931157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256009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580862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905715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7230567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931157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256009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580862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905715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230567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5606304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5606304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grpSp>
        <p:nvGrpSpPr>
          <p:cNvPr id="113" name="Group 120"/>
          <p:cNvGrpSpPr/>
          <p:nvPr/>
        </p:nvGrpSpPr>
        <p:grpSpPr>
          <a:xfrm>
            <a:off x="5606304" y="5025189"/>
            <a:ext cx="1949116" cy="324853"/>
            <a:chOff x="11963400" y="12192000"/>
            <a:chExt cx="2743200" cy="457200"/>
          </a:xfrm>
        </p:grpSpPr>
        <p:sp>
          <p:nvSpPr>
            <p:cNvPr id="114" name="Oval 113"/>
            <p:cNvSpPr/>
            <p:nvPr/>
          </p:nvSpPr>
          <p:spPr>
            <a:xfrm>
              <a:off x="124206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sysClr val="window" lastClr="FFFFFF"/>
                </a:solidFill>
                <a:latin typeface="Corbel"/>
                <a:ea typeface="ヒラギノ角ゴ ProN W6"/>
                <a:cs typeface="ヒラギノ角ゴ ProN W6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128778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sysClr val="window" lastClr="FFFFFF"/>
                </a:solidFill>
                <a:latin typeface="Corbel"/>
                <a:ea typeface="ヒラギノ角ゴ ProN W6"/>
                <a:cs typeface="ヒラギノ角ゴ ProN W6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137922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sysClr val="window" lastClr="FFFFFF"/>
                </a:solidFill>
                <a:latin typeface="Corbel"/>
                <a:ea typeface="ヒラギノ角ゴ ProN W6"/>
                <a:cs typeface="ヒラギノ角ゴ ProN W6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142494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sysClr val="window" lastClr="FFFFFF"/>
                </a:solidFill>
                <a:latin typeface="Corbel"/>
                <a:ea typeface="ヒラギノ角ゴ ProN W6"/>
                <a:cs typeface="ヒラギノ角ゴ ProN W6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19634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sysClr val="window" lastClr="FFFFFF"/>
                </a:solidFill>
                <a:latin typeface="Corbel"/>
                <a:ea typeface="ヒラギノ角ゴ ProN W6"/>
                <a:cs typeface="ヒラギノ角ゴ ProN W6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133350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kern="0">
                <a:solidFill>
                  <a:sysClr val="window" lastClr="FFFFFF"/>
                </a:solidFill>
                <a:latin typeface="Corbel"/>
                <a:ea typeface="ヒラギノ角ゴ ProN W6"/>
                <a:cs typeface="ヒラギノ角ゴ ProN W6"/>
              </a:endParaRPr>
            </a:p>
          </p:txBody>
        </p:sp>
      </p:grpSp>
      <p:sp>
        <p:nvSpPr>
          <p:cNvPr id="120" name="Oval 119"/>
          <p:cNvSpPr/>
          <p:nvPr/>
        </p:nvSpPr>
        <p:spPr>
          <a:xfrm>
            <a:off x="5606304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5931157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6256009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580862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905715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7230567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kern="0">
              <a:solidFill>
                <a:sysClr val="window" lastClr="FFFFFF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sp>
        <p:nvSpPr>
          <p:cNvPr id="126" name="Freeform 125"/>
          <p:cNvSpPr/>
          <p:nvPr/>
        </p:nvSpPr>
        <p:spPr>
          <a:xfrm>
            <a:off x="7570939" y="2091846"/>
            <a:ext cx="492690" cy="2327754"/>
          </a:xfrm>
          <a:custGeom>
            <a:avLst/>
            <a:gdLst>
              <a:gd name="connsiteX0" fmla="*/ 0 w 492690"/>
              <a:gd name="connsiteY0" fmla="*/ 0 h 1941534"/>
              <a:gd name="connsiteX1" fmla="*/ 488515 w 492690"/>
              <a:gd name="connsiteY1" fmla="*/ 1102290 h 1941534"/>
              <a:gd name="connsiteX2" fmla="*/ 25052 w 492690"/>
              <a:gd name="connsiteY2" fmla="*/ 1941534 h 194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690" h="1941534">
                <a:moveTo>
                  <a:pt x="0" y="0"/>
                </a:moveTo>
                <a:cubicBezTo>
                  <a:pt x="242170" y="389350"/>
                  <a:pt x="484340" y="778701"/>
                  <a:pt x="488515" y="1102290"/>
                </a:cubicBezTo>
                <a:cubicBezTo>
                  <a:pt x="492690" y="1425879"/>
                  <a:pt x="258871" y="1683706"/>
                  <a:pt x="25052" y="1941534"/>
                </a:cubicBezTo>
              </a:path>
            </a:pathLst>
          </a:cu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262626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sp>
        <p:nvSpPr>
          <p:cNvPr id="127" name="Freeform 126"/>
          <p:cNvSpPr/>
          <p:nvPr/>
        </p:nvSpPr>
        <p:spPr>
          <a:xfrm>
            <a:off x="7570939" y="1465544"/>
            <a:ext cx="1192061" cy="4859055"/>
          </a:xfrm>
          <a:custGeom>
            <a:avLst/>
            <a:gdLst>
              <a:gd name="connsiteX0" fmla="*/ 0 w 1192061"/>
              <a:gd name="connsiteY0" fmla="*/ 0 h 4572000"/>
              <a:gd name="connsiteX1" fmla="*/ 1189973 w 1192061"/>
              <a:gd name="connsiteY1" fmla="*/ 1979113 h 4572000"/>
              <a:gd name="connsiteX2" fmla="*/ 12526 w 1192061"/>
              <a:gd name="connsiteY2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2061" h="4572000">
                <a:moveTo>
                  <a:pt x="0" y="0"/>
                </a:moveTo>
                <a:cubicBezTo>
                  <a:pt x="593942" y="608556"/>
                  <a:pt x="1187885" y="1217113"/>
                  <a:pt x="1189973" y="1979113"/>
                </a:cubicBezTo>
                <a:cubicBezTo>
                  <a:pt x="1192061" y="2741113"/>
                  <a:pt x="602293" y="3656556"/>
                  <a:pt x="12526" y="4572000"/>
                </a:cubicBezTo>
              </a:path>
            </a:pathLst>
          </a:cu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262626"/>
              </a:solidFill>
              <a:latin typeface="Corbel"/>
              <a:ea typeface="ヒラギノ角ゴ ProN W6"/>
              <a:cs typeface="ヒラギノ角ゴ ProN W6"/>
            </a:endParaRPr>
          </a:p>
        </p:txBody>
      </p:sp>
      <p:cxnSp>
        <p:nvCxnSpPr>
          <p:cNvPr id="128" name="Curved Connector 127"/>
          <p:cNvCxnSpPr>
            <a:stCxn id="112" idx="2"/>
            <a:endCxn id="120" idx="2"/>
          </p:cNvCxnSpPr>
          <p:nvPr/>
        </p:nvCxnSpPr>
        <p:spPr>
          <a:xfrm rot="10800000" flipV="1">
            <a:off x="5606303" y="4862763"/>
            <a:ext cx="1588" cy="649705"/>
          </a:xfrm>
          <a:prstGeom prst="curvedConnector3">
            <a:avLst>
              <a:gd name="adj1" fmla="val 34115313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lg" len="med"/>
            <a:tailEnd type="triangle" w="lg" len="med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3060424" y="5399782"/>
            <a:ext cx="22621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rgbClr val="262626">
                    <a:lumMod val="95000"/>
                    <a:lumOff val="5000"/>
                  </a:srgbClr>
                </a:solidFill>
                <a:latin typeface="Myriad Pro Bold Cond"/>
                <a:ea typeface="ヒラギノ角ゴ ProN W6"/>
                <a:cs typeface="ヒラギノ角ゴ ProN W6"/>
              </a:rPr>
              <a:t>Intra </a:t>
            </a:r>
            <a:r>
              <a:rPr lang="en-US" sz="3200" b="1" kern="0" dirty="0" err="1">
                <a:solidFill>
                  <a:srgbClr val="262626">
                    <a:lumMod val="95000"/>
                    <a:lumOff val="5000"/>
                  </a:srgbClr>
                </a:solidFill>
                <a:latin typeface="Myriad Pro Bold Cond"/>
                <a:ea typeface="ヒラギノ角ゴ ProN W6"/>
                <a:cs typeface="ヒラギノ角ゴ ProN W6"/>
              </a:rPr>
              <a:t>Subarray</a:t>
            </a:r>
            <a:endParaRPr lang="en-US" sz="3200" b="1" kern="0" dirty="0">
              <a:solidFill>
                <a:srgbClr val="262626">
                  <a:lumMod val="95000"/>
                  <a:lumOff val="5000"/>
                </a:srgbClr>
              </a:solidFill>
              <a:latin typeface="Myriad Pro Bold Cond"/>
              <a:ea typeface="ヒラギノ角ゴ ProN W6"/>
              <a:cs typeface="ヒラギノ角ゴ ProN W6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rgbClr val="262626">
                    <a:lumMod val="95000"/>
                    <a:lumOff val="5000"/>
                  </a:srgbClr>
                </a:solidFill>
                <a:latin typeface="Myriad Pro Bold Cond"/>
                <a:ea typeface="ヒラギノ角ゴ ProN W6"/>
                <a:cs typeface="ヒラギノ角ゴ ProN W6"/>
              </a:rPr>
              <a:t>Copy (2 ACTs)</a:t>
            </a:r>
          </a:p>
        </p:txBody>
      </p:sp>
      <p:cxnSp>
        <p:nvCxnSpPr>
          <p:cNvPr id="130" name="Curved Connector 129"/>
          <p:cNvCxnSpPr>
            <a:stCxn id="90" idx="2"/>
            <a:endCxn id="91" idx="2"/>
          </p:cNvCxnSpPr>
          <p:nvPr/>
        </p:nvCxnSpPr>
        <p:spPr>
          <a:xfrm rot="16200000" flipH="1">
            <a:off x="3037910" y="4274393"/>
            <a:ext cx="1588" cy="1218871"/>
          </a:xfrm>
          <a:prstGeom prst="curvedConnector3">
            <a:avLst>
              <a:gd name="adj1" fmla="val 33326522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lg" len="med"/>
            <a:tailEnd type="triangle" w="lg" len="med"/>
          </a:ln>
          <a:effectLst/>
        </p:spPr>
      </p:cxnSp>
      <p:sp>
        <p:nvSpPr>
          <p:cNvPr id="131" name="TextBox 130"/>
          <p:cNvSpPr txBox="1"/>
          <p:nvPr/>
        </p:nvSpPr>
        <p:spPr>
          <a:xfrm>
            <a:off x="475965" y="5171182"/>
            <a:ext cx="24897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rgbClr val="262626">
                    <a:lumMod val="95000"/>
                    <a:lumOff val="5000"/>
                  </a:srgbClr>
                </a:solidFill>
                <a:latin typeface="Myriad Pro Bold Cond"/>
                <a:ea typeface="ヒラギノ角ゴ ProN W6"/>
                <a:cs typeface="ヒラギノ角ゴ ProN W6"/>
              </a:rPr>
              <a:t>Inter Bank Copy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rgbClr val="262626">
                    <a:lumMod val="95000"/>
                    <a:lumOff val="5000"/>
                  </a:srgbClr>
                </a:solidFill>
                <a:latin typeface="Myriad Pro Bold Cond"/>
                <a:ea typeface="ヒラギノ角ゴ ProN W6"/>
                <a:cs typeface="ヒラギノ角ゴ ProN W6"/>
              </a:rPr>
              <a:t>(Pipelined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rgbClr val="262626">
                    <a:lumMod val="95000"/>
                    <a:lumOff val="5000"/>
                  </a:srgbClr>
                </a:solidFill>
                <a:latin typeface="Myriad Pro Bold Cond"/>
                <a:ea typeface="ヒラギノ角ゴ ProN W6"/>
                <a:cs typeface="ヒラギノ角ゴ ProN W6"/>
              </a:rPr>
              <a:t>Internal RD/WR)</a:t>
            </a:r>
          </a:p>
        </p:txBody>
      </p:sp>
      <p:cxnSp>
        <p:nvCxnSpPr>
          <p:cNvPr id="132" name="Curved Connector 131"/>
          <p:cNvCxnSpPr>
            <a:stCxn id="98" idx="1"/>
            <a:endCxn id="97" idx="1"/>
          </p:cNvCxnSpPr>
          <p:nvPr/>
        </p:nvCxnSpPr>
        <p:spPr>
          <a:xfrm rot="10800000" flipV="1">
            <a:off x="5581190" y="1793357"/>
            <a:ext cx="1588" cy="744279"/>
          </a:xfrm>
          <a:prstGeom prst="curvedConnector3">
            <a:avLst>
              <a:gd name="adj1" fmla="val 68822188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lg" len="med"/>
            <a:tailEnd type="triangle" w="lg" len="med"/>
          </a:ln>
          <a:effectLst/>
        </p:spPr>
      </p:cxnSp>
      <p:sp>
        <p:nvSpPr>
          <p:cNvPr id="133" name="TextBox 132"/>
          <p:cNvSpPr txBox="1"/>
          <p:nvPr/>
        </p:nvSpPr>
        <p:spPr>
          <a:xfrm>
            <a:off x="359784" y="1268760"/>
            <a:ext cx="41402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rgbClr val="262626">
                    <a:lumMod val="95000"/>
                    <a:lumOff val="5000"/>
                  </a:srgbClr>
                </a:solidFill>
                <a:latin typeface="Myriad Pro Bold Cond"/>
                <a:ea typeface="ヒラギノ角ゴ ProN W6"/>
                <a:cs typeface="ヒラギノ角ゴ ProN W6"/>
              </a:rPr>
              <a:t>Inter S</a:t>
            </a:r>
            <a:r>
              <a:rPr lang="en-US" sz="3200" b="1" kern="0" dirty="0" err="1">
                <a:solidFill>
                  <a:srgbClr val="262626">
                    <a:lumMod val="95000"/>
                    <a:lumOff val="5000"/>
                  </a:srgbClr>
                </a:solidFill>
                <a:latin typeface="Myriad Pro Bold Cond"/>
                <a:ea typeface="ヒラギノ角ゴ ProN W6"/>
                <a:cs typeface="ヒラギノ角ゴ ProN W6"/>
              </a:rPr>
              <a:t>ubarray</a:t>
            </a:r>
            <a:r>
              <a:rPr lang="en-US" sz="3200" b="1" kern="0" dirty="0">
                <a:solidFill>
                  <a:srgbClr val="262626">
                    <a:lumMod val="95000"/>
                    <a:lumOff val="5000"/>
                  </a:srgbClr>
                </a:solidFill>
                <a:latin typeface="Myriad Pro Bold Cond"/>
                <a:ea typeface="ヒラギノ角ゴ ProN W6"/>
                <a:cs typeface="ヒラギノ角ゴ ProN W6"/>
              </a:rPr>
              <a:t> Copy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rgbClr val="262626">
                    <a:lumMod val="95000"/>
                    <a:lumOff val="5000"/>
                  </a:srgbClr>
                </a:solidFill>
                <a:latin typeface="Myriad Pro Bold Cond"/>
                <a:ea typeface="ヒラギノ角ゴ ProN W6"/>
                <a:cs typeface="ヒラギノ角ゴ ProN W6"/>
              </a:rPr>
              <a:t>(Use Inter-Bank Copy Twice)</a:t>
            </a:r>
          </a:p>
        </p:txBody>
      </p:sp>
      <p:sp>
        <p:nvSpPr>
          <p:cNvPr id="134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96850"/>
            <a:ext cx="8545388" cy="558800"/>
          </a:xfrm>
          <a:ln/>
        </p:spPr>
        <p:txBody>
          <a:bodyPr/>
          <a:lstStyle/>
          <a:p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Generalized RowClone</a:t>
            </a:r>
            <a:endParaRPr lang="en-US" sz="4000" dirty="0">
              <a:solidFill>
                <a:srgbClr val="1A5712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84482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29" grpId="1"/>
      <p:bldP spid="131" grpId="0"/>
      <p:bldP spid="131" grpId="1"/>
      <p:bldP spid="1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1A5712"/>
                </a:solidFill>
                <a:latin typeface="Garamond"/>
                <a:cs typeface="Garamond"/>
              </a:rPr>
              <a:t>RowClone</a:t>
            </a:r>
            <a:r>
              <a:rPr lang="en-US" dirty="0" smtClean="0">
                <a:solidFill>
                  <a:srgbClr val="1A5712"/>
                </a:solidFill>
                <a:latin typeface="Garamond"/>
                <a:cs typeface="Garamond"/>
              </a:rPr>
              <a:t>: Latency and Energy Savings</a:t>
            </a:r>
            <a:endParaRPr lang="en-US" dirty="0">
              <a:solidFill>
                <a:srgbClr val="1A5712"/>
              </a:solidFill>
              <a:latin typeface="Garamond"/>
              <a:cs typeface="Garamond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4478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rot="16200000" flipH="1">
            <a:off x="1409703" y="3695699"/>
            <a:ext cx="2819397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819400" y="2438400"/>
            <a:ext cx="97975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11.6x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rot="16200000" flipH="1">
            <a:off x="4615523" y="3842676"/>
            <a:ext cx="3124200" cy="108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183045" y="2438400"/>
            <a:ext cx="70564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74x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6165304"/>
            <a:ext cx="78488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000000"/>
                </a:solidFill>
                <a:latin typeface="Tahoma" charset="0"/>
                <a:ea typeface="+mn-ea"/>
                <a:cs typeface="+mn-cs"/>
              </a:rPr>
              <a:t>Seshadri et al., “</a:t>
            </a:r>
            <a:r>
              <a:rPr lang="en-US" altLang="ja-JP" sz="1900" dirty="0" err="1">
                <a:solidFill>
                  <a:srgbClr val="0000FF"/>
                </a:solidFill>
                <a:latin typeface="Tahoma" charset="0"/>
                <a:ea typeface="ＭＳ Ｐゴシック"/>
                <a:cs typeface="+mn-cs"/>
              </a:rPr>
              <a:t>RowClone</a:t>
            </a:r>
            <a:r>
              <a:rPr lang="en-US" altLang="ja-JP" sz="1900" dirty="0">
                <a:solidFill>
                  <a:srgbClr val="0000FF"/>
                </a:solidFill>
                <a:latin typeface="Tahoma" charset="0"/>
                <a:ea typeface="ＭＳ Ｐゴシック"/>
                <a:cs typeface="+mn-cs"/>
              </a:rPr>
              <a:t>: Fast and Efficient In-DRAM Copy and Initialization of Bulk Data</a:t>
            </a:r>
            <a:r>
              <a:rPr lang="en-US" altLang="ja-JP" sz="1900" dirty="0">
                <a:solidFill>
                  <a:srgbClr val="000000"/>
                </a:solidFill>
                <a:latin typeface="Tahoma" charset="0"/>
                <a:ea typeface="ＭＳ Ｐゴシック"/>
                <a:cs typeface="+mn-cs"/>
              </a:rPr>
              <a:t>,</a:t>
            </a:r>
            <a:r>
              <a:rPr lang="en-US" sz="1900" dirty="0">
                <a:solidFill>
                  <a:srgbClr val="000000"/>
                </a:solidFill>
                <a:latin typeface="Tahoma" charset="0"/>
                <a:ea typeface="+mn-ea"/>
                <a:cs typeface="+mn-cs"/>
              </a:rPr>
              <a:t>”</a:t>
            </a:r>
            <a:r>
              <a:rPr lang="en-US" altLang="ja-JP" sz="1900" dirty="0">
                <a:solidFill>
                  <a:srgbClr val="000000"/>
                </a:solidFill>
                <a:latin typeface="Tahoma" charset="0"/>
                <a:ea typeface="ＭＳ Ｐゴシック"/>
                <a:cs typeface="+mn-cs"/>
              </a:rPr>
              <a:t> MICRO 2013.</a:t>
            </a:r>
            <a:endParaRPr lang="en-US" sz="19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3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RowClone: Application Performance</a:t>
            </a:r>
            <a:endParaRPr lang="en-US" sz="4000" dirty="0">
              <a:solidFill>
                <a:srgbClr val="1A5712"/>
              </a:solidFill>
              <a:latin typeface="Garamond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62875483"/>
              </p:ext>
            </p:extLst>
          </p:nvPr>
        </p:nvGraphicFramePr>
        <p:xfrm>
          <a:off x="395536" y="1556792"/>
          <a:ext cx="8412479" cy="482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40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1A5712"/>
                </a:solidFill>
                <a:latin typeface="Garamond"/>
                <a:cs typeface="Garamond"/>
              </a:rPr>
              <a:t>RowClone</a:t>
            </a:r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: Multi-Core Performance</a:t>
            </a:r>
            <a:endParaRPr lang="en-US" sz="4000" dirty="0">
              <a:solidFill>
                <a:srgbClr val="1A5712"/>
              </a:solidFill>
              <a:latin typeface="Garamond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06005016"/>
              </p:ext>
            </p:extLst>
          </p:nvPr>
        </p:nvGraphicFramePr>
        <p:xfrm>
          <a:off x="613953" y="1280161"/>
          <a:ext cx="7850777" cy="476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36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End-to-End System Design</a:t>
            </a:r>
            <a:endParaRPr lang="en-US" sz="4000" dirty="0">
              <a:solidFill>
                <a:srgbClr val="1A5712"/>
              </a:solidFill>
              <a:latin typeface="Garamond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38200" y="5486400"/>
            <a:ext cx="3276600" cy="762000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Calibri"/>
              </a:rPr>
              <a:t> DRAM (RowClone)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8200" y="44958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Calibri"/>
              </a:rPr>
              <a:t>Microarchitecture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38200" y="35052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Calibri"/>
              </a:rPr>
              <a:t>ISA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8200" y="25146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Calibri"/>
              </a:rPr>
              <a:t>Operating System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38200" y="15240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Calibri"/>
              </a:rPr>
              <a:t>Application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8200" y="1412776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+mn-ea"/>
                <a:cs typeface="+mn-cs"/>
              </a:rPr>
              <a:t>How to communicate occurrences of bulk copy/initialization across layers?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4491117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+mn-ea"/>
                <a:cs typeface="+mn-cs"/>
              </a:rPr>
              <a:t>How to maximize latency and energy savings?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48200" y="3197294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+mn-ea"/>
                <a:cs typeface="+mn-cs"/>
              </a:rPr>
              <a:t>How to ensure cache coherence?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8200" y="5714092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+mn-ea"/>
                <a:cs typeface="+mn-cs"/>
              </a:rPr>
              <a:t>How to handle data reuse?</a:t>
            </a:r>
          </a:p>
        </p:txBody>
      </p:sp>
    </p:spTree>
    <p:extLst>
      <p:ext uri="{BB962C8B-B14F-4D97-AF65-F5344CB8AC3E}">
        <p14:creationId xmlns:p14="http://schemas.microsoft.com/office/powerpoint/2010/main" val="338119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412750" y="1295400"/>
            <a:ext cx="5740400" cy="39497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/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3289300" y="4584704"/>
            <a:ext cx="0" cy="881857"/>
          </a:xfrm>
          <a:prstGeom prst="line">
            <a:avLst/>
          </a:prstGeom>
          <a:noFill/>
          <a:ln w="889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457200"/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" y="196850"/>
            <a:ext cx="8724900" cy="558800"/>
          </a:xfrm>
          <a:ln/>
        </p:spPr>
        <p:txBody>
          <a:bodyPr/>
          <a:lstStyle/>
          <a:p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Goal: Ultra-Efficient Processing Near Data</a:t>
            </a:r>
            <a:endParaRPr lang="en-US" sz="4000" dirty="0">
              <a:solidFill>
                <a:srgbClr val="1A5712"/>
              </a:solidFill>
              <a:latin typeface="Garamond"/>
              <a:cs typeface="Garamond"/>
            </a:endParaRP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692150" y="1600200"/>
            <a:ext cx="1016000" cy="8509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/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1062323" y="1824573"/>
            <a:ext cx="269304" cy="40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CPU</a:t>
            </a:r>
          </a:p>
          <a:p>
            <a:pPr algn="ctr" defTabSz="457200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1924050" y="1600200"/>
            <a:ext cx="1016000" cy="8509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/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2296604" y="1824573"/>
            <a:ext cx="269304" cy="40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CPU</a:t>
            </a:r>
          </a:p>
          <a:p>
            <a:pPr algn="ctr" defTabSz="457200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692150" y="2667000"/>
            <a:ext cx="1016000" cy="8509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/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1064704" y="2891373"/>
            <a:ext cx="269304" cy="40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CPU</a:t>
            </a:r>
          </a:p>
          <a:p>
            <a:pPr algn="ctr" defTabSz="457200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1924050" y="2667000"/>
            <a:ext cx="1016000" cy="8509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/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2296604" y="2891373"/>
            <a:ext cx="269304" cy="40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CPU</a:t>
            </a:r>
          </a:p>
          <a:p>
            <a:pPr algn="ctr" defTabSz="457200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3155950" y="1612900"/>
            <a:ext cx="577850" cy="4826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/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3222840" y="1722440"/>
            <a:ext cx="448841" cy="30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12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mini-CPU</a:t>
            </a:r>
          </a:p>
          <a:p>
            <a:pPr algn="ctr" defTabSz="457200">
              <a:lnSpc>
                <a:spcPct val="80000"/>
              </a:lnSpc>
            </a:pPr>
            <a:r>
              <a:rPr lang="en-US" sz="12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42" name="Rectangle 14"/>
          <p:cNvSpPr>
            <a:spLocks/>
          </p:cNvSpPr>
          <p:nvPr/>
        </p:nvSpPr>
        <p:spPr bwMode="auto">
          <a:xfrm>
            <a:off x="3155950" y="2266950"/>
            <a:ext cx="577850" cy="4826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/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43" name="Rectangle 15"/>
          <p:cNvSpPr>
            <a:spLocks/>
          </p:cNvSpPr>
          <p:nvPr/>
        </p:nvSpPr>
        <p:spPr bwMode="auto">
          <a:xfrm>
            <a:off x="3313402" y="2379668"/>
            <a:ext cx="269304" cy="30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12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video</a:t>
            </a:r>
          </a:p>
          <a:p>
            <a:pPr algn="ctr" defTabSz="457200">
              <a:lnSpc>
                <a:spcPct val="80000"/>
              </a:lnSpc>
            </a:pPr>
            <a:r>
              <a:rPr lang="en-US" sz="12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4025900" y="1663700"/>
            <a:ext cx="825500" cy="67945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/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45" name="Rectangle 17"/>
          <p:cNvSpPr>
            <a:spLocks/>
          </p:cNvSpPr>
          <p:nvPr/>
        </p:nvSpPr>
        <p:spPr bwMode="auto">
          <a:xfrm>
            <a:off x="4072376" y="1744477"/>
            <a:ext cx="730969" cy="52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GPU</a:t>
            </a:r>
          </a:p>
          <a:p>
            <a:pPr algn="ctr" defTabSz="457200">
              <a:lnSpc>
                <a:spcPct val="80000"/>
              </a:lnSpc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(throughput)</a:t>
            </a:r>
          </a:p>
          <a:p>
            <a:pPr algn="ctr" defTabSz="457200">
              <a:lnSpc>
                <a:spcPct val="80000"/>
              </a:lnSpc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46" name="Rectangle 18"/>
          <p:cNvSpPr>
            <a:spLocks/>
          </p:cNvSpPr>
          <p:nvPr/>
        </p:nvSpPr>
        <p:spPr bwMode="auto">
          <a:xfrm>
            <a:off x="4984750" y="1670050"/>
            <a:ext cx="825500" cy="67945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/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47" name="Rectangle 19"/>
          <p:cNvSpPr>
            <a:spLocks/>
          </p:cNvSpPr>
          <p:nvPr/>
        </p:nvSpPr>
        <p:spPr bwMode="auto">
          <a:xfrm>
            <a:off x="5028844" y="1754002"/>
            <a:ext cx="730969" cy="52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GPU</a:t>
            </a:r>
          </a:p>
          <a:p>
            <a:pPr algn="ctr" defTabSz="457200">
              <a:lnSpc>
                <a:spcPct val="80000"/>
              </a:lnSpc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(throughput)</a:t>
            </a:r>
          </a:p>
          <a:p>
            <a:pPr algn="ctr" defTabSz="457200">
              <a:lnSpc>
                <a:spcPct val="80000"/>
              </a:lnSpc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48" name="Rectangle 20"/>
          <p:cNvSpPr>
            <a:spLocks/>
          </p:cNvSpPr>
          <p:nvPr/>
        </p:nvSpPr>
        <p:spPr bwMode="auto">
          <a:xfrm>
            <a:off x="4025900" y="2641600"/>
            <a:ext cx="825500" cy="67945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/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49" name="Rectangle 21"/>
          <p:cNvSpPr>
            <a:spLocks/>
          </p:cNvSpPr>
          <p:nvPr/>
        </p:nvSpPr>
        <p:spPr bwMode="auto">
          <a:xfrm>
            <a:off x="4069994" y="2725552"/>
            <a:ext cx="730969" cy="52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GPU</a:t>
            </a:r>
          </a:p>
          <a:p>
            <a:pPr algn="ctr" defTabSz="457200">
              <a:lnSpc>
                <a:spcPct val="80000"/>
              </a:lnSpc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(throughput)</a:t>
            </a:r>
          </a:p>
          <a:p>
            <a:pPr algn="ctr" defTabSz="457200">
              <a:lnSpc>
                <a:spcPct val="80000"/>
              </a:lnSpc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50" name="Rectangle 22"/>
          <p:cNvSpPr>
            <a:spLocks/>
          </p:cNvSpPr>
          <p:nvPr/>
        </p:nvSpPr>
        <p:spPr bwMode="auto">
          <a:xfrm>
            <a:off x="4984750" y="2647950"/>
            <a:ext cx="825500" cy="67945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/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51" name="Rectangle 23"/>
          <p:cNvSpPr>
            <a:spLocks/>
          </p:cNvSpPr>
          <p:nvPr/>
        </p:nvSpPr>
        <p:spPr bwMode="auto">
          <a:xfrm>
            <a:off x="5028844" y="2731902"/>
            <a:ext cx="730969" cy="52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GPU</a:t>
            </a:r>
          </a:p>
          <a:p>
            <a:pPr algn="ctr" defTabSz="457200">
              <a:lnSpc>
                <a:spcPct val="80000"/>
              </a:lnSpc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(throughput)</a:t>
            </a:r>
          </a:p>
          <a:p>
            <a:pPr algn="ctr" defTabSz="457200">
              <a:lnSpc>
                <a:spcPct val="80000"/>
              </a:lnSpc>
            </a:pPr>
            <a:r>
              <a:rPr lang="en-US" sz="14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52" name="Rectangle 24"/>
          <p:cNvSpPr>
            <a:spLocks/>
          </p:cNvSpPr>
          <p:nvPr/>
        </p:nvSpPr>
        <p:spPr bwMode="auto">
          <a:xfrm>
            <a:off x="3930650" y="1593850"/>
            <a:ext cx="1981200" cy="18796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457200"/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53" name="Rectangle 25"/>
          <p:cNvSpPr>
            <a:spLocks/>
          </p:cNvSpPr>
          <p:nvPr/>
        </p:nvSpPr>
        <p:spPr bwMode="auto">
          <a:xfrm>
            <a:off x="692150" y="3733800"/>
            <a:ext cx="5207000" cy="850900"/>
          </a:xfrm>
          <a:prstGeom prst="rect">
            <a:avLst/>
          </a:prstGeom>
          <a:solidFill>
            <a:srgbClr val="CDCDC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/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54" name="Rectangle 26"/>
          <p:cNvSpPr>
            <a:spLocks/>
          </p:cNvSpPr>
          <p:nvPr/>
        </p:nvSpPr>
        <p:spPr bwMode="auto">
          <a:xfrm>
            <a:off x="3188665" y="4107461"/>
            <a:ext cx="211597" cy="2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LLC</a:t>
            </a:r>
          </a:p>
        </p:txBody>
      </p:sp>
      <p:sp>
        <p:nvSpPr>
          <p:cNvPr id="22555" name="Rectangle 27"/>
          <p:cNvSpPr>
            <a:spLocks/>
          </p:cNvSpPr>
          <p:nvPr/>
        </p:nvSpPr>
        <p:spPr bwMode="auto">
          <a:xfrm>
            <a:off x="2444750" y="4686300"/>
            <a:ext cx="1695450" cy="444500"/>
          </a:xfrm>
          <a:prstGeom prst="rect">
            <a:avLst/>
          </a:prstGeom>
          <a:solidFill>
            <a:srgbClr val="CDCDC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/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56" name="Rectangle 28"/>
          <p:cNvSpPr>
            <a:spLocks/>
          </p:cNvSpPr>
          <p:nvPr/>
        </p:nvSpPr>
        <p:spPr bwMode="auto">
          <a:xfrm>
            <a:off x="2702571" y="4825008"/>
            <a:ext cx="117981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Memory Controller</a:t>
            </a:r>
          </a:p>
        </p:txBody>
      </p:sp>
      <p:sp>
        <p:nvSpPr>
          <p:cNvPr id="22557" name="Rectangle 29"/>
          <p:cNvSpPr>
            <a:spLocks/>
          </p:cNvSpPr>
          <p:nvPr/>
        </p:nvSpPr>
        <p:spPr bwMode="auto">
          <a:xfrm>
            <a:off x="6965950" y="4565650"/>
            <a:ext cx="1695450" cy="5842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/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58" name="Rectangle 30"/>
          <p:cNvSpPr>
            <a:spLocks/>
          </p:cNvSpPr>
          <p:nvPr/>
        </p:nvSpPr>
        <p:spPr bwMode="auto">
          <a:xfrm>
            <a:off x="7191710" y="4583581"/>
            <a:ext cx="1243930" cy="5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Specialized</a:t>
            </a:r>
          </a:p>
          <a:p>
            <a:pPr algn="ctr" defTabSz="457200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compute-capability</a:t>
            </a:r>
          </a:p>
          <a:p>
            <a:pPr algn="ctr" defTabSz="457200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in memory</a:t>
            </a:r>
          </a:p>
        </p:txBody>
      </p:sp>
      <p:sp>
        <p:nvSpPr>
          <p:cNvPr id="22559" name="Rectangle 31"/>
          <p:cNvSpPr>
            <a:spLocks/>
          </p:cNvSpPr>
          <p:nvPr/>
        </p:nvSpPr>
        <p:spPr bwMode="auto">
          <a:xfrm>
            <a:off x="6654800" y="1276350"/>
            <a:ext cx="2324100" cy="39497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457200"/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60" name="Rectangle 32"/>
          <p:cNvSpPr>
            <a:spLocks/>
          </p:cNvSpPr>
          <p:nvPr/>
        </p:nvSpPr>
        <p:spPr bwMode="auto">
          <a:xfrm>
            <a:off x="7542787" y="2989858"/>
            <a:ext cx="53860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Memory</a:t>
            </a:r>
          </a:p>
        </p:txBody>
      </p:sp>
      <p:sp>
        <p:nvSpPr>
          <p:cNvPr id="22561" name="Rectangle 33"/>
          <p:cNvSpPr>
            <a:spLocks/>
          </p:cNvSpPr>
          <p:nvPr/>
        </p:nvSpPr>
        <p:spPr bwMode="auto">
          <a:xfrm>
            <a:off x="6718300" y="1339850"/>
            <a:ext cx="2184400" cy="31369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457200"/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62" name="Rectangle 34"/>
          <p:cNvSpPr>
            <a:spLocks/>
          </p:cNvSpPr>
          <p:nvPr/>
        </p:nvSpPr>
        <p:spPr bwMode="auto">
          <a:xfrm>
            <a:off x="3149600" y="2921000"/>
            <a:ext cx="577850" cy="482600"/>
          </a:xfrm>
          <a:prstGeom prst="rect">
            <a:avLst/>
          </a:prstGeom>
          <a:solidFill>
            <a:srgbClr val="FEBB6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457200"/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63" name="Rectangle 35"/>
          <p:cNvSpPr>
            <a:spLocks/>
          </p:cNvSpPr>
          <p:nvPr/>
        </p:nvSpPr>
        <p:spPr bwMode="auto">
          <a:xfrm>
            <a:off x="3245710" y="3033718"/>
            <a:ext cx="397545" cy="30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12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imaging</a:t>
            </a:r>
          </a:p>
          <a:p>
            <a:pPr algn="ctr" defTabSz="457200">
              <a:lnSpc>
                <a:spcPct val="80000"/>
              </a:lnSpc>
            </a:pPr>
            <a:r>
              <a:rPr lang="en-US" sz="12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22564" name="Rectangle 36"/>
          <p:cNvSpPr>
            <a:spLocks/>
          </p:cNvSpPr>
          <p:nvPr/>
        </p:nvSpPr>
        <p:spPr bwMode="auto">
          <a:xfrm>
            <a:off x="4311318" y="5523508"/>
            <a:ext cx="80791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Memory Bus</a:t>
            </a:r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 rot="10800000" flipH="1">
            <a:off x="416722" y="5460207"/>
            <a:ext cx="8562181" cy="0"/>
          </a:xfrm>
          <a:prstGeom prst="line">
            <a:avLst/>
          </a:prstGeom>
          <a:noFill/>
          <a:ln w="1016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457200"/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>
            <a:off x="7816850" y="5226848"/>
            <a:ext cx="0" cy="239713"/>
          </a:xfrm>
          <a:prstGeom prst="line">
            <a:avLst/>
          </a:prstGeom>
          <a:noFill/>
          <a:ln w="889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457200"/>
            <a:endParaRPr lang="en-US" sz="2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4" name="Rounded Rectangle 43"/>
          <p:cNvSpPr>
            <a:spLocks noChangeArrowheads="1"/>
          </p:cNvSpPr>
          <p:nvPr/>
        </p:nvSpPr>
        <p:spPr bwMode="auto">
          <a:xfrm rot="5400000">
            <a:off x="6712425" y="3890443"/>
            <a:ext cx="2133601" cy="2286000"/>
          </a:xfrm>
          <a:prstGeom prst="roundRect">
            <a:avLst>
              <a:gd name="adj" fmla="val 16667"/>
            </a:avLst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7504" y="6115362"/>
            <a:ext cx="730199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kern="0" dirty="0">
                <a:solidFill>
                  <a:srgbClr val="FF0000"/>
                </a:solidFill>
                <a:latin typeface="Myriad Pro Bold Cond"/>
                <a:ea typeface="ヒラギノ角ゴ ProN W6"/>
                <a:cs typeface="ヒラギノ角ゴ ProN W6"/>
              </a:rPr>
              <a:t>Memory similar to a “conventional” accelerator</a:t>
            </a:r>
          </a:p>
        </p:txBody>
      </p:sp>
    </p:spTree>
    <p:extLst>
      <p:ext uri="{BB962C8B-B14F-4D97-AF65-F5344CB8AC3E}">
        <p14:creationId xmlns:p14="http://schemas.microsoft.com/office/powerpoint/2010/main" val="3397146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1A5712"/>
                </a:solidFill>
                <a:latin typeface="Garamond"/>
                <a:cs typeface="Garamond"/>
              </a:rPr>
              <a:t>Enabling In-Memory Search</a:t>
            </a:r>
            <a:endParaRPr lang="en-US" sz="4000" dirty="0">
              <a:solidFill>
                <a:srgbClr val="1A5712"/>
              </a:soli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is a flexible and scalable memory interface?</a:t>
            </a:r>
          </a:p>
          <a:p>
            <a:r>
              <a:rPr lang="en-US" dirty="0" smtClean="0"/>
              <a:t>What is the right partitioning of computation capability?</a:t>
            </a:r>
          </a:p>
          <a:p>
            <a:r>
              <a:rPr lang="en-US" dirty="0" smtClean="0"/>
              <a:t>What is the right low-cost memory substrate?</a:t>
            </a:r>
          </a:p>
          <a:p>
            <a:r>
              <a:rPr lang="en-US" dirty="0" smtClean="0"/>
              <a:t>What memory technologies are the best enablers?</a:t>
            </a:r>
          </a:p>
          <a:p>
            <a:r>
              <a:rPr lang="en-US" dirty="0" smtClean="0"/>
              <a:t>How do we rethink/ease search algorithms/applications?</a:t>
            </a:r>
            <a:endParaRPr lang="en-US" dirty="0"/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1475656" y="1615978"/>
            <a:ext cx="1504950" cy="1676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1647106" y="2657378"/>
            <a:ext cx="1155700" cy="4953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1882056" y="2720878"/>
            <a:ext cx="660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Cache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12256" y="3152678"/>
            <a:ext cx="0" cy="4254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212256" y="2327178"/>
            <a:ext cx="0" cy="3365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1634406" y="1787428"/>
            <a:ext cx="1155700" cy="5461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1786806" y="1838228"/>
            <a:ext cx="84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Processor</a:t>
            </a:r>
          </a:p>
          <a:p>
            <a:pPr defTabSz="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5735414" y="3660678"/>
            <a:ext cx="1212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 Interconnect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914056" y="1615978"/>
            <a:ext cx="2901950" cy="1676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5014764" y="1674568"/>
            <a:ext cx="1069404" cy="20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 Memory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364238" y="3299522"/>
            <a:ext cx="0" cy="3111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5" name="AutoShape 16"/>
          <p:cNvSpPr>
            <a:spLocks/>
          </p:cNvSpPr>
          <p:nvPr/>
        </p:nvSpPr>
        <p:spPr bwMode="auto">
          <a:xfrm>
            <a:off x="1482006" y="3583685"/>
            <a:ext cx="5327650" cy="76200"/>
          </a:xfrm>
          <a:prstGeom prst="roundRect">
            <a:avLst>
              <a:gd name="adj" fmla="val 50000"/>
            </a:avLst>
          </a:prstGeom>
          <a:solidFill>
            <a:srgbClr val="CDCDC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4022006" y="190807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" name="Rectangle 18"/>
          <p:cNvSpPr>
            <a:spLocks/>
          </p:cNvSpPr>
          <p:nvPr/>
        </p:nvSpPr>
        <p:spPr bwMode="auto">
          <a:xfrm>
            <a:off x="4022006" y="215572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4022006" y="240337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022006" y="265102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4022006" y="289867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5571406" y="190807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2" name="Rectangle 23"/>
          <p:cNvSpPr>
            <a:spLocks/>
          </p:cNvSpPr>
          <p:nvPr/>
        </p:nvSpPr>
        <p:spPr bwMode="auto">
          <a:xfrm>
            <a:off x="5571406" y="215572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5571406" y="240337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4" name="Rectangle 25"/>
          <p:cNvSpPr>
            <a:spLocks/>
          </p:cNvSpPr>
          <p:nvPr/>
        </p:nvSpPr>
        <p:spPr bwMode="auto">
          <a:xfrm>
            <a:off x="5571406" y="265102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5" name="Rectangle 26"/>
          <p:cNvSpPr>
            <a:spLocks/>
          </p:cNvSpPr>
          <p:nvPr/>
        </p:nvSpPr>
        <p:spPr bwMode="auto">
          <a:xfrm>
            <a:off x="5571406" y="2898678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6" name="Rectangle 27"/>
          <p:cNvSpPr>
            <a:spLocks/>
          </p:cNvSpPr>
          <p:nvPr/>
        </p:nvSpPr>
        <p:spPr bwMode="auto">
          <a:xfrm>
            <a:off x="1736006" y="2962178"/>
            <a:ext cx="977900" cy="146050"/>
          </a:xfrm>
          <a:prstGeom prst="rect">
            <a:avLst/>
          </a:prstGeom>
          <a:solidFill>
            <a:srgbClr val="FD9A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6917606" y="1946178"/>
            <a:ext cx="0" cy="1270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8" name="Rectangle 29"/>
          <p:cNvSpPr>
            <a:spLocks/>
          </p:cNvSpPr>
          <p:nvPr/>
        </p:nvSpPr>
        <p:spPr bwMode="auto">
          <a:xfrm>
            <a:off x="7020272" y="2420888"/>
            <a:ext cx="1087536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Database  </a:t>
            </a:r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1863006" y="2441478"/>
            <a:ext cx="3714750" cy="1358900"/>
          </a:xfrm>
          <a:custGeom>
            <a:avLst/>
            <a:gdLst>
              <a:gd name="T0" fmla="*/ 21600 w 21600"/>
              <a:gd name="T1" fmla="*/ 12000 h 21600"/>
              <a:gd name="T2" fmla="*/ 21600 w 21600"/>
              <a:gd name="T3" fmla="*/ 21600 h 21600"/>
              <a:gd name="T4" fmla="*/ 0 w 21600"/>
              <a:gd name="T5" fmla="*/ 21600 h 21600"/>
              <a:gd name="T6" fmla="*/ 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200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w="101600" cap="flat">
            <a:solidFill>
              <a:srgbClr val="D90B00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762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  <p:grpSp>
        <p:nvGrpSpPr>
          <p:cNvPr id="30" name="Group 34"/>
          <p:cNvGrpSpPr>
            <a:grpSpLocks/>
          </p:cNvGrpSpPr>
          <p:nvPr/>
        </p:nvGrpSpPr>
        <p:grpSpPr bwMode="auto">
          <a:xfrm>
            <a:off x="2507531" y="2410522"/>
            <a:ext cx="3349625" cy="1091406"/>
            <a:chOff x="0" y="0"/>
            <a:chExt cx="4219" cy="1374"/>
          </a:xfrm>
        </p:grpSpPr>
        <p:sp>
          <p:nvSpPr>
            <p:cNvPr id="31" name="Rectangle 31"/>
            <p:cNvSpPr>
              <a:spLocks/>
            </p:cNvSpPr>
            <p:nvPr/>
          </p:nvSpPr>
          <p:spPr bwMode="auto">
            <a:xfrm>
              <a:off x="2987" y="862"/>
              <a:ext cx="1232" cy="184"/>
            </a:xfrm>
            <a:prstGeom prst="rect">
              <a:avLst/>
            </a:prstGeom>
            <a:solidFill>
              <a:srgbClr val="FD9A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0" y="0"/>
              <a:ext cx="3328" cy="1352"/>
            </a:xfrm>
            <a:custGeom>
              <a:avLst/>
              <a:gdLst>
                <a:gd name="T0" fmla="*/ 21600 w 21600"/>
                <a:gd name="T1" fmla="*/ 1533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533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101600" cap="flat">
              <a:solidFill>
                <a:srgbClr val="D90B00"/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762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33" name="Rectangle 33"/>
            <p:cNvSpPr>
              <a:spLocks/>
            </p:cNvSpPr>
            <p:nvPr/>
          </p:nvSpPr>
          <p:spPr bwMode="auto">
            <a:xfrm>
              <a:off x="800" y="1054"/>
              <a:ext cx="152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45720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D90B00"/>
                  </a:solidFill>
                  <a:latin typeface="Myriad Pro Bold Cond" charset="0"/>
                  <a:cs typeface="Myriad Pro Bold Cond" charset="0"/>
                  <a:sym typeface="Myriad Pro Bold Cond" charset="0"/>
                </a:rPr>
                <a:t>Query vector</a:t>
              </a:r>
            </a:p>
          </p:txBody>
        </p:sp>
      </p:grpSp>
      <p:sp>
        <p:nvSpPr>
          <p:cNvPr id="34" name="Rectangle 35"/>
          <p:cNvSpPr>
            <a:spLocks/>
          </p:cNvSpPr>
          <p:nvPr/>
        </p:nvSpPr>
        <p:spPr bwMode="auto">
          <a:xfrm>
            <a:off x="3287142" y="3895080"/>
            <a:ext cx="1212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defTabSz="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D90B00"/>
                </a:solidFill>
                <a:latin typeface="Myriad Pro Bold Cond" charset="0"/>
                <a:cs typeface="Myriad Pro Bold Cond" charset="0"/>
                <a:sym typeface="Myriad Pro Bold Cond" charset="0"/>
              </a:rPr>
              <a:t>Results</a:t>
            </a: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 rot="5400000">
            <a:off x="6460231" y="1762202"/>
            <a:ext cx="2133601" cy="1434752"/>
          </a:xfrm>
          <a:prstGeom prst="roundRect">
            <a:avLst>
              <a:gd name="adj" fmla="val 16667"/>
            </a:avLst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Myriad Pro Bold Cond"/>
              <a:ea typeface="ヒラギノ角ゴ ProN W6"/>
              <a:cs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4026108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utoUpdateAnimBg="0"/>
      <p:bldP spid="3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In-Memory Computation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610600" cy="4876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715000" y="1124744"/>
            <a:ext cx="2895600" cy="9144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Virtual Memory Support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124200" y="1124744"/>
            <a:ext cx="2438400" cy="9144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Cache Coherence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33400" y="1124744"/>
            <a:ext cx="2286000" cy="9144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  <a:t>DRAM Support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33400" y="2420144"/>
            <a:ext cx="2286000" cy="1143000"/>
          </a:xfrm>
          <a:prstGeom prst="roundRect">
            <a:avLst/>
          </a:prstGeom>
          <a:solidFill>
            <a:srgbClr val="2A55D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RowClone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(MICRO 2013)</a:t>
            </a:r>
            <a:endParaRPr lang="en-US" sz="2400" b="1" kern="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124200" y="2420145"/>
            <a:ext cx="2438400" cy="1143000"/>
          </a:xfrm>
          <a:prstGeom prst="roundRect">
            <a:avLst/>
          </a:prstGeom>
          <a:solidFill>
            <a:srgbClr val="2A55D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Dirty-Block Index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(ISCA 2014)</a:t>
            </a:r>
            <a:endParaRPr lang="en-US" sz="2400" b="1" kern="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867400" y="2420144"/>
            <a:ext cx="2590800" cy="1143000"/>
          </a:xfrm>
          <a:prstGeom prst="roundRect">
            <a:avLst/>
          </a:prstGeom>
          <a:solidFill>
            <a:srgbClr val="2A55D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Page Overlays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(ISCA 2015)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33400" y="3791744"/>
            <a:ext cx="2286000" cy="1143000"/>
          </a:xfrm>
          <a:prstGeom prst="roundRect">
            <a:avLst/>
          </a:prstGeom>
          <a:solidFill>
            <a:srgbClr val="2A55D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In-DRAM Gather Scatter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33400" y="5239544"/>
            <a:ext cx="2286000" cy="914400"/>
          </a:xfrm>
          <a:prstGeom prst="roundRect">
            <a:avLst/>
          </a:prstGeom>
          <a:solidFill>
            <a:srgbClr val="2A55D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In-DRAM Bitwise Operations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(IEEE CAL 2015)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124200" y="5239544"/>
            <a:ext cx="2438400" cy="914400"/>
          </a:xfrm>
          <a:prstGeom prst="round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867400" y="5239544"/>
            <a:ext cx="2590800" cy="914400"/>
          </a:xfrm>
          <a:prstGeom prst="round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124200" y="3791744"/>
            <a:ext cx="2438400" cy="1143000"/>
          </a:xfrm>
          <a:prstGeom prst="roundRect">
            <a:avLst/>
          </a:prstGeom>
          <a:solidFill>
            <a:srgbClr val="C4442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Non-contiguous Cache lines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867400" y="3791744"/>
            <a:ext cx="2590800" cy="1143000"/>
          </a:xfrm>
          <a:prstGeom prst="roundRect">
            <a:avLst/>
          </a:prstGeom>
          <a:solidFill>
            <a:srgbClr val="C4442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Gathered Pages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2971800" y="1200944"/>
            <a:ext cx="0" cy="510540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lgDashDot"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>
          <a:xfrm>
            <a:off x="5715000" y="1200944"/>
            <a:ext cx="0" cy="510540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lgDashDot"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>
          <a:xfrm>
            <a:off x="533400" y="2191544"/>
            <a:ext cx="79248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lgDashDot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66260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800" dirty="0" smtClean="0"/>
              <a:t>In-DRAM AND/OR: Triple Row Activation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6928"/>
            <a:ext cx="8610600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04248" y="6356176"/>
            <a:ext cx="2133600" cy="457200"/>
          </a:xfrm>
        </p:spPr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384300" y="3190528"/>
            <a:ext cx="387178" cy="685800"/>
          </a:xfrm>
          <a:prstGeom prst="rect">
            <a:avLst/>
          </a:prstGeom>
          <a:solidFill>
            <a:srgbClr val="40627C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371600" y="3476178"/>
            <a:ext cx="387178" cy="400150"/>
          </a:xfrm>
          <a:prstGeom prst="rect">
            <a:avLst/>
          </a:prstGeom>
          <a:solidFill>
            <a:srgbClr val="40627C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387613" y="2134614"/>
            <a:ext cx="387178" cy="685800"/>
          </a:xfrm>
          <a:prstGeom prst="rect">
            <a:avLst/>
          </a:prstGeom>
          <a:solidFill>
            <a:srgbClr val="40627C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390386" y="2420264"/>
            <a:ext cx="387178" cy="400150"/>
          </a:xfrm>
          <a:prstGeom prst="rect">
            <a:avLst/>
          </a:prstGeom>
          <a:solidFill>
            <a:srgbClr val="40627C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752600" y="1133128"/>
            <a:ext cx="3064024" cy="4958665"/>
            <a:chOff x="1828800" y="-857925"/>
            <a:chExt cx="4182533" cy="6768806"/>
          </a:xfrm>
        </p:grpSpPr>
        <p:grpSp>
          <p:nvGrpSpPr>
            <p:cNvPr id="76" name="Group 75"/>
            <p:cNvGrpSpPr/>
            <p:nvPr/>
          </p:nvGrpSpPr>
          <p:grpSpPr>
            <a:xfrm>
              <a:off x="3039533" y="3479094"/>
              <a:ext cx="2971800" cy="1119011"/>
              <a:chOff x="2667000" y="3041650"/>
              <a:chExt cx="2057400" cy="774700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667000" y="3048000"/>
                <a:ext cx="609600" cy="762000"/>
                <a:chOff x="2819400" y="3048000"/>
                <a:chExt cx="609600" cy="762000"/>
              </a:xfrm>
            </p:grpSpPr>
            <p:sp>
              <p:nvSpPr>
                <p:cNvPr id="88" name="Isosceles Triangle 87"/>
                <p:cNvSpPr/>
                <p:nvPr/>
              </p:nvSpPr>
              <p:spPr>
                <a:xfrm>
                  <a:off x="2819400" y="3124200"/>
                  <a:ext cx="609600" cy="685800"/>
                </a:xfrm>
                <a:prstGeom prst="triangle">
                  <a:avLst/>
                </a:prstGeom>
                <a:solidFill>
                  <a:srgbClr val="E8E595">
                    <a:lumMod val="50000"/>
                  </a:srgbClr>
                </a:solidFill>
                <a:ln w="31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b="1" kern="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3048000" y="3048000"/>
                  <a:ext cx="152400" cy="152400"/>
                </a:xfrm>
                <a:prstGeom prst="ellipse">
                  <a:avLst/>
                </a:prstGeom>
                <a:solidFill>
                  <a:srgbClr val="E8E595">
                    <a:lumMod val="50000"/>
                  </a:srgbClr>
                </a:solidFill>
                <a:ln w="31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b="1" kern="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 rot="10800000">
                <a:off x="4114800" y="3048000"/>
                <a:ext cx="609600" cy="762000"/>
                <a:chOff x="2819400" y="3048000"/>
                <a:chExt cx="609600" cy="762000"/>
              </a:xfrm>
            </p:grpSpPr>
            <p:sp>
              <p:nvSpPr>
                <p:cNvPr id="86" name="Isosceles Triangle 85"/>
                <p:cNvSpPr/>
                <p:nvPr/>
              </p:nvSpPr>
              <p:spPr>
                <a:xfrm>
                  <a:off x="2819400" y="3124200"/>
                  <a:ext cx="609600" cy="685800"/>
                </a:xfrm>
                <a:prstGeom prst="triangle">
                  <a:avLst/>
                </a:prstGeom>
                <a:solidFill>
                  <a:srgbClr val="E8E595">
                    <a:lumMod val="50000"/>
                  </a:srgbClr>
                </a:solidFill>
                <a:ln w="31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b="1" kern="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3048000" y="3048000"/>
                  <a:ext cx="152400" cy="152400"/>
                </a:xfrm>
                <a:prstGeom prst="ellipse">
                  <a:avLst/>
                </a:prstGeom>
                <a:solidFill>
                  <a:srgbClr val="E8E595">
                    <a:lumMod val="50000"/>
                  </a:srgbClr>
                </a:solidFill>
                <a:ln w="31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b="1" kern="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4" name="Elbow Connector 83"/>
              <p:cNvCxnSpPr>
                <a:stCxn id="86" idx="3"/>
                <a:endCxn id="89" idx="0"/>
              </p:cNvCxnSpPr>
              <p:nvPr/>
            </p:nvCxnSpPr>
            <p:spPr>
              <a:xfrm rot="16200000" flipV="1">
                <a:off x="3695700" y="2324100"/>
                <a:ext cx="12700" cy="1447800"/>
              </a:xfrm>
              <a:prstGeom prst="bentConnector3">
                <a:avLst>
                  <a:gd name="adj1" fmla="val 4135134"/>
                </a:avLst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Elbow Connector 84"/>
              <p:cNvCxnSpPr>
                <a:stCxn id="87" idx="0"/>
                <a:endCxn id="88" idx="3"/>
              </p:cNvCxnSpPr>
              <p:nvPr/>
            </p:nvCxnSpPr>
            <p:spPr>
              <a:xfrm rot="5400000">
                <a:off x="3695700" y="3086100"/>
                <a:ext cx="12700" cy="1447800"/>
              </a:xfrm>
              <a:prstGeom prst="bentConnector3">
                <a:avLst>
                  <a:gd name="adj1" fmla="val 4427024"/>
                </a:avLst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77" name="Straight Connector 76"/>
            <p:cNvCxnSpPr>
              <a:endCxn id="88" idx="1"/>
            </p:cNvCxnSpPr>
            <p:nvPr/>
          </p:nvCxnSpPr>
          <p:spPr>
            <a:xfrm>
              <a:off x="1828800" y="4093633"/>
              <a:ext cx="1430867" cy="0"/>
            </a:xfrm>
            <a:prstGeom prst="line">
              <a:avLst/>
            </a:prstGeom>
            <a:noFill/>
            <a:ln w="38100" cap="flat" cmpd="sng" algn="ctr">
              <a:solidFill>
                <a:srgbClr val="C4442A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>
              <a:off x="2544233" y="4093633"/>
              <a:ext cx="0" cy="935567"/>
            </a:xfrm>
            <a:prstGeom prst="line">
              <a:avLst/>
            </a:prstGeom>
            <a:noFill/>
            <a:ln w="38100" cap="flat" cmpd="sng" algn="ctr">
              <a:solidFill>
                <a:srgbClr val="C4442A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Elbow Connector 78"/>
            <p:cNvCxnSpPr>
              <a:endCxn id="86" idx="5"/>
            </p:cNvCxnSpPr>
            <p:nvPr/>
          </p:nvCxnSpPr>
          <p:spPr>
            <a:xfrm flipV="1">
              <a:off x="2544233" y="3983567"/>
              <a:ext cx="2806700" cy="1045633"/>
            </a:xfrm>
            <a:prstGeom prst="bentConnector3">
              <a:avLst>
                <a:gd name="adj1" fmla="val 67170"/>
              </a:avLst>
            </a:prstGeom>
            <a:noFill/>
            <a:ln w="38100" cap="flat" cmpd="sng" algn="ctr">
              <a:solidFill>
                <a:srgbClr val="C4442A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>
            <a:xfrm flipV="1">
              <a:off x="4525433" y="-857925"/>
              <a:ext cx="0" cy="3588327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>
            <a:xfrm flipV="1">
              <a:off x="4525433" y="5398531"/>
              <a:ext cx="0" cy="51235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sp>
        <p:nvSpPr>
          <p:cNvPr id="90" name="TextBox 89"/>
          <p:cNvSpPr txBox="1"/>
          <p:nvPr/>
        </p:nvSpPr>
        <p:spPr>
          <a:xfrm>
            <a:off x="3733800" y="5715308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½V</a:t>
            </a:r>
            <a:r>
              <a:rPr lang="en-US" sz="2800" b="1" i="1" baseline="-25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DD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733800" y="980728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½V</a:t>
            </a:r>
            <a:r>
              <a:rPr lang="en-US" sz="2800" b="1" i="1" baseline="-25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DD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106239" y="4485928"/>
            <a:ext cx="646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dis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762000" y="2134614"/>
            <a:ext cx="1546191" cy="834596"/>
            <a:chOff x="1425609" y="2590800"/>
            <a:chExt cx="1546191" cy="834596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2051222" y="2590800"/>
              <a:ext cx="0" cy="6858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>
            <a:xfrm>
              <a:off x="2438400" y="2590800"/>
              <a:ext cx="0" cy="6858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>
            <a:xfrm>
              <a:off x="2438400" y="2933700"/>
              <a:ext cx="53340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97" name="Rectangle 96"/>
            <p:cNvSpPr/>
            <p:nvPr/>
          </p:nvSpPr>
          <p:spPr>
            <a:xfrm>
              <a:off x="1425609" y="3311096"/>
              <a:ext cx="125730" cy="1143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8" name="Elbow Connector 97"/>
            <p:cNvCxnSpPr>
              <a:endCxn id="97" idx="0"/>
            </p:cNvCxnSpPr>
            <p:nvPr/>
          </p:nvCxnSpPr>
          <p:spPr>
            <a:xfrm rot="10800000" flipV="1">
              <a:off x="1488474" y="2948630"/>
              <a:ext cx="562748" cy="362465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tailEnd type="arrow" w="lg" len="lg"/>
            </a:ln>
            <a:effectLst/>
          </p:spPr>
        </p:cxnSp>
      </p:grpSp>
      <p:cxnSp>
        <p:nvCxnSpPr>
          <p:cNvPr id="99" name="Straight Connector 98"/>
          <p:cNvCxnSpPr/>
          <p:nvPr/>
        </p:nvCxnSpPr>
        <p:spPr>
          <a:xfrm>
            <a:off x="2881451" y="2477514"/>
            <a:ext cx="853357" cy="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00" name="Straight Arrow Connector 99"/>
          <p:cNvCxnSpPr>
            <a:stCxn id="101" idx="6"/>
            <a:endCxn id="102" idx="2"/>
          </p:cNvCxnSpPr>
          <p:nvPr/>
        </p:nvCxnSpPr>
        <p:spPr>
          <a:xfrm>
            <a:off x="2324300" y="2477514"/>
            <a:ext cx="533000" cy="0"/>
          </a:xfrm>
          <a:prstGeom prst="straightConnector1">
            <a:avLst/>
          </a:prstGeom>
          <a:noFill/>
          <a:ln w="38100" cap="flat" cmpd="sng" algn="ctr">
            <a:solidFill>
              <a:srgbClr val="C4442A"/>
            </a:solidFill>
            <a:prstDash val="solid"/>
            <a:tailEnd type="stealth" w="lg" len="lg"/>
          </a:ln>
          <a:effectLst/>
        </p:spPr>
      </p:cxnSp>
      <p:sp>
        <p:nvSpPr>
          <p:cNvPr id="101" name="Oval 100"/>
          <p:cNvSpPr/>
          <p:nvPr/>
        </p:nvSpPr>
        <p:spPr>
          <a:xfrm>
            <a:off x="2209800" y="2420264"/>
            <a:ext cx="114500" cy="114500"/>
          </a:xfrm>
          <a:prstGeom prst="ellipse">
            <a:avLst/>
          </a:prstGeom>
          <a:solidFill>
            <a:srgbClr val="5A5A5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857300" y="2420264"/>
            <a:ext cx="114500" cy="114500"/>
          </a:xfrm>
          <a:prstGeom prst="ellipse">
            <a:avLst/>
          </a:prstGeom>
          <a:solidFill>
            <a:srgbClr val="5A5A5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2324188" y="2164370"/>
            <a:ext cx="433199" cy="283388"/>
          </a:xfrm>
          <a:prstGeom prst="straightConnector1">
            <a:avLst/>
          </a:prstGeom>
          <a:noFill/>
          <a:ln w="38100" cap="flat" cmpd="sng" algn="ctr">
            <a:solidFill>
              <a:srgbClr val="C4442A"/>
            </a:solidFill>
            <a:prstDash val="solid"/>
            <a:tailEnd type="stealth" w="lg" len="lg"/>
          </a:ln>
          <a:effectLst/>
        </p:spPr>
      </p:cxnSp>
      <p:sp>
        <p:nvSpPr>
          <p:cNvPr id="104" name="Rectangle 103"/>
          <p:cNvSpPr/>
          <p:nvPr/>
        </p:nvSpPr>
        <p:spPr>
          <a:xfrm>
            <a:off x="1387613" y="1133128"/>
            <a:ext cx="387178" cy="685800"/>
          </a:xfrm>
          <a:prstGeom prst="rect">
            <a:avLst/>
          </a:prstGeom>
          <a:solidFill>
            <a:srgbClr val="40627C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390386" y="1418778"/>
            <a:ext cx="387178" cy="400150"/>
          </a:xfrm>
          <a:prstGeom prst="rect">
            <a:avLst/>
          </a:prstGeom>
          <a:solidFill>
            <a:srgbClr val="40627C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762000" y="1133128"/>
            <a:ext cx="1546191" cy="834596"/>
            <a:chOff x="1425609" y="2590800"/>
            <a:chExt cx="1546191" cy="834596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2051222" y="2590800"/>
              <a:ext cx="0" cy="6858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>
            <a:xfrm>
              <a:off x="2438400" y="2590800"/>
              <a:ext cx="0" cy="6858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>
            <a:xfrm>
              <a:off x="2438400" y="2933700"/>
              <a:ext cx="53340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110" name="Rectangle 109"/>
            <p:cNvSpPr/>
            <p:nvPr/>
          </p:nvSpPr>
          <p:spPr>
            <a:xfrm>
              <a:off x="1425609" y="3311096"/>
              <a:ext cx="125730" cy="1143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1" name="Elbow Connector 110"/>
            <p:cNvCxnSpPr>
              <a:endCxn id="110" idx="0"/>
            </p:cNvCxnSpPr>
            <p:nvPr/>
          </p:nvCxnSpPr>
          <p:spPr>
            <a:xfrm rot="10800000" flipV="1">
              <a:off x="1488474" y="2948630"/>
              <a:ext cx="562748" cy="362465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tailEnd type="arrow" w="lg" len="lg"/>
            </a:ln>
            <a:effectLst/>
          </p:spPr>
        </p:cxnSp>
      </p:grpSp>
      <p:cxnSp>
        <p:nvCxnSpPr>
          <p:cNvPr id="112" name="Straight Connector 111"/>
          <p:cNvCxnSpPr/>
          <p:nvPr/>
        </p:nvCxnSpPr>
        <p:spPr>
          <a:xfrm>
            <a:off x="2881451" y="1476028"/>
            <a:ext cx="853357" cy="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13" name="Straight Arrow Connector 112"/>
          <p:cNvCxnSpPr>
            <a:stCxn id="114" idx="6"/>
            <a:endCxn id="115" idx="2"/>
          </p:cNvCxnSpPr>
          <p:nvPr/>
        </p:nvCxnSpPr>
        <p:spPr>
          <a:xfrm>
            <a:off x="2324300" y="1476028"/>
            <a:ext cx="533000" cy="0"/>
          </a:xfrm>
          <a:prstGeom prst="straightConnector1">
            <a:avLst/>
          </a:prstGeom>
          <a:noFill/>
          <a:ln w="38100" cap="flat" cmpd="sng" algn="ctr">
            <a:solidFill>
              <a:srgbClr val="C4442A"/>
            </a:solidFill>
            <a:prstDash val="solid"/>
            <a:tailEnd type="stealth" w="lg" len="lg"/>
          </a:ln>
          <a:effectLst/>
        </p:spPr>
      </p:cxnSp>
      <p:sp>
        <p:nvSpPr>
          <p:cNvPr id="114" name="Oval 113"/>
          <p:cNvSpPr/>
          <p:nvPr/>
        </p:nvSpPr>
        <p:spPr>
          <a:xfrm>
            <a:off x="2209800" y="1418778"/>
            <a:ext cx="114500" cy="114500"/>
          </a:xfrm>
          <a:prstGeom prst="ellipse">
            <a:avLst/>
          </a:prstGeom>
          <a:solidFill>
            <a:srgbClr val="5A5A5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2857300" y="1418778"/>
            <a:ext cx="114500" cy="114500"/>
          </a:xfrm>
          <a:prstGeom prst="ellipse">
            <a:avLst/>
          </a:prstGeom>
          <a:solidFill>
            <a:srgbClr val="5A5A5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 flipV="1">
            <a:off x="2324188" y="1162884"/>
            <a:ext cx="433199" cy="283388"/>
          </a:xfrm>
          <a:prstGeom prst="straightConnector1">
            <a:avLst/>
          </a:prstGeom>
          <a:noFill/>
          <a:ln w="38100" cap="flat" cmpd="sng" algn="ctr">
            <a:solidFill>
              <a:srgbClr val="C4442A"/>
            </a:solidFill>
            <a:prstDash val="solid"/>
            <a:tailEnd type="stealth" w="lg" len="lg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228600" y="1295708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28600" y="2438708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762000" y="3190528"/>
            <a:ext cx="1546191" cy="834596"/>
            <a:chOff x="1425609" y="2590800"/>
            <a:chExt cx="1546191" cy="834596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2051222" y="2590800"/>
              <a:ext cx="0" cy="6858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>
            <a:xfrm>
              <a:off x="2438400" y="2590800"/>
              <a:ext cx="0" cy="6858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>
            <a:xfrm>
              <a:off x="2438400" y="2933700"/>
              <a:ext cx="53340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123" name="Rectangle 122"/>
            <p:cNvSpPr/>
            <p:nvPr/>
          </p:nvSpPr>
          <p:spPr>
            <a:xfrm>
              <a:off x="1425609" y="3311096"/>
              <a:ext cx="125730" cy="1143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4" name="Elbow Connector 123"/>
            <p:cNvCxnSpPr>
              <a:endCxn id="123" idx="0"/>
            </p:cNvCxnSpPr>
            <p:nvPr/>
          </p:nvCxnSpPr>
          <p:spPr>
            <a:xfrm rot="10800000" flipV="1">
              <a:off x="1488474" y="2948630"/>
              <a:ext cx="562748" cy="362465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tailEnd type="arrow" w="lg" len="lg"/>
            </a:ln>
            <a:effectLst/>
          </p:spPr>
        </p:cxnSp>
      </p:grpSp>
      <p:cxnSp>
        <p:nvCxnSpPr>
          <p:cNvPr id="125" name="Straight Connector 124"/>
          <p:cNvCxnSpPr/>
          <p:nvPr/>
        </p:nvCxnSpPr>
        <p:spPr>
          <a:xfrm>
            <a:off x="2881451" y="3533428"/>
            <a:ext cx="853357" cy="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26" name="Straight Arrow Connector 125"/>
          <p:cNvCxnSpPr>
            <a:stCxn id="127" idx="6"/>
            <a:endCxn id="128" idx="2"/>
          </p:cNvCxnSpPr>
          <p:nvPr/>
        </p:nvCxnSpPr>
        <p:spPr>
          <a:xfrm>
            <a:off x="2324300" y="3533428"/>
            <a:ext cx="533000" cy="0"/>
          </a:xfrm>
          <a:prstGeom prst="straightConnector1">
            <a:avLst/>
          </a:prstGeom>
          <a:noFill/>
          <a:ln w="38100" cap="flat" cmpd="sng" algn="ctr">
            <a:solidFill>
              <a:srgbClr val="C4442A"/>
            </a:solidFill>
            <a:prstDash val="solid"/>
            <a:tailEnd type="stealth" w="lg" len="lg"/>
          </a:ln>
          <a:effectLst/>
        </p:spPr>
      </p:cxnSp>
      <p:sp>
        <p:nvSpPr>
          <p:cNvPr id="127" name="Oval 126"/>
          <p:cNvSpPr/>
          <p:nvPr/>
        </p:nvSpPr>
        <p:spPr>
          <a:xfrm>
            <a:off x="2209800" y="3476178"/>
            <a:ext cx="114500" cy="114500"/>
          </a:xfrm>
          <a:prstGeom prst="ellipse">
            <a:avLst/>
          </a:prstGeom>
          <a:solidFill>
            <a:srgbClr val="5A5A5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2857300" y="3476178"/>
            <a:ext cx="114500" cy="114500"/>
          </a:xfrm>
          <a:prstGeom prst="ellipse">
            <a:avLst/>
          </a:prstGeom>
          <a:solidFill>
            <a:srgbClr val="5A5A5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 flipV="1">
            <a:off x="2324188" y="3220284"/>
            <a:ext cx="433199" cy="283388"/>
          </a:xfrm>
          <a:prstGeom prst="straightConnector1">
            <a:avLst/>
          </a:prstGeom>
          <a:noFill/>
          <a:ln w="38100" cap="flat" cmpd="sng" algn="ctr">
            <a:solidFill>
              <a:srgbClr val="C4442A"/>
            </a:solidFill>
            <a:prstDash val="solid"/>
            <a:tailEnd type="stealth" w="lg" len="lg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228600" y="3418422"/>
            <a:ext cx="322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5562600" y="1742728"/>
            <a:ext cx="3124200" cy="1604860"/>
          </a:xfrm>
          <a:prstGeom prst="roundRect">
            <a:avLst/>
          </a:prstGeom>
          <a:solidFill>
            <a:srgbClr val="C4442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Final State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kern="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AB + BC + AC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792103" y="980728"/>
            <a:ext cx="1313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½V</a:t>
            </a:r>
            <a:r>
              <a:rPr lang="en-US" sz="2800" b="1" i="1" baseline="-25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DD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</a:t>
            </a:r>
            <a:r>
              <a:rPr lang="el-GR" sz="28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δ</a:t>
            </a:r>
            <a:endParaRPr lang="en-US" sz="2800" b="1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5562600" y="3643068"/>
            <a:ext cx="3124200" cy="1604860"/>
          </a:xfrm>
          <a:prstGeom prst="roundRect">
            <a:avLst/>
          </a:prstGeom>
          <a:solidFill>
            <a:srgbClr val="C4442A"/>
          </a:solidFill>
          <a:ln w="25400" cap="flat" cmpd="sng" algn="ctr">
            <a:noFill/>
            <a:prstDash val="solid"/>
          </a:ln>
          <a:effectLst/>
        </p:spPr>
        <p:txBody>
          <a:bodyPr lIns="4572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kern="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C(A + B) + ~C(AB)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143000" y="448592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114800" y="5705128"/>
            <a:ext cx="381000" cy="53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004331" y="990908"/>
            <a:ext cx="72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</a:t>
            </a:r>
            <a:r>
              <a:rPr lang="en-US" sz="2800" b="1" i="1" baseline="-25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DD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1781681" y="6453336"/>
            <a:ext cx="5677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Seshadri+, “</a:t>
            </a:r>
            <a:r>
              <a:rPr lang="en-US" sz="1400" dirty="0">
                <a:solidFill>
                  <a:srgbClr val="0000FF"/>
                </a:solidFill>
                <a:latin typeface="Tahoma"/>
                <a:ea typeface="+mn-ea"/>
                <a:cs typeface="+mn-cs"/>
              </a:rPr>
              <a:t>Fast Bulk Bitwise AND and OR in DRAM</a:t>
            </a:r>
            <a:r>
              <a:rPr lang="en-US" sz="140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”, IEEE CAL 2015.</a:t>
            </a:r>
          </a:p>
        </p:txBody>
      </p:sp>
    </p:spTree>
    <p:extLst>
      <p:ext uri="{BB962C8B-B14F-4D97-AF65-F5344CB8AC3E}">
        <p14:creationId xmlns:p14="http://schemas.microsoft.com/office/powerpoint/2010/main" val="4051967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3" grpId="1" animBg="1"/>
      <p:bldP spid="90" grpId="0"/>
      <p:bldP spid="91" grpId="0"/>
      <p:bldP spid="92" grpId="0"/>
      <p:bldP spid="104" grpId="0" animBg="1"/>
      <p:bldP spid="104" grpId="1" animBg="1"/>
      <p:bldP spid="131" grpId="0" animBg="1"/>
      <p:bldP spid="132" grpId="0"/>
      <p:bldP spid="132" grpId="1"/>
      <p:bldP spid="133" grpId="0" animBg="1"/>
      <p:bldP spid="134" grpId="0"/>
      <p:bldP spid="135" grpId="0"/>
      <p:bldP spid="1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Required Reviews</a:t>
            </a:r>
          </a:p>
        </p:txBody>
      </p:sp>
      <p:sp>
        <p:nvSpPr>
          <p:cNvPr id="27750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ahoma" charset="0"/>
              </a:rPr>
              <a:t>Due Tuesday Sep 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22 </a:t>
            </a:r>
            <a:r>
              <a:rPr lang="en-US" dirty="0">
                <a:solidFill>
                  <a:srgbClr val="FF0000"/>
                </a:solidFill>
                <a:latin typeface="Tahoma" charset="0"/>
              </a:rPr>
              <a:t>@ 3pm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Enter your reviews on the review website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Please discuss ideas </a:t>
            </a:r>
            <a:r>
              <a:rPr lang="en-US" dirty="0">
                <a:latin typeface="Tahoma" charset="0"/>
              </a:rPr>
              <a:t>and thoughts on Piazza</a:t>
            </a:r>
          </a:p>
          <a:p>
            <a:endParaRPr lang="en-US" dirty="0">
              <a:latin typeface="Tahoma" charset="0"/>
            </a:endParaRPr>
          </a:p>
        </p:txBody>
      </p:sp>
      <p:sp>
        <p:nvSpPr>
          <p:cNvPr id="2775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435AE7-0597-C844-BEB1-247B5C3F849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In-DRAM Bulk Bitwise AND/OR Operation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512365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BULKAND A, B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 </a:t>
            </a:r>
          </a:p>
          <a:p>
            <a:r>
              <a:rPr lang="en-US" dirty="0" smtClean="0"/>
              <a:t>Semantics: Perform </a:t>
            </a:r>
            <a:r>
              <a:rPr lang="en-US" dirty="0"/>
              <a:t>a bitwise AND of two rows A and B and store the result in </a:t>
            </a:r>
            <a:r>
              <a:rPr lang="en-US" dirty="0" smtClean="0"/>
              <a:t>row C</a:t>
            </a:r>
            <a:endParaRPr lang="en-US" dirty="0"/>
          </a:p>
          <a:p>
            <a:endParaRPr lang="en-US" dirty="0"/>
          </a:p>
          <a:p>
            <a:r>
              <a:rPr lang="en-US" dirty="0"/>
              <a:t>R0 – reserved zero row, R1 – reserved one row</a:t>
            </a:r>
          </a:p>
          <a:p>
            <a:r>
              <a:rPr lang="en-US" dirty="0"/>
              <a:t>D1, D2, D3 – Designated rows for triple activation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1. RowClone  </a:t>
            </a:r>
            <a:r>
              <a:rPr lang="en-US" dirty="0"/>
              <a:t>A  into  </a:t>
            </a:r>
            <a:r>
              <a:rPr lang="en-US" dirty="0" smtClean="0"/>
              <a:t>D1		</a:t>
            </a:r>
          </a:p>
          <a:p>
            <a:pPr marL="0" indent="0">
              <a:buNone/>
            </a:pPr>
            <a:r>
              <a:rPr lang="en-US" dirty="0" smtClean="0"/>
              <a:t>2. RowClone  </a:t>
            </a:r>
            <a:r>
              <a:rPr lang="en-US" dirty="0"/>
              <a:t>B  into  </a:t>
            </a:r>
            <a:r>
              <a:rPr lang="en-US" dirty="0" smtClean="0"/>
              <a:t>D2		</a:t>
            </a:r>
          </a:p>
          <a:p>
            <a:pPr marL="0" indent="0">
              <a:buNone/>
            </a:pPr>
            <a:r>
              <a:rPr lang="en-US" dirty="0" smtClean="0"/>
              <a:t>3. RowClone  </a:t>
            </a:r>
            <a:r>
              <a:rPr lang="en-US" dirty="0"/>
              <a:t>R0  into  </a:t>
            </a:r>
            <a:r>
              <a:rPr lang="en-US" dirty="0" smtClean="0"/>
              <a:t>D3		</a:t>
            </a:r>
          </a:p>
          <a:p>
            <a:pPr marL="0" indent="0">
              <a:buNone/>
            </a:pPr>
            <a:r>
              <a:rPr lang="en-US" dirty="0" smtClean="0"/>
              <a:t>4. ACTIVATE  </a:t>
            </a:r>
            <a:r>
              <a:rPr lang="en-US" dirty="0"/>
              <a:t>D1,D2,</a:t>
            </a:r>
            <a:r>
              <a:rPr lang="en-US" dirty="0" smtClean="0"/>
              <a:t>D3		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5. RowClone  </a:t>
            </a:r>
            <a:r>
              <a:rPr lang="en-US" dirty="0"/>
              <a:t>Result  into  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64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In-DRAM AND/</a:t>
            </a:r>
            <a:r>
              <a:rPr lang="en-US" dirty="0" smtClean="0"/>
              <a:t>OR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9041"/>
            <a:ext cx="8610600" cy="512365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20X improvement in AND/OR throughput</a:t>
            </a:r>
            <a:r>
              <a:rPr lang="en-US" dirty="0" smtClean="0"/>
              <a:t> vs. Intel AVX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50.5X reduction in memory energy consumption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At least 30% performance improvement in range queries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1681" y="6453336"/>
            <a:ext cx="5677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Seshadri+, “</a:t>
            </a:r>
            <a:r>
              <a:rPr lang="en-US" sz="1400" dirty="0">
                <a:solidFill>
                  <a:srgbClr val="0000FF"/>
                </a:solidFill>
                <a:latin typeface="Tahoma"/>
                <a:ea typeface="+mn-ea"/>
                <a:cs typeface="+mn-cs"/>
              </a:rPr>
              <a:t>Fast Bulk Bitwise AND and OR in DRAM</a:t>
            </a:r>
            <a:r>
              <a:rPr lang="en-US" sz="140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”, IEEE CAL 2015.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83298" y="2132856"/>
            <a:ext cx="7707626" cy="4248472"/>
            <a:chOff x="-183298" y="2060848"/>
            <a:chExt cx="7707626" cy="42484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3688" y="2060848"/>
              <a:ext cx="5760640" cy="39788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43520" y="5970766"/>
              <a:ext cx="27246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Tahoma"/>
                  <a:ea typeface="+mn-ea"/>
                  <a:cs typeface="+mn-cs"/>
                </a:rPr>
                <a:t>Size of Vectors to be </a:t>
              </a:r>
              <a:r>
                <a:rPr lang="en-US" sz="1600" dirty="0" err="1">
                  <a:solidFill>
                    <a:srgbClr val="000000"/>
                  </a:solidFill>
                  <a:latin typeface="Tahoma"/>
                  <a:ea typeface="+mn-ea"/>
                  <a:cs typeface="+mn-cs"/>
                </a:rPr>
                <a:t>ANDed</a:t>
              </a:r>
              <a:endParaRPr lang="en-US" sz="1600" dirty="0">
                <a:solidFill>
                  <a:srgbClr val="000000"/>
                </a:solidFill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83298" y="3717032"/>
              <a:ext cx="3603170" cy="338554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Tahoma"/>
                  <a:ea typeface="+mn-ea"/>
                  <a:cs typeface="+mn-cs"/>
                </a:rPr>
                <a:t>Throughput of AND operations (GB/s)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6360" y="2276872"/>
              <a:ext cx="23866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ahoma"/>
                  <a:ea typeface="+mn-ea"/>
                  <a:cs typeface="+mn-cs"/>
                </a:rPr>
                <a:t>In-DRAM AND (2 banks)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4008" y="3645024"/>
              <a:ext cx="22951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FF6600"/>
                  </a:solidFill>
                  <a:latin typeface="Tahoma"/>
                  <a:ea typeface="+mn-ea"/>
                  <a:cs typeface="+mn-cs"/>
                </a:rPr>
                <a:t>In-DRAM AND (1 bank)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12160" y="4797152"/>
              <a:ext cx="10213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2A55D6"/>
                  </a:solidFill>
                  <a:latin typeface="Tahoma"/>
                  <a:ea typeface="+mn-ea"/>
                  <a:cs typeface="+mn-cs"/>
                </a:rPr>
                <a:t>Intel AVX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5883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5711552" cy="512365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 bulk computation model in memory</a:t>
            </a:r>
          </a:p>
          <a:p>
            <a:endParaRPr lang="en-US" dirty="0" smtClean="0"/>
          </a:p>
          <a:p>
            <a:r>
              <a:rPr lang="en-US" dirty="0" smtClean="0"/>
              <a:t>New memory &amp; software interfaces to enable bulk in-memory computation</a:t>
            </a:r>
          </a:p>
          <a:p>
            <a:endParaRPr lang="en-US" dirty="0" smtClean="0"/>
          </a:p>
          <a:p>
            <a:r>
              <a:rPr lang="en-US" dirty="0" smtClean="0"/>
              <a:t>New programming models, algorithms, compilers, and system designs that can take advantage of the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940152" y="1340768"/>
            <a:ext cx="3054350" cy="3898900"/>
            <a:chOff x="1863" y="1035"/>
            <a:chExt cx="1924" cy="2456"/>
          </a:xfrm>
        </p:grpSpPr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2307" y="2774"/>
              <a:ext cx="1226" cy="23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Microarchitecture</a:t>
              </a:r>
            </a:p>
          </p:txBody>
        </p:sp>
        <p:sp>
          <p:nvSpPr>
            <p:cNvPr id="7" name="Text Box 18"/>
            <p:cNvSpPr txBox="1">
              <a:spLocks noChangeAspect="1" noChangeArrowheads="1"/>
            </p:cNvSpPr>
            <p:nvPr/>
          </p:nvSpPr>
          <p:spPr bwMode="auto">
            <a:xfrm>
              <a:off x="2307" y="2534"/>
              <a:ext cx="1226" cy="2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ISA</a:t>
              </a:r>
            </a:p>
          </p:txBody>
        </p:sp>
        <p:sp>
          <p:nvSpPr>
            <p:cNvPr id="8" name="Text Box 19"/>
            <p:cNvSpPr txBox="1">
              <a:spLocks noChangeAspect="1" noChangeArrowheads="1"/>
            </p:cNvSpPr>
            <p:nvPr/>
          </p:nvSpPr>
          <p:spPr bwMode="auto">
            <a:xfrm>
              <a:off x="1863" y="1512"/>
              <a:ext cx="1226" cy="23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Programs</a:t>
              </a:r>
            </a:p>
          </p:txBody>
        </p:sp>
        <p:sp>
          <p:nvSpPr>
            <p:cNvPr id="9" name="Text Box 20"/>
            <p:cNvSpPr txBox="1">
              <a:spLocks noChangeAspect="1" noChangeArrowheads="1"/>
            </p:cNvSpPr>
            <p:nvPr/>
          </p:nvSpPr>
          <p:spPr bwMode="auto">
            <a:xfrm>
              <a:off x="1863" y="1272"/>
              <a:ext cx="1226" cy="23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Algorithms</a:t>
              </a:r>
            </a:p>
          </p:txBody>
        </p:sp>
        <p:sp>
          <p:nvSpPr>
            <p:cNvPr id="10" name="Text Box 21"/>
            <p:cNvSpPr txBox="1">
              <a:spLocks noChangeAspect="1" noChangeArrowheads="1"/>
            </p:cNvSpPr>
            <p:nvPr/>
          </p:nvSpPr>
          <p:spPr bwMode="auto">
            <a:xfrm>
              <a:off x="1863" y="1035"/>
              <a:ext cx="1226" cy="23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Problems</a:t>
              </a:r>
            </a:p>
          </p:txBody>
        </p:sp>
        <p:sp>
          <p:nvSpPr>
            <p:cNvPr id="11" name="Text Box 22"/>
            <p:cNvSpPr txBox="1">
              <a:spLocks noChangeAspect="1" noChangeArrowheads="1"/>
            </p:cNvSpPr>
            <p:nvPr/>
          </p:nvSpPr>
          <p:spPr bwMode="auto">
            <a:xfrm>
              <a:off x="2307" y="3014"/>
              <a:ext cx="1226" cy="23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Logic</a:t>
              </a:r>
            </a:p>
          </p:txBody>
        </p:sp>
        <p:sp>
          <p:nvSpPr>
            <p:cNvPr id="12" name="Text Box 23"/>
            <p:cNvSpPr txBox="1">
              <a:spLocks noChangeAspect="1" noChangeArrowheads="1"/>
            </p:cNvSpPr>
            <p:nvPr/>
          </p:nvSpPr>
          <p:spPr bwMode="auto">
            <a:xfrm>
              <a:off x="2307" y="3254"/>
              <a:ext cx="1226" cy="23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Devices</a:t>
              </a:r>
            </a:p>
          </p:txBody>
        </p:sp>
        <p:sp>
          <p:nvSpPr>
            <p:cNvPr id="13" name="Text Box 24"/>
            <p:cNvSpPr txBox="1">
              <a:spLocks noChangeAspect="1" noChangeArrowheads="1"/>
            </p:cNvSpPr>
            <p:nvPr/>
          </p:nvSpPr>
          <p:spPr bwMode="auto">
            <a:xfrm>
              <a:off x="2307" y="2102"/>
              <a:ext cx="1226" cy="4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-105" charset="0"/>
                </a:rPr>
                <a:t>Runtime System</a:t>
              </a:r>
            </a:p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-105" charset="0"/>
                </a:rPr>
                <a:t>(VM, OS, MM)</a:t>
              </a:r>
            </a:p>
          </p:txBody>
        </p:sp>
        <p:sp>
          <p:nvSpPr>
            <p:cNvPr id="14" name="Text Box 25"/>
            <p:cNvSpPr txBox="1">
              <a:spLocks noChangeAspect="1" noChangeArrowheads="1"/>
            </p:cNvSpPr>
            <p:nvPr/>
          </p:nvSpPr>
          <p:spPr bwMode="auto">
            <a:xfrm>
              <a:off x="3351" y="1505"/>
              <a:ext cx="436" cy="2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latin typeface="Arial" pitchFamily="-105" charset="0"/>
                </a:rPr>
                <a:t>User</a:t>
              </a:r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2444" y="1749"/>
              <a:ext cx="218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</a:endParaRPr>
            </a:p>
          </p:txBody>
        </p:sp>
        <p:sp>
          <p:nvSpPr>
            <p:cNvPr id="16" name="Line 27"/>
            <p:cNvSpPr>
              <a:spLocks noChangeShapeType="1"/>
            </p:cNvSpPr>
            <p:nvPr/>
          </p:nvSpPr>
          <p:spPr bwMode="auto">
            <a:xfrm flipH="1">
              <a:off x="3097" y="1619"/>
              <a:ext cx="2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 flipH="1">
              <a:off x="3242" y="1749"/>
              <a:ext cx="32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218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/>
              <a:t>Two Approaches to In-Memory Processing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1648"/>
            <a:ext cx="8610600" cy="5123656"/>
          </a:xfrm>
        </p:spPr>
        <p:txBody>
          <a:bodyPr/>
          <a:lstStyle/>
          <a:p>
            <a:pPr marL="363538" indent="-347663"/>
            <a:r>
              <a:rPr lang="en-US" dirty="0" smtClean="0"/>
              <a:t>1. </a:t>
            </a:r>
            <a:r>
              <a:rPr lang="en-US" dirty="0" smtClean="0">
                <a:solidFill>
                  <a:srgbClr val="0000FF"/>
                </a:solidFill>
              </a:rPr>
              <a:t>Minimally </a:t>
            </a:r>
            <a:r>
              <a:rPr lang="en-US" dirty="0">
                <a:solidFill>
                  <a:srgbClr val="0000FF"/>
                </a:solidFill>
              </a:rPr>
              <a:t>change DRAM</a:t>
            </a:r>
            <a:r>
              <a:rPr lang="en-US" dirty="0"/>
              <a:t> to enable simple yet powerful   computation </a:t>
            </a:r>
            <a:r>
              <a:rPr lang="en-US" dirty="0" smtClean="0"/>
              <a:t>primitives</a:t>
            </a:r>
          </a:p>
          <a:p>
            <a:pPr lvl="1"/>
            <a:r>
              <a:rPr lang="en-US" altLang="ja-JP" sz="1800" dirty="0" smtClean="0">
                <a:solidFill>
                  <a:srgbClr val="0000FF"/>
                </a:solidFill>
                <a:latin typeface="Tahoma" charset="0"/>
                <a:ea typeface="ＭＳ Ｐゴシック"/>
                <a:hlinkClick r:id="rId2"/>
              </a:rPr>
              <a:t>RowClone</a:t>
            </a:r>
            <a:r>
              <a:rPr lang="en-US" altLang="ja-JP" sz="1800" dirty="0">
                <a:solidFill>
                  <a:srgbClr val="0000FF"/>
                </a:solidFill>
                <a:latin typeface="Tahoma" charset="0"/>
                <a:ea typeface="ＭＳ Ｐゴシック"/>
                <a:hlinkClick r:id="rId2"/>
              </a:rPr>
              <a:t>: Fast and Efficient In-DRAM Copy and Initialization of Bulk Data</a:t>
            </a:r>
            <a:r>
              <a:rPr lang="en-US" altLang="ja-JP" sz="1800" dirty="0">
                <a:solidFill>
                  <a:srgbClr val="000000"/>
                </a:solidFill>
                <a:latin typeface="Tahoma" charset="0"/>
                <a:ea typeface="ＭＳ Ｐゴシック"/>
              </a:rPr>
              <a:t> (</a:t>
            </a:r>
            <a:r>
              <a:rPr lang="en-US" altLang="ja-JP" sz="1800" dirty="0">
                <a:solidFill>
                  <a:srgbClr val="0000FF"/>
                </a:solidFill>
                <a:latin typeface="Tahoma" charset="0"/>
                <a:ea typeface="ＭＳ Ｐゴシック"/>
              </a:rPr>
              <a:t>Seshadri et al., MICRO 2013</a:t>
            </a:r>
            <a:r>
              <a:rPr lang="en-US" altLang="ja-JP" sz="1800" dirty="0">
                <a:solidFill>
                  <a:srgbClr val="000000"/>
                </a:solidFill>
                <a:latin typeface="Tahoma" charset="0"/>
                <a:ea typeface="ＭＳ Ｐゴシック"/>
              </a:rPr>
              <a:t>)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  <a:hlinkClick r:id="rId3"/>
              </a:rPr>
              <a:t>Fast Bulk Bitwise AND and OR in </a:t>
            </a:r>
            <a:r>
              <a:rPr lang="en-US" sz="1800" dirty="0" smtClean="0">
                <a:solidFill>
                  <a:srgbClr val="0000FF"/>
                </a:solidFill>
                <a:hlinkClick r:id="rId3"/>
              </a:rPr>
              <a:t>DRAM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>
                <a:solidFill>
                  <a:srgbClr val="0000FF"/>
                </a:solidFill>
              </a:rPr>
              <a:t>Seshadri et al., IEEE CAL 2015</a:t>
            </a:r>
            <a:r>
              <a:rPr lang="en-US" sz="1800" dirty="0"/>
              <a:t>)</a:t>
            </a:r>
          </a:p>
          <a:p>
            <a:pPr marL="363538" indent="-347663">
              <a:buNone/>
            </a:pPr>
            <a:endParaRPr lang="en-US" dirty="0" smtClean="0"/>
          </a:p>
          <a:p>
            <a:pPr marL="363538" indent="-347663">
              <a:buNone/>
            </a:pPr>
            <a:endParaRPr lang="en-US" dirty="0"/>
          </a:p>
          <a:p>
            <a:pPr marL="363538" indent="-347663"/>
            <a:r>
              <a:rPr lang="en-US" dirty="0"/>
              <a:t>2. </a:t>
            </a:r>
            <a:r>
              <a:rPr lang="en-US" dirty="0">
                <a:solidFill>
                  <a:srgbClr val="0000FF"/>
                </a:solidFill>
              </a:rPr>
              <a:t>Exploit the control logic in 3D-stacked memory </a:t>
            </a:r>
            <a:r>
              <a:rPr lang="en-US" dirty="0"/>
              <a:t>to enable more comprehensive computation near </a:t>
            </a:r>
            <a:r>
              <a:rPr lang="en-US" dirty="0" smtClean="0"/>
              <a:t>memory</a:t>
            </a:r>
          </a:p>
          <a:p>
            <a:pPr marL="690563" lvl="1" indent="-347663"/>
            <a:r>
              <a:rPr lang="en-US" sz="1800" dirty="0">
                <a:hlinkClick r:id="rId4"/>
              </a:rPr>
              <a:t>PIM-Enabled Instructions: A Low-Overhead, Locality-Aware Processing-in-Memory </a:t>
            </a:r>
            <a:r>
              <a:rPr lang="en-US" sz="1800" dirty="0" smtClean="0">
                <a:hlinkClick r:id="rId4"/>
              </a:rPr>
              <a:t>Architecture</a:t>
            </a:r>
            <a:r>
              <a:rPr lang="en-US" sz="1800" dirty="0" smtClean="0"/>
              <a:t> (</a:t>
            </a:r>
            <a:r>
              <a:rPr lang="en-US" sz="1800" dirty="0" err="1" smtClean="0">
                <a:solidFill>
                  <a:srgbClr val="0000FF"/>
                </a:solidFill>
              </a:rPr>
              <a:t>Ahn</a:t>
            </a:r>
            <a:r>
              <a:rPr lang="en-US" sz="1800" dirty="0" smtClean="0">
                <a:solidFill>
                  <a:srgbClr val="0000FF"/>
                </a:solidFill>
              </a:rPr>
              <a:t> et al., ISCA 2015</a:t>
            </a:r>
            <a:r>
              <a:rPr lang="en-US" sz="1800" dirty="0" smtClean="0"/>
              <a:t>)</a:t>
            </a:r>
          </a:p>
          <a:p>
            <a:pPr marL="690563" lvl="1" indent="-347663"/>
            <a:r>
              <a:rPr lang="en-US" sz="1800" dirty="0" smtClean="0">
                <a:hlinkClick r:id="rId5"/>
              </a:rPr>
              <a:t>A </a:t>
            </a:r>
            <a:r>
              <a:rPr lang="en-US" sz="1800" dirty="0">
                <a:hlinkClick r:id="rId5"/>
              </a:rPr>
              <a:t>Scalable Processing-in-Memory Accelerator for Parallel Graph </a:t>
            </a:r>
            <a:r>
              <a:rPr lang="en-US" sz="1800" dirty="0" smtClean="0">
                <a:hlinkClick r:id="rId5"/>
              </a:rPr>
              <a:t>Processing </a:t>
            </a:r>
            <a:r>
              <a:rPr lang="en-US" sz="1800" dirty="0" smtClean="0"/>
              <a:t>(</a:t>
            </a:r>
            <a:r>
              <a:rPr lang="en-US" sz="1800" dirty="0" err="1" smtClean="0">
                <a:solidFill>
                  <a:srgbClr val="0000FF"/>
                </a:solidFill>
              </a:rPr>
              <a:t>Ahn</a:t>
            </a:r>
            <a:r>
              <a:rPr lang="en-US" sz="1800" dirty="0" smtClean="0">
                <a:solidFill>
                  <a:srgbClr val="0000FF"/>
                </a:solidFill>
              </a:rPr>
              <a:t> et al., ISCA 2015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3692374"/>
            <a:ext cx="6408712" cy="43204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93920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Key Questions in 3D Stacked PIM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610600" cy="5051648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minimal processing-in-memory support </a:t>
            </a:r>
            <a:r>
              <a:rPr lang="en-US" dirty="0" smtClean="0"/>
              <a:t>we can provide ?</a:t>
            </a:r>
          </a:p>
          <a:p>
            <a:pPr lvl="1"/>
            <a:r>
              <a:rPr lang="en-US" dirty="0" smtClean="0"/>
              <a:t>without changing the system significantly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hile achieving significant benefits of processing in 3D-stacked memory</a:t>
            </a:r>
          </a:p>
          <a:p>
            <a:pPr lvl="1"/>
            <a:endParaRPr lang="en-US" dirty="0"/>
          </a:p>
          <a:p>
            <a:r>
              <a:rPr lang="en-US" dirty="0" smtClean="0"/>
              <a:t>How can we accelerate important applications if we </a:t>
            </a:r>
            <a:r>
              <a:rPr lang="en-US" dirty="0" smtClean="0">
                <a:solidFill>
                  <a:srgbClr val="0000FF"/>
                </a:solidFill>
              </a:rPr>
              <a:t>use 3D-stacked memory as a coarse-grained accelerator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is the architecture and programming model?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are the mechanisms for acceleration?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5736" y="1209081"/>
            <a:ext cx="5400600" cy="43204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12432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924800" cy="1935832"/>
          </a:xfrm>
        </p:spPr>
        <p:txBody>
          <a:bodyPr/>
          <a:lstStyle/>
          <a:p>
            <a:r>
              <a:rPr lang="en-US" altLang="ko-KR" sz="3600" dirty="0"/>
              <a:t>PIM-Enabled Instructions: 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 smtClean="0"/>
              <a:t>A </a:t>
            </a:r>
            <a:r>
              <a:rPr lang="en-US" altLang="ko-KR" sz="3600" dirty="0"/>
              <a:t>Low-Overhead, Locality-Aware PIM Architecture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>
                <a:solidFill>
                  <a:srgbClr val="000000"/>
                </a:solidFill>
              </a:rPr>
              <a:pPr/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4941168"/>
            <a:ext cx="5265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90563" lvl="1" indent="-347663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  <a:hlinkClick r:id="rId2"/>
              </a:rPr>
              <a:t>PIM</a:t>
            </a: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  <a:hlinkClick r:id="rId2"/>
              </a:rPr>
              <a:t>-Enabled Instructions: A Low-Overhead, </a:t>
            </a:r>
            <a:endParaRPr lang="en-US" dirty="0" smtClean="0">
              <a:solidFill>
                <a:srgbClr val="000000"/>
              </a:solidFill>
              <a:latin typeface="Tahoma"/>
              <a:ea typeface="+mn-ea"/>
              <a:cs typeface="+mn-cs"/>
              <a:hlinkClick r:id="rId2"/>
            </a:endParaRPr>
          </a:p>
          <a:p>
            <a:pPr marL="690563" lvl="1" indent="-347663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  <a:hlinkClick r:id="rId2"/>
              </a:rPr>
              <a:t>Locality</a:t>
            </a: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  <a:hlinkClick r:id="rId2"/>
              </a:rPr>
              <a:t>-Aware Processing-in-Memory Architecture</a:t>
            </a: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 </a:t>
            </a:r>
            <a:endParaRPr lang="en-US" dirty="0" smtClean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  <a:p>
            <a:pPr marL="690563" lvl="1" indent="-347663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Tahoma"/>
                <a:ea typeface="+mn-ea"/>
                <a:cs typeface="+mn-cs"/>
              </a:rPr>
              <a:t>Ahn</a:t>
            </a:r>
            <a:r>
              <a:rPr lang="en-US" dirty="0">
                <a:solidFill>
                  <a:srgbClr val="0000FF"/>
                </a:solidFill>
                <a:latin typeface="Tahoma"/>
                <a:ea typeface="+mn-ea"/>
                <a:cs typeface="+mn-cs"/>
              </a:rPr>
              <a:t> et al., ISCA 2015</a:t>
            </a: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8269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4" descr="http://files.itproportal.com/wp-content/uploads/photos/Xeon-Phi-3Aubrey_Isle_die-640x480_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600" y="4258800"/>
            <a:ext cx="1873468" cy="1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4" descr="http://files.itproportal.com/wp-content/uploads/photos/Xeon-Phi-3Aubrey_Isle_die-640x480_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600" y="4366800"/>
            <a:ext cx="1873468" cy="1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4" descr="http://files.itproportal.com/wp-content/uploads/photos/Xeon-Phi-3Aubrey_Isle_die-640x480_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600" y="4474800"/>
            <a:ext cx="1873468" cy="1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7" name="그룹 1036"/>
          <p:cNvGrpSpPr/>
          <p:nvPr/>
        </p:nvGrpSpPr>
        <p:grpSpPr>
          <a:xfrm>
            <a:off x="6682694" y="4750182"/>
            <a:ext cx="1873466" cy="1620292"/>
            <a:chOff x="6682694" y="4976720"/>
            <a:chExt cx="1873466" cy="1620292"/>
          </a:xfrm>
        </p:grpSpPr>
        <p:pic>
          <p:nvPicPr>
            <p:cNvPr id="141" name="Picture 2" descr="http://m.eet.com/media/1041402/DC1491_UTH_2_PG_32.gi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694" y="4976720"/>
              <a:ext cx="1873466" cy="1231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" name="TextBox 151"/>
            <p:cNvSpPr txBox="1"/>
            <p:nvPr/>
          </p:nvSpPr>
          <p:spPr>
            <a:xfrm>
              <a:off x="7056612" y="6227680"/>
              <a:ext cx="112562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dirty="0" smtClean="0">
                  <a:solidFill>
                    <a:prstClr val="black"/>
                  </a:solidFill>
                  <a:latin typeface="Calibri"/>
                  <a:ea typeface="나눔고딕"/>
                  <a:cs typeface="+mn-cs"/>
                </a:rPr>
                <a:t>DRAM die</a:t>
              </a:r>
              <a:endParaRPr lang="ko-KR" altLang="en-US" dirty="0">
                <a:solidFill>
                  <a:prstClr val="black"/>
                </a:solidFill>
                <a:latin typeface="Calibri"/>
                <a:ea typeface="나눔고딕"/>
                <a:cs typeface="+mn-cs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Challenges in Processing-in-Memory</a:t>
            </a:r>
            <a:endParaRPr lang="ko-KR" altLang="en-US" dirty="0"/>
          </a:p>
        </p:txBody>
      </p:sp>
      <p:cxnSp>
        <p:nvCxnSpPr>
          <p:cNvPr id="6" name="직선 연결선 5"/>
          <p:cNvCxnSpPr/>
          <p:nvPr/>
        </p:nvCxnSpPr>
        <p:spPr>
          <a:xfrm>
            <a:off x="3048000" y="1340768"/>
            <a:ext cx="0" cy="532859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6096000" y="1340768"/>
            <a:ext cx="0" cy="532859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7267" y="1340768"/>
            <a:ext cx="25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Cost-effectiveness</a:t>
            </a:r>
            <a:endParaRPr lang="ko-KR" altLang="en-US" sz="2400" b="1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9667" y="1340768"/>
            <a:ext cx="2804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Programming Model</a:t>
            </a:r>
            <a:endParaRPr lang="ko-KR" altLang="en-US" sz="2400" b="1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970" y="1340768"/>
            <a:ext cx="2350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Coherence &amp; VM</a:t>
            </a:r>
            <a:endParaRPr lang="ko-KR" altLang="en-US" sz="2400" b="1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586069" y="2107136"/>
            <a:ext cx="1873468" cy="4284286"/>
            <a:chOff x="586069" y="2107136"/>
            <a:chExt cx="1873468" cy="4284286"/>
          </a:xfrm>
        </p:grpSpPr>
        <p:grpSp>
          <p:nvGrpSpPr>
            <p:cNvPr id="20" name="그룹 19"/>
            <p:cNvGrpSpPr/>
            <p:nvPr/>
          </p:nvGrpSpPr>
          <p:grpSpPr>
            <a:xfrm>
              <a:off x="586070" y="2107136"/>
              <a:ext cx="1873466" cy="1632102"/>
              <a:chOff x="606032" y="2248556"/>
              <a:chExt cx="1873466" cy="1632102"/>
            </a:xfrm>
          </p:grpSpPr>
          <p:pic>
            <p:nvPicPr>
              <p:cNvPr id="1026" name="Picture 2" descr="http://m.eet.com/media/1041402/DC1491_UTH_2_PG_32.gif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032" y="2248556"/>
                <a:ext cx="1873466" cy="12318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979950" y="3511326"/>
                <a:ext cx="1125629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dirty="0" smtClean="0">
                    <a:solidFill>
                      <a:prstClr val="black"/>
                    </a:solidFill>
                    <a:latin typeface="Calibri"/>
                    <a:ea typeface="나눔고딕"/>
                    <a:cs typeface="+mn-cs"/>
                  </a:rPr>
                  <a:t>DRAM die</a:t>
                </a:r>
                <a:endParaRPr lang="ko-KR" altLang="en-US" dirty="0">
                  <a:solidFill>
                    <a:prstClr val="black"/>
                  </a:solidFill>
                  <a:latin typeface="Calibri"/>
                  <a:ea typeface="나눔고딕"/>
                  <a:cs typeface="+mn-cs"/>
                </a:endParaRPr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>
              <a:off x="586069" y="4581128"/>
              <a:ext cx="1873468" cy="1810294"/>
              <a:chOff x="606030" y="4688194"/>
              <a:chExt cx="1873468" cy="1810294"/>
            </a:xfrm>
          </p:grpSpPr>
          <p:pic>
            <p:nvPicPr>
              <p:cNvPr id="1028" name="Picture 4" descr="http://files.itproportal.com/wp-content/uploads/photos/Xeon-Phi-3Aubrey_Isle_die-640x480_original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030" y="4688194"/>
                <a:ext cx="1873468" cy="1405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76498" y="6129156"/>
                <a:ext cx="1532535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dirty="0" smtClean="0">
                    <a:solidFill>
                      <a:prstClr val="black"/>
                    </a:solidFill>
                    <a:latin typeface="Calibri"/>
                    <a:ea typeface="나눔고딕"/>
                    <a:cs typeface="+mn-cs"/>
                  </a:rPr>
                  <a:t>Complex Logic</a:t>
                </a:r>
                <a:endParaRPr lang="ko-KR" altLang="en-US" dirty="0">
                  <a:solidFill>
                    <a:prstClr val="black"/>
                  </a:solidFill>
                  <a:latin typeface="Calibri"/>
                  <a:ea typeface="나눔고딕"/>
                  <a:cs typeface="+mn-cs"/>
                </a:endParaRPr>
              </a:p>
            </p:txBody>
          </p:sp>
        </p:grpSp>
        <p:sp>
          <p:nvSpPr>
            <p:cNvPr id="22" name="십자형 21"/>
            <p:cNvSpPr/>
            <p:nvPr/>
          </p:nvSpPr>
          <p:spPr>
            <a:xfrm>
              <a:off x="1227311" y="3788803"/>
              <a:ext cx="590984" cy="590984"/>
            </a:xfrm>
            <a:prstGeom prst="plus">
              <a:avLst>
                <a:gd name="adj" fmla="val 40058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</p:grpSp>
      <p:grpSp>
        <p:nvGrpSpPr>
          <p:cNvPr id="1024" name="그룹 1023"/>
          <p:cNvGrpSpPr/>
          <p:nvPr/>
        </p:nvGrpSpPr>
        <p:grpSpPr>
          <a:xfrm>
            <a:off x="3611086" y="1977422"/>
            <a:ext cx="1825010" cy="2009476"/>
            <a:chOff x="3611086" y="1832067"/>
            <a:chExt cx="1825010" cy="2009476"/>
          </a:xfrm>
        </p:grpSpPr>
        <p:pic>
          <p:nvPicPr>
            <p:cNvPr id="1030" name="Picture 6" descr="http://www.digicortex.net/sites/default/files/styles/medium/public/field/image/IvyTownCore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709662" y="2115109"/>
              <a:ext cx="1627858" cy="18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3733887" y="1832067"/>
              <a:ext cx="157940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dirty="0" smtClean="0">
                  <a:solidFill>
                    <a:prstClr val="black"/>
                  </a:solidFill>
                  <a:latin typeface="Calibri"/>
                  <a:ea typeface="나눔고딕"/>
                  <a:cs typeface="+mn-cs"/>
                </a:rPr>
                <a:t>Host Processor</a:t>
              </a:r>
              <a:endParaRPr lang="ko-KR" altLang="en-US" dirty="0">
                <a:solidFill>
                  <a:prstClr val="black"/>
                </a:solidFill>
                <a:latin typeface="Calibri"/>
                <a:ea typeface="나눔고딕"/>
                <a:cs typeface="+mn-cs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3614737" y="2750443"/>
            <a:ext cx="1814513" cy="952500"/>
            <a:chOff x="3614737" y="2605088"/>
            <a:chExt cx="1814513" cy="952500"/>
          </a:xfrm>
        </p:grpSpPr>
        <p:sp>
          <p:nvSpPr>
            <p:cNvPr id="25" name="직사각형 24"/>
            <p:cNvSpPr/>
            <p:nvPr/>
          </p:nvSpPr>
          <p:spPr>
            <a:xfrm>
              <a:off x="3614737" y="2605088"/>
              <a:ext cx="604837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3614737" y="2795588"/>
              <a:ext cx="604837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3614737" y="2986088"/>
              <a:ext cx="604837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3614737" y="3176588"/>
              <a:ext cx="604837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3614737" y="3367088"/>
              <a:ext cx="604837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4219858" y="2605088"/>
              <a:ext cx="608488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4219858" y="2795588"/>
              <a:ext cx="608488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4219858" y="2986088"/>
              <a:ext cx="608488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4219858" y="3176588"/>
              <a:ext cx="608488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4219858" y="3367088"/>
              <a:ext cx="608488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4827978" y="2605088"/>
              <a:ext cx="601272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4827978" y="2795588"/>
              <a:ext cx="601272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4827978" y="2986088"/>
              <a:ext cx="601272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4827978" y="3176588"/>
              <a:ext cx="601272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4827978" y="3367088"/>
              <a:ext cx="601272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3378956" y="4581868"/>
            <a:ext cx="2289281" cy="1810294"/>
            <a:chOff x="398129" y="4688194"/>
            <a:chExt cx="2289281" cy="1810294"/>
          </a:xfrm>
        </p:grpSpPr>
        <p:pic>
          <p:nvPicPr>
            <p:cNvPr id="52" name="Picture 4" descr="http://files.itproportal.com/wp-content/uploads/photos/Xeon-Phi-3Aubrey_Isle_die-640x480_original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30" y="4688194"/>
              <a:ext cx="1873468" cy="1405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398129" y="6129156"/>
              <a:ext cx="22892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dirty="0" smtClean="0">
                  <a:solidFill>
                    <a:prstClr val="black"/>
                  </a:solidFill>
                  <a:latin typeface="Calibri"/>
                  <a:ea typeface="나눔고딕"/>
                  <a:cs typeface="+mn-cs"/>
                </a:rPr>
                <a:t>In-Memory Processors</a:t>
              </a:r>
              <a:endParaRPr lang="ko-KR" altLang="en-US" dirty="0">
                <a:solidFill>
                  <a:prstClr val="black"/>
                </a:solidFill>
                <a:latin typeface="Calibri"/>
                <a:ea typeface="나눔고딕"/>
                <a:cs typeface="+mn-cs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3628629" y="4695061"/>
            <a:ext cx="1658034" cy="1181106"/>
            <a:chOff x="3628629" y="4694321"/>
            <a:chExt cx="1658034" cy="1181106"/>
          </a:xfrm>
        </p:grpSpPr>
        <p:sp>
          <p:nvSpPr>
            <p:cNvPr id="55" name="직사각형 54"/>
            <p:cNvSpPr/>
            <p:nvPr/>
          </p:nvSpPr>
          <p:spPr>
            <a:xfrm rot="5400000">
              <a:off x="3496470" y="5224148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 rot="5400000">
              <a:off x="3615533" y="5224149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 rot="5400000">
              <a:off x="3732313" y="5224149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 rot="5400000">
              <a:off x="3851376" y="5224150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 rot="5400000">
              <a:off x="3971032" y="5224149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 rot="5400000">
              <a:off x="4090095" y="5224150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76" name="직사각형 75"/>
            <p:cNvSpPr/>
            <p:nvPr/>
          </p:nvSpPr>
          <p:spPr>
            <a:xfrm rot="5400000">
              <a:off x="4206875" y="5224150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 rot="5400000">
              <a:off x="4325938" y="5224151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82" name="직사각형 81"/>
            <p:cNvSpPr/>
            <p:nvPr/>
          </p:nvSpPr>
          <p:spPr>
            <a:xfrm rot="5400000">
              <a:off x="4444693" y="5224150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83" name="직사각형 82"/>
            <p:cNvSpPr/>
            <p:nvPr/>
          </p:nvSpPr>
          <p:spPr>
            <a:xfrm rot="5400000">
              <a:off x="4563756" y="5224151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680536" y="5224151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 rot="5400000">
              <a:off x="4799599" y="5224152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 rot="5400000">
              <a:off x="4916378" y="5224152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 rot="5400000">
              <a:off x="5035441" y="5224153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 rot="5400000">
              <a:off x="3496470" y="5624199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03" name="직사각형 102"/>
            <p:cNvSpPr/>
            <p:nvPr/>
          </p:nvSpPr>
          <p:spPr>
            <a:xfrm rot="5400000">
              <a:off x="3615533" y="5624200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 rot="5400000">
              <a:off x="3732313" y="5624200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 rot="5400000">
              <a:off x="3851376" y="5624201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06" name="직사각형 105"/>
            <p:cNvSpPr/>
            <p:nvPr/>
          </p:nvSpPr>
          <p:spPr>
            <a:xfrm rot="5400000">
              <a:off x="3971032" y="5624200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07" name="직사각형 106"/>
            <p:cNvSpPr/>
            <p:nvPr/>
          </p:nvSpPr>
          <p:spPr>
            <a:xfrm rot="5400000">
              <a:off x="4090095" y="5624201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08" name="직사각형 107"/>
            <p:cNvSpPr/>
            <p:nvPr/>
          </p:nvSpPr>
          <p:spPr>
            <a:xfrm rot="5400000">
              <a:off x="4206875" y="5624201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09" name="직사각형 108"/>
            <p:cNvSpPr/>
            <p:nvPr/>
          </p:nvSpPr>
          <p:spPr>
            <a:xfrm rot="5400000">
              <a:off x="4325938" y="5624202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 rot="5400000">
              <a:off x="4444693" y="5624201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11" name="직사각형 110"/>
            <p:cNvSpPr/>
            <p:nvPr/>
          </p:nvSpPr>
          <p:spPr>
            <a:xfrm rot="5400000">
              <a:off x="4563756" y="5624202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12" name="직사각형 111"/>
            <p:cNvSpPr/>
            <p:nvPr/>
          </p:nvSpPr>
          <p:spPr>
            <a:xfrm rot="5400000">
              <a:off x="4680536" y="5624202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13" name="직사각형 112"/>
            <p:cNvSpPr/>
            <p:nvPr/>
          </p:nvSpPr>
          <p:spPr>
            <a:xfrm rot="5400000">
              <a:off x="4799599" y="5624203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14" name="직사각형 113"/>
            <p:cNvSpPr/>
            <p:nvPr/>
          </p:nvSpPr>
          <p:spPr>
            <a:xfrm rot="5400000">
              <a:off x="4916378" y="5624203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15" name="직사각형 114"/>
            <p:cNvSpPr/>
            <p:nvPr/>
          </p:nvSpPr>
          <p:spPr>
            <a:xfrm rot="5400000">
              <a:off x="5035441" y="5624204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16" name="직사각형 115"/>
            <p:cNvSpPr/>
            <p:nvPr/>
          </p:nvSpPr>
          <p:spPr>
            <a:xfrm rot="5400000">
              <a:off x="3560764" y="4826480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17" name="직사각형 116"/>
            <p:cNvSpPr/>
            <p:nvPr/>
          </p:nvSpPr>
          <p:spPr>
            <a:xfrm rot="5400000">
              <a:off x="3769640" y="4826483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18" name="직사각형 117"/>
            <p:cNvSpPr/>
            <p:nvPr/>
          </p:nvSpPr>
          <p:spPr>
            <a:xfrm rot="5400000">
              <a:off x="3886420" y="4826483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19" name="직사각형 118"/>
            <p:cNvSpPr/>
            <p:nvPr/>
          </p:nvSpPr>
          <p:spPr>
            <a:xfrm rot="5400000">
              <a:off x="4067395" y="4826485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20" name="직사각형 119"/>
            <p:cNvSpPr/>
            <p:nvPr/>
          </p:nvSpPr>
          <p:spPr>
            <a:xfrm rot="5400000">
              <a:off x="4187051" y="4826484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21" name="직사각형 120"/>
            <p:cNvSpPr/>
            <p:nvPr/>
          </p:nvSpPr>
          <p:spPr>
            <a:xfrm rot="5400000">
              <a:off x="4401364" y="4826486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22" name="직사각형 121"/>
            <p:cNvSpPr/>
            <p:nvPr/>
          </p:nvSpPr>
          <p:spPr>
            <a:xfrm rot="5400000">
              <a:off x="4518144" y="4826486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23" name="직사각형 122"/>
            <p:cNvSpPr/>
            <p:nvPr/>
          </p:nvSpPr>
          <p:spPr>
            <a:xfrm rot="5400000">
              <a:off x="4637207" y="4826487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24" name="직사각형 123"/>
            <p:cNvSpPr/>
            <p:nvPr/>
          </p:nvSpPr>
          <p:spPr>
            <a:xfrm rot="5400000">
              <a:off x="4810391" y="4826488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25" name="직사각형 124"/>
            <p:cNvSpPr/>
            <p:nvPr/>
          </p:nvSpPr>
          <p:spPr>
            <a:xfrm rot="5400000">
              <a:off x="5019941" y="4826489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</p:grpSp>
      <p:grpSp>
        <p:nvGrpSpPr>
          <p:cNvPr id="137" name="그룹 136"/>
          <p:cNvGrpSpPr/>
          <p:nvPr/>
        </p:nvGrpSpPr>
        <p:grpSpPr>
          <a:xfrm>
            <a:off x="6706922" y="1977422"/>
            <a:ext cx="1825010" cy="2009476"/>
            <a:chOff x="3611086" y="1832067"/>
            <a:chExt cx="1825010" cy="2009476"/>
          </a:xfrm>
        </p:grpSpPr>
        <p:pic>
          <p:nvPicPr>
            <p:cNvPr id="138" name="Picture 6" descr="http://www.digicortex.net/sites/default/files/styles/medium/public/field/image/IvyTownCore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709662" y="2115109"/>
              <a:ext cx="1627858" cy="18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TextBox 138"/>
            <p:cNvSpPr txBox="1"/>
            <p:nvPr/>
          </p:nvSpPr>
          <p:spPr>
            <a:xfrm>
              <a:off x="3733887" y="1832067"/>
              <a:ext cx="157940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dirty="0" smtClean="0">
                  <a:solidFill>
                    <a:prstClr val="black"/>
                  </a:solidFill>
                  <a:latin typeface="Calibri"/>
                  <a:ea typeface="나눔고딕"/>
                  <a:cs typeface="+mn-cs"/>
                </a:rPr>
                <a:t>Host Processor</a:t>
              </a:r>
              <a:endParaRPr lang="ko-KR" altLang="en-US" dirty="0">
                <a:solidFill>
                  <a:prstClr val="black"/>
                </a:solidFill>
                <a:latin typeface="Calibri"/>
                <a:ea typeface="나눔고딕"/>
                <a:cs typeface="+mn-cs"/>
              </a:endParaRPr>
            </a:p>
          </p:txBody>
        </p:sp>
      </p:grpSp>
      <p:sp>
        <p:nvSpPr>
          <p:cNvPr id="143" name="직사각형 142"/>
          <p:cNvSpPr/>
          <p:nvPr/>
        </p:nvSpPr>
        <p:spPr>
          <a:xfrm>
            <a:off x="7082157" y="3331955"/>
            <a:ext cx="233043" cy="187534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3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cxnSp>
        <p:nvCxnSpPr>
          <p:cNvPr id="1029" name="직선 화살표 연결선 1028"/>
          <p:cNvCxnSpPr>
            <a:stCxn id="155" idx="0"/>
            <a:endCxn id="143" idx="2"/>
          </p:cNvCxnSpPr>
          <p:nvPr/>
        </p:nvCxnSpPr>
        <p:spPr>
          <a:xfrm flipH="1" flipV="1">
            <a:off x="7198679" y="3519489"/>
            <a:ext cx="81220" cy="1925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직사각형 154"/>
          <p:cNvSpPr/>
          <p:nvPr/>
        </p:nvSpPr>
        <p:spPr>
          <a:xfrm>
            <a:off x="7163377" y="5444566"/>
            <a:ext cx="233043" cy="187534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3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57" name="직사각형 156"/>
          <p:cNvSpPr/>
          <p:nvPr/>
        </p:nvSpPr>
        <p:spPr>
          <a:xfrm>
            <a:off x="7082156" y="3331955"/>
            <a:ext cx="233043" cy="18753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4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58" name="직사각형 157"/>
          <p:cNvSpPr/>
          <p:nvPr/>
        </p:nvSpPr>
        <p:spPr>
          <a:xfrm>
            <a:off x="7163377" y="5445079"/>
            <a:ext cx="233043" cy="187534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5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040" name="직사각형 1039"/>
          <p:cNvSpPr/>
          <p:nvPr/>
        </p:nvSpPr>
        <p:spPr>
          <a:xfrm>
            <a:off x="6706922" y="3331955"/>
            <a:ext cx="241342" cy="187533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400" dirty="0" smtClean="0">
                <a:solidFill>
                  <a:prstClr val="black"/>
                </a:solidFill>
                <a:latin typeface="Calibri"/>
                <a:ea typeface="나눔고딕"/>
              </a:rPr>
              <a:t>C</a:t>
            </a:r>
            <a:endParaRPr lang="ko-KR" altLang="en-US" sz="14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cxnSp>
        <p:nvCxnSpPr>
          <p:cNvPr id="1042" name="직선 화살표 연결선 1041"/>
          <p:cNvCxnSpPr>
            <a:stCxn id="157" idx="1"/>
          </p:cNvCxnSpPr>
          <p:nvPr/>
        </p:nvCxnSpPr>
        <p:spPr>
          <a:xfrm flipH="1">
            <a:off x="6948264" y="3425722"/>
            <a:ext cx="133892" cy="3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2" name="직사각형 161"/>
          <p:cNvSpPr/>
          <p:nvPr/>
        </p:nvSpPr>
        <p:spPr>
          <a:xfrm>
            <a:off x="7497587" y="5619295"/>
            <a:ext cx="241342" cy="187533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400" dirty="0" smtClean="0">
                <a:solidFill>
                  <a:prstClr val="black"/>
                </a:solidFill>
                <a:latin typeface="Calibri"/>
                <a:ea typeface="나눔고딕"/>
              </a:rPr>
              <a:t>C</a:t>
            </a:r>
            <a:endParaRPr lang="ko-KR" altLang="en-US" sz="14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cxnSp>
        <p:nvCxnSpPr>
          <p:cNvPr id="1044" name="구부러진 연결선 1043"/>
          <p:cNvCxnSpPr>
            <a:stCxn id="158" idx="2"/>
            <a:endCxn id="162" idx="1"/>
          </p:cNvCxnSpPr>
          <p:nvPr/>
        </p:nvCxnSpPr>
        <p:spPr>
          <a:xfrm rot="16200000" flipH="1">
            <a:off x="7348519" y="5563993"/>
            <a:ext cx="80449" cy="21768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8" name="구부러진 연결선 1047"/>
          <p:cNvCxnSpPr>
            <a:stCxn id="162" idx="1"/>
            <a:endCxn id="158" idx="2"/>
          </p:cNvCxnSpPr>
          <p:nvPr/>
        </p:nvCxnSpPr>
        <p:spPr>
          <a:xfrm rot="10800000">
            <a:off x="7279899" y="5632614"/>
            <a:ext cx="217688" cy="8044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0" name="직선 화살표 연결선 1049"/>
          <p:cNvCxnSpPr>
            <a:stCxn id="1040" idx="3"/>
            <a:endCxn id="157" idx="1"/>
          </p:cNvCxnSpPr>
          <p:nvPr/>
        </p:nvCxnSpPr>
        <p:spPr>
          <a:xfrm>
            <a:off x="6948264" y="3425722"/>
            <a:ext cx="133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68" name="그룹 1067"/>
          <p:cNvGrpSpPr/>
          <p:nvPr/>
        </p:nvGrpSpPr>
        <p:grpSpPr>
          <a:xfrm>
            <a:off x="3586875" y="4255870"/>
            <a:ext cx="320730" cy="327498"/>
            <a:chOff x="3586875" y="4255870"/>
            <a:chExt cx="320730" cy="327498"/>
          </a:xfrm>
        </p:grpSpPr>
        <p:cxnSp>
          <p:nvCxnSpPr>
            <p:cNvPr id="200" name="구부러진 연결선 199"/>
            <p:cNvCxnSpPr/>
            <p:nvPr/>
          </p:nvCxnSpPr>
          <p:spPr>
            <a:xfrm rot="5400000" flipH="1" flipV="1">
              <a:off x="3800415" y="4258750"/>
              <a:ext cx="110069" cy="104310"/>
            </a:xfrm>
            <a:prstGeom prst="curvedConnector3">
              <a:avLst>
                <a:gd name="adj1" fmla="val 264177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구부러진 연결선 207"/>
            <p:cNvCxnSpPr/>
            <p:nvPr/>
          </p:nvCxnSpPr>
          <p:spPr>
            <a:xfrm rot="5400000" flipH="1" flipV="1">
              <a:off x="3693329" y="4368819"/>
              <a:ext cx="110069" cy="104310"/>
            </a:xfrm>
            <a:prstGeom prst="curvedConnector3">
              <a:avLst>
                <a:gd name="adj1" fmla="val 264177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구부러진 연결선 208"/>
            <p:cNvCxnSpPr/>
            <p:nvPr/>
          </p:nvCxnSpPr>
          <p:spPr>
            <a:xfrm rot="5400000" flipH="1" flipV="1">
              <a:off x="3583995" y="4476179"/>
              <a:ext cx="110069" cy="104310"/>
            </a:xfrm>
            <a:prstGeom prst="curvedConnector3">
              <a:avLst>
                <a:gd name="adj1" fmla="val 264177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665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"/>
                            </p:stCondLst>
                            <p:childTnLst>
                              <p:par>
                                <p:cTn id="11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1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"/>
                            </p:stCondLst>
                            <p:childTnLst>
                              <p:par>
                                <p:cTn id="1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3" grpId="0" animBg="1"/>
      <p:bldP spid="155" grpId="0" animBg="1"/>
      <p:bldP spid="157" grpId="0" animBg="1"/>
      <p:bldP spid="158" grpId="0" animBg="1"/>
      <p:bldP spid="1040" grpId="0" animBg="1"/>
      <p:bldP spid="16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4" descr="http://files.itproportal.com/wp-content/uploads/photos/Xeon-Phi-3Aubrey_Isle_die-640x480_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600" y="4258800"/>
            <a:ext cx="1873468" cy="1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4" descr="http://files.itproportal.com/wp-content/uploads/photos/Xeon-Phi-3Aubrey_Isle_die-640x480_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600" y="4366800"/>
            <a:ext cx="1873468" cy="1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4" descr="http://files.itproportal.com/wp-content/uploads/photos/Xeon-Phi-3Aubrey_Isle_die-640x480_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600" y="4474800"/>
            <a:ext cx="1873468" cy="1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7" name="그룹 1036"/>
          <p:cNvGrpSpPr/>
          <p:nvPr/>
        </p:nvGrpSpPr>
        <p:grpSpPr>
          <a:xfrm>
            <a:off x="6682694" y="4750182"/>
            <a:ext cx="1873466" cy="1620292"/>
            <a:chOff x="6682694" y="4976720"/>
            <a:chExt cx="1873466" cy="1620292"/>
          </a:xfrm>
        </p:grpSpPr>
        <p:pic>
          <p:nvPicPr>
            <p:cNvPr id="141" name="Picture 2" descr="http://m.eet.com/media/1041402/DC1491_UTH_2_PG_32.gi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694" y="4976720"/>
              <a:ext cx="1873466" cy="1231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" name="TextBox 151"/>
            <p:cNvSpPr txBox="1"/>
            <p:nvPr/>
          </p:nvSpPr>
          <p:spPr>
            <a:xfrm>
              <a:off x="7056612" y="6227680"/>
              <a:ext cx="112562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dirty="0" smtClean="0">
                  <a:solidFill>
                    <a:prstClr val="black"/>
                  </a:solidFill>
                  <a:latin typeface="Calibri"/>
                  <a:ea typeface="나눔고딕"/>
                  <a:cs typeface="+mn-cs"/>
                </a:rPr>
                <a:t>DRAM die</a:t>
              </a:r>
              <a:endParaRPr lang="ko-KR" altLang="en-US" dirty="0">
                <a:solidFill>
                  <a:prstClr val="black"/>
                </a:solidFill>
                <a:latin typeface="Calibri"/>
                <a:ea typeface="나눔고딕"/>
                <a:cs typeface="+mn-cs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Challenges in Processing-in-Memory</a:t>
            </a:r>
            <a:endParaRPr lang="ko-KR" altLang="en-US" dirty="0"/>
          </a:p>
        </p:txBody>
      </p:sp>
      <p:cxnSp>
        <p:nvCxnSpPr>
          <p:cNvPr id="6" name="직선 연결선 5"/>
          <p:cNvCxnSpPr/>
          <p:nvPr/>
        </p:nvCxnSpPr>
        <p:spPr>
          <a:xfrm>
            <a:off x="3048000" y="1340768"/>
            <a:ext cx="0" cy="532859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6096000" y="1340768"/>
            <a:ext cx="0" cy="532859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7267" y="1340768"/>
            <a:ext cx="25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Cost-effectiveness</a:t>
            </a:r>
            <a:endParaRPr lang="ko-KR" altLang="en-US" sz="2400" b="1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9667" y="1340768"/>
            <a:ext cx="2804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Programming Model</a:t>
            </a:r>
            <a:endParaRPr lang="ko-KR" altLang="en-US" sz="2400" b="1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970" y="1340768"/>
            <a:ext cx="2350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Coherence &amp; VM</a:t>
            </a:r>
            <a:endParaRPr lang="ko-KR" altLang="en-US" sz="2400" b="1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586069" y="2107136"/>
            <a:ext cx="1873468" cy="4284286"/>
            <a:chOff x="586069" y="2107136"/>
            <a:chExt cx="1873468" cy="4284286"/>
          </a:xfrm>
        </p:grpSpPr>
        <p:grpSp>
          <p:nvGrpSpPr>
            <p:cNvPr id="20" name="그룹 19"/>
            <p:cNvGrpSpPr/>
            <p:nvPr/>
          </p:nvGrpSpPr>
          <p:grpSpPr>
            <a:xfrm>
              <a:off x="586070" y="2107136"/>
              <a:ext cx="1873466" cy="1632102"/>
              <a:chOff x="606032" y="2248556"/>
              <a:chExt cx="1873466" cy="1632102"/>
            </a:xfrm>
          </p:grpSpPr>
          <p:pic>
            <p:nvPicPr>
              <p:cNvPr id="1026" name="Picture 2" descr="http://m.eet.com/media/1041402/DC1491_UTH_2_PG_32.gif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032" y="2248556"/>
                <a:ext cx="1873466" cy="12318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979950" y="3511326"/>
                <a:ext cx="1125629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dirty="0" smtClean="0">
                    <a:solidFill>
                      <a:prstClr val="black"/>
                    </a:solidFill>
                    <a:latin typeface="Calibri"/>
                    <a:ea typeface="나눔고딕"/>
                    <a:cs typeface="+mn-cs"/>
                  </a:rPr>
                  <a:t>DRAM die</a:t>
                </a:r>
                <a:endParaRPr lang="ko-KR" altLang="en-US" dirty="0">
                  <a:solidFill>
                    <a:prstClr val="black"/>
                  </a:solidFill>
                  <a:latin typeface="Calibri"/>
                  <a:ea typeface="나눔고딕"/>
                  <a:cs typeface="+mn-cs"/>
                </a:endParaRPr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>
              <a:off x="586069" y="4581128"/>
              <a:ext cx="1873468" cy="1810294"/>
              <a:chOff x="606030" y="4688194"/>
              <a:chExt cx="1873468" cy="1810294"/>
            </a:xfrm>
          </p:grpSpPr>
          <p:pic>
            <p:nvPicPr>
              <p:cNvPr id="1028" name="Picture 4" descr="http://files.itproportal.com/wp-content/uploads/photos/Xeon-Phi-3Aubrey_Isle_die-640x480_original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030" y="4688194"/>
                <a:ext cx="1873468" cy="1405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76498" y="6129156"/>
                <a:ext cx="1532535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dirty="0" smtClean="0">
                    <a:solidFill>
                      <a:prstClr val="black"/>
                    </a:solidFill>
                    <a:latin typeface="Calibri"/>
                    <a:ea typeface="나눔고딕"/>
                    <a:cs typeface="+mn-cs"/>
                  </a:rPr>
                  <a:t>Complex Logic</a:t>
                </a:r>
                <a:endParaRPr lang="ko-KR" altLang="en-US" dirty="0">
                  <a:solidFill>
                    <a:prstClr val="black"/>
                  </a:solidFill>
                  <a:latin typeface="Calibri"/>
                  <a:ea typeface="나눔고딕"/>
                  <a:cs typeface="+mn-cs"/>
                </a:endParaRPr>
              </a:p>
            </p:txBody>
          </p:sp>
        </p:grpSp>
        <p:sp>
          <p:nvSpPr>
            <p:cNvPr id="22" name="십자형 21"/>
            <p:cNvSpPr/>
            <p:nvPr/>
          </p:nvSpPr>
          <p:spPr>
            <a:xfrm>
              <a:off x="1227311" y="3788803"/>
              <a:ext cx="590984" cy="590984"/>
            </a:xfrm>
            <a:prstGeom prst="plus">
              <a:avLst>
                <a:gd name="adj" fmla="val 40058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</p:grpSp>
      <p:grpSp>
        <p:nvGrpSpPr>
          <p:cNvPr id="1024" name="그룹 1023"/>
          <p:cNvGrpSpPr/>
          <p:nvPr/>
        </p:nvGrpSpPr>
        <p:grpSpPr>
          <a:xfrm>
            <a:off x="3611086" y="1977422"/>
            <a:ext cx="1825010" cy="2009476"/>
            <a:chOff x="3611086" y="1832067"/>
            <a:chExt cx="1825010" cy="2009476"/>
          </a:xfrm>
        </p:grpSpPr>
        <p:pic>
          <p:nvPicPr>
            <p:cNvPr id="1030" name="Picture 6" descr="http://www.digicortex.net/sites/default/files/styles/medium/public/field/image/IvyTownCore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709662" y="2115109"/>
              <a:ext cx="1627858" cy="18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3733887" y="1832067"/>
              <a:ext cx="157940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dirty="0" smtClean="0">
                  <a:solidFill>
                    <a:prstClr val="black"/>
                  </a:solidFill>
                  <a:latin typeface="Calibri"/>
                  <a:ea typeface="나눔고딕"/>
                  <a:cs typeface="+mn-cs"/>
                </a:rPr>
                <a:t>Host Processor</a:t>
              </a:r>
              <a:endParaRPr lang="ko-KR" altLang="en-US" dirty="0">
                <a:solidFill>
                  <a:prstClr val="black"/>
                </a:solidFill>
                <a:latin typeface="Calibri"/>
                <a:ea typeface="나눔고딕"/>
                <a:cs typeface="+mn-cs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3614737" y="2750443"/>
            <a:ext cx="1814513" cy="952500"/>
            <a:chOff x="3614737" y="2605088"/>
            <a:chExt cx="1814513" cy="952500"/>
          </a:xfrm>
        </p:grpSpPr>
        <p:sp>
          <p:nvSpPr>
            <p:cNvPr id="25" name="직사각형 24"/>
            <p:cNvSpPr/>
            <p:nvPr/>
          </p:nvSpPr>
          <p:spPr>
            <a:xfrm>
              <a:off x="3614737" y="2605088"/>
              <a:ext cx="604837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3614737" y="2795588"/>
              <a:ext cx="604837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3614737" y="2986088"/>
              <a:ext cx="604837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3614737" y="3176588"/>
              <a:ext cx="604837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3614737" y="3367088"/>
              <a:ext cx="604837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4219858" y="2605088"/>
              <a:ext cx="608488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4219858" y="2795588"/>
              <a:ext cx="608488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4219858" y="2986088"/>
              <a:ext cx="608488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4219858" y="3176588"/>
              <a:ext cx="608488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4219858" y="3367088"/>
              <a:ext cx="608488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4827978" y="2605088"/>
              <a:ext cx="601272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4827978" y="2795588"/>
              <a:ext cx="601272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4827978" y="2986088"/>
              <a:ext cx="601272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4827978" y="3176588"/>
              <a:ext cx="601272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4827978" y="3367088"/>
              <a:ext cx="601272" cy="1905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3378956" y="4581868"/>
            <a:ext cx="2289281" cy="1810294"/>
            <a:chOff x="398129" y="4688194"/>
            <a:chExt cx="2289281" cy="1810294"/>
          </a:xfrm>
        </p:grpSpPr>
        <p:pic>
          <p:nvPicPr>
            <p:cNvPr id="52" name="Picture 4" descr="http://files.itproportal.com/wp-content/uploads/photos/Xeon-Phi-3Aubrey_Isle_die-640x480_original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30" y="4688194"/>
              <a:ext cx="1873468" cy="1405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398129" y="6129156"/>
              <a:ext cx="22892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dirty="0" smtClean="0">
                  <a:solidFill>
                    <a:prstClr val="black"/>
                  </a:solidFill>
                  <a:latin typeface="Calibri"/>
                  <a:ea typeface="나눔고딕"/>
                  <a:cs typeface="+mn-cs"/>
                </a:rPr>
                <a:t>In-Memory Processors</a:t>
              </a:r>
              <a:endParaRPr lang="ko-KR" altLang="en-US" dirty="0">
                <a:solidFill>
                  <a:prstClr val="black"/>
                </a:solidFill>
                <a:latin typeface="Calibri"/>
                <a:ea typeface="나눔고딕"/>
                <a:cs typeface="+mn-cs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3628629" y="4695061"/>
            <a:ext cx="1658034" cy="1181106"/>
            <a:chOff x="3628629" y="4694321"/>
            <a:chExt cx="1658034" cy="1181106"/>
          </a:xfrm>
        </p:grpSpPr>
        <p:sp>
          <p:nvSpPr>
            <p:cNvPr id="55" name="직사각형 54"/>
            <p:cNvSpPr/>
            <p:nvPr/>
          </p:nvSpPr>
          <p:spPr>
            <a:xfrm rot="5400000">
              <a:off x="3496470" y="5224148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 rot="5400000">
              <a:off x="3615533" y="5224149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 rot="5400000">
              <a:off x="3732313" y="5224149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 rot="5400000">
              <a:off x="3851376" y="5224150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 rot="5400000">
              <a:off x="3971032" y="5224149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 rot="5400000">
              <a:off x="4090095" y="5224150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76" name="직사각형 75"/>
            <p:cNvSpPr/>
            <p:nvPr/>
          </p:nvSpPr>
          <p:spPr>
            <a:xfrm rot="5400000">
              <a:off x="4206875" y="5224150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 rot="5400000">
              <a:off x="4325938" y="5224151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82" name="직사각형 81"/>
            <p:cNvSpPr/>
            <p:nvPr/>
          </p:nvSpPr>
          <p:spPr>
            <a:xfrm rot="5400000">
              <a:off x="4444693" y="5224150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83" name="직사각형 82"/>
            <p:cNvSpPr/>
            <p:nvPr/>
          </p:nvSpPr>
          <p:spPr>
            <a:xfrm rot="5400000">
              <a:off x="4563756" y="5224151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680536" y="5224151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 rot="5400000">
              <a:off x="4799599" y="5224152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 rot="5400000">
              <a:off x="4916378" y="5224152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 rot="5400000">
              <a:off x="5035441" y="5224153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 rot="5400000">
              <a:off x="3496470" y="5624199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03" name="직사각형 102"/>
            <p:cNvSpPr/>
            <p:nvPr/>
          </p:nvSpPr>
          <p:spPr>
            <a:xfrm rot="5400000">
              <a:off x="3615533" y="5624200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 rot="5400000">
              <a:off x="3732313" y="5624200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 rot="5400000">
              <a:off x="3851376" y="5624201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06" name="직사각형 105"/>
            <p:cNvSpPr/>
            <p:nvPr/>
          </p:nvSpPr>
          <p:spPr>
            <a:xfrm rot="5400000">
              <a:off x="3971032" y="5624200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07" name="직사각형 106"/>
            <p:cNvSpPr/>
            <p:nvPr/>
          </p:nvSpPr>
          <p:spPr>
            <a:xfrm rot="5400000">
              <a:off x="4090095" y="5624201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08" name="직사각형 107"/>
            <p:cNvSpPr/>
            <p:nvPr/>
          </p:nvSpPr>
          <p:spPr>
            <a:xfrm rot="5400000">
              <a:off x="4206875" y="5624201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09" name="직사각형 108"/>
            <p:cNvSpPr/>
            <p:nvPr/>
          </p:nvSpPr>
          <p:spPr>
            <a:xfrm rot="5400000">
              <a:off x="4325938" y="5624202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 rot="5400000">
              <a:off x="4444693" y="5624201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11" name="직사각형 110"/>
            <p:cNvSpPr/>
            <p:nvPr/>
          </p:nvSpPr>
          <p:spPr>
            <a:xfrm rot="5400000">
              <a:off x="4563756" y="5624202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12" name="직사각형 111"/>
            <p:cNvSpPr/>
            <p:nvPr/>
          </p:nvSpPr>
          <p:spPr>
            <a:xfrm rot="5400000">
              <a:off x="4680536" y="5624202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13" name="직사각형 112"/>
            <p:cNvSpPr/>
            <p:nvPr/>
          </p:nvSpPr>
          <p:spPr>
            <a:xfrm rot="5400000">
              <a:off x="4799599" y="5624203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14" name="직사각형 113"/>
            <p:cNvSpPr/>
            <p:nvPr/>
          </p:nvSpPr>
          <p:spPr>
            <a:xfrm rot="5400000">
              <a:off x="4916378" y="5624203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15" name="직사각형 114"/>
            <p:cNvSpPr/>
            <p:nvPr/>
          </p:nvSpPr>
          <p:spPr>
            <a:xfrm rot="5400000">
              <a:off x="5035441" y="5624204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16" name="직사각형 115"/>
            <p:cNvSpPr/>
            <p:nvPr/>
          </p:nvSpPr>
          <p:spPr>
            <a:xfrm rot="5400000">
              <a:off x="3560764" y="4826480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17" name="직사각형 116"/>
            <p:cNvSpPr/>
            <p:nvPr/>
          </p:nvSpPr>
          <p:spPr>
            <a:xfrm rot="5400000">
              <a:off x="3769640" y="4826483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18" name="직사각형 117"/>
            <p:cNvSpPr/>
            <p:nvPr/>
          </p:nvSpPr>
          <p:spPr>
            <a:xfrm rot="5400000">
              <a:off x="3886420" y="4826483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19" name="직사각형 118"/>
            <p:cNvSpPr/>
            <p:nvPr/>
          </p:nvSpPr>
          <p:spPr>
            <a:xfrm rot="5400000">
              <a:off x="4067395" y="4826485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20" name="직사각형 119"/>
            <p:cNvSpPr/>
            <p:nvPr/>
          </p:nvSpPr>
          <p:spPr>
            <a:xfrm rot="5400000">
              <a:off x="4187051" y="4826484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21" name="직사각형 120"/>
            <p:cNvSpPr/>
            <p:nvPr/>
          </p:nvSpPr>
          <p:spPr>
            <a:xfrm rot="5400000">
              <a:off x="4401364" y="4826486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22" name="직사각형 121"/>
            <p:cNvSpPr/>
            <p:nvPr/>
          </p:nvSpPr>
          <p:spPr>
            <a:xfrm rot="5400000">
              <a:off x="4518144" y="4826486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23" name="직사각형 122"/>
            <p:cNvSpPr/>
            <p:nvPr/>
          </p:nvSpPr>
          <p:spPr>
            <a:xfrm rot="5400000">
              <a:off x="4637207" y="4826487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24" name="직사각형 123"/>
            <p:cNvSpPr/>
            <p:nvPr/>
          </p:nvSpPr>
          <p:spPr>
            <a:xfrm rot="5400000">
              <a:off x="4810391" y="4826488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  <p:sp>
          <p:nvSpPr>
            <p:cNvPr id="125" name="직사각형 124"/>
            <p:cNvSpPr/>
            <p:nvPr/>
          </p:nvSpPr>
          <p:spPr>
            <a:xfrm rot="5400000">
              <a:off x="5019941" y="4826489"/>
              <a:ext cx="383382" cy="119063"/>
            </a:xfrm>
            <a:prstGeom prst="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46800" rIns="46800"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900" spc="-70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Thread</a:t>
              </a:r>
              <a:endParaRPr lang="ko-KR" altLang="en-US" sz="900" spc="-70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</p:grpSp>
      <p:grpSp>
        <p:nvGrpSpPr>
          <p:cNvPr id="137" name="그룹 136"/>
          <p:cNvGrpSpPr/>
          <p:nvPr/>
        </p:nvGrpSpPr>
        <p:grpSpPr>
          <a:xfrm>
            <a:off x="6706922" y="1977422"/>
            <a:ext cx="1825010" cy="2009476"/>
            <a:chOff x="3611086" y="1832067"/>
            <a:chExt cx="1825010" cy="2009476"/>
          </a:xfrm>
        </p:grpSpPr>
        <p:pic>
          <p:nvPicPr>
            <p:cNvPr id="138" name="Picture 6" descr="http://www.digicortex.net/sites/default/files/styles/medium/public/field/image/IvyTownCore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709662" y="2115109"/>
              <a:ext cx="1627858" cy="18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TextBox 138"/>
            <p:cNvSpPr txBox="1"/>
            <p:nvPr/>
          </p:nvSpPr>
          <p:spPr>
            <a:xfrm>
              <a:off x="3733887" y="1832067"/>
              <a:ext cx="157940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dirty="0" smtClean="0">
                  <a:solidFill>
                    <a:prstClr val="black"/>
                  </a:solidFill>
                  <a:latin typeface="Calibri"/>
                  <a:ea typeface="나눔고딕"/>
                  <a:cs typeface="+mn-cs"/>
                </a:rPr>
                <a:t>Host Processor</a:t>
              </a:r>
              <a:endParaRPr lang="ko-KR" altLang="en-US" dirty="0">
                <a:solidFill>
                  <a:prstClr val="black"/>
                </a:solidFill>
                <a:latin typeface="Calibri"/>
                <a:ea typeface="나눔고딕"/>
                <a:cs typeface="+mn-cs"/>
              </a:endParaRPr>
            </a:p>
          </p:txBody>
        </p:sp>
      </p:grpSp>
      <p:sp>
        <p:nvSpPr>
          <p:cNvPr id="143" name="직사각형 142"/>
          <p:cNvSpPr/>
          <p:nvPr/>
        </p:nvSpPr>
        <p:spPr>
          <a:xfrm>
            <a:off x="7082157" y="3331955"/>
            <a:ext cx="233043" cy="187534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3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7163377" y="5444566"/>
            <a:ext cx="233043" cy="187534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3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57" name="직사각형 156"/>
          <p:cNvSpPr/>
          <p:nvPr/>
        </p:nvSpPr>
        <p:spPr>
          <a:xfrm>
            <a:off x="7082156" y="3331955"/>
            <a:ext cx="233043" cy="18753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4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58" name="직사각형 157"/>
          <p:cNvSpPr/>
          <p:nvPr/>
        </p:nvSpPr>
        <p:spPr>
          <a:xfrm>
            <a:off x="7163377" y="5445079"/>
            <a:ext cx="233043" cy="187534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5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040" name="직사각형 1039"/>
          <p:cNvSpPr/>
          <p:nvPr/>
        </p:nvSpPr>
        <p:spPr>
          <a:xfrm>
            <a:off x="6706922" y="3331955"/>
            <a:ext cx="241342" cy="187533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400" dirty="0" smtClean="0">
                <a:solidFill>
                  <a:prstClr val="black"/>
                </a:solidFill>
                <a:latin typeface="Calibri"/>
                <a:ea typeface="나눔고딕"/>
              </a:rPr>
              <a:t>C</a:t>
            </a:r>
            <a:endParaRPr lang="ko-KR" altLang="en-US" sz="14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62" name="직사각형 161"/>
          <p:cNvSpPr/>
          <p:nvPr/>
        </p:nvSpPr>
        <p:spPr>
          <a:xfrm>
            <a:off x="7497587" y="5619295"/>
            <a:ext cx="241342" cy="187533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400" dirty="0" smtClean="0">
                <a:solidFill>
                  <a:prstClr val="black"/>
                </a:solidFill>
                <a:latin typeface="Calibri"/>
                <a:ea typeface="나눔고딕"/>
              </a:rPr>
              <a:t>C</a:t>
            </a:r>
            <a:endParaRPr lang="ko-KR" altLang="en-US" sz="14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grpSp>
        <p:nvGrpSpPr>
          <p:cNvPr id="1068" name="그룹 1067"/>
          <p:cNvGrpSpPr/>
          <p:nvPr/>
        </p:nvGrpSpPr>
        <p:grpSpPr>
          <a:xfrm>
            <a:off x="3586875" y="4255870"/>
            <a:ext cx="320730" cy="327498"/>
            <a:chOff x="3586875" y="4255870"/>
            <a:chExt cx="320730" cy="327498"/>
          </a:xfrm>
        </p:grpSpPr>
        <p:cxnSp>
          <p:nvCxnSpPr>
            <p:cNvPr id="200" name="구부러진 연결선 199"/>
            <p:cNvCxnSpPr/>
            <p:nvPr/>
          </p:nvCxnSpPr>
          <p:spPr>
            <a:xfrm rot="5400000" flipH="1" flipV="1">
              <a:off x="3800415" y="4258750"/>
              <a:ext cx="110069" cy="104310"/>
            </a:xfrm>
            <a:prstGeom prst="curvedConnector3">
              <a:avLst>
                <a:gd name="adj1" fmla="val 264177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구부러진 연결선 207"/>
            <p:cNvCxnSpPr/>
            <p:nvPr/>
          </p:nvCxnSpPr>
          <p:spPr>
            <a:xfrm rot="5400000" flipH="1" flipV="1">
              <a:off x="3693329" y="4368819"/>
              <a:ext cx="110069" cy="104310"/>
            </a:xfrm>
            <a:prstGeom prst="curvedConnector3">
              <a:avLst>
                <a:gd name="adj1" fmla="val 264177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구부러진 연결선 208"/>
            <p:cNvCxnSpPr/>
            <p:nvPr/>
          </p:nvCxnSpPr>
          <p:spPr>
            <a:xfrm rot="5400000" flipH="1" flipV="1">
              <a:off x="3583995" y="4476179"/>
              <a:ext cx="110069" cy="104310"/>
            </a:xfrm>
            <a:prstGeom prst="curvedConnector3">
              <a:avLst>
                <a:gd name="adj1" fmla="val 264177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그룹 100"/>
          <p:cNvGrpSpPr/>
          <p:nvPr/>
        </p:nvGrpSpPr>
        <p:grpSpPr>
          <a:xfrm>
            <a:off x="323528" y="1916832"/>
            <a:ext cx="2454812" cy="4608512"/>
            <a:chOff x="323528" y="1916832"/>
            <a:chExt cx="2454812" cy="4608512"/>
          </a:xfrm>
        </p:grpSpPr>
        <p:sp>
          <p:nvSpPr>
            <p:cNvPr id="126" name="직사각형 125"/>
            <p:cNvSpPr/>
            <p:nvPr/>
          </p:nvSpPr>
          <p:spPr>
            <a:xfrm>
              <a:off x="323528" y="1916832"/>
              <a:ext cx="2454812" cy="460851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>
                <a:solidFill>
                  <a:prstClr val="white"/>
                </a:solidFill>
                <a:latin typeface="Calibri"/>
                <a:ea typeface="나눔고딕"/>
              </a:endParaRPr>
            </a:p>
          </p:txBody>
        </p:sp>
        <p:sp>
          <p:nvSpPr>
            <p:cNvPr id="127" name="모서리가 둥근 직사각형 126"/>
            <p:cNvSpPr/>
            <p:nvPr/>
          </p:nvSpPr>
          <p:spPr>
            <a:xfrm>
              <a:off x="341248" y="3453339"/>
              <a:ext cx="2373870" cy="110345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(Partially) Solved by</a:t>
              </a: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3D-Stacked DRAM</a:t>
              </a:r>
              <a:endParaRPr lang="ko-KR" altLang="en-US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3266046" y="1916832"/>
            <a:ext cx="5586612" cy="4608512"/>
            <a:chOff x="3266046" y="1916832"/>
            <a:chExt cx="5586612" cy="4608512"/>
          </a:xfrm>
        </p:grpSpPr>
        <p:sp>
          <p:nvSpPr>
            <p:cNvPr id="129" name="직사각형 128"/>
            <p:cNvSpPr/>
            <p:nvPr/>
          </p:nvSpPr>
          <p:spPr>
            <a:xfrm>
              <a:off x="3266046" y="1916832"/>
              <a:ext cx="2630825" cy="460851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>
                <a:solidFill>
                  <a:prstClr val="white"/>
                </a:solidFill>
                <a:latin typeface="Calibri"/>
                <a:ea typeface="나눔고딕"/>
              </a:endParaRPr>
            </a:p>
          </p:txBody>
        </p:sp>
        <p:sp>
          <p:nvSpPr>
            <p:cNvPr id="130" name="직사각형 129"/>
            <p:cNvSpPr/>
            <p:nvPr/>
          </p:nvSpPr>
          <p:spPr>
            <a:xfrm>
              <a:off x="6397846" y="1916832"/>
              <a:ext cx="2454812" cy="460851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>
                <a:solidFill>
                  <a:prstClr val="white"/>
                </a:solidFill>
                <a:latin typeface="Calibri"/>
                <a:ea typeface="나눔고딕"/>
              </a:endParaRPr>
            </a:p>
          </p:txBody>
        </p:sp>
        <p:sp>
          <p:nvSpPr>
            <p:cNvPr id="131" name="모서리가 둥근 직사각형 130"/>
            <p:cNvSpPr/>
            <p:nvPr/>
          </p:nvSpPr>
          <p:spPr>
            <a:xfrm>
              <a:off x="3445694" y="3453339"/>
              <a:ext cx="5302770" cy="110345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b="1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Still Challenging </a:t>
              </a:r>
              <a:r>
                <a:rPr lang="en-US" altLang="ko-KR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even in Recent PIM Architectures</a:t>
              </a: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(e.g., AC-DIMM, </a:t>
              </a:r>
              <a:r>
                <a:rPr lang="en-US" altLang="ko-KR" dirty="0">
                  <a:solidFill>
                    <a:prstClr val="black"/>
                  </a:solidFill>
                  <a:latin typeface="Calibri"/>
                  <a:ea typeface="나눔고딕"/>
                </a:rPr>
                <a:t>NDA, </a:t>
              </a:r>
              <a:r>
                <a:rPr lang="en-US" altLang="ko-KR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NDC, TOP-PIM</a:t>
              </a:r>
              <a:r>
                <a:rPr lang="en-US" altLang="ko-KR" dirty="0">
                  <a:solidFill>
                    <a:prstClr val="black"/>
                  </a:solidFill>
                  <a:latin typeface="Calibri"/>
                  <a:ea typeface="나눔고딕"/>
                </a:rPr>
                <a:t>, </a:t>
              </a:r>
              <a:r>
                <a:rPr lang="en-US" altLang="ko-KR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Tesseract, …)</a:t>
              </a:r>
              <a:endParaRPr lang="ko-KR" altLang="en-US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39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Simple PIM Programming, Coherence, VM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Objectives</a:t>
            </a:r>
          </a:p>
          <a:p>
            <a:pPr lvl="1"/>
            <a:r>
              <a:rPr lang="en-US" altLang="ko-KR" dirty="0" smtClean="0"/>
              <a:t>Provide an </a:t>
            </a:r>
            <a:r>
              <a:rPr lang="en-US" altLang="ko-KR" dirty="0" smtClean="0">
                <a:solidFill>
                  <a:srgbClr val="0000FF"/>
                </a:solidFill>
              </a:rPr>
              <a:t>intuitive programming model </a:t>
            </a:r>
            <a:r>
              <a:rPr lang="en-US" altLang="ko-KR" dirty="0" smtClean="0"/>
              <a:t>for PIM</a:t>
            </a:r>
          </a:p>
          <a:p>
            <a:pPr lvl="1"/>
            <a:r>
              <a:rPr lang="en-US" altLang="ko-KR" dirty="0" smtClean="0">
                <a:solidFill>
                  <a:srgbClr val="0000FF"/>
                </a:solidFill>
              </a:rPr>
              <a:t>Full support for cache coherence and virtual memory</a:t>
            </a:r>
          </a:p>
          <a:p>
            <a:pPr lvl="1"/>
            <a:r>
              <a:rPr lang="en-US" altLang="ko-KR" dirty="0" smtClean="0">
                <a:solidFill>
                  <a:srgbClr val="0000FF"/>
                </a:solidFill>
              </a:rPr>
              <a:t>Minimize implementation overhead </a:t>
            </a:r>
            <a:r>
              <a:rPr lang="en-US" altLang="ko-KR" dirty="0" smtClean="0"/>
              <a:t>of PIM units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S</a:t>
            </a:r>
            <a:r>
              <a:rPr lang="en-US" altLang="ko-KR" dirty="0" smtClean="0"/>
              <a:t>olution: </a:t>
            </a:r>
            <a:r>
              <a:rPr lang="en-US" altLang="ko-KR" dirty="0" smtClean="0">
                <a:solidFill>
                  <a:srgbClr val="FF0000"/>
                </a:solidFill>
              </a:rPr>
              <a:t>simple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PIM operations</a:t>
            </a:r>
            <a:r>
              <a:rPr lang="en-US" altLang="ko-KR" dirty="0" smtClean="0"/>
              <a:t> as </a:t>
            </a:r>
            <a:r>
              <a:rPr lang="en-US" altLang="ko-KR" dirty="0" smtClean="0">
                <a:solidFill>
                  <a:srgbClr val="FF0000"/>
                </a:solidFill>
              </a:rPr>
              <a:t>ISA extensions</a:t>
            </a:r>
          </a:p>
          <a:p>
            <a:pPr lvl="1"/>
            <a:r>
              <a:rPr lang="en-US" altLang="ko-KR" dirty="0" smtClean="0"/>
              <a:t>PIM operations as host processor instructions: intuitive</a:t>
            </a:r>
          </a:p>
          <a:p>
            <a:pPr lvl="2"/>
            <a:r>
              <a:rPr lang="en-US" altLang="ko-KR" dirty="0" smtClean="0"/>
              <a:t>Preserves sequential programming model</a:t>
            </a:r>
          </a:p>
          <a:p>
            <a:pPr lvl="2"/>
            <a:r>
              <a:rPr lang="en-US" altLang="ko-KR" dirty="0" smtClean="0"/>
              <a:t>Avoids the need for virtual memory support in memory</a:t>
            </a:r>
          </a:p>
          <a:p>
            <a:pPr lvl="1"/>
            <a:r>
              <a:rPr lang="en-US" altLang="ko-KR" dirty="0" smtClean="0"/>
              <a:t>Leads to </a:t>
            </a:r>
            <a:r>
              <a:rPr lang="en-US" altLang="ko-KR" dirty="0"/>
              <a:t>low-overhead </a:t>
            </a:r>
            <a:r>
              <a:rPr lang="en-US" altLang="ko-KR" dirty="0" smtClean="0"/>
              <a:t>implementation</a:t>
            </a:r>
          </a:p>
          <a:p>
            <a:pPr lvl="1"/>
            <a:r>
              <a:rPr lang="en-US" altLang="ko-KR" dirty="0" smtClean="0"/>
              <a:t>PIM-enabled instructions can be executed on the host-side or the memory side (locality-aware execution)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47438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 dirty="0" smtClean="0"/>
              <a:t>Simple PIM Operations as ISA Extensions (I)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직사각형 5"/>
          <p:cNvSpPr/>
          <p:nvPr/>
        </p:nvSpPr>
        <p:spPr>
          <a:xfrm>
            <a:off x="1331640" y="3183164"/>
            <a:ext cx="2926595" cy="395409"/>
          </a:xfrm>
          <a:prstGeom prst="rect">
            <a:avLst/>
          </a:prstGeom>
          <a:gradFill rotWithShape="1">
            <a:gsLst>
              <a:gs pos="0">
                <a:srgbClr val="5DA5DA">
                  <a:tint val="50000"/>
                  <a:satMod val="300000"/>
                </a:srgbClr>
              </a:gs>
              <a:gs pos="35000">
                <a:srgbClr val="5DA5DA">
                  <a:tint val="37000"/>
                  <a:satMod val="300000"/>
                </a:srgbClr>
              </a:gs>
              <a:gs pos="100000">
                <a:srgbClr val="5DA5D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5DA5D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 smtClean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 bwMode="auto">
          <a:xfrm>
            <a:off x="457200" y="1340768"/>
            <a:ext cx="82296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Example: Parallel PageRank computation</a:t>
            </a:r>
            <a:endParaRPr kumimoji="0" lang="ko-KR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내용 개체 틀 4"/>
          <p:cNvSpPr txBox="1">
            <a:spLocks/>
          </p:cNvSpPr>
          <p:nvPr/>
        </p:nvSpPr>
        <p:spPr>
          <a:xfrm>
            <a:off x="810380" y="1927946"/>
            <a:ext cx="7578044" cy="3301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ts val="5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ts val="5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ts val="5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ts val="5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2400" b="1" dirty="0">
                <a:solidFill>
                  <a:prstClr val="black"/>
                </a:solidFill>
                <a:latin typeface="Calibri"/>
                <a:ea typeface="나눔고딕"/>
              </a:rPr>
              <a:t>for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</a:rPr>
              <a:t> (v: </a:t>
            </a:r>
            <a:r>
              <a:rPr lang="en-US" altLang="ko-KR" sz="2400" dirty="0" err="1">
                <a:solidFill>
                  <a:prstClr val="black"/>
                </a:solidFill>
                <a:latin typeface="Calibri"/>
                <a:ea typeface="나눔고딕"/>
              </a:rPr>
              <a:t>graph.vertices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</a:rPr>
              <a:t>) 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{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</a:rPr>
              <a:t> 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   value = weight * </a:t>
            </a: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</a:rPr>
              <a:t>v.rank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;</a:t>
            </a:r>
            <a:endParaRPr lang="en-US" altLang="ko-KR" sz="2400" dirty="0">
              <a:solidFill>
                <a:prstClr val="black"/>
              </a:solidFill>
              <a:latin typeface="Calibri"/>
              <a:ea typeface="나눔고딕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2400" b="1" dirty="0">
                <a:solidFill>
                  <a:prstClr val="black"/>
                </a:solidFill>
                <a:latin typeface="Calibri"/>
                <a:ea typeface="나눔고딕"/>
              </a:rPr>
              <a:t>    for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</a:rPr>
              <a:t> (w: </a:t>
            </a:r>
            <a:r>
              <a:rPr lang="en-US" altLang="ko-KR" sz="2400" dirty="0" err="1">
                <a:solidFill>
                  <a:prstClr val="black"/>
                </a:solidFill>
                <a:latin typeface="Calibri"/>
                <a:ea typeface="나눔고딕"/>
              </a:rPr>
              <a:t>v.successors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</a:rPr>
              <a:t>) {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</a:rPr>
              <a:t>        </a:t>
            </a:r>
            <a:r>
              <a:rPr lang="en-US" altLang="ko-KR" sz="2400" dirty="0" err="1">
                <a:solidFill>
                  <a:prstClr val="black"/>
                </a:solidFill>
                <a:latin typeface="Calibri"/>
                <a:ea typeface="나눔고딕"/>
              </a:rPr>
              <a:t>w.next_rank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</a:rPr>
              <a:t> += 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value;</a:t>
            </a:r>
            <a:endParaRPr lang="en-US" altLang="ko-KR" sz="2400" dirty="0">
              <a:solidFill>
                <a:prstClr val="black"/>
              </a:solidFill>
              <a:latin typeface="Calibri"/>
              <a:ea typeface="나눔고딕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</a:rPr>
              <a:t>    }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</a:rPr>
              <a:t>}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2400" b="1" dirty="0">
                <a:solidFill>
                  <a:prstClr val="black"/>
                </a:solidFill>
                <a:latin typeface="Calibri"/>
                <a:ea typeface="나눔고딕"/>
              </a:rPr>
              <a:t>for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</a:rPr>
              <a:t> (v: </a:t>
            </a:r>
            <a:r>
              <a:rPr lang="en-US" altLang="ko-KR" sz="2400" dirty="0" err="1">
                <a:solidFill>
                  <a:prstClr val="black"/>
                </a:solidFill>
                <a:latin typeface="Calibri"/>
                <a:ea typeface="나눔고딕"/>
              </a:rPr>
              <a:t>graph.vertices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</a:rPr>
              <a:t>) {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</a:rPr>
              <a:t>    </a:t>
            </a:r>
            <a:r>
              <a:rPr lang="en-US" altLang="ko-KR" sz="2400" dirty="0" err="1">
                <a:solidFill>
                  <a:prstClr val="black"/>
                </a:solidFill>
                <a:latin typeface="Calibri"/>
                <a:ea typeface="나눔고딕"/>
              </a:rPr>
              <a:t>v.rank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</a:rPr>
              <a:t> = </a:t>
            </a:r>
            <a:r>
              <a:rPr lang="en-US" altLang="ko-KR" sz="2400" dirty="0" err="1">
                <a:solidFill>
                  <a:prstClr val="black"/>
                </a:solidFill>
                <a:latin typeface="Calibri"/>
                <a:ea typeface="나눔고딕"/>
              </a:rPr>
              <a:t>v.next_rank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</a:rPr>
              <a:t>; </a:t>
            </a:r>
            <a:r>
              <a:rPr lang="en-US" altLang="ko-KR" sz="2400" dirty="0" err="1">
                <a:solidFill>
                  <a:prstClr val="black"/>
                </a:solidFill>
                <a:latin typeface="Calibri"/>
                <a:ea typeface="나눔고딕"/>
              </a:rPr>
              <a:t>v.next_rank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</a:rPr>
              <a:t> = alpha;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3177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Paper 1 (Required)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93723"/>
          </a:xfrm>
        </p:spPr>
        <p:txBody>
          <a:bodyPr/>
          <a:lstStyle/>
          <a:p>
            <a:r>
              <a:rPr lang="en-US" sz="2000" dirty="0"/>
              <a:t>Yu </a:t>
            </a:r>
            <a:r>
              <a:rPr lang="en-US" sz="2000" dirty="0" err="1"/>
              <a:t>Cai</a:t>
            </a:r>
            <a:r>
              <a:rPr lang="en-US" sz="2000" dirty="0"/>
              <a:t>, </a:t>
            </a:r>
            <a:r>
              <a:rPr lang="en-US" sz="2000" dirty="0" err="1"/>
              <a:t>Yixin</a:t>
            </a:r>
            <a:r>
              <a:rPr lang="en-US" sz="2000" dirty="0"/>
              <a:t> </a:t>
            </a:r>
            <a:r>
              <a:rPr lang="en-US" sz="2000" dirty="0" err="1"/>
              <a:t>Luo</a:t>
            </a:r>
            <a:r>
              <a:rPr lang="en-US" sz="2000" dirty="0"/>
              <a:t>, </a:t>
            </a:r>
            <a:r>
              <a:rPr lang="en-US" sz="2000" dirty="0" err="1"/>
              <a:t>Saugata</a:t>
            </a:r>
            <a:r>
              <a:rPr lang="en-US" sz="2000" dirty="0"/>
              <a:t> </a:t>
            </a:r>
            <a:r>
              <a:rPr lang="en-US" sz="2000" dirty="0" err="1"/>
              <a:t>Ghose</a:t>
            </a:r>
            <a:r>
              <a:rPr lang="en-US" sz="2000" dirty="0"/>
              <a:t>, Erich F. </a:t>
            </a:r>
            <a:r>
              <a:rPr lang="en-US" sz="2000" dirty="0" err="1"/>
              <a:t>Haratsch</a:t>
            </a:r>
            <a:r>
              <a:rPr lang="en-US" sz="2000" dirty="0"/>
              <a:t>, Ken Mai, and Onur Mutlu,</a:t>
            </a:r>
            <a:br>
              <a:rPr lang="en-US" sz="2000" dirty="0"/>
            </a:br>
            <a:r>
              <a:rPr lang="en-US" sz="2000" b="1" dirty="0">
                <a:hlinkClick r:id="rId2"/>
              </a:rPr>
              <a:t>"Read Disturb Errors in MLC NAND Flash Memory: Characterization and Mitigation"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i="1" dirty="0"/>
              <a:t>Proceedings of the </a:t>
            </a:r>
            <a:r>
              <a:rPr lang="en-US" sz="2000" i="1" dirty="0">
                <a:hlinkClick r:id="rId3"/>
              </a:rPr>
              <a:t>45th Annual IEEE/IFIP International Conference on Dependable Systems and Networks</a:t>
            </a:r>
            <a:r>
              <a:rPr lang="en-US" sz="2000" i="1" dirty="0"/>
              <a:t> (</a:t>
            </a:r>
            <a:r>
              <a:rPr lang="en-US" sz="2000" b="1" i="1" dirty="0"/>
              <a:t>DSN</a:t>
            </a:r>
            <a:r>
              <a:rPr lang="en-US" sz="2000" i="1" dirty="0"/>
              <a:t>)</a:t>
            </a:r>
            <a:r>
              <a:rPr lang="en-US" sz="2000" dirty="0"/>
              <a:t>, Rio de Janeiro, Brazil, June 2015. </a:t>
            </a:r>
            <a:br>
              <a:rPr lang="en-US" sz="2000" dirty="0"/>
            </a:br>
            <a:r>
              <a:rPr lang="en-US" sz="2000" dirty="0"/>
              <a:t>[</a:t>
            </a:r>
            <a:r>
              <a:rPr lang="en-US" sz="2000" dirty="0">
                <a:hlinkClick r:id="rId4"/>
              </a:rPr>
              <a:t>Slides (pptx)</a:t>
            </a: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(pdf)</a:t>
            </a:r>
            <a:r>
              <a:rPr lang="en-US" sz="2000" dirty="0"/>
              <a:t>] 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sz="2200" dirty="0" smtClean="0"/>
              <a:t>Related</a:t>
            </a:r>
          </a:p>
          <a:p>
            <a:pPr lvl="1"/>
            <a:r>
              <a:rPr lang="en-US" sz="2000" dirty="0"/>
              <a:t>Yu </a:t>
            </a:r>
            <a:r>
              <a:rPr lang="en-US" sz="2000" dirty="0" err="1"/>
              <a:t>Cai</a:t>
            </a:r>
            <a:r>
              <a:rPr lang="en-US" sz="2000" dirty="0"/>
              <a:t>, </a:t>
            </a:r>
            <a:r>
              <a:rPr lang="en-US" sz="2000" dirty="0" err="1"/>
              <a:t>Yixin</a:t>
            </a:r>
            <a:r>
              <a:rPr lang="en-US" sz="2000" dirty="0"/>
              <a:t> </a:t>
            </a:r>
            <a:r>
              <a:rPr lang="en-US" sz="2000" dirty="0" err="1"/>
              <a:t>Luo</a:t>
            </a:r>
            <a:r>
              <a:rPr lang="en-US" sz="2000" dirty="0"/>
              <a:t>, Erich F. </a:t>
            </a:r>
            <a:r>
              <a:rPr lang="en-US" sz="2000" dirty="0" err="1"/>
              <a:t>Haratsch</a:t>
            </a:r>
            <a:r>
              <a:rPr lang="en-US" sz="2000" dirty="0"/>
              <a:t>, Ken Mai, and Onur Mutlu,</a:t>
            </a:r>
            <a:br>
              <a:rPr lang="en-US" sz="2000" dirty="0"/>
            </a:br>
            <a:r>
              <a:rPr lang="en-US" sz="2000" b="1" dirty="0">
                <a:hlinkClick r:id="rId6"/>
              </a:rPr>
              <a:t>"Data Retention in MLC NAND Flash Memory: Characterization, Optimization and Recovery"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i="1" dirty="0"/>
              <a:t>Proceedings of the </a:t>
            </a:r>
            <a:r>
              <a:rPr lang="en-US" sz="2000" i="1" dirty="0">
                <a:hlinkClick r:id="rId7"/>
              </a:rPr>
              <a:t>21st International Symposium on High-Performance Computer Architecture</a:t>
            </a:r>
            <a:r>
              <a:rPr lang="en-US" sz="2000" i="1" dirty="0"/>
              <a:t> (</a:t>
            </a:r>
            <a:r>
              <a:rPr lang="en-US" sz="2000" b="1" i="1" dirty="0"/>
              <a:t>HPCA</a:t>
            </a:r>
            <a:r>
              <a:rPr lang="en-US" sz="2000" i="1" dirty="0"/>
              <a:t>)</a:t>
            </a:r>
            <a:r>
              <a:rPr lang="en-US" sz="2000" dirty="0"/>
              <a:t>, Bay Area, CA, February 2015. </a:t>
            </a:r>
            <a:br>
              <a:rPr lang="en-US" sz="2000" dirty="0"/>
            </a:br>
            <a:r>
              <a:rPr lang="en-US" sz="2000" dirty="0"/>
              <a:t>[</a:t>
            </a:r>
            <a:r>
              <a:rPr lang="en-US" sz="2000" dirty="0">
                <a:hlinkClick r:id="rId8"/>
              </a:rPr>
              <a:t>Slides (pptx)</a:t>
            </a:r>
            <a:r>
              <a:rPr lang="en-US" sz="2000" dirty="0"/>
              <a:t> </a:t>
            </a:r>
            <a:r>
              <a:rPr lang="en-US" sz="2000" dirty="0">
                <a:hlinkClick r:id="rId9"/>
              </a:rPr>
              <a:t>(pdf)</a:t>
            </a:r>
            <a:r>
              <a:rPr lang="en-US" sz="2000" dirty="0"/>
              <a:t>]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39C887-84FE-6D4A-8803-02BE50C949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80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Simple PIM Operations as ISA Extensions </a:t>
            </a:r>
            <a:r>
              <a:rPr lang="en-US" sz="3600" dirty="0" smtClean="0"/>
              <a:t>(II)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1" name="그룹 55"/>
          <p:cNvGrpSpPr/>
          <p:nvPr/>
        </p:nvGrpSpPr>
        <p:grpSpPr>
          <a:xfrm>
            <a:off x="5506690" y="3428803"/>
            <a:ext cx="2379092" cy="2016422"/>
            <a:chOff x="5506690" y="4004867"/>
            <a:chExt cx="2379092" cy="2016422"/>
          </a:xfrm>
        </p:grpSpPr>
        <p:pic>
          <p:nvPicPr>
            <p:cNvPr id="22" name="Picture 2" descr="http://m.eet.com/media/1041402/DC1491_UTH_2_PG_32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6690" y="4457035"/>
              <a:ext cx="2379092" cy="1564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859471" y="4004867"/>
              <a:ext cx="1673536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000" dirty="0" smtClean="0">
                  <a:solidFill>
                    <a:prstClr val="black"/>
                  </a:solidFill>
                  <a:latin typeface="Calibri"/>
                  <a:ea typeface="나눔고딕"/>
                  <a:cs typeface="+mn-cs"/>
                </a:rPr>
                <a:t>Main Memory</a:t>
              </a:r>
              <a:endParaRPr lang="ko-KR" altLang="en-US" sz="2000" dirty="0">
                <a:solidFill>
                  <a:prstClr val="black"/>
                </a:solidFill>
                <a:latin typeface="Calibri"/>
                <a:ea typeface="나눔고딕"/>
                <a:cs typeface="+mn-cs"/>
              </a:endParaRPr>
            </a:p>
          </p:txBody>
        </p:sp>
      </p:grpSp>
      <p:sp>
        <p:nvSpPr>
          <p:cNvPr id="24" name="직사각형 53"/>
          <p:cNvSpPr/>
          <p:nvPr/>
        </p:nvSpPr>
        <p:spPr>
          <a:xfrm>
            <a:off x="6004472" y="4265934"/>
            <a:ext cx="1383416" cy="291591"/>
          </a:xfrm>
          <a:prstGeom prst="rect">
            <a:avLst/>
          </a:prstGeom>
          <a:gradFill rotWithShape="1">
            <a:gsLst>
              <a:gs pos="0">
                <a:srgbClr val="5DA5DA">
                  <a:tint val="50000"/>
                  <a:satMod val="300000"/>
                </a:srgbClr>
              </a:gs>
              <a:gs pos="35000">
                <a:srgbClr val="5DA5DA">
                  <a:tint val="37000"/>
                  <a:satMod val="300000"/>
                </a:srgbClr>
              </a:gs>
              <a:gs pos="100000">
                <a:srgbClr val="5DA5D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5DA5D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err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w.next_rank</a:t>
            </a:r>
            <a:endParaRPr lang="ko-KR" altLang="en-US" kern="0" dirty="0" smtClean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5" name="직사각형 67"/>
          <p:cNvSpPr/>
          <p:nvPr/>
        </p:nvSpPr>
        <p:spPr>
          <a:xfrm>
            <a:off x="6004471" y="4265934"/>
            <a:ext cx="1383417" cy="291591"/>
          </a:xfrm>
          <a:prstGeom prst="rect">
            <a:avLst/>
          </a:prstGeom>
          <a:gradFill rotWithShape="1">
            <a:gsLst>
              <a:gs pos="0">
                <a:srgbClr val="FAA43A">
                  <a:tint val="50000"/>
                  <a:satMod val="300000"/>
                </a:srgbClr>
              </a:gs>
              <a:gs pos="35000">
                <a:srgbClr val="FAA43A">
                  <a:tint val="37000"/>
                  <a:satMod val="300000"/>
                </a:srgbClr>
              </a:gs>
              <a:gs pos="100000">
                <a:srgbClr val="FAA43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AA43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err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w.next_rank</a:t>
            </a:r>
            <a:endParaRPr lang="ko-KR" altLang="en-US" kern="0" dirty="0" smtClean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6" name="직사각형 4"/>
          <p:cNvSpPr/>
          <p:nvPr/>
        </p:nvSpPr>
        <p:spPr>
          <a:xfrm>
            <a:off x="1331640" y="2321188"/>
            <a:ext cx="2926595" cy="395409"/>
          </a:xfrm>
          <a:prstGeom prst="rect">
            <a:avLst/>
          </a:prstGeom>
          <a:gradFill rotWithShape="1">
            <a:gsLst>
              <a:gs pos="0">
                <a:srgbClr val="5DA5DA">
                  <a:tint val="50000"/>
                  <a:satMod val="300000"/>
                </a:srgbClr>
              </a:gs>
              <a:gs pos="35000">
                <a:srgbClr val="5DA5DA">
                  <a:tint val="37000"/>
                  <a:satMod val="300000"/>
                </a:srgbClr>
              </a:gs>
              <a:gs pos="100000">
                <a:srgbClr val="5DA5D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5DA5D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 smtClean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7" name="내용 개체 틀 4"/>
          <p:cNvSpPr txBox="1">
            <a:spLocks/>
          </p:cNvSpPr>
          <p:nvPr/>
        </p:nvSpPr>
        <p:spPr>
          <a:xfrm>
            <a:off x="810380" y="1052736"/>
            <a:ext cx="7578044" cy="252992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1" hangingPunct="1">
              <a:spcBef>
                <a:spcPts val="5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ts val="5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ts val="5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ts val="5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2400" b="1" dirty="0" smtClean="0">
                <a:solidFill>
                  <a:prstClr val="black"/>
                </a:solidFill>
                <a:latin typeface="Calibri"/>
                <a:ea typeface="나눔고딕"/>
              </a:rPr>
              <a:t>for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 (v: </a:t>
            </a: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</a:rPr>
              <a:t>graph.vertices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) {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</a:rPr>
              <a:t> 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   value = weight * </a:t>
            </a: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</a:rPr>
              <a:t>v.rank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;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2400" b="1" dirty="0" smtClean="0">
                <a:solidFill>
                  <a:prstClr val="black"/>
                </a:solidFill>
                <a:latin typeface="Calibri"/>
                <a:ea typeface="나눔고딕"/>
              </a:rPr>
              <a:t>    for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 (w: </a:t>
            </a: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</a:rPr>
              <a:t>v.successors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) {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        </a:t>
            </a: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</a:rPr>
              <a:t>w.next_rank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 += value;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    }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}</a:t>
            </a:r>
          </a:p>
        </p:txBody>
      </p:sp>
      <p:grpSp>
        <p:nvGrpSpPr>
          <p:cNvPr id="28" name="그룹 38"/>
          <p:cNvGrpSpPr/>
          <p:nvPr/>
        </p:nvGrpSpPr>
        <p:grpSpPr>
          <a:xfrm>
            <a:off x="1344376" y="3447126"/>
            <a:ext cx="2158320" cy="2358138"/>
            <a:chOff x="3611086" y="1847573"/>
            <a:chExt cx="1825010" cy="1993970"/>
          </a:xfrm>
        </p:grpSpPr>
        <p:pic>
          <p:nvPicPr>
            <p:cNvPr id="29" name="Picture 6" descr="http://www.digicortex.net/sites/default/files/styles/medium/public/field/image/IvyTownCore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709662" y="2115109"/>
              <a:ext cx="1627858" cy="18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788367" y="1847573"/>
              <a:ext cx="1470447" cy="3383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000" dirty="0" smtClean="0">
                  <a:solidFill>
                    <a:prstClr val="black"/>
                  </a:solidFill>
                  <a:latin typeface="Calibri"/>
                  <a:ea typeface="나눔고딕"/>
                  <a:cs typeface="+mn-cs"/>
                </a:rPr>
                <a:t>Host Processor</a:t>
              </a:r>
              <a:endParaRPr lang="ko-KR" altLang="en-US" sz="2000" dirty="0">
                <a:solidFill>
                  <a:prstClr val="black"/>
                </a:solidFill>
                <a:latin typeface="Calibri"/>
                <a:ea typeface="나눔고딕"/>
                <a:cs typeface="+mn-cs"/>
              </a:endParaRPr>
            </a:p>
          </p:txBody>
        </p:sp>
      </p:grpSp>
      <p:sp>
        <p:nvSpPr>
          <p:cNvPr id="31" name="직사각형 56"/>
          <p:cNvSpPr/>
          <p:nvPr/>
        </p:nvSpPr>
        <p:spPr>
          <a:xfrm>
            <a:off x="1735488" y="4265934"/>
            <a:ext cx="1376095" cy="291591"/>
          </a:xfrm>
          <a:prstGeom prst="rect">
            <a:avLst/>
          </a:prstGeom>
          <a:gradFill rotWithShape="1">
            <a:gsLst>
              <a:gs pos="0">
                <a:srgbClr val="5DA5DA">
                  <a:tint val="50000"/>
                  <a:satMod val="300000"/>
                </a:srgbClr>
              </a:gs>
              <a:gs pos="35000">
                <a:srgbClr val="5DA5DA">
                  <a:tint val="37000"/>
                  <a:satMod val="300000"/>
                </a:srgbClr>
              </a:gs>
              <a:gs pos="100000">
                <a:srgbClr val="5DA5D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5DA5D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err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w.next_rank</a:t>
            </a:r>
            <a:endParaRPr lang="ko-KR" altLang="en-US" kern="0" dirty="0" smtClean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32" name="직선 화살표 연결선 58"/>
          <p:cNvCxnSpPr>
            <a:stCxn id="24" idx="1"/>
            <a:endCxn id="31" idx="3"/>
          </p:cNvCxnSpPr>
          <p:nvPr/>
        </p:nvCxnSpPr>
        <p:spPr>
          <a:xfrm flipH="1">
            <a:off x="3111583" y="4411730"/>
            <a:ext cx="2892889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cxnSp>
        <p:nvCxnSpPr>
          <p:cNvPr id="33" name="직선 화살표 연결선 62"/>
          <p:cNvCxnSpPr>
            <a:stCxn id="31" idx="3"/>
            <a:endCxn id="24" idx="1"/>
          </p:cNvCxnSpPr>
          <p:nvPr/>
        </p:nvCxnSpPr>
        <p:spPr>
          <a:xfrm>
            <a:off x="3111583" y="4411730"/>
            <a:ext cx="2892889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sp>
        <p:nvSpPr>
          <p:cNvPr id="34" name="직사각형 66"/>
          <p:cNvSpPr/>
          <p:nvPr/>
        </p:nvSpPr>
        <p:spPr>
          <a:xfrm>
            <a:off x="1735487" y="4265934"/>
            <a:ext cx="1376096" cy="291591"/>
          </a:xfrm>
          <a:prstGeom prst="rect">
            <a:avLst/>
          </a:prstGeom>
          <a:gradFill rotWithShape="1">
            <a:gsLst>
              <a:gs pos="0">
                <a:srgbClr val="FAA43A">
                  <a:tint val="50000"/>
                  <a:satMod val="300000"/>
                </a:srgbClr>
              </a:gs>
              <a:gs pos="35000">
                <a:srgbClr val="FAA43A">
                  <a:tint val="37000"/>
                  <a:satMod val="300000"/>
                </a:srgbClr>
              </a:gs>
              <a:gs pos="100000">
                <a:srgbClr val="FAA43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AA43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err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w.next_rank</a:t>
            </a:r>
            <a:endParaRPr lang="ko-KR" altLang="en-US" kern="0" dirty="0" smtClean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61316" y="4488741"/>
            <a:ext cx="148675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64 bytes </a:t>
            </a:r>
            <a:r>
              <a:rPr lang="en-US" altLang="ko-KR" sz="2000" b="1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in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64 bytes </a:t>
            </a:r>
            <a:r>
              <a:rPr lang="en-US" altLang="ko-KR" sz="2000" b="1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out</a:t>
            </a:r>
            <a:endParaRPr lang="ko-KR" altLang="en-US" sz="2000" b="1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87685" y="5909210"/>
            <a:ext cx="2968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Conventional Architecture</a:t>
            </a:r>
            <a:endParaRPr lang="ko-KR" altLang="en-US" sz="2000" b="1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477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"/>
                            </p:stCondLst>
                            <p:childTnLst>
                              <p:par>
                                <p:cTn id="3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1" grpId="0" animBg="1"/>
      <p:bldP spid="31" grpId="1" animBg="1"/>
      <p:bldP spid="34" grpId="0" animBg="1"/>
      <p:bldP spid="34" grpId="1" animBg="1"/>
      <p:bldP spid="3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 dirty="0"/>
              <a:t>Simple PIM Operations as ISA Extensions (</a:t>
            </a:r>
            <a:r>
              <a:rPr lang="en-US" sz="3600" dirty="0" smtClean="0"/>
              <a:t>III)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51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5506690" y="3428803"/>
            <a:ext cx="2379092" cy="2016422"/>
            <a:chOff x="5506690" y="4004867"/>
            <a:chExt cx="2379092" cy="2016422"/>
          </a:xfrm>
        </p:grpSpPr>
        <p:pic>
          <p:nvPicPr>
            <p:cNvPr id="22" name="Picture 2" descr="http://m.eet.com/media/1041402/DC1491_UTH_2_PG_32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6690" y="4457035"/>
              <a:ext cx="2379092" cy="1564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859471" y="4004867"/>
              <a:ext cx="1673536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000" dirty="0" smtClean="0">
                  <a:solidFill>
                    <a:prstClr val="black"/>
                  </a:solidFill>
                  <a:latin typeface="Calibri"/>
                  <a:ea typeface="나눔고딕"/>
                  <a:cs typeface="+mn-cs"/>
                </a:rPr>
                <a:t>Main Memory</a:t>
              </a:r>
              <a:endParaRPr lang="ko-KR" altLang="en-US" sz="2000" dirty="0">
                <a:solidFill>
                  <a:prstClr val="black"/>
                </a:solidFill>
                <a:latin typeface="Calibri"/>
                <a:ea typeface="나눔고딕"/>
                <a:cs typeface="+mn-cs"/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6004472" y="4265934"/>
            <a:ext cx="1383416" cy="291591"/>
          </a:xfrm>
          <a:prstGeom prst="rect">
            <a:avLst/>
          </a:prstGeom>
          <a:gradFill rotWithShape="1">
            <a:gsLst>
              <a:gs pos="0">
                <a:srgbClr val="5DA5DA">
                  <a:tint val="50000"/>
                  <a:satMod val="300000"/>
                </a:srgbClr>
              </a:gs>
              <a:gs pos="35000">
                <a:srgbClr val="5DA5DA">
                  <a:tint val="37000"/>
                  <a:satMod val="300000"/>
                </a:srgbClr>
              </a:gs>
              <a:gs pos="100000">
                <a:srgbClr val="5DA5D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5DA5D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err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w.next_rank</a:t>
            </a:r>
            <a:endParaRPr lang="ko-KR" altLang="en-US" kern="0" dirty="0" smtClean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004471" y="4265934"/>
            <a:ext cx="1383417" cy="291591"/>
          </a:xfrm>
          <a:prstGeom prst="rect">
            <a:avLst/>
          </a:prstGeom>
          <a:gradFill rotWithShape="1">
            <a:gsLst>
              <a:gs pos="0">
                <a:srgbClr val="FAA43A">
                  <a:tint val="50000"/>
                  <a:satMod val="300000"/>
                </a:srgbClr>
              </a:gs>
              <a:gs pos="35000">
                <a:srgbClr val="FAA43A">
                  <a:tint val="37000"/>
                  <a:satMod val="300000"/>
                </a:srgbClr>
              </a:gs>
              <a:gs pos="100000">
                <a:srgbClr val="FAA43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AA43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err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w.next_rank</a:t>
            </a:r>
            <a:endParaRPr lang="ko-KR" altLang="en-US" kern="0" dirty="0" smtClean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1344376" y="3447126"/>
            <a:ext cx="2158320" cy="2358138"/>
            <a:chOff x="3611086" y="1847573"/>
            <a:chExt cx="1825010" cy="1993970"/>
          </a:xfrm>
        </p:grpSpPr>
        <p:pic>
          <p:nvPicPr>
            <p:cNvPr id="27" name="Picture 6" descr="http://www.digicortex.net/sites/default/files/styles/medium/public/field/image/IvyTownCore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709662" y="2115109"/>
              <a:ext cx="1627858" cy="182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788367" y="1847573"/>
              <a:ext cx="1470447" cy="3383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000" dirty="0" smtClean="0">
                  <a:solidFill>
                    <a:prstClr val="black"/>
                  </a:solidFill>
                  <a:latin typeface="Calibri"/>
                  <a:ea typeface="나눔고딕"/>
                  <a:cs typeface="+mn-cs"/>
                </a:rPr>
                <a:t>Host Processor</a:t>
              </a:r>
              <a:endParaRPr lang="ko-KR" altLang="en-US" sz="2000" dirty="0">
                <a:solidFill>
                  <a:prstClr val="black"/>
                </a:solidFill>
                <a:latin typeface="Calibri"/>
                <a:ea typeface="나눔고딕"/>
                <a:cs typeface="+mn-cs"/>
              </a:endParaRPr>
            </a:p>
          </p:txBody>
        </p:sp>
      </p:grpSp>
      <p:sp>
        <p:nvSpPr>
          <p:cNvPr id="29" name="직사각형 28"/>
          <p:cNvSpPr/>
          <p:nvPr/>
        </p:nvSpPr>
        <p:spPr>
          <a:xfrm>
            <a:off x="2051721" y="4265934"/>
            <a:ext cx="743628" cy="291591"/>
          </a:xfrm>
          <a:prstGeom prst="rect">
            <a:avLst/>
          </a:prstGeom>
          <a:gradFill rotWithShape="1">
            <a:gsLst>
              <a:gs pos="0">
                <a:srgbClr val="5DA5DA">
                  <a:tint val="50000"/>
                  <a:satMod val="300000"/>
                </a:srgbClr>
              </a:gs>
              <a:gs pos="35000">
                <a:srgbClr val="5DA5DA">
                  <a:tint val="37000"/>
                  <a:satMod val="300000"/>
                </a:srgbClr>
              </a:gs>
              <a:gs pos="100000">
                <a:srgbClr val="5DA5D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5DA5D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value</a:t>
            </a:r>
            <a:endParaRPr lang="ko-KR" altLang="en-US" kern="0" dirty="0" smtClean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26238" y="4488741"/>
            <a:ext cx="135691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8</a:t>
            </a: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 bytes </a:t>
            </a:r>
            <a:r>
              <a:rPr lang="en-US" altLang="ko-KR" sz="2000" b="1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in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0</a:t>
            </a: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 bytes </a:t>
            </a:r>
            <a:r>
              <a:rPr lang="en-US" altLang="ko-KR" sz="2000" b="1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out</a:t>
            </a:r>
            <a:endParaRPr lang="ko-KR" altLang="en-US" sz="2000" b="1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31" name="직선 화살표 연결선 30"/>
          <p:cNvCxnSpPr>
            <a:stCxn id="29" idx="3"/>
            <a:endCxn id="24" idx="1"/>
          </p:cNvCxnSpPr>
          <p:nvPr/>
        </p:nvCxnSpPr>
        <p:spPr>
          <a:xfrm>
            <a:off x="2795349" y="4411730"/>
            <a:ext cx="3209123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390659" y="5909210"/>
            <a:ext cx="2362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In-Memory Addition</a:t>
            </a:r>
            <a:endParaRPr lang="ko-KR" altLang="en-US" sz="2000" b="1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33" name="직사각형 42"/>
          <p:cNvSpPr/>
          <p:nvPr/>
        </p:nvSpPr>
        <p:spPr>
          <a:xfrm>
            <a:off x="1331640" y="2322042"/>
            <a:ext cx="4405772" cy="395409"/>
          </a:xfrm>
          <a:prstGeom prst="rect">
            <a:avLst/>
          </a:prstGeom>
          <a:gradFill rotWithShape="1">
            <a:gsLst>
              <a:gs pos="0">
                <a:srgbClr val="FAA43A">
                  <a:tint val="50000"/>
                  <a:satMod val="300000"/>
                </a:srgbClr>
              </a:gs>
              <a:gs pos="35000">
                <a:srgbClr val="FAA43A">
                  <a:tint val="37000"/>
                  <a:satMod val="300000"/>
                </a:srgbClr>
              </a:gs>
              <a:gs pos="100000">
                <a:srgbClr val="FAA43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AA43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 smtClean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34" name="내용 개체 틀 4"/>
          <p:cNvSpPr txBox="1">
            <a:spLocks/>
          </p:cNvSpPr>
          <p:nvPr/>
        </p:nvSpPr>
        <p:spPr>
          <a:xfrm>
            <a:off x="810380" y="1052736"/>
            <a:ext cx="7578044" cy="252992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1" hangingPunct="1">
              <a:spcBef>
                <a:spcPts val="5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ts val="5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ts val="5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ts val="5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2400" b="1" dirty="0" smtClean="0">
                <a:solidFill>
                  <a:prstClr val="black"/>
                </a:solidFill>
                <a:latin typeface="Calibri"/>
                <a:ea typeface="나눔고딕"/>
              </a:rPr>
              <a:t>for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 (v: </a:t>
            </a: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</a:rPr>
              <a:t>graph.vertices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) {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</a:rPr>
              <a:t> 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   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</a:rPr>
              <a:t>value = weight * </a:t>
            </a:r>
            <a:r>
              <a:rPr lang="en-US" altLang="ko-KR" sz="2400" dirty="0" err="1">
                <a:solidFill>
                  <a:prstClr val="black"/>
                </a:solidFill>
                <a:latin typeface="Calibri"/>
                <a:ea typeface="나눔고딕"/>
              </a:rPr>
              <a:t>v.rank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;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2400" b="1" dirty="0" smtClean="0">
                <a:solidFill>
                  <a:prstClr val="black"/>
                </a:solidFill>
                <a:latin typeface="Calibri"/>
                <a:ea typeface="나눔고딕"/>
              </a:rPr>
              <a:t>    for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 (w: </a:t>
            </a: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</a:rPr>
              <a:t>v.successors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) {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        __</a:t>
            </a: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</a:rPr>
              <a:t>pim_add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(&amp;</a:t>
            </a: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</a:rPr>
              <a:t>w.next_rank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</a:rPr>
              <a:t>,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 value);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    }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</a:rPr>
              <a:t>}</a:t>
            </a:r>
          </a:p>
        </p:txBody>
      </p:sp>
      <p:sp>
        <p:nvSpPr>
          <p:cNvPr id="35" name="직사각형 16"/>
          <p:cNvSpPr/>
          <p:nvPr/>
        </p:nvSpPr>
        <p:spPr>
          <a:xfrm>
            <a:off x="6310536" y="1647408"/>
            <a:ext cx="2005880" cy="3830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AA43A"/>
            </a:solidFill>
            <a:prstDash val="dash"/>
          </a:ln>
          <a:effectLst/>
        </p:spPr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err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pim.add</a:t>
            </a:r>
            <a:r>
              <a:rPr lang="en-US" altLang="ko-KR" kern="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 r1, (r2)</a:t>
            </a:r>
            <a:endParaRPr lang="ko-KR" altLang="en-US" kern="0" dirty="0" smtClean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36" name="구부러진 연결선 17"/>
          <p:cNvCxnSpPr>
            <a:stCxn id="33" idx="3"/>
            <a:endCxn id="35" idx="1"/>
          </p:cNvCxnSpPr>
          <p:nvPr/>
        </p:nvCxnSpPr>
        <p:spPr>
          <a:xfrm flipV="1">
            <a:off x="5737412" y="1838924"/>
            <a:ext cx="573124" cy="680823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FAA43A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84927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"/>
                            </p:stCondLst>
                            <p:childTnLst>
                              <p:par>
                                <p:cTn id="2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29" grpId="1" animBg="1"/>
      <p:bldP spid="30" grpId="0"/>
      <p:bldP spid="3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 dirty="0" smtClean="0"/>
              <a:t>Always Executing in Memory? Not A Good Idea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52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11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827616"/>
              </p:ext>
            </p:extLst>
          </p:nvPr>
        </p:nvGraphicFramePr>
        <p:xfrm>
          <a:off x="457200" y="1124744"/>
          <a:ext cx="8229600" cy="4598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그룹 6"/>
          <p:cNvGrpSpPr/>
          <p:nvPr/>
        </p:nvGrpSpPr>
        <p:grpSpPr>
          <a:xfrm>
            <a:off x="3419872" y="5723111"/>
            <a:ext cx="3096344" cy="508992"/>
            <a:chOff x="3419872" y="6062039"/>
            <a:chExt cx="3096344" cy="508992"/>
          </a:xfrm>
        </p:grpSpPr>
        <p:cxnSp>
          <p:nvCxnSpPr>
            <p:cNvPr id="13" name="직선 화살표 연결선 10"/>
            <p:cNvCxnSpPr/>
            <p:nvPr/>
          </p:nvCxnSpPr>
          <p:spPr>
            <a:xfrm>
              <a:off x="3419872" y="6571031"/>
              <a:ext cx="3096344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5DA5DA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4001338" y="6062039"/>
              <a:ext cx="1933414" cy="461665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kern="0" dirty="0" smtClean="0">
                  <a:solidFill>
                    <a:prstClr val="black"/>
                  </a:solidFill>
                  <a:latin typeface="Calibri"/>
                  <a:ea typeface="나눔고딕"/>
                  <a:cs typeface="+mn-cs"/>
                </a:rPr>
                <a:t>More Vertices</a:t>
              </a:r>
              <a:endParaRPr lang="ko-KR" altLang="en-US" sz="2400" kern="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20132" y="1991517"/>
            <a:ext cx="2563836" cy="1430179"/>
          </a:xfrm>
          <a:prstGeom prst="roundRect">
            <a:avLst/>
          </a:prstGeom>
          <a:gradFill rotWithShape="1">
            <a:gsLst>
              <a:gs pos="0">
                <a:srgbClr val="FAA43A">
                  <a:tint val="50000"/>
                  <a:satMod val="300000"/>
                </a:srgbClr>
              </a:gs>
              <a:gs pos="35000">
                <a:srgbClr val="FAA43A">
                  <a:tint val="37000"/>
                  <a:satMod val="300000"/>
                </a:srgbClr>
              </a:gs>
              <a:gs pos="100000">
                <a:srgbClr val="FAA43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AA43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b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Increased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Memory Bandwidth Consumption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Caching very effective</a:t>
            </a:r>
            <a:endParaRPr lang="ko-KR" altLang="en-US" sz="2000" kern="0" dirty="0" smtClean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6342" y="3931176"/>
            <a:ext cx="3840114" cy="1123712"/>
          </a:xfrm>
          <a:prstGeom prst="roundRect">
            <a:avLst/>
          </a:prstGeom>
          <a:gradFill rotWithShape="1">
            <a:gsLst>
              <a:gs pos="0">
                <a:srgbClr val="5DA5DA">
                  <a:tint val="50000"/>
                  <a:satMod val="300000"/>
                </a:srgbClr>
              </a:gs>
              <a:gs pos="35000">
                <a:srgbClr val="5DA5DA">
                  <a:tint val="37000"/>
                  <a:satMod val="300000"/>
                </a:srgbClr>
              </a:gs>
              <a:gs pos="100000">
                <a:srgbClr val="5DA5D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5DA5D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Reduced Memory Bandwidth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Consumption due to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In-Memory Computation</a:t>
            </a:r>
            <a:endParaRPr lang="ko-KR" altLang="en-US" kern="0" dirty="0" smtClean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706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Two Key Questions for Simple PIM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How </a:t>
            </a:r>
            <a:r>
              <a:rPr lang="en-US" altLang="ko-KR" dirty="0">
                <a:solidFill>
                  <a:srgbClr val="0000FF"/>
                </a:solidFill>
              </a:rPr>
              <a:t>should simple PIM operations be interfaced to conventional systems</a:t>
            </a:r>
            <a:r>
              <a:rPr lang="en-US" altLang="ko-KR" dirty="0"/>
              <a:t>?</a:t>
            </a:r>
          </a:p>
          <a:p>
            <a:pPr lvl="1"/>
            <a:r>
              <a:rPr lang="en-US" altLang="ko-KR" dirty="0" smtClean="0">
                <a:solidFill>
                  <a:srgbClr val="008000"/>
                </a:solidFill>
              </a:rPr>
              <a:t>PIM-enabled Instructions (PEIs)</a:t>
            </a:r>
            <a:r>
              <a:rPr lang="en-US" altLang="ko-KR" dirty="0" smtClean="0"/>
              <a:t>: Expose PIM operations as </a:t>
            </a:r>
            <a:r>
              <a:rPr lang="en-US" altLang="ko-KR" i="1" dirty="0" smtClean="0">
                <a:solidFill>
                  <a:srgbClr val="FF0000"/>
                </a:solidFill>
              </a:rPr>
              <a:t>cache-coherent, virtually-addressed host processor instructions</a:t>
            </a:r>
          </a:p>
          <a:p>
            <a:pPr lvl="1"/>
            <a:r>
              <a:rPr lang="en-US" altLang="ko-KR" dirty="0" smtClean="0"/>
              <a:t>No changes to the existing sequential programming model</a:t>
            </a: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endParaRPr lang="en-US" altLang="ko-KR" dirty="0"/>
          </a:p>
          <a:p>
            <a:r>
              <a:rPr lang="en-US" altLang="ko-KR" dirty="0">
                <a:solidFill>
                  <a:srgbClr val="0000FF"/>
                </a:solidFill>
              </a:rPr>
              <a:t>What is the most efficient way of exploiting such simple PIM operations</a:t>
            </a:r>
            <a:r>
              <a:rPr lang="en-US" altLang="ko-KR" dirty="0"/>
              <a:t>?</a:t>
            </a:r>
          </a:p>
          <a:p>
            <a:pPr lvl="1"/>
            <a:r>
              <a:rPr lang="en-US" altLang="ko-KR" dirty="0" smtClean="0">
                <a:solidFill>
                  <a:srgbClr val="008000"/>
                </a:solidFill>
              </a:rPr>
              <a:t>Locality-aware PEIs</a:t>
            </a:r>
            <a:r>
              <a:rPr lang="en-US" altLang="ko-KR" dirty="0" smtClean="0"/>
              <a:t>: Dynamically </a:t>
            </a:r>
            <a:r>
              <a:rPr lang="en-US" altLang="ko-KR" dirty="0"/>
              <a:t>determine the location of </a:t>
            </a:r>
            <a:r>
              <a:rPr lang="en-US" altLang="ko-KR" dirty="0" smtClean="0"/>
              <a:t>PEI execution </a:t>
            </a:r>
            <a:r>
              <a:rPr lang="en-US" altLang="ko-KR" dirty="0"/>
              <a:t>based on data locality without software hints</a:t>
            </a:r>
          </a:p>
        </p:txBody>
      </p:sp>
    </p:spTree>
    <p:extLst>
      <p:ext uri="{BB962C8B-B14F-4D97-AF65-F5344CB8AC3E}">
        <p14:creationId xmlns:p14="http://schemas.microsoft.com/office/powerpoint/2010/main" val="1037575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PIM-Enabled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내용 개체 틀 4"/>
          <p:cNvSpPr txBox="1">
            <a:spLocks/>
          </p:cNvSpPr>
          <p:nvPr/>
        </p:nvSpPr>
        <p:spPr>
          <a:xfrm>
            <a:off x="810380" y="1268760"/>
            <a:ext cx="7578044" cy="252992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1" hangingPunct="1">
              <a:spcBef>
                <a:spcPts val="5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ts val="5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ts val="5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ts val="5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b="1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for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 (v: </a:t>
            </a:r>
            <a:r>
              <a:rPr lang="en-US" altLang="ko-KR" sz="2400" dirty="0" err="1" smtClean="0">
                <a:solidFill>
                  <a:sysClr val="windowText" lastClr="000000"/>
                </a:solidFill>
                <a:latin typeface="Calibri"/>
                <a:ea typeface="나눔고딕"/>
              </a:rPr>
              <a:t>graph.vertices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) {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>
                <a:solidFill>
                  <a:sysClr val="windowText" lastClr="000000"/>
                </a:solidFill>
                <a:latin typeface="Calibri"/>
                <a:ea typeface="나눔고딕"/>
              </a:rPr>
              <a:t> 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   value = weight * </a:t>
            </a:r>
            <a:r>
              <a:rPr lang="en-US" altLang="ko-KR" sz="2400" dirty="0" err="1" smtClean="0">
                <a:solidFill>
                  <a:sysClr val="windowText" lastClr="000000"/>
                </a:solidFill>
                <a:latin typeface="Calibri"/>
                <a:ea typeface="나눔고딕"/>
              </a:rPr>
              <a:t>v.rank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;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b="1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    for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 (w: </a:t>
            </a:r>
            <a:r>
              <a:rPr lang="en-US" altLang="ko-KR" sz="2400" dirty="0" err="1" smtClean="0">
                <a:solidFill>
                  <a:sysClr val="windowText" lastClr="000000"/>
                </a:solidFill>
                <a:latin typeface="Calibri"/>
                <a:ea typeface="나눔고딕"/>
              </a:rPr>
              <a:t>v.successors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) {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        </a:t>
            </a:r>
            <a:r>
              <a:rPr lang="en-US" altLang="ko-KR" sz="2400" dirty="0" err="1" smtClean="0">
                <a:solidFill>
                  <a:sysClr val="windowText" lastClr="000000"/>
                </a:solidFill>
                <a:latin typeface="Calibri"/>
                <a:ea typeface="나눔고딕"/>
              </a:rPr>
              <a:t>w.next_rank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 += value;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    }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56332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PIM-Enabled 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직사각형 3"/>
          <p:cNvSpPr/>
          <p:nvPr/>
        </p:nvSpPr>
        <p:spPr>
          <a:xfrm>
            <a:off x="1331640" y="2538788"/>
            <a:ext cx="4423701" cy="395409"/>
          </a:xfrm>
          <a:prstGeom prst="rect">
            <a:avLst/>
          </a:prstGeom>
          <a:gradFill rotWithShape="1">
            <a:gsLst>
              <a:gs pos="0">
                <a:srgbClr val="FAA43A">
                  <a:tint val="50000"/>
                  <a:satMod val="300000"/>
                </a:srgbClr>
              </a:gs>
              <a:gs pos="35000">
                <a:srgbClr val="FAA43A">
                  <a:tint val="37000"/>
                  <a:satMod val="300000"/>
                </a:srgbClr>
              </a:gs>
              <a:gs pos="100000">
                <a:srgbClr val="FAA43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AA43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sysClr val="windowText" lastClr="000000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10" name="내용 개체 틀 4"/>
          <p:cNvSpPr txBox="1">
            <a:spLocks/>
          </p:cNvSpPr>
          <p:nvPr/>
        </p:nvSpPr>
        <p:spPr>
          <a:xfrm>
            <a:off x="810380" y="1268760"/>
            <a:ext cx="7578044" cy="252992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1" hangingPunct="1">
              <a:spcBef>
                <a:spcPts val="5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ts val="5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ts val="5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ts val="5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b="1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for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 (v: </a:t>
            </a:r>
            <a:r>
              <a:rPr lang="en-US" altLang="ko-KR" sz="2400" dirty="0" err="1" smtClean="0">
                <a:solidFill>
                  <a:sysClr val="windowText" lastClr="000000"/>
                </a:solidFill>
                <a:latin typeface="Calibri"/>
                <a:ea typeface="나눔고딕"/>
              </a:rPr>
              <a:t>graph.vertices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) </a:t>
            </a:r>
            <a:r>
              <a:rPr lang="en-US" altLang="ko-KR" sz="2400" dirty="0">
                <a:solidFill>
                  <a:sysClr val="windowText" lastClr="000000"/>
                </a:solidFill>
                <a:latin typeface="Calibri"/>
                <a:ea typeface="나눔고딕"/>
              </a:rPr>
              <a:t>{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>
                <a:solidFill>
                  <a:sysClr val="windowText" lastClr="000000"/>
                </a:solidFill>
                <a:latin typeface="Calibri"/>
                <a:ea typeface="나눔고딕"/>
              </a:rPr>
              <a:t>    value = weight * </a:t>
            </a:r>
            <a:r>
              <a:rPr lang="en-US" altLang="ko-KR" sz="2400" dirty="0" err="1">
                <a:solidFill>
                  <a:sysClr val="windowText" lastClr="000000"/>
                </a:solidFill>
                <a:latin typeface="Calibri"/>
                <a:ea typeface="나눔고딕"/>
              </a:rPr>
              <a:t>v.rank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;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b="1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    for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 (w: </a:t>
            </a:r>
            <a:r>
              <a:rPr lang="en-US" altLang="ko-KR" sz="2400" dirty="0" err="1" smtClean="0">
                <a:solidFill>
                  <a:sysClr val="windowText" lastClr="000000"/>
                </a:solidFill>
                <a:latin typeface="Calibri"/>
                <a:ea typeface="나눔고딕"/>
              </a:rPr>
              <a:t>v.successors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) {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>
                <a:solidFill>
                  <a:sysClr val="windowText" lastClr="000000"/>
                </a:solidFill>
                <a:latin typeface="Calibri"/>
                <a:ea typeface="나눔고딕"/>
              </a:rPr>
              <a:t> 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       __</a:t>
            </a:r>
            <a:r>
              <a:rPr lang="en-US" altLang="ko-KR" sz="2400" dirty="0" err="1" smtClean="0">
                <a:solidFill>
                  <a:sysClr val="windowText" lastClr="000000"/>
                </a:solidFill>
                <a:latin typeface="Calibri"/>
                <a:ea typeface="나눔고딕"/>
              </a:rPr>
              <a:t>pim_add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(&amp;</a:t>
            </a:r>
            <a:r>
              <a:rPr lang="en-US" altLang="ko-KR" sz="2400" dirty="0" err="1" smtClean="0">
                <a:solidFill>
                  <a:sysClr val="windowText" lastClr="000000"/>
                </a:solidFill>
                <a:latin typeface="Calibri"/>
                <a:ea typeface="나눔고딕"/>
              </a:rPr>
              <a:t>w.next_rank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, value);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    }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}</a:t>
            </a:r>
          </a:p>
        </p:txBody>
      </p:sp>
      <p:sp>
        <p:nvSpPr>
          <p:cNvPr id="11" name="직사각형 2"/>
          <p:cNvSpPr/>
          <p:nvPr/>
        </p:nvSpPr>
        <p:spPr>
          <a:xfrm>
            <a:off x="6310536" y="1863432"/>
            <a:ext cx="2005880" cy="3830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AA43A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err="1" smtClean="0">
                <a:solidFill>
                  <a:sysClr val="windowText" lastClr="000000"/>
                </a:solidFill>
                <a:latin typeface="Calibri"/>
                <a:ea typeface="나눔고딕"/>
                <a:cs typeface="+mn-cs"/>
              </a:rPr>
              <a:t>pim.add</a:t>
            </a:r>
            <a:r>
              <a:rPr lang="en-US" altLang="ko-KR" kern="0" dirty="0" smtClean="0">
                <a:solidFill>
                  <a:sysClr val="windowText" lastClr="000000"/>
                </a:solidFill>
                <a:latin typeface="Calibri"/>
                <a:ea typeface="나눔고딕"/>
                <a:cs typeface="+mn-cs"/>
              </a:rPr>
              <a:t> r1, (r2)</a:t>
            </a:r>
            <a:endParaRPr lang="ko-KR" altLang="en-US" kern="0" dirty="0">
              <a:solidFill>
                <a:sysClr val="windowText" lastClr="000000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12" name="구부러진 연결선 8"/>
          <p:cNvCxnSpPr>
            <a:stCxn id="9" idx="3"/>
            <a:endCxn id="11" idx="1"/>
          </p:cNvCxnSpPr>
          <p:nvPr/>
        </p:nvCxnSpPr>
        <p:spPr>
          <a:xfrm flipV="1">
            <a:off x="5755341" y="2054948"/>
            <a:ext cx="555195" cy="681545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FAA43A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3" name="내용 개체 틀 5"/>
          <p:cNvSpPr>
            <a:spLocks noGrp="1"/>
          </p:cNvSpPr>
          <p:nvPr>
            <p:ph idx="1"/>
          </p:nvPr>
        </p:nvSpPr>
        <p:spPr>
          <a:xfrm>
            <a:off x="457200" y="4405920"/>
            <a:ext cx="8229600" cy="202919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Executed either in memory or in the host processor</a:t>
            </a:r>
          </a:p>
          <a:p>
            <a:r>
              <a:rPr lang="en-US" altLang="ko-KR" dirty="0" smtClean="0"/>
              <a:t>Cache-coherent, virtually-addressed</a:t>
            </a:r>
          </a:p>
          <a:p>
            <a:r>
              <a:rPr lang="en-US" altLang="ko-KR" dirty="0" smtClean="0"/>
              <a:t>Atomic between different PEIs</a:t>
            </a:r>
          </a:p>
          <a:p>
            <a:r>
              <a:rPr lang="en-US" altLang="ko-KR" i="1" dirty="0" smtClean="0"/>
              <a:t>Not</a:t>
            </a:r>
            <a:r>
              <a:rPr lang="en-US" altLang="ko-KR" dirty="0" smtClean="0"/>
              <a:t> atomic with normal instructions (use </a:t>
            </a:r>
            <a:r>
              <a:rPr lang="en-US" altLang="ko-KR" i="1" dirty="0" err="1" smtClean="0"/>
              <a:t>pfence</a:t>
            </a:r>
            <a:r>
              <a:rPr lang="en-US" altLang="ko-KR" dirty="0" smtClean="0"/>
              <a:t>)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2775030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PIM-Enabled 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" name="내용 개체 틀 5"/>
          <p:cNvSpPr>
            <a:spLocks noGrp="1"/>
          </p:cNvSpPr>
          <p:nvPr>
            <p:ph idx="1"/>
          </p:nvPr>
        </p:nvSpPr>
        <p:spPr>
          <a:xfrm>
            <a:off x="457200" y="4405920"/>
            <a:ext cx="8229600" cy="202919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Executed either in memory or in the host processor</a:t>
            </a:r>
          </a:p>
          <a:p>
            <a:r>
              <a:rPr lang="en-US" altLang="ko-KR" dirty="0" smtClean="0"/>
              <a:t>Cache-coherent, virtually-addressed</a:t>
            </a:r>
          </a:p>
          <a:p>
            <a:r>
              <a:rPr lang="en-US" altLang="ko-KR" dirty="0" smtClean="0"/>
              <a:t>Atomic between different PEIs</a:t>
            </a:r>
          </a:p>
          <a:p>
            <a:r>
              <a:rPr lang="en-US" altLang="ko-KR" i="1" dirty="0" smtClean="0"/>
              <a:t>Not</a:t>
            </a:r>
            <a:r>
              <a:rPr lang="en-US" altLang="ko-KR" dirty="0" smtClean="0"/>
              <a:t> atomic with normal instructions (use </a:t>
            </a:r>
            <a:r>
              <a:rPr lang="en-US" altLang="ko-KR" i="1" dirty="0" err="1" smtClean="0"/>
              <a:t>pfence</a:t>
            </a:r>
            <a:r>
              <a:rPr lang="en-US" altLang="ko-KR" dirty="0" smtClean="0"/>
              <a:t>)</a:t>
            </a:r>
            <a:endParaRPr lang="ko-KR" altLang="en-US" i="1" dirty="0"/>
          </a:p>
        </p:txBody>
      </p:sp>
      <p:sp>
        <p:nvSpPr>
          <p:cNvPr id="27" name="직사각형 6"/>
          <p:cNvSpPr/>
          <p:nvPr/>
        </p:nvSpPr>
        <p:spPr>
          <a:xfrm>
            <a:off x="796824" y="3753959"/>
            <a:ext cx="1265058" cy="395409"/>
          </a:xfrm>
          <a:prstGeom prst="rect">
            <a:avLst/>
          </a:prstGeom>
          <a:gradFill rotWithShape="1">
            <a:gsLst>
              <a:gs pos="0">
                <a:srgbClr val="FAA43A">
                  <a:tint val="50000"/>
                  <a:satMod val="300000"/>
                </a:srgbClr>
              </a:gs>
              <a:gs pos="35000">
                <a:srgbClr val="FAA43A">
                  <a:tint val="37000"/>
                  <a:satMod val="300000"/>
                </a:srgbClr>
              </a:gs>
              <a:gs pos="100000">
                <a:srgbClr val="FAA43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AA43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sysClr val="windowText" lastClr="000000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8" name="직사각형 3"/>
          <p:cNvSpPr/>
          <p:nvPr/>
        </p:nvSpPr>
        <p:spPr>
          <a:xfrm>
            <a:off x="1331640" y="2538788"/>
            <a:ext cx="4423701" cy="395409"/>
          </a:xfrm>
          <a:prstGeom prst="rect">
            <a:avLst/>
          </a:prstGeom>
          <a:gradFill rotWithShape="1">
            <a:gsLst>
              <a:gs pos="0">
                <a:srgbClr val="FAA43A">
                  <a:tint val="50000"/>
                  <a:satMod val="300000"/>
                </a:srgbClr>
              </a:gs>
              <a:gs pos="35000">
                <a:srgbClr val="FAA43A">
                  <a:tint val="37000"/>
                  <a:satMod val="300000"/>
                </a:srgbClr>
              </a:gs>
              <a:gs pos="100000">
                <a:srgbClr val="FAA43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AA43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sysClr val="windowText" lastClr="000000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9" name="내용 개체 틀 4"/>
          <p:cNvSpPr txBox="1">
            <a:spLocks/>
          </p:cNvSpPr>
          <p:nvPr/>
        </p:nvSpPr>
        <p:spPr>
          <a:xfrm>
            <a:off x="810380" y="1268760"/>
            <a:ext cx="7578044" cy="293618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1" hangingPunct="1">
              <a:spcBef>
                <a:spcPts val="5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ts val="5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ts val="5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ts val="5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b="1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for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 (v: </a:t>
            </a:r>
            <a:r>
              <a:rPr lang="en-US" altLang="ko-KR" sz="2400" dirty="0" err="1" smtClean="0">
                <a:solidFill>
                  <a:sysClr val="windowText" lastClr="000000"/>
                </a:solidFill>
                <a:latin typeface="Calibri"/>
                <a:ea typeface="나눔고딕"/>
              </a:rPr>
              <a:t>graph.vertices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) </a:t>
            </a:r>
            <a:r>
              <a:rPr lang="en-US" altLang="ko-KR" sz="2400" dirty="0">
                <a:solidFill>
                  <a:sysClr val="windowText" lastClr="000000"/>
                </a:solidFill>
                <a:latin typeface="Calibri"/>
                <a:ea typeface="나눔고딕"/>
              </a:rPr>
              <a:t>{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>
                <a:solidFill>
                  <a:sysClr val="windowText" lastClr="000000"/>
                </a:solidFill>
                <a:latin typeface="Calibri"/>
                <a:ea typeface="나눔고딕"/>
              </a:rPr>
              <a:t>    value = weight * </a:t>
            </a:r>
            <a:r>
              <a:rPr lang="en-US" altLang="ko-KR" sz="2400" dirty="0" err="1">
                <a:solidFill>
                  <a:sysClr val="windowText" lastClr="000000"/>
                </a:solidFill>
                <a:latin typeface="Calibri"/>
                <a:ea typeface="나눔고딕"/>
              </a:rPr>
              <a:t>v.rank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;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b="1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    for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 (w: </a:t>
            </a:r>
            <a:r>
              <a:rPr lang="en-US" altLang="ko-KR" sz="2400" dirty="0" err="1" smtClean="0">
                <a:solidFill>
                  <a:sysClr val="windowText" lastClr="000000"/>
                </a:solidFill>
                <a:latin typeface="Calibri"/>
                <a:ea typeface="나눔고딕"/>
              </a:rPr>
              <a:t>v.successors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) {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>
                <a:solidFill>
                  <a:sysClr val="windowText" lastClr="000000"/>
                </a:solidFill>
                <a:latin typeface="Calibri"/>
                <a:ea typeface="나눔고딕"/>
              </a:rPr>
              <a:t> 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       __</a:t>
            </a:r>
            <a:r>
              <a:rPr lang="en-US" altLang="ko-KR" sz="2400" dirty="0" err="1" smtClean="0">
                <a:solidFill>
                  <a:sysClr val="windowText" lastClr="000000"/>
                </a:solidFill>
                <a:latin typeface="Calibri"/>
                <a:ea typeface="나눔고딕"/>
              </a:rPr>
              <a:t>pim_add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(&amp;</a:t>
            </a:r>
            <a:r>
              <a:rPr lang="en-US" altLang="ko-KR" sz="2400" dirty="0" err="1" smtClean="0">
                <a:solidFill>
                  <a:sysClr val="windowText" lastClr="000000"/>
                </a:solidFill>
                <a:latin typeface="Calibri"/>
                <a:ea typeface="나눔고딕"/>
              </a:rPr>
              <a:t>w.next_rank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, value);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    }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}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dirty="0" err="1" smtClean="0">
                <a:solidFill>
                  <a:sysClr val="windowText" lastClr="000000"/>
                </a:solidFill>
                <a:latin typeface="Calibri"/>
                <a:ea typeface="나눔고딕"/>
              </a:rPr>
              <a:t>pfence</a:t>
            </a:r>
            <a:r>
              <a:rPr lang="en-US" altLang="ko-KR" sz="2400" dirty="0" smtClean="0">
                <a:solidFill>
                  <a:sysClr val="windowText" lastClr="000000"/>
                </a:solidFill>
                <a:latin typeface="Calibri"/>
                <a:ea typeface="나눔고딕"/>
              </a:rPr>
              <a:t>();</a:t>
            </a:r>
          </a:p>
        </p:txBody>
      </p:sp>
      <p:sp>
        <p:nvSpPr>
          <p:cNvPr id="30" name="직사각형 2"/>
          <p:cNvSpPr/>
          <p:nvPr/>
        </p:nvSpPr>
        <p:spPr>
          <a:xfrm>
            <a:off x="6310536" y="1863432"/>
            <a:ext cx="2005880" cy="3830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AA43A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err="1" smtClean="0">
                <a:solidFill>
                  <a:sysClr val="windowText" lastClr="000000"/>
                </a:solidFill>
                <a:latin typeface="Calibri"/>
                <a:ea typeface="나눔고딕"/>
                <a:cs typeface="+mn-cs"/>
              </a:rPr>
              <a:t>pim.add</a:t>
            </a:r>
            <a:r>
              <a:rPr lang="en-US" altLang="ko-KR" kern="0" dirty="0" smtClean="0">
                <a:solidFill>
                  <a:sysClr val="windowText" lastClr="000000"/>
                </a:solidFill>
                <a:latin typeface="Calibri"/>
                <a:ea typeface="나눔고딕"/>
                <a:cs typeface="+mn-cs"/>
              </a:rPr>
              <a:t> r1, (r2)</a:t>
            </a:r>
            <a:endParaRPr lang="ko-KR" altLang="en-US" kern="0" dirty="0">
              <a:solidFill>
                <a:sysClr val="windowText" lastClr="000000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31" name="구부러진 연결선 8"/>
          <p:cNvCxnSpPr>
            <a:stCxn id="28" idx="3"/>
            <a:endCxn id="30" idx="1"/>
          </p:cNvCxnSpPr>
          <p:nvPr/>
        </p:nvCxnSpPr>
        <p:spPr>
          <a:xfrm flipV="1">
            <a:off x="5755341" y="2054948"/>
            <a:ext cx="555195" cy="681545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FAA43A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32" name="직사각형 11"/>
          <p:cNvSpPr/>
          <p:nvPr/>
        </p:nvSpPr>
        <p:spPr>
          <a:xfrm>
            <a:off x="2627784" y="3415261"/>
            <a:ext cx="1080120" cy="3830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AA43A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err="1" smtClean="0">
                <a:solidFill>
                  <a:sysClr val="windowText" lastClr="000000"/>
                </a:solidFill>
                <a:latin typeface="Calibri"/>
                <a:ea typeface="나눔고딕"/>
                <a:cs typeface="+mn-cs"/>
              </a:rPr>
              <a:t>pfence</a:t>
            </a:r>
            <a:endParaRPr lang="ko-KR" altLang="en-US" kern="0" dirty="0">
              <a:solidFill>
                <a:sysClr val="windowText" lastClr="000000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33" name="구부러진 연결선 12"/>
          <p:cNvCxnSpPr>
            <a:stCxn id="27" idx="3"/>
            <a:endCxn id="32" idx="1"/>
          </p:cNvCxnSpPr>
          <p:nvPr/>
        </p:nvCxnSpPr>
        <p:spPr>
          <a:xfrm flipV="1">
            <a:off x="2061882" y="3606777"/>
            <a:ext cx="565902" cy="344887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FAA43A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06069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PIM-Enabled Instructions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Key to practicality: </a:t>
            </a:r>
            <a:r>
              <a:rPr lang="en-US" altLang="ko-KR" dirty="0" smtClean="0">
                <a:solidFill>
                  <a:srgbClr val="0000FF"/>
                </a:solidFill>
              </a:rPr>
              <a:t>single-cache-block restriction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Each PEI can access </a:t>
            </a:r>
            <a:r>
              <a:rPr lang="en-US" altLang="ko-KR" i="1" dirty="0">
                <a:solidFill>
                  <a:srgbClr val="FF0000"/>
                </a:solidFill>
              </a:rPr>
              <a:t>at most one last-level cache </a:t>
            </a:r>
            <a:r>
              <a:rPr lang="en-US" altLang="ko-KR" i="1" dirty="0" smtClean="0">
                <a:solidFill>
                  <a:srgbClr val="FF0000"/>
                </a:solidFill>
              </a:rPr>
              <a:t>block</a:t>
            </a:r>
          </a:p>
          <a:p>
            <a:pPr lvl="1"/>
            <a:r>
              <a:rPr lang="en-US" altLang="ko-KR" dirty="0" smtClean="0"/>
              <a:t>Similar restrictions exist in atomic instructions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Benefits</a:t>
            </a:r>
          </a:p>
          <a:p>
            <a:pPr lvl="1"/>
            <a:r>
              <a:rPr lang="en-US" altLang="ko-KR" b="1" dirty="0"/>
              <a:t>Localization</a:t>
            </a:r>
            <a:r>
              <a:rPr lang="en-US" altLang="ko-KR" dirty="0"/>
              <a:t>: each PEI is bounded to one memory module</a:t>
            </a:r>
          </a:p>
          <a:p>
            <a:pPr lvl="1"/>
            <a:r>
              <a:rPr lang="en-US" altLang="ko-KR" b="1" dirty="0"/>
              <a:t>Interoperability</a:t>
            </a:r>
            <a:r>
              <a:rPr lang="en-US" altLang="ko-KR" dirty="0"/>
              <a:t>: easier support for cache coherence and virtual </a:t>
            </a:r>
            <a:r>
              <a:rPr lang="en-US" altLang="ko-KR" dirty="0" smtClean="0"/>
              <a:t>memory</a:t>
            </a:r>
            <a:endParaRPr lang="en-US" altLang="ko-KR" dirty="0"/>
          </a:p>
          <a:p>
            <a:pPr lvl="1"/>
            <a:r>
              <a:rPr lang="en-US" altLang="ko-KR" b="1" dirty="0"/>
              <a:t>Simplified locality monitoring</a:t>
            </a:r>
            <a:r>
              <a:rPr lang="en-US" altLang="ko-KR" dirty="0"/>
              <a:t>: data locality of PEIs can be </a:t>
            </a:r>
            <a:r>
              <a:rPr lang="en-US" altLang="ko-KR" dirty="0" smtClean="0"/>
              <a:t>identified simply by the cache control logic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554732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PEI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58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59" name="그룹 10"/>
          <p:cNvGrpSpPr/>
          <p:nvPr/>
        </p:nvGrpSpPr>
        <p:grpSpPr>
          <a:xfrm>
            <a:off x="423544" y="1700808"/>
            <a:ext cx="8642965" cy="3795716"/>
            <a:chOff x="423544" y="1700808"/>
            <a:chExt cx="8642965" cy="3795716"/>
          </a:xfrm>
        </p:grpSpPr>
        <p:grpSp>
          <p:nvGrpSpPr>
            <p:cNvPr id="60" name="그룹 71"/>
            <p:cNvGrpSpPr/>
            <p:nvPr/>
          </p:nvGrpSpPr>
          <p:grpSpPr>
            <a:xfrm>
              <a:off x="5469069" y="3564693"/>
              <a:ext cx="439232" cy="440414"/>
              <a:chOff x="5366086" y="3927445"/>
              <a:chExt cx="414687" cy="405259"/>
            </a:xfrm>
          </p:grpSpPr>
          <p:grpSp>
            <p:nvGrpSpPr>
              <p:cNvPr id="82" name="그룹 67"/>
              <p:cNvGrpSpPr/>
              <p:nvPr/>
            </p:nvGrpSpPr>
            <p:grpSpPr>
              <a:xfrm>
                <a:off x="5366086" y="3927445"/>
                <a:ext cx="414686" cy="128337"/>
                <a:chOff x="5366087" y="3927445"/>
                <a:chExt cx="414686" cy="128337"/>
              </a:xfrm>
            </p:grpSpPr>
            <p:cxnSp>
              <p:nvCxnSpPr>
                <p:cNvPr id="86" name="직선 화살표 연결선 65"/>
                <p:cNvCxnSpPr/>
                <p:nvPr/>
              </p:nvCxnSpPr>
              <p:spPr>
                <a:xfrm>
                  <a:off x="5366087" y="3927445"/>
                  <a:ext cx="414686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87" name="직선 화살표 연결선 66"/>
                <p:cNvCxnSpPr/>
                <p:nvPr/>
              </p:nvCxnSpPr>
              <p:spPr>
                <a:xfrm>
                  <a:off x="5366087" y="4055782"/>
                  <a:ext cx="414686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  <a:tailEnd type="triangle"/>
                </a:ln>
                <a:effectLst/>
              </p:spPr>
            </p:cxnSp>
          </p:grpSp>
          <p:grpSp>
            <p:nvGrpSpPr>
              <p:cNvPr id="83" name="그룹 68"/>
              <p:cNvGrpSpPr/>
              <p:nvPr/>
            </p:nvGrpSpPr>
            <p:grpSpPr>
              <a:xfrm rot="10800000">
                <a:off x="5366087" y="4204367"/>
                <a:ext cx="414686" cy="128337"/>
                <a:chOff x="5366087" y="3927445"/>
                <a:chExt cx="414686" cy="128337"/>
              </a:xfrm>
            </p:grpSpPr>
            <p:cxnSp>
              <p:nvCxnSpPr>
                <p:cNvPr id="84" name="직선 화살표 연결선 69"/>
                <p:cNvCxnSpPr/>
                <p:nvPr/>
              </p:nvCxnSpPr>
              <p:spPr>
                <a:xfrm>
                  <a:off x="5366087" y="3927445"/>
                  <a:ext cx="414686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85" name="직선 화살표 연결선 70"/>
                <p:cNvCxnSpPr/>
                <p:nvPr/>
              </p:nvCxnSpPr>
              <p:spPr>
                <a:xfrm>
                  <a:off x="5366087" y="4055782"/>
                  <a:ext cx="414686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  <a:tailEnd type="triangle"/>
                </a:ln>
                <a:effectLst/>
              </p:spPr>
            </p:cxnSp>
          </p:grpSp>
        </p:grpSp>
        <p:sp>
          <p:nvSpPr>
            <p:cNvPr id="61" name="직사각형 58"/>
            <p:cNvSpPr/>
            <p:nvPr/>
          </p:nvSpPr>
          <p:spPr>
            <a:xfrm>
              <a:off x="5919729" y="2155683"/>
              <a:ext cx="2800727" cy="324451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>
                <a:solidFill>
                  <a:sysClr val="windowText" lastClr="000000"/>
                </a:solidFill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62" name="직사각형 5"/>
            <p:cNvSpPr/>
            <p:nvPr/>
          </p:nvSpPr>
          <p:spPr>
            <a:xfrm>
              <a:off x="528146" y="2153493"/>
              <a:ext cx="1523913" cy="751839"/>
            </a:xfrm>
            <a:prstGeom prst="rect">
              <a:avLst/>
            </a:prstGeom>
            <a:gradFill rotWithShape="1">
              <a:gsLst>
                <a:gs pos="0">
                  <a:srgbClr val="5DA5DA">
                    <a:tint val="50000"/>
                    <a:satMod val="300000"/>
                  </a:srgbClr>
                </a:gs>
                <a:gs pos="35000">
                  <a:srgbClr val="5DA5DA">
                    <a:tint val="37000"/>
                    <a:satMod val="300000"/>
                  </a:srgbClr>
                </a:gs>
                <a:gs pos="100000">
                  <a:srgbClr val="5DA5D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DA5D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kern="0" dirty="0" smtClean="0">
                  <a:solidFill>
                    <a:sysClr val="windowText" lastClr="000000"/>
                  </a:solidFill>
                  <a:latin typeface="Calibri"/>
                  <a:ea typeface="나눔고딕"/>
                  <a:cs typeface="+mn-cs"/>
                </a:rPr>
                <a:t>Out-Of-Order Core</a:t>
              </a:r>
              <a:endParaRPr lang="ko-KR" altLang="en-US" kern="0" dirty="0">
                <a:solidFill>
                  <a:sysClr val="windowText" lastClr="000000"/>
                </a:solidFill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63" name="직사각형 6"/>
            <p:cNvSpPr/>
            <p:nvPr/>
          </p:nvSpPr>
          <p:spPr>
            <a:xfrm rot="16200000">
              <a:off x="1785869" y="2674009"/>
              <a:ext cx="1451683" cy="405659"/>
            </a:xfrm>
            <a:prstGeom prst="rect">
              <a:avLst/>
            </a:prstGeom>
            <a:gradFill rotWithShape="1">
              <a:gsLst>
                <a:gs pos="0">
                  <a:srgbClr val="5DA5DA">
                    <a:tint val="50000"/>
                    <a:satMod val="300000"/>
                  </a:srgbClr>
                </a:gs>
                <a:gs pos="35000">
                  <a:srgbClr val="5DA5DA">
                    <a:tint val="37000"/>
                    <a:satMod val="300000"/>
                  </a:srgbClr>
                </a:gs>
                <a:gs pos="100000">
                  <a:srgbClr val="5DA5D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DA5D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kern="0" dirty="0" smtClean="0">
                  <a:solidFill>
                    <a:sysClr val="windowText" lastClr="000000"/>
                  </a:solidFill>
                  <a:latin typeface="Calibri"/>
                  <a:ea typeface="나눔고딕"/>
                  <a:cs typeface="+mn-cs"/>
                </a:rPr>
                <a:t>L1 Cache</a:t>
              </a:r>
              <a:endParaRPr lang="ko-KR" altLang="en-US" kern="0" dirty="0">
                <a:solidFill>
                  <a:sysClr val="windowText" lastClr="000000"/>
                </a:solidFill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64" name="직사각형 7"/>
            <p:cNvSpPr/>
            <p:nvPr/>
          </p:nvSpPr>
          <p:spPr>
            <a:xfrm rot="16200000">
              <a:off x="2448352" y="2674009"/>
              <a:ext cx="1451683" cy="405659"/>
            </a:xfrm>
            <a:prstGeom prst="rect">
              <a:avLst/>
            </a:prstGeom>
            <a:gradFill rotWithShape="1">
              <a:gsLst>
                <a:gs pos="0">
                  <a:srgbClr val="5DA5DA">
                    <a:tint val="50000"/>
                    <a:satMod val="300000"/>
                  </a:srgbClr>
                </a:gs>
                <a:gs pos="35000">
                  <a:srgbClr val="5DA5DA">
                    <a:tint val="37000"/>
                    <a:satMod val="300000"/>
                  </a:srgbClr>
                </a:gs>
                <a:gs pos="100000">
                  <a:srgbClr val="5DA5D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DA5D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kern="0" dirty="0" smtClean="0">
                  <a:solidFill>
                    <a:sysClr val="windowText" lastClr="000000"/>
                  </a:solidFill>
                  <a:latin typeface="Calibri"/>
                  <a:ea typeface="나눔고딕"/>
                  <a:cs typeface="+mn-cs"/>
                </a:rPr>
                <a:t>L2 Cache</a:t>
              </a:r>
              <a:endParaRPr lang="ko-KR" altLang="en-US" kern="0" dirty="0">
                <a:solidFill>
                  <a:sysClr val="windowText" lastClr="000000"/>
                </a:solidFill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65" name="직사각형 8"/>
            <p:cNvSpPr/>
            <p:nvPr/>
          </p:nvSpPr>
          <p:spPr>
            <a:xfrm rot="16200000">
              <a:off x="3494376" y="2290467"/>
              <a:ext cx="1451683" cy="1172742"/>
            </a:xfrm>
            <a:prstGeom prst="rect">
              <a:avLst/>
            </a:prstGeom>
            <a:gradFill rotWithShape="1">
              <a:gsLst>
                <a:gs pos="0">
                  <a:srgbClr val="5DA5DA">
                    <a:tint val="50000"/>
                    <a:satMod val="300000"/>
                  </a:srgbClr>
                </a:gs>
                <a:gs pos="35000">
                  <a:srgbClr val="5DA5DA">
                    <a:tint val="37000"/>
                    <a:satMod val="300000"/>
                  </a:srgbClr>
                </a:gs>
                <a:gs pos="100000">
                  <a:srgbClr val="5DA5D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DA5D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kern="0" dirty="0" smtClean="0">
                  <a:solidFill>
                    <a:sysClr val="windowText" lastClr="000000"/>
                  </a:solidFill>
                  <a:latin typeface="Calibri"/>
                  <a:ea typeface="나눔고딕"/>
                  <a:cs typeface="+mn-cs"/>
                </a:rPr>
                <a:t>Last-Level Cache</a:t>
              </a:r>
              <a:endParaRPr lang="ko-KR" altLang="en-US" kern="0" dirty="0">
                <a:solidFill>
                  <a:sysClr val="windowText" lastClr="000000"/>
                </a:solidFill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66" name="직사각형 9"/>
            <p:cNvSpPr/>
            <p:nvPr/>
          </p:nvSpPr>
          <p:spPr>
            <a:xfrm rot="16200000">
              <a:off x="3638205" y="3576204"/>
              <a:ext cx="3256073" cy="405658"/>
            </a:xfrm>
            <a:prstGeom prst="rect">
              <a:avLst/>
            </a:prstGeom>
            <a:gradFill rotWithShape="1">
              <a:gsLst>
                <a:gs pos="0">
                  <a:srgbClr val="5DA5DA">
                    <a:tint val="50000"/>
                    <a:satMod val="300000"/>
                  </a:srgbClr>
                </a:gs>
                <a:gs pos="35000">
                  <a:srgbClr val="5DA5DA">
                    <a:tint val="37000"/>
                    <a:satMod val="300000"/>
                  </a:srgbClr>
                </a:gs>
                <a:gs pos="100000">
                  <a:srgbClr val="5DA5D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DA5D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kern="0" dirty="0" smtClean="0">
                  <a:solidFill>
                    <a:sysClr val="windowText" lastClr="000000"/>
                  </a:solidFill>
                  <a:latin typeface="Calibri"/>
                  <a:ea typeface="나눔고딕"/>
                  <a:cs typeface="+mn-cs"/>
                </a:rPr>
                <a:t>HMC Controller</a:t>
              </a:r>
              <a:endParaRPr lang="ko-KR" altLang="en-US" kern="0" dirty="0">
                <a:solidFill>
                  <a:sysClr val="windowText" lastClr="000000"/>
                </a:solidFill>
                <a:latin typeface="Calibri"/>
                <a:ea typeface="나눔고딕"/>
                <a:cs typeface="+mn-cs"/>
              </a:endParaRPr>
            </a:p>
          </p:txBody>
        </p:sp>
        <p:cxnSp>
          <p:nvCxnSpPr>
            <p:cNvPr id="67" name="직선 화살표 연결선 16"/>
            <p:cNvCxnSpPr>
              <a:stCxn id="64" idx="2"/>
              <a:endCxn id="65" idx="0"/>
            </p:cNvCxnSpPr>
            <p:nvPr/>
          </p:nvCxnSpPr>
          <p:spPr>
            <a:xfrm>
              <a:off x="3377023" y="2876838"/>
              <a:ext cx="256823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5DA5D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68" name="직선 화살표 연결선 19"/>
            <p:cNvCxnSpPr>
              <a:stCxn id="65" idx="2"/>
            </p:cNvCxnSpPr>
            <p:nvPr/>
          </p:nvCxnSpPr>
          <p:spPr>
            <a:xfrm>
              <a:off x="4806589" y="2876838"/>
              <a:ext cx="256823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5DA5D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69" name="직사각형 22"/>
            <p:cNvSpPr/>
            <p:nvPr/>
          </p:nvSpPr>
          <p:spPr>
            <a:xfrm rot="16200000">
              <a:off x="4776084" y="3576203"/>
              <a:ext cx="2967762" cy="405658"/>
            </a:xfrm>
            <a:prstGeom prst="rect">
              <a:avLst/>
            </a:prstGeom>
            <a:gradFill rotWithShape="1">
              <a:gsLst>
                <a:gs pos="0">
                  <a:srgbClr val="5DA5DA">
                    <a:tint val="50000"/>
                    <a:satMod val="300000"/>
                  </a:srgbClr>
                </a:gs>
                <a:gs pos="35000">
                  <a:srgbClr val="5DA5DA">
                    <a:tint val="37000"/>
                    <a:satMod val="300000"/>
                  </a:srgbClr>
                </a:gs>
                <a:gs pos="100000">
                  <a:srgbClr val="5DA5D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DA5D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kern="0" dirty="0" smtClean="0">
                  <a:solidFill>
                    <a:sysClr val="windowText" lastClr="000000"/>
                  </a:solidFill>
                  <a:latin typeface="Calibri"/>
                  <a:ea typeface="나눔고딕"/>
                  <a:cs typeface="+mn-cs"/>
                </a:rPr>
                <a:t>Crossbar </a:t>
              </a:r>
              <a:r>
                <a:rPr lang="en-US" altLang="ko-KR" kern="0" dirty="0" smtClean="0">
                  <a:solidFill>
                    <a:sysClr val="windowText" lastClr="000000"/>
                  </a:solidFill>
                  <a:latin typeface="Calibri"/>
                  <a:ea typeface="나눔고딕"/>
                  <a:cs typeface="+mn-cs"/>
                </a:rPr>
                <a:t>Network</a:t>
              </a:r>
              <a:endParaRPr lang="ko-KR" altLang="en-US" sz="1600" kern="0" dirty="0">
                <a:solidFill>
                  <a:sysClr val="windowText" lastClr="000000"/>
                </a:solidFill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70" name="직사각형 23"/>
            <p:cNvSpPr/>
            <p:nvPr/>
          </p:nvSpPr>
          <p:spPr>
            <a:xfrm>
              <a:off x="7580086" y="2292964"/>
              <a:ext cx="1000900" cy="647236"/>
            </a:xfrm>
            <a:prstGeom prst="rect">
              <a:avLst/>
            </a:prstGeom>
            <a:gradFill rotWithShape="1">
              <a:gsLst>
                <a:gs pos="0">
                  <a:srgbClr val="5DA5DA">
                    <a:tint val="50000"/>
                    <a:satMod val="300000"/>
                  </a:srgbClr>
                </a:gs>
                <a:gs pos="35000">
                  <a:srgbClr val="5DA5DA">
                    <a:tint val="37000"/>
                    <a:satMod val="300000"/>
                  </a:srgbClr>
                </a:gs>
                <a:gs pos="100000">
                  <a:srgbClr val="5DA5D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DA5D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46800" rIns="4680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kern="0" dirty="0" smtClean="0">
                  <a:solidFill>
                    <a:sysClr val="windowText" lastClr="000000"/>
                  </a:solidFill>
                  <a:latin typeface="Calibri"/>
                  <a:ea typeface="나눔고딕"/>
                  <a:cs typeface="+mn-cs"/>
                </a:rPr>
                <a:t>DRAM Controller</a:t>
              </a:r>
              <a:endParaRPr lang="ko-KR" altLang="en-US" sz="1600" kern="0" dirty="0">
                <a:solidFill>
                  <a:sysClr val="windowText" lastClr="000000"/>
                </a:solidFill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71" name="직사각형 24"/>
            <p:cNvSpPr/>
            <p:nvPr/>
          </p:nvSpPr>
          <p:spPr>
            <a:xfrm>
              <a:off x="7580086" y="3155933"/>
              <a:ext cx="1000900" cy="647236"/>
            </a:xfrm>
            <a:prstGeom prst="rect">
              <a:avLst/>
            </a:prstGeom>
            <a:gradFill rotWithShape="1">
              <a:gsLst>
                <a:gs pos="0">
                  <a:srgbClr val="5DA5DA">
                    <a:tint val="50000"/>
                    <a:satMod val="300000"/>
                  </a:srgbClr>
                </a:gs>
                <a:gs pos="35000">
                  <a:srgbClr val="5DA5DA">
                    <a:tint val="37000"/>
                    <a:satMod val="300000"/>
                  </a:srgbClr>
                </a:gs>
                <a:gs pos="100000">
                  <a:srgbClr val="5DA5D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DA5D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46800" rIns="4680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kern="0" dirty="0" smtClean="0">
                  <a:solidFill>
                    <a:sysClr val="windowText" lastClr="000000"/>
                  </a:solidFill>
                  <a:latin typeface="Calibri"/>
                  <a:ea typeface="나눔고딕"/>
                  <a:cs typeface="+mn-cs"/>
                </a:rPr>
                <a:t>DRAM Controller</a:t>
              </a:r>
              <a:endParaRPr lang="ko-KR" altLang="en-US" sz="1600" kern="0" dirty="0">
                <a:solidFill>
                  <a:sysClr val="windowText" lastClr="000000"/>
                </a:solidFill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72" name="직사각형 25"/>
            <p:cNvSpPr/>
            <p:nvPr/>
          </p:nvSpPr>
          <p:spPr>
            <a:xfrm>
              <a:off x="7580086" y="4620365"/>
              <a:ext cx="1000900" cy="647236"/>
            </a:xfrm>
            <a:prstGeom prst="rect">
              <a:avLst/>
            </a:prstGeom>
            <a:gradFill rotWithShape="1">
              <a:gsLst>
                <a:gs pos="0">
                  <a:srgbClr val="5DA5DA">
                    <a:tint val="50000"/>
                    <a:satMod val="300000"/>
                  </a:srgbClr>
                </a:gs>
                <a:gs pos="35000">
                  <a:srgbClr val="5DA5DA">
                    <a:tint val="37000"/>
                    <a:satMod val="300000"/>
                  </a:srgbClr>
                </a:gs>
                <a:gs pos="100000">
                  <a:srgbClr val="5DA5D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DA5D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46800" rIns="4680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kern="0" dirty="0" smtClean="0">
                  <a:solidFill>
                    <a:sysClr val="windowText" lastClr="000000"/>
                  </a:solidFill>
                  <a:latin typeface="Calibri"/>
                  <a:ea typeface="나눔고딕"/>
                  <a:cs typeface="+mn-cs"/>
                </a:rPr>
                <a:t>DRAM Controller</a:t>
              </a:r>
              <a:endParaRPr lang="ko-KR" altLang="en-US" sz="1600" kern="0" dirty="0">
                <a:solidFill>
                  <a:sysClr val="windowText" lastClr="000000"/>
                </a:solidFill>
                <a:latin typeface="Calibri"/>
                <a:ea typeface="나눔고딕"/>
                <a:cs typeface="+mn-cs"/>
              </a:endParaRPr>
            </a:p>
          </p:txBody>
        </p:sp>
        <p:cxnSp>
          <p:nvCxnSpPr>
            <p:cNvPr id="73" name="직선 화살표 연결선 47"/>
            <p:cNvCxnSpPr/>
            <p:nvPr/>
          </p:nvCxnSpPr>
          <p:spPr>
            <a:xfrm>
              <a:off x="6471514" y="2442875"/>
              <a:ext cx="110857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5DA5D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74" name="직선 화살표 연결선 49"/>
            <p:cNvCxnSpPr/>
            <p:nvPr/>
          </p:nvCxnSpPr>
          <p:spPr>
            <a:xfrm>
              <a:off x="6471514" y="3297127"/>
              <a:ext cx="110857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5DA5D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75" name="직선 화살표 연결선 50"/>
            <p:cNvCxnSpPr/>
            <p:nvPr/>
          </p:nvCxnSpPr>
          <p:spPr>
            <a:xfrm>
              <a:off x="6471514" y="4761560"/>
              <a:ext cx="110857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5DA5D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423544" y="1700808"/>
              <a:ext cx="1889856" cy="434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kern="0" dirty="0" smtClean="0">
                  <a:solidFill>
                    <a:sysClr val="windowText" lastClr="000000"/>
                  </a:solidFill>
                  <a:latin typeface="Tahoma"/>
                  <a:ea typeface="+mn-ea"/>
                  <a:cs typeface="+mn-cs"/>
                </a:rPr>
                <a:t>Host Processor</a:t>
              </a:r>
              <a:endParaRPr lang="ko-KR" altLang="en-US" sz="2000" kern="0" dirty="0">
                <a:solidFill>
                  <a:sysClr val="windowText" lastClr="000000"/>
                </a:solidFill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827997" y="1700808"/>
              <a:ext cx="32385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kern="0" dirty="0" smtClean="0">
                  <a:solidFill>
                    <a:sysClr val="windowText" lastClr="000000"/>
                  </a:solidFill>
                  <a:latin typeface="Tahoma"/>
                  <a:ea typeface="+mn-ea"/>
                  <a:cs typeface="+mn-cs"/>
                </a:rPr>
                <a:t>3D-stacked Memory (HMC)</a:t>
              </a:r>
              <a:endParaRPr lang="ko-KR" altLang="en-US" sz="2000" kern="0" dirty="0">
                <a:solidFill>
                  <a:sysClr val="windowText" lastClr="000000"/>
                </a:solidFill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78" name="직선 연결선 63"/>
            <p:cNvCxnSpPr/>
            <p:nvPr/>
          </p:nvCxnSpPr>
          <p:spPr>
            <a:xfrm>
              <a:off x="5694399" y="1700808"/>
              <a:ext cx="0" cy="379571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79" name="직선 화살표 연결선 73"/>
            <p:cNvCxnSpPr>
              <a:stCxn id="63" idx="2"/>
              <a:endCxn id="64" idx="0"/>
            </p:cNvCxnSpPr>
            <p:nvPr/>
          </p:nvCxnSpPr>
          <p:spPr>
            <a:xfrm>
              <a:off x="2714541" y="2876838"/>
              <a:ext cx="256823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5DA5D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80" name="직선 화살표 연결선 76"/>
            <p:cNvCxnSpPr>
              <a:stCxn id="62" idx="3"/>
            </p:cNvCxnSpPr>
            <p:nvPr/>
          </p:nvCxnSpPr>
          <p:spPr>
            <a:xfrm flipV="1">
              <a:off x="2052058" y="2529412"/>
              <a:ext cx="256823" cy="1"/>
            </a:xfrm>
            <a:prstGeom prst="straightConnector1">
              <a:avLst/>
            </a:prstGeom>
            <a:noFill/>
            <a:ln w="9525" cap="flat" cmpd="sng" algn="ctr">
              <a:solidFill>
                <a:srgbClr val="5DA5D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81" name="TextBox 80"/>
            <p:cNvSpPr txBox="1"/>
            <p:nvPr/>
          </p:nvSpPr>
          <p:spPr>
            <a:xfrm rot="5400000">
              <a:off x="7443271" y="3823188"/>
              <a:ext cx="308618" cy="63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3200" kern="0" dirty="0" smtClean="0">
                  <a:solidFill>
                    <a:sysClr val="windowText" lastClr="000000"/>
                  </a:solidFill>
                  <a:latin typeface="Tahoma"/>
                  <a:ea typeface="+mn-ea"/>
                  <a:cs typeface="+mn-cs"/>
                </a:rPr>
                <a:t>…</a:t>
              </a:r>
              <a:endParaRPr lang="ko-KR" altLang="en-US" sz="3200" kern="0" dirty="0">
                <a:solidFill>
                  <a:sysClr val="windowText" lastClr="000000"/>
                </a:solidFill>
                <a:latin typeface="Tahoma"/>
                <a:ea typeface="+mn-ea"/>
                <a:cs typeface="+mn-cs"/>
              </a:endParaRPr>
            </a:p>
          </p:txBody>
        </p:sp>
      </p:grpSp>
      <p:grpSp>
        <p:nvGrpSpPr>
          <p:cNvPr id="88" name="그룹 4"/>
          <p:cNvGrpSpPr/>
          <p:nvPr/>
        </p:nvGrpSpPr>
        <p:grpSpPr>
          <a:xfrm>
            <a:off x="528146" y="2588049"/>
            <a:ext cx="7051940" cy="2810303"/>
            <a:chOff x="528146" y="2588049"/>
            <a:chExt cx="7051940" cy="2810303"/>
          </a:xfrm>
        </p:grpSpPr>
        <p:cxnSp>
          <p:nvCxnSpPr>
            <p:cNvPr id="89" name="직선 화살표 연결선 13"/>
            <p:cNvCxnSpPr>
              <a:stCxn id="62" idx="2"/>
              <a:endCxn id="92" idx="0"/>
            </p:cNvCxnSpPr>
            <p:nvPr/>
          </p:nvCxnSpPr>
          <p:spPr>
            <a:xfrm>
              <a:off x="1290103" y="2905332"/>
              <a:ext cx="0" cy="240596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90" name="직선 화살표 연결선 12"/>
            <p:cNvCxnSpPr/>
            <p:nvPr/>
          </p:nvCxnSpPr>
          <p:spPr>
            <a:xfrm flipV="1">
              <a:off x="2052058" y="3378788"/>
              <a:ext cx="256822" cy="1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91" name="직선 화살표 연결선 21"/>
            <p:cNvCxnSpPr/>
            <p:nvPr/>
          </p:nvCxnSpPr>
          <p:spPr>
            <a:xfrm>
              <a:off x="4806589" y="4639986"/>
              <a:ext cx="256823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92" name="직사각형 26"/>
            <p:cNvSpPr/>
            <p:nvPr/>
          </p:nvSpPr>
          <p:spPr>
            <a:xfrm>
              <a:off x="528146" y="3145928"/>
              <a:ext cx="1523913" cy="455466"/>
            </a:xfrm>
            <a:prstGeom prst="rect">
              <a:avLst/>
            </a:prstGeom>
            <a:gradFill rotWithShape="1">
              <a:gsLst>
                <a:gs pos="0">
                  <a:srgbClr val="FAA43A">
                    <a:tint val="50000"/>
                    <a:satMod val="300000"/>
                  </a:srgbClr>
                </a:gs>
                <a:gs pos="35000">
                  <a:srgbClr val="FAA43A">
                    <a:tint val="37000"/>
                    <a:satMod val="300000"/>
                  </a:srgbClr>
                </a:gs>
                <a:gs pos="100000">
                  <a:srgbClr val="FAA43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kern="0" dirty="0" smtClean="0">
                  <a:solidFill>
                    <a:sysClr val="windowText" lastClr="000000"/>
                  </a:solidFill>
                  <a:latin typeface="Calibri"/>
                  <a:ea typeface="나눔고딕"/>
                  <a:cs typeface="+mn-cs"/>
                </a:rPr>
                <a:t>PCU</a:t>
              </a:r>
              <a:endParaRPr lang="ko-KR" altLang="en-US" sz="2000" kern="0" dirty="0">
                <a:solidFill>
                  <a:sysClr val="windowText" lastClr="000000"/>
                </a:solidFill>
                <a:latin typeface="Calibri"/>
                <a:ea typeface="나눔고딕"/>
                <a:cs typeface="+mn-cs"/>
              </a:endParaRPr>
            </a:p>
          </p:txBody>
        </p:sp>
        <p:grpSp>
          <p:nvGrpSpPr>
            <p:cNvPr id="93" name="그룹 38"/>
            <p:cNvGrpSpPr/>
            <p:nvPr/>
          </p:nvGrpSpPr>
          <p:grpSpPr>
            <a:xfrm>
              <a:off x="6462794" y="4910763"/>
              <a:ext cx="1117292" cy="352151"/>
              <a:chOff x="6280489" y="5166067"/>
              <a:chExt cx="1028106" cy="324041"/>
            </a:xfrm>
          </p:grpSpPr>
          <p:sp>
            <p:nvSpPr>
              <p:cNvPr id="109" name="직사각형 29"/>
              <p:cNvSpPr/>
              <p:nvPr/>
            </p:nvSpPr>
            <p:spPr>
              <a:xfrm>
                <a:off x="6490448" y="5166067"/>
                <a:ext cx="600164" cy="324041"/>
              </a:xfrm>
              <a:prstGeom prst="rect">
                <a:avLst/>
              </a:prstGeom>
              <a:gradFill rotWithShape="1">
                <a:gsLst>
                  <a:gs pos="0">
                    <a:srgbClr val="FAA43A">
                      <a:tint val="50000"/>
                      <a:satMod val="300000"/>
                    </a:srgbClr>
                  </a:gs>
                  <a:gs pos="35000">
                    <a:srgbClr val="FAA43A">
                      <a:tint val="37000"/>
                      <a:satMod val="300000"/>
                    </a:srgbClr>
                  </a:gs>
                  <a:gs pos="100000">
                    <a:srgbClr val="FAA43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AA43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kern="0" dirty="0" smtClean="0">
                    <a:solidFill>
                      <a:sysClr val="windowText" lastClr="000000"/>
                    </a:solidFill>
                    <a:latin typeface="Calibri"/>
                    <a:ea typeface="나눔고딕"/>
                    <a:cs typeface="+mn-cs"/>
                  </a:rPr>
                  <a:t>PCU</a:t>
                </a:r>
                <a:endParaRPr lang="ko-KR" altLang="en-US" kern="0" dirty="0">
                  <a:solidFill>
                    <a:sysClr val="windowText" lastClr="000000"/>
                  </a:solidFill>
                  <a:latin typeface="Calibri"/>
                  <a:ea typeface="나눔고딕"/>
                  <a:cs typeface="+mn-cs"/>
                </a:endParaRPr>
              </a:p>
            </p:txBody>
          </p:sp>
          <p:cxnSp>
            <p:nvCxnSpPr>
              <p:cNvPr id="110" name="직선 화살표 연결선 30"/>
              <p:cNvCxnSpPr>
                <a:endCxn id="109" idx="1"/>
              </p:cNvCxnSpPr>
              <p:nvPr/>
            </p:nvCxnSpPr>
            <p:spPr>
              <a:xfrm>
                <a:off x="6280489" y="5328087"/>
                <a:ext cx="209959" cy="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AA43A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111" name="직선 화살표 연결선 33"/>
              <p:cNvCxnSpPr>
                <a:stCxn id="109" idx="3"/>
              </p:cNvCxnSpPr>
              <p:nvPr/>
            </p:nvCxnSpPr>
            <p:spPr>
              <a:xfrm flipV="1">
                <a:off x="7090612" y="5328087"/>
                <a:ext cx="217983" cy="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AA43A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</p:grpSp>
        <p:grpSp>
          <p:nvGrpSpPr>
            <p:cNvPr id="94" name="그룹 39"/>
            <p:cNvGrpSpPr/>
            <p:nvPr/>
          </p:nvGrpSpPr>
          <p:grpSpPr>
            <a:xfrm>
              <a:off x="6462794" y="3451018"/>
              <a:ext cx="1117292" cy="352151"/>
              <a:chOff x="6280489" y="5166067"/>
              <a:chExt cx="1028106" cy="324041"/>
            </a:xfrm>
          </p:grpSpPr>
          <p:sp>
            <p:nvSpPr>
              <p:cNvPr id="106" name="직사각형 40"/>
              <p:cNvSpPr/>
              <p:nvPr/>
            </p:nvSpPr>
            <p:spPr>
              <a:xfrm>
                <a:off x="6490448" y="5166067"/>
                <a:ext cx="600164" cy="324041"/>
              </a:xfrm>
              <a:prstGeom prst="rect">
                <a:avLst/>
              </a:prstGeom>
              <a:gradFill rotWithShape="1">
                <a:gsLst>
                  <a:gs pos="0">
                    <a:srgbClr val="FAA43A">
                      <a:tint val="50000"/>
                      <a:satMod val="300000"/>
                    </a:srgbClr>
                  </a:gs>
                  <a:gs pos="35000">
                    <a:srgbClr val="FAA43A">
                      <a:tint val="37000"/>
                      <a:satMod val="300000"/>
                    </a:srgbClr>
                  </a:gs>
                  <a:gs pos="100000">
                    <a:srgbClr val="FAA43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AA43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kern="0" dirty="0" smtClean="0">
                    <a:solidFill>
                      <a:sysClr val="windowText" lastClr="000000"/>
                    </a:solidFill>
                    <a:latin typeface="Calibri"/>
                    <a:ea typeface="나눔고딕"/>
                    <a:cs typeface="+mn-cs"/>
                  </a:rPr>
                  <a:t>PCU</a:t>
                </a:r>
                <a:endParaRPr lang="ko-KR" altLang="en-US" kern="0" dirty="0">
                  <a:solidFill>
                    <a:sysClr val="windowText" lastClr="000000"/>
                  </a:solidFill>
                  <a:latin typeface="Calibri"/>
                  <a:ea typeface="나눔고딕"/>
                  <a:cs typeface="+mn-cs"/>
                </a:endParaRPr>
              </a:p>
            </p:txBody>
          </p:sp>
          <p:cxnSp>
            <p:nvCxnSpPr>
              <p:cNvPr id="107" name="직선 화살표 연결선 41"/>
              <p:cNvCxnSpPr>
                <a:endCxn id="106" idx="1"/>
              </p:cNvCxnSpPr>
              <p:nvPr/>
            </p:nvCxnSpPr>
            <p:spPr>
              <a:xfrm>
                <a:off x="6280489" y="5328087"/>
                <a:ext cx="209959" cy="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AA43A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108" name="직선 화살표 연결선 42"/>
              <p:cNvCxnSpPr>
                <a:stCxn id="106" idx="3"/>
              </p:cNvCxnSpPr>
              <p:nvPr/>
            </p:nvCxnSpPr>
            <p:spPr>
              <a:xfrm flipV="1">
                <a:off x="7090612" y="5328087"/>
                <a:ext cx="217983" cy="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AA43A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</p:grpSp>
        <p:grpSp>
          <p:nvGrpSpPr>
            <p:cNvPr id="95" name="그룹 43"/>
            <p:cNvGrpSpPr/>
            <p:nvPr/>
          </p:nvGrpSpPr>
          <p:grpSpPr>
            <a:xfrm>
              <a:off x="6462794" y="2588049"/>
              <a:ext cx="1117292" cy="352151"/>
              <a:chOff x="6280489" y="5166067"/>
              <a:chExt cx="1028106" cy="324041"/>
            </a:xfrm>
          </p:grpSpPr>
          <p:sp>
            <p:nvSpPr>
              <p:cNvPr id="103" name="직사각형 44"/>
              <p:cNvSpPr/>
              <p:nvPr/>
            </p:nvSpPr>
            <p:spPr>
              <a:xfrm>
                <a:off x="6490448" y="5166067"/>
                <a:ext cx="600164" cy="324041"/>
              </a:xfrm>
              <a:prstGeom prst="rect">
                <a:avLst/>
              </a:prstGeom>
              <a:gradFill rotWithShape="1">
                <a:gsLst>
                  <a:gs pos="0">
                    <a:srgbClr val="FAA43A">
                      <a:tint val="50000"/>
                      <a:satMod val="300000"/>
                    </a:srgbClr>
                  </a:gs>
                  <a:gs pos="35000">
                    <a:srgbClr val="FAA43A">
                      <a:tint val="37000"/>
                      <a:satMod val="300000"/>
                    </a:srgbClr>
                  </a:gs>
                  <a:gs pos="100000">
                    <a:srgbClr val="FAA43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AA43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kern="0" dirty="0" smtClean="0">
                    <a:solidFill>
                      <a:sysClr val="windowText" lastClr="000000"/>
                    </a:solidFill>
                    <a:latin typeface="Calibri"/>
                    <a:ea typeface="나눔고딕"/>
                    <a:cs typeface="+mn-cs"/>
                  </a:rPr>
                  <a:t>PCU</a:t>
                </a:r>
                <a:endParaRPr lang="ko-KR" altLang="en-US" kern="0" dirty="0">
                  <a:solidFill>
                    <a:sysClr val="windowText" lastClr="000000"/>
                  </a:solidFill>
                  <a:latin typeface="Calibri"/>
                  <a:ea typeface="나눔고딕"/>
                  <a:cs typeface="+mn-cs"/>
                </a:endParaRPr>
              </a:p>
            </p:txBody>
          </p:sp>
          <p:cxnSp>
            <p:nvCxnSpPr>
              <p:cNvPr id="104" name="직선 화살표 연결선 45"/>
              <p:cNvCxnSpPr>
                <a:endCxn id="103" idx="1"/>
              </p:cNvCxnSpPr>
              <p:nvPr/>
            </p:nvCxnSpPr>
            <p:spPr>
              <a:xfrm>
                <a:off x="6280489" y="5328087"/>
                <a:ext cx="209959" cy="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AA43A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105" name="직선 화살표 연결선 46"/>
              <p:cNvCxnSpPr>
                <a:stCxn id="103" idx="3"/>
              </p:cNvCxnSpPr>
              <p:nvPr/>
            </p:nvCxnSpPr>
            <p:spPr>
              <a:xfrm flipV="1">
                <a:off x="7090612" y="5328087"/>
                <a:ext cx="217983" cy="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AA43A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</p:grpSp>
        <p:grpSp>
          <p:nvGrpSpPr>
            <p:cNvPr id="96" name="그룹 88"/>
            <p:cNvGrpSpPr/>
            <p:nvPr/>
          </p:nvGrpSpPr>
          <p:grpSpPr>
            <a:xfrm>
              <a:off x="2915097" y="3777938"/>
              <a:ext cx="1882772" cy="1620414"/>
              <a:chOff x="2883721" y="3870654"/>
              <a:chExt cx="1882772" cy="1620414"/>
            </a:xfrm>
          </p:grpSpPr>
          <p:sp>
            <p:nvSpPr>
              <p:cNvPr id="99" name="직사각형 57"/>
              <p:cNvSpPr/>
              <p:nvPr/>
            </p:nvSpPr>
            <p:spPr>
              <a:xfrm>
                <a:off x="3600945" y="3974336"/>
                <a:ext cx="1165548" cy="1516732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kern="0">
                  <a:solidFill>
                    <a:sysClr val="windowText" lastClr="000000"/>
                  </a:solidFill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100" name="직사각형 54"/>
              <p:cNvSpPr/>
              <p:nvPr/>
            </p:nvSpPr>
            <p:spPr>
              <a:xfrm>
                <a:off x="3715794" y="4078938"/>
                <a:ext cx="946096" cy="592747"/>
              </a:xfrm>
              <a:prstGeom prst="rect">
                <a:avLst/>
              </a:prstGeom>
              <a:gradFill rotWithShape="1">
                <a:gsLst>
                  <a:gs pos="0">
                    <a:srgbClr val="FAA43A">
                      <a:tint val="50000"/>
                      <a:satMod val="300000"/>
                    </a:srgbClr>
                  </a:gs>
                  <a:gs pos="35000">
                    <a:srgbClr val="FAA43A">
                      <a:tint val="37000"/>
                      <a:satMod val="300000"/>
                    </a:srgbClr>
                  </a:gs>
                  <a:gs pos="100000">
                    <a:srgbClr val="FAA43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AA43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46800" rIns="46800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kern="0" dirty="0" smtClean="0">
                    <a:solidFill>
                      <a:sysClr val="windowText" lastClr="000000"/>
                    </a:solidFill>
                    <a:latin typeface="Calibri"/>
                    <a:ea typeface="나눔고딕"/>
                    <a:cs typeface="+mn-cs"/>
                  </a:rPr>
                  <a:t>PIM Directory</a:t>
                </a:r>
                <a:endParaRPr lang="ko-KR" altLang="en-US" sz="1600" kern="0" dirty="0">
                  <a:solidFill>
                    <a:sysClr val="windowText" lastClr="000000"/>
                  </a:solidFill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101" name="직사각형 55"/>
              <p:cNvSpPr/>
              <p:nvPr/>
            </p:nvSpPr>
            <p:spPr>
              <a:xfrm>
                <a:off x="3715794" y="4793720"/>
                <a:ext cx="946096" cy="592747"/>
              </a:xfrm>
              <a:prstGeom prst="rect">
                <a:avLst/>
              </a:prstGeom>
              <a:gradFill rotWithShape="1">
                <a:gsLst>
                  <a:gs pos="0">
                    <a:srgbClr val="FAA43A">
                      <a:tint val="50000"/>
                      <a:satMod val="300000"/>
                    </a:srgbClr>
                  </a:gs>
                  <a:gs pos="35000">
                    <a:srgbClr val="FAA43A">
                      <a:tint val="37000"/>
                      <a:satMod val="300000"/>
                    </a:srgbClr>
                  </a:gs>
                  <a:gs pos="100000">
                    <a:srgbClr val="FAA43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AA43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kern="0" dirty="0" smtClean="0">
                    <a:solidFill>
                      <a:sysClr val="windowText" lastClr="000000"/>
                    </a:solidFill>
                    <a:latin typeface="Calibri"/>
                    <a:ea typeface="나눔고딕"/>
                    <a:cs typeface="+mn-cs"/>
                  </a:rPr>
                  <a:t>Locality Monitor</a:t>
                </a:r>
                <a:endParaRPr lang="ko-KR" altLang="en-US" sz="1600" kern="0" dirty="0">
                  <a:solidFill>
                    <a:sysClr val="windowText" lastClr="000000"/>
                  </a:solidFill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2883721" y="3870654"/>
                <a:ext cx="763371" cy="434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000" kern="0" smtClean="0">
                    <a:solidFill>
                      <a:sysClr val="windowText" lastClr="000000"/>
                    </a:solidFill>
                    <a:latin typeface="Tahoma"/>
                    <a:ea typeface="+mn-ea"/>
                    <a:cs typeface="+mn-cs"/>
                  </a:rPr>
                  <a:t>PMU</a:t>
                </a:r>
                <a:endParaRPr lang="ko-KR" altLang="en-US" sz="2000" kern="0" dirty="0">
                  <a:solidFill>
                    <a:sysClr val="windowText" lastClr="000000"/>
                  </a:solidFill>
                  <a:latin typeface="Tahoma"/>
                  <a:ea typeface="+mn-ea"/>
                  <a:cs typeface="+mn-cs"/>
                </a:endParaRPr>
              </a:p>
            </p:txBody>
          </p:sp>
        </p:grpSp>
        <p:cxnSp>
          <p:nvCxnSpPr>
            <p:cNvPr id="97" name="직선 화살표 연결선 82"/>
            <p:cNvCxnSpPr>
              <a:stCxn id="99" idx="0"/>
              <a:endCxn id="65" idx="1"/>
            </p:cNvCxnSpPr>
            <p:nvPr/>
          </p:nvCxnSpPr>
          <p:spPr>
            <a:xfrm flipV="1">
              <a:off x="4215095" y="3602680"/>
              <a:ext cx="5123" cy="278940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98" name="구부러진 연결선 86"/>
            <p:cNvCxnSpPr>
              <a:stCxn id="92" idx="2"/>
              <a:endCxn id="99" idx="1"/>
            </p:cNvCxnSpPr>
            <p:nvPr/>
          </p:nvCxnSpPr>
          <p:spPr>
            <a:xfrm rot="16200000" flipH="1">
              <a:off x="1941916" y="2949581"/>
              <a:ext cx="1038592" cy="2342218"/>
            </a:xfrm>
            <a:prstGeom prst="curvedConnector2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</p:grpSp>
      <p:sp>
        <p:nvSpPr>
          <p:cNvPr id="112" name="TextBox 111"/>
          <p:cNvSpPr txBox="1"/>
          <p:nvPr/>
        </p:nvSpPr>
        <p:spPr>
          <a:xfrm>
            <a:off x="2852203" y="5868000"/>
            <a:ext cx="3439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kern="0" dirty="0" smtClean="0">
                <a:solidFill>
                  <a:sysClr val="windowText" lastClr="000000"/>
                </a:solidFill>
                <a:latin typeface="Tahoma"/>
                <a:ea typeface="+mn-ea"/>
                <a:cs typeface="+mn-cs"/>
              </a:rPr>
              <a:t>Proposed PEI Architecture</a:t>
            </a:r>
            <a:endParaRPr lang="ko-KR" altLang="en-US" sz="2400" kern="0" dirty="0">
              <a:solidFill>
                <a:sysClr val="windowText" lastClr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842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Memory-side PEI Execution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5919729" y="2155683"/>
            <a:ext cx="2800727" cy="32445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28146" y="2153493"/>
            <a:ext cx="1523913" cy="7518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Out-Of-Order Core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" name="직사각형 4"/>
          <p:cNvSpPr/>
          <p:nvPr/>
        </p:nvSpPr>
        <p:spPr>
          <a:xfrm rot="16200000">
            <a:off x="1785869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L1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6" name="직사각형 5"/>
          <p:cNvSpPr/>
          <p:nvPr/>
        </p:nvSpPr>
        <p:spPr>
          <a:xfrm rot="16200000">
            <a:off x="2448352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L2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3494376" y="2290467"/>
            <a:ext cx="1451683" cy="11727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Last-Level    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8" name="직사각형 7"/>
          <p:cNvSpPr/>
          <p:nvPr/>
        </p:nvSpPr>
        <p:spPr>
          <a:xfrm rot="16200000">
            <a:off x="3638205" y="3576204"/>
            <a:ext cx="3256073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HMC Controller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9" name="직사각형 8"/>
          <p:cNvSpPr/>
          <p:nvPr/>
        </p:nvSpPr>
        <p:spPr>
          <a:xfrm rot="16200000">
            <a:off x="4776084" y="3576203"/>
            <a:ext cx="2967762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Crossbar 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Network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580086" y="2292964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580086" y="3155933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580086" y="4620365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544" y="1700808"/>
            <a:ext cx="1889856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Host Processor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7997" y="1700808"/>
            <a:ext cx="761629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HMC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5694399" y="1700808"/>
            <a:ext cx="0" cy="379571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7443271" y="3823188"/>
            <a:ext cx="308618" cy="63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…</a:t>
            </a:r>
            <a:endParaRPr lang="ko-KR" altLang="en-US" sz="32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28146" y="3145928"/>
            <a:ext cx="1523913" cy="455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690967" y="4910763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690967" y="3451018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690967" y="2588049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632321" y="3881620"/>
            <a:ext cx="1165548" cy="151673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747170" y="3986222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PIM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Directory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747170" y="4701004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Locality Monitor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5097" y="3777938"/>
            <a:ext cx="763371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PMU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9019" y="5866217"/>
            <a:ext cx="188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pim.add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 y, &amp;x</a:t>
            </a:r>
            <a:endParaRPr lang="ko-KR" altLang="en-US" sz="24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678800" y="3222000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18180" y="2234400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cxnSp>
        <p:nvCxnSpPr>
          <p:cNvPr id="28" name="직선 화살표 연결선 27"/>
          <p:cNvCxnSpPr>
            <a:stCxn id="4" idx="2"/>
          </p:cNvCxnSpPr>
          <p:nvPr/>
        </p:nvCxnSpPr>
        <p:spPr>
          <a:xfrm flipH="1">
            <a:off x="1290102" y="2905332"/>
            <a:ext cx="1" cy="2405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618180" y="3238715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38327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Paper 2 (Required)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93723"/>
          </a:xfrm>
        </p:spPr>
        <p:txBody>
          <a:bodyPr/>
          <a:lstStyle/>
          <a:p>
            <a:r>
              <a:rPr lang="en-US" dirty="0"/>
              <a:t>Benjamin C. Lee, </a:t>
            </a:r>
            <a:r>
              <a:rPr lang="en-US" dirty="0" err="1"/>
              <a:t>Engin</a:t>
            </a:r>
            <a:r>
              <a:rPr lang="en-US" dirty="0"/>
              <a:t> </a:t>
            </a:r>
            <a:r>
              <a:rPr lang="en-US" dirty="0" err="1"/>
              <a:t>Ipek</a:t>
            </a:r>
            <a:r>
              <a:rPr lang="en-US" dirty="0"/>
              <a:t>, Onur Mutlu, and Doug Burger,</a:t>
            </a:r>
            <a:br>
              <a:rPr lang="en-US" dirty="0"/>
            </a:br>
            <a:r>
              <a:rPr lang="en-US" b="1" dirty="0">
                <a:hlinkClick r:id="rId2"/>
              </a:rPr>
              <a:t>"Architecting Phase Change Memory as a Scalable DRAM Alternative"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Proceedings of the </a:t>
            </a:r>
            <a:r>
              <a:rPr lang="en-US" i="1" dirty="0">
                <a:hlinkClick r:id="rId3"/>
              </a:rPr>
              <a:t>36th International Symposium on Computer Architecture</a:t>
            </a:r>
            <a:r>
              <a:rPr lang="en-US" i="1" dirty="0"/>
              <a:t> (</a:t>
            </a:r>
            <a:r>
              <a:rPr lang="en-US" b="1" i="1" dirty="0"/>
              <a:t>ISCA</a:t>
            </a:r>
            <a:r>
              <a:rPr lang="en-US" i="1" dirty="0"/>
              <a:t>)</a:t>
            </a:r>
            <a:r>
              <a:rPr lang="en-US" dirty="0"/>
              <a:t>, pages 2-13, Austin, TX, June 2009. </a:t>
            </a:r>
            <a:r>
              <a:rPr lang="en-US" dirty="0">
                <a:hlinkClick r:id="rId4"/>
              </a:rPr>
              <a:t>Slides (pdf</a:t>
            </a:r>
            <a:r>
              <a:rPr lang="en-US" dirty="0" smtClean="0">
                <a:hlinkClick r:id="rId4"/>
              </a:rPr>
              <a:t>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Related</a:t>
            </a:r>
          </a:p>
          <a:p>
            <a:pPr lvl="1"/>
            <a:r>
              <a:rPr lang="en-US" dirty="0" smtClean="0"/>
              <a:t>Benjamin </a:t>
            </a:r>
            <a:r>
              <a:rPr lang="en-US" dirty="0"/>
              <a:t>C. Lee, Ping Zhou, Jun Yang, </a:t>
            </a:r>
            <a:r>
              <a:rPr lang="en-US" dirty="0" err="1"/>
              <a:t>Youtao</a:t>
            </a:r>
            <a:r>
              <a:rPr lang="en-US" dirty="0"/>
              <a:t> Zhang, Bo Zhao, </a:t>
            </a:r>
            <a:r>
              <a:rPr lang="en-US" dirty="0" err="1"/>
              <a:t>Engin</a:t>
            </a:r>
            <a:r>
              <a:rPr lang="en-US" dirty="0"/>
              <a:t> </a:t>
            </a:r>
            <a:r>
              <a:rPr lang="en-US" dirty="0" err="1"/>
              <a:t>Ipek</a:t>
            </a:r>
            <a:r>
              <a:rPr lang="en-US" dirty="0"/>
              <a:t>, Onur Mutlu, and Doug Burger,</a:t>
            </a:r>
            <a:br>
              <a:rPr lang="en-US" dirty="0"/>
            </a:br>
            <a:r>
              <a:rPr lang="en-US" b="1" dirty="0">
                <a:hlinkClick r:id="rId5"/>
              </a:rPr>
              <a:t>"Phase Change Technology and the Future of Main Memory"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>
                <a:hlinkClick r:id="rId6"/>
              </a:rPr>
              <a:t>IEEE Micro</a:t>
            </a:r>
            <a:r>
              <a:rPr lang="en-US" i="1" dirty="0"/>
              <a:t>, Special Issue: Micro's Top Picks from 2009 Computer Architecture Conferences (</a:t>
            </a:r>
            <a:r>
              <a:rPr lang="en-US" b="1" i="1" dirty="0"/>
              <a:t>MICRO TOP PICKS</a:t>
            </a:r>
            <a:r>
              <a:rPr lang="en-US" i="1" dirty="0"/>
              <a:t>)</a:t>
            </a:r>
            <a:r>
              <a:rPr lang="en-US" dirty="0"/>
              <a:t>, Vol. 30, No. 1, pages 60-70, January/February 2010.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39C887-84FE-6D4A-8803-02BE50C949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57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Memory-side PEI Execution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5919729" y="2155683"/>
            <a:ext cx="2800727" cy="32445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28146" y="2153493"/>
            <a:ext cx="1523913" cy="7518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Out-Of-Order Core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" name="직사각형 4"/>
          <p:cNvSpPr/>
          <p:nvPr/>
        </p:nvSpPr>
        <p:spPr>
          <a:xfrm rot="16200000">
            <a:off x="1785869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L1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6" name="직사각형 5"/>
          <p:cNvSpPr/>
          <p:nvPr/>
        </p:nvSpPr>
        <p:spPr>
          <a:xfrm rot="16200000">
            <a:off x="2448352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L2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3494376" y="2290467"/>
            <a:ext cx="1451683" cy="11727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Last-Level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8" name="직사각형 7"/>
          <p:cNvSpPr/>
          <p:nvPr/>
        </p:nvSpPr>
        <p:spPr>
          <a:xfrm rot="16200000">
            <a:off x="3638205" y="3576204"/>
            <a:ext cx="3256073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HMC Controller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9" name="직사각형 8"/>
          <p:cNvSpPr/>
          <p:nvPr/>
        </p:nvSpPr>
        <p:spPr>
          <a:xfrm rot="16200000">
            <a:off x="4776084" y="3576203"/>
            <a:ext cx="2967762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Crossbar 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Network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580086" y="2292964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580086" y="3155933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580086" y="4620365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544" y="1700808"/>
            <a:ext cx="1889856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Host Processor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7997" y="1700808"/>
            <a:ext cx="761629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HMC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5694399" y="1700808"/>
            <a:ext cx="0" cy="379571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7443271" y="3823188"/>
            <a:ext cx="308618" cy="63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…</a:t>
            </a:r>
            <a:endParaRPr lang="ko-KR" altLang="en-US" sz="32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28146" y="3145928"/>
            <a:ext cx="1523913" cy="455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690967" y="4910763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690967" y="3451018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690967" y="2588049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632321" y="3881620"/>
            <a:ext cx="1165548" cy="151673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747170" y="3986222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PIM Directory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747170" y="4701004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Locality Monitor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5097" y="3777938"/>
            <a:ext cx="763371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PMU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9017" y="5866217"/>
            <a:ext cx="188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pim.add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y, &amp;x</a:t>
            </a:r>
            <a:endParaRPr lang="ko-KR" altLang="en-US" sz="24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678800" y="3222000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18180" y="2234400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cxnSp>
        <p:nvCxnSpPr>
          <p:cNvPr id="28" name="직선 화살표 연결선 27"/>
          <p:cNvCxnSpPr>
            <a:stCxn id="4" idx="2"/>
          </p:cNvCxnSpPr>
          <p:nvPr/>
        </p:nvCxnSpPr>
        <p:spPr>
          <a:xfrm flipH="1">
            <a:off x="1290102" y="2905332"/>
            <a:ext cx="1" cy="2405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618180" y="3238715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0" y="2052000"/>
            <a:ext cx="416989" cy="172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  <a:latin typeface="Calibri"/>
              <a:ea typeface="나눔고딕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163215" y="2051999"/>
            <a:ext cx="6980785" cy="172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  <a:latin typeface="Calibri"/>
              <a:ea typeface="나눔고딕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0" y="-1"/>
            <a:ext cx="9144000" cy="2052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  <a:latin typeface="Calibri"/>
              <a:ea typeface="나눔고딕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0" y="3780000"/>
            <a:ext cx="9144000" cy="307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  <a:latin typeface="Calibri"/>
              <a:ea typeface="나눔고딕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2530533" y="1538809"/>
            <a:ext cx="6327732" cy="2777697"/>
            <a:chOff x="2530533" y="1538809"/>
            <a:chExt cx="6327732" cy="2685752"/>
          </a:xfrm>
        </p:grpSpPr>
        <p:sp>
          <p:nvSpPr>
            <p:cNvPr id="35" name="직사각형 34"/>
            <p:cNvSpPr/>
            <p:nvPr/>
          </p:nvSpPr>
          <p:spPr>
            <a:xfrm>
              <a:off x="2530533" y="1538809"/>
              <a:ext cx="6327732" cy="26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white"/>
                </a:solidFill>
                <a:latin typeface="Calibri"/>
                <a:ea typeface="나눔고딕"/>
              </a:endParaRPr>
            </a:p>
          </p:txBody>
        </p:sp>
        <p:sp>
          <p:nvSpPr>
            <p:cNvPr id="36" name="내용 개체 틀 3"/>
            <p:cNvSpPr txBox="1">
              <a:spLocks/>
            </p:cNvSpPr>
            <p:nvPr/>
          </p:nvSpPr>
          <p:spPr>
            <a:xfrm>
              <a:off x="2749609" y="1655802"/>
              <a:ext cx="5921002" cy="245759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ts val="5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ts val="5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ts val="5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ts val="5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ts val="5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en-US" altLang="ko-KR" b="1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Address Translation for PEIs</a:t>
              </a:r>
            </a:p>
            <a:p>
              <a:pPr fontAlgn="auto">
                <a:spcAft>
                  <a:spcPts val="0"/>
                </a:spcAft>
              </a:pPr>
              <a:r>
                <a:rPr lang="en-US" altLang="ko-KR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Done by the host processor TLB </a:t>
              </a:r>
            </a:p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en-US" altLang="ko-KR" dirty="0">
                  <a:solidFill>
                    <a:prstClr val="black"/>
                  </a:solidFill>
                  <a:latin typeface="Calibri"/>
                  <a:ea typeface="나눔고딕"/>
                </a:rPr>
                <a:t> </a:t>
              </a:r>
              <a:r>
                <a:rPr lang="en-US" altLang="ko-KR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   (similar to normal instructions)</a:t>
              </a:r>
            </a:p>
            <a:p>
              <a:pPr fontAlgn="auto">
                <a:spcAft>
                  <a:spcPts val="0"/>
                </a:spcAft>
              </a:pPr>
              <a:r>
                <a:rPr lang="en-US" altLang="ko-KR" i="1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No modifications to existing HW/OS</a:t>
              </a:r>
            </a:p>
            <a:p>
              <a:pPr fontAlgn="auto">
                <a:spcAft>
                  <a:spcPts val="0"/>
                </a:spcAft>
              </a:pPr>
              <a:r>
                <a:rPr lang="en-US" altLang="ko-KR" i="1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No need for in-memory TLBs</a:t>
              </a:r>
              <a:endParaRPr lang="ko-KR" altLang="en-US" i="1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1713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Memory-side PEI Execution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5919729" y="2155683"/>
            <a:ext cx="2800727" cy="32445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28146" y="2153493"/>
            <a:ext cx="1523913" cy="7518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Out-Of-Order Core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" name="직사각형 4"/>
          <p:cNvSpPr/>
          <p:nvPr/>
        </p:nvSpPr>
        <p:spPr>
          <a:xfrm rot="16200000">
            <a:off x="1785869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L1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6" name="직사각형 5"/>
          <p:cNvSpPr/>
          <p:nvPr/>
        </p:nvSpPr>
        <p:spPr>
          <a:xfrm rot="16200000">
            <a:off x="2448352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L2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3494376" y="2290467"/>
            <a:ext cx="1451683" cy="11727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Last-Level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8" name="직사각형 7"/>
          <p:cNvSpPr/>
          <p:nvPr/>
        </p:nvSpPr>
        <p:spPr>
          <a:xfrm rot="16200000">
            <a:off x="3638205" y="3576204"/>
            <a:ext cx="3256073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HMC Controller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9" name="직사각형 8"/>
          <p:cNvSpPr/>
          <p:nvPr/>
        </p:nvSpPr>
        <p:spPr>
          <a:xfrm rot="16200000">
            <a:off x="4776084" y="3576203"/>
            <a:ext cx="2967762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Crossbar 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Network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580086" y="2292964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580086" y="3155933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580086" y="4620365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544" y="1700808"/>
            <a:ext cx="1889856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Host Processor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7997" y="1700808"/>
            <a:ext cx="761629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HMC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5694399" y="1700808"/>
            <a:ext cx="0" cy="379571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7443271" y="3823188"/>
            <a:ext cx="308618" cy="63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…</a:t>
            </a:r>
            <a:endParaRPr lang="ko-KR" altLang="en-US" sz="32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28146" y="3145928"/>
            <a:ext cx="1523913" cy="455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690967" y="4910763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690967" y="3451018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690967" y="2588049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632321" y="3881620"/>
            <a:ext cx="1165548" cy="151673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747170" y="3986222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PIM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Directory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747170" y="4701004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Locality Monitor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5097" y="3777938"/>
            <a:ext cx="763371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PMU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9017" y="5866217"/>
            <a:ext cx="188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pim.add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y, &amp;x</a:t>
            </a:r>
            <a:endParaRPr lang="ko-KR" altLang="en-US" sz="24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678800" y="3222000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18180" y="2234400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cxnSp>
        <p:nvCxnSpPr>
          <p:cNvPr id="28" name="직선 화살표 연결선 27"/>
          <p:cNvCxnSpPr>
            <a:stCxn id="4" idx="2"/>
          </p:cNvCxnSpPr>
          <p:nvPr/>
        </p:nvCxnSpPr>
        <p:spPr>
          <a:xfrm flipH="1">
            <a:off x="1290102" y="2905332"/>
            <a:ext cx="1" cy="2405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618180" y="3238715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cxnSp>
        <p:nvCxnSpPr>
          <p:cNvPr id="30" name="구부러진 연결선 29"/>
          <p:cNvCxnSpPr>
            <a:stCxn id="17" idx="2"/>
            <a:endCxn id="21" idx="1"/>
          </p:cNvCxnSpPr>
          <p:nvPr/>
        </p:nvCxnSpPr>
        <p:spPr>
          <a:xfrm rot="16200000" flipH="1">
            <a:off x="1941916" y="2949581"/>
            <a:ext cx="1038592" cy="2342218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68339" y="4596326"/>
            <a:ext cx="227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Wait until x is writable</a:t>
            </a:r>
          </a:p>
        </p:txBody>
      </p:sp>
    </p:spTree>
    <p:extLst>
      <p:ext uri="{BB962C8B-B14F-4D97-AF65-F5344CB8AC3E}">
        <p14:creationId xmlns:p14="http://schemas.microsoft.com/office/powerpoint/2010/main" val="3895475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Memory-side PEI Execution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5919729" y="2155683"/>
            <a:ext cx="2800727" cy="32445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28146" y="2153493"/>
            <a:ext cx="1523913" cy="7518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Out-Of-Order Core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" name="직사각형 4"/>
          <p:cNvSpPr/>
          <p:nvPr/>
        </p:nvSpPr>
        <p:spPr>
          <a:xfrm rot="16200000">
            <a:off x="1785869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L1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6" name="직사각형 5"/>
          <p:cNvSpPr/>
          <p:nvPr/>
        </p:nvSpPr>
        <p:spPr>
          <a:xfrm rot="16200000">
            <a:off x="2448352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L2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3494376" y="2290467"/>
            <a:ext cx="1451683" cy="11727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Last-Level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8" name="직사각형 7"/>
          <p:cNvSpPr/>
          <p:nvPr/>
        </p:nvSpPr>
        <p:spPr>
          <a:xfrm rot="16200000">
            <a:off x="3638205" y="3576204"/>
            <a:ext cx="3256073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HMC Controller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9" name="직사각형 8"/>
          <p:cNvSpPr/>
          <p:nvPr/>
        </p:nvSpPr>
        <p:spPr>
          <a:xfrm rot="16200000">
            <a:off x="4776084" y="3576203"/>
            <a:ext cx="2967762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Crossbar 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Network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580086" y="2292964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580086" y="3155933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580086" y="4620365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544" y="1700808"/>
            <a:ext cx="1889856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Host Processor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7997" y="1700808"/>
            <a:ext cx="761629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HMC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5694399" y="1700808"/>
            <a:ext cx="0" cy="379571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7443271" y="3823188"/>
            <a:ext cx="308618" cy="63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…</a:t>
            </a:r>
            <a:endParaRPr lang="ko-KR" altLang="en-US" sz="32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28146" y="3145928"/>
            <a:ext cx="1523913" cy="455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690967" y="4910763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690967" y="3451018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690967" y="2588049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632321" y="3881620"/>
            <a:ext cx="1165548" cy="151673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747170" y="3986222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PIM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Directory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747170" y="4701004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Locality Monitor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5097" y="3777938"/>
            <a:ext cx="763371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PMU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9017" y="5866217"/>
            <a:ext cx="188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pim.add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y, &amp;x</a:t>
            </a:r>
            <a:endParaRPr lang="ko-KR" altLang="en-US" sz="24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678800" y="3222000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18180" y="3238715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cxnSp>
        <p:nvCxnSpPr>
          <p:cNvPr id="30" name="구부러진 연결선 29"/>
          <p:cNvCxnSpPr>
            <a:stCxn id="17" idx="2"/>
            <a:endCxn id="21" idx="1"/>
          </p:cNvCxnSpPr>
          <p:nvPr/>
        </p:nvCxnSpPr>
        <p:spPr>
          <a:xfrm rot="16200000" flipH="1">
            <a:off x="1941916" y="2949581"/>
            <a:ext cx="1038592" cy="2342218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68339" y="4596326"/>
            <a:ext cx="227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Wait until x is writable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-1" y="3923999"/>
            <a:ext cx="3678469" cy="756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  <a:latin typeface="Calibri"/>
              <a:ea typeface="나눔고딕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761968" y="3923999"/>
            <a:ext cx="4382033" cy="756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  <a:latin typeface="Calibri"/>
              <a:ea typeface="나눔고딕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0" y="-1"/>
            <a:ext cx="9144000" cy="3924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  <a:latin typeface="Calibri"/>
              <a:ea typeface="나눔고딕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1151620" y="476672"/>
            <a:ext cx="6840760" cy="2952328"/>
            <a:chOff x="1151620" y="476672"/>
            <a:chExt cx="6840760" cy="2952328"/>
          </a:xfrm>
        </p:grpSpPr>
        <p:sp>
          <p:nvSpPr>
            <p:cNvPr id="37" name="직사각형 36"/>
            <p:cNvSpPr/>
            <p:nvPr/>
          </p:nvSpPr>
          <p:spPr>
            <a:xfrm>
              <a:off x="1151620" y="476672"/>
              <a:ext cx="6840760" cy="2952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white"/>
                </a:solidFill>
                <a:latin typeface="Calibri"/>
                <a:ea typeface="나눔고딕"/>
              </a:endParaRPr>
            </a:p>
          </p:txBody>
        </p:sp>
        <p:grpSp>
          <p:nvGrpSpPr>
            <p:cNvPr id="38" name="그룹 37"/>
            <p:cNvGrpSpPr/>
            <p:nvPr/>
          </p:nvGrpSpPr>
          <p:grpSpPr>
            <a:xfrm>
              <a:off x="1605912" y="746626"/>
              <a:ext cx="5845999" cy="2412421"/>
              <a:chOff x="1533495" y="746626"/>
              <a:chExt cx="5845999" cy="2412421"/>
            </a:xfrm>
          </p:grpSpPr>
          <p:grpSp>
            <p:nvGrpSpPr>
              <p:cNvPr id="39" name="그룹 38"/>
              <p:cNvGrpSpPr/>
              <p:nvPr/>
            </p:nvGrpSpPr>
            <p:grpSpPr>
              <a:xfrm>
                <a:off x="4699381" y="746626"/>
                <a:ext cx="2680113" cy="2412421"/>
                <a:chOff x="3377023" y="693190"/>
                <a:chExt cx="2680113" cy="2412421"/>
              </a:xfrm>
            </p:grpSpPr>
            <p:sp>
              <p:nvSpPr>
                <p:cNvPr id="49" name="직사각형 48"/>
                <p:cNvSpPr/>
                <p:nvPr/>
              </p:nvSpPr>
              <p:spPr>
                <a:xfrm>
                  <a:off x="3377023" y="694792"/>
                  <a:ext cx="2680113" cy="305595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dirty="0">
                      <a:solidFill>
                        <a:prstClr val="black"/>
                      </a:solidFill>
                      <a:latin typeface="Calibri"/>
                      <a:ea typeface="나눔고딕"/>
                    </a:rPr>
                    <a:t>R</a:t>
                  </a:r>
                  <a:r>
                    <a:rPr lang="en-US" altLang="ko-KR" dirty="0" smtClean="0">
                      <a:solidFill>
                        <a:prstClr val="black"/>
                      </a:solidFill>
                      <a:latin typeface="Calibri"/>
                      <a:ea typeface="나눔고딕"/>
                    </a:rPr>
                    <a:t>eader-writer lock #0</a:t>
                  </a:r>
                  <a:endParaRPr lang="ko-KR" altLang="en-US" dirty="0">
                    <a:solidFill>
                      <a:prstClr val="black"/>
                    </a:solidFill>
                    <a:latin typeface="Calibri"/>
                    <a:ea typeface="나눔고딕"/>
                  </a:endParaRPr>
                </a:p>
              </p:txBody>
            </p:sp>
            <p:sp>
              <p:nvSpPr>
                <p:cNvPr id="50" name="직사각형 49"/>
                <p:cNvSpPr/>
                <p:nvPr/>
              </p:nvSpPr>
              <p:spPr>
                <a:xfrm>
                  <a:off x="3377023" y="1000969"/>
                  <a:ext cx="2680113" cy="305595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dirty="0">
                      <a:solidFill>
                        <a:prstClr val="black"/>
                      </a:solidFill>
                      <a:latin typeface="Calibri"/>
                      <a:ea typeface="나눔고딕"/>
                    </a:rPr>
                    <a:t>R</a:t>
                  </a:r>
                  <a:r>
                    <a:rPr lang="en-US" altLang="ko-KR" dirty="0" smtClean="0">
                      <a:solidFill>
                        <a:prstClr val="black"/>
                      </a:solidFill>
                      <a:latin typeface="Calibri"/>
                      <a:ea typeface="나눔고딕"/>
                    </a:rPr>
                    <a:t>eader-writer lock #1</a:t>
                  </a:r>
                  <a:endParaRPr lang="ko-KR" altLang="en-US" dirty="0">
                    <a:solidFill>
                      <a:prstClr val="black"/>
                    </a:solidFill>
                    <a:latin typeface="Calibri"/>
                    <a:ea typeface="나눔고딕"/>
                  </a:endParaRPr>
                </a:p>
              </p:txBody>
            </p:sp>
            <p:sp>
              <p:nvSpPr>
                <p:cNvPr id="51" name="직사각형 50"/>
                <p:cNvSpPr/>
                <p:nvPr/>
              </p:nvSpPr>
              <p:spPr>
                <a:xfrm>
                  <a:off x="3377023" y="2800016"/>
                  <a:ext cx="2680113" cy="305595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dirty="0">
                      <a:solidFill>
                        <a:prstClr val="black"/>
                      </a:solidFill>
                      <a:latin typeface="Calibri"/>
                      <a:ea typeface="나눔고딕"/>
                    </a:rPr>
                    <a:t>R</a:t>
                  </a:r>
                  <a:r>
                    <a:rPr lang="en-US" altLang="ko-KR" dirty="0" smtClean="0">
                      <a:solidFill>
                        <a:prstClr val="black"/>
                      </a:solidFill>
                      <a:latin typeface="Calibri"/>
                      <a:ea typeface="나눔고딕"/>
                    </a:rPr>
                    <a:t>eader-writer lock #N-1</a:t>
                  </a:r>
                  <a:endParaRPr lang="ko-KR" altLang="en-US" dirty="0">
                    <a:solidFill>
                      <a:prstClr val="black"/>
                    </a:solidFill>
                    <a:latin typeface="Calibri"/>
                    <a:ea typeface="나눔고딕"/>
                  </a:endParaRPr>
                </a:p>
              </p:txBody>
            </p:sp>
            <p:sp>
              <p:nvSpPr>
                <p:cNvPr id="52" name="직사각형 51"/>
                <p:cNvSpPr/>
                <p:nvPr/>
              </p:nvSpPr>
              <p:spPr>
                <a:xfrm>
                  <a:off x="3377023" y="1307885"/>
                  <a:ext cx="2680113" cy="305595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dirty="0">
                      <a:solidFill>
                        <a:prstClr val="black"/>
                      </a:solidFill>
                      <a:latin typeface="Calibri"/>
                      <a:ea typeface="나눔고딕"/>
                    </a:rPr>
                    <a:t>R</a:t>
                  </a:r>
                  <a:r>
                    <a:rPr lang="en-US" altLang="ko-KR" dirty="0" smtClean="0">
                      <a:solidFill>
                        <a:prstClr val="black"/>
                      </a:solidFill>
                      <a:latin typeface="Calibri"/>
                      <a:ea typeface="나눔고딕"/>
                    </a:rPr>
                    <a:t>eader-writer lock #2</a:t>
                  </a:r>
                  <a:endParaRPr lang="ko-KR" altLang="en-US" dirty="0">
                    <a:solidFill>
                      <a:prstClr val="black"/>
                    </a:solidFill>
                    <a:latin typeface="Calibri"/>
                    <a:ea typeface="나눔고딕"/>
                  </a:endParaRPr>
                </a:p>
              </p:txBody>
            </p:sp>
            <p:sp>
              <p:nvSpPr>
                <p:cNvPr id="53" name="직사각형 52"/>
                <p:cNvSpPr/>
                <p:nvPr/>
              </p:nvSpPr>
              <p:spPr>
                <a:xfrm>
                  <a:off x="3377023" y="693190"/>
                  <a:ext cx="2680113" cy="2412421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>
                    <a:solidFill>
                      <a:prstClr val="black"/>
                    </a:solidFill>
                    <a:latin typeface="Calibri"/>
                    <a:ea typeface="나눔고딕"/>
                  </a:endParaRP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 rot="5400000">
                  <a:off x="4621297" y="1954470"/>
                  <a:ext cx="43313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sz="2800" dirty="0" smtClean="0">
                      <a:solidFill>
                        <a:prstClr val="black"/>
                      </a:solidFill>
                      <a:latin typeface="Calibri"/>
                      <a:ea typeface="나눔고딕"/>
                      <a:cs typeface="+mn-cs"/>
                    </a:rPr>
                    <a:t>…</a:t>
                  </a:r>
                  <a:endParaRPr lang="ko-KR" altLang="en-US" sz="2800" dirty="0">
                    <a:solidFill>
                      <a:prstClr val="black"/>
                    </a:solidFill>
                    <a:latin typeface="Calibri"/>
                    <a:ea typeface="나눔고딕"/>
                    <a:cs typeface="+mn-cs"/>
                  </a:endParaRPr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1533495" y="1746739"/>
                <a:ext cx="1019638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 fontAlgn="auto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2000" dirty="0" smtClean="0">
                    <a:solidFill>
                      <a:prstClr val="black"/>
                    </a:solidFill>
                    <a:latin typeface="Calibri"/>
                    <a:ea typeface="나눔고딕"/>
                    <a:cs typeface="+mn-cs"/>
                  </a:rPr>
                  <a:t>Address</a:t>
                </a:r>
                <a:endParaRPr lang="ko-KR" altLang="en-US" sz="2000" dirty="0">
                  <a:solidFill>
                    <a:prstClr val="black"/>
                  </a:solidFill>
                  <a:latin typeface="Calibri"/>
                  <a:ea typeface="나눔고딕"/>
                  <a:cs typeface="+mn-cs"/>
                </a:endParaRPr>
              </a:p>
            </p:txBody>
          </p:sp>
          <p:grpSp>
            <p:nvGrpSpPr>
              <p:cNvPr id="41" name="그룹 40"/>
              <p:cNvGrpSpPr/>
              <p:nvPr/>
            </p:nvGrpSpPr>
            <p:grpSpPr>
              <a:xfrm>
                <a:off x="3047103" y="1762288"/>
                <a:ext cx="369012" cy="369012"/>
                <a:chOff x="2703777" y="1632664"/>
                <a:chExt cx="479600" cy="479600"/>
              </a:xfrm>
            </p:grpSpPr>
            <p:sp>
              <p:nvSpPr>
                <p:cNvPr id="46" name="타원 45"/>
                <p:cNvSpPr/>
                <p:nvPr/>
              </p:nvSpPr>
              <p:spPr>
                <a:xfrm>
                  <a:off x="2703777" y="1632664"/>
                  <a:ext cx="479600" cy="4796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ko-KR" altLang="en-US">
                    <a:solidFill>
                      <a:prstClr val="black"/>
                    </a:solidFill>
                    <a:latin typeface="Calibri"/>
                    <a:ea typeface="나눔고딕"/>
                  </a:endParaRPr>
                </a:p>
              </p:txBody>
            </p:sp>
            <p:cxnSp>
              <p:nvCxnSpPr>
                <p:cNvPr id="47" name="직선 연결선 46"/>
                <p:cNvCxnSpPr>
                  <a:stCxn id="46" idx="1"/>
                  <a:endCxn id="46" idx="5"/>
                </p:cNvCxnSpPr>
                <p:nvPr/>
              </p:nvCxnSpPr>
              <p:spPr>
                <a:xfrm>
                  <a:off x="2774013" y="1702900"/>
                  <a:ext cx="339128" cy="33912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직선 연결선 47"/>
                <p:cNvCxnSpPr>
                  <a:stCxn id="46" idx="7"/>
                  <a:endCxn id="46" idx="3"/>
                </p:cNvCxnSpPr>
                <p:nvPr/>
              </p:nvCxnSpPr>
              <p:spPr>
                <a:xfrm flipH="1">
                  <a:off x="2774013" y="1702900"/>
                  <a:ext cx="339128" cy="33912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/>
              <p:cNvSpPr txBox="1"/>
              <p:nvPr/>
            </p:nvSpPr>
            <p:spPr>
              <a:xfrm>
                <a:off x="2619327" y="1337052"/>
                <a:ext cx="1217898" cy="400110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2000" dirty="0" smtClean="0">
                    <a:solidFill>
                      <a:prstClr val="black"/>
                    </a:solidFill>
                    <a:latin typeface="Calibri"/>
                    <a:ea typeface="나눔고딕"/>
                    <a:cs typeface="+mn-cs"/>
                  </a:rPr>
                  <a:t>XOR-Hash</a:t>
                </a:r>
                <a:endParaRPr lang="ko-KR" altLang="en-US" sz="2000" dirty="0">
                  <a:solidFill>
                    <a:prstClr val="black"/>
                  </a:solidFill>
                  <a:latin typeface="Calibri"/>
                  <a:ea typeface="나눔고딕"/>
                  <a:cs typeface="+mn-cs"/>
                </a:endParaRPr>
              </a:p>
            </p:txBody>
          </p:sp>
          <p:cxnSp>
            <p:nvCxnSpPr>
              <p:cNvPr id="43" name="직선 화살표 연결선 42"/>
              <p:cNvCxnSpPr>
                <a:stCxn id="40" idx="3"/>
                <a:endCxn id="46" idx="2"/>
              </p:cNvCxnSpPr>
              <p:nvPr/>
            </p:nvCxnSpPr>
            <p:spPr>
              <a:xfrm>
                <a:off x="2553133" y="1946794"/>
                <a:ext cx="49397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1895567" y="2180019"/>
                <a:ext cx="2684646" cy="369332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dirty="0">
                    <a:solidFill>
                      <a:prstClr val="black"/>
                    </a:solidFill>
                    <a:latin typeface="Calibri"/>
                    <a:ea typeface="나눔고딕"/>
                    <a:cs typeface="+mn-cs"/>
                  </a:rPr>
                  <a:t>(Inexact, but </a:t>
                </a:r>
                <a:r>
                  <a:rPr lang="en-US" altLang="ko-KR" i="1" dirty="0" smtClean="0">
                    <a:solidFill>
                      <a:prstClr val="black"/>
                    </a:solidFill>
                    <a:latin typeface="Calibri"/>
                    <a:ea typeface="나눔고딕"/>
                    <a:cs typeface="+mn-cs"/>
                  </a:rPr>
                  <a:t>Conservative</a:t>
                </a:r>
                <a:r>
                  <a:rPr lang="en-US" altLang="ko-KR" dirty="0" smtClean="0">
                    <a:solidFill>
                      <a:prstClr val="black"/>
                    </a:solidFill>
                    <a:latin typeface="Calibri"/>
                    <a:ea typeface="나눔고딕"/>
                    <a:cs typeface="+mn-cs"/>
                  </a:rPr>
                  <a:t>)</a:t>
                </a:r>
                <a:endParaRPr lang="en-US" altLang="ko-KR" dirty="0">
                  <a:solidFill>
                    <a:prstClr val="black"/>
                  </a:solidFill>
                  <a:latin typeface="Calibri"/>
                  <a:ea typeface="나눔고딕"/>
                  <a:cs typeface="+mn-cs"/>
                </a:endParaRPr>
              </a:p>
            </p:txBody>
          </p:sp>
        </p:grpSp>
        <p:cxnSp>
          <p:nvCxnSpPr>
            <p:cNvPr id="28" name="꺾인 연결선 27"/>
            <p:cNvCxnSpPr>
              <a:stCxn id="46" idx="6"/>
              <a:endCxn id="50" idx="1"/>
            </p:cNvCxnSpPr>
            <p:nvPr/>
          </p:nvCxnSpPr>
          <p:spPr>
            <a:xfrm flipV="1">
              <a:off x="3488532" y="1207203"/>
              <a:ext cx="1283266" cy="73959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직사각형 54"/>
          <p:cNvSpPr/>
          <p:nvPr/>
        </p:nvSpPr>
        <p:spPr>
          <a:xfrm>
            <a:off x="0" y="4680000"/>
            <a:ext cx="9144000" cy="217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356899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Memory-side PEI Execution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5919729" y="2155683"/>
            <a:ext cx="2800727" cy="32445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28146" y="2153493"/>
            <a:ext cx="1523913" cy="7518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Out-Of-Order Core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" name="직사각형 4"/>
          <p:cNvSpPr/>
          <p:nvPr/>
        </p:nvSpPr>
        <p:spPr>
          <a:xfrm rot="16200000">
            <a:off x="1785869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L1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6" name="직사각형 5"/>
          <p:cNvSpPr/>
          <p:nvPr/>
        </p:nvSpPr>
        <p:spPr>
          <a:xfrm rot="16200000">
            <a:off x="2448352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L2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3494376" y="2290467"/>
            <a:ext cx="1451683" cy="11727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Last-Level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8" name="직사각형 7"/>
          <p:cNvSpPr/>
          <p:nvPr/>
        </p:nvSpPr>
        <p:spPr>
          <a:xfrm rot="16200000">
            <a:off x="3638205" y="3576204"/>
            <a:ext cx="3256073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HMC Controller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9" name="직사각형 8"/>
          <p:cNvSpPr/>
          <p:nvPr/>
        </p:nvSpPr>
        <p:spPr>
          <a:xfrm rot="16200000">
            <a:off x="4776084" y="3576203"/>
            <a:ext cx="2967762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Crossbar 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Network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580086" y="2292964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580086" y="3155933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580086" y="4620365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544" y="1700808"/>
            <a:ext cx="1889856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Host Processor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7997" y="1700808"/>
            <a:ext cx="761629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HMC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5694399" y="1700808"/>
            <a:ext cx="0" cy="379571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7443271" y="3823188"/>
            <a:ext cx="308618" cy="63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…</a:t>
            </a:r>
            <a:endParaRPr lang="ko-KR" altLang="en-US" sz="32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28146" y="3145928"/>
            <a:ext cx="1523913" cy="455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690967" y="4910763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690967" y="3451018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690967" y="2588049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632321" y="3881620"/>
            <a:ext cx="1165548" cy="151673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747170" y="3986222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PIM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Directory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747170" y="4701004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Locality Monitor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5097" y="3777938"/>
            <a:ext cx="763371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PMU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9017" y="5866217"/>
            <a:ext cx="188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pim.add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y, &amp;x</a:t>
            </a:r>
            <a:endParaRPr lang="ko-KR" altLang="en-US" sz="24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678800" y="3222000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cxnSp>
        <p:nvCxnSpPr>
          <p:cNvPr id="30" name="구부러진 연결선 29"/>
          <p:cNvCxnSpPr>
            <a:stCxn id="17" idx="2"/>
            <a:endCxn id="21" idx="1"/>
          </p:cNvCxnSpPr>
          <p:nvPr/>
        </p:nvCxnSpPr>
        <p:spPr>
          <a:xfrm rot="16200000" flipH="1">
            <a:off x="1941916" y="2949581"/>
            <a:ext cx="1038592" cy="2342218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68339" y="4596326"/>
            <a:ext cx="227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Wait until x is writable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0659" y="4910763"/>
            <a:ext cx="2700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Check the data locality of 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618180" y="3238715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14530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Memory-side PEI Execution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5919729" y="2155683"/>
            <a:ext cx="2800727" cy="32445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28146" y="2153493"/>
            <a:ext cx="1523913" cy="7518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Out-Of-Order Core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" name="직사각형 4"/>
          <p:cNvSpPr/>
          <p:nvPr/>
        </p:nvSpPr>
        <p:spPr>
          <a:xfrm rot="16200000">
            <a:off x="1785869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L1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6" name="직사각형 5"/>
          <p:cNvSpPr/>
          <p:nvPr/>
        </p:nvSpPr>
        <p:spPr>
          <a:xfrm rot="16200000">
            <a:off x="2448352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L2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3494376" y="2290467"/>
            <a:ext cx="1451683" cy="11727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Last-Level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8" name="직사각형 7"/>
          <p:cNvSpPr/>
          <p:nvPr/>
        </p:nvSpPr>
        <p:spPr>
          <a:xfrm rot="16200000">
            <a:off x="3638205" y="3576204"/>
            <a:ext cx="3256073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HMC Controller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9" name="직사각형 8"/>
          <p:cNvSpPr/>
          <p:nvPr/>
        </p:nvSpPr>
        <p:spPr>
          <a:xfrm rot="16200000">
            <a:off x="4776084" y="3576203"/>
            <a:ext cx="2967762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Crossbar 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Network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580086" y="2292964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580086" y="3155933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580086" y="4620365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544" y="1700808"/>
            <a:ext cx="1889856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Host Processor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7997" y="1761095"/>
            <a:ext cx="761629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HMC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5694399" y="1700808"/>
            <a:ext cx="0" cy="379571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7443271" y="3823188"/>
            <a:ext cx="308618" cy="63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…</a:t>
            </a:r>
            <a:endParaRPr lang="ko-KR" altLang="en-US" sz="32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28146" y="3145928"/>
            <a:ext cx="1523913" cy="455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690967" y="4910763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690967" y="3451018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690967" y="2588049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632321" y="3881620"/>
            <a:ext cx="1165548" cy="151673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747170" y="3986222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PIM Directory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747170" y="4701004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Locality Monitor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5097" y="3777938"/>
            <a:ext cx="763371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PMU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9017" y="5866217"/>
            <a:ext cx="188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pim.add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y, &amp;x</a:t>
            </a:r>
            <a:endParaRPr lang="ko-KR" altLang="en-US" sz="24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678800" y="3222000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cxnSp>
        <p:nvCxnSpPr>
          <p:cNvPr id="30" name="구부러진 연결선 29"/>
          <p:cNvCxnSpPr>
            <a:stCxn id="17" idx="2"/>
            <a:endCxn id="21" idx="1"/>
          </p:cNvCxnSpPr>
          <p:nvPr/>
        </p:nvCxnSpPr>
        <p:spPr>
          <a:xfrm rot="16200000" flipH="1">
            <a:off x="1941916" y="2949581"/>
            <a:ext cx="1038592" cy="2342218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68339" y="4596326"/>
            <a:ext cx="227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Wait until x is writable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0659" y="4910763"/>
            <a:ext cx="2700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Check the data locality of 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-1" y="4644000"/>
            <a:ext cx="3678469" cy="720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  <a:latin typeface="Calibri"/>
              <a:ea typeface="나눔고딕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761968" y="4644000"/>
            <a:ext cx="4382033" cy="720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  <a:latin typeface="Calibri"/>
              <a:ea typeface="나눔고딕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618180" y="3238715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0" y="-2"/>
            <a:ext cx="9144000" cy="463998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solidFill>
                <a:prstClr val="white"/>
              </a:solidFill>
              <a:latin typeface="Calibri"/>
              <a:ea typeface="나눔고딕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899592" y="509505"/>
            <a:ext cx="7344816" cy="36052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solidFill>
                <a:prstClr val="white"/>
              </a:solidFill>
              <a:latin typeface="Calibri"/>
              <a:ea typeface="나눔고딕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5324423" y="1351461"/>
            <a:ext cx="2623957" cy="1155889"/>
            <a:chOff x="5324423" y="1351461"/>
            <a:chExt cx="2623957" cy="1155889"/>
          </a:xfrm>
        </p:grpSpPr>
        <p:grpSp>
          <p:nvGrpSpPr>
            <p:cNvPr id="104" name="그룹 103"/>
            <p:cNvGrpSpPr/>
            <p:nvPr/>
          </p:nvGrpSpPr>
          <p:grpSpPr>
            <a:xfrm>
              <a:off x="5918594" y="1351461"/>
              <a:ext cx="2029786" cy="1155889"/>
              <a:chOff x="5918594" y="1481023"/>
              <a:chExt cx="2029786" cy="1155889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5918594" y="1481023"/>
                <a:ext cx="1894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2000" b="1" dirty="0" smtClean="0">
                    <a:solidFill>
                      <a:prstClr val="black"/>
                    </a:solidFill>
                    <a:latin typeface="Calibri"/>
                    <a:ea typeface="나눔고딕"/>
                    <a:cs typeface="+mn-cs"/>
                  </a:rPr>
                  <a:t>Hit</a:t>
                </a:r>
                <a:r>
                  <a:rPr lang="en-US" altLang="ko-KR" sz="2000" dirty="0" smtClean="0">
                    <a:solidFill>
                      <a:prstClr val="black"/>
                    </a:solidFill>
                    <a:latin typeface="Calibri"/>
                    <a:ea typeface="나눔고딕"/>
                    <a:cs typeface="+mn-cs"/>
                  </a:rPr>
                  <a:t>: High locality</a:t>
                </a:r>
                <a:endParaRPr lang="ko-KR" altLang="en-US" sz="2000" dirty="0">
                  <a:solidFill>
                    <a:prstClr val="black"/>
                  </a:solidFill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918594" y="2236802"/>
                <a:ext cx="20297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2000" b="1" dirty="0" smtClean="0">
                    <a:solidFill>
                      <a:prstClr val="black"/>
                    </a:solidFill>
                    <a:latin typeface="Calibri"/>
                    <a:ea typeface="나눔고딕"/>
                    <a:cs typeface="+mn-cs"/>
                  </a:rPr>
                  <a:t>Miss</a:t>
                </a:r>
                <a:r>
                  <a:rPr lang="en-US" altLang="ko-KR" sz="2000" dirty="0" smtClean="0">
                    <a:solidFill>
                      <a:prstClr val="black"/>
                    </a:solidFill>
                    <a:latin typeface="Calibri"/>
                    <a:ea typeface="나눔고딕"/>
                    <a:cs typeface="+mn-cs"/>
                  </a:rPr>
                  <a:t>: Low locality</a:t>
                </a:r>
                <a:endParaRPr lang="ko-KR" altLang="en-US" sz="2000" dirty="0">
                  <a:solidFill>
                    <a:prstClr val="black"/>
                  </a:solidFill>
                  <a:latin typeface="Calibri"/>
                  <a:ea typeface="나눔고딕"/>
                  <a:cs typeface="+mn-cs"/>
                </a:endParaRPr>
              </a:p>
            </p:txBody>
          </p:sp>
        </p:grpSp>
        <p:cxnSp>
          <p:nvCxnSpPr>
            <p:cNvPr id="95" name="직선 화살표 연결선 94"/>
            <p:cNvCxnSpPr>
              <a:stCxn id="50" idx="3"/>
              <a:endCxn id="78" idx="1"/>
            </p:cNvCxnSpPr>
            <p:nvPr/>
          </p:nvCxnSpPr>
          <p:spPr>
            <a:xfrm>
              <a:off x="5324423" y="1551471"/>
              <a:ext cx="594171" cy="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꺾인 연결선 96"/>
            <p:cNvCxnSpPr>
              <a:stCxn id="50" idx="3"/>
              <a:endCxn id="79" idx="1"/>
            </p:cNvCxnSpPr>
            <p:nvPr/>
          </p:nvCxnSpPr>
          <p:spPr>
            <a:xfrm>
              <a:off x="5324423" y="1551471"/>
              <a:ext cx="594171" cy="755824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그룹 38"/>
          <p:cNvGrpSpPr/>
          <p:nvPr/>
        </p:nvGrpSpPr>
        <p:grpSpPr>
          <a:xfrm>
            <a:off x="1156122" y="629818"/>
            <a:ext cx="4170739" cy="2133626"/>
            <a:chOff x="1156122" y="629818"/>
            <a:chExt cx="4170739" cy="2133626"/>
          </a:xfrm>
        </p:grpSpPr>
        <p:grpSp>
          <p:nvGrpSpPr>
            <p:cNvPr id="105" name="그룹 104"/>
            <p:cNvGrpSpPr/>
            <p:nvPr/>
          </p:nvGrpSpPr>
          <p:grpSpPr>
            <a:xfrm>
              <a:off x="2740298" y="1004624"/>
              <a:ext cx="2586563" cy="1758820"/>
              <a:chOff x="2740298" y="1134186"/>
              <a:chExt cx="2586563" cy="1758820"/>
            </a:xfrm>
          </p:grpSpPr>
          <p:grpSp>
            <p:nvGrpSpPr>
              <p:cNvPr id="29" name="그룹 28"/>
              <p:cNvGrpSpPr/>
              <p:nvPr/>
            </p:nvGrpSpPr>
            <p:grpSpPr>
              <a:xfrm>
                <a:off x="2740298" y="1134186"/>
                <a:ext cx="2584125" cy="400110"/>
                <a:chOff x="4693265" y="1253356"/>
                <a:chExt cx="2982721" cy="400110"/>
              </a:xfrm>
            </p:grpSpPr>
            <p:sp>
              <p:nvSpPr>
                <p:cNvPr id="41" name="직사각형 40"/>
                <p:cNvSpPr/>
                <p:nvPr/>
              </p:nvSpPr>
              <p:spPr>
                <a:xfrm>
                  <a:off x="4693265" y="1341343"/>
                  <a:ext cx="598815" cy="305595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dirty="0" smtClean="0">
                      <a:solidFill>
                        <a:prstClr val="black"/>
                      </a:solidFill>
                      <a:latin typeface="Calibri"/>
                      <a:ea typeface="나눔고딕"/>
                    </a:rPr>
                    <a:t>Tag</a:t>
                  </a:r>
                  <a:endParaRPr lang="ko-KR" altLang="en-US" dirty="0">
                    <a:solidFill>
                      <a:prstClr val="black"/>
                    </a:solidFill>
                    <a:latin typeface="Calibri"/>
                    <a:ea typeface="나눔고딕"/>
                  </a:endParaRPr>
                </a:p>
              </p:txBody>
            </p:sp>
            <p:sp>
              <p:nvSpPr>
                <p:cNvPr id="42" name="직사각형 41"/>
                <p:cNvSpPr/>
                <p:nvPr/>
              </p:nvSpPr>
              <p:spPr>
                <a:xfrm>
                  <a:off x="5292080" y="1341343"/>
                  <a:ext cx="598815" cy="305595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dirty="0" smtClean="0">
                      <a:solidFill>
                        <a:prstClr val="black"/>
                      </a:solidFill>
                      <a:latin typeface="Calibri"/>
                      <a:ea typeface="나눔고딕"/>
                    </a:rPr>
                    <a:t>Tag</a:t>
                  </a:r>
                  <a:endParaRPr lang="ko-KR" altLang="en-US" dirty="0">
                    <a:solidFill>
                      <a:prstClr val="black"/>
                    </a:solidFill>
                    <a:latin typeface="Calibri"/>
                    <a:ea typeface="나눔고딕"/>
                  </a:endParaRPr>
                </a:p>
              </p:txBody>
            </p:sp>
            <p:sp>
              <p:nvSpPr>
                <p:cNvPr id="43" name="직사각형 42"/>
                <p:cNvSpPr/>
                <p:nvPr/>
              </p:nvSpPr>
              <p:spPr>
                <a:xfrm>
                  <a:off x="5886625" y="1341343"/>
                  <a:ext cx="598815" cy="305595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dirty="0" smtClean="0">
                      <a:solidFill>
                        <a:prstClr val="black"/>
                      </a:solidFill>
                      <a:latin typeface="Calibri"/>
                      <a:ea typeface="나눔고딕"/>
                    </a:rPr>
                    <a:t>Tag</a:t>
                  </a:r>
                  <a:endParaRPr lang="ko-KR" altLang="en-US" dirty="0">
                    <a:solidFill>
                      <a:prstClr val="black"/>
                    </a:solidFill>
                    <a:latin typeface="Calibri"/>
                    <a:ea typeface="나눔고딕"/>
                  </a:endParaRPr>
                </a:p>
              </p:txBody>
            </p:sp>
            <p:sp>
              <p:nvSpPr>
                <p:cNvPr id="44" name="직사각형 43"/>
                <p:cNvSpPr/>
                <p:nvPr/>
              </p:nvSpPr>
              <p:spPr>
                <a:xfrm>
                  <a:off x="7077171" y="1341343"/>
                  <a:ext cx="598815" cy="305595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dirty="0" smtClean="0">
                      <a:solidFill>
                        <a:prstClr val="black"/>
                      </a:solidFill>
                      <a:latin typeface="Calibri"/>
                      <a:ea typeface="나눔고딕"/>
                    </a:rPr>
                    <a:t>Tag</a:t>
                  </a:r>
                  <a:endParaRPr lang="ko-KR" altLang="en-US" dirty="0">
                    <a:solidFill>
                      <a:prstClr val="black"/>
                    </a:solidFill>
                    <a:latin typeface="Calibri"/>
                    <a:ea typeface="나눔고딕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599029" y="1253356"/>
                  <a:ext cx="360996" cy="4001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sz="2000" dirty="0" smtClean="0">
                      <a:solidFill>
                        <a:prstClr val="black"/>
                      </a:solidFill>
                      <a:latin typeface="Calibri"/>
                      <a:ea typeface="나눔고딕"/>
                      <a:cs typeface="+mn-cs"/>
                    </a:rPr>
                    <a:t>…</a:t>
                  </a:r>
                  <a:endParaRPr lang="ko-KR" altLang="en-US" sz="2000" dirty="0">
                    <a:solidFill>
                      <a:prstClr val="black"/>
                    </a:solidFill>
                    <a:latin typeface="Calibri"/>
                    <a:ea typeface="나눔고딕"/>
                    <a:cs typeface="+mn-cs"/>
                  </a:endParaRPr>
                </a:p>
              </p:txBody>
            </p:sp>
          </p:grpSp>
          <p:grpSp>
            <p:nvGrpSpPr>
              <p:cNvPr id="46" name="그룹 45"/>
              <p:cNvGrpSpPr/>
              <p:nvPr/>
            </p:nvGrpSpPr>
            <p:grpSpPr>
              <a:xfrm>
                <a:off x="2740298" y="1440248"/>
                <a:ext cx="2584125" cy="400110"/>
                <a:chOff x="4693265" y="1253356"/>
                <a:chExt cx="2982721" cy="400110"/>
              </a:xfrm>
            </p:grpSpPr>
            <p:sp>
              <p:nvSpPr>
                <p:cNvPr id="47" name="직사각형 46"/>
                <p:cNvSpPr/>
                <p:nvPr/>
              </p:nvSpPr>
              <p:spPr>
                <a:xfrm>
                  <a:off x="4693265" y="1341343"/>
                  <a:ext cx="598815" cy="305595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dirty="0" smtClean="0">
                      <a:solidFill>
                        <a:prstClr val="black"/>
                      </a:solidFill>
                      <a:latin typeface="Calibri"/>
                      <a:ea typeface="나눔고딕"/>
                    </a:rPr>
                    <a:t>Tag</a:t>
                  </a:r>
                  <a:endParaRPr lang="ko-KR" altLang="en-US" dirty="0">
                    <a:solidFill>
                      <a:prstClr val="black"/>
                    </a:solidFill>
                    <a:latin typeface="Calibri"/>
                    <a:ea typeface="나눔고딕"/>
                  </a:endParaRPr>
                </a:p>
              </p:txBody>
            </p:sp>
            <p:sp>
              <p:nvSpPr>
                <p:cNvPr id="48" name="직사각형 47"/>
                <p:cNvSpPr/>
                <p:nvPr/>
              </p:nvSpPr>
              <p:spPr>
                <a:xfrm>
                  <a:off x="5292080" y="1341343"/>
                  <a:ext cx="598815" cy="305595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dirty="0" smtClean="0">
                      <a:solidFill>
                        <a:prstClr val="black"/>
                      </a:solidFill>
                      <a:latin typeface="Calibri"/>
                      <a:ea typeface="나눔고딕"/>
                    </a:rPr>
                    <a:t>Tag</a:t>
                  </a:r>
                  <a:endParaRPr lang="ko-KR" altLang="en-US" dirty="0">
                    <a:solidFill>
                      <a:prstClr val="black"/>
                    </a:solidFill>
                    <a:latin typeface="Calibri"/>
                    <a:ea typeface="나눔고딕"/>
                  </a:endParaRPr>
                </a:p>
              </p:txBody>
            </p:sp>
            <p:sp>
              <p:nvSpPr>
                <p:cNvPr id="49" name="직사각형 48"/>
                <p:cNvSpPr/>
                <p:nvPr/>
              </p:nvSpPr>
              <p:spPr>
                <a:xfrm>
                  <a:off x="5886625" y="1341343"/>
                  <a:ext cx="598815" cy="305595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dirty="0" smtClean="0">
                      <a:solidFill>
                        <a:prstClr val="black"/>
                      </a:solidFill>
                      <a:latin typeface="Calibri"/>
                      <a:ea typeface="나눔고딕"/>
                    </a:rPr>
                    <a:t>Tag</a:t>
                  </a:r>
                  <a:endParaRPr lang="ko-KR" altLang="en-US" dirty="0">
                    <a:solidFill>
                      <a:prstClr val="black"/>
                    </a:solidFill>
                    <a:latin typeface="Calibri"/>
                    <a:ea typeface="나눔고딕"/>
                  </a:endParaRPr>
                </a:p>
              </p:txBody>
            </p:sp>
            <p:sp>
              <p:nvSpPr>
                <p:cNvPr id="50" name="직사각형 49"/>
                <p:cNvSpPr/>
                <p:nvPr/>
              </p:nvSpPr>
              <p:spPr>
                <a:xfrm>
                  <a:off x="7077171" y="1341343"/>
                  <a:ext cx="598815" cy="305595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dirty="0" smtClean="0">
                      <a:solidFill>
                        <a:prstClr val="black"/>
                      </a:solidFill>
                      <a:latin typeface="Calibri"/>
                      <a:ea typeface="나눔고딕"/>
                    </a:rPr>
                    <a:t>Tag</a:t>
                  </a:r>
                  <a:endParaRPr lang="ko-KR" altLang="en-US" dirty="0">
                    <a:solidFill>
                      <a:prstClr val="black"/>
                    </a:solidFill>
                    <a:latin typeface="Calibri"/>
                    <a:ea typeface="나눔고딕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6599029" y="1253356"/>
                  <a:ext cx="360996" cy="4001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sz="2000" dirty="0" smtClean="0">
                      <a:solidFill>
                        <a:prstClr val="black"/>
                      </a:solidFill>
                      <a:latin typeface="Calibri"/>
                      <a:ea typeface="나눔고딕"/>
                      <a:cs typeface="+mn-cs"/>
                    </a:rPr>
                    <a:t>…</a:t>
                  </a:r>
                  <a:endParaRPr lang="ko-KR" altLang="en-US" sz="2000" dirty="0">
                    <a:solidFill>
                      <a:prstClr val="black"/>
                    </a:solidFill>
                    <a:latin typeface="Calibri"/>
                    <a:ea typeface="나눔고딕"/>
                    <a:cs typeface="+mn-cs"/>
                  </a:endParaRPr>
                </a:p>
              </p:txBody>
            </p:sp>
          </p:grpSp>
          <p:grpSp>
            <p:nvGrpSpPr>
              <p:cNvPr id="52" name="그룹 51"/>
              <p:cNvGrpSpPr/>
              <p:nvPr/>
            </p:nvGrpSpPr>
            <p:grpSpPr>
              <a:xfrm>
                <a:off x="2740298" y="2492896"/>
                <a:ext cx="2584125" cy="400110"/>
                <a:chOff x="4693265" y="1253356"/>
                <a:chExt cx="2982721" cy="400110"/>
              </a:xfrm>
            </p:grpSpPr>
            <p:sp>
              <p:nvSpPr>
                <p:cNvPr id="53" name="직사각형 52"/>
                <p:cNvSpPr/>
                <p:nvPr/>
              </p:nvSpPr>
              <p:spPr>
                <a:xfrm>
                  <a:off x="4693265" y="1341343"/>
                  <a:ext cx="598815" cy="305595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dirty="0" smtClean="0">
                      <a:solidFill>
                        <a:prstClr val="black"/>
                      </a:solidFill>
                      <a:latin typeface="Calibri"/>
                      <a:ea typeface="나눔고딕"/>
                    </a:rPr>
                    <a:t>Tag</a:t>
                  </a:r>
                  <a:endParaRPr lang="ko-KR" altLang="en-US" dirty="0">
                    <a:solidFill>
                      <a:prstClr val="black"/>
                    </a:solidFill>
                    <a:latin typeface="Calibri"/>
                    <a:ea typeface="나눔고딕"/>
                  </a:endParaRPr>
                </a:p>
              </p:txBody>
            </p:sp>
            <p:sp>
              <p:nvSpPr>
                <p:cNvPr id="54" name="직사각형 53"/>
                <p:cNvSpPr/>
                <p:nvPr/>
              </p:nvSpPr>
              <p:spPr>
                <a:xfrm>
                  <a:off x="5292080" y="1341343"/>
                  <a:ext cx="598815" cy="305595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dirty="0" smtClean="0">
                      <a:solidFill>
                        <a:prstClr val="black"/>
                      </a:solidFill>
                      <a:latin typeface="Calibri"/>
                      <a:ea typeface="나눔고딕"/>
                    </a:rPr>
                    <a:t>Tag</a:t>
                  </a:r>
                  <a:endParaRPr lang="ko-KR" altLang="en-US" dirty="0">
                    <a:solidFill>
                      <a:prstClr val="black"/>
                    </a:solidFill>
                    <a:latin typeface="Calibri"/>
                    <a:ea typeface="나눔고딕"/>
                  </a:endParaRPr>
                </a:p>
              </p:txBody>
            </p:sp>
            <p:sp>
              <p:nvSpPr>
                <p:cNvPr id="55" name="직사각형 54"/>
                <p:cNvSpPr/>
                <p:nvPr/>
              </p:nvSpPr>
              <p:spPr>
                <a:xfrm>
                  <a:off x="5886625" y="1341343"/>
                  <a:ext cx="598815" cy="305595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dirty="0" smtClean="0">
                      <a:solidFill>
                        <a:prstClr val="black"/>
                      </a:solidFill>
                      <a:latin typeface="Calibri"/>
                      <a:ea typeface="나눔고딕"/>
                    </a:rPr>
                    <a:t>Tag</a:t>
                  </a:r>
                  <a:endParaRPr lang="ko-KR" altLang="en-US" dirty="0">
                    <a:solidFill>
                      <a:prstClr val="black"/>
                    </a:solidFill>
                    <a:latin typeface="Calibri"/>
                    <a:ea typeface="나눔고딕"/>
                  </a:endParaRPr>
                </a:p>
              </p:txBody>
            </p:sp>
            <p:sp>
              <p:nvSpPr>
                <p:cNvPr id="56" name="직사각형 55"/>
                <p:cNvSpPr/>
                <p:nvPr/>
              </p:nvSpPr>
              <p:spPr>
                <a:xfrm>
                  <a:off x="7077171" y="1341343"/>
                  <a:ext cx="598815" cy="305595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dirty="0" smtClean="0">
                      <a:solidFill>
                        <a:prstClr val="black"/>
                      </a:solidFill>
                      <a:latin typeface="Calibri"/>
                      <a:ea typeface="나눔고딕"/>
                    </a:rPr>
                    <a:t>Tag</a:t>
                  </a:r>
                  <a:endParaRPr lang="ko-KR" altLang="en-US" dirty="0">
                    <a:solidFill>
                      <a:prstClr val="black"/>
                    </a:solidFill>
                    <a:latin typeface="Calibri"/>
                    <a:ea typeface="나눔고딕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6599029" y="1253356"/>
                  <a:ext cx="360996" cy="40011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ko-KR" sz="2000" dirty="0" smtClean="0">
                      <a:solidFill>
                        <a:prstClr val="black"/>
                      </a:solidFill>
                      <a:latin typeface="Calibri"/>
                      <a:ea typeface="나눔고딕"/>
                      <a:cs typeface="+mn-cs"/>
                    </a:rPr>
                    <a:t>…</a:t>
                  </a:r>
                  <a:endParaRPr lang="ko-KR" altLang="en-US" sz="2000" dirty="0">
                    <a:solidFill>
                      <a:prstClr val="black"/>
                    </a:solidFill>
                    <a:latin typeface="Calibri"/>
                    <a:ea typeface="나눔고딕"/>
                    <a:cs typeface="+mn-cs"/>
                  </a:endParaRP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 rot="5400000">
                <a:off x="4021777" y="2005351"/>
                <a:ext cx="433132" cy="4532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2800" dirty="0" smtClean="0">
                    <a:solidFill>
                      <a:prstClr val="black"/>
                    </a:solidFill>
                    <a:latin typeface="Calibri"/>
                    <a:ea typeface="나눔고딕"/>
                    <a:cs typeface="+mn-cs"/>
                  </a:rPr>
                  <a:t>…</a:t>
                </a:r>
                <a:endParaRPr lang="ko-KR" altLang="en-US" sz="2800" dirty="0">
                  <a:solidFill>
                    <a:prstClr val="black"/>
                  </a:solidFill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2740299" y="1221598"/>
                <a:ext cx="2586562" cy="1671408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>
                  <a:solidFill>
                    <a:prstClr val="black"/>
                  </a:solidFill>
                  <a:latin typeface="Calibri"/>
                  <a:ea typeface="나눔고딕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156122" y="1727685"/>
              <a:ext cx="101963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000" dirty="0" smtClean="0">
                  <a:solidFill>
                    <a:prstClr val="black"/>
                  </a:solidFill>
                  <a:latin typeface="Calibri"/>
                  <a:ea typeface="나눔고딕"/>
                  <a:cs typeface="+mn-cs"/>
                </a:rPr>
                <a:t>Address</a:t>
              </a:r>
              <a:endParaRPr lang="ko-KR" altLang="en-US" sz="2000" dirty="0">
                <a:solidFill>
                  <a:prstClr val="black"/>
                </a:solidFill>
                <a:latin typeface="Calibri"/>
                <a:ea typeface="나눔고딕"/>
                <a:cs typeface="+mn-cs"/>
              </a:endParaRPr>
            </a:p>
          </p:txBody>
        </p:sp>
        <p:cxnSp>
          <p:nvCxnSpPr>
            <p:cNvPr id="77" name="꺾인 연결선 76"/>
            <p:cNvCxnSpPr>
              <a:stCxn id="70" idx="3"/>
              <a:endCxn id="47" idx="1"/>
            </p:cNvCxnSpPr>
            <p:nvPr/>
          </p:nvCxnSpPr>
          <p:spPr>
            <a:xfrm flipV="1">
              <a:off x="2175760" y="1551471"/>
              <a:ext cx="564538" cy="37626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3095822" y="629818"/>
              <a:ext cx="1875513" cy="4001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000" dirty="0" smtClean="0">
                  <a:solidFill>
                    <a:prstClr val="black"/>
                  </a:solidFill>
                  <a:latin typeface="Calibri"/>
                  <a:ea typeface="나눔고딕"/>
                  <a:cs typeface="+mn-cs"/>
                </a:rPr>
                <a:t>Partial Tag Array</a:t>
              </a:r>
              <a:endParaRPr lang="ko-KR" altLang="en-US" sz="2000" dirty="0">
                <a:solidFill>
                  <a:prstClr val="black"/>
                </a:solidFill>
                <a:latin typeface="Calibri"/>
                <a:ea typeface="나눔고딕"/>
                <a:cs typeface="+mn-cs"/>
              </a:endParaRPr>
            </a:p>
          </p:txBody>
        </p:sp>
      </p:grpSp>
      <p:grpSp>
        <p:nvGrpSpPr>
          <p:cNvPr id="120" name="그룹 119"/>
          <p:cNvGrpSpPr/>
          <p:nvPr/>
        </p:nvGrpSpPr>
        <p:grpSpPr>
          <a:xfrm>
            <a:off x="2999694" y="2756917"/>
            <a:ext cx="5061161" cy="1198996"/>
            <a:chOff x="2999694" y="2518036"/>
            <a:chExt cx="5061161" cy="1198996"/>
          </a:xfrm>
        </p:grpSpPr>
        <p:sp>
          <p:nvSpPr>
            <p:cNvPr id="114" name="TextBox 113"/>
            <p:cNvSpPr txBox="1"/>
            <p:nvPr/>
          </p:nvSpPr>
          <p:spPr>
            <a:xfrm>
              <a:off x="3275856" y="2700521"/>
              <a:ext cx="14138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000" dirty="0">
                  <a:solidFill>
                    <a:prstClr val="black"/>
                  </a:solidFill>
                  <a:latin typeface="Calibri"/>
                  <a:ea typeface="나눔고딕"/>
                  <a:cs typeface="+mn-cs"/>
                </a:rPr>
                <a:t>Updated </a:t>
              </a:r>
              <a:r>
                <a:rPr lang="en-US" altLang="ko-KR" sz="2000" dirty="0" smtClean="0">
                  <a:solidFill>
                    <a:prstClr val="black"/>
                  </a:solidFill>
                  <a:latin typeface="Calibri"/>
                  <a:ea typeface="나눔고딕"/>
                  <a:cs typeface="+mn-cs"/>
                </a:rPr>
                <a:t>on</a:t>
              </a:r>
              <a:endParaRPr lang="ko-KR" altLang="en-US" sz="2000" dirty="0">
                <a:solidFill>
                  <a:prstClr val="black"/>
                </a:solidFill>
                <a:latin typeface="Calibri"/>
                <a:ea typeface="나눔고딕"/>
                <a:cs typeface="+mn-cs"/>
              </a:endParaRPr>
            </a:p>
          </p:txBody>
        </p:sp>
        <p:cxnSp>
          <p:nvCxnSpPr>
            <p:cNvPr id="116" name="꺾인 연결선 115"/>
            <p:cNvCxnSpPr>
              <a:stCxn id="114" idx="1"/>
              <a:endCxn id="53" idx="2"/>
            </p:cNvCxnSpPr>
            <p:nvPr/>
          </p:nvCxnSpPr>
          <p:spPr>
            <a:xfrm rot="10800000">
              <a:off x="2999694" y="2518036"/>
              <a:ext cx="276162" cy="38254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3301475" y="3009146"/>
              <a:ext cx="47593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fontAlgn="auto" latinLnBrk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ko-KR" sz="2000" dirty="0" smtClean="0">
                  <a:solidFill>
                    <a:prstClr val="black"/>
                  </a:solidFill>
                  <a:latin typeface="Calibri"/>
                  <a:ea typeface="나눔고딕"/>
                  <a:cs typeface="+mn-cs"/>
                </a:rPr>
                <a:t>Each </a:t>
              </a:r>
              <a:r>
                <a:rPr lang="en-US" altLang="ko-KR" sz="2000" dirty="0">
                  <a:solidFill>
                    <a:prstClr val="black"/>
                  </a:solidFill>
                  <a:latin typeface="Calibri"/>
                  <a:ea typeface="나눔고딕"/>
                  <a:cs typeface="+mn-cs"/>
                </a:rPr>
                <a:t>LLC access</a:t>
              </a:r>
            </a:p>
            <a:p>
              <a:pPr marL="285750" indent="-285750" fontAlgn="auto" latinLnBrk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ko-KR" sz="2000" dirty="0">
                  <a:solidFill>
                    <a:prstClr val="black"/>
                  </a:solidFill>
                  <a:latin typeface="Calibri"/>
                  <a:ea typeface="나눔고딕"/>
                  <a:cs typeface="+mn-cs"/>
                </a:rPr>
                <a:t>Each issue of a PIM operation to </a:t>
              </a:r>
              <a:r>
                <a:rPr lang="en-US" altLang="ko-KR" sz="2000" dirty="0" smtClean="0">
                  <a:solidFill>
                    <a:prstClr val="black"/>
                  </a:solidFill>
                  <a:latin typeface="Calibri"/>
                  <a:ea typeface="나눔고딕"/>
                  <a:cs typeface="+mn-cs"/>
                </a:rPr>
                <a:t>memory</a:t>
              </a:r>
              <a:endParaRPr lang="ko-KR" altLang="en-US" sz="2000" dirty="0">
                <a:solidFill>
                  <a:prstClr val="black"/>
                </a:solidFill>
                <a:latin typeface="Calibri"/>
                <a:ea typeface="나눔고딕"/>
                <a:cs typeface="+mn-cs"/>
              </a:endParaRPr>
            </a:p>
          </p:txBody>
        </p:sp>
      </p:grpSp>
      <p:sp>
        <p:nvSpPr>
          <p:cNvPr id="71" name="직사각형 70"/>
          <p:cNvSpPr/>
          <p:nvPr/>
        </p:nvSpPr>
        <p:spPr>
          <a:xfrm>
            <a:off x="0" y="5364000"/>
            <a:ext cx="9144000" cy="1494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127812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Memory-side PEI Execution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919729" y="2155683"/>
            <a:ext cx="2800727" cy="32445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28146" y="2153493"/>
            <a:ext cx="1523913" cy="7518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Out-Of-Order Core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8" name="직사각형 7"/>
          <p:cNvSpPr/>
          <p:nvPr/>
        </p:nvSpPr>
        <p:spPr>
          <a:xfrm rot="16200000">
            <a:off x="1785869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L1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9" name="직사각형 8"/>
          <p:cNvSpPr/>
          <p:nvPr/>
        </p:nvSpPr>
        <p:spPr>
          <a:xfrm rot="16200000">
            <a:off x="2448352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L2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0" name="직사각형 9"/>
          <p:cNvSpPr/>
          <p:nvPr/>
        </p:nvSpPr>
        <p:spPr>
          <a:xfrm rot="16200000">
            <a:off x="3494376" y="2290467"/>
            <a:ext cx="1451683" cy="11727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Last-Level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1" name="직사각형 10"/>
          <p:cNvSpPr/>
          <p:nvPr/>
        </p:nvSpPr>
        <p:spPr>
          <a:xfrm rot="16200000">
            <a:off x="3638205" y="3576204"/>
            <a:ext cx="3256073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HMC Controller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5" name="직사각형 14"/>
          <p:cNvSpPr/>
          <p:nvPr/>
        </p:nvSpPr>
        <p:spPr>
          <a:xfrm rot="16200000">
            <a:off x="4776084" y="3576203"/>
            <a:ext cx="2967762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Crossbar 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Network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580086" y="2292964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580086" y="3155933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580086" y="4620365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3544" y="1700808"/>
            <a:ext cx="1889856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Host Processor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27997" y="1700808"/>
            <a:ext cx="761629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HMC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694399" y="1700808"/>
            <a:ext cx="0" cy="379571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5400000">
            <a:off x="7443271" y="3823188"/>
            <a:ext cx="308618" cy="63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…</a:t>
            </a:r>
            <a:endParaRPr lang="ko-KR" altLang="en-US" sz="32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28146" y="3145928"/>
            <a:ext cx="1523913" cy="455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690967" y="4910763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690967" y="3451018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690967" y="2588049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632321" y="3881620"/>
            <a:ext cx="1165548" cy="151673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747170" y="3986222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PIM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Directory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3747170" y="4701004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Locality Monitor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15097" y="3777938"/>
            <a:ext cx="763371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PMU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29017" y="5866217"/>
            <a:ext cx="188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pim.add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y, &amp;x</a:t>
            </a:r>
            <a:endParaRPr lang="ko-KR" altLang="en-US" sz="24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618180" y="3238715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7676867" y="3222780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cxnSp>
        <p:nvCxnSpPr>
          <p:cNvPr id="67" name="구부러진 연결선 66"/>
          <p:cNvCxnSpPr>
            <a:stCxn id="44" idx="1"/>
            <a:endCxn id="37" idx="2"/>
          </p:cNvCxnSpPr>
          <p:nvPr/>
        </p:nvCxnSpPr>
        <p:spPr>
          <a:xfrm rot="10800000">
            <a:off x="1290103" y="3601394"/>
            <a:ext cx="2342218" cy="1038592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48075" y="4097223"/>
            <a:ext cx="12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b="1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Low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 locality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35" name="구부러진 연결선 34"/>
          <p:cNvCxnSpPr/>
          <p:nvPr/>
        </p:nvCxnSpPr>
        <p:spPr>
          <a:xfrm rot="16200000" flipH="1">
            <a:off x="1941916" y="2949581"/>
            <a:ext cx="1038592" cy="2342218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68339" y="4596326"/>
            <a:ext cx="227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Wait until x is writable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0659" y="4910763"/>
            <a:ext cx="2700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Check the data locality of 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719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36" grpId="0" build="allAtOnce"/>
      <p:bldP spid="38" grpId="0" build="allAtOnce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구부러진 연결선 66"/>
          <p:cNvCxnSpPr>
            <a:stCxn id="44" idx="1"/>
            <a:endCxn id="37" idx="2"/>
          </p:cNvCxnSpPr>
          <p:nvPr/>
        </p:nvCxnSpPr>
        <p:spPr>
          <a:xfrm rot="10800000">
            <a:off x="1290103" y="3601394"/>
            <a:ext cx="2342218" cy="1038592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Memory-side PEI Execution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919729" y="2155683"/>
            <a:ext cx="2800727" cy="32445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28146" y="2153493"/>
            <a:ext cx="1523913" cy="7518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Out-Of-Order Core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8" name="직사각형 7"/>
          <p:cNvSpPr/>
          <p:nvPr/>
        </p:nvSpPr>
        <p:spPr>
          <a:xfrm rot="16200000">
            <a:off x="1785869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L1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9" name="직사각형 8"/>
          <p:cNvSpPr/>
          <p:nvPr/>
        </p:nvSpPr>
        <p:spPr>
          <a:xfrm rot="16200000">
            <a:off x="2448352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L2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0" name="직사각형 9"/>
          <p:cNvSpPr/>
          <p:nvPr/>
        </p:nvSpPr>
        <p:spPr>
          <a:xfrm rot="16200000">
            <a:off x="3494376" y="2290467"/>
            <a:ext cx="1451683" cy="11727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Last-Level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1" name="직사각형 10"/>
          <p:cNvSpPr/>
          <p:nvPr/>
        </p:nvSpPr>
        <p:spPr>
          <a:xfrm rot="16200000">
            <a:off x="3638205" y="3576204"/>
            <a:ext cx="3256073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HMC Controller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5" name="직사각형 14"/>
          <p:cNvSpPr/>
          <p:nvPr/>
        </p:nvSpPr>
        <p:spPr>
          <a:xfrm rot="16200000">
            <a:off x="4776084" y="3576203"/>
            <a:ext cx="2967762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Crossbar 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Network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580086" y="2292964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580086" y="3155933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580086" y="4620365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3544" y="1700808"/>
            <a:ext cx="1889856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Host Processor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27997" y="1700808"/>
            <a:ext cx="761629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HMC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694399" y="1700808"/>
            <a:ext cx="0" cy="379571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5400000">
            <a:off x="7443271" y="3823188"/>
            <a:ext cx="308618" cy="63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…</a:t>
            </a:r>
            <a:endParaRPr lang="ko-KR" altLang="en-US" sz="32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28146" y="3145928"/>
            <a:ext cx="1523913" cy="455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690967" y="4910763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690967" y="3451018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690967" y="2588049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632321" y="3881620"/>
            <a:ext cx="1165548" cy="151673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747170" y="3986222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PIM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Directory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3747170" y="4701004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Locality Monitor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15097" y="3777938"/>
            <a:ext cx="763371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PMU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29017" y="5866217"/>
            <a:ext cx="188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pim.add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y, &amp;x</a:t>
            </a:r>
            <a:endParaRPr lang="ko-KR" altLang="en-US" sz="24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618180" y="3238715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7676867" y="3222780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8075" y="4097223"/>
            <a:ext cx="12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b="1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Low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 locality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866570" y="2051100"/>
            <a:ext cx="4277431" cy="3420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  <a:latin typeface="Calibri"/>
              <a:ea typeface="나눔고딕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0" y="-1"/>
            <a:ext cx="9144000" cy="2052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solidFill>
                <a:prstClr val="white"/>
              </a:solidFill>
              <a:latin typeface="Calibri"/>
              <a:ea typeface="나눔고딕"/>
            </a:endParaRPr>
          </a:p>
        </p:txBody>
      </p:sp>
      <p:cxnSp>
        <p:nvCxnSpPr>
          <p:cNvPr id="4" name="직선 화살표 연결선 3"/>
          <p:cNvCxnSpPr>
            <a:stCxn id="44" idx="0"/>
            <a:endCxn id="10" idx="1"/>
          </p:cNvCxnSpPr>
          <p:nvPr/>
        </p:nvCxnSpPr>
        <p:spPr>
          <a:xfrm flipV="1">
            <a:off x="4215095" y="3602680"/>
            <a:ext cx="5123" cy="2789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그룹 40"/>
          <p:cNvGrpSpPr/>
          <p:nvPr/>
        </p:nvGrpSpPr>
        <p:grpSpPr>
          <a:xfrm>
            <a:off x="5164368" y="2393577"/>
            <a:ext cx="3724137" cy="2707922"/>
            <a:chOff x="899590" y="453732"/>
            <a:chExt cx="7353684" cy="2726952"/>
          </a:xfrm>
        </p:grpSpPr>
        <p:sp>
          <p:nvSpPr>
            <p:cNvPr id="42" name="직사각형 41"/>
            <p:cNvSpPr/>
            <p:nvPr/>
          </p:nvSpPr>
          <p:spPr>
            <a:xfrm>
              <a:off x="899590" y="453732"/>
              <a:ext cx="7353684" cy="2726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white"/>
                </a:solidFill>
                <a:latin typeface="Calibri"/>
                <a:ea typeface="나눔고딕"/>
              </a:endParaRPr>
            </a:p>
          </p:txBody>
        </p:sp>
        <p:sp>
          <p:nvSpPr>
            <p:cNvPr id="43" name="내용 개체 틀 3"/>
            <p:cNvSpPr txBox="1">
              <a:spLocks/>
            </p:cNvSpPr>
            <p:nvPr/>
          </p:nvSpPr>
          <p:spPr>
            <a:xfrm>
              <a:off x="1115615" y="620688"/>
              <a:ext cx="6912767" cy="247178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ts val="5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ts val="5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ts val="5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ts val="5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ts val="5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US" altLang="ko-KR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Back-invalidation for cache coherence</a:t>
              </a:r>
            </a:p>
            <a:p>
              <a:pPr fontAlgn="auto">
                <a:spcAft>
                  <a:spcPts val="0"/>
                </a:spcAft>
              </a:pPr>
              <a:r>
                <a:rPr lang="en-US" altLang="ko-KR" i="1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No modifications to existing cache </a:t>
              </a:r>
              <a:r>
                <a:rPr lang="en-US" altLang="ko-KR" i="1" dirty="0">
                  <a:solidFill>
                    <a:prstClr val="black"/>
                  </a:solidFill>
                  <a:latin typeface="Calibri"/>
                  <a:ea typeface="나눔고딕"/>
                </a:rPr>
                <a:t> </a:t>
              </a:r>
              <a:r>
                <a:rPr lang="en-US" altLang="ko-KR" i="1" dirty="0" smtClean="0">
                  <a:solidFill>
                    <a:prstClr val="black"/>
                  </a:solidFill>
                  <a:latin typeface="Calibri"/>
                  <a:ea typeface="나눔고딕"/>
                </a:rPr>
                <a:t>         coherence protocols</a:t>
              </a:r>
              <a:endParaRPr lang="ko-KR" altLang="en-US" i="1" dirty="0">
                <a:solidFill>
                  <a:prstClr val="black"/>
                </a:solidFill>
                <a:latin typeface="Calibri"/>
                <a:ea typeface="나눔고딕"/>
              </a:endParaRPr>
            </a:p>
          </p:txBody>
        </p:sp>
      </p:grpSp>
      <p:sp>
        <p:nvSpPr>
          <p:cNvPr id="52" name="직사각형 51"/>
          <p:cNvSpPr/>
          <p:nvPr/>
        </p:nvSpPr>
        <p:spPr>
          <a:xfrm>
            <a:off x="0" y="2051101"/>
            <a:ext cx="3563620" cy="3420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  <a:latin typeface="Calibri"/>
              <a:ea typeface="나눔고딕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0" y="5470203"/>
            <a:ext cx="9144000" cy="138779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3638364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Memory-side PEI Execution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919729" y="2155683"/>
            <a:ext cx="2800727" cy="32445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28146" y="2153493"/>
            <a:ext cx="1523913" cy="7518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Out-Of-Order Core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8" name="직사각형 7"/>
          <p:cNvSpPr/>
          <p:nvPr/>
        </p:nvSpPr>
        <p:spPr>
          <a:xfrm rot="16200000">
            <a:off x="1785869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L1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9" name="직사각형 8"/>
          <p:cNvSpPr/>
          <p:nvPr/>
        </p:nvSpPr>
        <p:spPr>
          <a:xfrm rot="16200000">
            <a:off x="2448352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L2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0" name="직사각형 9"/>
          <p:cNvSpPr/>
          <p:nvPr/>
        </p:nvSpPr>
        <p:spPr>
          <a:xfrm rot="16200000">
            <a:off x="3494376" y="2290467"/>
            <a:ext cx="1451683" cy="11727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Last-Level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1" name="직사각형 10"/>
          <p:cNvSpPr/>
          <p:nvPr/>
        </p:nvSpPr>
        <p:spPr>
          <a:xfrm rot="16200000">
            <a:off x="3638205" y="3576204"/>
            <a:ext cx="3256073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HMC Controller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5" name="직사각형 14"/>
          <p:cNvSpPr/>
          <p:nvPr/>
        </p:nvSpPr>
        <p:spPr>
          <a:xfrm rot="16200000">
            <a:off x="4776084" y="3576203"/>
            <a:ext cx="2967762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Crossbar 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Network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580086" y="2292964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580086" y="3155933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580086" y="4620365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3544" y="1700808"/>
            <a:ext cx="1889856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Host Processor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27997" y="1700808"/>
            <a:ext cx="761629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HMC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694399" y="1700808"/>
            <a:ext cx="0" cy="379571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5400000">
            <a:off x="7443271" y="3823188"/>
            <a:ext cx="308618" cy="63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…</a:t>
            </a:r>
            <a:endParaRPr lang="ko-KR" altLang="en-US" sz="32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28146" y="3145928"/>
            <a:ext cx="1523913" cy="455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690967" y="4910763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690967" y="3451018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690967" y="2588049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632321" y="3881620"/>
            <a:ext cx="1165548" cy="151673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747170" y="3986222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PIM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Directory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3747170" y="4701004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Locality Monitor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15097" y="3777938"/>
            <a:ext cx="763371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PMU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29017" y="5866217"/>
            <a:ext cx="188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pim.add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y, &amp;x</a:t>
            </a:r>
            <a:endParaRPr lang="ko-KR" altLang="en-US" sz="24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618180" y="3238715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7676867" y="3222780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7678800" y="3222000"/>
            <a:ext cx="467163" cy="2698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err="1" smtClean="0">
                <a:solidFill>
                  <a:prstClr val="black"/>
                </a:solidFill>
                <a:latin typeface="Calibri"/>
                <a:ea typeface="나눔고딕"/>
              </a:rPr>
              <a:t>x+y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6783499" y="3492147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6782400" y="3492000"/>
            <a:ext cx="467163" cy="2698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err="1" smtClean="0">
                <a:solidFill>
                  <a:prstClr val="black"/>
                </a:solidFill>
                <a:latin typeface="Calibri"/>
                <a:ea typeface="나눔고딕"/>
              </a:rPr>
              <a:t>x+y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cxnSp>
        <p:nvCxnSpPr>
          <p:cNvPr id="28" name="구부러진 연결선 27"/>
          <p:cNvCxnSpPr>
            <a:stCxn id="49" idx="1"/>
            <a:endCxn id="52" idx="3"/>
          </p:cNvCxnSpPr>
          <p:nvPr/>
        </p:nvCxnSpPr>
        <p:spPr>
          <a:xfrm rot="10800000" flipV="1">
            <a:off x="7249563" y="3357726"/>
            <a:ext cx="427304" cy="269220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구부러진 연결선 58"/>
          <p:cNvCxnSpPr>
            <a:stCxn id="52" idx="3"/>
            <a:endCxn id="49" idx="1"/>
          </p:cNvCxnSpPr>
          <p:nvPr/>
        </p:nvCxnSpPr>
        <p:spPr>
          <a:xfrm flipV="1">
            <a:off x="7249563" y="3357726"/>
            <a:ext cx="427304" cy="269220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7" name="구부러진 연결선 66"/>
          <p:cNvCxnSpPr>
            <a:stCxn id="44" idx="1"/>
            <a:endCxn id="37" idx="2"/>
          </p:cNvCxnSpPr>
          <p:nvPr/>
        </p:nvCxnSpPr>
        <p:spPr>
          <a:xfrm rot="10800000">
            <a:off x="1290103" y="3601394"/>
            <a:ext cx="2342218" cy="1038592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48075" y="4097223"/>
            <a:ext cx="12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b="1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Low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 locality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39" name="직선 화살표 연결선 38"/>
          <p:cNvCxnSpPr>
            <a:stCxn id="44" idx="0"/>
            <a:endCxn id="10" idx="1"/>
          </p:cNvCxnSpPr>
          <p:nvPr/>
        </p:nvCxnSpPr>
        <p:spPr>
          <a:xfrm flipV="1">
            <a:off x="4215095" y="3602680"/>
            <a:ext cx="5123" cy="2789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66" idx="3"/>
            <a:endCxn id="52" idx="1"/>
          </p:cNvCxnSpPr>
          <p:nvPr/>
        </p:nvCxnSpPr>
        <p:spPr>
          <a:xfrm>
            <a:off x="1085343" y="3373661"/>
            <a:ext cx="5697057" cy="2532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9168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"/>
                            </p:stCondLst>
                            <p:childTnLst>
                              <p:par>
                                <p:cTn id="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"/>
                            </p:stCondLst>
                            <p:childTnLst>
                              <p:par>
                                <p:cTn id="4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"/>
                            </p:stCondLst>
                            <p:childTnLst>
                              <p:par>
                                <p:cTn id="5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5" grpId="0" animBg="1"/>
      <p:bldP spid="50" grpId="0" animBg="1"/>
      <p:bldP spid="50" grpId="1" animBg="1"/>
      <p:bldP spid="52" grpId="0" animBg="1"/>
      <p:bldP spid="7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Memory-side PEI Execution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919729" y="2155683"/>
            <a:ext cx="2800727" cy="32445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28146" y="2153493"/>
            <a:ext cx="1523913" cy="7518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Out-Of-Order Core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8" name="직사각형 7"/>
          <p:cNvSpPr/>
          <p:nvPr/>
        </p:nvSpPr>
        <p:spPr>
          <a:xfrm rot="16200000">
            <a:off x="1785869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L1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9" name="직사각형 8"/>
          <p:cNvSpPr/>
          <p:nvPr/>
        </p:nvSpPr>
        <p:spPr>
          <a:xfrm rot="16200000">
            <a:off x="2448352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L2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0" name="직사각형 9"/>
          <p:cNvSpPr/>
          <p:nvPr/>
        </p:nvSpPr>
        <p:spPr>
          <a:xfrm rot="16200000">
            <a:off x="3494376" y="2290467"/>
            <a:ext cx="1451683" cy="11727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Last-Level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1" name="직사각형 10"/>
          <p:cNvSpPr/>
          <p:nvPr/>
        </p:nvSpPr>
        <p:spPr>
          <a:xfrm rot="16200000">
            <a:off x="3638205" y="3576204"/>
            <a:ext cx="3256073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HMC Controller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5" name="직사각형 14"/>
          <p:cNvSpPr/>
          <p:nvPr/>
        </p:nvSpPr>
        <p:spPr>
          <a:xfrm rot="16200000">
            <a:off x="4776084" y="3576203"/>
            <a:ext cx="2967762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Crossbar 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Network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580086" y="2292964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580086" y="3155933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580086" y="4620365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3544" y="1700808"/>
            <a:ext cx="1889856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Host Processor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27997" y="1700808"/>
            <a:ext cx="761629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HMC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694399" y="1700808"/>
            <a:ext cx="0" cy="379571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5400000">
            <a:off x="7443271" y="3823188"/>
            <a:ext cx="308618" cy="63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…</a:t>
            </a:r>
            <a:endParaRPr lang="ko-KR" altLang="en-US" sz="32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28146" y="3145928"/>
            <a:ext cx="1523913" cy="455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690967" y="4910763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690967" y="3451018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690967" y="2588049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632321" y="3881620"/>
            <a:ext cx="1165548" cy="151673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747170" y="3986222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PIM Directory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3747170" y="4701004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Locality Monitor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15097" y="3777938"/>
            <a:ext cx="763371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PMU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29017" y="5866217"/>
            <a:ext cx="188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pim.add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y, &amp;x</a:t>
            </a:r>
            <a:endParaRPr lang="ko-KR" altLang="en-US" sz="24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618180" y="3238715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7678800" y="3222000"/>
            <a:ext cx="467163" cy="2698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err="1" smtClean="0">
                <a:solidFill>
                  <a:prstClr val="black"/>
                </a:solidFill>
                <a:latin typeface="Calibri"/>
                <a:ea typeface="나눔고딕"/>
              </a:rPr>
              <a:t>x+y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6782400" y="3492000"/>
            <a:ext cx="467163" cy="2698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err="1" smtClean="0">
                <a:solidFill>
                  <a:prstClr val="black"/>
                </a:solidFill>
                <a:latin typeface="Calibri"/>
                <a:ea typeface="나눔고딕"/>
              </a:rPr>
              <a:t>x+y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cxnSp>
        <p:nvCxnSpPr>
          <p:cNvPr id="39" name="직선 화살표 연결선 38"/>
          <p:cNvCxnSpPr>
            <a:stCxn id="44" idx="0"/>
            <a:endCxn id="10" idx="1"/>
          </p:cNvCxnSpPr>
          <p:nvPr/>
        </p:nvCxnSpPr>
        <p:spPr>
          <a:xfrm flipV="1">
            <a:off x="4215095" y="3602680"/>
            <a:ext cx="5123" cy="2789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직사각형 39"/>
          <p:cNvSpPr/>
          <p:nvPr/>
        </p:nvSpPr>
        <p:spPr>
          <a:xfrm>
            <a:off x="8659906" y="3059998"/>
            <a:ext cx="484095" cy="86309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  <a:latin typeface="Calibri"/>
              <a:ea typeface="나눔고딕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-1"/>
            <a:ext cx="9144000" cy="3060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solidFill>
                <a:prstClr val="white"/>
              </a:solidFill>
              <a:latin typeface="Calibri"/>
              <a:ea typeface="나눔고딕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0" y="3059999"/>
            <a:ext cx="6597336" cy="86309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  <a:latin typeface="Calibri"/>
              <a:ea typeface="나눔고딕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0" y="3923088"/>
            <a:ext cx="9144000" cy="293491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  <a:latin typeface="Calibri"/>
              <a:ea typeface="나눔고딕"/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676213" y="2739269"/>
            <a:ext cx="5184576" cy="15936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800" dirty="0" smtClean="0">
                <a:solidFill>
                  <a:prstClr val="black"/>
                </a:solidFill>
                <a:latin typeface="Calibri"/>
                <a:ea typeface="나눔고딕"/>
              </a:rPr>
              <a:t>Completely Localized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800" dirty="0" smtClean="0">
                <a:solidFill>
                  <a:prstClr val="black"/>
                </a:solidFill>
                <a:latin typeface="Calibri"/>
                <a:ea typeface="나눔고딕"/>
              </a:rPr>
              <a:t> PIM Memory Accesses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800" dirty="0" smtClean="0">
                <a:solidFill>
                  <a:prstClr val="black"/>
                </a:solidFill>
                <a:latin typeface="Calibri"/>
                <a:ea typeface="나눔고딕"/>
              </a:rPr>
              <a:t>without Special Data Mapping</a:t>
            </a:r>
            <a:endParaRPr lang="ko-KR" altLang="en-US" sz="28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927379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Memory-side PEI Execution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919729" y="2155683"/>
            <a:ext cx="2800727" cy="32445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28146" y="2153493"/>
            <a:ext cx="1523913" cy="7518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Out-Of-Order Core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8" name="직사각형 7"/>
          <p:cNvSpPr/>
          <p:nvPr/>
        </p:nvSpPr>
        <p:spPr>
          <a:xfrm rot="16200000">
            <a:off x="1785869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L1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9" name="직사각형 8"/>
          <p:cNvSpPr/>
          <p:nvPr/>
        </p:nvSpPr>
        <p:spPr>
          <a:xfrm rot="16200000">
            <a:off x="2448352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L2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0" name="직사각형 9"/>
          <p:cNvSpPr/>
          <p:nvPr/>
        </p:nvSpPr>
        <p:spPr>
          <a:xfrm rot="16200000">
            <a:off x="3494376" y="2290467"/>
            <a:ext cx="1451683" cy="11727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Last-Level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1" name="직사각형 10"/>
          <p:cNvSpPr/>
          <p:nvPr/>
        </p:nvSpPr>
        <p:spPr>
          <a:xfrm rot="16200000">
            <a:off x="3638205" y="3576204"/>
            <a:ext cx="3256073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HMC Controller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5" name="직사각형 14"/>
          <p:cNvSpPr/>
          <p:nvPr/>
        </p:nvSpPr>
        <p:spPr>
          <a:xfrm rot="16200000">
            <a:off x="4776084" y="3576203"/>
            <a:ext cx="2967762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Crossbar 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Network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580086" y="2292964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580086" y="3155933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580086" y="4620365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3544" y="1700808"/>
            <a:ext cx="1889856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Host Processor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27997" y="1700808"/>
            <a:ext cx="761629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HMC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694399" y="1700808"/>
            <a:ext cx="0" cy="379571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5400000">
            <a:off x="7443271" y="3823188"/>
            <a:ext cx="308618" cy="63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…</a:t>
            </a:r>
            <a:endParaRPr lang="ko-KR" altLang="en-US" sz="32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28146" y="3145928"/>
            <a:ext cx="1523913" cy="455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690967" y="4910763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690967" y="3451018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690967" y="2588049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632321" y="3881620"/>
            <a:ext cx="1165548" cy="151673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747170" y="3986222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PIM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Directory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3747170" y="4701004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Locality Monitor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15097" y="3777938"/>
            <a:ext cx="763371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PMU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29017" y="5866217"/>
            <a:ext cx="188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pim.add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y, &amp;x</a:t>
            </a:r>
            <a:endParaRPr lang="ko-KR" altLang="en-US" sz="24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618180" y="3238715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7676867" y="3222780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6782400" y="3492000"/>
            <a:ext cx="467163" cy="2698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err="1" smtClean="0">
                <a:solidFill>
                  <a:prstClr val="black"/>
                </a:solidFill>
                <a:latin typeface="Calibri"/>
                <a:ea typeface="나눔고딕"/>
              </a:rPr>
              <a:t>x+y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7678800" y="3222000"/>
            <a:ext cx="467163" cy="2698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err="1" smtClean="0">
                <a:solidFill>
                  <a:prstClr val="black"/>
                </a:solidFill>
                <a:latin typeface="Calibri"/>
                <a:ea typeface="나눔고딕"/>
              </a:rPr>
              <a:t>x+y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cxnSp>
        <p:nvCxnSpPr>
          <p:cNvPr id="41" name="구부러진 연결선 40"/>
          <p:cNvCxnSpPr>
            <a:stCxn id="51" idx="1"/>
            <a:endCxn id="44" idx="3"/>
          </p:cNvCxnSpPr>
          <p:nvPr/>
        </p:nvCxnSpPr>
        <p:spPr>
          <a:xfrm rot="10800000" flipV="1">
            <a:off x="4797869" y="3627094"/>
            <a:ext cx="1893098" cy="1012892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구부러진 연결선 52"/>
          <p:cNvCxnSpPr>
            <a:stCxn id="44" idx="1"/>
            <a:endCxn id="37" idx="2"/>
          </p:cNvCxnSpPr>
          <p:nvPr/>
        </p:nvCxnSpPr>
        <p:spPr>
          <a:xfrm rot="10800000">
            <a:off x="1290103" y="3601394"/>
            <a:ext cx="2342218" cy="1038592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구부러진 연결선 54"/>
          <p:cNvCxnSpPr>
            <a:stCxn id="37" idx="2"/>
            <a:endCxn id="44" idx="1"/>
          </p:cNvCxnSpPr>
          <p:nvPr/>
        </p:nvCxnSpPr>
        <p:spPr>
          <a:xfrm rot="16200000" flipH="1">
            <a:off x="1941916" y="2949581"/>
            <a:ext cx="1038592" cy="2342218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09962" y="4596326"/>
            <a:ext cx="243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Completion Notification</a:t>
            </a:r>
          </a:p>
        </p:txBody>
      </p:sp>
    </p:spTree>
    <p:extLst>
      <p:ext uri="{BB962C8B-B14F-4D97-AF65-F5344CB8AC3E}">
        <p14:creationId xmlns:p14="http://schemas.microsoft.com/office/powerpoint/2010/main" val="29617339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52" grpId="0" animBg="1"/>
      <p:bldP spid="33" grpId="0"/>
      <p:bldP spid="3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Paper 3 (Required)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839200" cy="5193723"/>
          </a:xfrm>
        </p:spPr>
        <p:txBody>
          <a:bodyPr/>
          <a:lstStyle/>
          <a:p>
            <a:r>
              <a:rPr lang="en-US" sz="2200" dirty="0"/>
              <a:t>Jose A. Joao, M. </a:t>
            </a:r>
            <a:r>
              <a:rPr lang="en-US" sz="2200" dirty="0" err="1"/>
              <a:t>Aater</a:t>
            </a:r>
            <a:r>
              <a:rPr lang="en-US" sz="2200" dirty="0"/>
              <a:t> </a:t>
            </a:r>
            <a:r>
              <a:rPr lang="en-US" sz="2200" dirty="0" err="1"/>
              <a:t>Suleman</a:t>
            </a:r>
            <a:r>
              <a:rPr lang="en-US" sz="2200" dirty="0"/>
              <a:t>, Onur Mutlu, and Yale N. </a:t>
            </a:r>
            <a:r>
              <a:rPr lang="en-US" sz="2200" dirty="0" err="1"/>
              <a:t>Patt</a:t>
            </a:r>
            <a:r>
              <a:rPr lang="en-US" sz="2200" dirty="0"/>
              <a:t>,</a:t>
            </a:r>
            <a:br>
              <a:rPr lang="en-US" sz="2200" dirty="0"/>
            </a:br>
            <a:r>
              <a:rPr lang="en-US" sz="2200" b="1" dirty="0">
                <a:hlinkClick r:id="rId2"/>
              </a:rPr>
              <a:t>"Bottleneck Identification and Scheduling in Multithreaded Applications"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i="1" dirty="0"/>
              <a:t>Proceedings of the </a:t>
            </a:r>
            <a:r>
              <a:rPr lang="en-US" sz="2200" i="1" dirty="0">
                <a:hlinkClick r:id="rId3"/>
              </a:rPr>
              <a:t>17th International Conference on Architectural Support for Programming Languages and Operating Systems</a:t>
            </a:r>
            <a:r>
              <a:rPr lang="en-US" sz="2200" i="1" dirty="0"/>
              <a:t> (</a:t>
            </a:r>
            <a:r>
              <a:rPr lang="en-US" sz="2200" b="1" i="1" dirty="0"/>
              <a:t>ASPLOS</a:t>
            </a:r>
            <a:r>
              <a:rPr lang="en-US" sz="2200" i="1" dirty="0"/>
              <a:t>)</a:t>
            </a:r>
            <a:r>
              <a:rPr lang="en-US" sz="2200" dirty="0"/>
              <a:t>, London, UK, March 2012. </a:t>
            </a:r>
            <a:r>
              <a:rPr lang="en-US" sz="2200" dirty="0">
                <a:hlinkClick r:id="rId4"/>
              </a:rPr>
              <a:t>Slides (ppt)</a:t>
            </a:r>
            <a:r>
              <a:rPr lang="en-US" sz="2200" dirty="0"/>
              <a:t> </a:t>
            </a:r>
            <a:r>
              <a:rPr lang="en-US" sz="2200" dirty="0">
                <a:hlinkClick r:id="rId5"/>
              </a:rPr>
              <a:t>(pdf</a:t>
            </a:r>
            <a:r>
              <a:rPr lang="en-US" sz="2200" dirty="0" smtClean="0">
                <a:hlinkClick r:id="rId5"/>
              </a:rPr>
              <a:t>)</a:t>
            </a:r>
            <a:endParaRPr lang="en-US" sz="2200" dirty="0" smtClean="0"/>
          </a:p>
          <a:p>
            <a:endParaRPr lang="en-US" sz="1200" dirty="0" smtClean="0"/>
          </a:p>
          <a:p>
            <a:r>
              <a:rPr lang="en-US" sz="2000" dirty="0" smtClean="0"/>
              <a:t>Related</a:t>
            </a:r>
          </a:p>
          <a:p>
            <a:pPr lvl="1"/>
            <a:r>
              <a:rPr lang="en-US" sz="2000" dirty="0"/>
              <a:t>M. </a:t>
            </a:r>
            <a:r>
              <a:rPr lang="en-US" sz="2000" dirty="0" err="1"/>
              <a:t>Aater</a:t>
            </a:r>
            <a:r>
              <a:rPr lang="en-US" sz="2000" dirty="0"/>
              <a:t> </a:t>
            </a:r>
            <a:r>
              <a:rPr lang="en-US" sz="2000" dirty="0" err="1"/>
              <a:t>Suleman</a:t>
            </a:r>
            <a:r>
              <a:rPr lang="en-US" sz="2000" dirty="0"/>
              <a:t>, Onur Mutlu, </a:t>
            </a:r>
            <a:r>
              <a:rPr lang="en-US" sz="2000" dirty="0" err="1"/>
              <a:t>Moinuddin</a:t>
            </a:r>
            <a:r>
              <a:rPr lang="en-US" sz="2000" dirty="0"/>
              <a:t> K. </a:t>
            </a:r>
            <a:r>
              <a:rPr lang="en-US" sz="2000" dirty="0" err="1"/>
              <a:t>Qureshi</a:t>
            </a:r>
            <a:r>
              <a:rPr lang="en-US" sz="2000" dirty="0"/>
              <a:t>, and Yale N. </a:t>
            </a:r>
            <a:r>
              <a:rPr lang="en-US" sz="2000" dirty="0" err="1"/>
              <a:t>Patt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b="1" dirty="0">
                <a:hlinkClick r:id="rId6"/>
              </a:rPr>
              <a:t>"Accelerating Critical Section Execution with Asymmetric Multi-Core Architectures"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i="1" dirty="0"/>
              <a:t>Proceedings of the </a:t>
            </a:r>
            <a:r>
              <a:rPr lang="en-US" sz="2000" i="1" dirty="0">
                <a:hlinkClick r:id="rId7"/>
              </a:rPr>
              <a:t>14th International Conference on Architectural Support for Programming Languages and Operating Systems</a:t>
            </a:r>
            <a:r>
              <a:rPr lang="en-US" sz="2000" i="1" dirty="0"/>
              <a:t> (</a:t>
            </a:r>
            <a:r>
              <a:rPr lang="en-US" sz="2000" b="1" i="1" dirty="0"/>
              <a:t>ASPLOS</a:t>
            </a:r>
            <a:r>
              <a:rPr lang="en-US" sz="2000" i="1" dirty="0"/>
              <a:t>)</a:t>
            </a:r>
            <a:r>
              <a:rPr lang="en-US" sz="2000" dirty="0"/>
              <a:t>, pages 253-264, Washington, DC, March 2009. </a:t>
            </a:r>
            <a:r>
              <a:rPr lang="en-US" sz="2000" dirty="0">
                <a:hlinkClick r:id="rId8"/>
              </a:rPr>
              <a:t>Slides (ppt</a:t>
            </a:r>
            <a:r>
              <a:rPr lang="en-US" sz="2000" dirty="0" smtClean="0">
                <a:hlinkClick r:id="rId8"/>
              </a:rPr>
              <a:t>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39C887-84FE-6D4A-8803-02BE50C949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6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Host-side PEI Execution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919729" y="2155683"/>
            <a:ext cx="2800727" cy="32445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28146" y="2153493"/>
            <a:ext cx="1523913" cy="7518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Out-Of-Order Core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8" name="직사각형 7"/>
          <p:cNvSpPr/>
          <p:nvPr/>
        </p:nvSpPr>
        <p:spPr>
          <a:xfrm rot="16200000">
            <a:off x="1785869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L1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9" name="직사각형 8"/>
          <p:cNvSpPr/>
          <p:nvPr/>
        </p:nvSpPr>
        <p:spPr>
          <a:xfrm rot="16200000">
            <a:off x="2448352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L2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0" name="직사각형 9"/>
          <p:cNvSpPr/>
          <p:nvPr/>
        </p:nvSpPr>
        <p:spPr>
          <a:xfrm rot="16200000">
            <a:off x="3494376" y="2290467"/>
            <a:ext cx="1451683" cy="11727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Last-Level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1" name="직사각형 10"/>
          <p:cNvSpPr/>
          <p:nvPr/>
        </p:nvSpPr>
        <p:spPr>
          <a:xfrm rot="16200000">
            <a:off x="3638205" y="3576204"/>
            <a:ext cx="3256073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HMC Controller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5" name="직사각형 14"/>
          <p:cNvSpPr/>
          <p:nvPr/>
        </p:nvSpPr>
        <p:spPr>
          <a:xfrm rot="16200000">
            <a:off x="4776084" y="3576203"/>
            <a:ext cx="2967762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Crossbar 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Network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580086" y="2292964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580086" y="3155933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580086" y="4620365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3544" y="1700808"/>
            <a:ext cx="1889856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Host Processor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27997" y="1700808"/>
            <a:ext cx="761629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HMC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694399" y="1700808"/>
            <a:ext cx="0" cy="379571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5400000">
            <a:off x="7443271" y="3823188"/>
            <a:ext cx="308618" cy="63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…</a:t>
            </a:r>
            <a:endParaRPr lang="ko-KR" altLang="en-US" sz="32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28146" y="3145928"/>
            <a:ext cx="1523913" cy="455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690967" y="4910763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690967" y="3451018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690967" y="2588049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632321" y="3881620"/>
            <a:ext cx="1165548" cy="151673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747170" y="3986222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PIM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Directory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3747170" y="4701004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Locality Monitor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15097" y="3777938"/>
            <a:ext cx="763371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PMU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29017" y="5866217"/>
            <a:ext cx="188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pim.add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y, &amp;x</a:t>
            </a:r>
            <a:endParaRPr lang="ko-KR" altLang="en-US" sz="24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3729975" y="2234400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618180" y="2234400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cxnSp>
        <p:nvCxnSpPr>
          <p:cNvPr id="64" name="직선 화살표 연결선 63"/>
          <p:cNvCxnSpPr>
            <a:stCxn id="7" idx="2"/>
          </p:cNvCxnSpPr>
          <p:nvPr/>
        </p:nvCxnSpPr>
        <p:spPr>
          <a:xfrm flipH="1">
            <a:off x="1290102" y="2905332"/>
            <a:ext cx="1" cy="2405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직사각형 65"/>
          <p:cNvSpPr/>
          <p:nvPr/>
        </p:nvSpPr>
        <p:spPr>
          <a:xfrm>
            <a:off x="618180" y="3238715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cxnSp>
        <p:nvCxnSpPr>
          <p:cNvPr id="36" name="구부러진 연결선 35"/>
          <p:cNvCxnSpPr>
            <a:stCxn id="37" idx="2"/>
            <a:endCxn id="44" idx="1"/>
          </p:cNvCxnSpPr>
          <p:nvPr/>
        </p:nvCxnSpPr>
        <p:spPr>
          <a:xfrm rot="16200000" flipH="1">
            <a:off x="1941916" y="2949581"/>
            <a:ext cx="1038592" cy="2342218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68339" y="4596326"/>
            <a:ext cx="2273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Wait until x is writable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0659" y="4910763"/>
            <a:ext cx="2700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Check the data locality of 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77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2" grpId="1" animBg="1"/>
      <p:bldP spid="66" grpId="0" animBg="1"/>
      <p:bldP spid="38" grpId="0" build="p"/>
      <p:bldP spid="40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Host-side PEI Execution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919729" y="2155683"/>
            <a:ext cx="2800727" cy="32445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28146" y="2153493"/>
            <a:ext cx="1523913" cy="7518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Out-Of-Order Core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8" name="직사각형 7"/>
          <p:cNvSpPr/>
          <p:nvPr/>
        </p:nvSpPr>
        <p:spPr>
          <a:xfrm rot="16200000">
            <a:off x="1785869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L1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9" name="직사각형 8"/>
          <p:cNvSpPr/>
          <p:nvPr/>
        </p:nvSpPr>
        <p:spPr>
          <a:xfrm rot="16200000">
            <a:off x="2448352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L2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0" name="직사각형 9"/>
          <p:cNvSpPr/>
          <p:nvPr/>
        </p:nvSpPr>
        <p:spPr>
          <a:xfrm rot="16200000">
            <a:off x="3494376" y="2290467"/>
            <a:ext cx="1451683" cy="11727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Last-Level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1" name="직사각형 10"/>
          <p:cNvSpPr/>
          <p:nvPr/>
        </p:nvSpPr>
        <p:spPr>
          <a:xfrm rot="16200000">
            <a:off x="3638205" y="3576204"/>
            <a:ext cx="3256073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HMC Controller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5" name="직사각형 14"/>
          <p:cNvSpPr/>
          <p:nvPr/>
        </p:nvSpPr>
        <p:spPr>
          <a:xfrm rot="16200000">
            <a:off x="4776084" y="3576203"/>
            <a:ext cx="2967762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Crossbar 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Network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580086" y="2292964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580086" y="3155933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580086" y="4620365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3544" y="1700808"/>
            <a:ext cx="1889856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Host Processor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27997" y="1700808"/>
            <a:ext cx="761629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HMC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694399" y="1700808"/>
            <a:ext cx="0" cy="379571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5400000">
            <a:off x="7443271" y="3823188"/>
            <a:ext cx="308618" cy="63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…</a:t>
            </a:r>
            <a:endParaRPr lang="ko-KR" altLang="en-US" sz="32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28146" y="3145928"/>
            <a:ext cx="1523913" cy="455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690967" y="4910763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690967" y="3451018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690967" y="2588049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632321" y="3881620"/>
            <a:ext cx="1165548" cy="151673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747170" y="3986222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PIM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Directory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3747170" y="4701004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Locality Monitor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15097" y="3777938"/>
            <a:ext cx="763371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PMU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29017" y="5866217"/>
            <a:ext cx="188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pim.add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y, &amp;x</a:t>
            </a:r>
            <a:endParaRPr lang="ko-KR" altLang="en-US" sz="24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3729975" y="2234400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618180" y="3238715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cxnSp>
        <p:nvCxnSpPr>
          <p:cNvPr id="68" name="구부러진 연결선 67"/>
          <p:cNvCxnSpPr>
            <a:stCxn id="37" idx="2"/>
            <a:endCxn id="44" idx="1"/>
          </p:cNvCxnSpPr>
          <p:nvPr/>
        </p:nvCxnSpPr>
        <p:spPr>
          <a:xfrm rot="16200000" flipH="1">
            <a:off x="1941916" y="2949581"/>
            <a:ext cx="1038592" cy="2342218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640659" y="4596326"/>
            <a:ext cx="2700931" cy="683769"/>
            <a:chOff x="640659" y="4596326"/>
            <a:chExt cx="2700931" cy="683769"/>
          </a:xfrm>
        </p:grpSpPr>
        <p:sp>
          <p:nvSpPr>
            <p:cNvPr id="69" name="TextBox 68"/>
            <p:cNvSpPr txBox="1"/>
            <p:nvPr/>
          </p:nvSpPr>
          <p:spPr>
            <a:xfrm>
              <a:off x="1068339" y="4596326"/>
              <a:ext cx="2273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dirty="0" smtClean="0">
                  <a:solidFill>
                    <a:prstClr val="black"/>
                  </a:solidFill>
                  <a:latin typeface="Calibri"/>
                  <a:ea typeface="나눔고딕"/>
                  <a:cs typeface="+mn-cs"/>
                </a:rPr>
                <a:t>Wait until x is writable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0659" y="4910763"/>
              <a:ext cx="2700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dirty="0" smtClean="0">
                  <a:solidFill>
                    <a:prstClr val="black"/>
                  </a:solidFill>
                  <a:latin typeface="Calibri"/>
                  <a:ea typeface="나눔고딕"/>
                  <a:cs typeface="+mn-cs"/>
                </a:rPr>
                <a:t>Check the data locality of x</a:t>
              </a:r>
              <a:endParaRPr lang="ko-KR" altLang="en-US" dirty="0">
                <a:solidFill>
                  <a:prstClr val="black"/>
                </a:solidFill>
                <a:latin typeface="Calibri"/>
                <a:ea typeface="나눔고딕"/>
                <a:cs typeface="+mn-cs"/>
              </a:endParaRPr>
            </a:p>
          </p:txBody>
        </p:sp>
      </p:grpSp>
      <p:cxnSp>
        <p:nvCxnSpPr>
          <p:cNvPr id="35" name="구부러진 연결선 34"/>
          <p:cNvCxnSpPr>
            <a:stCxn id="44" idx="1"/>
            <a:endCxn id="37" idx="2"/>
          </p:cNvCxnSpPr>
          <p:nvPr/>
        </p:nvCxnSpPr>
        <p:spPr>
          <a:xfrm rot="10800000">
            <a:off x="1290103" y="3601394"/>
            <a:ext cx="2342218" cy="1038592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/>
          <p:cNvSpPr/>
          <p:nvPr/>
        </p:nvSpPr>
        <p:spPr>
          <a:xfrm>
            <a:off x="1175377" y="3241632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3896" y="4097223"/>
            <a:ext cx="133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b="1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High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 locality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052489" y="2233242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1177200" y="3241632"/>
            <a:ext cx="467163" cy="2698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err="1" smtClean="0">
                <a:solidFill>
                  <a:prstClr val="black"/>
                </a:solidFill>
                <a:latin typeface="Calibri"/>
                <a:ea typeface="나눔고딕"/>
              </a:rPr>
              <a:t>x+y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2375003" y="2240217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cxnSp>
        <p:nvCxnSpPr>
          <p:cNvPr id="29" name="직선 화살표 연결선 28"/>
          <p:cNvCxnSpPr>
            <a:stCxn id="53" idx="1"/>
            <a:endCxn id="57" idx="3"/>
          </p:cNvCxnSpPr>
          <p:nvPr/>
        </p:nvCxnSpPr>
        <p:spPr>
          <a:xfrm flipH="1">
            <a:off x="2842166" y="2368188"/>
            <a:ext cx="210323" cy="69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구부러진 연결선 59"/>
          <p:cNvCxnSpPr>
            <a:stCxn id="57" idx="1"/>
            <a:endCxn id="55" idx="3"/>
          </p:cNvCxnSpPr>
          <p:nvPr/>
        </p:nvCxnSpPr>
        <p:spPr>
          <a:xfrm rot="10800000" flipV="1">
            <a:off x="1644363" y="2375162"/>
            <a:ext cx="730640" cy="1001415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8" name="직선 화살표 연결선 77"/>
          <p:cNvCxnSpPr>
            <a:stCxn id="61" idx="1"/>
            <a:endCxn id="53" idx="3"/>
          </p:cNvCxnSpPr>
          <p:nvPr/>
        </p:nvCxnSpPr>
        <p:spPr>
          <a:xfrm flipH="1" flipV="1">
            <a:off x="3519652" y="2368188"/>
            <a:ext cx="210323" cy="11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2" name="직사각형 51"/>
          <p:cNvSpPr/>
          <p:nvPr/>
        </p:nvSpPr>
        <p:spPr>
          <a:xfrm>
            <a:off x="2376000" y="2239200"/>
            <a:ext cx="467163" cy="2698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err="1" smtClean="0">
                <a:solidFill>
                  <a:prstClr val="black"/>
                </a:solidFill>
                <a:latin typeface="Calibri"/>
                <a:ea typeface="나눔고딕"/>
              </a:rPr>
              <a:t>x+y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cxnSp>
        <p:nvCxnSpPr>
          <p:cNvPr id="81" name="구부러진 연결선 80"/>
          <p:cNvCxnSpPr>
            <a:stCxn id="55" idx="3"/>
            <a:endCxn id="52" idx="1"/>
          </p:cNvCxnSpPr>
          <p:nvPr/>
        </p:nvCxnSpPr>
        <p:spPr>
          <a:xfrm flipV="1">
            <a:off x="1644363" y="2374146"/>
            <a:ext cx="731637" cy="1002432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4311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"/>
                            </p:stCondLst>
                            <p:childTnLst>
                              <p:par>
                                <p:cTn id="40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"/>
                            </p:stCondLst>
                            <p:childTnLst>
                              <p:par>
                                <p:cTn id="5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9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100"/>
                            </p:stCondLst>
                            <p:childTnLst>
                              <p:par>
                                <p:cTn id="64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0" grpId="0"/>
      <p:bldP spid="40" grpId="1"/>
      <p:bldP spid="53" grpId="0" animBg="1"/>
      <p:bldP spid="55" grpId="0" animBg="1"/>
      <p:bldP spid="57" grpId="0" animBg="1"/>
      <p:bldP spid="5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Host-side PEI Execution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919729" y="2155683"/>
            <a:ext cx="2800727" cy="32445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28146" y="2153493"/>
            <a:ext cx="1523913" cy="7518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Out-Of-Order Core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8" name="직사각형 7"/>
          <p:cNvSpPr/>
          <p:nvPr/>
        </p:nvSpPr>
        <p:spPr>
          <a:xfrm rot="16200000">
            <a:off x="1785869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L1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9" name="직사각형 8"/>
          <p:cNvSpPr/>
          <p:nvPr/>
        </p:nvSpPr>
        <p:spPr>
          <a:xfrm rot="16200000">
            <a:off x="2448352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L2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0" name="직사각형 9"/>
          <p:cNvSpPr/>
          <p:nvPr/>
        </p:nvSpPr>
        <p:spPr>
          <a:xfrm rot="16200000">
            <a:off x="3494376" y="2290467"/>
            <a:ext cx="1451683" cy="11727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Last-Level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1" name="직사각형 10"/>
          <p:cNvSpPr/>
          <p:nvPr/>
        </p:nvSpPr>
        <p:spPr>
          <a:xfrm rot="16200000">
            <a:off x="3638205" y="3576204"/>
            <a:ext cx="3256073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HMC Controller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5" name="직사각형 14"/>
          <p:cNvSpPr/>
          <p:nvPr/>
        </p:nvSpPr>
        <p:spPr>
          <a:xfrm rot="16200000">
            <a:off x="4776084" y="3576203"/>
            <a:ext cx="2967762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Crossbar 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Network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580086" y="2292964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580086" y="3155933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580086" y="4620365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3544" y="1700808"/>
            <a:ext cx="1889856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Host Processor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27997" y="1700808"/>
            <a:ext cx="761629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HMC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694399" y="1700808"/>
            <a:ext cx="0" cy="379571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5400000">
            <a:off x="7443271" y="3823188"/>
            <a:ext cx="308618" cy="63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…</a:t>
            </a:r>
            <a:endParaRPr lang="ko-KR" altLang="en-US" sz="32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28146" y="3145928"/>
            <a:ext cx="1523913" cy="455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690967" y="4910763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690967" y="3451018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690967" y="2588049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632321" y="3881620"/>
            <a:ext cx="1165548" cy="151673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747170" y="3986222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PIM Directory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3747170" y="4701004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Locality Monitor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15097" y="3777938"/>
            <a:ext cx="763371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PMU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29017" y="5866217"/>
            <a:ext cx="188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pim.add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y, &amp;x</a:t>
            </a:r>
            <a:endParaRPr lang="ko-KR" altLang="en-US" sz="24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3729975" y="2234400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618180" y="3238715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1177200" y="3241632"/>
            <a:ext cx="467163" cy="2698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err="1" smtClean="0">
                <a:solidFill>
                  <a:prstClr val="black"/>
                </a:solidFill>
                <a:latin typeface="Calibri"/>
                <a:ea typeface="나눔고딕"/>
              </a:rPr>
              <a:t>x+y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052489" y="2233242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2375003" y="2240217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2376000" y="2239200"/>
            <a:ext cx="467163" cy="2698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err="1" smtClean="0">
                <a:solidFill>
                  <a:prstClr val="black"/>
                </a:solidFill>
                <a:latin typeface="Calibri"/>
                <a:ea typeface="나눔고딕"/>
              </a:rPr>
              <a:t>x+y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cxnSp>
        <p:nvCxnSpPr>
          <p:cNvPr id="81" name="구부러진 연결선 80"/>
          <p:cNvCxnSpPr>
            <a:stCxn id="55" idx="3"/>
            <a:endCxn id="52" idx="1"/>
          </p:cNvCxnSpPr>
          <p:nvPr/>
        </p:nvCxnSpPr>
        <p:spPr>
          <a:xfrm flipV="1">
            <a:off x="1644363" y="2374146"/>
            <a:ext cx="731637" cy="1002432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9" name="직사각형 48"/>
          <p:cNvSpPr/>
          <p:nvPr/>
        </p:nvSpPr>
        <p:spPr>
          <a:xfrm>
            <a:off x="2915098" y="2051100"/>
            <a:ext cx="6228904" cy="169323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  <a:latin typeface="Calibri"/>
              <a:ea typeface="나눔고딕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0" y="-1"/>
            <a:ext cx="9144000" cy="2052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solidFill>
                <a:prstClr val="white"/>
              </a:solidFill>
              <a:latin typeface="Calibri"/>
              <a:ea typeface="나눔고딕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0" y="2051101"/>
            <a:ext cx="436289" cy="169323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  <a:latin typeface="Calibri"/>
              <a:ea typeface="나눔고딕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338146" y="2392572"/>
            <a:ext cx="5184576" cy="8475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800" dirty="0" smtClean="0">
                <a:solidFill>
                  <a:prstClr val="black"/>
                </a:solidFill>
                <a:latin typeface="Calibri"/>
                <a:ea typeface="나눔고딕"/>
              </a:rPr>
              <a:t>No Cache Coherence Issues</a:t>
            </a:r>
            <a:endParaRPr lang="ko-KR" altLang="en-US" sz="28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0" y="3744000"/>
            <a:ext cx="9144000" cy="3114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white"/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403897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Host-side PEI Execution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919729" y="2155683"/>
            <a:ext cx="2800727" cy="32445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28146" y="2153493"/>
            <a:ext cx="1523913" cy="7518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Out-Of-Order Core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8" name="직사각형 7"/>
          <p:cNvSpPr/>
          <p:nvPr/>
        </p:nvSpPr>
        <p:spPr>
          <a:xfrm rot="16200000">
            <a:off x="1785869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L1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9" name="직사각형 8"/>
          <p:cNvSpPr/>
          <p:nvPr/>
        </p:nvSpPr>
        <p:spPr>
          <a:xfrm rot="16200000">
            <a:off x="2448352" y="2674009"/>
            <a:ext cx="1451683" cy="405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L2 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0" name="직사각형 9"/>
          <p:cNvSpPr/>
          <p:nvPr/>
        </p:nvSpPr>
        <p:spPr>
          <a:xfrm rot="16200000">
            <a:off x="3494376" y="2290467"/>
            <a:ext cx="1451683" cy="11727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Last-Level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Cache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1" name="직사각형 10"/>
          <p:cNvSpPr/>
          <p:nvPr/>
        </p:nvSpPr>
        <p:spPr>
          <a:xfrm rot="16200000">
            <a:off x="3638205" y="3576204"/>
            <a:ext cx="3256073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HMC Controller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5" name="직사각형 14"/>
          <p:cNvSpPr/>
          <p:nvPr/>
        </p:nvSpPr>
        <p:spPr>
          <a:xfrm rot="16200000">
            <a:off x="4776084" y="3576203"/>
            <a:ext cx="2967762" cy="40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Crossbar 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Network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580086" y="2292964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580086" y="3155933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580086" y="4620365"/>
            <a:ext cx="1000900" cy="6472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DRAM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Controller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3544" y="1700808"/>
            <a:ext cx="1889856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Host Processor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27997" y="1700808"/>
            <a:ext cx="761629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HMC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694399" y="1700808"/>
            <a:ext cx="0" cy="379571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5400000">
            <a:off x="7443271" y="3823188"/>
            <a:ext cx="308618" cy="63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…</a:t>
            </a:r>
            <a:endParaRPr lang="ko-KR" altLang="en-US" sz="32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28146" y="3145928"/>
            <a:ext cx="1523913" cy="455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690967" y="4910763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690967" y="3451018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690967" y="2588049"/>
            <a:ext cx="652227" cy="35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PCU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632321" y="3881620"/>
            <a:ext cx="1165548" cy="151673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747170" y="3986222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PIM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Directory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3747170" y="4701004"/>
            <a:ext cx="946096" cy="592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나눔고딕"/>
              </a:rPr>
              <a:t>Locality Monitor</a:t>
            </a:r>
            <a:endParaRPr lang="ko-KR" altLang="en-US" sz="1600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15097" y="3777938"/>
            <a:ext cx="763371" cy="43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PMU</a:t>
            </a:r>
            <a:endParaRPr lang="ko-KR" altLang="en-US" sz="20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29017" y="5866217"/>
            <a:ext cx="188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 err="1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pim.add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y, &amp;x</a:t>
            </a:r>
            <a:endParaRPr lang="ko-KR" altLang="en-US" sz="2400" dirty="0">
              <a:solidFill>
                <a:prstClr val="black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3729975" y="2234400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618180" y="3238715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1177200" y="3241632"/>
            <a:ext cx="467163" cy="2698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err="1" smtClean="0">
                <a:solidFill>
                  <a:prstClr val="black"/>
                </a:solidFill>
                <a:latin typeface="Calibri"/>
                <a:ea typeface="나눔고딕"/>
              </a:rPr>
              <a:t>x+y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052489" y="2233242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2375003" y="2240217"/>
            <a:ext cx="467163" cy="269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</a:rPr>
              <a:t>x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2376000" y="2239200"/>
            <a:ext cx="467163" cy="2698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6800" rIns="46800"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err="1" smtClean="0">
                <a:solidFill>
                  <a:prstClr val="black"/>
                </a:solidFill>
                <a:latin typeface="Calibri"/>
                <a:ea typeface="나눔고딕"/>
              </a:rPr>
              <a:t>x+y</a:t>
            </a:r>
            <a:endParaRPr lang="ko-KR" altLang="en-US" dirty="0">
              <a:solidFill>
                <a:prstClr val="black"/>
              </a:solidFill>
              <a:latin typeface="Calibri"/>
              <a:ea typeface="나눔고딕"/>
            </a:endParaRPr>
          </a:p>
        </p:txBody>
      </p:sp>
      <p:cxnSp>
        <p:nvCxnSpPr>
          <p:cNvPr id="81" name="구부러진 연결선 80"/>
          <p:cNvCxnSpPr>
            <a:stCxn id="55" idx="3"/>
            <a:endCxn id="52" idx="1"/>
          </p:cNvCxnSpPr>
          <p:nvPr/>
        </p:nvCxnSpPr>
        <p:spPr>
          <a:xfrm flipV="1">
            <a:off x="1644363" y="2374146"/>
            <a:ext cx="731637" cy="1002432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구부러진 연결선 42"/>
          <p:cNvCxnSpPr/>
          <p:nvPr/>
        </p:nvCxnSpPr>
        <p:spPr>
          <a:xfrm rot="16200000" flipH="1">
            <a:off x="1941916" y="2949581"/>
            <a:ext cx="1038592" cy="2342218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09962" y="4596326"/>
            <a:ext cx="243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나눔고딕"/>
                <a:cs typeface="+mn-cs"/>
              </a:rPr>
              <a:t>Completion Notification</a:t>
            </a:r>
          </a:p>
        </p:txBody>
      </p:sp>
    </p:spTree>
    <p:extLst>
      <p:ext uri="{BB962C8B-B14F-4D97-AF65-F5344CB8AC3E}">
        <p14:creationId xmlns:p14="http://schemas.microsoft.com/office/powerpoint/2010/main" val="3938015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55" grpId="0" animBg="1"/>
      <p:bldP spid="4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PEI Execution Summary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Atomicity of PEIs</a:t>
            </a:r>
          </a:p>
          <a:p>
            <a:pPr lvl="1"/>
            <a:r>
              <a:rPr lang="en-US" altLang="ko-KR" dirty="0" smtClean="0"/>
              <a:t>PIM directory implements reader-writer locks</a:t>
            </a:r>
          </a:p>
          <a:p>
            <a:pPr lvl="1"/>
            <a:endParaRPr lang="en-US" altLang="ko-KR" dirty="0"/>
          </a:p>
          <a:p>
            <a:r>
              <a:rPr lang="en-US" altLang="ko-KR" dirty="0" smtClean="0">
                <a:solidFill>
                  <a:srgbClr val="0000FF"/>
                </a:solidFill>
              </a:rPr>
              <a:t>Locality-aware PEI execution</a:t>
            </a:r>
          </a:p>
          <a:p>
            <a:pPr lvl="1"/>
            <a:r>
              <a:rPr lang="en-US" altLang="ko-KR" dirty="0" smtClean="0"/>
              <a:t>Locality monitor simulates cache replacement behavior</a:t>
            </a:r>
          </a:p>
          <a:p>
            <a:pPr lvl="1"/>
            <a:endParaRPr lang="en-US" altLang="ko-KR" dirty="0"/>
          </a:p>
          <a:p>
            <a:r>
              <a:rPr lang="en-US" altLang="ko-KR" dirty="0" smtClean="0">
                <a:solidFill>
                  <a:srgbClr val="0000FF"/>
                </a:solidFill>
              </a:rPr>
              <a:t>Cache coherence for PEIs</a:t>
            </a:r>
          </a:p>
          <a:p>
            <a:pPr lvl="1"/>
            <a:r>
              <a:rPr lang="en-US" altLang="ko-KR" dirty="0" smtClean="0"/>
              <a:t>Memory-side: back-invalidation/back-</a:t>
            </a:r>
            <a:r>
              <a:rPr lang="en-US" altLang="ko-KR" dirty="0" err="1" smtClean="0"/>
              <a:t>writeback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Host-side: no need for consideration</a:t>
            </a:r>
          </a:p>
          <a:p>
            <a:pPr lvl="1"/>
            <a:endParaRPr lang="en-US" altLang="ko-KR" dirty="0"/>
          </a:p>
          <a:p>
            <a:r>
              <a:rPr lang="en-US" altLang="ko-KR" dirty="0" smtClean="0">
                <a:solidFill>
                  <a:srgbClr val="0000FF"/>
                </a:solidFill>
              </a:rPr>
              <a:t>Virtual memory for PEIs</a:t>
            </a:r>
          </a:p>
          <a:p>
            <a:pPr lvl="1"/>
            <a:r>
              <a:rPr lang="en-US" altLang="ko-KR" dirty="0" smtClean="0"/>
              <a:t>Host processor performs address translation before issuing a PEI</a:t>
            </a:r>
          </a:p>
        </p:txBody>
      </p:sp>
    </p:spTree>
    <p:extLst>
      <p:ext uri="{BB962C8B-B14F-4D97-AF65-F5344CB8AC3E}">
        <p14:creationId xmlns:p14="http://schemas.microsoft.com/office/powerpoint/2010/main" val="1663533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Evaluation: Simulation Configuration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4006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In-house x86-64 simulator based on Pin</a:t>
            </a:r>
          </a:p>
          <a:p>
            <a:pPr lvl="1"/>
            <a:r>
              <a:rPr lang="en-US" altLang="ko-KR" dirty="0" smtClean="0"/>
              <a:t>16 out-of-order cores, 4GHz, 4-issue</a:t>
            </a:r>
          </a:p>
          <a:p>
            <a:pPr lvl="1"/>
            <a:r>
              <a:rPr lang="en-US" altLang="ko-KR" dirty="0" smtClean="0"/>
              <a:t>32KB private L1 I/D-cache, 256KB private L2 cache</a:t>
            </a:r>
          </a:p>
          <a:p>
            <a:pPr lvl="1"/>
            <a:r>
              <a:rPr lang="en-US" altLang="ko-KR" dirty="0" smtClean="0"/>
              <a:t>16MB shared 16-way L3 cache, 64B blocks</a:t>
            </a:r>
          </a:p>
          <a:p>
            <a:pPr lvl="1"/>
            <a:r>
              <a:rPr lang="en-US" altLang="ko-KR" dirty="0" smtClean="0"/>
              <a:t>32GB main memory with 8 daisy-chained HMCs (80GB/s)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PCU (PIM Computation Unit, In Memory)</a:t>
            </a:r>
          </a:p>
          <a:p>
            <a:pPr lvl="1"/>
            <a:r>
              <a:rPr lang="en-US" altLang="ko-KR" dirty="0" smtClean="0"/>
              <a:t>1-issue computation logic, 4-entry operand buffer</a:t>
            </a:r>
          </a:p>
          <a:p>
            <a:pPr lvl="1"/>
            <a:r>
              <a:rPr lang="en-US" altLang="ko-KR" dirty="0" smtClean="0"/>
              <a:t>16 host-side PCUs at 4GHz, 128 memory-side PCUs at 2GHz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PMU (PIM Management Unit, Host Side)</a:t>
            </a:r>
            <a:endParaRPr lang="en-US" altLang="ko-KR" dirty="0"/>
          </a:p>
          <a:p>
            <a:pPr lvl="1"/>
            <a:r>
              <a:rPr lang="en-US" altLang="ko-KR" dirty="0"/>
              <a:t>PIM directory: 2048 entries (3.25KB)</a:t>
            </a:r>
          </a:p>
          <a:p>
            <a:pPr lvl="1"/>
            <a:r>
              <a:rPr lang="en-US" altLang="ko-KR" dirty="0"/>
              <a:t>Locality monitor: similar to LLC tag array (512KB)</a:t>
            </a:r>
          </a:p>
        </p:txBody>
      </p:sp>
    </p:spTree>
    <p:extLst>
      <p:ext uri="{BB962C8B-B14F-4D97-AF65-F5344CB8AC3E}">
        <p14:creationId xmlns:p14="http://schemas.microsoft.com/office/powerpoint/2010/main" val="2851999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Evaluated Data-Intensive Applications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Ten emerging data-intensive workloads</a:t>
            </a:r>
          </a:p>
          <a:p>
            <a:pPr lvl="1"/>
            <a:r>
              <a:rPr lang="en-US" altLang="ko-KR" dirty="0" smtClean="0">
                <a:solidFill>
                  <a:srgbClr val="0000FF"/>
                </a:solidFill>
              </a:rPr>
              <a:t>Large-scale graph processing</a:t>
            </a:r>
          </a:p>
          <a:p>
            <a:pPr lvl="2"/>
            <a:r>
              <a:rPr lang="en-US" altLang="ko-KR" dirty="0" smtClean="0"/>
              <a:t>Average teenage followers, BFS, PageRank, single-source shortest path, weakly connected components</a:t>
            </a:r>
          </a:p>
          <a:p>
            <a:pPr lvl="1"/>
            <a:r>
              <a:rPr lang="en-US" altLang="ko-KR" dirty="0" smtClean="0">
                <a:solidFill>
                  <a:srgbClr val="0000FF"/>
                </a:solidFill>
              </a:rPr>
              <a:t>In-memory data analytics</a:t>
            </a:r>
          </a:p>
          <a:p>
            <a:pPr lvl="2"/>
            <a:r>
              <a:rPr lang="en-US" altLang="ko-KR" dirty="0" smtClean="0"/>
              <a:t>Hash join, histogram, radix partitioning</a:t>
            </a:r>
          </a:p>
          <a:p>
            <a:pPr lvl="1"/>
            <a:r>
              <a:rPr lang="en-US" altLang="ko-KR" dirty="0" smtClean="0">
                <a:solidFill>
                  <a:srgbClr val="0000FF"/>
                </a:solidFill>
              </a:rPr>
              <a:t>Machine learning and data mining</a:t>
            </a:r>
          </a:p>
          <a:p>
            <a:pPr lvl="2"/>
            <a:r>
              <a:rPr lang="en-US" altLang="ko-KR" dirty="0" err="1" smtClean="0"/>
              <a:t>Streamcluster</a:t>
            </a:r>
            <a:r>
              <a:rPr lang="en-US" altLang="ko-KR" dirty="0" smtClean="0"/>
              <a:t>, SVM-RFE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Three input sets (small, medium, large) for each workload</a:t>
            </a:r>
            <a:r>
              <a:rPr lang="ko-KR" altLang="en-US" dirty="0" smtClean="0"/>
              <a:t> </a:t>
            </a:r>
            <a:r>
              <a:rPr lang="en-US" altLang="ko-KR" dirty="0" smtClean="0"/>
              <a:t>to show the impact of data locality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6233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PEI Performance Delta: Large Data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77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7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097422"/>
              </p:ext>
            </p:extLst>
          </p:nvPr>
        </p:nvGraphicFramePr>
        <p:xfrm>
          <a:off x="457200" y="1556792"/>
          <a:ext cx="8229600" cy="475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28763" y="1124744"/>
            <a:ext cx="448648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kern="0" dirty="0" smtClean="0">
                <a:solidFill>
                  <a:sysClr val="windowText" lastClr="000000"/>
                </a:solidFill>
                <a:latin typeface="Tahoma"/>
                <a:ea typeface="+mn-ea"/>
                <a:cs typeface="+mn-cs"/>
              </a:rPr>
              <a:t>(Large Inputs, Baseline: Host-Only)</a:t>
            </a:r>
            <a:endParaRPr lang="ko-KR" altLang="en-US" sz="2400" kern="0" dirty="0">
              <a:solidFill>
                <a:sysClr val="windowText" lastClr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010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PEI Performance: Large Data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78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7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400181"/>
              </p:ext>
            </p:extLst>
          </p:nvPr>
        </p:nvGraphicFramePr>
        <p:xfrm>
          <a:off x="457200" y="1556792"/>
          <a:ext cx="8229600" cy="475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28763" y="1124744"/>
            <a:ext cx="448648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kern="0" dirty="0" smtClean="0">
                <a:solidFill>
                  <a:sysClr val="windowText" lastClr="000000"/>
                </a:solidFill>
                <a:latin typeface="Tahoma"/>
                <a:ea typeface="+mn-ea"/>
                <a:cs typeface="+mn-cs"/>
              </a:rPr>
              <a:t>(Large Inputs, Baseline: Host-Only)</a:t>
            </a:r>
            <a:endParaRPr lang="ko-KR" altLang="en-US" sz="2400" kern="0" dirty="0">
              <a:solidFill>
                <a:sysClr val="windowText" lastClr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직사각형 3"/>
          <p:cNvSpPr/>
          <p:nvPr/>
        </p:nvSpPr>
        <p:spPr>
          <a:xfrm>
            <a:off x="791580" y="872716"/>
            <a:ext cx="7560840" cy="5112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srgbClr val="000000"/>
              </a:solidFill>
              <a:latin typeface="Tahoma"/>
            </a:endParaRPr>
          </a:p>
        </p:txBody>
      </p:sp>
      <p:graphicFrame>
        <p:nvGraphicFramePr>
          <p:cNvPr id="10" name="내용 개체 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960670"/>
              </p:ext>
            </p:extLst>
          </p:nvPr>
        </p:nvGraphicFramePr>
        <p:xfrm>
          <a:off x="1043608" y="1124744"/>
          <a:ext cx="705678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5991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PEI Performance Delta: Small Data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79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7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781640"/>
              </p:ext>
            </p:extLst>
          </p:nvPr>
        </p:nvGraphicFramePr>
        <p:xfrm>
          <a:off x="457200" y="1556792"/>
          <a:ext cx="8229600" cy="475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29367" y="1124744"/>
            <a:ext cx="448526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kern="0" dirty="0" smtClean="0">
                <a:solidFill>
                  <a:sysClr val="windowText" lastClr="000000"/>
                </a:solidFill>
                <a:latin typeface="Tahoma"/>
                <a:ea typeface="+mn-ea"/>
                <a:cs typeface="+mn-cs"/>
              </a:rPr>
              <a:t>(Small Inputs, </a:t>
            </a:r>
            <a:r>
              <a:rPr lang="en-US" altLang="ko-KR" sz="2400" kern="0" dirty="0">
                <a:solidFill>
                  <a:sysClr val="windowText" lastClr="000000"/>
                </a:solidFill>
                <a:latin typeface="Tahoma"/>
                <a:ea typeface="+mn-ea"/>
                <a:cs typeface="+mn-cs"/>
              </a:rPr>
              <a:t>Baseline: Host-Only</a:t>
            </a:r>
            <a:r>
              <a:rPr lang="en-US" altLang="ko-KR" sz="2400" kern="0" dirty="0" smtClean="0">
                <a:solidFill>
                  <a:sysClr val="windowText" lastClr="000000"/>
                </a:solidFill>
                <a:latin typeface="Tahoma"/>
                <a:ea typeface="+mn-ea"/>
                <a:cs typeface="+mn-cs"/>
              </a:rPr>
              <a:t>)</a:t>
            </a:r>
            <a:endParaRPr lang="ko-KR" altLang="en-US" sz="2400" kern="0" dirty="0">
              <a:solidFill>
                <a:sysClr val="windowText" lastClr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631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Paper 4 (Optional)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Eiman Ebrahimi, Chang </a:t>
            </a:r>
            <a:r>
              <a:rPr lang="en-US" dirty="0" err="1"/>
              <a:t>Joo</a:t>
            </a:r>
            <a:r>
              <a:rPr lang="en-US" dirty="0"/>
              <a:t> Lee, Onur Mutlu, and Yale N. </a:t>
            </a:r>
            <a:r>
              <a:rPr lang="en-US" dirty="0" err="1"/>
              <a:t>Patt</a:t>
            </a:r>
            <a:r>
              <a:rPr lang="en-US" dirty="0"/>
              <a:t>,</a:t>
            </a:r>
            <a:br>
              <a:rPr lang="en-US" dirty="0"/>
            </a:br>
            <a:r>
              <a:rPr lang="en-US" b="1" dirty="0">
                <a:hlinkClick r:id="rId2"/>
              </a:rPr>
              <a:t>"Fairness via Source Throttling: A Configurable and High-Performance Fairness Substrate for Multi-Core Memory Systems"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/>
              <a:t>Proceedings of the </a:t>
            </a:r>
            <a:r>
              <a:rPr lang="en-US" i="1" dirty="0">
                <a:hlinkClick r:id="rId3"/>
              </a:rPr>
              <a:t>15th International Conference on Architectural Support for Programming Languages and Operating Systems</a:t>
            </a:r>
            <a:r>
              <a:rPr lang="en-US" i="1" dirty="0"/>
              <a:t> (</a:t>
            </a:r>
            <a:r>
              <a:rPr lang="en-US" b="1" i="1" dirty="0"/>
              <a:t>ASPLOS</a:t>
            </a:r>
            <a:r>
              <a:rPr lang="en-US" i="1" dirty="0"/>
              <a:t>)</a:t>
            </a:r>
            <a:r>
              <a:rPr lang="en-US" dirty="0"/>
              <a:t>, pages 335-346, Pittsburgh, PA, March 2010. </a:t>
            </a:r>
            <a:r>
              <a:rPr lang="en-US" dirty="0">
                <a:hlinkClick r:id="rId4"/>
              </a:rPr>
              <a:t>Slides (pdf</a:t>
            </a:r>
            <a:r>
              <a:rPr lang="en-US" dirty="0" smtClean="0">
                <a:hlinkClick r:id="rId4"/>
              </a:rPr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39C887-84FE-6D4A-8803-02BE50C949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9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PEI Performance: Small Data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80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7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36599"/>
              </p:ext>
            </p:extLst>
          </p:nvPr>
        </p:nvGraphicFramePr>
        <p:xfrm>
          <a:off x="457200" y="1556792"/>
          <a:ext cx="8229600" cy="475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29367" y="1124744"/>
            <a:ext cx="448526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kern="0" dirty="0" smtClean="0">
                <a:solidFill>
                  <a:sysClr val="windowText" lastClr="000000"/>
                </a:solidFill>
                <a:latin typeface="Tahoma"/>
                <a:ea typeface="+mn-ea"/>
                <a:cs typeface="+mn-cs"/>
              </a:rPr>
              <a:t>(Small Inputs, </a:t>
            </a:r>
            <a:r>
              <a:rPr lang="en-US" altLang="ko-KR" sz="2400" kern="0" dirty="0">
                <a:solidFill>
                  <a:sysClr val="windowText" lastClr="000000"/>
                </a:solidFill>
                <a:latin typeface="Tahoma"/>
                <a:ea typeface="+mn-ea"/>
                <a:cs typeface="+mn-cs"/>
              </a:rPr>
              <a:t>Baseline: Host-Only</a:t>
            </a:r>
            <a:r>
              <a:rPr lang="en-US" altLang="ko-KR" sz="2400" kern="0" dirty="0" smtClean="0">
                <a:solidFill>
                  <a:sysClr val="windowText" lastClr="000000"/>
                </a:solidFill>
                <a:latin typeface="Tahoma"/>
                <a:ea typeface="+mn-ea"/>
                <a:cs typeface="+mn-cs"/>
              </a:rPr>
              <a:t>)</a:t>
            </a:r>
            <a:endParaRPr lang="ko-KR" altLang="en-US" sz="2400" kern="0" dirty="0">
              <a:solidFill>
                <a:sysClr val="windowText" lastClr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1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sysClr val="window" lastClr="FFFFFF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12" name="직사각형 7"/>
          <p:cNvSpPr/>
          <p:nvPr/>
        </p:nvSpPr>
        <p:spPr>
          <a:xfrm>
            <a:off x="791580" y="872716"/>
            <a:ext cx="7560840" cy="511256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sysClr val="windowText" lastClr="000000"/>
              </a:solidFill>
              <a:latin typeface="Calibri"/>
              <a:ea typeface="나눔고딕"/>
              <a:cs typeface="+mn-cs"/>
            </a:endParaRPr>
          </a:p>
        </p:txBody>
      </p:sp>
      <p:graphicFrame>
        <p:nvGraphicFramePr>
          <p:cNvPr id="13" name="내용 개체 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298129"/>
              </p:ext>
            </p:extLst>
          </p:nvPr>
        </p:nvGraphicFramePr>
        <p:xfrm>
          <a:off x="1043608" y="1124744"/>
          <a:ext cx="705678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143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/>
              <a:t>PEI Performance Delta: Medium Data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81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7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473663"/>
              </p:ext>
            </p:extLst>
          </p:nvPr>
        </p:nvGraphicFramePr>
        <p:xfrm>
          <a:off x="457200" y="1556792"/>
          <a:ext cx="8229600" cy="475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8610" y="1124744"/>
            <a:ext cx="486678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kern="0" dirty="0" smtClean="0">
                <a:solidFill>
                  <a:sysClr val="windowText" lastClr="000000"/>
                </a:solidFill>
                <a:latin typeface="Tahoma"/>
                <a:ea typeface="+mn-ea"/>
                <a:cs typeface="+mn-cs"/>
              </a:rPr>
              <a:t>(Medium Inputs, </a:t>
            </a:r>
            <a:r>
              <a:rPr lang="en-US" altLang="ko-KR" sz="2400" kern="0" dirty="0">
                <a:solidFill>
                  <a:sysClr val="windowText" lastClr="000000"/>
                </a:solidFill>
                <a:latin typeface="Tahoma"/>
                <a:ea typeface="+mn-ea"/>
                <a:cs typeface="+mn-cs"/>
              </a:rPr>
              <a:t>Baseline: Host-Only</a:t>
            </a:r>
            <a:r>
              <a:rPr lang="en-US" altLang="ko-KR" sz="2400" kern="0" dirty="0" smtClean="0">
                <a:solidFill>
                  <a:sysClr val="windowText" lastClr="000000"/>
                </a:solidFill>
                <a:latin typeface="Tahoma"/>
                <a:ea typeface="+mn-ea"/>
                <a:cs typeface="+mn-cs"/>
              </a:rPr>
              <a:t>)</a:t>
            </a:r>
            <a:endParaRPr lang="ko-KR" altLang="en-US" sz="2400" kern="0" dirty="0">
              <a:solidFill>
                <a:sysClr val="windowText" lastClr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730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PEI Energy Consumption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82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15" name="내용 개체 틀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863277"/>
              </p:ext>
            </p:extLst>
          </p:nvPr>
        </p:nvGraphicFramePr>
        <p:xfrm>
          <a:off x="457200" y="1341438"/>
          <a:ext cx="8229600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289549" y="1194751"/>
            <a:ext cx="142834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kern="0" dirty="0" smtClean="0">
                <a:solidFill>
                  <a:sysClr val="windowText" lastClr="000000"/>
                </a:solidFill>
                <a:latin typeface="Tahoma"/>
                <a:ea typeface="+mn-ea"/>
                <a:cs typeface="+mn-cs"/>
              </a:rPr>
              <a:t>Host-Only</a:t>
            </a:r>
            <a:endParaRPr lang="ko-KR" altLang="en-US" sz="2400" kern="0" dirty="0">
              <a:solidFill>
                <a:sysClr val="windowText" lastClr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3452" y="1612991"/>
            <a:ext cx="135325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kern="0" dirty="0" smtClean="0">
                <a:solidFill>
                  <a:sysClr val="windowText" lastClr="000000"/>
                </a:solidFill>
                <a:latin typeface="Tahoma"/>
                <a:ea typeface="+mn-ea"/>
                <a:cs typeface="+mn-cs"/>
              </a:rPr>
              <a:t>PIM-Only</a:t>
            </a:r>
            <a:endParaRPr lang="ko-KR" altLang="en-US" sz="2400" kern="0" dirty="0">
              <a:solidFill>
                <a:sysClr val="windowText" lastClr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6900" y="2031231"/>
            <a:ext cx="202767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kern="0" dirty="0" smtClean="0">
                <a:solidFill>
                  <a:sysClr val="windowText" lastClr="000000"/>
                </a:solidFill>
                <a:latin typeface="Tahoma"/>
                <a:ea typeface="+mn-ea"/>
                <a:cs typeface="+mn-cs"/>
              </a:rPr>
              <a:t>Locality-Aware</a:t>
            </a:r>
            <a:endParaRPr lang="ko-KR" altLang="en-US" sz="2400" kern="0" dirty="0">
              <a:solidFill>
                <a:sysClr val="windowText" lastClr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9" name="직사각형 7"/>
          <p:cNvSpPr/>
          <p:nvPr/>
        </p:nvSpPr>
        <p:spPr>
          <a:xfrm>
            <a:off x="3995936" y="2610017"/>
            <a:ext cx="522276" cy="40212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sysClr val="window" lastClr="FFFFFF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0" name="직사각형 8"/>
          <p:cNvSpPr/>
          <p:nvPr/>
        </p:nvSpPr>
        <p:spPr>
          <a:xfrm>
            <a:off x="4587606" y="2542782"/>
            <a:ext cx="522276" cy="40212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sysClr val="window" lastClr="FFFFFF"/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21" name="직사각형 9"/>
          <p:cNvSpPr/>
          <p:nvPr/>
        </p:nvSpPr>
        <p:spPr>
          <a:xfrm>
            <a:off x="5146738" y="2856545"/>
            <a:ext cx="522276" cy="40212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sysClr val="window" lastClr="FFFFFF"/>
              </a:solidFill>
              <a:latin typeface="Calibri"/>
              <a:ea typeface="나눔고딕"/>
              <a:cs typeface="+mn-cs"/>
            </a:endParaRPr>
          </a:p>
        </p:txBody>
      </p:sp>
      <p:cxnSp>
        <p:nvCxnSpPr>
          <p:cNvPr id="22" name="꺾인 연결선 13"/>
          <p:cNvCxnSpPr>
            <a:endCxn id="19" idx="0"/>
          </p:cNvCxnSpPr>
          <p:nvPr/>
        </p:nvCxnSpPr>
        <p:spPr>
          <a:xfrm rot="10800000" flipV="1">
            <a:off x="4257074" y="1398687"/>
            <a:ext cx="2026378" cy="1211329"/>
          </a:xfrm>
          <a:prstGeom prst="bentConnector2">
            <a:avLst/>
          </a:prstGeom>
          <a:noFill/>
          <a:ln w="19050" cap="flat" cmpd="sng" algn="ctr">
            <a:solidFill>
              <a:srgbClr val="5DA5DA">
                <a:shade val="95000"/>
                <a:satMod val="105000"/>
              </a:srgbClr>
            </a:solidFill>
            <a:prstDash val="dash"/>
            <a:tailEnd type="triangle"/>
          </a:ln>
          <a:effectLst/>
        </p:spPr>
      </p:cxnSp>
      <p:cxnSp>
        <p:nvCxnSpPr>
          <p:cNvPr id="23" name="꺾인 연결선 15"/>
          <p:cNvCxnSpPr>
            <a:endCxn id="20" idx="0"/>
          </p:cNvCxnSpPr>
          <p:nvPr/>
        </p:nvCxnSpPr>
        <p:spPr>
          <a:xfrm rot="10800000" flipV="1">
            <a:off x="4848744" y="1816928"/>
            <a:ext cx="1434708" cy="725854"/>
          </a:xfrm>
          <a:prstGeom prst="bentConnector2">
            <a:avLst/>
          </a:prstGeom>
          <a:noFill/>
          <a:ln w="19050" cap="flat" cmpd="sng" algn="ctr">
            <a:solidFill>
              <a:srgbClr val="5DA5DA">
                <a:shade val="95000"/>
                <a:satMod val="105000"/>
              </a:srgbClr>
            </a:solidFill>
            <a:prstDash val="dash"/>
            <a:tailEnd type="triangle"/>
          </a:ln>
          <a:effectLst/>
        </p:spPr>
      </p:cxnSp>
      <p:cxnSp>
        <p:nvCxnSpPr>
          <p:cNvPr id="24" name="꺾인 연결선 17"/>
          <p:cNvCxnSpPr>
            <a:stCxn id="18" idx="1"/>
            <a:endCxn id="21" idx="0"/>
          </p:cNvCxnSpPr>
          <p:nvPr/>
        </p:nvCxnSpPr>
        <p:spPr>
          <a:xfrm rot="10800000" flipV="1">
            <a:off x="5407876" y="2262063"/>
            <a:ext cx="879024" cy="594481"/>
          </a:xfrm>
          <a:prstGeom prst="bentConnector2">
            <a:avLst/>
          </a:prstGeom>
          <a:noFill/>
          <a:ln w="19050" cap="flat" cmpd="sng" algn="ctr">
            <a:solidFill>
              <a:srgbClr val="5DA5DA">
                <a:shade val="95000"/>
                <a:satMod val="105000"/>
              </a:srgbClr>
            </a:solidFill>
            <a:prstDash val="dash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72380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892480" cy="1066800"/>
          </a:xfrm>
        </p:spPr>
        <p:txBody>
          <a:bodyPr/>
          <a:lstStyle/>
          <a:p>
            <a:r>
              <a:rPr lang="en-US" altLang="ko-KR" dirty="0" smtClean="0"/>
              <a:t>Summary: Simple Processing-In-Memory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8600" y="1052736"/>
            <a:ext cx="8610600" cy="5195664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8000"/>
                </a:solidFill>
              </a:rPr>
              <a:t>PIM-enabled Instructions (PEIs)</a:t>
            </a:r>
            <a:r>
              <a:rPr lang="en-US" altLang="ko-KR" dirty="0" smtClean="0"/>
              <a:t>: Expose PIM operations as </a:t>
            </a:r>
            <a:r>
              <a:rPr lang="en-US" altLang="ko-KR" i="1" dirty="0" smtClean="0">
                <a:solidFill>
                  <a:srgbClr val="FF0000"/>
                </a:solidFill>
              </a:rPr>
              <a:t>cache-coherent, virtually-addressed host processor instructions</a:t>
            </a:r>
          </a:p>
          <a:p>
            <a:pPr lvl="1"/>
            <a:r>
              <a:rPr lang="en-US" altLang="ko-KR" sz="2000" dirty="0" smtClean="0"/>
              <a:t>No changes to the existing sequential programming model</a:t>
            </a:r>
          </a:p>
          <a:p>
            <a:pPr lvl="1"/>
            <a:r>
              <a:rPr lang="en-US" altLang="ko-KR" sz="2000" dirty="0" smtClean="0"/>
              <a:t>No changes to virtual memory</a:t>
            </a:r>
          </a:p>
          <a:p>
            <a:pPr lvl="1"/>
            <a:r>
              <a:rPr lang="en-US" altLang="ko-KR" sz="2000" dirty="0" smtClean="0"/>
              <a:t>Minimal changes for cache coherence</a:t>
            </a:r>
            <a:endParaRPr lang="en-US" altLang="ko-KR" sz="2000" dirty="0"/>
          </a:p>
          <a:p>
            <a:pPr marL="514350" indent="-514350">
              <a:buFont typeface="+mj-lt"/>
              <a:buAutoNum type="arabicPeriod"/>
            </a:pPr>
            <a:endParaRPr lang="en-US" altLang="ko-KR" sz="1200" dirty="0"/>
          </a:p>
          <a:p>
            <a:r>
              <a:rPr lang="en-US" altLang="ko-KR" dirty="0" smtClean="0">
                <a:solidFill>
                  <a:srgbClr val="008000"/>
                </a:solidFill>
              </a:rPr>
              <a:t>Locality-aware PEIs</a:t>
            </a:r>
            <a:r>
              <a:rPr lang="en-US" altLang="ko-KR" dirty="0" smtClean="0"/>
              <a:t>: Dynamically </a:t>
            </a:r>
            <a:r>
              <a:rPr lang="en-US" altLang="ko-KR" dirty="0"/>
              <a:t>determine the location of </a:t>
            </a:r>
            <a:r>
              <a:rPr lang="en-US" altLang="ko-KR" dirty="0" smtClean="0"/>
              <a:t>PEI execution </a:t>
            </a:r>
            <a:r>
              <a:rPr lang="en-US" altLang="ko-KR" dirty="0"/>
              <a:t>based on data locality without software </a:t>
            </a:r>
            <a:r>
              <a:rPr lang="en-US" altLang="ko-KR" dirty="0" smtClean="0"/>
              <a:t>hints</a:t>
            </a:r>
          </a:p>
          <a:p>
            <a:endParaRPr lang="en-US" altLang="ko-KR" sz="1200" dirty="0"/>
          </a:p>
          <a:p>
            <a:r>
              <a:rPr lang="en-US" altLang="ko-KR" dirty="0" smtClean="0"/>
              <a:t>PEI performance and energy results are promising</a:t>
            </a:r>
          </a:p>
          <a:p>
            <a:pPr lvl="1"/>
            <a:r>
              <a:rPr lang="en-US" altLang="ko-KR" sz="1800" dirty="0" smtClean="0"/>
              <a:t>47</a:t>
            </a:r>
            <a:r>
              <a:rPr lang="en-US" altLang="ko-KR" sz="1800" dirty="0"/>
              <a:t>%/32% speedup over Host/PIM-Only in large/small </a:t>
            </a:r>
            <a:r>
              <a:rPr lang="en-US" altLang="ko-KR" sz="1800" dirty="0" smtClean="0"/>
              <a:t>inputs</a:t>
            </a:r>
          </a:p>
          <a:p>
            <a:pPr lvl="1"/>
            <a:r>
              <a:rPr lang="en-US" altLang="ko-KR" sz="1800" dirty="0" smtClean="0"/>
              <a:t>25% node energy reduction in large inputs</a:t>
            </a:r>
            <a:endParaRPr lang="en-US" altLang="ko-KR" sz="1800" dirty="0"/>
          </a:p>
          <a:p>
            <a:pPr lvl="1"/>
            <a:r>
              <a:rPr lang="en-US" altLang="ko-KR" sz="1800" dirty="0"/>
              <a:t>Good </a:t>
            </a:r>
            <a:r>
              <a:rPr lang="en-US" altLang="ko-KR" sz="1800" dirty="0" err="1"/>
              <a:t>adaptivity</a:t>
            </a:r>
            <a:r>
              <a:rPr lang="en-US" altLang="ko-KR" sz="1800" dirty="0"/>
              <a:t> across randomly generated workloads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5123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Key Questions in 3D Stacked PIM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610600" cy="5051648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minimal processing-in-memory support </a:t>
            </a:r>
            <a:r>
              <a:rPr lang="en-US" dirty="0" smtClean="0"/>
              <a:t>we can provide ?</a:t>
            </a:r>
          </a:p>
          <a:p>
            <a:pPr lvl="1"/>
            <a:r>
              <a:rPr lang="en-US" dirty="0" smtClean="0"/>
              <a:t>without changing the system significantly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hile achieving significant benefits of processing in 3D-stacked memory</a:t>
            </a:r>
          </a:p>
          <a:p>
            <a:pPr lvl="1"/>
            <a:endParaRPr lang="en-US" dirty="0"/>
          </a:p>
          <a:p>
            <a:r>
              <a:rPr lang="en-US" dirty="0" smtClean="0"/>
              <a:t>How can we accelerate important applications if we </a:t>
            </a:r>
            <a:r>
              <a:rPr lang="en-US" dirty="0" smtClean="0">
                <a:solidFill>
                  <a:srgbClr val="0000FF"/>
                </a:solidFill>
              </a:rPr>
              <a:t>use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3D-stacked memory as a coarse-grained accelerator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is the architecture and programming model?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are the mechanisms for acceleration?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84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3933056"/>
            <a:ext cx="6768752" cy="43204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84986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next week</a:t>
            </a:r>
          </a:p>
          <a:p>
            <a:pPr lvl="1"/>
            <a:r>
              <a:rPr lang="en-US" dirty="0" smtClean="0"/>
              <a:t>September 25,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39C887-84FE-6D4A-8803-02BE50C949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89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aramond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8ACA0D9-A384-4858-9FCC-2505F264A948}" vid="{6AE8C0EA-499D-4586-A497-DF22E9D58294}"/>
    </a:ext>
  </a:extLst>
</a:theme>
</file>

<file path=ppt/theme/theme16.xml><?xml version="1.0" encoding="utf-8"?>
<a:theme xmlns:a="http://schemas.openxmlformats.org/drawingml/2006/main" name="5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yriad Pro Bold Cond"/>
        <a:ea typeface="ヒラギノ角ゴ ProN W6"/>
        <a:cs typeface="ヒラギノ角ゴ ProN W6"/>
      </a:majorFont>
      <a:minorFont>
        <a:latin typeface="Myriad Pro Bold Con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4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T_Template_Corp_4x3_rev1">
  <a:themeElements>
    <a:clrScheme name="1_PPT_Template_Corp_4x3_rev1 1">
      <a:dk1>
        <a:srgbClr val="808080"/>
      </a:dk1>
      <a:lt1>
        <a:srgbClr val="FFFFFF"/>
      </a:lt1>
      <a:dk2>
        <a:srgbClr val="000000"/>
      </a:dk2>
      <a:lt2>
        <a:srgbClr val="B9E700"/>
      </a:lt2>
      <a:accent1>
        <a:srgbClr val="33CCCC"/>
      </a:accent1>
      <a:accent2>
        <a:srgbClr val="FF9933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8A2D"/>
      </a:accent6>
      <a:hlink>
        <a:srgbClr val="99CCFF"/>
      </a:hlink>
      <a:folHlink>
        <a:srgbClr val="0000FF"/>
      </a:folHlink>
    </a:clrScheme>
    <a:fontScheme name="1_PPT_Template_Corp_4x3_re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80000"/>
          <a:buFontTx/>
          <a:buBlip>
            <a:blip xmlns:r="http://schemas.openxmlformats.org/officeDocument/2006/relationships" r:embed="rId1"/>
          </a:buBlip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80000"/>
          <a:buFontTx/>
          <a:buBlip>
            <a:blip xmlns:r="http://schemas.openxmlformats.org/officeDocument/2006/relationships" r:embed="rId1"/>
          </a:buBlip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PT_Template_Corp_4x3_rev1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9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3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4_Office 테마">
  <a:themeElements>
    <a:clrScheme name="기본">
      <a:dk1>
        <a:sysClr val="windowText" lastClr="000000"/>
      </a:dk1>
      <a:lt1>
        <a:sysClr val="window" lastClr="FFFFFF"/>
      </a:lt1>
      <a:dk2>
        <a:srgbClr val="1B6AA3"/>
      </a:dk2>
      <a:lt2>
        <a:srgbClr val="FFFFFF"/>
      </a:lt2>
      <a:accent1>
        <a:srgbClr val="5DA5DA"/>
      </a:accent1>
      <a:accent2>
        <a:srgbClr val="FAA43A"/>
      </a:accent2>
      <a:accent3>
        <a:srgbClr val="60BD68"/>
      </a:accent3>
      <a:accent4>
        <a:srgbClr val="F17CB0"/>
      </a:accent4>
      <a:accent5>
        <a:srgbClr val="B2912F"/>
      </a:accent5>
      <a:accent6>
        <a:srgbClr val="307D99"/>
      </a:accent6>
      <a:hlink>
        <a:srgbClr val="0563C1"/>
      </a:hlink>
      <a:folHlink>
        <a:srgbClr val="954F72"/>
      </a:folHlink>
    </a:clrScheme>
    <a:fontScheme name="Calibri - 나눔고딕">
      <a:majorFont>
        <a:latin typeface="Calibri"/>
        <a:ea typeface="나눔고딕"/>
        <a:cs typeface=""/>
      </a:majorFont>
      <a:minorFont>
        <a:latin typeface="Calibri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PT_Template_Corp_4x3_rev1">
  <a:themeElements>
    <a:clrScheme name="1_PPT_Template_Corp_4x3_rev1 1">
      <a:dk1>
        <a:srgbClr val="808080"/>
      </a:dk1>
      <a:lt1>
        <a:srgbClr val="FFFFFF"/>
      </a:lt1>
      <a:dk2>
        <a:srgbClr val="000000"/>
      </a:dk2>
      <a:lt2>
        <a:srgbClr val="B9E700"/>
      </a:lt2>
      <a:accent1>
        <a:srgbClr val="33CCCC"/>
      </a:accent1>
      <a:accent2>
        <a:srgbClr val="FF9933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8A2D"/>
      </a:accent6>
      <a:hlink>
        <a:srgbClr val="99CCFF"/>
      </a:hlink>
      <a:folHlink>
        <a:srgbClr val="0000FF"/>
      </a:folHlink>
    </a:clrScheme>
    <a:fontScheme name="1_PPT_Template_Corp_4x3_re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80000"/>
          <a:buFontTx/>
          <a:buBlip>
            <a:blip xmlns:r="http://schemas.openxmlformats.org/officeDocument/2006/relationships" r:embed="rId1"/>
          </a:buBlip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80000"/>
          <a:buFontTx/>
          <a:buBlip>
            <a:blip xmlns:r="http://schemas.openxmlformats.org/officeDocument/2006/relationships" r:embed="rId1"/>
          </a:buBlip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PT_Template_Corp_4x3_rev1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PT_Template_Corp_4x3_rev1">
  <a:themeElements>
    <a:clrScheme name="1_PPT_Template_Corp_4x3_rev1 1">
      <a:dk1>
        <a:srgbClr val="808080"/>
      </a:dk1>
      <a:lt1>
        <a:srgbClr val="FFFFFF"/>
      </a:lt1>
      <a:dk2>
        <a:srgbClr val="000000"/>
      </a:dk2>
      <a:lt2>
        <a:srgbClr val="B9E700"/>
      </a:lt2>
      <a:accent1>
        <a:srgbClr val="33CCCC"/>
      </a:accent1>
      <a:accent2>
        <a:srgbClr val="FF9933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8A2D"/>
      </a:accent6>
      <a:hlink>
        <a:srgbClr val="99CCFF"/>
      </a:hlink>
      <a:folHlink>
        <a:srgbClr val="0000FF"/>
      </a:folHlink>
    </a:clrScheme>
    <a:fontScheme name="1_PPT_Template_Corp_4x3_re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80000"/>
          <a:buFontTx/>
          <a:buBlip>
            <a:blip xmlns:r="http://schemas.openxmlformats.org/officeDocument/2006/relationships" r:embed="rId1"/>
          </a:buBlip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80000"/>
          <a:buFontTx/>
          <a:buBlip>
            <a:blip xmlns:r="http://schemas.openxmlformats.org/officeDocument/2006/relationships" r:embed="rId1"/>
          </a:buBlip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PT_Template_Corp_4x3_rev1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PT_Template_Corp_4x3_rev1">
  <a:themeElements>
    <a:clrScheme name="1_PPT_Template_Corp_4x3_rev1 1">
      <a:dk1>
        <a:srgbClr val="808080"/>
      </a:dk1>
      <a:lt1>
        <a:srgbClr val="FFFFFF"/>
      </a:lt1>
      <a:dk2>
        <a:srgbClr val="000000"/>
      </a:dk2>
      <a:lt2>
        <a:srgbClr val="B9E700"/>
      </a:lt2>
      <a:accent1>
        <a:srgbClr val="33CCCC"/>
      </a:accent1>
      <a:accent2>
        <a:srgbClr val="FF9933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8A2D"/>
      </a:accent6>
      <a:hlink>
        <a:srgbClr val="99CCFF"/>
      </a:hlink>
      <a:folHlink>
        <a:srgbClr val="0000FF"/>
      </a:folHlink>
    </a:clrScheme>
    <a:fontScheme name="1_PPT_Template_Corp_4x3_re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80000"/>
          <a:buFontTx/>
          <a:buBlip>
            <a:blip xmlns:r="http://schemas.openxmlformats.org/officeDocument/2006/relationships" r:embed="rId1"/>
          </a:buBlip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80000"/>
          <a:buFontTx/>
          <a:buBlip>
            <a:blip xmlns:r="http://schemas.openxmlformats.org/officeDocument/2006/relationships" r:embed="rId1"/>
          </a:buBlip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PT_Template_Corp_4x3_rev1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8ACA0D9-A384-4858-9FCC-2505F264A948}" vid="{6AE8C0EA-499D-4586-A497-DF22E9D58294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0.xml><?xml version="1.0" encoding="utf-8"?>
<a:themeOverride xmlns:a="http://schemas.openxmlformats.org/drawingml/2006/main">
  <a:clrScheme name="기본">
    <a:dk1>
      <a:sysClr val="windowText" lastClr="000000"/>
    </a:dk1>
    <a:lt1>
      <a:sysClr val="window" lastClr="FFFFFF"/>
    </a:lt1>
    <a:dk2>
      <a:srgbClr val="1B6AA3"/>
    </a:dk2>
    <a:lt2>
      <a:srgbClr val="FFFFFF"/>
    </a:lt2>
    <a:accent1>
      <a:srgbClr val="5DA5DA"/>
    </a:accent1>
    <a:accent2>
      <a:srgbClr val="FAA43A"/>
    </a:accent2>
    <a:accent3>
      <a:srgbClr val="60BD68"/>
    </a:accent3>
    <a:accent4>
      <a:srgbClr val="F17CB0"/>
    </a:accent4>
    <a:accent5>
      <a:srgbClr val="B2912F"/>
    </a:accent5>
    <a:accent6>
      <a:srgbClr val="307D99"/>
    </a:accent6>
    <a:hlink>
      <a:srgbClr val="0563C1"/>
    </a:hlink>
    <a:folHlink>
      <a:srgbClr val="954F72"/>
    </a:folHlink>
  </a:clrScheme>
  <a:fontScheme name="Calibri - 나눔고딕">
    <a:majorFont>
      <a:latin typeface="Calibri"/>
      <a:ea typeface="나눔고딕"/>
      <a:cs typeface=""/>
    </a:majorFont>
    <a:minorFont>
      <a:latin typeface="Calibri"/>
      <a:ea typeface="나눔고딕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기본">
    <a:dk1>
      <a:sysClr val="windowText" lastClr="000000"/>
    </a:dk1>
    <a:lt1>
      <a:sysClr val="window" lastClr="FFFFFF"/>
    </a:lt1>
    <a:dk2>
      <a:srgbClr val="1B6AA3"/>
    </a:dk2>
    <a:lt2>
      <a:srgbClr val="FFFFFF"/>
    </a:lt2>
    <a:accent1>
      <a:srgbClr val="5DA5DA"/>
    </a:accent1>
    <a:accent2>
      <a:srgbClr val="FAA43A"/>
    </a:accent2>
    <a:accent3>
      <a:srgbClr val="60BD68"/>
    </a:accent3>
    <a:accent4>
      <a:srgbClr val="F17CB0"/>
    </a:accent4>
    <a:accent5>
      <a:srgbClr val="B2912F"/>
    </a:accent5>
    <a:accent6>
      <a:srgbClr val="307D99"/>
    </a:accent6>
    <a:hlink>
      <a:srgbClr val="0563C1"/>
    </a:hlink>
    <a:folHlink>
      <a:srgbClr val="954F72"/>
    </a:folHlink>
  </a:clrScheme>
  <a:fontScheme name="Calibri - 나눔고딕">
    <a:majorFont>
      <a:latin typeface="Calibri"/>
      <a:ea typeface="나눔고딕"/>
      <a:cs typeface=""/>
    </a:majorFont>
    <a:minorFont>
      <a:latin typeface="Calibri"/>
      <a:ea typeface="나눔고딕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기본">
    <a:dk1>
      <a:sysClr val="windowText" lastClr="000000"/>
    </a:dk1>
    <a:lt1>
      <a:sysClr val="window" lastClr="FFFFFF"/>
    </a:lt1>
    <a:dk2>
      <a:srgbClr val="1B6AA3"/>
    </a:dk2>
    <a:lt2>
      <a:srgbClr val="FFFFFF"/>
    </a:lt2>
    <a:accent1>
      <a:srgbClr val="5DA5DA"/>
    </a:accent1>
    <a:accent2>
      <a:srgbClr val="FAA43A"/>
    </a:accent2>
    <a:accent3>
      <a:srgbClr val="60BD68"/>
    </a:accent3>
    <a:accent4>
      <a:srgbClr val="F17CB0"/>
    </a:accent4>
    <a:accent5>
      <a:srgbClr val="B2912F"/>
    </a:accent5>
    <a:accent6>
      <a:srgbClr val="307D99"/>
    </a:accent6>
    <a:hlink>
      <a:srgbClr val="0563C1"/>
    </a:hlink>
    <a:folHlink>
      <a:srgbClr val="954F72"/>
    </a:folHlink>
  </a:clrScheme>
  <a:fontScheme name="Calibri - 나눔고딕">
    <a:majorFont>
      <a:latin typeface="Calibri"/>
      <a:ea typeface="나눔고딕"/>
      <a:cs typeface=""/>
    </a:majorFont>
    <a:minorFont>
      <a:latin typeface="Calibri"/>
      <a:ea typeface="나눔고딕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99000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99000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기본">
    <a:dk1>
      <a:sysClr val="windowText" lastClr="000000"/>
    </a:dk1>
    <a:lt1>
      <a:sysClr val="window" lastClr="FFFFFF"/>
    </a:lt1>
    <a:dk2>
      <a:srgbClr val="1B6AA3"/>
    </a:dk2>
    <a:lt2>
      <a:srgbClr val="FFFFFF"/>
    </a:lt2>
    <a:accent1>
      <a:srgbClr val="5DA5DA"/>
    </a:accent1>
    <a:accent2>
      <a:srgbClr val="FAA43A"/>
    </a:accent2>
    <a:accent3>
      <a:srgbClr val="60BD68"/>
    </a:accent3>
    <a:accent4>
      <a:srgbClr val="F17CB0"/>
    </a:accent4>
    <a:accent5>
      <a:srgbClr val="B2912F"/>
    </a:accent5>
    <a:accent6>
      <a:srgbClr val="307D99"/>
    </a:accent6>
    <a:hlink>
      <a:srgbClr val="0563C1"/>
    </a:hlink>
    <a:folHlink>
      <a:srgbClr val="954F72"/>
    </a:folHlink>
  </a:clrScheme>
  <a:fontScheme name="Calibri - 나눔고딕">
    <a:majorFont>
      <a:latin typeface="Calibri"/>
      <a:ea typeface="나눔고딕"/>
      <a:cs typeface=""/>
    </a:majorFont>
    <a:minorFont>
      <a:latin typeface="Calibri"/>
      <a:ea typeface="나눔고딕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기본">
    <a:dk1>
      <a:sysClr val="windowText" lastClr="000000"/>
    </a:dk1>
    <a:lt1>
      <a:sysClr val="window" lastClr="FFFFFF"/>
    </a:lt1>
    <a:dk2>
      <a:srgbClr val="1B6AA3"/>
    </a:dk2>
    <a:lt2>
      <a:srgbClr val="FFFFFF"/>
    </a:lt2>
    <a:accent1>
      <a:srgbClr val="5DA5DA"/>
    </a:accent1>
    <a:accent2>
      <a:srgbClr val="FAA43A"/>
    </a:accent2>
    <a:accent3>
      <a:srgbClr val="60BD68"/>
    </a:accent3>
    <a:accent4>
      <a:srgbClr val="F17CB0"/>
    </a:accent4>
    <a:accent5>
      <a:srgbClr val="B2912F"/>
    </a:accent5>
    <a:accent6>
      <a:srgbClr val="307D99"/>
    </a:accent6>
    <a:hlink>
      <a:srgbClr val="0563C1"/>
    </a:hlink>
    <a:folHlink>
      <a:srgbClr val="954F72"/>
    </a:folHlink>
  </a:clrScheme>
  <a:fontScheme name="Calibri - 나눔고딕">
    <a:majorFont>
      <a:latin typeface="Calibri"/>
      <a:ea typeface="나눔고딕"/>
      <a:cs typeface=""/>
    </a:majorFont>
    <a:minorFont>
      <a:latin typeface="Calibri"/>
      <a:ea typeface="나눔고딕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기본">
    <a:dk1>
      <a:sysClr val="windowText" lastClr="000000"/>
    </a:dk1>
    <a:lt1>
      <a:sysClr val="window" lastClr="FFFFFF"/>
    </a:lt1>
    <a:dk2>
      <a:srgbClr val="1B6AA3"/>
    </a:dk2>
    <a:lt2>
      <a:srgbClr val="FFFFFF"/>
    </a:lt2>
    <a:accent1>
      <a:srgbClr val="5DA5DA"/>
    </a:accent1>
    <a:accent2>
      <a:srgbClr val="FAA43A"/>
    </a:accent2>
    <a:accent3>
      <a:srgbClr val="60BD68"/>
    </a:accent3>
    <a:accent4>
      <a:srgbClr val="F17CB0"/>
    </a:accent4>
    <a:accent5>
      <a:srgbClr val="B2912F"/>
    </a:accent5>
    <a:accent6>
      <a:srgbClr val="307D99"/>
    </a:accent6>
    <a:hlink>
      <a:srgbClr val="0563C1"/>
    </a:hlink>
    <a:folHlink>
      <a:srgbClr val="954F72"/>
    </a:folHlink>
  </a:clrScheme>
  <a:fontScheme name="Calibri - 나눔고딕">
    <a:majorFont>
      <a:latin typeface="Calibri"/>
      <a:ea typeface="나눔고딕"/>
      <a:cs typeface=""/>
    </a:majorFont>
    <a:minorFont>
      <a:latin typeface="Calibri"/>
      <a:ea typeface="나눔고딕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기본">
    <a:dk1>
      <a:sysClr val="windowText" lastClr="000000"/>
    </a:dk1>
    <a:lt1>
      <a:sysClr val="window" lastClr="FFFFFF"/>
    </a:lt1>
    <a:dk2>
      <a:srgbClr val="1B6AA3"/>
    </a:dk2>
    <a:lt2>
      <a:srgbClr val="FFFFFF"/>
    </a:lt2>
    <a:accent1>
      <a:srgbClr val="5DA5DA"/>
    </a:accent1>
    <a:accent2>
      <a:srgbClr val="FAA43A"/>
    </a:accent2>
    <a:accent3>
      <a:srgbClr val="60BD68"/>
    </a:accent3>
    <a:accent4>
      <a:srgbClr val="F17CB0"/>
    </a:accent4>
    <a:accent5>
      <a:srgbClr val="B2912F"/>
    </a:accent5>
    <a:accent6>
      <a:srgbClr val="307D99"/>
    </a:accent6>
    <a:hlink>
      <a:srgbClr val="0563C1"/>
    </a:hlink>
    <a:folHlink>
      <a:srgbClr val="954F72"/>
    </a:folHlink>
  </a:clrScheme>
  <a:fontScheme name="Calibri - 나눔고딕">
    <a:majorFont>
      <a:latin typeface="Calibri"/>
      <a:ea typeface="나눔고딕"/>
      <a:cs typeface=""/>
    </a:majorFont>
    <a:minorFont>
      <a:latin typeface="Calibri"/>
      <a:ea typeface="나눔고딕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기본">
    <a:dk1>
      <a:sysClr val="windowText" lastClr="000000"/>
    </a:dk1>
    <a:lt1>
      <a:sysClr val="window" lastClr="FFFFFF"/>
    </a:lt1>
    <a:dk2>
      <a:srgbClr val="1B6AA3"/>
    </a:dk2>
    <a:lt2>
      <a:srgbClr val="FFFFFF"/>
    </a:lt2>
    <a:accent1>
      <a:srgbClr val="5DA5DA"/>
    </a:accent1>
    <a:accent2>
      <a:srgbClr val="FAA43A"/>
    </a:accent2>
    <a:accent3>
      <a:srgbClr val="60BD68"/>
    </a:accent3>
    <a:accent4>
      <a:srgbClr val="F17CB0"/>
    </a:accent4>
    <a:accent5>
      <a:srgbClr val="B2912F"/>
    </a:accent5>
    <a:accent6>
      <a:srgbClr val="307D99"/>
    </a:accent6>
    <a:hlink>
      <a:srgbClr val="0563C1"/>
    </a:hlink>
    <a:folHlink>
      <a:srgbClr val="954F72"/>
    </a:folHlink>
  </a:clrScheme>
  <a:fontScheme name="Calibri - 나눔고딕">
    <a:majorFont>
      <a:latin typeface="Calibri"/>
      <a:ea typeface="나눔고딕"/>
      <a:cs typeface=""/>
    </a:majorFont>
    <a:minorFont>
      <a:latin typeface="Calibri"/>
      <a:ea typeface="나눔고딕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기본">
    <a:dk1>
      <a:sysClr val="windowText" lastClr="000000"/>
    </a:dk1>
    <a:lt1>
      <a:sysClr val="window" lastClr="FFFFFF"/>
    </a:lt1>
    <a:dk2>
      <a:srgbClr val="1B6AA3"/>
    </a:dk2>
    <a:lt2>
      <a:srgbClr val="FFFFFF"/>
    </a:lt2>
    <a:accent1>
      <a:srgbClr val="5DA5DA"/>
    </a:accent1>
    <a:accent2>
      <a:srgbClr val="FAA43A"/>
    </a:accent2>
    <a:accent3>
      <a:srgbClr val="60BD68"/>
    </a:accent3>
    <a:accent4>
      <a:srgbClr val="F17CB0"/>
    </a:accent4>
    <a:accent5>
      <a:srgbClr val="B2912F"/>
    </a:accent5>
    <a:accent6>
      <a:srgbClr val="307D99"/>
    </a:accent6>
    <a:hlink>
      <a:srgbClr val="0563C1"/>
    </a:hlink>
    <a:folHlink>
      <a:srgbClr val="954F72"/>
    </a:folHlink>
  </a:clrScheme>
  <a:fontScheme name="Calibri - 나눔고딕">
    <a:majorFont>
      <a:latin typeface="Calibri"/>
      <a:ea typeface="나눔고딕"/>
      <a:cs typeface=""/>
    </a:majorFont>
    <a:minorFont>
      <a:latin typeface="Calibri"/>
      <a:ea typeface="나눔고딕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3616</TotalTime>
  <Words>3961</Words>
  <Application>Microsoft Office PowerPoint</Application>
  <PresentationFormat>On-screen Show (4:3)</PresentationFormat>
  <Paragraphs>1309</Paragraphs>
  <Slides>84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26</vt:i4>
      </vt:variant>
      <vt:variant>
        <vt:lpstr>Slide Titles</vt:lpstr>
      </vt:variant>
      <vt:variant>
        <vt:i4>84</vt:i4>
      </vt:variant>
    </vt:vector>
  </HeadingPairs>
  <TitlesOfParts>
    <vt:vector size="110" baseType="lpstr">
      <vt:lpstr>Office Theme</vt:lpstr>
      <vt:lpstr>1_PPT_Template_Corp_4x3_rev1</vt:lpstr>
      <vt:lpstr>2_PPT_Template_Corp_4x3_rev1</vt:lpstr>
      <vt:lpstr>3_PPT_Template_Corp_4x3_rev1</vt:lpstr>
      <vt:lpstr>4_PPT_Template_Corp_4x3_rev1</vt:lpstr>
      <vt:lpstr>4_Edge</vt:lpstr>
      <vt:lpstr>6_Edge</vt:lpstr>
      <vt:lpstr>78_Edge</vt:lpstr>
      <vt:lpstr>1_Metropolitan_bullet</vt:lpstr>
      <vt:lpstr>5_Edge</vt:lpstr>
      <vt:lpstr>1_Edge</vt:lpstr>
      <vt:lpstr>17_Edge</vt:lpstr>
      <vt:lpstr>38_Edge</vt:lpstr>
      <vt:lpstr>39_Edge</vt:lpstr>
      <vt:lpstr>2_Metropolitan_bullet</vt:lpstr>
      <vt:lpstr>58_Edge</vt:lpstr>
      <vt:lpstr>4_Office Theme</vt:lpstr>
      <vt:lpstr>Title &amp; Bullets</vt:lpstr>
      <vt:lpstr>49_Edge</vt:lpstr>
      <vt:lpstr>Edge</vt:lpstr>
      <vt:lpstr>3_Edge</vt:lpstr>
      <vt:lpstr>95_Edge</vt:lpstr>
      <vt:lpstr>16_Edge</vt:lpstr>
      <vt:lpstr>134_Edge</vt:lpstr>
      <vt:lpstr>4_Office 테마</vt:lpstr>
      <vt:lpstr>7_Edge</vt:lpstr>
      <vt:lpstr>PowerPoint Presentation</vt:lpstr>
      <vt:lpstr>Agenda</vt:lpstr>
      <vt:lpstr>Review Assignments for Next Week</vt:lpstr>
      <vt:lpstr>Required Reviews</vt:lpstr>
      <vt:lpstr>Review Paper 1 (Required)</vt:lpstr>
      <vt:lpstr>Review Paper 2 (Required)</vt:lpstr>
      <vt:lpstr>Review Paper 3 (Required)</vt:lpstr>
      <vt:lpstr>Review Paper 4 (Optional)</vt:lpstr>
      <vt:lpstr>Project Proposal</vt:lpstr>
      <vt:lpstr>Another Possible Project </vt:lpstr>
      <vt:lpstr>Rethinking Memory System Design</vt:lpstr>
      <vt:lpstr>Some Promising Directions</vt:lpstr>
      <vt:lpstr>Agenda</vt:lpstr>
      <vt:lpstr>Rethinking DRAM</vt:lpstr>
      <vt:lpstr>Recap: The DRAM Scaling Problem</vt:lpstr>
      <vt:lpstr>Takeaways So Far</vt:lpstr>
      <vt:lpstr>Why In-Memory Computation Today?</vt:lpstr>
      <vt:lpstr>A Computing System</vt:lpstr>
      <vt:lpstr>Today’s Computing Systems</vt:lpstr>
      <vt:lpstr>Traditional Computing Systems</vt:lpstr>
      <vt:lpstr>Three Key Systems Trends</vt:lpstr>
      <vt:lpstr>The Problem</vt:lpstr>
      <vt:lpstr>In-Memory Computation: Goals and Approaches</vt:lpstr>
      <vt:lpstr>Why This is Not All Déjà Vu</vt:lpstr>
      <vt:lpstr>Two Approaches to In-Memory Processing </vt:lpstr>
      <vt:lpstr>Approach 1: Minimally Changing DRAM</vt:lpstr>
      <vt:lpstr>Today’s Memory: Bulk Data Copy</vt:lpstr>
      <vt:lpstr>Future: RowClone (In-Memory Copy)</vt:lpstr>
      <vt:lpstr>DRAM Subarray Operation (load one byte)</vt:lpstr>
      <vt:lpstr>RowClone: In-DRAM Row Copy</vt:lpstr>
      <vt:lpstr>Generalized RowClone</vt:lpstr>
      <vt:lpstr>RowClone: Latency and Energy Savings</vt:lpstr>
      <vt:lpstr>RowClone: Application Performance</vt:lpstr>
      <vt:lpstr>RowClone: Multi-Core Performance</vt:lpstr>
      <vt:lpstr>End-to-End System Design</vt:lpstr>
      <vt:lpstr>Goal: Ultra-Efficient Processing Near Data</vt:lpstr>
      <vt:lpstr>Enabling In-Memory Search</vt:lpstr>
      <vt:lpstr>Enabling In-Memory Computation </vt:lpstr>
      <vt:lpstr>In-DRAM AND/OR: Triple Row Activation</vt:lpstr>
      <vt:lpstr>In-DRAM Bulk Bitwise AND/OR Operation</vt:lpstr>
      <vt:lpstr>In-DRAM AND/OR Results</vt:lpstr>
      <vt:lpstr>Going Forward</vt:lpstr>
      <vt:lpstr>Two Approaches to In-Memory Processing </vt:lpstr>
      <vt:lpstr>Two Key Questions in 3D Stacked PIM</vt:lpstr>
      <vt:lpstr>PIM-Enabled Instructions:  A Low-Overhead, Locality-Aware PIM Architecture</vt:lpstr>
      <vt:lpstr>Challenges in Processing-in-Memory</vt:lpstr>
      <vt:lpstr>Challenges in Processing-in-Memory</vt:lpstr>
      <vt:lpstr>Simple PIM Programming, Coherence, VM</vt:lpstr>
      <vt:lpstr>Simple PIM Operations as ISA Extensions (I)</vt:lpstr>
      <vt:lpstr>Simple PIM Operations as ISA Extensions (II)</vt:lpstr>
      <vt:lpstr>Simple PIM Operations as ISA Extensions (III)</vt:lpstr>
      <vt:lpstr>Always Executing in Memory? Not A Good Idea</vt:lpstr>
      <vt:lpstr>Two Key Questions for Simple PIM</vt:lpstr>
      <vt:lpstr>PIM-Enabled Instructions</vt:lpstr>
      <vt:lpstr>PIM-Enabled Instructions</vt:lpstr>
      <vt:lpstr>PIM-Enabled Instructions</vt:lpstr>
      <vt:lpstr>PIM-Enabled Instructions</vt:lpstr>
      <vt:lpstr>PEI Architecture</vt:lpstr>
      <vt:lpstr>Memory-side PEI Execution</vt:lpstr>
      <vt:lpstr>Memory-side PEI Execution</vt:lpstr>
      <vt:lpstr>Memory-side PEI Execution</vt:lpstr>
      <vt:lpstr>Memory-side PEI Execution</vt:lpstr>
      <vt:lpstr>Memory-side PEI Execution</vt:lpstr>
      <vt:lpstr>Memory-side PEI Execution</vt:lpstr>
      <vt:lpstr>Memory-side PEI Execution</vt:lpstr>
      <vt:lpstr>Memory-side PEI Execution</vt:lpstr>
      <vt:lpstr>Memory-side PEI Execution</vt:lpstr>
      <vt:lpstr>Memory-side PEI Execution</vt:lpstr>
      <vt:lpstr>Memory-side PEI Execution</vt:lpstr>
      <vt:lpstr>Host-side PEI Execution</vt:lpstr>
      <vt:lpstr>Host-side PEI Execution</vt:lpstr>
      <vt:lpstr>Host-side PEI Execution</vt:lpstr>
      <vt:lpstr>Host-side PEI Execution</vt:lpstr>
      <vt:lpstr>PEI Execution Summary</vt:lpstr>
      <vt:lpstr>Evaluation: Simulation Configuration</vt:lpstr>
      <vt:lpstr>Evaluated Data-Intensive Applications</vt:lpstr>
      <vt:lpstr>PEI Performance Delta: Large Data Sets</vt:lpstr>
      <vt:lpstr>PEI Performance: Large Data Sets</vt:lpstr>
      <vt:lpstr>PEI Performance Delta: Small Data Sets</vt:lpstr>
      <vt:lpstr>PEI Performance: Small Data Sets</vt:lpstr>
      <vt:lpstr>PEI Performance Delta: Medium Data Sets</vt:lpstr>
      <vt:lpstr>PEI Energy Consumption</vt:lpstr>
      <vt:lpstr>Summary: Simple Processing-In-Memory</vt:lpstr>
      <vt:lpstr>Two Key Questions in 3D Stacked PIM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18-741  Advanced Computer Architecture Lecture 1: Intro and Basics</dc:title>
  <dc:creator>Onur Mutlu</dc:creator>
  <cp:lastModifiedBy>Vivek Seshadri</cp:lastModifiedBy>
  <cp:revision>147</cp:revision>
  <dcterms:created xsi:type="dcterms:W3CDTF">2010-08-23T19:09:31Z</dcterms:created>
  <dcterms:modified xsi:type="dcterms:W3CDTF">2015-09-16T03:40:48Z</dcterms:modified>
</cp:coreProperties>
</file>