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8.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39.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40.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theme/theme41.xml" ContentType="application/vnd.openxmlformats-officedocument.theme+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42.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43.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44.xml" ContentType="application/vnd.openxmlformats-officedocument.theme+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45.xml" ContentType="application/vnd.openxmlformats-officedocument.theme+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46.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theme/theme47.xml" ContentType="application/vnd.openxmlformats-officedocument.theme+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theme/theme48.xml" ContentType="application/vnd.openxmlformats-officedocument.theme+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theme/theme49.xml" ContentType="application/vnd.openxmlformats-officedocument.theme+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55.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theme/theme56.xml" ContentType="application/vnd.openxmlformats-officedocument.theme+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57.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58.xml" ContentType="application/vnd.openxmlformats-officedocument.theme+xml"/>
  <Override PartName="/ppt/theme/themeOverride1.xml" ContentType="application/vnd.openxmlformats-officedocument.themeOverrid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theme/theme59.xml" ContentType="application/vnd.openxmlformats-officedocument.theme+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theme/theme60.xml" ContentType="application/vnd.openxmlformats-officedocument.theme+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theme/theme61.xml" ContentType="application/vnd.openxmlformats-officedocument.theme+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theme/theme62.xml" ContentType="application/vnd.openxmlformats-officedocument.theme+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theme/theme63.xml" ContentType="application/vnd.openxmlformats-officedocument.theme+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4.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5.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6.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7.xml" ContentType="application/vnd.openxmlformats-officedocument.theme+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theme/theme68.xml" ContentType="application/vnd.openxmlformats-officedocument.theme+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theme/theme69.xml" ContentType="application/vnd.openxmlformats-officedocument.theme+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theme/theme70.xml" ContentType="application/vnd.openxmlformats-officedocument.theme+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ppt/tags/tag12.xml" ContentType="application/vnd.openxmlformats-officedocument.presentationml.tags+xml"/>
  <Override PartName="/ppt/notesSlides/notesSlide29.xml" ContentType="application/vnd.openxmlformats-officedocument.presentationml.notesSlide+xml"/>
  <Override PartName="/ppt/tags/tag13.xml" ContentType="application/vnd.openxmlformats-officedocument.presentationml.tags+xml"/>
  <Override PartName="/ppt/notesSlides/notesSlide30.xml" ContentType="application/vnd.openxmlformats-officedocument.presentationml.notesSlide+xml"/>
  <Override PartName="/ppt/tags/tag14.xml" ContentType="application/vnd.openxmlformats-officedocument.presentationml.tags+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3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95" r:id="rId19"/>
    <p:sldMasterId id="2147484245" r:id="rId20"/>
    <p:sldMasterId id="2147484281" r:id="rId21"/>
    <p:sldMasterId id="2147484306" r:id="rId22"/>
    <p:sldMasterId id="2147484354" r:id="rId23"/>
    <p:sldMasterId id="2147484366" r:id="rId24"/>
    <p:sldMasterId id="2147484378" r:id="rId25"/>
    <p:sldMasterId id="2147484402" r:id="rId26"/>
    <p:sldMasterId id="2147484414" r:id="rId27"/>
    <p:sldMasterId id="2147484450" r:id="rId28"/>
    <p:sldMasterId id="2147484462" r:id="rId29"/>
    <p:sldMasterId id="2147484474" r:id="rId30"/>
    <p:sldMasterId id="2147484486" r:id="rId31"/>
    <p:sldMasterId id="2147484534" r:id="rId32"/>
    <p:sldMasterId id="2147484546" r:id="rId33"/>
    <p:sldMasterId id="2147484558" r:id="rId34"/>
    <p:sldMasterId id="2147484630" r:id="rId35"/>
    <p:sldMasterId id="2147484642" r:id="rId36"/>
    <p:sldMasterId id="2147484679" r:id="rId37"/>
    <p:sldMasterId id="2147484704" r:id="rId38"/>
    <p:sldMasterId id="2147484716" r:id="rId39"/>
    <p:sldMasterId id="2147484768" r:id="rId40"/>
    <p:sldMasterId id="2147484780" r:id="rId41"/>
    <p:sldMasterId id="2147484792" r:id="rId42"/>
    <p:sldMasterId id="2147484804" r:id="rId43"/>
    <p:sldMasterId id="2147484816" r:id="rId44"/>
    <p:sldMasterId id="2147484828" r:id="rId45"/>
    <p:sldMasterId id="2147484840" r:id="rId46"/>
    <p:sldMasterId id="2147484853" r:id="rId47"/>
    <p:sldMasterId id="2147484865" r:id="rId48"/>
    <p:sldMasterId id="2147484877" r:id="rId49"/>
    <p:sldMasterId id="2147484903" r:id="rId50"/>
    <p:sldMasterId id="2147484917" r:id="rId51"/>
    <p:sldMasterId id="2147484920" r:id="rId52"/>
    <p:sldMasterId id="2147484948" r:id="rId53"/>
    <p:sldMasterId id="2147484951" r:id="rId54"/>
    <p:sldMasterId id="2147484965" r:id="rId55"/>
    <p:sldMasterId id="2147484977" r:id="rId56"/>
    <p:sldMasterId id="2147485002" r:id="rId57"/>
    <p:sldMasterId id="2147485014" r:id="rId58"/>
    <p:sldMasterId id="2147485027" r:id="rId59"/>
    <p:sldMasterId id="2147485052" r:id="rId60"/>
    <p:sldMasterId id="2147485077" r:id="rId61"/>
    <p:sldMasterId id="2147485090" r:id="rId62"/>
    <p:sldMasterId id="2147485187" r:id="rId63"/>
    <p:sldMasterId id="2147485199" r:id="rId64"/>
    <p:sldMasterId id="2147485212" r:id="rId65"/>
    <p:sldMasterId id="2147485224" r:id="rId66"/>
    <p:sldMasterId id="2147485236" r:id="rId67"/>
    <p:sldMasterId id="2147485261" r:id="rId68"/>
    <p:sldMasterId id="2147485274" r:id="rId69"/>
    <p:sldMasterId id="2147485286" r:id="rId70"/>
    <p:sldMasterId id="2147485298" r:id="rId71"/>
  </p:sldMasterIdLst>
  <p:notesMasterIdLst>
    <p:notesMasterId r:id="rId182"/>
  </p:notesMasterIdLst>
  <p:handoutMasterIdLst>
    <p:handoutMasterId r:id="rId183"/>
  </p:handoutMasterIdLst>
  <p:sldIdLst>
    <p:sldId id="2025" r:id="rId72"/>
    <p:sldId id="2026" r:id="rId73"/>
    <p:sldId id="2067" r:id="rId74"/>
    <p:sldId id="2079" r:id="rId75"/>
    <p:sldId id="2069" r:id="rId76"/>
    <p:sldId id="2070" r:id="rId77"/>
    <p:sldId id="2130" r:id="rId78"/>
    <p:sldId id="2131" r:id="rId79"/>
    <p:sldId id="2132" r:id="rId80"/>
    <p:sldId id="2071" r:id="rId81"/>
    <p:sldId id="2072" r:id="rId82"/>
    <p:sldId id="2073" r:id="rId83"/>
    <p:sldId id="2074" r:id="rId84"/>
    <p:sldId id="2075" r:id="rId85"/>
    <p:sldId id="2076" r:id="rId86"/>
    <p:sldId id="2080" r:id="rId87"/>
    <p:sldId id="2077" r:id="rId88"/>
    <p:sldId id="2078" r:id="rId89"/>
    <p:sldId id="2081" r:id="rId90"/>
    <p:sldId id="2139" r:id="rId91"/>
    <p:sldId id="2082" r:id="rId92"/>
    <p:sldId id="2083" r:id="rId93"/>
    <p:sldId id="2084" r:id="rId94"/>
    <p:sldId id="2085" r:id="rId95"/>
    <p:sldId id="2086" r:id="rId96"/>
    <p:sldId id="2087" r:id="rId97"/>
    <p:sldId id="2088" r:id="rId98"/>
    <p:sldId id="2089" r:id="rId99"/>
    <p:sldId id="2090" r:id="rId100"/>
    <p:sldId id="2091" r:id="rId101"/>
    <p:sldId id="2092" r:id="rId102"/>
    <p:sldId id="2093" r:id="rId103"/>
    <p:sldId id="2094" r:id="rId104"/>
    <p:sldId id="2095" r:id="rId105"/>
    <p:sldId id="2096" r:id="rId106"/>
    <p:sldId id="2097" r:id="rId107"/>
    <p:sldId id="2098" r:id="rId108"/>
    <p:sldId id="2099" r:id="rId109"/>
    <p:sldId id="2100" r:id="rId110"/>
    <p:sldId id="2101" r:id="rId111"/>
    <p:sldId id="2109" r:id="rId112"/>
    <p:sldId id="2110" r:id="rId113"/>
    <p:sldId id="2111" r:id="rId114"/>
    <p:sldId id="2112" r:id="rId115"/>
    <p:sldId id="2113" r:id="rId116"/>
    <p:sldId id="2114" r:id="rId117"/>
    <p:sldId id="2115" r:id="rId118"/>
    <p:sldId id="2119" r:id="rId119"/>
    <p:sldId id="2138" r:id="rId120"/>
    <p:sldId id="2120" r:id="rId121"/>
    <p:sldId id="2121" r:id="rId122"/>
    <p:sldId id="2122" r:id="rId123"/>
    <p:sldId id="2123" r:id="rId124"/>
    <p:sldId id="2124" r:id="rId125"/>
    <p:sldId id="2125" r:id="rId126"/>
    <p:sldId id="2126" r:id="rId127"/>
    <p:sldId id="2127" r:id="rId128"/>
    <p:sldId id="2128" r:id="rId129"/>
    <p:sldId id="2129" r:id="rId130"/>
    <p:sldId id="2133" r:id="rId131"/>
    <p:sldId id="2134" r:id="rId132"/>
    <p:sldId id="2135" r:id="rId133"/>
    <p:sldId id="2136" r:id="rId134"/>
    <p:sldId id="2137" r:id="rId135"/>
    <p:sldId id="2172" r:id="rId136"/>
    <p:sldId id="2173" r:id="rId137"/>
    <p:sldId id="2141" r:id="rId138"/>
    <p:sldId id="2142" r:id="rId139"/>
    <p:sldId id="2143" r:id="rId140"/>
    <p:sldId id="2144" r:id="rId141"/>
    <p:sldId id="2145" r:id="rId142"/>
    <p:sldId id="2147" r:id="rId143"/>
    <p:sldId id="2148" r:id="rId144"/>
    <p:sldId id="2149" r:id="rId145"/>
    <p:sldId id="2150" r:id="rId146"/>
    <p:sldId id="2151" r:id="rId147"/>
    <p:sldId id="2152" r:id="rId148"/>
    <p:sldId id="2153" r:id="rId149"/>
    <p:sldId id="2154" r:id="rId150"/>
    <p:sldId id="2205" r:id="rId151"/>
    <p:sldId id="2163" r:id="rId152"/>
    <p:sldId id="2206" r:id="rId153"/>
    <p:sldId id="2140" r:id="rId154"/>
    <p:sldId id="2175" r:id="rId155"/>
    <p:sldId id="2176" r:id="rId156"/>
    <p:sldId id="2177" r:id="rId157"/>
    <p:sldId id="2178" r:id="rId158"/>
    <p:sldId id="2179" r:id="rId159"/>
    <p:sldId id="2180" r:id="rId160"/>
    <p:sldId id="2182" r:id="rId161"/>
    <p:sldId id="2183" r:id="rId162"/>
    <p:sldId id="2184" r:id="rId163"/>
    <p:sldId id="2185" r:id="rId164"/>
    <p:sldId id="2186" r:id="rId165"/>
    <p:sldId id="2187" r:id="rId166"/>
    <p:sldId id="2188" r:id="rId167"/>
    <p:sldId id="2189" r:id="rId168"/>
    <p:sldId id="2190" r:id="rId169"/>
    <p:sldId id="2191" r:id="rId170"/>
    <p:sldId id="2192" r:id="rId171"/>
    <p:sldId id="2193" r:id="rId172"/>
    <p:sldId id="2194" r:id="rId173"/>
    <p:sldId id="2195" r:id="rId174"/>
    <p:sldId id="2198" r:id="rId175"/>
    <p:sldId id="2199" r:id="rId176"/>
    <p:sldId id="2200" r:id="rId177"/>
    <p:sldId id="2201" r:id="rId178"/>
    <p:sldId id="2204" r:id="rId179"/>
    <p:sldId id="2207" r:id="rId180"/>
    <p:sldId id="2203" r:id="rId1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99219" autoAdjust="0"/>
  </p:normalViewPr>
  <p:slideViewPr>
    <p:cSldViewPr>
      <p:cViewPr varScale="1">
        <p:scale>
          <a:sx n="89" d="100"/>
          <a:sy n="89" d="100"/>
        </p:scale>
        <p:origin x="749" y="77"/>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4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 Target="slides/slide13.xml"/><Relationship Id="rId138" Type="http://schemas.openxmlformats.org/officeDocument/2006/relationships/slide" Target="slides/slide67.xml"/><Relationship Id="rId159" Type="http://schemas.openxmlformats.org/officeDocument/2006/relationships/slide" Target="slides/slide88.xml"/><Relationship Id="rId170" Type="http://schemas.openxmlformats.org/officeDocument/2006/relationships/slide" Target="slides/slide99.xml"/><Relationship Id="rId107" Type="http://schemas.openxmlformats.org/officeDocument/2006/relationships/slide" Target="slides/slide3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 Target="slides/slide3.xml"/><Relationship Id="rId128" Type="http://schemas.openxmlformats.org/officeDocument/2006/relationships/slide" Target="slides/slide57.xml"/><Relationship Id="rId149" Type="http://schemas.openxmlformats.org/officeDocument/2006/relationships/slide" Target="slides/slide78.xml"/><Relationship Id="rId5" Type="http://schemas.openxmlformats.org/officeDocument/2006/relationships/slideMaster" Target="slideMasters/slideMaster5.xml"/><Relationship Id="rId95" Type="http://schemas.openxmlformats.org/officeDocument/2006/relationships/slide" Target="slides/slide24.xml"/><Relationship Id="rId160" Type="http://schemas.openxmlformats.org/officeDocument/2006/relationships/slide" Target="slides/slide89.xml"/><Relationship Id="rId181" Type="http://schemas.openxmlformats.org/officeDocument/2006/relationships/slide" Target="slides/slide110.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 Target="slides/slide47.xml"/><Relationship Id="rId139" Type="http://schemas.openxmlformats.org/officeDocument/2006/relationships/slide" Target="slides/slide68.xml"/><Relationship Id="rId85" Type="http://schemas.openxmlformats.org/officeDocument/2006/relationships/slide" Target="slides/slide14.xml"/><Relationship Id="rId150" Type="http://schemas.openxmlformats.org/officeDocument/2006/relationships/slide" Target="slides/slide79.xml"/><Relationship Id="rId171" Type="http://schemas.openxmlformats.org/officeDocument/2006/relationships/slide" Target="slides/slide100.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37.xml"/><Relationship Id="rId129" Type="http://schemas.openxmlformats.org/officeDocument/2006/relationships/slide" Target="slides/slide58.xml"/><Relationship Id="rId54" Type="http://schemas.openxmlformats.org/officeDocument/2006/relationships/slideMaster" Target="slideMasters/slideMaster54.xml"/><Relationship Id="rId75" Type="http://schemas.openxmlformats.org/officeDocument/2006/relationships/slide" Target="slides/slide4.xml"/><Relationship Id="rId96" Type="http://schemas.openxmlformats.org/officeDocument/2006/relationships/slide" Target="slides/slide25.xml"/><Relationship Id="rId140" Type="http://schemas.openxmlformats.org/officeDocument/2006/relationships/slide" Target="slides/slide69.xml"/><Relationship Id="rId161" Type="http://schemas.openxmlformats.org/officeDocument/2006/relationships/slide" Target="slides/slide90.xml"/><Relationship Id="rId182" Type="http://schemas.openxmlformats.org/officeDocument/2006/relationships/notesMaster" Target="notesMasters/notes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119" Type="http://schemas.openxmlformats.org/officeDocument/2006/relationships/slide" Target="slides/slide48.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 Target="slides/slide15.xml"/><Relationship Id="rId130" Type="http://schemas.openxmlformats.org/officeDocument/2006/relationships/slide" Target="slides/slide59.xml"/><Relationship Id="rId151" Type="http://schemas.openxmlformats.org/officeDocument/2006/relationships/slide" Target="slides/slide80.xml"/><Relationship Id="rId172" Type="http://schemas.openxmlformats.org/officeDocument/2006/relationships/slide" Target="slides/slide10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38.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5.xml"/><Relationship Id="rId97" Type="http://schemas.openxmlformats.org/officeDocument/2006/relationships/slide" Target="slides/slide26.xml"/><Relationship Id="rId104" Type="http://schemas.openxmlformats.org/officeDocument/2006/relationships/slide" Target="slides/slide33.xml"/><Relationship Id="rId120" Type="http://schemas.openxmlformats.org/officeDocument/2006/relationships/slide" Target="slides/slide49.xml"/><Relationship Id="rId125" Type="http://schemas.openxmlformats.org/officeDocument/2006/relationships/slide" Target="slides/slide54.xml"/><Relationship Id="rId141" Type="http://schemas.openxmlformats.org/officeDocument/2006/relationships/slide" Target="slides/slide70.xml"/><Relationship Id="rId146" Type="http://schemas.openxmlformats.org/officeDocument/2006/relationships/slide" Target="slides/slide75.xml"/><Relationship Id="rId167" Type="http://schemas.openxmlformats.org/officeDocument/2006/relationships/slide" Target="slides/slide96.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21.xml"/><Relationship Id="rId162" Type="http://schemas.openxmlformats.org/officeDocument/2006/relationships/slide" Target="slides/slide91.xml"/><Relationship Id="rId183"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16.xml"/><Relationship Id="rId110" Type="http://schemas.openxmlformats.org/officeDocument/2006/relationships/slide" Target="slides/slide39.xml"/><Relationship Id="rId115" Type="http://schemas.openxmlformats.org/officeDocument/2006/relationships/slide" Target="slides/slide44.xml"/><Relationship Id="rId131" Type="http://schemas.openxmlformats.org/officeDocument/2006/relationships/slide" Target="slides/slide60.xml"/><Relationship Id="rId136" Type="http://schemas.openxmlformats.org/officeDocument/2006/relationships/slide" Target="slides/slide65.xml"/><Relationship Id="rId157" Type="http://schemas.openxmlformats.org/officeDocument/2006/relationships/slide" Target="slides/slide86.xml"/><Relationship Id="rId178" Type="http://schemas.openxmlformats.org/officeDocument/2006/relationships/slide" Target="slides/slide107.xml"/><Relationship Id="rId61" Type="http://schemas.openxmlformats.org/officeDocument/2006/relationships/slideMaster" Target="slideMasters/slideMaster61.xml"/><Relationship Id="rId82" Type="http://schemas.openxmlformats.org/officeDocument/2006/relationships/slide" Target="slides/slide11.xml"/><Relationship Id="rId152" Type="http://schemas.openxmlformats.org/officeDocument/2006/relationships/slide" Target="slides/slide81.xml"/><Relationship Id="rId173" Type="http://schemas.openxmlformats.org/officeDocument/2006/relationships/slide" Target="slides/slide10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6.xml"/><Relationship Id="rId100" Type="http://schemas.openxmlformats.org/officeDocument/2006/relationships/slide" Target="slides/slide29.xml"/><Relationship Id="rId105" Type="http://schemas.openxmlformats.org/officeDocument/2006/relationships/slide" Target="slides/slide34.xml"/><Relationship Id="rId126" Type="http://schemas.openxmlformats.org/officeDocument/2006/relationships/slide" Target="slides/slide55.xml"/><Relationship Id="rId147" Type="http://schemas.openxmlformats.org/officeDocument/2006/relationships/slide" Target="slides/slide76.xml"/><Relationship Id="rId168" Type="http://schemas.openxmlformats.org/officeDocument/2006/relationships/slide" Target="slides/slide97.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xml"/><Relationship Id="rId93" Type="http://schemas.openxmlformats.org/officeDocument/2006/relationships/slide" Target="slides/slide22.xml"/><Relationship Id="rId98" Type="http://schemas.openxmlformats.org/officeDocument/2006/relationships/slide" Target="slides/slide27.xml"/><Relationship Id="rId121" Type="http://schemas.openxmlformats.org/officeDocument/2006/relationships/slide" Target="slides/slide50.xml"/><Relationship Id="rId142" Type="http://schemas.openxmlformats.org/officeDocument/2006/relationships/slide" Target="slides/slide71.xml"/><Relationship Id="rId163" Type="http://schemas.openxmlformats.org/officeDocument/2006/relationships/slide" Target="slides/slide92.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45.xml"/><Relationship Id="rId137" Type="http://schemas.openxmlformats.org/officeDocument/2006/relationships/slide" Target="slides/slide66.xml"/><Relationship Id="rId158" Type="http://schemas.openxmlformats.org/officeDocument/2006/relationships/slide" Target="slides/slide8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12.xml"/><Relationship Id="rId88" Type="http://schemas.openxmlformats.org/officeDocument/2006/relationships/slide" Target="slides/slide17.xml"/><Relationship Id="rId111" Type="http://schemas.openxmlformats.org/officeDocument/2006/relationships/slide" Target="slides/slide40.xml"/><Relationship Id="rId132" Type="http://schemas.openxmlformats.org/officeDocument/2006/relationships/slide" Target="slides/slide61.xml"/><Relationship Id="rId153" Type="http://schemas.openxmlformats.org/officeDocument/2006/relationships/slide" Target="slides/slide82.xml"/><Relationship Id="rId174" Type="http://schemas.openxmlformats.org/officeDocument/2006/relationships/slide" Target="slides/slide103.xml"/><Relationship Id="rId179" Type="http://schemas.openxmlformats.org/officeDocument/2006/relationships/slide" Target="slides/slide108.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35.xml"/><Relationship Id="rId127" Type="http://schemas.openxmlformats.org/officeDocument/2006/relationships/slide" Target="slides/slide5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2.xml"/><Relationship Id="rId78" Type="http://schemas.openxmlformats.org/officeDocument/2006/relationships/slide" Target="slides/slide7.xml"/><Relationship Id="rId94" Type="http://schemas.openxmlformats.org/officeDocument/2006/relationships/slide" Target="slides/slide23.xml"/><Relationship Id="rId99" Type="http://schemas.openxmlformats.org/officeDocument/2006/relationships/slide" Target="slides/slide28.xml"/><Relationship Id="rId101" Type="http://schemas.openxmlformats.org/officeDocument/2006/relationships/slide" Target="slides/slide30.xml"/><Relationship Id="rId122" Type="http://schemas.openxmlformats.org/officeDocument/2006/relationships/slide" Target="slides/slide51.xml"/><Relationship Id="rId143" Type="http://schemas.openxmlformats.org/officeDocument/2006/relationships/slide" Target="slides/slide72.xml"/><Relationship Id="rId148" Type="http://schemas.openxmlformats.org/officeDocument/2006/relationships/slide" Target="slides/slide77.xml"/><Relationship Id="rId164" Type="http://schemas.openxmlformats.org/officeDocument/2006/relationships/slide" Target="slides/slide93.xml"/><Relationship Id="rId169" Type="http://schemas.openxmlformats.org/officeDocument/2006/relationships/slide" Target="slides/slide98.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09.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 Target="slides/slide18.xml"/><Relationship Id="rId112" Type="http://schemas.openxmlformats.org/officeDocument/2006/relationships/slide" Target="slides/slide41.xml"/><Relationship Id="rId133" Type="http://schemas.openxmlformats.org/officeDocument/2006/relationships/slide" Target="slides/slide62.xml"/><Relationship Id="rId154" Type="http://schemas.openxmlformats.org/officeDocument/2006/relationships/slide" Target="slides/slide83.xml"/><Relationship Id="rId175" Type="http://schemas.openxmlformats.org/officeDocument/2006/relationships/slide" Target="slides/slide104.xml"/><Relationship Id="rId16" Type="http://schemas.openxmlformats.org/officeDocument/2006/relationships/slideMaster" Target="slideMasters/slideMaster16.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 Target="slides/slide8.xml"/><Relationship Id="rId102" Type="http://schemas.openxmlformats.org/officeDocument/2006/relationships/slide" Target="slides/slide31.xml"/><Relationship Id="rId123" Type="http://schemas.openxmlformats.org/officeDocument/2006/relationships/slide" Target="slides/slide52.xml"/><Relationship Id="rId144" Type="http://schemas.openxmlformats.org/officeDocument/2006/relationships/slide" Target="slides/slide73.xml"/><Relationship Id="rId90" Type="http://schemas.openxmlformats.org/officeDocument/2006/relationships/slide" Target="slides/slide19.xml"/><Relationship Id="rId165" Type="http://schemas.openxmlformats.org/officeDocument/2006/relationships/slide" Target="slides/slide94.xml"/><Relationship Id="rId186" Type="http://schemas.openxmlformats.org/officeDocument/2006/relationships/theme" Target="theme/theme1.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 Target="slides/slide42.xml"/><Relationship Id="rId134" Type="http://schemas.openxmlformats.org/officeDocument/2006/relationships/slide" Target="slides/slide63.xml"/><Relationship Id="rId80" Type="http://schemas.openxmlformats.org/officeDocument/2006/relationships/slide" Target="slides/slide9.xml"/><Relationship Id="rId155" Type="http://schemas.openxmlformats.org/officeDocument/2006/relationships/slide" Target="slides/slide84.xml"/><Relationship Id="rId176" Type="http://schemas.openxmlformats.org/officeDocument/2006/relationships/slide" Target="slides/slide105.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32.xml"/><Relationship Id="rId124" Type="http://schemas.openxmlformats.org/officeDocument/2006/relationships/slide" Target="slides/slide53.xml"/><Relationship Id="rId70" Type="http://schemas.openxmlformats.org/officeDocument/2006/relationships/slideMaster" Target="slideMasters/slideMaster70.xml"/><Relationship Id="rId91" Type="http://schemas.openxmlformats.org/officeDocument/2006/relationships/slide" Target="slides/slide20.xml"/><Relationship Id="rId145" Type="http://schemas.openxmlformats.org/officeDocument/2006/relationships/slide" Target="slides/slide74.xml"/><Relationship Id="rId166" Type="http://schemas.openxmlformats.org/officeDocument/2006/relationships/slide" Target="slides/slide95.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43.xml"/><Relationship Id="rId60" Type="http://schemas.openxmlformats.org/officeDocument/2006/relationships/slideMaster" Target="slideMasters/slideMaster60.xml"/><Relationship Id="rId81" Type="http://schemas.openxmlformats.org/officeDocument/2006/relationships/slide" Target="slides/slide10.xml"/><Relationship Id="rId135" Type="http://schemas.openxmlformats.org/officeDocument/2006/relationships/slide" Target="slides/slide64.xml"/><Relationship Id="rId156" Type="http://schemas.openxmlformats.org/officeDocument/2006/relationships/slide" Target="slides/slide85.xml"/><Relationship Id="rId177" Type="http://schemas.openxmlformats.org/officeDocument/2006/relationships/slide" Target="slides/slide106.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shared\PPTs\EAF-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ropbox\Docs\Compressed%20Cache\Final%20Graphs\Motiv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pekhime\Documents\My%20Dropbox\Docs\Compressed%20Cache\Final%20Graphs\L2MultBases.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Atreides\My%20Documents\Dropbox\Docs\Compressed%20Cache\Final%20Graphs\L2CompRatios.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file:///E:\Dropbox\Docs\Compressed%20Cache\Final%20Graphs\L2RealAl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Dropbox\Docs\Compressed%20Cache\Final%20Graphs\L2MPKI2M.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Dropbox\Docs\Compressed%20Cache\Final%20Graphs\L2-2Co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46062992125999"/>
          <c:y val="5.1400554097404502E-2"/>
          <c:w val="0.830485126859143"/>
          <c:h val="0.79822506561679796"/>
        </c:manualLayout>
      </c:layout>
      <c:barChart>
        <c:barDir val="col"/>
        <c:grouping val="clustered"/>
        <c:varyColors val="0"/>
        <c:ser>
          <c:idx val="0"/>
          <c:order val="0"/>
          <c:tx>
            <c:strRef>
              <c:f>Summary!$B$1</c:f>
              <c:strCache>
                <c:ptCount val="1"/>
                <c:pt idx="0">
                  <c:v>TA-DIP</c:v>
                </c:pt>
              </c:strCache>
            </c:strRef>
          </c:tx>
          <c:spPr>
            <a:solidFill>
              <a:schemeClr val="tx1">
                <a:lumMod val="50000"/>
                <a:lumOff val="50000"/>
              </a:schemeClr>
            </a:solidFill>
            <a:ln>
              <a:solidFill>
                <a:schemeClr val="tx1"/>
              </a:solidFill>
            </a:ln>
          </c:spPr>
          <c:invertIfNegative val="0"/>
          <c:cat>
            <c:strRef>
              <c:f>Summary!$A$2:$A$4</c:f>
              <c:strCache>
                <c:ptCount val="3"/>
                <c:pt idx="0">
                  <c:v>1-Core</c:v>
                </c:pt>
                <c:pt idx="1">
                  <c:v>2-Core</c:v>
                </c:pt>
                <c:pt idx="2">
                  <c:v>4-Core</c:v>
                </c:pt>
              </c:strCache>
            </c:strRef>
          </c:cat>
          <c:val>
            <c:numRef>
              <c:f>Summary!$B$2:$B$4</c:f>
              <c:numCache>
                <c:formatCode>0%</c:formatCode>
                <c:ptCount val="3"/>
                <c:pt idx="0">
                  <c:v>0.01</c:v>
                </c:pt>
                <c:pt idx="1">
                  <c:v>4.0000000000000098E-2</c:v>
                </c:pt>
                <c:pt idx="2">
                  <c:v>0.02</c:v>
                </c:pt>
              </c:numCache>
            </c:numRef>
          </c:val>
        </c:ser>
        <c:ser>
          <c:idx val="1"/>
          <c:order val="1"/>
          <c:tx>
            <c:strRef>
              <c:f>Summary!$C$1</c:f>
              <c:strCache>
                <c:ptCount val="1"/>
                <c:pt idx="0">
                  <c:v>TA-DRRIP</c:v>
                </c:pt>
              </c:strCache>
            </c:strRef>
          </c:tx>
          <c:spPr>
            <a:solidFill>
              <a:schemeClr val="tx2"/>
            </a:solidFill>
            <a:ln>
              <a:solidFill>
                <a:schemeClr val="tx1"/>
              </a:solidFill>
            </a:ln>
          </c:spPr>
          <c:invertIfNegative val="0"/>
          <c:cat>
            <c:strRef>
              <c:f>Summary!$A$2:$A$4</c:f>
              <c:strCache>
                <c:ptCount val="3"/>
                <c:pt idx="0">
                  <c:v>1-Core</c:v>
                </c:pt>
                <c:pt idx="1">
                  <c:v>2-Core</c:v>
                </c:pt>
                <c:pt idx="2">
                  <c:v>4-Core</c:v>
                </c:pt>
              </c:strCache>
            </c:strRef>
          </c:cat>
          <c:val>
            <c:numRef>
              <c:f>Summary!$C$2:$C$4</c:f>
              <c:numCache>
                <c:formatCode>0%</c:formatCode>
                <c:ptCount val="3"/>
                <c:pt idx="0">
                  <c:v>5.00000000000001E-2</c:v>
                </c:pt>
                <c:pt idx="1">
                  <c:v>8.0000000000000099E-2</c:v>
                </c:pt>
                <c:pt idx="2">
                  <c:v>0.11</c:v>
                </c:pt>
              </c:numCache>
            </c:numRef>
          </c:val>
        </c:ser>
        <c:ser>
          <c:idx val="2"/>
          <c:order val="2"/>
          <c:tx>
            <c:strRef>
              <c:f>Summary!$D$1</c:f>
              <c:strCache>
                <c:ptCount val="1"/>
                <c:pt idx="0">
                  <c:v>RTB</c:v>
                </c:pt>
              </c:strCache>
            </c:strRef>
          </c:tx>
          <c:spPr>
            <a:solidFill>
              <a:schemeClr val="bg2">
                <a:lumMod val="10000"/>
              </a:schemeClr>
            </a:solidFill>
          </c:spPr>
          <c:invertIfNegative val="0"/>
          <c:cat>
            <c:strRef>
              <c:f>Summary!$A$2:$A$4</c:f>
              <c:strCache>
                <c:ptCount val="3"/>
                <c:pt idx="0">
                  <c:v>1-Core</c:v>
                </c:pt>
                <c:pt idx="1">
                  <c:v>2-Core</c:v>
                </c:pt>
                <c:pt idx="2">
                  <c:v>4-Core</c:v>
                </c:pt>
              </c:strCache>
            </c:strRef>
          </c:cat>
          <c:val>
            <c:numRef>
              <c:f>Summary!$D$2:$D$4</c:f>
              <c:numCache>
                <c:formatCode>0%</c:formatCode>
                <c:ptCount val="3"/>
                <c:pt idx="0">
                  <c:v>0.01</c:v>
                </c:pt>
                <c:pt idx="1">
                  <c:v>6.0000000000000102E-2</c:v>
                </c:pt>
                <c:pt idx="2">
                  <c:v>7.0000000000000007E-2</c:v>
                </c:pt>
              </c:numCache>
            </c:numRef>
          </c:val>
        </c:ser>
        <c:ser>
          <c:idx val="3"/>
          <c:order val="3"/>
          <c:tx>
            <c:strRef>
              <c:f>Summary!$E$1</c:f>
              <c:strCache>
                <c:ptCount val="1"/>
                <c:pt idx="0">
                  <c:v>MCT</c:v>
                </c:pt>
              </c:strCache>
            </c:strRef>
          </c:tx>
          <c:spPr>
            <a:solidFill>
              <a:schemeClr val="tx1">
                <a:lumMod val="50000"/>
                <a:lumOff val="50000"/>
              </a:schemeClr>
            </a:solidFill>
            <a:ln>
              <a:solidFill>
                <a:schemeClr val="tx1"/>
              </a:solidFill>
            </a:ln>
          </c:spPr>
          <c:invertIfNegative val="0"/>
          <c:cat>
            <c:strRef>
              <c:f>Summary!$A$2:$A$4</c:f>
              <c:strCache>
                <c:ptCount val="3"/>
                <c:pt idx="0">
                  <c:v>1-Core</c:v>
                </c:pt>
                <c:pt idx="1">
                  <c:v>2-Core</c:v>
                </c:pt>
                <c:pt idx="2">
                  <c:v>4-Core</c:v>
                </c:pt>
              </c:strCache>
            </c:strRef>
          </c:cat>
          <c:val>
            <c:numRef>
              <c:f>Summary!$E$2:$E$4</c:f>
              <c:numCache>
                <c:formatCode>0%</c:formatCode>
                <c:ptCount val="3"/>
                <c:pt idx="0">
                  <c:v>0.01</c:v>
                </c:pt>
                <c:pt idx="1">
                  <c:v>0.1</c:v>
                </c:pt>
                <c:pt idx="2">
                  <c:v>6.0000000000000102E-2</c:v>
                </c:pt>
              </c:numCache>
            </c:numRef>
          </c:val>
        </c:ser>
        <c:ser>
          <c:idx val="4"/>
          <c:order val="4"/>
          <c:tx>
            <c:strRef>
              <c:f>Summary!$F$1</c:f>
              <c:strCache>
                <c:ptCount val="1"/>
                <c:pt idx="0">
                  <c:v>SHIP</c:v>
                </c:pt>
              </c:strCache>
            </c:strRef>
          </c:tx>
          <c:spPr>
            <a:solidFill>
              <a:schemeClr val="accent3"/>
            </a:solidFill>
            <a:ln>
              <a:solidFill>
                <a:schemeClr val="tx1"/>
              </a:solidFill>
            </a:ln>
          </c:spPr>
          <c:invertIfNegative val="0"/>
          <c:cat>
            <c:strRef>
              <c:f>Summary!$A$2:$A$4</c:f>
              <c:strCache>
                <c:ptCount val="3"/>
                <c:pt idx="0">
                  <c:v>1-Core</c:v>
                </c:pt>
                <c:pt idx="1">
                  <c:v>2-Core</c:v>
                </c:pt>
                <c:pt idx="2">
                  <c:v>4-Core</c:v>
                </c:pt>
              </c:strCache>
            </c:strRef>
          </c:cat>
          <c:val>
            <c:numRef>
              <c:f>Summary!$F$2:$F$4</c:f>
              <c:numCache>
                <c:formatCode>0%</c:formatCode>
                <c:ptCount val="3"/>
                <c:pt idx="0">
                  <c:v>4.0000000000000098E-2</c:v>
                </c:pt>
                <c:pt idx="1">
                  <c:v>0.1</c:v>
                </c:pt>
                <c:pt idx="2">
                  <c:v>0.13</c:v>
                </c:pt>
              </c:numCache>
            </c:numRef>
          </c:val>
        </c:ser>
        <c:ser>
          <c:idx val="5"/>
          <c:order val="5"/>
          <c:tx>
            <c:strRef>
              <c:f>Summary!$G$1</c:f>
              <c:strCache>
                <c:ptCount val="1"/>
                <c:pt idx="0">
                  <c:v>EAF</c:v>
                </c:pt>
              </c:strCache>
            </c:strRef>
          </c:tx>
          <c:spPr>
            <a:solidFill>
              <a:schemeClr val="accent1"/>
            </a:solidFill>
            <a:ln>
              <a:solidFill>
                <a:schemeClr val="tx1"/>
              </a:solidFill>
            </a:ln>
          </c:spPr>
          <c:invertIfNegative val="0"/>
          <c:cat>
            <c:strRef>
              <c:f>Summary!$A$2:$A$4</c:f>
              <c:strCache>
                <c:ptCount val="3"/>
                <c:pt idx="0">
                  <c:v>1-Core</c:v>
                </c:pt>
                <c:pt idx="1">
                  <c:v>2-Core</c:v>
                </c:pt>
                <c:pt idx="2">
                  <c:v>4-Core</c:v>
                </c:pt>
              </c:strCache>
            </c:strRef>
          </c:cat>
          <c:val>
            <c:numRef>
              <c:f>Summary!$G$2:$G$4</c:f>
              <c:numCache>
                <c:formatCode>0%</c:formatCode>
                <c:ptCount val="3"/>
                <c:pt idx="0">
                  <c:v>5.00000000000001E-2</c:v>
                </c:pt>
                <c:pt idx="1">
                  <c:v>0.15</c:v>
                </c:pt>
                <c:pt idx="2">
                  <c:v>0.21</c:v>
                </c:pt>
              </c:numCache>
            </c:numRef>
          </c:val>
        </c:ser>
        <c:ser>
          <c:idx val="6"/>
          <c:order val="6"/>
          <c:tx>
            <c:strRef>
              <c:f>Summary!$H$1</c:f>
              <c:strCache>
                <c:ptCount val="1"/>
                <c:pt idx="0">
                  <c:v>D-EAF</c:v>
                </c:pt>
              </c:strCache>
            </c:strRef>
          </c:tx>
          <c:spPr>
            <a:solidFill>
              <a:schemeClr val="tx1"/>
            </a:solidFill>
          </c:spPr>
          <c:invertIfNegative val="0"/>
          <c:cat>
            <c:strRef>
              <c:f>Summary!$A$2:$A$4</c:f>
              <c:strCache>
                <c:ptCount val="3"/>
                <c:pt idx="0">
                  <c:v>1-Core</c:v>
                </c:pt>
                <c:pt idx="1">
                  <c:v>2-Core</c:v>
                </c:pt>
                <c:pt idx="2">
                  <c:v>4-Core</c:v>
                </c:pt>
              </c:strCache>
            </c:strRef>
          </c:cat>
          <c:val>
            <c:numRef>
              <c:f>Summary!$H$2:$H$4</c:f>
              <c:numCache>
                <c:formatCode>0%</c:formatCode>
                <c:ptCount val="3"/>
                <c:pt idx="0">
                  <c:v>7.0000000000000007E-2</c:v>
                </c:pt>
                <c:pt idx="1">
                  <c:v>0.15</c:v>
                </c:pt>
                <c:pt idx="2">
                  <c:v>0.20499999999999999</c:v>
                </c:pt>
              </c:numCache>
            </c:numRef>
          </c:val>
        </c:ser>
        <c:dLbls>
          <c:showLegendKey val="0"/>
          <c:showVal val="0"/>
          <c:showCatName val="0"/>
          <c:showSerName val="0"/>
          <c:showPercent val="0"/>
          <c:showBubbleSize val="0"/>
        </c:dLbls>
        <c:gapWidth val="150"/>
        <c:axId val="-1997064912"/>
        <c:axId val="-1997073072"/>
      </c:barChart>
      <c:catAx>
        <c:axId val="-1997064912"/>
        <c:scaling>
          <c:orientation val="minMax"/>
        </c:scaling>
        <c:delete val="0"/>
        <c:axPos val="b"/>
        <c:numFmt formatCode="General" sourceLinked="0"/>
        <c:majorTickMark val="out"/>
        <c:minorTickMark val="none"/>
        <c:tickLblPos val="nextTo"/>
        <c:txPr>
          <a:bodyPr/>
          <a:lstStyle/>
          <a:p>
            <a:pPr>
              <a:defRPr sz="2000"/>
            </a:pPr>
            <a:endParaRPr lang="en-US"/>
          </a:p>
        </c:txPr>
        <c:crossAx val="-1997073072"/>
        <c:crosses val="autoZero"/>
        <c:auto val="1"/>
        <c:lblAlgn val="ctr"/>
        <c:lblOffset val="100"/>
        <c:noMultiLvlLbl val="0"/>
      </c:catAx>
      <c:valAx>
        <c:axId val="-1997073072"/>
        <c:scaling>
          <c:orientation val="minMax"/>
        </c:scaling>
        <c:delete val="0"/>
        <c:axPos val="l"/>
        <c:majorGridlines/>
        <c:title>
          <c:tx>
            <c:rich>
              <a:bodyPr rot="-5400000" vert="horz"/>
              <a:lstStyle/>
              <a:p>
                <a:pPr>
                  <a:defRPr sz="2000"/>
                </a:pPr>
                <a:r>
                  <a:rPr lang="en-US" sz="2000"/>
                  <a:t>Performance Improvement</a:t>
                </a:r>
                <a:r>
                  <a:rPr lang="en-US" sz="2000" baseline="0"/>
                  <a:t> over LRU</a:t>
                </a:r>
                <a:endParaRPr lang="en-US" sz="2000"/>
              </a:p>
            </c:rich>
          </c:tx>
          <c:overlay val="0"/>
        </c:title>
        <c:numFmt formatCode="0%" sourceLinked="1"/>
        <c:majorTickMark val="out"/>
        <c:minorTickMark val="none"/>
        <c:tickLblPos val="nextTo"/>
        <c:txPr>
          <a:bodyPr/>
          <a:lstStyle/>
          <a:p>
            <a:pPr>
              <a:defRPr sz="2000"/>
            </a:pPr>
            <a:endParaRPr lang="en-US"/>
          </a:p>
        </c:txPr>
        <c:crossAx val="-1997064912"/>
        <c:crosses val="autoZero"/>
        <c:crossBetween val="between"/>
      </c:valAx>
    </c:plotArea>
    <c:legend>
      <c:legendPos val="r"/>
      <c:layout>
        <c:manualLayout>
          <c:xMode val="edge"/>
          <c:yMode val="edge"/>
          <c:x val="0.14316797900262501"/>
          <c:y val="7.3498104403616399E-2"/>
          <c:w val="0.63309957349081503"/>
          <c:h val="0.13577153602068401"/>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Sheet1!$B$27</c:f>
              <c:strCache>
                <c:ptCount val="1"/>
                <c:pt idx="0">
                  <c:v>Zero</c:v>
                </c:pt>
              </c:strCache>
            </c:strRef>
          </c:tx>
          <c:invertIfNegative val="0"/>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Sheet1!$B$1:$B$26</c:f>
              <c:numCache>
                <c:formatCode>0%</c:formatCode>
                <c:ptCount val="26"/>
                <c:pt idx="0">
                  <c:v>1.2E-5</c:v>
                </c:pt>
                <c:pt idx="1">
                  <c:v>7.0000000000000101E-6</c:v>
                </c:pt>
                <c:pt idx="2">
                  <c:v>8.9110000000000092E-3</c:v>
                </c:pt>
                <c:pt idx="3">
                  <c:v>3.3322999999999998E-2</c:v>
                </c:pt>
                <c:pt idx="4">
                  <c:v>3.2362000000000002E-2</c:v>
                </c:pt>
                <c:pt idx="5">
                  <c:v>2.7000000000000101E-5</c:v>
                </c:pt>
                <c:pt idx="6">
                  <c:v>6.5765000000000101E-2</c:v>
                </c:pt>
                <c:pt idx="7">
                  <c:v>2.2030999999999999E-2</c:v>
                </c:pt>
                <c:pt idx="8">
                  <c:v>2.72E-4</c:v>
                </c:pt>
                <c:pt idx="9">
                  <c:v>1.76E-4</c:v>
                </c:pt>
                <c:pt idx="10">
                  <c:v>0.123142</c:v>
                </c:pt>
                <c:pt idx="11">
                  <c:v>0.169546</c:v>
                </c:pt>
                <c:pt idx="12">
                  <c:v>7.2498000000000104E-2</c:v>
                </c:pt>
                <c:pt idx="13">
                  <c:v>6.5674999999999997E-2</c:v>
                </c:pt>
                <c:pt idx="14">
                  <c:v>1.6313999999999999E-2</c:v>
                </c:pt>
                <c:pt idx="15">
                  <c:v>0.34372599999999998</c:v>
                </c:pt>
                <c:pt idx="16">
                  <c:v>0.268625</c:v>
                </c:pt>
                <c:pt idx="17">
                  <c:v>0.30067899999999997</c:v>
                </c:pt>
                <c:pt idx="18">
                  <c:v>3.261E-3</c:v>
                </c:pt>
                <c:pt idx="19">
                  <c:v>0.81434499999999999</c:v>
                </c:pt>
                <c:pt idx="20">
                  <c:v>8.3700000000000094E-3</c:v>
                </c:pt>
                <c:pt idx="21">
                  <c:v>0.83736299999999897</c:v>
                </c:pt>
                <c:pt idx="22">
                  <c:v>0.666323</c:v>
                </c:pt>
                <c:pt idx="23">
                  <c:v>0.99427500000000002</c:v>
                </c:pt>
                <c:pt idx="25">
                  <c:v>0.20195949999999999</c:v>
                </c:pt>
              </c:numCache>
            </c:numRef>
          </c:val>
        </c:ser>
        <c:ser>
          <c:idx val="1"/>
          <c:order val="1"/>
          <c:tx>
            <c:strRef>
              <c:f>Sheet1!$C$27</c:f>
              <c:strCache>
                <c:ptCount val="1"/>
                <c:pt idx="0">
                  <c:v>Repeated Values</c:v>
                </c:pt>
              </c:strCache>
            </c:strRef>
          </c:tx>
          <c:invertIfNegative val="0"/>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Sheet1!$C$1:$C$26</c:f>
              <c:numCache>
                <c:formatCode>0%</c:formatCode>
                <c:ptCount val="26"/>
                <c:pt idx="0">
                  <c:v>1E-4</c:v>
                </c:pt>
                <c:pt idx="1">
                  <c:v>6.5000000000000103E-5</c:v>
                </c:pt>
                <c:pt idx="2">
                  <c:v>1E-4</c:v>
                </c:pt>
                <c:pt idx="3">
                  <c:v>5.0800000000000096E-4</c:v>
                </c:pt>
                <c:pt idx="4">
                  <c:v>1.46E-4</c:v>
                </c:pt>
                <c:pt idx="5">
                  <c:v>1E-4</c:v>
                </c:pt>
                <c:pt idx="6">
                  <c:v>5.2900000000000104E-4</c:v>
                </c:pt>
                <c:pt idx="7">
                  <c:v>8.8120000000000195E-3</c:v>
                </c:pt>
                <c:pt idx="8">
                  <c:v>1.9999999999999999E-6</c:v>
                </c:pt>
                <c:pt idx="9">
                  <c:v>3.6901000000000003E-2</c:v>
                </c:pt>
                <c:pt idx="10">
                  <c:v>2.0049999999999998E-3</c:v>
                </c:pt>
                <c:pt idx="11">
                  <c:v>9.5992999999999995E-2</c:v>
                </c:pt>
                <c:pt idx="12">
                  <c:v>5.0720000000000001E-3</c:v>
                </c:pt>
                <c:pt idx="13">
                  <c:v>1.0873000000000001E-2</c:v>
                </c:pt>
                <c:pt idx="14">
                  <c:v>5.914E-3</c:v>
                </c:pt>
                <c:pt idx="15">
                  <c:v>2.0917000000000002E-2</c:v>
                </c:pt>
                <c:pt idx="16">
                  <c:v>0.29969200000000001</c:v>
                </c:pt>
                <c:pt idx="17">
                  <c:v>3.8811999999999999E-2</c:v>
                </c:pt>
                <c:pt idx="18">
                  <c:v>3.1344999999999998E-2</c:v>
                </c:pt>
                <c:pt idx="19">
                  <c:v>8.3856000000000194E-2</c:v>
                </c:pt>
                <c:pt idx="20">
                  <c:v>6.4140000000000004E-3</c:v>
                </c:pt>
                <c:pt idx="21">
                  <c:v>0.13684199999999999</c:v>
                </c:pt>
                <c:pt idx="22">
                  <c:v>0.32178000000000001</c:v>
                </c:pt>
                <c:pt idx="23">
                  <c:v>1.6280000000000001E-3</c:v>
                </c:pt>
                <c:pt idx="25">
                  <c:v>4.6183583333333403E-2</c:v>
                </c:pt>
              </c:numCache>
            </c:numRef>
          </c:val>
        </c:ser>
        <c:ser>
          <c:idx val="2"/>
          <c:order val="2"/>
          <c:tx>
            <c:strRef>
              <c:f>Sheet1!$D$27</c:f>
              <c:strCache>
                <c:ptCount val="1"/>
                <c:pt idx="0">
                  <c:v>Other Patterns</c:v>
                </c:pt>
              </c:strCache>
            </c:strRef>
          </c:tx>
          <c:invertIfNegative val="0"/>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Sheet1!$D$1:$D$26</c:f>
              <c:numCache>
                <c:formatCode>0%</c:formatCode>
                <c:ptCount val="26"/>
                <c:pt idx="0">
                  <c:v>1.7699999999999999E-4</c:v>
                </c:pt>
                <c:pt idx="1">
                  <c:v>1.3799999999999999E-4</c:v>
                </c:pt>
                <c:pt idx="2">
                  <c:v>6.0208999999999999E-2</c:v>
                </c:pt>
                <c:pt idx="3">
                  <c:v>4.5394000000000101E-2</c:v>
                </c:pt>
                <c:pt idx="4">
                  <c:v>7.0763000000000104E-2</c:v>
                </c:pt>
                <c:pt idx="5">
                  <c:v>0.11701499999999999</c:v>
                </c:pt>
                <c:pt idx="6">
                  <c:v>7.5432000000000096E-2</c:v>
                </c:pt>
                <c:pt idx="7">
                  <c:v>0.116796</c:v>
                </c:pt>
                <c:pt idx="8">
                  <c:v>0.21335999999999999</c:v>
                </c:pt>
                <c:pt idx="9">
                  <c:v>0.188634</c:v>
                </c:pt>
                <c:pt idx="10">
                  <c:v>0.12997500000000001</c:v>
                </c:pt>
                <c:pt idx="11">
                  <c:v>1.6265000000000002E-2</c:v>
                </c:pt>
                <c:pt idx="12">
                  <c:v>0.239121</c:v>
                </c:pt>
                <c:pt idx="13">
                  <c:v>0.240817</c:v>
                </c:pt>
                <c:pt idx="14">
                  <c:v>0.42075699999999999</c:v>
                </c:pt>
                <c:pt idx="15">
                  <c:v>8.6109000000000005E-2</c:v>
                </c:pt>
                <c:pt idx="16">
                  <c:v>0.185363</c:v>
                </c:pt>
                <c:pt idx="17">
                  <c:v>0.45647199999999999</c:v>
                </c:pt>
                <c:pt idx="18">
                  <c:v>0.84696800000000005</c:v>
                </c:pt>
                <c:pt idx="19">
                  <c:v>1.7818000000000001E-2</c:v>
                </c:pt>
                <c:pt idx="20">
                  <c:v>0.91842599999999996</c:v>
                </c:pt>
                <c:pt idx="21">
                  <c:v>3.0600000000000001E-4</c:v>
                </c:pt>
                <c:pt idx="22">
                  <c:v>6.9900000000000105E-4</c:v>
                </c:pt>
                <c:pt idx="23">
                  <c:v>3.4499999999999998E-4</c:v>
                </c:pt>
                <c:pt idx="25">
                  <c:v>0.185306625</c:v>
                </c:pt>
              </c:numCache>
            </c:numRef>
          </c:val>
        </c:ser>
        <c:dLbls>
          <c:showLegendKey val="0"/>
          <c:showVal val="0"/>
          <c:showCatName val="0"/>
          <c:showSerName val="0"/>
          <c:showPercent val="0"/>
          <c:showBubbleSize val="0"/>
        </c:dLbls>
        <c:gapWidth val="150"/>
        <c:overlap val="100"/>
        <c:axId val="-1997064368"/>
        <c:axId val="-1997062192"/>
      </c:barChart>
      <c:catAx>
        <c:axId val="-1997064368"/>
        <c:scaling>
          <c:orientation val="minMax"/>
        </c:scaling>
        <c:delete val="0"/>
        <c:axPos val="b"/>
        <c:numFmt formatCode="General" sourceLinked="0"/>
        <c:majorTickMark val="out"/>
        <c:minorTickMark val="none"/>
        <c:tickLblPos val="nextTo"/>
        <c:txPr>
          <a:bodyPr/>
          <a:lstStyle/>
          <a:p>
            <a:pPr>
              <a:defRPr sz="1600"/>
            </a:pPr>
            <a:endParaRPr lang="en-US"/>
          </a:p>
        </c:txPr>
        <c:crossAx val="-1997062192"/>
        <c:crosses val="autoZero"/>
        <c:auto val="1"/>
        <c:lblAlgn val="ctr"/>
        <c:lblOffset val="100"/>
        <c:noMultiLvlLbl val="0"/>
      </c:catAx>
      <c:valAx>
        <c:axId val="-1997062192"/>
        <c:scaling>
          <c:orientation val="minMax"/>
          <c:max val="1"/>
        </c:scaling>
        <c:delete val="0"/>
        <c:axPos val="l"/>
        <c:majorGridlines/>
        <c:title>
          <c:tx>
            <c:rich>
              <a:bodyPr rot="-5400000" vert="horz"/>
              <a:lstStyle/>
              <a:p>
                <a:pPr>
                  <a:defRPr sz="2400"/>
                </a:pPr>
                <a:r>
                  <a:rPr lang="en-US" sz="2400"/>
                  <a:t>Cache Coverage (%)</a:t>
                </a:r>
              </a:p>
            </c:rich>
          </c:tx>
          <c:layout>
            <c:manualLayout>
              <c:xMode val="edge"/>
              <c:yMode val="edge"/>
              <c:x val="1.57706110993267E-2"/>
              <c:y val="0.16123162363868199"/>
            </c:manualLayout>
          </c:layout>
          <c:overlay val="0"/>
        </c:title>
        <c:numFmt formatCode="0%" sourceLinked="1"/>
        <c:majorTickMark val="out"/>
        <c:minorTickMark val="none"/>
        <c:tickLblPos val="nextTo"/>
        <c:txPr>
          <a:bodyPr/>
          <a:lstStyle/>
          <a:p>
            <a:pPr>
              <a:defRPr sz="2000"/>
            </a:pPr>
            <a:endParaRPr lang="en-US"/>
          </a:p>
        </c:txPr>
        <c:crossAx val="-1997064368"/>
        <c:crosses val="autoZero"/>
        <c:crossBetween val="between"/>
        <c:majorUnit val="0.2"/>
      </c:valAx>
    </c:plotArea>
    <c:legend>
      <c:legendPos val="t"/>
      <c:layout>
        <c:manualLayout>
          <c:xMode val="edge"/>
          <c:yMode val="edge"/>
          <c:x val="0.16612711240042399"/>
          <c:y val="0.170764075457671"/>
          <c:w val="0.40236278031035599"/>
          <c:h val="0.34096466592472902"/>
        </c:manualLayout>
      </c:layout>
      <c:overlay val="0"/>
      <c:txPr>
        <a:bodyPr/>
        <a:lstStyle/>
        <a:p>
          <a:pPr>
            <a:defRPr sz="2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6842105263201"/>
          <c:y val="4.3861193299279101E-2"/>
          <c:w val="0.820553004558641"/>
          <c:h val="0.793640379062162"/>
        </c:manualLayout>
      </c:layout>
      <c:barChart>
        <c:barDir val="col"/>
        <c:grouping val="clustered"/>
        <c:varyColors val="0"/>
        <c:ser>
          <c:idx val="1"/>
          <c:order val="0"/>
          <c:tx>
            <c:strRef>
              <c:f>'Comp Ratios'!$C$26</c:f>
              <c:strCache>
                <c:ptCount val="1"/>
                <c:pt idx="0">
                  <c:v>1</c:v>
                </c:pt>
              </c:strCache>
            </c:strRef>
          </c:tx>
          <c:invertIfNegative val="0"/>
          <c:cat>
            <c:strRef>
              <c:f>'Comp Ratios'!$A$27</c:f>
              <c:strCache>
                <c:ptCount val="1"/>
                <c:pt idx="0">
                  <c:v>GeoMean</c:v>
                </c:pt>
              </c:strCache>
            </c:strRef>
          </c:cat>
          <c:val>
            <c:numRef>
              <c:f>'Comp Ratios'!$C$27</c:f>
              <c:numCache>
                <c:formatCode>General</c:formatCode>
                <c:ptCount val="1"/>
                <c:pt idx="0">
                  <c:v>1.3961079850045259</c:v>
                </c:pt>
              </c:numCache>
            </c:numRef>
          </c:val>
        </c:ser>
        <c:ser>
          <c:idx val="2"/>
          <c:order val="1"/>
          <c:tx>
            <c:strRef>
              <c:f>'Comp Ratios'!$D$26</c:f>
              <c:strCache>
                <c:ptCount val="1"/>
                <c:pt idx="0">
                  <c:v>2</c:v>
                </c:pt>
              </c:strCache>
            </c:strRef>
          </c:tx>
          <c:invertIfNegative val="0"/>
          <c:cat>
            <c:strRef>
              <c:f>'Comp Ratios'!$A$27</c:f>
              <c:strCache>
                <c:ptCount val="1"/>
                <c:pt idx="0">
                  <c:v>GeoMean</c:v>
                </c:pt>
              </c:strCache>
            </c:strRef>
          </c:cat>
          <c:val>
            <c:numRef>
              <c:f>'Comp Ratios'!$D$27</c:f>
              <c:numCache>
                <c:formatCode>General</c:formatCode>
                <c:ptCount val="1"/>
                <c:pt idx="0">
                  <c:v>1.51131903613745</c:v>
                </c:pt>
              </c:numCache>
            </c:numRef>
          </c:val>
        </c:ser>
        <c:ser>
          <c:idx val="3"/>
          <c:order val="2"/>
          <c:tx>
            <c:strRef>
              <c:f>'Comp Ratios'!$E$26</c:f>
              <c:strCache>
                <c:ptCount val="1"/>
                <c:pt idx="0">
                  <c:v>3</c:v>
                </c:pt>
              </c:strCache>
            </c:strRef>
          </c:tx>
          <c:invertIfNegative val="0"/>
          <c:cat>
            <c:strRef>
              <c:f>'Comp Ratios'!$A$27</c:f>
              <c:strCache>
                <c:ptCount val="1"/>
                <c:pt idx="0">
                  <c:v>GeoMean</c:v>
                </c:pt>
              </c:strCache>
            </c:strRef>
          </c:cat>
          <c:val>
            <c:numRef>
              <c:f>'Comp Ratios'!$E$27</c:f>
              <c:numCache>
                <c:formatCode>General</c:formatCode>
                <c:ptCount val="1"/>
                <c:pt idx="0">
                  <c:v>1.498247023266958</c:v>
                </c:pt>
              </c:numCache>
            </c:numRef>
          </c:val>
        </c:ser>
        <c:ser>
          <c:idx val="4"/>
          <c:order val="3"/>
          <c:tx>
            <c:strRef>
              <c:f>'Comp Ratios'!$F$26</c:f>
              <c:strCache>
                <c:ptCount val="1"/>
                <c:pt idx="0">
                  <c:v>4</c:v>
                </c:pt>
              </c:strCache>
            </c:strRef>
          </c:tx>
          <c:invertIfNegative val="0"/>
          <c:cat>
            <c:strRef>
              <c:f>'Comp Ratios'!$A$27</c:f>
              <c:strCache>
                <c:ptCount val="1"/>
                <c:pt idx="0">
                  <c:v>GeoMean</c:v>
                </c:pt>
              </c:strCache>
            </c:strRef>
          </c:cat>
          <c:val>
            <c:numRef>
              <c:f>'Comp Ratios'!$F$27</c:f>
              <c:numCache>
                <c:formatCode>General</c:formatCode>
                <c:ptCount val="1"/>
                <c:pt idx="0">
                  <c:v>1.4326292564019549</c:v>
                </c:pt>
              </c:numCache>
            </c:numRef>
          </c:val>
        </c:ser>
        <c:ser>
          <c:idx val="5"/>
          <c:order val="4"/>
          <c:tx>
            <c:strRef>
              <c:f>'Comp Ratios'!$H$26</c:f>
              <c:strCache>
                <c:ptCount val="1"/>
                <c:pt idx="0">
                  <c:v>8</c:v>
                </c:pt>
              </c:strCache>
            </c:strRef>
          </c:tx>
          <c:invertIfNegative val="0"/>
          <c:cat>
            <c:strRef>
              <c:f>'Comp Ratios'!$A$27</c:f>
              <c:strCache>
                <c:ptCount val="1"/>
                <c:pt idx="0">
                  <c:v>GeoMean</c:v>
                </c:pt>
              </c:strCache>
            </c:strRef>
          </c:cat>
          <c:val>
            <c:numRef>
              <c:f>'Comp Ratios'!$H$27</c:f>
              <c:numCache>
                <c:formatCode>General</c:formatCode>
                <c:ptCount val="1"/>
                <c:pt idx="0">
                  <c:v>1.311848079902457</c:v>
                </c:pt>
              </c:numCache>
            </c:numRef>
          </c:val>
        </c:ser>
        <c:ser>
          <c:idx val="7"/>
          <c:order val="5"/>
          <c:tx>
            <c:strRef>
              <c:f>'Comp Ratios'!$I$26</c:f>
              <c:strCache>
                <c:ptCount val="1"/>
                <c:pt idx="0">
                  <c:v>10</c:v>
                </c:pt>
              </c:strCache>
            </c:strRef>
          </c:tx>
          <c:invertIfNegative val="0"/>
          <c:cat>
            <c:strRef>
              <c:f>'Comp Ratios'!$A$27</c:f>
              <c:strCache>
                <c:ptCount val="1"/>
                <c:pt idx="0">
                  <c:v>GeoMean</c:v>
                </c:pt>
              </c:strCache>
            </c:strRef>
          </c:cat>
          <c:val>
            <c:numRef>
              <c:f>'Comp Ratios'!$I$27</c:f>
              <c:numCache>
                <c:formatCode>General</c:formatCode>
                <c:ptCount val="1"/>
                <c:pt idx="0">
                  <c:v>1.2741766613082579</c:v>
                </c:pt>
              </c:numCache>
            </c:numRef>
          </c:val>
        </c:ser>
        <c:ser>
          <c:idx val="8"/>
          <c:order val="6"/>
          <c:tx>
            <c:strRef>
              <c:f>'Comp Ratios'!$J$26</c:f>
              <c:strCache>
                <c:ptCount val="1"/>
                <c:pt idx="0">
                  <c:v>16</c:v>
                </c:pt>
              </c:strCache>
            </c:strRef>
          </c:tx>
          <c:invertIfNegative val="0"/>
          <c:cat>
            <c:strRef>
              <c:f>'Comp Ratios'!$A$27</c:f>
              <c:strCache>
                <c:ptCount val="1"/>
                <c:pt idx="0">
                  <c:v>GeoMean</c:v>
                </c:pt>
              </c:strCache>
            </c:strRef>
          </c:cat>
          <c:val>
            <c:numRef>
              <c:f>'Comp Ratios'!$J$27</c:f>
              <c:numCache>
                <c:formatCode>General</c:formatCode>
                <c:ptCount val="1"/>
                <c:pt idx="0">
                  <c:v>1.224194076160235</c:v>
                </c:pt>
              </c:numCache>
            </c:numRef>
          </c:val>
        </c:ser>
        <c:dLbls>
          <c:showLegendKey val="0"/>
          <c:showVal val="0"/>
          <c:showCatName val="0"/>
          <c:showSerName val="0"/>
          <c:showPercent val="0"/>
          <c:showBubbleSize val="0"/>
        </c:dLbls>
        <c:gapWidth val="150"/>
        <c:axId val="-1997076880"/>
        <c:axId val="-1997071440"/>
      </c:barChart>
      <c:catAx>
        <c:axId val="-1997076880"/>
        <c:scaling>
          <c:orientation val="minMax"/>
        </c:scaling>
        <c:delete val="0"/>
        <c:axPos val="b"/>
        <c:numFmt formatCode="General" sourceLinked="0"/>
        <c:majorTickMark val="out"/>
        <c:minorTickMark val="none"/>
        <c:tickLblPos val="nextTo"/>
        <c:txPr>
          <a:bodyPr/>
          <a:lstStyle/>
          <a:p>
            <a:pPr>
              <a:defRPr sz="2400"/>
            </a:pPr>
            <a:endParaRPr lang="en-US"/>
          </a:p>
        </c:txPr>
        <c:crossAx val="-1997071440"/>
        <c:crosses val="autoZero"/>
        <c:auto val="1"/>
        <c:lblAlgn val="ctr"/>
        <c:lblOffset val="100"/>
        <c:noMultiLvlLbl val="0"/>
      </c:catAx>
      <c:valAx>
        <c:axId val="-1997071440"/>
        <c:scaling>
          <c:orientation val="minMax"/>
          <c:max val="2.2000000000000002"/>
          <c:min val="1"/>
        </c:scaling>
        <c:delete val="0"/>
        <c:axPos val="l"/>
        <c:majorGridlines/>
        <c:title>
          <c:tx>
            <c:rich>
              <a:bodyPr rot="-5400000" vert="horz"/>
              <a:lstStyle/>
              <a:p>
                <a:pPr>
                  <a:defRPr sz="2800"/>
                </a:pPr>
                <a:r>
                  <a:rPr lang="en-US" sz="2800"/>
                  <a:t>Compression Ratio</a:t>
                </a:r>
              </a:p>
            </c:rich>
          </c:tx>
          <c:layout>
            <c:manualLayout>
              <c:xMode val="edge"/>
              <c:yMode val="edge"/>
              <c:x val="2.4444882489388E-2"/>
              <c:y val="0.12994234218960199"/>
            </c:manualLayout>
          </c:layout>
          <c:overlay val="0"/>
        </c:title>
        <c:numFmt formatCode="General" sourceLinked="1"/>
        <c:majorTickMark val="out"/>
        <c:minorTickMark val="none"/>
        <c:tickLblPos val="nextTo"/>
        <c:txPr>
          <a:bodyPr/>
          <a:lstStyle/>
          <a:p>
            <a:pPr>
              <a:defRPr sz="2000"/>
            </a:pPr>
            <a:endParaRPr lang="en-US"/>
          </a:p>
        </c:txPr>
        <c:crossAx val="-1997076880"/>
        <c:crosses val="autoZero"/>
        <c:crossBetween val="between"/>
      </c:valAx>
    </c:plotArea>
    <c:legend>
      <c:legendPos val="t"/>
      <c:layout>
        <c:manualLayout>
          <c:xMode val="edge"/>
          <c:yMode val="edge"/>
          <c:x val="0.22835287679625399"/>
          <c:y val="8.69832058125415E-2"/>
          <c:w val="0.64089022103393001"/>
          <c:h val="6.5486974010916396E-2"/>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3"/>
          <c:order val="0"/>
          <c:tx>
            <c:strRef>
              <c:f>'Comp Ratios'!$E$1</c:f>
              <c:strCache>
                <c:ptCount val="1"/>
                <c:pt idx="0">
                  <c:v>B+Δ (2 bases)</c:v>
                </c:pt>
              </c:strCache>
            </c:strRef>
          </c:tx>
          <c:spPr>
            <a:solidFill>
              <a:schemeClr val="accent1">
                <a:lumMod val="75000"/>
              </a:schemeClr>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Ratios'!$E$2:$E$27</c:f>
              <c:numCache>
                <c:formatCode>General</c:formatCode>
                <c:ptCount val="26"/>
                <c:pt idx="0">
                  <c:v>1.0625469999999999</c:v>
                </c:pt>
                <c:pt idx="1">
                  <c:v>1.012499</c:v>
                </c:pt>
                <c:pt idx="2">
                  <c:v>1.0254190000000001</c:v>
                </c:pt>
                <c:pt idx="3">
                  <c:v>1.197889</c:v>
                </c:pt>
                <c:pt idx="4">
                  <c:v>1.133192</c:v>
                </c:pt>
                <c:pt idx="5">
                  <c:v>1.3750020000000001</c:v>
                </c:pt>
                <c:pt idx="6">
                  <c:v>1.747738</c:v>
                </c:pt>
                <c:pt idx="7">
                  <c:v>1.534626</c:v>
                </c:pt>
                <c:pt idx="8">
                  <c:v>1.3346990000000001</c:v>
                </c:pt>
                <c:pt idx="9">
                  <c:v>1.244637</c:v>
                </c:pt>
                <c:pt idx="10">
                  <c:v>1.523768</c:v>
                </c:pt>
                <c:pt idx="11">
                  <c:v>1.446998</c:v>
                </c:pt>
                <c:pt idx="12">
                  <c:v>1.26084</c:v>
                </c:pt>
                <c:pt idx="13">
                  <c:v>1.4752890000000001</c:v>
                </c:pt>
                <c:pt idx="14">
                  <c:v>1.744685</c:v>
                </c:pt>
                <c:pt idx="15">
                  <c:v>1.395392</c:v>
                </c:pt>
                <c:pt idx="16">
                  <c:v>1.979349</c:v>
                </c:pt>
                <c:pt idx="17">
                  <c:v>1.786778</c:v>
                </c:pt>
                <c:pt idx="18">
                  <c:v>1.973851</c:v>
                </c:pt>
                <c:pt idx="19">
                  <c:v>1.991919</c:v>
                </c:pt>
                <c:pt idx="20">
                  <c:v>1.992241000000001</c:v>
                </c:pt>
                <c:pt idx="21">
                  <c:v>1.994691</c:v>
                </c:pt>
                <c:pt idx="22">
                  <c:v>1.9950470000000009</c:v>
                </c:pt>
                <c:pt idx="23">
                  <c:v>1.9965880000000009</c:v>
                </c:pt>
                <c:pt idx="25">
                  <c:v>1.51131903613745</c:v>
                </c:pt>
              </c:numCache>
            </c:numRef>
          </c:val>
        </c:ser>
        <c:ser>
          <c:idx val="4"/>
          <c:order val="1"/>
          <c:tx>
            <c:strRef>
              <c:f>'Comp Ratios'!$F$1</c:f>
              <c:strCache>
                <c:ptCount val="1"/>
                <c:pt idx="0">
                  <c:v>BΔI</c:v>
                </c:pt>
              </c:strCache>
            </c:strRef>
          </c:tx>
          <c:spPr>
            <a:solidFill>
              <a:srgbClr val="C00000"/>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Ratios'!$F$2:$F$27</c:f>
              <c:numCache>
                <c:formatCode>General</c:formatCode>
                <c:ptCount val="26"/>
                <c:pt idx="0">
                  <c:v>1.003927999999999</c:v>
                </c:pt>
                <c:pt idx="1">
                  <c:v>1.012499</c:v>
                </c:pt>
                <c:pt idx="2">
                  <c:v>1.0257499999999991</c:v>
                </c:pt>
                <c:pt idx="3">
                  <c:v>1.1021160000000001</c:v>
                </c:pt>
                <c:pt idx="4">
                  <c:v>1.183173</c:v>
                </c:pt>
                <c:pt idx="5">
                  <c:v>1.3500880000000011</c:v>
                </c:pt>
                <c:pt idx="6">
                  <c:v>1.405209999999999</c:v>
                </c:pt>
                <c:pt idx="7">
                  <c:v>1.4278729999999991</c:v>
                </c:pt>
                <c:pt idx="8">
                  <c:v>1.497534999999999</c:v>
                </c:pt>
                <c:pt idx="9">
                  <c:v>1.523574999999999</c:v>
                </c:pt>
                <c:pt idx="10">
                  <c:v>1.5350170000000001</c:v>
                </c:pt>
                <c:pt idx="11">
                  <c:v>1.5415989999999991</c:v>
                </c:pt>
                <c:pt idx="12">
                  <c:v>1.5793680000000001</c:v>
                </c:pt>
                <c:pt idx="13">
                  <c:v>1.5993010000000001</c:v>
                </c:pt>
                <c:pt idx="14">
                  <c:v>1.6017440000000001</c:v>
                </c:pt>
                <c:pt idx="15">
                  <c:v>1.611199</c:v>
                </c:pt>
                <c:pt idx="16">
                  <c:v>1.740526999999999</c:v>
                </c:pt>
                <c:pt idx="17">
                  <c:v>1.9257150000000001</c:v>
                </c:pt>
                <c:pt idx="18">
                  <c:v>1.9738450000000001</c:v>
                </c:pt>
                <c:pt idx="19">
                  <c:v>1.9920310000000001</c:v>
                </c:pt>
                <c:pt idx="20">
                  <c:v>1.9922450000000009</c:v>
                </c:pt>
                <c:pt idx="21">
                  <c:v>1.9946919999999999</c:v>
                </c:pt>
                <c:pt idx="22">
                  <c:v>1.9950470000000009</c:v>
                </c:pt>
                <c:pt idx="23">
                  <c:v>1.9965880000000009</c:v>
                </c:pt>
                <c:pt idx="25">
                  <c:v>1.529917236491438</c:v>
                </c:pt>
              </c:numCache>
            </c:numRef>
          </c:val>
        </c:ser>
        <c:dLbls>
          <c:showLegendKey val="0"/>
          <c:showVal val="0"/>
          <c:showCatName val="0"/>
          <c:showSerName val="0"/>
          <c:showPercent val="0"/>
          <c:showBubbleSize val="0"/>
        </c:dLbls>
        <c:gapWidth val="150"/>
        <c:axId val="-1997063824"/>
        <c:axId val="-1997075248"/>
      </c:barChart>
      <c:catAx>
        <c:axId val="-1997063824"/>
        <c:scaling>
          <c:orientation val="minMax"/>
        </c:scaling>
        <c:delete val="0"/>
        <c:axPos val="b"/>
        <c:numFmt formatCode="General" sourceLinked="0"/>
        <c:majorTickMark val="out"/>
        <c:minorTickMark val="none"/>
        <c:tickLblPos val="nextTo"/>
        <c:txPr>
          <a:bodyPr/>
          <a:lstStyle/>
          <a:p>
            <a:pPr>
              <a:defRPr sz="1800"/>
            </a:pPr>
            <a:endParaRPr lang="en-US"/>
          </a:p>
        </c:txPr>
        <c:crossAx val="-1997075248"/>
        <c:crosses val="autoZero"/>
        <c:auto val="1"/>
        <c:lblAlgn val="ctr"/>
        <c:lblOffset val="100"/>
        <c:noMultiLvlLbl val="0"/>
      </c:catAx>
      <c:valAx>
        <c:axId val="-1997075248"/>
        <c:scaling>
          <c:orientation val="minMax"/>
          <c:max val="2.2000000000000002"/>
          <c:min val="1"/>
        </c:scaling>
        <c:delete val="0"/>
        <c:axPos val="l"/>
        <c:majorGridlines/>
        <c:title>
          <c:tx>
            <c:rich>
              <a:bodyPr rot="-5400000" vert="horz"/>
              <a:lstStyle/>
              <a:p>
                <a:pPr>
                  <a:defRPr sz="2400"/>
                </a:pPr>
                <a:r>
                  <a:rPr lang="en-US" sz="2400"/>
                  <a:t>Compression Ratio</a:t>
                </a:r>
              </a:p>
            </c:rich>
          </c:tx>
          <c:layout>
            <c:manualLayout>
              <c:xMode val="edge"/>
              <c:yMode val="edge"/>
              <c:x val="2.84923975020364E-3"/>
              <c:y val="0.20827567660599799"/>
            </c:manualLayout>
          </c:layout>
          <c:overlay val="0"/>
        </c:title>
        <c:numFmt formatCode="General" sourceLinked="1"/>
        <c:majorTickMark val="out"/>
        <c:minorTickMark val="none"/>
        <c:tickLblPos val="nextTo"/>
        <c:txPr>
          <a:bodyPr/>
          <a:lstStyle/>
          <a:p>
            <a:pPr>
              <a:defRPr sz="2000"/>
            </a:pPr>
            <a:endParaRPr lang="en-US"/>
          </a:p>
        </c:txPr>
        <c:crossAx val="-1997063824"/>
        <c:crosses val="autoZero"/>
        <c:crossBetween val="between"/>
      </c:valAx>
    </c:plotArea>
    <c:legend>
      <c:legendPos val="t"/>
      <c:layout>
        <c:manualLayout>
          <c:xMode val="edge"/>
          <c:yMode val="edge"/>
          <c:x val="0.153517626029505"/>
          <c:y val="0.16317090486640001"/>
          <c:w val="0.70866760084263702"/>
          <c:h val="9.58405731731162E-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24045774739901"/>
          <c:y val="0.11923595355665299"/>
          <c:w val="0.84846968486473595"/>
          <c:h val="0.51154989100938697"/>
        </c:manualLayout>
      </c:layout>
      <c:barChart>
        <c:barDir val="col"/>
        <c:grouping val="clustered"/>
        <c:varyColors val="0"/>
        <c:ser>
          <c:idx val="3"/>
          <c:order val="0"/>
          <c:tx>
            <c:strRef>
              <c:f>'Comp Ratios'!$B$1</c:f>
              <c:strCache>
                <c:ptCount val="1"/>
                <c:pt idx="0">
                  <c:v>ZCA</c:v>
                </c:pt>
              </c:strCache>
            </c:strRef>
          </c:tx>
          <c:spPr>
            <a:solidFill>
              <a:srgbClr val="8064A2">
                <a:lumMod val="75000"/>
              </a:srgbClr>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Ratios'!$B$2:$B$27</c:f>
              <c:numCache>
                <c:formatCode>General</c:formatCode>
                <c:ptCount val="26"/>
                <c:pt idx="0">
                  <c:v>1</c:v>
                </c:pt>
                <c:pt idx="1">
                  <c:v>1.0124629999999999</c:v>
                </c:pt>
                <c:pt idx="2">
                  <c:v>1.0001549999999999</c:v>
                </c:pt>
                <c:pt idx="3">
                  <c:v>1.005528999999999</c:v>
                </c:pt>
                <c:pt idx="4">
                  <c:v>1.0288349999999991</c:v>
                </c:pt>
                <c:pt idx="5">
                  <c:v>1</c:v>
                </c:pt>
                <c:pt idx="6">
                  <c:v>1.1561470000000009</c:v>
                </c:pt>
                <c:pt idx="7">
                  <c:v>1.091415</c:v>
                </c:pt>
                <c:pt idx="8">
                  <c:v>1.0241009999999999</c:v>
                </c:pt>
                <c:pt idx="9">
                  <c:v>1</c:v>
                </c:pt>
                <c:pt idx="10">
                  <c:v>1.0005120000000001</c:v>
                </c:pt>
                <c:pt idx="11">
                  <c:v>1.189838</c:v>
                </c:pt>
                <c:pt idx="12">
                  <c:v>1</c:v>
                </c:pt>
                <c:pt idx="13">
                  <c:v>1.1082920000000001</c:v>
                </c:pt>
                <c:pt idx="14">
                  <c:v>1.054934</c:v>
                </c:pt>
                <c:pt idx="15">
                  <c:v>1.0000009999999999</c:v>
                </c:pt>
                <c:pt idx="16">
                  <c:v>1.001293999999999</c:v>
                </c:pt>
                <c:pt idx="17">
                  <c:v>1.2793810000000001</c:v>
                </c:pt>
                <c:pt idx="18">
                  <c:v>1.9738450000000001</c:v>
                </c:pt>
                <c:pt idx="19">
                  <c:v>1.5235030000000001</c:v>
                </c:pt>
                <c:pt idx="20">
                  <c:v>1.5405770000000001</c:v>
                </c:pt>
                <c:pt idx="21">
                  <c:v>1.8009850000000001</c:v>
                </c:pt>
                <c:pt idx="22">
                  <c:v>1.9950560000000011</c:v>
                </c:pt>
                <c:pt idx="23">
                  <c:v>1.9965880000000009</c:v>
                </c:pt>
                <c:pt idx="25">
                  <c:v>1.2004522719153881</c:v>
                </c:pt>
              </c:numCache>
            </c:numRef>
          </c:val>
        </c:ser>
        <c:ser>
          <c:idx val="4"/>
          <c:order val="1"/>
          <c:tx>
            <c:strRef>
              <c:f>'Comp Ratios'!$C$1</c:f>
              <c:strCache>
                <c:ptCount val="1"/>
                <c:pt idx="0">
                  <c:v>FVC </c:v>
                </c:pt>
              </c:strCache>
            </c:strRef>
          </c:tx>
          <c:spPr>
            <a:solidFill>
              <a:srgbClr val="C00000"/>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Ratios'!$C$2:$C$27</c:f>
              <c:numCache>
                <c:formatCode>General</c:formatCode>
                <c:ptCount val="26"/>
                <c:pt idx="0">
                  <c:v>1.0297219999999989</c:v>
                </c:pt>
                <c:pt idx="1">
                  <c:v>1.012499</c:v>
                </c:pt>
                <c:pt idx="2">
                  <c:v>1.001169</c:v>
                </c:pt>
                <c:pt idx="3">
                  <c:v>1.016967</c:v>
                </c:pt>
                <c:pt idx="4">
                  <c:v>1.145691</c:v>
                </c:pt>
                <c:pt idx="5">
                  <c:v>1.498807</c:v>
                </c:pt>
                <c:pt idx="6">
                  <c:v>1.185713</c:v>
                </c:pt>
                <c:pt idx="7">
                  <c:v>1.143761</c:v>
                </c:pt>
                <c:pt idx="8">
                  <c:v>1.415683</c:v>
                </c:pt>
                <c:pt idx="9">
                  <c:v>1.357291</c:v>
                </c:pt>
                <c:pt idx="10">
                  <c:v>1.0142880000000001</c:v>
                </c:pt>
                <c:pt idx="11">
                  <c:v>1.4595830000000001</c:v>
                </c:pt>
                <c:pt idx="12">
                  <c:v>1.3573770000000001</c:v>
                </c:pt>
                <c:pt idx="13">
                  <c:v>1.3744989999999999</c:v>
                </c:pt>
                <c:pt idx="14">
                  <c:v>1.1967639999999999</c:v>
                </c:pt>
                <c:pt idx="15">
                  <c:v>1.3873549999999999</c:v>
                </c:pt>
                <c:pt idx="16">
                  <c:v>1.9380649999999999</c:v>
                </c:pt>
                <c:pt idx="17">
                  <c:v>1.7894080000000001</c:v>
                </c:pt>
                <c:pt idx="18">
                  <c:v>1.9738420000000001</c:v>
                </c:pt>
                <c:pt idx="19">
                  <c:v>1.985919</c:v>
                </c:pt>
                <c:pt idx="20">
                  <c:v>1.959838</c:v>
                </c:pt>
                <c:pt idx="21">
                  <c:v>1.9947120000000009</c:v>
                </c:pt>
                <c:pt idx="22">
                  <c:v>1.9950470000000009</c:v>
                </c:pt>
                <c:pt idx="23">
                  <c:v>1.9965880000000009</c:v>
                </c:pt>
                <c:pt idx="25">
                  <c:v>1.4212130698538059</c:v>
                </c:pt>
              </c:numCache>
            </c:numRef>
          </c:val>
        </c:ser>
        <c:ser>
          <c:idx val="0"/>
          <c:order val="2"/>
          <c:tx>
            <c:strRef>
              <c:f>'Comp Ratios'!$D$1</c:f>
              <c:strCache>
                <c:ptCount val="1"/>
                <c:pt idx="0">
                  <c:v>FPC</c:v>
                </c:pt>
              </c:strCache>
            </c:strRef>
          </c:tx>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Ratios'!$D$2:$D$27</c:f>
              <c:numCache>
                <c:formatCode>General</c:formatCode>
                <c:ptCount val="26"/>
                <c:pt idx="0">
                  <c:v>1.0040070000000001</c:v>
                </c:pt>
                <c:pt idx="1">
                  <c:v>1.012499</c:v>
                </c:pt>
                <c:pt idx="2">
                  <c:v>1.022467</c:v>
                </c:pt>
                <c:pt idx="3">
                  <c:v>1.056789</c:v>
                </c:pt>
                <c:pt idx="4">
                  <c:v>1.230748</c:v>
                </c:pt>
                <c:pt idx="5">
                  <c:v>1.312106</c:v>
                </c:pt>
                <c:pt idx="6">
                  <c:v>1.177354</c:v>
                </c:pt>
                <c:pt idx="7">
                  <c:v>1.406363</c:v>
                </c:pt>
                <c:pt idx="8">
                  <c:v>1.47052</c:v>
                </c:pt>
                <c:pt idx="9">
                  <c:v>1.523520999999999</c:v>
                </c:pt>
                <c:pt idx="10">
                  <c:v>1.5441510000000001</c:v>
                </c:pt>
                <c:pt idx="11">
                  <c:v>1.5994440000000001</c:v>
                </c:pt>
                <c:pt idx="12">
                  <c:v>1.57629</c:v>
                </c:pt>
                <c:pt idx="13">
                  <c:v>1.726896</c:v>
                </c:pt>
                <c:pt idx="14">
                  <c:v>1.265101</c:v>
                </c:pt>
                <c:pt idx="15">
                  <c:v>1.6748940000000001</c:v>
                </c:pt>
                <c:pt idx="16">
                  <c:v>1.9072119999999999</c:v>
                </c:pt>
                <c:pt idx="17">
                  <c:v>1.9167400000000001</c:v>
                </c:pt>
                <c:pt idx="18">
                  <c:v>1.973835</c:v>
                </c:pt>
                <c:pt idx="19">
                  <c:v>1.9920320000000009</c:v>
                </c:pt>
                <c:pt idx="20">
                  <c:v>1.992249000000001</c:v>
                </c:pt>
                <c:pt idx="21">
                  <c:v>1.9946950000000001</c:v>
                </c:pt>
                <c:pt idx="22">
                  <c:v>1.9950450000000011</c:v>
                </c:pt>
                <c:pt idx="23">
                  <c:v>1.9965880000000009</c:v>
                </c:pt>
                <c:pt idx="25">
                  <c:v>1.5148592945785611</c:v>
                </c:pt>
              </c:numCache>
            </c:numRef>
          </c:val>
        </c:ser>
        <c:ser>
          <c:idx val="2"/>
          <c:order val="3"/>
          <c:tx>
            <c:strRef>
              <c:f>'Comp Ratios'!$F$1</c:f>
              <c:strCache>
                <c:ptCount val="1"/>
                <c:pt idx="0">
                  <c:v>BΔI</c:v>
                </c:pt>
              </c:strCache>
            </c:strRef>
          </c:tx>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Ratios'!$F$2:$F$27</c:f>
              <c:numCache>
                <c:formatCode>General</c:formatCode>
                <c:ptCount val="26"/>
                <c:pt idx="0">
                  <c:v>1.003927999999999</c:v>
                </c:pt>
                <c:pt idx="1">
                  <c:v>1.012499</c:v>
                </c:pt>
                <c:pt idx="2">
                  <c:v>1.0257499999999991</c:v>
                </c:pt>
                <c:pt idx="3">
                  <c:v>1.1021160000000001</c:v>
                </c:pt>
                <c:pt idx="4">
                  <c:v>1.183173</c:v>
                </c:pt>
                <c:pt idx="5">
                  <c:v>1.3500880000000011</c:v>
                </c:pt>
                <c:pt idx="6">
                  <c:v>1.405209999999999</c:v>
                </c:pt>
                <c:pt idx="7">
                  <c:v>1.4278729999999991</c:v>
                </c:pt>
                <c:pt idx="8">
                  <c:v>1.497534999999999</c:v>
                </c:pt>
                <c:pt idx="9">
                  <c:v>1.523574999999999</c:v>
                </c:pt>
                <c:pt idx="10">
                  <c:v>1.5350170000000001</c:v>
                </c:pt>
                <c:pt idx="11">
                  <c:v>1.5415989999999991</c:v>
                </c:pt>
                <c:pt idx="12">
                  <c:v>1.5793680000000001</c:v>
                </c:pt>
                <c:pt idx="13">
                  <c:v>1.5993010000000001</c:v>
                </c:pt>
                <c:pt idx="14">
                  <c:v>1.6017440000000001</c:v>
                </c:pt>
                <c:pt idx="15">
                  <c:v>1.611199</c:v>
                </c:pt>
                <c:pt idx="16">
                  <c:v>1.740526999999999</c:v>
                </c:pt>
                <c:pt idx="17">
                  <c:v>1.9257150000000001</c:v>
                </c:pt>
                <c:pt idx="18">
                  <c:v>1.9738450000000001</c:v>
                </c:pt>
                <c:pt idx="19">
                  <c:v>1.9920310000000001</c:v>
                </c:pt>
                <c:pt idx="20">
                  <c:v>1.9922450000000009</c:v>
                </c:pt>
                <c:pt idx="21">
                  <c:v>1.9946919999999999</c:v>
                </c:pt>
                <c:pt idx="22">
                  <c:v>1.9950470000000009</c:v>
                </c:pt>
                <c:pt idx="23">
                  <c:v>1.9965880000000009</c:v>
                </c:pt>
                <c:pt idx="25">
                  <c:v>1.529917236491438</c:v>
                </c:pt>
              </c:numCache>
            </c:numRef>
          </c:val>
        </c:ser>
        <c:dLbls>
          <c:showLegendKey val="0"/>
          <c:showVal val="0"/>
          <c:showCatName val="0"/>
          <c:showSerName val="0"/>
          <c:showPercent val="0"/>
          <c:showBubbleSize val="0"/>
        </c:dLbls>
        <c:gapWidth val="150"/>
        <c:axId val="-1997070352"/>
        <c:axId val="-1997069808"/>
      </c:barChart>
      <c:catAx>
        <c:axId val="-1997070352"/>
        <c:scaling>
          <c:orientation val="minMax"/>
        </c:scaling>
        <c:delete val="0"/>
        <c:axPos val="b"/>
        <c:numFmt formatCode="General" sourceLinked="0"/>
        <c:majorTickMark val="out"/>
        <c:minorTickMark val="none"/>
        <c:tickLblPos val="nextTo"/>
        <c:txPr>
          <a:bodyPr/>
          <a:lstStyle/>
          <a:p>
            <a:pPr>
              <a:defRPr sz="1800"/>
            </a:pPr>
            <a:endParaRPr lang="en-US"/>
          </a:p>
        </c:txPr>
        <c:crossAx val="-1997069808"/>
        <c:crosses val="autoZero"/>
        <c:auto val="1"/>
        <c:lblAlgn val="ctr"/>
        <c:lblOffset val="100"/>
        <c:noMultiLvlLbl val="0"/>
      </c:catAx>
      <c:valAx>
        <c:axId val="-1997069808"/>
        <c:scaling>
          <c:orientation val="minMax"/>
          <c:max val="2.2000000000000002"/>
          <c:min val="1"/>
        </c:scaling>
        <c:delete val="0"/>
        <c:axPos val="l"/>
        <c:majorGridlines/>
        <c:title>
          <c:tx>
            <c:rich>
              <a:bodyPr rot="-5400000" vert="horz"/>
              <a:lstStyle/>
              <a:p>
                <a:pPr>
                  <a:defRPr sz="2800"/>
                </a:pPr>
                <a:r>
                  <a:rPr lang="en-US" sz="2800"/>
                  <a:t>Compression Ratio</a:t>
                </a:r>
              </a:p>
            </c:rich>
          </c:tx>
          <c:layout>
            <c:manualLayout>
              <c:xMode val="edge"/>
              <c:yMode val="edge"/>
              <c:x val="1.30434797493415E-2"/>
              <c:y val="7.5468214778237494E-2"/>
            </c:manualLayout>
          </c:layout>
          <c:overlay val="0"/>
        </c:title>
        <c:numFmt formatCode="General" sourceLinked="1"/>
        <c:majorTickMark val="out"/>
        <c:minorTickMark val="none"/>
        <c:tickLblPos val="nextTo"/>
        <c:txPr>
          <a:bodyPr/>
          <a:lstStyle/>
          <a:p>
            <a:pPr>
              <a:defRPr sz="2000"/>
            </a:pPr>
            <a:endParaRPr lang="en-US"/>
          </a:p>
        </c:txPr>
        <c:crossAx val="-1997070352"/>
        <c:crosses val="autoZero"/>
        <c:crossBetween val="between"/>
      </c:valAx>
    </c:plotArea>
    <c:legend>
      <c:legendPos val="t"/>
      <c:layout>
        <c:manualLayout>
          <c:xMode val="edge"/>
          <c:yMode val="edge"/>
          <c:x val="0.22518763268146"/>
          <c:y val="0.12061279416344101"/>
          <c:w val="0.56527303038605903"/>
          <c:h val="8.9363879161704296E-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'L2 Real Final (2)'!$A$2</c:f>
              <c:strCache>
                <c:ptCount val="1"/>
                <c:pt idx="0">
                  <c:v>Baseline (no compr.)</c:v>
                </c:pt>
              </c:strCache>
            </c:strRef>
          </c:tx>
          <c:spPr>
            <a:solidFill>
              <a:srgbClr val="FF0000"/>
            </a:solidFill>
            <a:ln>
              <a:solidFill>
                <a:schemeClr val="tx1"/>
              </a:solidFill>
            </a:ln>
          </c:spPr>
          <c:invertIfNegative val="0"/>
          <c:cat>
            <c:strRef>
              <c:f>'L2 Real Final (2)'!$B$1:$G$1</c:f>
              <c:strCache>
                <c:ptCount val="6"/>
                <c:pt idx="0">
                  <c:v>512kB</c:v>
                </c:pt>
                <c:pt idx="1">
                  <c:v>1MB</c:v>
                </c:pt>
                <c:pt idx="2">
                  <c:v>2MB</c:v>
                </c:pt>
                <c:pt idx="3">
                  <c:v>4MB</c:v>
                </c:pt>
                <c:pt idx="4">
                  <c:v>8MB</c:v>
                </c:pt>
                <c:pt idx="5">
                  <c:v>16MB</c:v>
                </c:pt>
              </c:strCache>
            </c:strRef>
          </c:cat>
          <c:val>
            <c:numRef>
              <c:f>'L2 Real Final (2)'!$B$2:$G$2</c:f>
              <c:numCache>
                <c:formatCode>General</c:formatCode>
                <c:ptCount val="6"/>
                <c:pt idx="0">
                  <c:v>1</c:v>
                </c:pt>
                <c:pt idx="1">
                  <c:v>1.085874338347312</c:v>
                </c:pt>
                <c:pt idx="2">
                  <c:v>1.149808210533676</c:v>
                </c:pt>
                <c:pt idx="3">
                  <c:v>1.1818548936555</c:v>
                </c:pt>
                <c:pt idx="4">
                  <c:v>1.275264957970744</c:v>
                </c:pt>
                <c:pt idx="5">
                  <c:v>1.3788094006898961</c:v>
                </c:pt>
              </c:numCache>
            </c:numRef>
          </c:val>
        </c:ser>
        <c:ser>
          <c:idx val="1"/>
          <c:order val="1"/>
          <c:tx>
            <c:strRef>
              <c:f>'L2 Real Final (2)'!$A$3</c:f>
              <c:strCache>
                <c:ptCount val="1"/>
                <c:pt idx="0">
                  <c:v>BΔI</c:v>
                </c:pt>
              </c:strCache>
            </c:strRef>
          </c:tx>
          <c:spPr>
            <a:solidFill>
              <a:srgbClr val="0070C0"/>
            </a:solidFill>
            <a:ln>
              <a:solidFill>
                <a:schemeClr val="tx1"/>
              </a:solidFill>
            </a:ln>
          </c:spPr>
          <c:invertIfNegative val="0"/>
          <c:cat>
            <c:strRef>
              <c:f>'L2 Real Final (2)'!$B$1:$G$1</c:f>
              <c:strCache>
                <c:ptCount val="6"/>
                <c:pt idx="0">
                  <c:v>512kB</c:v>
                </c:pt>
                <c:pt idx="1">
                  <c:v>1MB</c:v>
                </c:pt>
                <c:pt idx="2">
                  <c:v>2MB</c:v>
                </c:pt>
                <c:pt idx="3">
                  <c:v>4MB</c:v>
                </c:pt>
                <c:pt idx="4">
                  <c:v>8MB</c:v>
                </c:pt>
                <c:pt idx="5">
                  <c:v>16MB</c:v>
                </c:pt>
              </c:strCache>
            </c:strRef>
          </c:cat>
          <c:val>
            <c:numRef>
              <c:f>'L2 Real Final (2)'!$B$3:$G$3</c:f>
              <c:numCache>
                <c:formatCode>General</c:formatCode>
                <c:ptCount val="6"/>
                <c:pt idx="0">
                  <c:v>1.081725376616933</c:v>
                </c:pt>
                <c:pt idx="1">
                  <c:v>1.1424795633036351</c:v>
                </c:pt>
                <c:pt idx="2">
                  <c:v>1.208497335224165</c:v>
                </c:pt>
                <c:pt idx="3">
                  <c:v>1.240080494793568</c:v>
                </c:pt>
                <c:pt idx="4">
                  <c:v>1.346025446046704</c:v>
                </c:pt>
                <c:pt idx="5">
                  <c:v>1.428473259411406</c:v>
                </c:pt>
              </c:numCache>
            </c:numRef>
          </c:val>
        </c:ser>
        <c:dLbls>
          <c:showLegendKey val="0"/>
          <c:showVal val="0"/>
          <c:showCatName val="0"/>
          <c:showSerName val="0"/>
          <c:showPercent val="0"/>
          <c:showBubbleSize val="0"/>
        </c:dLbls>
        <c:gapWidth val="150"/>
        <c:axId val="-1997065456"/>
        <c:axId val="-87259888"/>
      </c:barChart>
      <c:catAx>
        <c:axId val="-1997065456"/>
        <c:scaling>
          <c:orientation val="minMax"/>
        </c:scaling>
        <c:delete val="0"/>
        <c:axPos val="b"/>
        <c:title>
          <c:tx>
            <c:rich>
              <a:bodyPr/>
              <a:lstStyle/>
              <a:p>
                <a:pPr>
                  <a:defRPr sz="3200"/>
                </a:pPr>
                <a:r>
                  <a:rPr lang="en-US" sz="3200"/>
                  <a:t>L2 cache</a:t>
                </a:r>
                <a:r>
                  <a:rPr lang="en-US" sz="3200" baseline="0"/>
                  <a:t> size</a:t>
                </a:r>
                <a:endParaRPr lang="en-US" sz="3200"/>
              </a:p>
            </c:rich>
          </c:tx>
          <c:layout>
            <c:manualLayout>
              <c:xMode val="edge"/>
              <c:yMode val="edge"/>
              <c:x val="0.37439129017047501"/>
              <c:y val="0.82059727495919299"/>
            </c:manualLayout>
          </c:layout>
          <c:overlay val="0"/>
        </c:title>
        <c:numFmt formatCode="General" sourceLinked="0"/>
        <c:majorTickMark val="out"/>
        <c:minorTickMark val="none"/>
        <c:tickLblPos val="nextTo"/>
        <c:txPr>
          <a:bodyPr/>
          <a:lstStyle/>
          <a:p>
            <a:pPr>
              <a:defRPr sz="2000"/>
            </a:pPr>
            <a:endParaRPr lang="en-US"/>
          </a:p>
        </c:txPr>
        <c:crossAx val="-87259888"/>
        <c:crosses val="autoZero"/>
        <c:auto val="1"/>
        <c:lblAlgn val="ctr"/>
        <c:lblOffset val="100"/>
        <c:noMultiLvlLbl val="0"/>
      </c:catAx>
      <c:valAx>
        <c:axId val="-87259888"/>
        <c:scaling>
          <c:orientation val="minMax"/>
          <c:max val="1.5"/>
          <c:min val="0.9"/>
        </c:scaling>
        <c:delete val="0"/>
        <c:axPos val="l"/>
        <c:majorGridlines/>
        <c:title>
          <c:tx>
            <c:rich>
              <a:bodyPr rot="-5400000" vert="horz"/>
              <a:lstStyle/>
              <a:p>
                <a:pPr>
                  <a:defRPr sz="3200"/>
                </a:pPr>
                <a:r>
                  <a:rPr lang="en-US" sz="3200"/>
                  <a:t>Normalized IPC</a:t>
                </a:r>
              </a:p>
            </c:rich>
          </c:tx>
          <c:layout>
            <c:manualLayout>
              <c:xMode val="edge"/>
              <c:yMode val="edge"/>
              <c:x val="2.54629676040697E-2"/>
              <c:y val="0.118990569140181"/>
            </c:manualLayout>
          </c:layout>
          <c:overlay val="0"/>
        </c:title>
        <c:numFmt formatCode="General" sourceLinked="1"/>
        <c:majorTickMark val="out"/>
        <c:minorTickMark val="none"/>
        <c:tickLblPos val="nextTo"/>
        <c:txPr>
          <a:bodyPr/>
          <a:lstStyle/>
          <a:p>
            <a:pPr>
              <a:defRPr sz="2400"/>
            </a:pPr>
            <a:endParaRPr lang="en-US"/>
          </a:p>
        </c:txPr>
        <c:crossAx val="-1997065456"/>
        <c:crosses val="autoZero"/>
        <c:crossBetween val="between"/>
        <c:majorUnit val="0.1"/>
      </c:valAx>
    </c:plotArea>
    <c:legend>
      <c:legendPos val="t"/>
      <c:layout>
        <c:manualLayout>
          <c:xMode val="edge"/>
          <c:yMode val="edge"/>
          <c:x val="0.26586243591570502"/>
          <c:y val="2.2150121374068198E-2"/>
          <c:w val="0.64443218256988"/>
          <c:h val="0.15991557428261399"/>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Sheet2!$A$2</c:f>
              <c:strCache>
                <c:ptCount val="1"/>
                <c:pt idx="0">
                  <c:v>Baseline (no compr.)</c:v>
                </c:pt>
              </c:strCache>
            </c:strRef>
          </c:tx>
          <c:spPr>
            <a:solidFill>
              <a:srgbClr val="FF0000"/>
            </a:solidFill>
            <a:ln>
              <a:solidFill>
                <a:schemeClr val="tx1"/>
              </a:solidFill>
            </a:ln>
          </c:spPr>
          <c:invertIfNegative val="0"/>
          <c:cat>
            <c:strRef>
              <c:f>Sheet2!$B$1:$G$1</c:f>
              <c:strCache>
                <c:ptCount val="6"/>
                <c:pt idx="0">
                  <c:v>512kB</c:v>
                </c:pt>
                <c:pt idx="1">
                  <c:v>1MB</c:v>
                </c:pt>
                <c:pt idx="2">
                  <c:v>2MB</c:v>
                </c:pt>
                <c:pt idx="3">
                  <c:v>4MB</c:v>
                </c:pt>
                <c:pt idx="4">
                  <c:v>8MB</c:v>
                </c:pt>
                <c:pt idx="5">
                  <c:v>16MB</c:v>
                </c:pt>
              </c:strCache>
            </c:strRef>
          </c:cat>
          <c:val>
            <c:numRef>
              <c:f>Sheet2!$B$2:$G$2</c:f>
              <c:numCache>
                <c:formatCode>General</c:formatCode>
                <c:ptCount val="6"/>
                <c:pt idx="0">
                  <c:v>1</c:v>
                </c:pt>
                <c:pt idx="1">
                  <c:v>0.81899909033777296</c:v>
                </c:pt>
                <c:pt idx="2">
                  <c:v>0.59143356743430198</c:v>
                </c:pt>
                <c:pt idx="3">
                  <c:v>0.465930093679641</c:v>
                </c:pt>
                <c:pt idx="4">
                  <c:v>0.37544383840381801</c:v>
                </c:pt>
                <c:pt idx="5">
                  <c:v>0.27526732474660598</c:v>
                </c:pt>
              </c:numCache>
            </c:numRef>
          </c:val>
        </c:ser>
        <c:ser>
          <c:idx val="1"/>
          <c:order val="1"/>
          <c:tx>
            <c:strRef>
              <c:f>Sheet2!$A$3</c:f>
              <c:strCache>
                <c:ptCount val="1"/>
                <c:pt idx="0">
                  <c:v>BΔI</c:v>
                </c:pt>
              </c:strCache>
            </c:strRef>
          </c:tx>
          <c:spPr>
            <a:solidFill>
              <a:srgbClr val="0070C0"/>
            </a:solidFill>
            <a:ln>
              <a:solidFill>
                <a:schemeClr val="tx1"/>
              </a:solidFill>
            </a:ln>
          </c:spPr>
          <c:invertIfNegative val="0"/>
          <c:cat>
            <c:strRef>
              <c:f>Sheet2!$B$1:$G$1</c:f>
              <c:strCache>
                <c:ptCount val="6"/>
                <c:pt idx="0">
                  <c:v>512kB</c:v>
                </c:pt>
                <c:pt idx="1">
                  <c:v>1MB</c:v>
                </c:pt>
                <c:pt idx="2">
                  <c:v>2MB</c:v>
                </c:pt>
                <c:pt idx="3">
                  <c:v>4MB</c:v>
                </c:pt>
                <c:pt idx="4">
                  <c:v>8MB</c:v>
                </c:pt>
                <c:pt idx="5">
                  <c:v>16MB</c:v>
                </c:pt>
              </c:strCache>
            </c:strRef>
          </c:cat>
          <c:val>
            <c:numRef>
              <c:f>Sheet2!$B$3:$G$3</c:f>
              <c:numCache>
                <c:formatCode>General</c:formatCode>
                <c:ptCount val="6"/>
                <c:pt idx="0">
                  <c:v>0.84292379642649695</c:v>
                </c:pt>
                <c:pt idx="1">
                  <c:v>0.62368416080325195</c:v>
                </c:pt>
                <c:pt idx="2">
                  <c:v>0.46600238518116399</c:v>
                </c:pt>
                <c:pt idx="3">
                  <c:v>0.40552061366821801</c:v>
                </c:pt>
                <c:pt idx="4">
                  <c:v>0.30364478350790602</c:v>
                </c:pt>
                <c:pt idx="5">
                  <c:v>0.23665871711275799</c:v>
                </c:pt>
              </c:numCache>
            </c:numRef>
          </c:val>
        </c:ser>
        <c:dLbls>
          <c:showLegendKey val="0"/>
          <c:showVal val="0"/>
          <c:showCatName val="0"/>
          <c:showSerName val="0"/>
          <c:showPercent val="0"/>
          <c:showBubbleSize val="0"/>
        </c:dLbls>
        <c:gapWidth val="150"/>
        <c:axId val="-1956091648"/>
        <c:axId val="-1956089472"/>
      </c:barChart>
      <c:catAx>
        <c:axId val="-1956091648"/>
        <c:scaling>
          <c:orientation val="minMax"/>
        </c:scaling>
        <c:delete val="0"/>
        <c:axPos val="b"/>
        <c:title>
          <c:tx>
            <c:rich>
              <a:bodyPr/>
              <a:lstStyle/>
              <a:p>
                <a:pPr>
                  <a:defRPr sz="3200"/>
                </a:pPr>
                <a:r>
                  <a:rPr lang="en-US" sz="3200"/>
                  <a:t>L2 cache</a:t>
                </a:r>
                <a:r>
                  <a:rPr lang="en-US" sz="3200" baseline="0"/>
                  <a:t> size</a:t>
                </a:r>
                <a:endParaRPr lang="en-US" sz="3200"/>
              </a:p>
            </c:rich>
          </c:tx>
          <c:layout>
            <c:manualLayout>
              <c:xMode val="edge"/>
              <c:yMode val="edge"/>
              <c:x val="0.37947451498632601"/>
              <c:y val="0.82474059752180096"/>
            </c:manualLayout>
          </c:layout>
          <c:overlay val="0"/>
        </c:title>
        <c:numFmt formatCode="General" sourceLinked="0"/>
        <c:majorTickMark val="out"/>
        <c:minorTickMark val="none"/>
        <c:tickLblPos val="nextTo"/>
        <c:txPr>
          <a:bodyPr rot="-2700000"/>
          <a:lstStyle/>
          <a:p>
            <a:pPr>
              <a:defRPr sz="2000"/>
            </a:pPr>
            <a:endParaRPr lang="en-US"/>
          </a:p>
        </c:txPr>
        <c:crossAx val="-1956089472"/>
        <c:crosses val="autoZero"/>
        <c:auto val="1"/>
        <c:lblAlgn val="ctr"/>
        <c:lblOffset val="100"/>
        <c:noMultiLvlLbl val="0"/>
      </c:catAx>
      <c:valAx>
        <c:axId val="-1956089472"/>
        <c:scaling>
          <c:orientation val="minMax"/>
          <c:max val="1"/>
        </c:scaling>
        <c:delete val="0"/>
        <c:axPos val="l"/>
        <c:majorGridlines/>
        <c:title>
          <c:tx>
            <c:rich>
              <a:bodyPr rot="-5400000" vert="horz"/>
              <a:lstStyle/>
              <a:p>
                <a:pPr>
                  <a:defRPr sz="3200"/>
                </a:pPr>
                <a:r>
                  <a:rPr lang="en-US" sz="3200"/>
                  <a:t>Normalized MPKI </a:t>
                </a:r>
              </a:p>
            </c:rich>
          </c:tx>
          <c:layout>
            <c:manualLayout>
              <c:xMode val="edge"/>
              <c:yMode val="edge"/>
              <c:x val="2.4247184946626501E-2"/>
              <c:y val="6.2512753109908295E-2"/>
            </c:manualLayout>
          </c:layout>
          <c:overlay val="0"/>
        </c:title>
        <c:numFmt formatCode="General" sourceLinked="1"/>
        <c:majorTickMark val="out"/>
        <c:minorTickMark val="none"/>
        <c:tickLblPos val="nextTo"/>
        <c:txPr>
          <a:bodyPr/>
          <a:lstStyle/>
          <a:p>
            <a:pPr>
              <a:defRPr sz="2400"/>
            </a:pPr>
            <a:endParaRPr lang="en-US"/>
          </a:p>
        </c:txPr>
        <c:crossAx val="-1956091648"/>
        <c:crosses val="autoZero"/>
        <c:crossBetween val="between"/>
        <c:majorUnit val="0.2"/>
      </c:valAx>
    </c:plotArea>
    <c:legend>
      <c:legendPos val="t"/>
      <c:layout>
        <c:manualLayout>
          <c:xMode val="edge"/>
          <c:yMode val="edge"/>
          <c:x val="0.279835382419303"/>
          <c:y val="5.8105446779937904E-3"/>
          <c:w val="0.71732237417691203"/>
          <c:h val="0.16674108095698001"/>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43533520174385"/>
          <c:y val="9.13539686849488E-2"/>
          <c:w val="0.84752758129810102"/>
          <c:h val="0.72784676402930304"/>
        </c:manualLayout>
      </c:layout>
      <c:barChart>
        <c:barDir val="col"/>
        <c:grouping val="clustered"/>
        <c:varyColors val="0"/>
        <c:ser>
          <c:idx val="3"/>
          <c:order val="0"/>
          <c:tx>
            <c:strRef>
              <c:f>'New Data (2)'!$I$1</c:f>
              <c:strCache>
                <c:ptCount val="1"/>
                <c:pt idx="0">
                  <c:v>ZCA</c:v>
                </c:pt>
              </c:strCache>
            </c:strRef>
          </c:tx>
          <c:spPr>
            <a:solidFill>
              <a:schemeClr val="bg1">
                <a:lumMod val="95000"/>
              </a:schemeClr>
            </a:solidFill>
            <a:ln>
              <a:solidFill>
                <a:schemeClr val="tx1"/>
              </a:solidFill>
            </a:ln>
          </c:spPr>
          <c:invertIfNegative val="0"/>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(2)'!$I$2:$I$8</c:f>
              <c:numCache>
                <c:formatCode>0.00</c:formatCode>
                <c:ptCount val="7"/>
                <c:pt idx="0">
                  <c:v>1.0267857142857151</c:v>
                </c:pt>
                <c:pt idx="1">
                  <c:v>1.0153846153846131</c:v>
                </c:pt>
                <c:pt idx="2">
                  <c:v>1.0258620689655169</c:v>
                </c:pt>
                <c:pt idx="3">
                  <c:v>1.0181818181818181</c:v>
                </c:pt>
                <c:pt idx="4">
                  <c:v>1.11926605504587</c:v>
                </c:pt>
                <c:pt idx="5">
                  <c:v>1.01</c:v>
                </c:pt>
                <c:pt idx="6">
                  <c:v>1.0352531694922329</c:v>
                </c:pt>
              </c:numCache>
            </c:numRef>
          </c:val>
        </c:ser>
        <c:ser>
          <c:idx val="4"/>
          <c:order val="1"/>
          <c:tx>
            <c:strRef>
              <c:f>'New Data (2)'!$J$1</c:f>
              <c:strCache>
                <c:ptCount val="1"/>
                <c:pt idx="0">
                  <c:v>FVC</c:v>
                </c:pt>
              </c:strCache>
            </c:strRef>
          </c:tx>
          <c:spPr>
            <a:solidFill>
              <a:schemeClr val="bg1">
                <a:lumMod val="65000"/>
              </a:schemeClr>
            </a:solidFill>
            <a:ln>
              <a:solidFill>
                <a:schemeClr val="tx1"/>
              </a:solidFill>
            </a:ln>
          </c:spPr>
          <c:invertIfNegative val="0"/>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(2)'!$J$2:$J$8</c:f>
              <c:numCache>
                <c:formatCode>0.00</c:formatCode>
                <c:ptCount val="7"/>
                <c:pt idx="0">
                  <c:v>1.0276785714285721</c:v>
                </c:pt>
                <c:pt idx="1">
                  <c:v>1.0179487179487181</c:v>
                </c:pt>
                <c:pt idx="2">
                  <c:v>1.0344827586206899</c:v>
                </c:pt>
                <c:pt idx="3">
                  <c:v>1.0727272727272721</c:v>
                </c:pt>
                <c:pt idx="4">
                  <c:v>1.1467889908256881</c:v>
                </c:pt>
                <c:pt idx="5">
                  <c:v>1.08</c:v>
                </c:pt>
                <c:pt idx="6">
                  <c:v>1.0623896760213281</c:v>
                </c:pt>
              </c:numCache>
            </c:numRef>
          </c:val>
        </c:ser>
        <c:ser>
          <c:idx val="0"/>
          <c:order val="2"/>
          <c:tx>
            <c:strRef>
              <c:f>'New Data (2)'!$K$1</c:f>
              <c:strCache>
                <c:ptCount val="1"/>
                <c:pt idx="0">
                  <c:v>FPC</c:v>
                </c:pt>
              </c:strCache>
            </c:strRef>
          </c:tx>
          <c:spPr>
            <a:solidFill>
              <a:srgbClr val="FF0000"/>
            </a:solidFill>
            <a:ln>
              <a:solidFill>
                <a:schemeClr val="tx1"/>
              </a:solidFill>
            </a:ln>
          </c:spPr>
          <c:invertIfNegative val="0"/>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(2)'!$K$2:$K$8</c:f>
              <c:numCache>
                <c:formatCode>0.00</c:formatCode>
                <c:ptCount val="7"/>
                <c:pt idx="0">
                  <c:v>1.03125</c:v>
                </c:pt>
                <c:pt idx="1">
                  <c:v>1.01965811965812</c:v>
                </c:pt>
                <c:pt idx="2">
                  <c:v>1.027586206896552</c:v>
                </c:pt>
                <c:pt idx="3">
                  <c:v>1.099999999999999</c:v>
                </c:pt>
                <c:pt idx="4">
                  <c:v>1.1495412844036701</c:v>
                </c:pt>
                <c:pt idx="5">
                  <c:v>1.175999999999999</c:v>
                </c:pt>
                <c:pt idx="6">
                  <c:v>1.0822482650485219</c:v>
                </c:pt>
              </c:numCache>
            </c:numRef>
          </c:val>
        </c:ser>
        <c:ser>
          <c:idx val="1"/>
          <c:order val="3"/>
          <c:tx>
            <c:strRef>
              <c:f>'New Data (2)'!$L$1</c:f>
              <c:strCache>
                <c:ptCount val="1"/>
                <c:pt idx="0">
                  <c:v>BΔI</c:v>
                </c:pt>
              </c:strCache>
            </c:strRef>
          </c:tx>
          <c:spPr>
            <a:solidFill>
              <a:srgbClr val="0070C0"/>
            </a:solidFill>
            <a:ln>
              <a:solidFill>
                <a:schemeClr val="tx1"/>
              </a:solidFill>
            </a:ln>
          </c:spPr>
          <c:invertIfNegative val="0"/>
          <c:dLbls>
            <c:dLbl>
              <c:idx val="0"/>
              <c:tx>
                <c:rich>
                  <a:bodyPr/>
                  <a:lstStyle/>
                  <a:p>
                    <a:pPr>
                      <a:defRPr sz="1800"/>
                    </a:pPr>
                    <a:r>
                      <a:rPr lang="en-US"/>
                      <a:t>4.5%</a:t>
                    </a:r>
                  </a:p>
                </c:rich>
              </c:tx>
              <c:numFmt formatCode="0.00%" sourceLinked="0"/>
              <c:spPr/>
              <c:showLegendKey val="0"/>
              <c:showVal val="1"/>
              <c:showCatName val="0"/>
              <c:showSerName val="0"/>
              <c:showPercent val="0"/>
              <c:showBubbleSize val="0"/>
              <c:extLst>
                <c:ext xmlns:c15="http://schemas.microsoft.com/office/drawing/2012/chart" uri="{CE6537A1-D6FC-4f65-9D91-7224C49458BB}"/>
              </c:extLst>
            </c:dLbl>
            <c:dLbl>
              <c:idx val="1"/>
              <c:layout>
                <c:manualLayout>
                  <c:x val="0"/>
                  <c:y val="4.5977011494252899E-3"/>
                </c:manualLayout>
              </c:layout>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4.3%</a:t>
                    </a: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t>10.9%</a:t>
                    </a:r>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a:t>16.5%</a:t>
                    </a:r>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a:t>18.0%</a:t>
                    </a:r>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a:t>9.5%</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(2)'!$L$2:$L$8</c:f>
              <c:numCache>
                <c:formatCode>0.00</c:formatCode>
                <c:ptCount val="7"/>
                <c:pt idx="0">
                  <c:v>1.044642857142857</c:v>
                </c:pt>
                <c:pt idx="1">
                  <c:v>1.0341880341880361</c:v>
                </c:pt>
                <c:pt idx="2">
                  <c:v>1.0431034482758621</c:v>
                </c:pt>
                <c:pt idx="3">
                  <c:v>1.10909090909091</c:v>
                </c:pt>
                <c:pt idx="4">
                  <c:v>1.1651376146789001</c:v>
                </c:pt>
                <c:pt idx="5">
                  <c:v>1.180000000000001</c:v>
                </c:pt>
                <c:pt idx="6">
                  <c:v>1.09442713108193</c:v>
                </c:pt>
              </c:numCache>
            </c:numRef>
          </c:val>
        </c:ser>
        <c:dLbls>
          <c:showLegendKey val="0"/>
          <c:showVal val="0"/>
          <c:showCatName val="0"/>
          <c:showSerName val="0"/>
          <c:showPercent val="0"/>
          <c:showBubbleSize val="0"/>
        </c:dLbls>
        <c:gapWidth val="150"/>
        <c:axId val="-1956081856"/>
        <c:axId val="-1956078592"/>
      </c:barChart>
      <c:catAx>
        <c:axId val="-1956081856"/>
        <c:scaling>
          <c:orientation val="minMax"/>
        </c:scaling>
        <c:delete val="0"/>
        <c:axPos val="b"/>
        <c:numFmt formatCode="General" sourceLinked="0"/>
        <c:majorTickMark val="out"/>
        <c:minorTickMark val="none"/>
        <c:tickLblPos val="nextTo"/>
        <c:txPr>
          <a:bodyPr/>
          <a:lstStyle/>
          <a:p>
            <a:pPr>
              <a:defRPr sz="1600"/>
            </a:pPr>
            <a:endParaRPr lang="en-US"/>
          </a:p>
        </c:txPr>
        <c:crossAx val="-1956078592"/>
        <c:crosses val="autoZero"/>
        <c:auto val="1"/>
        <c:lblAlgn val="ctr"/>
        <c:lblOffset val="100"/>
        <c:noMultiLvlLbl val="0"/>
      </c:catAx>
      <c:valAx>
        <c:axId val="-1956078592"/>
        <c:scaling>
          <c:orientation val="minMax"/>
          <c:max val="1.2"/>
          <c:min val="0.95000000000000095"/>
        </c:scaling>
        <c:delete val="0"/>
        <c:axPos val="l"/>
        <c:majorGridlines/>
        <c:title>
          <c:tx>
            <c:rich>
              <a:bodyPr rot="-5400000" vert="horz"/>
              <a:lstStyle/>
              <a:p>
                <a:pPr>
                  <a:defRPr sz="2400"/>
                </a:pPr>
                <a:r>
                  <a:rPr lang="en-US" sz="2200" dirty="0" smtClean="0"/>
                  <a:t>Normalized </a:t>
                </a:r>
                <a:r>
                  <a:rPr lang="en-US" sz="2200" dirty="0"/>
                  <a:t>Weighted Speedup</a:t>
                </a:r>
              </a:p>
            </c:rich>
          </c:tx>
          <c:layout>
            <c:manualLayout>
              <c:xMode val="edge"/>
              <c:yMode val="edge"/>
              <c:x val="2.1218804217269401E-2"/>
              <c:y val="0.11554593175852999"/>
            </c:manualLayout>
          </c:layout>
          <c:overlay val="0"/>
        </c:title>
        <c:numFmt formatCode="0.00" sourceLinked="1"/>
        <c:majorTickMark val="out"/>
        <c:minorTickMark val="none"/>
        <c:tickLblPos val="nextTo"/>
        <c:txPr>
          <a:bodyPr/>
          <a:lstStyle/>
          <a:p>
            <a:pPr>
              <a:defRPr sz="1800"/>
            </a:pPr>
            <a:endParaRPr lang="en-US"/>
          </a:p>
        </c:txPr>
        <c:crossAx val="-1956081856"/>
        <c:crosses val="autoZero"/>
        <c:crossBetween val="between"/>
        <c:majorUnit val="0.05"/>
      </c:valAx>
    </c:plotArea>
    <c:legend>
      <c:legendPos val="t"/>
      <c:layout>
        <c:manualLayout>
          <c:xMode val="edge"/>
          <c:yMode val="edge"/>
          <c:x val="0.16032319053338701"/>
          <c:y val="0.117284279120283"/>
          <c:w val="0.439655678633391"/>
          <c:h val="9.76759539672927E-2"/>
        </c:manualLayout>
      </c:layout>
      <c:overlay val="0"/>
      <c:txPr>
        <a:bodyPr/>
        <a:lstStyle/>
        <a:p>
          <a:pPr>
            <a:defRPr sz="24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10/27/2015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10/27/2015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809B2B-1CEB-B14D-B505-29B98E56FE58}" type="slidenum">
              <a:rPr lang="en-US" sz="1200">
                <a:solidFill>
                  <a:srgbClr val="000000"/>
                </a:solidFill>
              </a:rPr>
              <a:pPr eaLnBrk="1" hangingPunct="1"/>
              <a:t>1</a:t>
            </a:fld>
            <a:endParaRPr lang="en-US" sz="1200">
              <a:solidFill>
                <a:srgbClr val="000000"/>
              </a:solidFill>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2361747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This slides show how we mange the pages and how we design the dynamic cache partitioning.</a:t>
            </a:r>
          </a:p>
          <a:p>
            <a:pPr eaLnBrk="1" hangingPunct="1"/>
            <a:r>
              <a:rPr lang="en-US" altLang="zh-CN">
                <a:latin typeface="Calibri" charset="0"/>
                <a:ea typeface="宋体" charset="0"/>
                <a:cs typeface="宋体" charset="0"/>
              </a:rPr>
              <a:t>1. We link all the pages allocated to a process by their page colors. A page links table is added to each working process. And Memory allocation guarantees that pages are evenly distributed into all the cache colors to avoid hot points.</a:t>
            </a:r>
            <a:br>
              <a:rPr lang="en-US" altLang="zh-CN">
                <a:latin typeface="Calibri" charset="0"/>
                <a:ea typeface="宋体" charset="0"/>
                <a:cs typeface="宋体" charset="0"/>
              </a:rPr>
            </a:br>
            <a:r>
              <a:rPr lang="en-US" altLang="zh-CN">
                <a:latin typeface="Calibri" charset="0"/>
                <a:ea typeface="宋体" charset="0"/>
                <a:cs typeface="宋体" charset="0"/>
              </a:rPr>
              <a:t>2. Suppose at the beginning of execution, 3 colors was assigned to the process: red, green and yellow. Pages are allocated in a round-robin fashion among those 3 colors.</a:t>
            </a:r>
          </a:p>
          <a:p>
            <a:pPr eaLnBrk="1" hangingPunct="1"/>
            <a:r>
              <a:rPr lang="en-US" altLang="zh-CN">
                <a:latin typeface="Calibri" charset="0"/>
                <a:ea typeface="宋体" charset="0"/>
                <a:cs typeface="宋体" charset="0"/>
              </a:rPr>
              <a:t>3. If a policy decide to expand number of colors from 3 to 4, for example, the blue color is allocated to the process</a:t>
            </a:r>
          </a:p>
          <a:p>
            <a:pPr eaLnBrk="1" hangingPunct="1"/>
            <a:r>
              <a:rPr lang="en-US" altLang="zh-CN">
                <a:latin typeface="Calibri" charset="0"/>
                <a:ea typeface="宋体" charset="0"/>
                <a:cs typeface="宋体" charset="0"/>
              </a:rPr>
              <a:t>4. one of every 4 pages are selected for migration. And we re-coloring those pages to the new color.</a:t>
            </a:r>
          </a:p>
          <a:p>
            <a:pPr eaLnBrk="1" hangingPunct="1"/>
            <a:r>
              <a:rPr lang="en-US" altLang="zh-CN">
                <a:latin typeface="Calibri" charset="0"/>
                <a:ea typeface="宋体" charset="0"/>
                <a:cs typeface="宋体" charset="0"/>
              </a:rPr>
              <a:t>The re-coloring procedure includes three steps:</a:t>
            </a:r>
          </a:p>
          <a:p>
            <a:pPr eaLnBrk="1" hangingPunct="1"/>
            <a:r>
              <a:rPr lang="en-US" altLang="zh-CN">
                <a:latin typeface="Calibri" charset="0"/>
                <a:ea typeface="宋体" charset="0"/>
                <a:cs typeface="宋体" charset="0"/>
              </a:rPr>
              <a:t>1. Allocate a physical page in new color</a:t>
            </a:r>
          </a:p>
          <a:p>
            <a:pPr eaLnBrk="1" hangingPunct="1"/>
            <a:r>
              <a:rPr lang="en-US" altLang="zh-CN">
                <a:latin typeface="Calibri" charset="0"/>
                <a:ea typeface="宋体" charset="0"/>
                <a:cs typeface="宋体" charset="0"/>
              </a:rPr>
              <a:t>2. Copy memory contents from old page to new page</a:t>
            </a:r>
          </a:p>
          <a:p>
            <a:pPr eaLnBrk="1" hangingPunct="1"/>
            <a:r>
              <a:rPr lang="en-US" altLang="zh-CN">
                <a:latin typeface="Calibri" charset="0"/>
                <a:ea typeface="宋体" charset="0"/>
                <a:cs typeface="宋体" charset="0"/>
              </a:rPr>
              <a:t>3. Free old page.</a:t>
            </a:r>
          </a:p>
          <a:p>
            <a:pPr eaLnBrk="1" hangingPunct="1"/>
            <a:r>
              <a:rPr lang="en-US" altLang="zh-CN">
                <a:latin typeface="Calibri" charset="0"/>
                <a:ea typeface="宋体" charset="0"/>
                <a:cs typeface="宋体" charset="0"/>
              </a:rPr>
              <a:t>We execute these three steps for all pages that need to be re-colored.</a:t>
            </a:r>
          </a:p>
          <a:p>
            <a:pPr eaLnBrk="1" hangingPunct="1"/>
            <a:endParaRPr lang="en-US" altLang="zh-CN">
              <a:latin typeface="Calibri" charset="0"/>
              <a:ea typeface="宋体" charset="0"/>
              <a:cs typeface="宋体" charset="0"/>
            </a:endParaRPr>
          </a:p>
        </p:txBody>
      </p:sp>
    </p:spTree>
    <p:extLst>
      <p:ext uri="{BB962C8B-B14F-4D97-AF65-F5344CB8AC3E}">
        <p14:creationId xmlns:p14="http://schemas.microsoft.com/office/powerpoint/2010/main" val="34373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806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Next, I will present a simple dynamic partition policy we used for performance. </a:t>
            </a:r>
          </a:p>
          <a:p>
            <a:pPr eaLnBrk="1" hangingPunct="1"/>
            <a:r>
              <a:rPr lang="en-US" altLang="zh-CN">
                <a:latin typeface="Calibri" charset="0"/>
                <a:ea typeface="宋体" charset="0"/>
                <a:cs typeface="宋体" charset="0"/>
              </a:rPr>
              <a:t>1. Initially, half cache capacity is allocated to each program.</a:t>
            </a:r>
          </a:p>
          <a:p>
            <a:pPr eaLnBrk="1" hangingPunct="1"/>
            <a:r>
              <a:rPr lang="en-US" altLang="zh-CN">
                <a:latin typeface="Calibri" charset="0"/>
                <a:ea typeface="宋体" charset="0"/>
                <a:cs typeface="宋体" charset="0"/>
              </a:rPr>
              <a:t>2. We then enter the loops of trying to find optimal partitioning regarding a policy metrics M.</a:t>
            </a:r>
          </a:p>
          <a:p>
            <a:pPr eaLnBrk="1" hangingPunct="1"/>
            <a:r>
              <a:rPr lang="en-US" altLang="zh-CN">
                <a:latin typeface="Calibri" charset="0"/>
                <a:ea typeface="宋体" charset="0"/>
                <a:cs typeface="宋体" charset="0"/>
              </a:rPr>
              <a:t>3. We first run one period for current partitioning, then try one period for each of the two neighboring partitionings.</a:t>
            </a:r>
          </a:p>
          <a:p>
            <a:pPr eaLnBrk="1" hangingPunct="1"/>
            <a:r>
              <a:rPr lang="en-US" altLang="zh-CN">
                <a:latin typeface="Calibri" charset="0"/>
                <a:ea typeface="宋体" charset="0"/>
                <a:cs typeface="宋体" charset="0"/>
              </a:rPr>
              <a:t>4. We choosing best partition for the next epoch based on their policy metrics measurement. </a:t>
            </a:r>
          </a:p>
          <a:p>
            <a:pPr eaLnBrk="1" hangingPunct="1"/>
            <a:r>
              <a:rPr lang="en-US" altLang="zh-CN">
                <a:latin typeface="Calibri" charset="0"/>
                <a:ea typeface="宋体" charset="0"/>
                <a:cs typeface="宋体" charset="0"/>
              </a:rPr>
              <a:t>We repeat this loop until the completion of the workload.</a:t>
            </a:r>
          </a:p>
          <a:p>
            <a:pPr eaLnBrk="1" hangingPunct="1"/>
            <a:endParaRPr lang="en-US" altLang="zh-CN">
              <a:latin typeface="Calibri" charset="0"/>
              <a:ea typeface="宋体" charset="0"/>
              <a:cs typeface="宋体" charset="0"/>
            </a:endParaRPr>
          </a:p>
          <a:p>
            <a:pPr eaLnBrk="1" hangingPunct="1"/>
            <a:r>
              <a:rPr lang="en-US" altLang="zh-CN">
                <a:latin typeface="Calibri" charset="0"/>
                <a:ea typeface="宋体" charset="0"/>
                <a:cs typeface="宋体" charset="0"/>
              </a:rPr>
              <a:t>This is a simple greedy policy which emulate the policy of a HPCA</a:t>
            </a:r>
            <a:r>
              <a:rPr lang="en-US" altLang="zh-CN">
                <a:latin typeface="Arial" charset="0"/>
                <a:ea typeface="宋体" charset="0"/>
                <a:cs typeface="宋体" charset="0"/>
              </a:rPr>
              <a:t>’</a:t>
            </a:r>
            <a:r>
              <a:rPr lang="en-US" altLang="zh-CN">
                <a:latin typeface="Calibri" charset="0"/>
                <a:ea typeface="宋体" charset="0"/>
                <a:cs typeface="宋体" charset="0"/>
              </a:rPr>
              <a:t>02 paper</a:t>
            </a:r>
            <a:endParaRPr lang="en-US" altLang="zh-CN" sz="1100">
              <a:latin typeface="Calibri" charset="0"/>
              <a:ea typeface="宋体" charset="0"/>
              <a:cs typeface="宋体" charset="0"/>
            </a:endParaRPr>
          </a:p>
        </p:txBody>
      </p:sp>
    </p:spTree>
    <p:extLst>
      <p:ext uri="{BB962C8B-B14F-4D97-AF65-F5344CB8AC3E}">
        <p14:creationId xmlns:p14="http://schemas.microsoft.com/office/powerpoint/2010/main" val="860880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011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We conducted our experiment on a two-way SMP machine that has two intel dual-core Xeon processors. Each processor has a 4MB 16-way L2 cache shared by two processor cores. The machine has 4 2GB Fully buffered DIMM as main memory.</a:t>
            </a:r>
          </a:p>
          <a:p>
            <a:pPr eaLnBrk="1" hangingPunct="1"/>
            <a:r>
              <a:rPr lang="en-US" altLang="zh-CN">
                <a:latin typeface="Calibri" charset="0"/>
                <a:ea typeface="宋体" charset="0"/>
                <a:cs typeface="宋体" charset="0"/>
              </a:rPr>
              <a:t>We install RHEL 4.0 on the machine and use 2.6 kernel and patched the kernel with hardware Performance counter tools from HP.</a:t>
            </a:r>
          </a:p>
          <a:p>
            <a:pPr eaLnBrk="1" hangingPunct="1"/>
            <a:r>
              <a:rPr lang="en-US" altLang="zh-CN">
                <a:latin typeface="Calibri" charset="0"/>
                <a:ea typeface="宋体" charset="0"/>
                <a:cs typeface="宋体" charset="0"/>
              </a:rPr>
              <a:t>And we extend linux kernel to support both static and dynamic cache partitioning. The L2 cache is divided into 16 colors.</a:t>
            </a:r>
          </a:p>
        </p:txBody>
      </p:sp>
    </p:spTree>
    <p:extLst>
      <p:ext uri="{BB962C8B-B14F-4D97-AF65-F5344CB8AC3E}">
        <p14:creationId xmlns:p14="http://schemas.microsoft.com/office/powerpoint/2010/main" val="3272289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6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32943" indent="-232943"/>
            <a:r>
              <a:rPr lang="en-US" altLang="zh-CN">
                <a:latin typeface="Calibri" charset="0"/>
                <a:ea typeface="宋体" charset="0"/>
                <a:cs typeface="宋体" charset="0"/>
              </a:rPr>
              <a:t>This figures shows the comparison between the performance of best static partitioning and the performance by the dynamic partitioning policies, using combined miss rates as policy metrics.</a:t>
            </a:r>
          </a:p>
          <a:p>
            <a:pPr marL="232943" indent="-232943"/>
            <a:r>
              <a:rPr lang="en-US" altLang="zh-CN">
                <a:latin typeface="Calibri" charset="0"/>
                <a:ea typeface="宋体" charset="0"/>
                <a:cs typeface="宋体" charset="0"/>
              </a:rPr>
              <a:t>It is worth noting that we assume full profiling information is available for the static partitioning.  Without such profiling information, the dynamic partitioning perform comparable with static partitioning. </a:t>
            </a:r>
          </a:p>
          <a:p>
            <a:pPr marL="232943" indent="-232943">
              <a:buFontTx/>
              <a:buAutoNum type="arabicPeriod"/>
            </a:pPr>
            <a:r>
              <a:rPr lang="en-US" altLang="zh-CN">
                <a:latin typeface="Calibri" charset="0"/>
                <a:ea typeface="宋体" charset="0"/>
                <a:cs typeface="宋体" charset="0"/>
              </a:rPr>
              <a:t>If we look into the workload individually, some workloads perform better by static partitioning</a:t>
            </a:r>
          </a:p>
          <a:p>
            <a:pPr marL="232943" indent="-232943">
              <a:buFontTx/>
              <a:buAutoNum type="arabicPeriod"/>
            </a:pPr>
            <a:r>
              <a:rPr lang="en-US" altLang="zh-CN">
                <a:latin typeface="Calibri" charset="0"/>
                <a:ea typeface="宋体" charset="0"/>
                <a:cs typeface="宋体" charset="0"/>
              </a:rPr>
              <a:t> while some other workload performance better by dynamic partitioning.</a:t>
            </a:r>
          </a:p>
        </p:txBody>
      </p:sp>
    </p:spTree>
    <p:extLst>
      <p:ext uri="{BB962C8B-B14F-4D97-AF65-F5344CB8AC3E}">
        <p14:creationId xmlns:p14="http://schemas.microsoft.com/office/powerpoint/2010/main" val="4280141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184B15-1BA5-7243-A6BC-5BFAC7B7D479}" type="slidenum">
              <a:rPr lang="en-US" sz="1200">
                <a:solidFill>
                  <a:prstClr val="black"/>
                </a:solidFill>
                <a:latin typeface="Calibri" charset="0"/>
              </a:rPr>
              <a:pPr eaLnBrk="1" hangingPunct="1"/>
              <a:t>62</a:t>
            </a:fld>
            <a:endParaRPr lang="en-US" sz="1200">
              <a:solidFill>
                <a:prstClr val="black"/>
              </a:solidFill>
              <a:latin typeface="Calibri" charset="0"/>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34138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C809A5-D0DF-9740-A9A2-05CE5EE1595D}" type="slidenum">
              <a:rPr lang="en-US" sz="1200">
                <a:solidFill>
                  <a:prstClr val="black"/>
                </a:solidFill>
                <a:latin typeface="Calibri" charset="0"/>
              </a:rPr>
              <a:pPr eaLnBrk="1" hangingPunct="1"/>
              <a:t>63</a:t>
            </a:fld>
            <a:endParaRPr lang="en-US" sz="1200">
              <a:solidFill>
                <a:prstClr val="black"/>
              </a:solidFill>
              <a:latin typeface="Calibri" charset="0"/>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630561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C6D3AC-07A1-EF46-BE6D-D5041E373AE2}" type="slidenum">
              <a:rPr lang="en-US" sz="1200">
                <a:solidFill>
                  <a:prstClr val="black"/>
                </a:solidFill>
                <a:latin typeface="Calibri" charset="0"/>
              </a:rPr>
              <a:pPr eaLnBrk="1" hangingPunct="1"/>
              <a:t>64</a:t>
            </a:fld>
            <a:endParaRPr lang="en-US" sz="1200">
              <a:solidFill>
                <a:prstClr val="black"/>
              </a:solidFill>
              <a:latin typeface="Calibri"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953771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high-performance processors employ on-chip caches.</a:t>
            </a:r>
            <a:r>
              <a:rPr lang="en-US" baseline="0" dirty="0" smtClean="0"/>
              <a:t> </a:t>
            </a:r>
          </a:p>
          <a:p>
            <a:endParaRPr lang="en-US" baseline="0" dirty="0" smtClean="0"/>
          </a:p>
          <a:p>
            <a:r>
              <a:rPr lang="en-US" baseline="0" dirty="0" smtClean="0"/>
              <a:t>In most modern systems, multiple cores share the last-level cache.</a:t>
            </a:r>
          </a:p>
          <a:p>
            <a:endParaRPr lang="en-US" baseline="0" dirty="0" smtClean="0"/>
          </a:p>
          <a:p>
            <a:r>
              <a:rPr lang="en-US" baseline="0" dirty="0" smtClean="0"/>
              <a:t>With the large latency of main memory access and increasing contention between multiple cores, effective cache utilization is critical for system performance.</a:t>
            </a:r>
          </a:p>
          <a:p>
            <a:endParaRPr lang="en-US" baseline="0" dirty="0" smtClean="0"/>
          </a:p>
          <a:p>
            <a:r>
              <a:rPr lang="en-US" baseline="0" dirty="0" smtClean="0"/>
              <a:t>For effective cache utilization, the cache should be filled with blocks that are likely to be reused.</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67</a:t>
            </a:fld>
            <a:endParaRPr lang="en-US">
              <a:solidFill>
                <a:prstClr val="black"/>
              </a:solidFill>
              <a:latin typeface="Calibri"/>
            </a:endParaRPr>
          </a:p>
        </p:txBody>
      </p:sp>
    </p:spTree>
    <p:extLst>
      <p:ext uri="{BB962C8B-B14F-4D97-AF65-F5344CB8AC3E}">
        <p14:creationId xmlns:p14="http://schemas.microsoft.com/office/powerpoint/2010/main" val="2119982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different blocks have different reuse behaviors.</a:t>
            </a:r>
          </a:p>
          <a:p>
            <a:endParaRPr lang="en-US" dirty="0" smtClean="0"/>
          </a:p>
          <a:p>
            <a:r>
              <a:rPr lang="en-US" dirty="0" smtClean="0"/>
              <a:t>For</a:t>
            </a:r>
            <a:r>
              <a:rPr lang="en-US" baseline="0" dirty="0" smtClean="0"/>
              <a:t> example, consider the following access sequence. </a:t>
            </a:r>
          </a:p>
          <a:p>
            <a:endParaRPr lang="en-US" baseline="0" dirty="0" smtClean="0"/>
          </a:p>
          <a:p>
            <a:r>
              <a:rPr lang="en-US" baseline="0" dirty="0" smtClean="0"/>
              <a:t>Blocks A, B and C are accessed repeatedly. </a:t>
            </a:r>
          </a:p>
          <a:p>
            <a:endParaRPr lang="en-US" baseline="0" dirty="0" smtClean="0"/>
          </a:p>
          <a:p>
            <a:r>
              <a:rPr lang="en-US" baseline="0" dirty="0" smtClean="0"/>
              <a:t>We refer to such blocks as High reuse blocks.</a:t>
            </a:r>
          </a:p>
          <a:p>
            <a:endParaRPr lang="en-US" baseline="0" dirty="0" smtClean="0"/>
          </a:p>
          <a:p>
            <a:r>
              <a:rPr lang="en-US" baseline="0" dirty="0" smtClean="0"/>
              <a:t>On the other hand, the remaining blocks are not reused. We refer to such blocks as low-reuse blocks.</a:t>
            </a:r>
          </a:p>
          <a:p>
            <a:endParaRPr lang="en-US" baseline="0" dirty="0" smtClean="0"/>
          </a:p>
          <a:p>
            <a:r>
              <a:rPr lang="en-US" baseline="0" dirty="0" smtClean="0"/>
              <a:t>Ideally, the cache should be filled with high-reuse blocks such as A, B and C.</a:t>
            </a:r>
          </a:p>
          <a:p>
            <a:endParaRPr lang="en-US" baseline="0" dirty="0" smtClean="0"/>
          </a:p>
          <a:p>
            <a:r>
              <a:rPr lang="en-US" dirty="0" smtClean="0"/>
              <a:t>But</a:t>
            </a:r>
            <a:r>
              <a:rPr lang="en-US" baseline="0" dirty="0" smtClean="0"/>
              <a:t> traditional cache management policies such as LRU suffer from two problems.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68</a:t>
            </a:fld>
            <a:endParaRPr lang="en-US">
              <a:solidFill>
                <a:prstClr val="black"/>
              </a:solidFill>
              <a:latin typeface="Calibri"/>
            </a:endParaRPr>
          </a:p>
        </p:txBody>
      </p:sp>
    </p:spTree>
    <p:extLst>
      <p:ext uri="{BB962C8B-B14F-4D97-AF65-F5344CB8AC3E}">
        <p14:creationId xmlns:p14="http://schemas.microsoft.com/office/powerpoint/2010/main" val="3086256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problem,</a:t>
            </a:r>
            <a:r>
              <a:rPr lang="en-US" baseline="0" dirty="0" smtClean="0"/>
              <a:t> referred to as cache pollution, is one where blocks with low-reuse evict blocks with high-reuse from the cache. </a:t>
            </a:r>
          </a:p>
          <a:p>
            <a:endParaRPr lang="en-US" baseline="0" dirty="0" smtClean="0"/>
          </a:p>
          <a:p>
            <a:r>
              <a:rPr lang="en-US" dirty="0" smtClean="0"/>
              <a:t>Consider</a:t>
            </a:r>
            <a:r>
              <a:rPr lang="en-US" baseline="0" dirty="0" smtClean="0"/>
              <a:t> the following example of a cache following the LRU policy. Although the cache is filled with high–reuse blocks, the LRU policy inserts even blocks with low-reuse at the MRU position, evicting more useful blocks from the cache. So the future accesses to blocks A, B and C will miss in the cache.</a:t>
            </a:r>
          </a:p>
          <a:p>
            <a:endParaRPr lang="en-US" baseline="0" dirty="0" smtClean="0"/>
          </a:p>
          <a:p>
            <a:r>
              <a:rPr lang="en-US" baseline="0" dirty="0" smtClean="0"/>
              <a:t>To address this problem, prior work proposed the idea of predicting the reuse behavior of missed cache blocks and inserting low-reuse blocks at the LRU position. This mitigates the impact of pollution as shown in the example.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p14="http://schemas.microsoft.com/office/powerpoint/2010/main" val="359972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4A7392-0D83-A64F-864C-6EE732AFA3B5}" type="slidenum">
              <a:rPr lang="ko-KR" altLang="en-US" sz="1200">
                <a:solidFill>
                  <a:prstClr val="black"/>
                </a:solidFill>
                <a:latin typeface="Calibri" charset="0"/>
              </a:rPr>
              <a:pPr eaLnBrk="1" hangingPunct="1"/>
              <a:t>42</a:t>
            </a:fld>
            <a:endParaRPr lang="en-US" altLang="ko-KR" sz="1200">
              <a:solidFill>
                <a:prstClr val="black"/>
              </a:solidFill>
              <a:latin typeface="Calibri"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At the very beginning, the static profiling obtained miss rate of 20% for P1 and 5% for P2.</a:t>
            </a:r>
          </a:p>
          <a:p>
            <a:r>
              <a:rPr lang="en-US" altLang="ko-KR">
                <a:latin typeface="Calibri" charset="0"/>
                <a:ea typeface="ＭＳ Ｐゴシック" charset="0"/>
                <a:cs typeface="ＭＳ Ｐゴシック" charset="0"/>
              </a:rPr>
              <a:t>Initially, target partitions are equal to P1 and P2.</a:t>
            </a:r>
          </a:p>
          <a:p>
            <a:r>
              <a:rPr lang="en-US" altLang="ko-KR">
                <a:latin typeface="Calibri" charset="0"/>
                <a:ea typeface="ＭＳ Ｐゴシック" charset="0"/>
                <a:cs typeface="ＭＳ Ｐゴシック" charset="0"/>
              </a:rPr>
              <a:t>After the 1</a:t>
            </a:r>
            <a:r>
              <a:rPr lang="en-US" altLang="ko-KR" baseline="30000">
                <a:latin typeface="Calibri" charset="0"/>
                <a:ea typeface="ＭＳ Ｐゴシック" charset="0"/>
                <a:cs typeface="ＭＳ Ｐゴシック" charset="0"/>
              </a:rPr>
              <a:t>st</a:t>
            </a:r>
            <a:r>
              <a:rPr lang="en-US" altLang="ko-KR">
                <a:latin typeface="Calibri" charset="0"/>
                <a:ea typeface="ＭＳ Ｐゴシック" charset="0"/>
                <a:cs typeface="ＭＳ Ｐゴシック" charset="0"/>
              </a:rPr>
              <a:t> interval, we get shared miss rate by dynamic profiling and it has 20% and 15% miss rate.</a:t>
            </a:r>
          </a:p>
        </p:txBody>
      </p:sp>
    </p:spTree>
    <p:extLst>
      <p:ext uri="{BB962C8B-B14F-4D97-AF65-F5344CB8AC3E}">
        <p14:creationId xmlns:p14="http://schemas.microsoft.com/office/powerpoint/2010/main" val="2735084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problem, referred</a:t>
            </a:r>
            <a:r>
              <a:rPr lang="en-US" baseline="0" dirty="0" smtClean="0"/>
              <a:t> to as thrashing, occurs when the number of high-reuse blocks is more than what the cache can handle, as shown in the example. </a:t>
            </a:r>
          </a:p>
          <a:p>
            <a:endParaRPr lang="en-US" baseline="0" dirty="0" smtClean="0"/>
          </a:p>
          <a:p>
            <a:r>
              <a:rPr lang="en-US" baseline="0" dirty="0" smtClean="0"/>
              <a:t>In this case, the LRU policy leads to these high-reuse blocks evicting each other from the cache, leading to zero cache hits.</a:t>
            </a:r>
          </a:p>
          <a:p>
            <a:endParaRPr lang="en-US" baseline="0" dirty="0" smtClean="0"/>
          </a:p>
          <a:p>
            <a:r>
              <a:rPr lang="en-US" baseline="0" dirty="0" smtClean="0"/>
              <a:t>Prior work proposed to achieve this using the bimodal insertion policy, which inserts blocks at the MRU position with a very low probability. </a:t>
            </a:r>
          </a:p>
          <a:p>
            <a:endParaRPr lang="en-US" baseline="0" dirty="0" smtClean="0"/>
          </a:p>
          <a:p>
            <a:r>
              <a:rPr lang="en-US" baseline="0" dirty="0" smtClean="0"/>
              <a:t>As a result, majority of the blocks are inserted at the LRU position. </a:t>
            </a:r>
          </a:p>
          <a:p>
            <a:endParaRPr lang="en-US" baseline="0" dirty="0" smtClean="0"/>
          </a:p>
          <a:p>
            <a:r>
              <a:rPr lang="en-US" baseline="0" dirty="0" smtClean="0"/>
              <a:t>For a thrashing working set, this results in a fraction of the working set to be retained in the cache, leading to cache hits for at least that fraction.</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70</a:t>
            </a:fld>
            <a:endParaRPr lang="en-US">
              <a:solidFill>
                <a:prstClr val="black"/>
              </a:solidFill>
              <a:latin typeface="Calibri"/>
            </a:endParaRPr>
          </a:p>
        </p:txBody>
      </p:sp>
    </p:spTree>
    <p:extLst>
      <p:ext uri="{BB962C8B-B14F-4D97-AF65-F5344CB8AC3E}">
        <p14:creationId xmlns:p14="http://schemas.microsoft.com/office/powerpoint/2010/main" val="474951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motivation</a:t>
            </a:r>
            <a:r>
              <a:rPr lang="en-US" baseline="0" dirty="0" smtClean="0"/>
              <a:t> behind this work is that prior works do not address both pollution and thrashing concurrently.</a:t>
            </a:r>
          </a:p>
          <a:p>
            <a:endParaRPr lang="en-US" baseline="0" dirty="0" smtClean="0"/>
          </a:p>
          <a:p>
            <a:r>
              <a:rPr lang="en-US" baseline="0" dirty="0" smtClean="0"/>
              <a:t>Prior works on pollution do not have control over the number of high-reuse blocks. As a result, if there are more high-reuse blocks than what the cache can handle, these approaches can suffer from thrashing.</a:t>
            </a:r>
          </a:p>
          <a:p>
            <a:endParaRPr lang="en-US" baseline="0" dirty="0" smtClean="0"/>
          </a:p>
          <a:p>
            <a:r>
              <a:rPr lang="en-US" baseline="0" dirty="0" smtClean="0"/>
              <a:t>On the other hand, prior works on cache thrashing have no mechanism to distinguish high-reuse blocks from low-reuse blocks. As a result, when a working set is not thrashing, these approaches can suffer from pollution.</a:t>
            </a:r>
          </a:p>
          <a:p>
            <a:endParaRPr lang="en-US" baseline="0" dirty="0" smtClean="0"/>
          </a:p>
          <a:p>
            <a:r>
              <a:rPr lang="en-US" baseline="0" dirty="0" smtClean="0"/>
              <a:t>Our goal in this work is to design a mechanism to address both cache pollution and thrashing. In this talk, I will present our mechanism, the Evicted-address filter, that achieves our goal.</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71</a:t>
            </a:fld>
            <a:endParaRPr lang="en-US">
              <a:solidFill>
                <a:prstClr val="black"/>
              </a:solidFill>
              <a:latin typeface="Calibri"/>
            </a:endParaRPr>
          </a:p>
        </p:txBody>
      </p:sp>
    </p:spTree>
    <p:extLst>
      <p:ext uri="{BB962C8B-B14F-4D97-AF65-F5344CB8AC3E}">
        <p14:creationId xmlns:p14="http://schemas.microsoft.com/office/powerpoint/2010/main" val="231991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reuse prediction problem</a:t>
            </a:r>
            <a:r>
              <a:rPr lang="en-US" baseline="0" dirty="0" smtClean="0"/>
              <a:t> asks the following question. On a cache miss, does the missed cache block have high reuse or low reuse? </a:t>
            </a:r>
          </a:p>
          <a:p>
            <a:endParaRPr lang="en-US" baseline="0" dirty="0" smtClean="0"/>
          </a:p>
          <a:p>
            <a:r>
              <a:rPr lang="en-US" baseline="0" dirty="0" smtClean="0"/>
              <a:t>One possible way to answer this question is to keep track of the reuse behavior of every block in the system.</a:t>
            </a:r>
          </a:p>
          <a:p>
            <a:endParaRPr lang="en-US" baseline="0" dirty="0" smtClean="0"/>
          </a:p>
          <a:p>
            <a:r>
              <a:rPr lang="en-US" baseline="0" dirty="0" smtClean="0"/>
              <a:t>But such an approach is impractical due to its high storage overhead and look-up latency.</a:t>
            </a:r>
          </a:p>
          <a:p>
            <a:endParaRPr lang="en-US" baseline="0" dirty="0" smtClean="0"/>
          </a:p>
          <a:p>
            <a:r>
              <a:rPr lang="en-US" baseline="0" dirty="0" smtClean="0"/>
              <a:t>So, how do prior works address this problem?</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72</a:t>
            </a:fld>
            <a:endParaRPr lang="en-US">
              <a:solidFill>
                <a:prstClr val="black"/>
              </a:solidFill>
              <a:latin typeface="Calibri"/>
            </a:endParaRPr>
          </a:p>
        </p:txBody>
      </p:sp>
    </p:spTree>
    <p:extLst>
      <p:ext uri="{BB962C8B-B14F-4D97-AF65-F5344CB8AC3E}">
        <p14:creationId xmlns:p14="http://schemas.microsoft.com/office/powerpoint/2010/main" val="3142388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 approaches proposed</a:t>
            </a:r>
            <a:r>
              <a:rPr lang="en-US" baseline="0" dirty="0" smtClean="0"/>
              <a:t> to predict the reuse behavior of missed blocks indirectly using program-counter or memory-region information. At a high level, the program-counter based mechanism operates in three steps. </a:t>
            </a:r>
          </a:p>
          <a:p>
            <a:endParaRPr lang="en-US" baseline="0" dirty="0" smtClean="0"/>
          </a:p>
          <a:p>
            <a:r>
              <a:rPr lang="en-US" baseline="0" dirty="0" smtClean="0"/>
              <a:t>First, the mechanism groups blocks based on the program counter that caused their cache miss.</a:t>
            </a:r>
          </a:p>
          <a:p>
            <a:endParaRPr lang="en-US" baseline="0" dirty="0" smtClean="0"/>
          </a:p>
          <a:p>
            <a:r>
              <a:rPr lang="en-US" baseline="0" dirty="0" smtClean="0"/>
              <a:t>Second, the mechanism learns the reuse behavior of each group based on the blocks that were previously accessed by the program counter.</a:t>
            </a:r>
          </a:p>
          <a:p>
            <a:endParaRPr lang="en-US" baseline="0" dirty="0" smtClean="0"/>
          </a:p>
          <a:p>
            <a:r>
              <a:rPr lang="en-US" baseline="0" dirty="0" smtClean="0"/>
              <a:t>Third, the learned behavior of each group is used to predict the reuse behavior of future blocks accessed by the corresponding program counter.</a:t>
            </a:r>
          </a:p>
          <a:p>
            <a:endParaRPr lang="en-US" baseline="0" dirty="0" smtClean="0"/>
          </a:p>
          <a:p>
            <a:r>
              <a:rPr lang="en-US" baseline="0" dirty="0" smtClean="0"/>
              <a:t>Such an approach has two shortcomings.</a:t>
            </a:r>
          </a:p>
          <a:p>
            <a:endParaRPr lang="en-US" baseline="0" dirty="0" smtClean="0"/>
          </a:p>
          <a:p>
            <a:r>
              <a:rPr lang="en-US" baseline="0" dirty="0" smtClean="0"/>
              <a:t>First, blocks belonging to the same program counter may not have the same reuse behavior.</a:t>
            </a:r>
          </a:p>
          <a:p>
            <a:endParaRPr lang="en-US" baseline="0" dirty="0" smtClean="0"/>
          </a:p>
          <a:p>
            <a:r>
              <a:rPr lang="en-US" baseline="0" dirty="0" smtClean="0"/>
              <a:t>Second, the mechanism has no control over the number of blocks predicted to have high reuse. As a result, this approach can potentially suffer from thrashing.</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73</a:t>
            </a:fld>
            <a:endParaRPr lang="en-US">
              <a:solidFill>
                <a:prstClr val="black"/>
              </a:solidFill>
              <a:latin typeface="Calibri"/>
            </a:endParaRPr>
          </a:p>
        </p:txBody>
      </p:sp>
    </p:spTree>
    <p:extLst>
      <p:ext uri="{BB962C8B-B14F-4D97-AF65-F5344CB8AC3E}">
        <p14:creationId xmlns:p14="http://schemas.microsoft.com/office/powerpoint/2010/main" val="2080326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work, we</a:t>
            </a:r>
            <a:r>
              <a:rPr lang="en-US" baseline="0" dirty="0" smtClean="0"/>
              <a:t> propose a mechanism to predict the reuse behavior of a block based on its own past behavior. </a:t>
            </a:r>
          </a:p>
          <a:p>
            <a:endParaRPr lang="en-US" baseline="0" dirty="0" smtClean="0"/>
          </a:p>
          <a:p>
            <a:r>
              <a:rPr lang="en-US" baseline="0" dirty="0" smtClean="0"/>
              <a:t>The key idea behind our mechanism is to use the </a:t>
            </a:r>
            <a:r>
              <a:rPr lang="en-US" baseline="0" dirty="0" err="1" smtClean="0"/>
              <a:t>recency</a:t>
            </a:r>
            <a:r>
              <a:rPr lang="en-US" baseline="0" dirty="0" smtClean="0"/>
              <a:t> of eviction of a block to predict its reuse on its next access.</a:t>
            </a:r>
          </a:p>
          <a:p>
            <a:endParaRPr lang="en-US" baseline="0" dirty="0" smtClean="0"/>
          </a:p>
          <a:p>
            <a:r>
              <a:rPr lang="en-US" baseline="0" dirty="0" smtClean="0"/>
              <a:t>More specifically, if a block is accessed soon after getting evicted, our mechanism concludes that the block was prematurely evicted and predicts it to have high reuse.</a:t>
            </a:r>
          </a:p>
          <a:p>
            <a:endParaRPr lang="en-US" baseline="0" dirty="0" smtClean="0"/>
          </a:p>
          <a:p>
            <a:r>
              <a:rPr lang="en-US" baseline="0" dirty="0" smtClean="0"/>
              <a:t>On the other hand, if a block is accessed a long time after eviction, our mechanism concludes that the block is unlikely to be accessed in the near future and predicts it to have low reuse.</a:t>
            </a:r>
          </a:p>
          <a:p>
            <a:endParaRPr lang="en-US" baseline="0" dirty="0" smtClean="0"/>
          </a:p>
          <a:p>
            <a:r>
              <a:rPr lang="en-US" baseline="0" dirty="0" smtClean="0"/>
              <a:t>The above idea suggests that it is sufficient to keep track of a small number of recently evicted blocks to distinguish between high-reuse blocks and low-reuse blocks.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74</a:t>
            </a:fld>
            <a:endParaRPr lang="en-US" dirty="0">
              <a:solidFill>
                <a:prstClr val="black"/>
              </a:solidFill>
              <a:latin typeface="Calibri"/>
            </a:endParaRPr>
          </a:p>
        </p:txBody>
      </p:sp>
    </p:spTree>
    <p:extLst>
      <p:ext uri="{BB962C8B-B14F-4D97-AF65-F5344CB8AC3E}">
        <p14:creationId xmlns:p14="http://schemas.microsoft.com/office/powerpoint/2010/main" val="245042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this observation, our</a:t>
            </a:r>
            <a:r>
              <a:rPr lang="en-US" baseline="0" dirty="0" smtClean="0"/>
              <a:t> mechanism augments the cache with a structure called the Evicted-address filter that keeps track of addresses of recently evicted blocks. </a:t>
            </a:r>
          </a:p>
          <a:p>
            <a:endParaRPr lang="en-US" baseline="0" dirty="0" smtClean="0"/>
          </a:p>
          <a:p>
            <a:r>
              <a:rPr lang="en-US" baseline="0" dirty="0" smtClean="0"/>
              <a:t>When a block is evicted from the cache, our mechanism inserts its address into the EAF.</a:t>
            </a:r>
          </a:p>
          <a:p>
            <a:endParaRPr lang="en-US" baseline="0" dirty="0" smtClean="0"/>
          </a:p>
          <a:p>
            <a:r>
              <a:rPr lang="en-US" baseline="0" dirty="0" smtClean="0"/>
              <a:t>On a cache miss, if the missed block address is present in the EAF, then the block was evicted recently. Therefore, our mechanism predicts that the block has high reuse and inserts it at the MRU position. It also removes the block address from the EAF to create space for more evicted addresses.</a:t>
            </a:r>
          </a:p>
          <a:p>
            <a:endParaRPr lang="en-US" baseline="0" dirty="0" smtClean="0"/>
          </a:p>
          <a:p>
            <a:r>
              <a:rPr lang="en-US" baseline="0" dirty="0" smtClean="0"/>
              <a:t>On the other hand, if the missed block address is not present in the EAF, there is one of two possibilities: either the block was accessed before and evicted a long time ago or the block is accessed for the first time. In both cases, our mechanism predicts that the block has low reuse and inserts it at the LRU position.</a:t>
            </a:r>
          </a:p>
          <a:p>
            <a:endParaRPr lang="en-US" baseline="0" dirty="0" smtClean="0"/>
          </a:p>
          <a:p>
            <a:r>
              <a:rPr lang="en-US" baseline="0" dirty="0" smtClean="0"/>
              <a:t>Although the EAF is a simple mechanism to predict the reuse behavior of missed blocks, one natural question is how to implement it in hardware?</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75</a:t>
            </a:fld>
            <a:endParaRPr lang="en-US">
              <a:solidFill>
                <a:prstClr val="black"/>
              </a:solidFill>
              <a:latin typeface="Calibri"/>
            </a:endParaRPr>
          </a:p>
        </p:txBody>
      </p:sp>
    </p:spTree>
    <p:extLst>
      <p:ext uri="{BB962C8B-B14F-4D97-AF65-F5344CB8AC3E}">
        <p14:creationId xmlns:p14="http://schemas.microsoft.com/office/powerpoint/2010/main" val="3930900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naïve implementation of</a:t>
            </a:r>
            <a:r>
              <a:rPr lang="en-US" baseline="0" dirty="0" smtClean="0"/>
              <a:t> the EAF would be to implement it as a tag store where each tag entry corresponds to the address or a recently evicted block. </a:t>
            </a:r>
          </a:p>
          <a:p>
            <a:endParaRPr lang="en-US" baseline="0" dirty="0" smtClean="0"/>
          </a:p>
          <a:p>
            <a:r>
              <a:rPr lang="en-US" baseline="0" dirty="0" smtClean="0"/>
              <a:t>However, such an implementation suffers from two problems: 1) it has a large storage overhead and 2) it requires associative lookups which consume high energy.</a:t>
            </a:r>
          </a:p>
          <a:p>
            <a:endParaRPr lang="en-US" baseline="0" dirty="0" smtClean="0"/>
          </a:p>
          <a:p>
            <a:r>
              <a:rPr lang="en-US" dirty="0" smtClean="0"/>
              <a:t>But notice that</a:t>
            </a:r>
            <a:r>
              <a:rPr lang="en-US" baseline="0" dirty="0" smtClean="0"/>
              <a:t> the EAF need not be 100% accurate as it is just a prediction structure. This raises the possibility of implementing EAF using a more compact structure which doesn’t have the two shortcomings. So, we consider implementing the EAF using a Bloom filter.</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76</a:t>
            </a:fld>
            <a:endParaRPr lang="en-US">
              <a:solidFill>
                <a:prstClr val="black"/>
              </a:solidFill>
              <a:latin typeface="Calibri"/>
            </a:endParaRPr>
          </a:p>
        </p:txBody>
      </p:sp>
    </p:spTree>
    <p:extLst>
      <p:ext uri="{BB962C8B-B14F-4D97-AF65-F5344CB8AC3E}">
        <p14:creationId xmlns:p14="http://schemas.microsoft.com/office/powerpoint/2010/main" val="2053886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naïve implementation of</a:t>
            </a:r>
            <a:r>
              <a:rPr lang="en-US" baseline="0" dirty="0" smtClean="0"/>
              <a:t> the EAF would be to implement it as a tag store where each tag entry corresponds to the address or a recently evicted block. </a:t>
            </a:r>
          </a:p>
          <a:p>
            <a:endParaRPr lang="en-US" baseline="0" dirty="0" smtClean="0"/>
          </a:p>
          <a:p>
            <a:r>
              <a:rPr lang="en-US" baseline="0" dirty="0" smtClean="0"/>
              <a:t>However, such an implementation suffers from two problems: 1) it has a large storage overhead and 2) it requires associative lookups which consume high energy.</a:t>
            </a:r>
          </a:p>
          <a:p>
            <a:endParaRPr lang="en-US" baseline="0" dirty="0" smtClean="0"/>
          </a:p>
          <a:p>
            <a:r>
              <a:rPr lang="en-US" dirty="0" smtClean="0"/>
              <a:t>But notice that</a:t>
            </a:r>
            <a:r>
              <a:rPr lang="en-US" baseline="0" dirty="0" smtClean="0"/>
              <a:t> the EAF need not be 100% accurate as it is just a prediction structure. This raises the possibility of implementing EAF using a more compact structure which doesn’t have the two shortcomings. So, we consider implementing the EAF using a Bloom filter.</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77</a:t>
            </a:fld>
            <a:endParaRPr lang="en-US">
              <a:solidFill>
                <a:prstClr val="black"/>
              </a:solidFill>
              <a:latin typeface="Calibri"/>
            </a:endParaRPr>
          </a:p>
        </p:txBody>
      </p:sp>
    </p:spTree>
    <p:extLst>
      <p:ext uri="{BB962C8B-B14F-4D97-AF65-F5344CB8AC3E}">
        <p14:creationId xmlns:p14="http://schemas.microsoft.com/office/powerpoint/2010/main" val="1822885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 me give you a quick</a:t>
            </a:r>
            <a:r>
              <a:rPr lang="en-US" baseline="0" dirty="0" smtClean="0"/>
              <a:t> overview of a Bloom filter. A Bloom filter is a compact representation of a set, in this case, a set of addresses.</a:t>
            </a:r>
          </a:p>
          <a:p>
            <a:endParaRPr lang="en-US" baseline="0" dirty="0" smtClean="0"/>
          </a:p>
          <a:p>
            <a:r>
              <a:rPr lang="en-US" baseline="0" dirty="0" smtClean="0"/>
              <a:t>It consists of a bit vector and a set of hash functions.</a:t>
            </a:r>
          </a:p>
          <a:p>
            <a:endParaRPr lang="en-US" baseline="0" dirty="0" smtClean="0"/>
          </a:p>
          <a:p>
            <a:r>
              <a:rPr lang="en-US" baseline="0" dirty="0" smtClean="0"/>
              <a:t>All the bits in the bit-vector are initialized to zero.</a:t>
            </a:r>
          </a:p>
          <a:p>
            <a:endParaRPr lang="en-US" baseline="0" dirty="0" smtClean="0"/>
          </a:p>
          <a:p>
            <a:r>
              <a:rPr lang="en-US" baseline="0" dirty="0" smtClean="0"/>
              <a:t>To insert an address X into the set, the Bloom filter computes the values of the two hash functions and sets the corresponding elements in the filter. </a:t>
            </a:r>
          </a:p>
          <a:p>
            <a:endParaRPr lang="en-US" baseline="0" dirty="0" smtClean="0"/>
          </a:p>
          <a:p>
            <a:r>
              <a:rPr lang="en-US" baseline="0" dirty="0" smtClean="0"/>
              <a:t>To insert another address Y, the Bloom filter repeats the process.</a:t>
            </a:r>
          </a:p>
          <a:p>
            <a:endParaRPr lang="en-US" baseline="0" dirty="0" smtClean="0"/>
          </a:p>
          <a:p>
            <a:r>
              <a:rPr lang="en-US" baseline="0" dirty="0" smtClean="0"/>
              <a:t>To test if an address is present in the filter, the Bloom filter computes the values of the hash functions and checks if all the corresponding bits are set. If yes, the Bloom filter concludes that the address is present in the set. This is the case for the address X. </a:t>
            </a:r>
          </a:p>
          <a:p>
            <a:endParaRPr lang="en-US" baseline="0" dirty="0" smtClean="0"/>
          </a:p>
          <a:p>
            <a:r>
              <a:rPr lang="en-US" baseline="0" dirty="0" smtClean="0"/>
              <a:t>However, even if one of the bits is not set, the Bloom filter concludes that the address is not present in the set. </a:t>
            </a:r>
          </a:p>
          <a:p>
            <a:endParaRPr lang="en-US" baseline="0" dirty="0" smtClean="0"/>
          </a:p>
          <a:p>
            <a:r>
              <a:rPr lang="en-US" dirty="0" smtClean="0"/>
              <a:t>When we test for the</a:t>
            </a:r>
            <a:r>
              <a:rPr lang="en-US" baseline="0" dirty="0" smtClean="0"/>
              <a:t> address W, the Bloom filter will conclude that W is present in the set. But W was never inserted. The left bit was set due to the insertion of X and the right bit was set due to the insertion of Y. This situation is referred to as a false positive. The false positive rate of a Bloom filter can be made low by controlling the parameters of the Bloom filter.</a:t>
            </a:r>
          </a:p>
          <a:p>
            <a:endParaRPr lang="en-US" baseline="0" dirty="0" smtClean="0"/>
          </a:p>
          <a:p>
            <a:r>
              <a:rPr lang="en-US" baseline="0" dirty="0" smtClean="0"/>
              <a:t>Since multiple addresses can map to the same bits, a Bloom filter does not support removing individual addresses from the set.</a:t>
            </a:r>
          </a:p>
          <a:p>
            <a:endParaRPr lang="en-US" baseline="0" dirty="0" smtClean="0"/>
          </a:p>
          <a:p>
            <a:r>
              <a:rPr lang="en-US" baseline="0" dirty="0" smtClean="0"/>
              <a:t>However, all the addresses can be cleared from the set by simply resetting all the bits in the Bloom filter.</a:t>
            </a:r>
          </a:p>
          <a:p>
            <a:endParaRPr lang="en-US" baseline="0" dirty="0" smtClean="0"/>
          </a:p>
          <a:p>
            <a:r>
              <a:rPr lang="en-US" baseline="0" dirty="0" smtClean="0"/>
              <a:t>Now, let us look at how we can implement EAF using a Bloom filter.</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78</a:t>
            </a:fld>
            <a:endParaRPr lang="en-US">
              <a:solidFill>
                <a:prstClr val="black"/>
              </a:solidFill>
              <a:latin typeface="Calibri"/>
            </a:endParaRPr>
          </a:p>
        </p:txBody>
      </p:sp>
    </p:spTree>
    <p:extLst>
      <p:ext uri="{BB962C8B-B14F-4D97-AF65-F5344CB8AC3E}">
        <p14:creationId xmlns:p14="http://schemas.microsoft.com/office/powerpoint/2010/main" val="3273668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Let</a:t>
            </a:r>
            <a:r>
              <a:rPr lang="en-US" baseline="0" dirty="0" smtClean="0"/>
              <a:t> us quickly revisit the operations performed on the EAF.</a:t>
            </a:r>
          </a:p>
          <a:p>
            <a:endParaRPr lang="en-US" baseline="0" dirty="0" smtClean="0"/>
          </a:p>
          <a:p>
            <a:r>
              <a:rPr lang="en-US" baseline="0" dirty="0" smtClean="0"/>
              <a:t>First, on a cache eviction, the evicted block address is inserted into the EAF.</a:t>
            </a:r>
          </a:p>
          <a:p>
            <a:endParaRPr lang="en-US" baseline="0" dirty="0" smtClean="0"/>
          </a:p>
          <a:p>
            <a:r>
              <a:rPr lang="en-US" baseline="0" dirty="0" smtClean="0"/>
              <a:t>Second, on a </a:t>
            </a:r>
            <a:r>
              <a:rPr lang="en-US" baseline="0" dirty="0" err="1" smtClean="0"/>
              <a:t>cahce</a:t>
            </a:r>
            <a:r>
              <a:rPr lang="en-US" baseline="0" dirty="0" smtClean="0"/>
              <a:t> miss, our mechanism tests if the missed block address is present in the EAF. If yes, the address is also removed from the EAF. </a:t>
            </a:r>
          </a:p>
          <a:p>
            <a:endParaRPr lang="en-US" baseline="0" dirty="0" smtClean="0"/>
          </a:p>
          <a:p>
            <a:r>
              <a:rPr lang="en-US" baseline="0" dirty="0" smtClean="0"/>
              <a:t>Finally, when the EAF is full, an address is removed in a FIFO manner to create space for more recently evicted addresses.</a:t>
            </a:r>
          </a:p>
          <a:p>
            <a:endParaRPr lang="en-US" baseline="0" dirty="0" smtClean="0"/>
          </a:p>
          <a:p>
            <a:r>
              <a:rPr lang="en-US" baseline="0" dirty="0" smtClean="0"/>
              <a:t>A Bloom filter based implementation of EAF will support the insert and the test operations. </a:t>
            </a:r>
          </a:p>
          <a:p>
            <a:endParaRPr lang="en-US" baseline="0" dirty="0" smtClean="0"/>
          </a:p>
          <a:p>
            <a:r>
              <a:rPr lang="en-US" baseline="0" dirty="0" smtClean="0"/>
              <a:t>However, as we saw in the previous slide, the Bloom filter does not support the remove operations. So we need to somehow eliminate these remove operations. For this purpose, we propose two changes to the EAF design. </a:t>
            </a:r>
          </a:p>
          <a:p>
            <a:endParaRPr lang="en-US" baseline="0" dirty="0" smtClean="0"/>
          </a:p>
          <a:p>
            <a:r>
              <a:rPr lang="en-US" baseline="0" dirty="0" smtClean="0"/>
              <a:t>First, on a cache miss, if the missed block address is present in the EAF, we choose to retain the block address in the EAF instead of removing it.</a:t>
            </a:r>
          </a:p>
          <a:p>
            <a:endParaRPr lang="en-US" baseline="0" dirty="0" smtClean="0"/>
          </a:p>
          <a:p>
            <a:r>
              <a:rPr lang="en-US" baseline="0" dirty="0" smtClean="0"/>
              <a:t>Second, when the EAF becomes full, we propose to clear the EAF completely instead of removing an address in a FIFO manner. </a:t>
            </a:r>
          </a:p>
          <a:p>
            <a:endParaRPr lang="en-US" baseline="0" dirty="0" smtClean="0"/>
          </a:p>
          <a:p>
            <a:r>
              <a:rPr lang="en-US" baseline="0" dirty="0" smtClean="0"/>
              <a:t>With these changes, we can implement the EAF using a Bloom filter.</a:t>
            </a:r>
          </a:p>
          <a:p>
            <a:r>
              <a:rPr lang="en-US" baseline="0" dirty="0" smtClean="0"/>
              <a:t>Doing so can reduce the storage overhead of EAF by 4x, to around 1.47% compared to the cache size. </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79</a:t>
            </a:fld>
            <a:endParaRPr lang="en-US">
              <a:solidFill>
                <a:prstClr val="black"/>
              </a:solidFill>
              <a:latin typeface="Calibri"/>
            </a:endParaRPr>
          </a:p>
        </p:txBody>
      </p:sp>
    </p:spTree>
    <p:extLst>
      <p:ext uri="{BB962C8B-B14F-4D97-AF65-F5344CB8AC3E}">
        <p14:creationId xmlns:p14="http://schemas.microsoft.com/office/powerpoint/2010/main" val="35348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A0CCAD-88FA-7640-98A9-69E5188EFEBE}" type="slidenum">
              <a:rPr lang="ko-KR" altLang="en-US" sz="1200">
                <a:solidFill>
                  <a:prstClr val="black"/>
                </a:solidFill>
                <a:latin typeface="Calibri" charset="0"/>
              </a:rPr>
              <a:pPr eaLnBrk="1" hangingPunct="1"/>
              <a:t>43</a:t>
            </a:fld>
            <a:endParaRPr lang="en-US" altLang="ko-KR" sz="1200">
              <a:solidFill>
                <a:prstClr val="black"/>
              </a:solidFill>
              <a:latin typeface="Calibri"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At repartitioning, we evaluate M3. It equalize the increase in miss rate. P1 has no increase while P2 has 3 times increase.</a:t>
            </a:r>
          </a:p>
          <a:p>
            <a:r>
              <a:rPr lang="en-US" altLang="ko-KR">
                <a:latin typeface="Calibri" charset="0"/>
                <a:ea typeface="ＭＳ Ｐゴシック" charset="0"/>
                <a:cs typeface="ＭＳ Ｐゴシック" charset="0"/>
              </a:rPr>
              <a:t>In this case, we increase partition size for P2. We used 64KB partition granularity.</a:t>
            </a:r>
          </a:p>
        </p:txBody>
      </p:sp>
    </p:spTree>
    <p:extLst>
      <p:ext uri="{BB962C8B-B14F-4D97-AF65-F5344CB8AC3E}">
        <p14:creationId xmlns:p14="http://schemas.microsoft.com/office/powerpoint/2010/main" val="1248276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a:t>
            </a:r>
            <a:r>
              <a:rPr lang="en-US" baseline="0" dirty="0" smtClean="0"/>
              <a:t> take a look at the final design of our mechanism, the EAF-cache. </a:t>
            </a:r>
          </a:p>
          <a:p>
            <a:endParaRPr lang="en-US" baseline="0" dirty="0" smtClean="0"/>
          </a:p>
          <a:p>
            <a:r>
              <a:rPr lang="en-US" baseline="0" dirty="0" smtClean="0"/>
              <a:t>It augments the cache with a Bloom filter and a counter that keeps track of the number of addresses inserted into the Bloom filter.</a:t>
            </a:r>
          </a:p>
          <a:p>
            <a:endParaRPr lang="en-US" baseline="0" dirty="0" smtClean="0"/>
          </a:p>
          <a:p>
            <a:r>
              <a:rPr lang="en-US" baseline="0" dirty="0" smtClean="0"/>
              <a:t>On a cache eviction, the evicted address is inserted into the filter and the counter is incremented.</a:t>
            </a:r>
          </a:p>
          <a:p>
            <a:endParaRPr lang="en-US" baseline="0" dirty="0" smtClean="0"/>
          </a:p>
          <a:p>
            <a:r>
              <a:rPr lang="en-US" baseline="0" dirty="0" smtClean="0"/>
              <a:t>On a cache miss, if the missed block address is present in the Bloom filter, the block is inserted at the MRU position. Otherwise it is inserted with the bimodal insertion policy. </a:t>
            </a:r>
          </a:p>
          <a:p>
            <a:endParaRPr lang="en-US" baseline="0" dirty="0" smtClean="0"/>
          </a:p>
          <a:p>
            <a:r>
              <a:rPr lang="en-US" baseline="0" dirty="0" smtClean="0"/>
              <a:t>Finally, when the counter reaches a maximum, both the filter and the counter are cleared.</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80</a:t>
            </a:fld>
            <a:endParaRPr lang="en-US">
              <a:solidFill>
                <a:prstClr val="black"/>
              </a:solidFill>
              <a:latin typeface="Calibri"/>
            </a:endParaRPr>
          </a:p>
        </p:txBody>
      </p:sp>
    </p:spTree>
    <p:extLst>
      <p:ext uri="{BB962C8B-B14F-4D97-AF65-F5344CB8AC3E}">
        <p14:creationId xmlns:p14="http://schemas.microsoft.com/office/powerpoint/2010/main" val="134987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Apart from its ability</a:t>
            </a:r>
            <a:r>
              <a:rPr lang="en-US" baseline="0" dirty="0" smtClean="0"/>
              <a:t> to mitigate both pollution and thrashing, EAF has three other advantages.</a:t>
            </a:r>
          </a:p>
          <a:p>
            <a:endParaRPr lang="en-US" baseline="0" dirty="0" smtClean="0"/>
          </a:p>
          <a:p>
            <a:r>
              <a:rPr lang="en-US" baseline="0" dirty="0" smtClean="0"/>
              <a:t>First, it adds only a Bloom filter and a counter. Hardware implementations of the Bloom filter are well studied. So, EAF-cache is simple to implement.</a:t>
            </a:r>
          </a:p>
          <a:p>
            <a:endParaRPr lang="en-US" baseline="0" dirty="0" smtClean="0"/>
          </a:p>
          <a:p>
            <a:r>
              <a:rPr lang="en-US" baseline="0" dirty="0" smtClean="0"/>
              <a:t>Second, both the Bloom filter and the counter are outside the cache. As a result, our mechanism is easy to design and verify on top of existing cache implementations.</a:t>
            </a:r>
          </a:p>
          <a:p>
            <a:endParaRPr lang="en-US" baseline="0" dirty="0" smtClean="0"/>
          </a:p>
          <a:p>
            <a:r>
              <a:rPr lang="en-US" baseline="0" dirty="0" smtClean="0"/>
              <a:t>Finally, all operations on the EAF happen on a cache miss. As a result, EAF can work well with other techniques that monitor cache hits to improve performance, for example, the cache replacement policy.</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81</a:t>
            </a:fld>
            <a:endParaRPr lang="en-US">
              <a:solidFill>
                <a:prstClr val="black"/>
              </a:solidFill>
              <a:latin typeface="Calibri"/>
            </a:endParaRPr>
          </a:p>
        </p:txBody>
      </p:sp>
    </p:spTree>
    <p:extLst>
      <p:ext uri="{BB962C8B-B14F-4D97-AF65-F5344CB8AC3E}">
        <p14:creationId xmlns:p14="http://schemas.microsoft.com/office/powerpoint/2010/main" val="151706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presents</a:t>
            </a:r>
            <a:r>
              <a:rPr lang="en-US" baseline="0" dirty="0" smtClean="0"/>
              <a:t> the summary of our performance results for systems with different number of cores. </a:t>
            </a:r>
          </a:p>
          <a:p>
            <a:endParaRPr lang="en-US" baseline="0" dirty="0" smtClean="0"/>
          </a:p>
          <a:p>
            <a:r>
              <a:rPr lang="en-US" baseline="0" dirty="0" smtClean="0"/>
              <a:t>As shown, our mechanisms outperform all prior approaches for all the three systems. Also, the </a:t>
            </a:r>
            <a:r>
              <a:rPr lang="en-US" baseline="0" dirty="0" err="1" smtClean="0"/>
              <a:t>multicore</a:t>
            </a:r>
            <a:r>
              <a:rPr lang="en-US" baseline="0" dirty="0" smtClean="0"/>
              <a:t> results are significantly better than the single core results. This is because, in a </a:t>
            </a:r>
            <a:r>
              <a:rPr lang="en-US" baseline="0" dirty="0" err="1" smtClean="0"/>
              <a:t>multicore</a:t>
            </a:r>
            <a:r>
              <a:rPr lang="en-US" baseline="0" dirty="0" smtClean="0"/>
              <a:t> system, pollution or thrashing caused by an application will affect useful blocks of other concurrently running applications.</a:t>
            </a:r>
          </a:p>
          <a:p>
            <a:endParaRPr lang="en-US" baseline="0" dirty="0" smtClean="0"/>
          </a:p>
          <a:p>
            <a:r>
              <a:rPr lang="en-US" baseline="0" dirty="0" smtClean="0"/>
              <a:t>SAY THAT LAST TWO BARS ARE EAF AND D-EAF</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82</a:t>
            </a:fld>
            <a:endParaRPr lang="en-US">
              <a:solidFill>
                <a:prstClr val="black"/>
              </a:solidFill>
              <a:latin typeface="Calibri"/>
            </a:endParaRPr>
          </a:p>
        </p:txBody>
      </p:sp>
    </p:spTree>
    <p:extLst>
      <p:ext uri="{BB962C8B-B14F-4D97-AF65-F5344CB8AC3E}">
        <p14:creationId xmlns:p14="http://schemas.microsoft.com/office/powerpoint/2010/main" val="1503497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84</a:t>
            </a:fld>
            <a:endParaRPr lang="en-US">
              <a:solidFill>
                <a:prstClr val="black"/>
              </a:solidFill>
              <a:latin typeface="Calibri"/>
            </a:endParaRPr>
          </a:p>
        </p:txBody>
      </p:sp>
    </p:spTree>
    <p:extLst>
      <p:ext uri="{BB962C8B-B14F-4D97-AF65-F5344CB8AC3E}">
        <p14:creationId xmlns:p14="http://schemas.microsoft.com/office/powerpoint/2010/main" val="107230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85</a:t>
            </a:fld>
            <a:endParaRPr lang="en-US">
              <a:solidFill>
                <a:prstClr val="black"/>
              </a:solidFill>
              <a:latin typeface="Calibri"/>
            </a:endParaRPr>
          </a:p>
        </p:txBody>
      </p:sp>
    </p:spTree>
    <p:extLst>
      <p:ext uri="{BB962C8B-B14F-4D97-AF65-F5344CB8AC3E}">
        <p14:creationId xmlns:p14="http://schemas.microsoft.com/office/powerpoint/2010/main" val="4071863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105</a:t>
            </a:fld>
            <a:endParaRPr lang="en-US">
              <a:solidFill>
                <a:prstClr val="black"/>
              </a:solidFill>
              <a:latin typeface="Calibri"/>
            </a:endParaRPr>
          </a:p>
        </p:txBody>
      </p:sp>
    </p:spTree>
    <p:extLst>
      <p:ext uri="{BB962C8B-B14F-4D97-AF65-F5344CB8AC3E}">
        <p14:creationId xmlns:p14="http://schemas.microsoft.com/office/powerpoint/2010/main" val="3191257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809B2B-1CEB-B14D-B505-29B98E56FE58}" type="slidenum">
              <a:rPr lang="en-US" sz="1200">
                <a:solidFill>
                  <a:srgbClr val="000000"/>
                </a:solidFill>
              </a:rPr>
              <a:pPr eaLnBrk="1" hangingPunct="1"/>
              <a:t>110</a:t>
            </a:fld>
            <a:endParaRPr lang="en-US" sz="1200">
              <a:solidFill>
                <a:srgbClr val="000000"/>
              </a:solidFill>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241155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C0A49E-5775-1A40-9E50-2EB82E907948}" type="slidenum">
              <a:rPr lang="ko-KR" altLang="en-US" sz="1200">
                <a:solidFill>
                  <a:prstClr val="black"/>
                </a:solidFill>
                <a:latin typeface="Calibri" charset="0"/>
              </a:rPr>
              <a:pPr eaLnBrk="1" hangingPunct="1"/>
              <a:t>44</a:t>
            </a:fld>
            <a:endParaRPr lang="en-US" altLang="ko-KR" sz="1200">
              <a:solidFill>
                <a:prstClr val="black"/>
              </a:solidFill>
              <a:latin typeface="Calibri"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In second interval, new target partition is applied. After the execution, we get new shared miss rate. same 20% and 10%. We have 5% reduction in miss rate.</a:t>
            </a:r>
          </a:p>
        </p:txBody>
      </p:sp>
    </p:spTree>
    <p:extLst>
      <p:ext uri="{BB962C8B-B14F-4D97-AF65-F5344CB8AC3E}">
        <p14:creationId xmlns:p14="http://schemas.microsoft.com/office/powerpoint/2010/main" val="304139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CDB6AD-812F-F64B-A70A-7376E2C71F44}" type="slidenum">
              <a:rPr lang="ko-KR" altLang="en-US" sz="1200">
                <a:solidFill>
                  <a:prstClr val="black"/>
                </a:solidFill>
                <a:latin typeface="Calibri" charset="0"/>
              </a:rPr>
              <a:pPr eaLnBrk="1" hangingPunct="1"/>
              <a:t>45</a:t>
            </a:fld>
            <a:endParaRPr lang="en-US" altLang="ko-KR" sz="1200">
              <a:solidFill>
                <a:prstClr val="black"/>
              </a:solidFill>
              <a:latin typeface="Calibri" charset="0"/>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When we evaluate M3, again P2 requires more cache space. So we increase it.</a:t>
            </a:r>
          </a:p>
        </p:txBody>
      </p:sp>
    </p:spTree>
    <p:extLst>
      <p:ext uri="{BB962C8B-B14F-4D97-AF65-F5344CB8AC3E}">
        <p14:creationId xmlns:p14="http://schemas.microsoft.com/office/powerpoint/2010/main" val="303027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3345A6-6298-E949-A8C6-B1265B936119}" type="slidenum">
              <a:rPr lang="ko-KR" altLang="en-US" sz="1200">
                <a:solidFill>
                  <a:prstClr val="black"/>
                </a:solidFill>
                <a:latin typeface="Calibri" charset="0"/>
              </a:rPr>
              <a:pPr eaLnBrk="1" hangingPunct="1"/>
              <a:t>46</a:t>
            </a:fld>
            <a:endParaRPr lang="en-US" altLang="ko-KR" sz="1200">
              <a:solidFill>
                <a:prstClr val="black"/>
              </a:solidFill>
              <a:latin typeface="Calibri"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After third interval, dynamic profiling get the miss rate for P1 25% and 9% for P2.</a:t>
            </a:r>
          </a:p>
          <a:p>
            <a:endParaRPr lang="en-US" altLang="ko-KR">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5031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789D67-C82A-5645-89E2-AE2347DE0CC1}" type="slidenum">
              <a:rPr lang="ko-KR" altLang="en-US" sz="1200">
                <a:solidFill>
                  <a:prstClr val="black"/>
                </a:solidFill>
                <a:latin typeface="Calibri" charset="0"/>
              </a:rPr>
              <a:pPr eaLnBrk="1" hangingPunct="1"/>
              <a:t>47</a:t>
            </a:fld>
            <a:endParaRPr lang="en-US" altLang="ko-KR" sz="1200">
              <a:solidFill>
                <a:prstClr val="black"/>
              </a:solidFill>
              <a:latin typeface="Calibri" charset="0"/>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There is a hidden step of rollback phase.</a:t>
            </a:r>
          </a:p>
          <a:p>
            <a:r>
              <a:rPr lang="en-US" altLang="ko-KR">
                <a:latin typeface="Calibri" charset="0"/>
                <a:ea typeface="ＭＳ Ｐゴシック" charset="0"/>
                <a:cs typeface="ＭＳ Ｐゴシック" charset="0"/>
              </a:rPr>
              <a:t>In this step, we check whether P2’s miss rate is reduced more than rollback threshold.</a:t>
            </a:r>
          </a:p>
          <a:p>
            <a:r>
              <a:rPr lang="en-US" altLang="ko-KR">
                <a:latin typeface="Calibri" charset="0"/>
                <a:ea typeface="ＭＳ Ｐゴシック" charset="0"/>
                <a:cs typeface="ＭＳ Ｐゴシック" charset="0"/>
              </a:rPr>
              <a:t>Because we increased cache partition, we expected to see reduction in miss rate.</a:t>
            </a:r>
          </a:p>
          <a:p>
            <a:r>
              <a:rPr lang="en-US" altLang="ko-KR">
                <a:latin typeface="Calibri" charset="0"/>
                <a:ea typeface="ＭＳ Ｐゴシック" charset="0"/>
                <a:cs typeface="ＭＳ Ｐゴシック" charset="0"/>
              </a:rPr>
              <a:t>In our example, P2 only reduced 1% miss rate which is smaller than rollback threshold. </a:t>
            </a:r>
          </a:p>
          <a:p>
            <a:r>
              <a:rPr lang="en-US" altLang="ko-KR">
                <a:latin typeface="Calibri" charset="0"/>
                <a:ea typeface="ＭＳ Ｐゴシック" charset="0"/>
                <a:cs typeface="ＭＳ Ｐゴシック" charset="0"/>
              </a:rPr>
              <a:t>So, we cancel our previous decision and go back to the previous partition.</a:t>
            </a:r>
          </a:p>
        </p:txBody>
      </p:sp>
    </p:spTree>
    <p:extLst>
      <p:ext uri="{BB962C8B-B14F-4D97-AF65-F5344CB8AC3E}">
        <p14:creationId xmlns:p14="http://schemas.microsoft.com/office/powerpoint/2010/main" val="303868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Let me introduce page coloring technique first.</a:t>
            </a:r>
          </a:p>
          <a:p>
            <a:pPr eaLnBrk="1" hangingPunct="1"/>
            <a:r>
              <a:rPr lang="en-US" altLang="zh-CN">
                <a:latin typeface="Calibri" charset="0"/>
                <a:ea typeface="宋体" charset="0"/>
                <a:cs typeface="宋体" charset="0"/>
              </a:rPr>
              <a:t>1. A virtual address can be divide into two parts: Virtual page number and page offset</a:t>
            </a:r>
          </a:p>
          <a:p>
            <a:pPr eaLnBrk="1" hangingPunct="1"/>
            <a:r>
              <a:rPr lang="en-US" altLang="zh-CN">
                <a:latin typeface="Calibri" charset="0"/>
                <a:ea typeface="宋体" charset="0"/>
                <a:cs typeface="宋体" charset="0"/>
              </a:rPr>
              <a:t>    (In our experimental system, the page size is 4KB, so length of page offset bits are 12)</a:t>
            </a:r>
          </a:p>
          <a:p>
            <a:pPr eaLnBrk="1" hangingPunct="1"/>
            <a:r>
              <a:rPr lang="en-US" altLang="zh-CN">
                <a:latin typeface="Calibri" charset="0"/>
                <a:ea typeface="宋体" charset="0"/>
                <a:cs typeface="宋体" charset="0"/>
              </a:rPr>
              <a:t>2. The virtual address is converted to physical address by address translation controlled by OS.  </a:t>
            </a:r>
          </a:p>
          <a:p>
            <a:pPr eaLnBrk="1" hangingPunct="1"/>
            <a:r>
              <a:rPr lang="en-US" altLang="zh-CN">
                <a:latin typeface="Calibri" charset="0"/>
                <a:ea typeface="宋体" charset="0"/>
                <a:cs typeface="宋体" charset="0"/>
              </a:rPr>
              <a:t>     Virtual page number is mapped to a physical page number and page offset remain same.</a:t>
            </a:r>
          </a:p>
          <a:p>
            <a:pPr eaLnBrk="1" hangingPunct="1"/>
            <a:r>
              <a:rPr lang="en-US" altLang="zh-CN">
                <a:latin typeface="Calibri" charset="0"/>
                <a:ea typeface="宋体" charset="0"/>
                <a:cs typeface="宋体" charset="0"/>
              </a:rPr>
              <a:t>3. The physical address is used in a physically indexed cache. The cache address is divided into tag, set index and block offset.</a:t>
            </a:r>
          </a:p>
          <a:p>
            <a:pPr eaLnBrk="1" hangingPunct="1"/>
            <a:r>
              <a:rPr lang="en-US" altLang="zh-CN">
                <a:latin typeface="Calibri" charset="0"/>
                <a:ea typeface="宋体" charset="0"/>
                <a:cs typeface="宋体" charset="0"/>
              </a:rPr>
              <a:t>4. The common bits between physical page number and set index are referred as page color bits. </a:t>
            </a:r>
          </a:p>
          <a:p>
            <a:pPr eaLnBrk="1" hangingPunct="1"/>
            <a:r>
              <a:rPr lang="en-US" altLang="zh-CN">
                <a:latin typeface="Calibri" charset="0"/>
                <a:ea typeface="宋体" charset="0"/>
                <a:cs typeface="宋体" charset="0"/>
              </a:rPr>
              <a:t>5. The physically indexed cache is then divided into multiple regions. Each OS page will cached in one of those regions. Indexed by the page color.</a:t>
            </a:r>
          </a:p>
          <a:p>
            <a:pPr eaLnBrk="1" hangingPunct="1"/>
            <a:r>
              <a:rPr lang="en-US" altLang="zh-CN">
                <a:latin typeface="Calibri" charset="0"/>
                <a:ea typeface="宋体" charset="0"/>
                <a:cs typeface="宋体" charset="0"/>
              </a:rPr>
              <a:t>In a summary, 1) 2)</a:t>
            </a:r>
            <a:r>
              <a:rPr lang="en-US" altLang="zh-CN">
                <a:latin typeface="Arial" charset="0"/>
                <a:ea typeface="宋体" charset="0"/>
                <a:cs typeface="宋体" charset="0"/>
              </a:rPr>
              <a:t>…</a:t>
            </a:r>
            <a:endParaRPr lang="en-US" altLang="zh-CN">
              <a:latin typeface="Calibri" charset="0"/>
              <a:ea typeface="宋体" charset="0"/>
              <a:cs typeface="宋体" charset="0"/>
            </a:endParaRPr>
          </a:p>
          <a:p>
            <a:pPr eaLnBrk="1" hangingPunct="1"/>
            <a:endParaRPr lang="en-US" altLang="zh-CN">
              <a:latin typeface="Calibri" charset="0"/>
              <a:ea typeface="宋体" charset="0"/>
              <a:cs typeface="宋体" charset="0"/>
            </a:endParaRPr>
          </a:p>
          <a:p>
            <a:pPr eaLnBrk="1" hangingPunct="1"/>
            <a:endParaRPr lang="en-US" altLang="zh-CN">
              <a:latin typeface="Calibri" charset="0"/>
              <a:ea typeface="宋体" charset="0"/>
              <a:cs typeface="宋体" charset="0"/>
            </a:endParaRPr>
          </a:p>
        </p:txBody>
      </p:sp>
    </p:spTree>
    <p:extLst>
      <p:ext uri="{BB962C8B-B14F-4D97-AF65-F5344CB8AC3E}">
        <p14:creationId xmlns:p14="http://schemas.microsoft.com/office/powerpoint/2010/main" val="268654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1. This slide shows an example how we enhance page coloring to partition shared cache between two processes.</a:t>
            </a:r>
          </a:p>
          <a:p>
            <a:pPr eaLnBrk="1" hangingPunct="1"/>
            <a:r>
              <a:rPr lang="en-US" altLang="zh-CN">
                <a:latin typeface="Calibri" charset="0"/>
                <a:ea typeface="宋体" charset="0"/>
                <a:cs typeface="宋体" charset="0"/>
              </a:rPr>
              <a:t>2. Physical pages are grouped into page bins according to their page color. The pages in a same bin will be cached in same cache region or cache color in a physically indexed cache.</a:t>
            </a:r>
          </a:p>
          <a:p>
            <a:pPr eaLnBrk="1" hangingPunct="1"/>
            <a:r>
              <a:rPr lang="en-US" altLang="zh-CN">
                <a:latin typeface="Calibri" charset="0"/>
                <a:ea typeface="宋体" charset="0"/>
                <a:cs typeface="宋体" charset="0"/>
              </a:rPr>
              <a:t>3. Suppose there are two processes running on a dual-core processor. Each processor has a set of pages need to be mapped to physical pages. </a:t>
            </a:r>
          </a:p>
          <a:p>
            <a:pPr eaLnBrk="1" hangingPunct="1"/>
            <a:r>
              <a:rPr lang="en-US" altLang="zh-CN">
                <a:latin typeface="Calibri" charset="0"/>
                <a:ea typeface="宋体" charset="0"/>
                <a:cs typeface="宋体" charset="0"/>
              </a:rPr>
              <a:t>4. If we limit that pages from one process can only be mapped to a subset of page bins. Then pages from a process will only use part of the cache.</a:t>
            </a:r>
          </a:p>
          <a:p>
            <a:pPr eaLnBrk="1" hangingPunct="1"/>
            <a:endParaRPr lang="en-US" altLang="zh-CN">
              <a:latin typeface="Calibri" charset="0"/>
              <a:ea typeface="宋体" charset="0"/>
              <a:cs typeface="宋体" charset="0"/>
            </a:endParaRPr>
          </a:p>
          <a:p>
            <a:pPr eaLnBrk="1" hangingPunct="1"/>
            <a:r>
              <a:rPr lang="en-US" altLang="zh-CN">
                <a:latin typeface="Calibri" charset="0"/>
                <a:ea typeface="宋体" charset="0"/>
                <a:cs typeface="宋体" charset="0"/>
              </a:rPr>
              <a:t>In a summary,</a:t>
            </a:r>
          </a:p>
          <a:p>
            <a:pPr eaLnBrk="1" hangingPunct="1"/>
            <a:r>
              <a:rPr lang="en-US" altLang="zh-CN">
                <a:latin typeface="Arial" charset="0"/>
                <a:ea typeface="宋体" charset="0"/>
                <a:cs typeface="宋体" charset="0"/>
              </a:rPr>
              <a:t>…</a:t>
            </a:r>
            <a:r>
              <a:rPr lang="en-US" altLang="zh-CN">
                <a:latin typeface="Calibri" charset="0"/>
                <a:ea typeface="宋体" charset="0"/>
                <a:cs typeface="宋体" charset="0"/>
              </a:rPr>
              <a:t> We call this restriction co-partitioning.</a:t>
            </a:r>
          </a:p>
          <a:p>
            <a:pPr eaLnBrk="1" hangingPunct="1"/>
            <a:endParaRPr lang="en-US" altLang="zh-CN">
              <a:latin typeface="Calibri" charset="0"/>
              <a:ea typeface="宋体" charset="0"/>
              <a:cs typeface="宋体" charset="0"/>
            </a:endParaRPr>
          </a:p>
        </p:txBody>
      </p:sp>
    </p:spTree>
    <p:extLst>
      <p:ext uri="{BB962C8B-B14F-4D97-AF65-F5344CB8AC3E}">
        <p14:creationId xmlns:p14="http://schemas.microsoft.com/office/powerpoint/2010/main" val="316828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2" Type="http://schemas.openxmlformats.org/officeDocument/2006/relationships/slideMaster" Target="../slideMasters/slideMaster58.xml"/><Relationship Id="rId1" Type="http://schemas.openxmlformats.org/officeDocument/2006/relationships/themeOverride" Target="../theme/themeOverride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4.emf"/></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9994594"/>
      </p:ext>
    </p:extLst>
  </p:cSld>
  <p:clrMapOvr>
    <a:masterClrMapping/>
  </p:clrMapOv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395920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15802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633210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632686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917189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5857697"/>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5100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32FADCB-48B2-EA48-842F-00DFB3F26DD3}" type="slidenum">
              <a:rPr lang="en-US"/>
              <a:pPr>
                <a:defRPr/>
              </a:pPr>
              <a:t>‹#›</a:t>
            </a:fld>
            <a:endParaRPr lang="en-US"/>
          </a:p>
        </p:txBody>
      </p:sp>
    </p:spTree>
    <p:extLst>
      <p:ext uri="{BB962C8B-B14F-4D97-AF65-F5344CB8AC3E}">
        <p14:creationId xmlns:p14="http://schemas.microsoft.com/office/powerpoint/2010/main" val="203205226"/>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5B7879-3FBA-B54E-968A-FC666650947C}" type="slidenum">
              <a:rPr lang="en-US"/>
              <a:pPr>
                <a:defRPr/>
              </a:pPr>
              <a:t>‹#›</a:t>
            </a:fld>
            <a:endParaRPr lang="en-US"/>
          </a:p>
        </p:txBody>
      </p:sp>
    </p:spTree>
    <p:extLst>
      <p:ext uri="{BB962C8B-B14F-4D97-AF65-F5344CB8AC3E}">
        <p14:creationId xmlns:p14="http://schemas.microsoft.com/office/powerpoint/2010/main" val="3661213143"/>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1DEA502-C52A-234B-A385-176FDBE489C0}" type="slidenum">
              <a:rPr lang="en-US"/>
              <a:pPr>
                <a:defRPr/>
              </a:pPr>
              <a:t>‹#›</a:t>
            </a:fld>
            <a:endParaRPr lang="en-US"/>
          </a:p>
        </p:txBody>
      </p:sp>
    </p:spTree>
    <p:extLst>
      <p:ext uri="{BB962C8B-B14F-4D97-AF65-F5344CB8AC3E}">
        <p14:creationId xmlns:p14="http://schemas.microsoft.com/office/powerpoint/2010/main" val="4285822293"/>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175F4F-A033-0F4C-9EC5-6505BC2B7B77}" type="slidenum">
              <a:rPr lang="en-US"/>
              <a:pPr>
                <a:defRPr/>
              </a:pPr>
              <a:t>‹#›</a:t>
            </a:fld>
            <a:endParaRPr lang="en-US"/>
          </a:p>
        </p:txBody>
      </p:sp>
    </p:spTree>
    <p:extLst>
      <p:ext uri="{BB962C8B-B14F-4D97-AF65-F5344CB8AC3E}">
        <p14:creationId xmlns:p14="http://schemas.microsoft.com/office/powerpoint/2010/main" val="1997230542"/>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276FF62-1895-FF4A-A6F6-800069378C19}" type="slidenum">
              <a:rPr lang="en-US"/>
              <a:pPr>
                <a:defRPr/>
              </a:pPr>
              <a:t>‹#›</a:t>
            </a:fld>
            <a:endParaRPr lang="en-US"/>
          </a:p>
        </p:txBody>
      </p:sp>
    </p:spTree>
    <p:extLst>
      <p:ext uri="{BB962C8B-B14F-4D97-AF65-F5344CB8AC3E}">
        <p14:creationId xmlns:p14="http://schemas.microsoft.com/office/powerpoint/2010/main" val="1122327738"/>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33EAC695-E190-B34F-BEE3-61EF86E36CCB}" type="slidenum">
              <a:rPr lang="en-US"/>
              <a:pPr>
                <a:defRPr/>
              </a:pPr>
              <a:t>‹#›</a:t>
            </a:fld>
            <a:endParaRPr lang="en-US"/>
          </a:p>
        </p:txBody>
      </p:sp>
    </p:spTree>
    <p:extLst>
      <p:ext uri="{BB962C8B-B14F-4D97-AF65-F5344CB8AC3E}">
        <p14:creationId xmlns:p14="http://schemas.microsoft.com/office/powerpoint/2010/main" val="1165467203"/>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4185E6B8-289B-D940-8844-711DD1502687}" type="slidenum">
              <a:rPr lang="en-US"/>
              <a:pPr>
                <a:defRPr/>
              </a:pPr>
              <a:t>‹#›</a:t>
            </a:fld>
            <a:endParaRPr lang="en-US"/>
          </a:p>
        </p:txBody>
      </p:sp>
    </p:spTree>
    <p:extLst>
      <p:ext uri="{BB962C8B-B14F-4D97-AF65-F5344CB8AC3E}">
        <p14:creationId xmlns:p14="http://schemas.microsoft.com/office/powerpoint/2010/main" val="1325046969"/>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7E31048-1417-DA43-8EBC-A96804AD6F00}" type="slidenum">
              <a:rPr lang="en-US"/>
              <a:pPr>
                <a:defRPr/>
              </a:pPr>
              <a:t>‹#›</a:t>
            </a:fld>
            <a:endParaRPr lang="en-US"/>
          </a:p>
        </p:txBody>
      </p:sp>
    </p:spTree>
    <p:extLst>
      <p:ext uri="{BB962C8B-B14F-4D97-AF65-F5344CB8AC3E}">
        <p14:creationId xmlns:p14="http://schemas.microsoft.com/office/powerpoint/2010/main" val="1036394801"/>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7F9417F-2C14-6144-830B-E42ADEEC4F85}" type="slidenum">
              <a:rPr lang="en-US"/>
              <a:pPr>
                <a:defRPr/>
              </a:pPr>
              <a:t>‹#›</a:t>
            </a:fld>
            <a:endParaRPr lang="en-US"/>
          </a:p>
        </p:txBody>
      </p:sp>
    </p:spTree>
    <p:extLst>
      <p:ext uri="{BB962C8B-B14F-4D97-AF65-F5344CB8AC3E}">
        <p14:creationId xmlns:p14="http://schemas.microsoft.com/office/powerpoint/2010/main" val="293461914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5E171BC-6E8C-F74F-B79B-7105B67BD042}" type="slidenum">
              <a:rPr lang="en-US"/>
              <a:pPr>
                <a:defRPr/>
              </a:pPr>
              <a:t>‹#›</a:t>
            </a:fld>
            <a:endParaRPr lang="en-US"/>
          </a:p>
        </p:txBody>
      </p:sp>
    </p:spTree>
    <p:extLst>
      <p:ext uri="{BB962C8B-B14F-4D97-AF65-F5344CB8AC3E}">
        <p14:creationId xmlns:p14="http://schemas.microsoft.com/office/powerpoint/2010/main" val="1909993925"/>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2FE64C83-2A46-4D4A-84F8-78075880C1B7}" type="slidenum">
              <a:rPr lang="en-US"/>
              <a:pPr>
                <a:defRPr/>
              </a:pPr>
              <a:t>‹#›</a:t>
            </a:fld>
            <a:endParaRPr lang="en-US"/>
          </a:p>
        </p:txBody>
      </p:sp>
    </p:spTree>
    <p:extLst>
      <p:ext uri="{BB962C8B-B14F-4D97-AF65-F5344CB8AC3E}">
        <p14:creationId xmlns:p14="http://schemas.microsoft.com/office/powerpoint/2010/main" val="879458992"/>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C1AAAFD-47E5-3243-864F-EBDDB63070B4}" type="slidenum">
              <a:rPr lang="en-US"/>
              <a:pPr>
                <a:defRPr/>
              </a:pPr>
              <a:t>‹#›</a:t>
            </a:fld>
            <a:endParaRPr lang="en-US"/>
          </a:p>
        </p:txBody>
      </p:sp>
    </p:spTree>
    <p:extLst>
      <p:ext uri="{BB962C8B-B14F-4D97-AF65-F5344CB8AC3E}">
        <p14:creationId xmlns:p14="http://schemas.microsoft.com/office/powerpoint/2010/main" val="3695122425"/>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defTabSz="913696">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latin typeface="Garamond"/>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3398D8DB-F6DE-7C4E-AD24-F611E08CA3EB}" type="slidenum">
              <a:rPr lang="en-US"/>
              <a:pPr>
                <a:defRPr/>
              </a:pPr>
              <a:t>‹#›</a:t>
            </a:fld>
            <a:endParaRPr lang="en-US"/>
          </a:p>
        </p:txBody>
      </p:sp>
    </p:spTree>
    <p:extLst>
      <p:ext uri="{BB962C8B-B14F-4D97-AF65-F5344CB8AC3E}">
        <p14:creationId xmlns:p14="http://schemas.microsoft.com/office/powerpoint/2010/main" val="2241594517"/>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2226933"/>
      </p:ext>
    </p:extLst>
  </p:cSld>
  <p:clrMapOvr>
    <a:masterClrMapping/>
  </p:clrMapOvr>
  <p:transition/>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163591"/>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337019"/>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919133"/>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4680724"/>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9304157"/>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4243055"/>
      </p:ext>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108516"/>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469287"/>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7447674"/>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2093199"/>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805D39-8A99-3244-8F9A-372BEEBCC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295273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529F8-9DA9-694E-B83F-60BEDEBD4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0815042"/>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141F8A-872E-3646-89B6-55BA95B3FC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935299"/>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E43D1-58FC-C14A-A9F0-BDD7AF0437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677301"/>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F46380-4E56-A244-BA59-54B74623B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8392996"/>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1D5ED1-33F2-2645-AF95-92848C0557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6877022"/>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C164A4-5DB4-2D45-ADFF-1E3FBB6A1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34297"/>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2178E3-A4E9-8C44-9376-46FFDE548E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007563"/>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99267F-2B60-1142-AD94-1D907EA9F2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587792"/>
      </p:ext>
    </p:extLst>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1BE77B-E84C-FA4C-AF81-38E30AF71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63478"/>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7964-A99D-DB4D-8E5A-4012C2860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64064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6B4C4BB4-B804-0A46-91EB-1C5EA2C8E2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875859"/>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0169019-BB41-6245-A1FF-2891AF1467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382570"/>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09D90B-F346-3C42-AD18-18315DB00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6499044"/>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B757EB-4A8B-1044-BBB4-CE4A4AF13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319953"/>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5A9F90F7-73ED-7745-B383-3C29FF1DE0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196806"/>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CCB94D-0191-4749-BCBF-0FEB50E6ED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9098777"/>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E5D36DF0-1835-D14D-9D16-04855C8F5B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210223"/>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4D1BA1E-770A-6D4D-A1FD-36213ED27A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150526"/>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341FD7C-1AE1-0545-9494-DFC5ABA6D8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2430744"/>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D92E9B-C169-A540-8BBA-E3CEA95B47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1360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E53C06E-1BA5-454B-AA9A-B7A05D87FB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466803"/>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716A9FA-F86C-8242-A499-74AAE0588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084447"/>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2113009339"/>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842257355"/>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3814249059"/>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2433839088"/>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12622870"/>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2087616177"/>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2646255053"/>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8353052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2204167407"/>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3602476091"/>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706093677"/>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CAF0C4-D837-6C46-94E3-5BC8E6610C9A}" type="slidenum">
              <a:rPr lang="en-US"/>
              <a:pPr>
                <a:defRPr/>
              </a:pPr>
              <a:t>‹#›</a:t>
            </a:fld>
            <a:endParaRPr lang="en-US"/>
          </a:p>
        </p:txBody>
      </p:sp>
    </p:spTree>
    <p:extLst>
      <p:ext uri="{BB962C8B-B14F-4D97-AF65-F5344CB8AC3E}">
        <p14:creationId xmlns:p14="http://schemas.microsoft.com/office/powerpoint/2010/main" val="1822636505"/>
      </p:ext>
    </p:extLst>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0BA29-F9EE-E949-A023-5C86A1DB6E97}" type="slidenum">
              <a:rPr lang="en-US"/>
              <a:pPr>
                <a:defRPr/>
              </a:pPr>
              <a:t>‹#›</a:t>
            </a:fld>
            <a:endParaRPr lang="en-US"/>
          </a:p>
        </p:txBody>
      </p:sp>
    </p:spTree>
    <p:extLst>
      <p:ext uri="{BB962C8B-B14F-4D97-AF65-F5344CB8AC3E}">
        <p14:creationId xmlns:p14="http://schemas.microsoft.com/office/powerpoint/2010/main" val="475746241"/>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C4AF8-F565-FA4E-8274-2B4BC4F93B5A}" type="slidenum">
              <a:rPr lang="en-US"/>
              <a:pPr>
                <a:defRPr/>
              </a:pPr>
              <a:t>‹#›</a:t>
            </a:fld>
            <a:endParaRPr lang="en-US"/>
          </a:p>
        </p:txBody>
      </p:sp>
    </p:spTree>
    <p:extLst>
      <p:ext uri="{BB962C8B-B14F-4D97-AF65-F5344CB8AC3E}">
        <p14:creationId xmlns:p14="http://schemas.microsoft.com/office/powerpoint/2010/main" val="2581815902"/>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BD23F-ECFE-0D4D-B2E6-436DBE557B89}" type="slidenum">
              <a:rPr lang="en-US"/>
              <a:pPr>
                <a:defRPr/>
              </a:pPr>
              <a:t>‹#›</a:t>
            </a:fld>
            <a:endParaRPr lang="en-US"/>
          </a:p>
        </p:txBody>
      </p:sp>
    </p:spTree>
    <p:extLst>
      <p:ext uri="{BB962C8B-B14F-4D97-AF65-F5344CB8AC3E}">
        <p14:creationId xmlns:p14="http://schemas.microsoft.com/office/powerpoint/2010/main" val="1716858017"/>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1B8958-2976-E04C-95F2-F7BA9969FBF0}" type="slidenum">
              <a:rPr lang="en-US"/>
              <a:pPr>
                <a:defRPr/>
              </a:pPr>
              <a:t>‹#›</a:t>
            </a:fld>
            <a:endParaRPr lang="en-US"/>
          </a:p>
        </p:txBody>
      </p:sp>
    </p:spTree>
    <p:extLst>
      <p:ext uri="{BB962C8B-B14F-4D97-AF65-F5344CB8AC3E}">
        <p14:creationId xmlns:p14="http://schemas.microsoft.com/office/powerpoint/2010/main" val="2304279795"/>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7DA203-5F4A-D242-BFFC-E67BEF3CFE7E}" type="slidenum">
              <a:rPr lang="en-US"/>
              <a:pPr>
                <a:defRPr/>
              </a:pPr>
              <a:t>‹#›</a:t>
            </a:fld>
            <a:endParaRPr lang="en-US"/>
          </a:p>
        </p:txBody>
      </p:sp>
    </p:spTree>
    <p:extLst>
      <p:ext uri="{BB962C8B-B14F-4D97-AF65-F5344CB8AC3E}">
        <p14:creationId xmlns:p14="http://schemas.microsoft.com/office/powerpoint/2010/main" val="2528364278"/>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497C03-D1F7-7649-B25E-C69A9A058DFB}" type="slidenum">
              <a:rPr lang="en-US"/>
              <a:pPr>
                <a:defRPr/>
              </a:pPr>
              <a:t>‹#›</a:t>
            </a:fld>
            <a:endParaRPr lang="en-US"/>
          </a:p>
        </p:txBody>
      </p:sp>
    </p:spTree>
    <p:extLst>
      <p:ext uri="{BB962C8B-B14F-4D97-AF65-F5344CB8AC3E}">
        <p14:creationId xmlns:p14="http://schemas.microsoft.com/office/powerpoint/2010/main" val="139808279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C9D415-29BD-5044-BE0B-B5623DC50F46}" type="slidenum">
              <a:rPr lang="en-US"/>
              <a:pPr>
                <a:defRPr/>
              </a:pPr>
              <a:t>‹#›</a:t>
            </a:fld>
            <a:endParaRPr lang="en-US"/>
          </a:p>
        </p:txBody>
      </p:sp>
    </p:spTree>
    <p:extLst>
      <p:ext uri="{BB962C8B-B14F-4D97-AF65-F5344CB8AC3E}">
        <p14:creationId xmlns:p14="http://schemas.microsoft.com/office/powerpoint/2010/main" val="1392563092"/>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4EE9C-08F4-D945-A98A-16C395F1E5D2}" type="slidenum">
              <a:rPr lang="en-US"/>
              <a:pPr>
                <a:defRPr/>
              </a:pPr>
              <a:t>‹#›</a:t>
            </a:fld>
            <a:endParaRPr lang="en-US"/>
          </a:p>
        </p:txBody>
      </p:sp>
    </p:spTree>
    <p:extLst>
      <p:ext uri="{BB962C8B-B14F-4D97-AF65-F5344CB8AC3E}">
        <p14:creationId xmlns:p14="http://schemas.microsoft.com/office/powerpoint/2010/main" val="3070066578"/>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85E11-9A4B-6843-BC27-2F8F67338CE2}" type="slidenum">
              <a:rPr lang="en-US"/>
              <a:pPr>
                <a:defRPr/>
              </a:pPr>
              <a:t>‹#›</a:t>
            </a:fld>
            <a:endParaRPr lang="en-US"/>
          </a:p>
        </p:txBody>
      </p:sp>
    </p:spTree>
    <p:extLst>
      <p:ext uri="{BB962C8B-B14F-4D97-AF65-F5344CB8AC3E}">
        <p14:creationId xmlns:p14="http://schemas.microsoft.com/office/powerpoint/2010/main" val="2988364294"/>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44EFA6-DAD4-8B47-9894-0243E5AC196B}" type="slidenum">
              <a:rPr lang="en-US"/>
              <a:pPr>
                <a:defRPr/>
              </a:pPr>
              <a:t>‹#›</a:t>
            </a:fld>
            <a:endParaRPr lang="en-US"/>
          </a:p>
        </p:txBody>
      </p:sp>
    </p:spTree>
    <p:extLst>
      <p:ext uri="{BB962C8B-B14F-4D97-AF65-F5344CB8AC3E}">
        <p14:creationId xmlns:p14="http://schemas.microsoft.com/office/powerpoint/2010/main" val="982126204"/>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27DA41EA-6AD8-A84E-A074-C1AD0F61773B}" type="slidenum">
              <a:rPr lang="en-US"/>
              <a:pPr>
                <a:defRPr/>
              </a:pPr>
              <a:t>‹#›</a:t>
            </a:fld>
            <a:endParaRPr lang="en-US"/>
          </a:p>
        </p:txBody>
      </p:sp>
    </p:spTree>
    <p:extLst>
      <p:ext uri="{BB962C8B-B14F-4D97-AF65-F5344CB8AC3E}">
        <p14:creationId xmlns:p14="http://schemas.microsoft.com/office/powerpoint/2010/main" val="1264077334"/>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5EF769A-21AF-414A-93C1-6CCCC861D6AA}" type="slidenum">
              <a:rPr lang="en-US"/>
              <a:pPr>
                <a:defRPr/>
              </a:pPr>
              <a:t>‹#›</a:t>
            </a:fld>
            <a:endParaRPr lang="en-US"/>
          </a:p>
        </p:txBody>
      </p:sp>
    </p:spTree>
    <p:extLst>
      <p:ext uri="{BB962C8B-B14F-4D97-AF65-F5344CB8AC3E}">
        <p14:creationId xmlns:p14="http://schemas.microsoft.com/office/powerpoint/2010/main" val="2427296815"/>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6BBDD30-43F7-E347-81C9-5ABCA823DB5D}" type="slidenum">
              <a:rPr lang="en-US"/>
              <a:pPr>
                <a:defRPr/>
              </a:pPr>
              <a:t>‹#›</a:t>
            </a:fld>
            <a:endParaRPr lang="en-US"/>
          </a:p>
        </p:txBody>
      </p:sp>
    </p:spTree>
    <p:extLst>
      <p:ext uri="{BB962C8B-B14F-4D97-AF65-F5344CB8AC3E}">
        <p14:creationId xmlns:p14="http://schemas.microsoft.com/office/powerpoint/2010/main" val="3225436272"/>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A5BDAD92-39C3-FC48-BB61-090AABD77ABA}" type="slidenum">
              <a:rPr lang="en-US"/>
              <a:pPr>
                <a:defRPr/>
              </a:pPr>
              <a:t>‹#›</a:t>
            </a:fld>
            <a:endParaRPr lang="en-US"/>
          </a:p>
        </p:txBody>
      </p:sp>
    </p:spTree>
    <p:extLst>
      <p:ext uri="{BB962C8B-B14F-4D97-AF65-F5344CB8AC3E}">
        <p14:creationId xmlns:p14="http://schemas.microsoft.com/office/powerpoint/2010/main" val="2215902296"/>
      </p:ext>
    </p:extLst>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A685A976-F99D-A54B-B526-B3E0C403CB9C}" type="slidenum">
              <a:rPr lang="en-US"/>
              <a:pPr>
                <a:defRPr/>
              </a:pPr>
              <a:t>‹#›</a:t>
            </a:fld>
            <a:endParaRPr lang="en-US"/>
          </a:p>
        </p:txBody>
      </p:sp>
    </p:spTree>
    <p:extLst>
      <p:ext uri="{BB962C8B-B14F-4D97-AF65-F5344CB8AC3E}">
        <p14:creationId xmlns:p14="http://schemas.microsoft.com/office/powerpoint/2010/main" val="3266292550"/>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D8132F35-3FFB-6045-A749-9F10694F9456}" type="slidenum">
              <a:rPr lang="en-US"/>
              <a:pPr>
                <a:defRPr/>
              </a:pPr>
              <a:t>‹#›</a:t>
            </a:fld>
            <a:endParaRPr lang="en-US"/>
          </a:p>
        </p:txBody>
      </p:sp>
    </p:spTree>
    <p:extLst>
      <p:ext uri="{BB962C8B-B14F-4D97-AF65-F5344CB8AC3E}">
        <p14:creationId xmlns:p14="http://schemas.microsoft.com/office/powerpoint/2010/main" val="107562913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CCD07EBC-6480-9A4A-85D2-A7E2CCF9BF77}" type="slidenum">
              <a:rPr lang="en-US"/>
              <a:pPr>
                <a:defRPr/>
              </a:pPr>
              <a:t>‹#›</a:t>
            </a:fld>
            <a:endParaRPr lang="en-US"/>
          </a:p>
        </p:txBody>
      </p:sp>
    </p:spTree>
    <p:extLst>
      <p:ext uri="{BB962C8B-B14F-4D97-AF65-F5344CB8AC3E}">
        <p14:creationId xmlns:p14="http://schemas.microsoft.com/office/powerpoint/2010/main" val="4053648270"/>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1D442D9-2A93-3048-AD6E-812CC59C86E7}" type="slidenum">
              <a:rPr lang="en-US"/>
              <a:pPr>
                <a:defRPr/>
              </a:pPr>
              <a:t>‹#›</a:t>
            </a:fld>
            <a:endParaRPr lang="en-US"/>
          </a:p>
        </p:txBody>
      </p:sp>
    </p:spTree>
    <p:extLst>
      <p:ext uri="{BB962C8B-B14F-4D97-AF65-F5344CB8AC3E}">
        <p14:creationId xmlns:p14="http://schemas.microsoft.com/office/powerpoint/2010/main" val="3387434085"/>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7BC29692-427A-D044-9850-338DF4B6D8DA}" type="slidenum">
              <a:rPr lang="en-US"/>
              <a:pPr>
                <a:defRPr/>
              </a:pPr>
              <a:t>‹#›</a:t>
            </a:fld>
            <a:endParaRPr lang="en-US"/>
          </a:p>
        </p:txBody>
      </p:sp>
    </p:spTree>
    <p:extLst>
      <p:ext uri="{BB962C8B-B14F-4D97-AF65-F5344CB8AC3E}">
        <p14:creationId xmlns:p14="http://schemas.microsoft.com/office/powerpoint/2010/main" val="404293997"/>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C302519-7011-7742-869E-263EBCE94EBC}" type="slidenum">
              <a:rPr lang="en-US"/>
              <a:pPr>
                <a:defRPr/>
              </a:pPr>
              <a:t>‹#›</a:t>
            </a:fld>
            <a:endParaRPr lang="en-US"/>
          </a:p>
        </p:txBody>
      </p:sp>
    </p:spTree>
    <p:extLst>
      <p:ext uri="{BB962C8B-B14F-4D97-AF65-F5344CB8AC3E}">
        <p14:creationId xmlns:p14="http://schemas.microsoft.com/office/powerpoint/2010/main" val="4066888386"/>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AF9E09C-CCCB-F34D-8B3D-3514A7054822}" type="slidenum">
              <a:rPr lang="en-US"/>
              <a:pPr>
                <a:defRPr/>
              </a:pPr>
              <a:t>‹#›</a:t>
            </a:fld>
            <a:endParaRPr lang="en-US"/>
          </a:p>
        </p:txBody>
      </p:sp>
    </p:spTree>
    <p:extLst>
      <p:ext uri="{BB962C8B-B14F-4D97-AF65-F5344CB8AC3E}">
        <p14:creationId xmlns:p14="http://schemas.microsoft.com/office/powerpoint/2010/main" val="1448884862"/>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6392D6-2602-0A4F-9B74-B323EC70C69E}" type="slidenum">
              <a:rPr lang="en-US"/>
              <a:pPr>
                <a:defRPr/>
              </a:pPr>
              <a:t>‹#›</a:t>
            </a:fld>
            <a:endParaRPr lang="en-US"/>
          </a:p>
        </p:txBody>
      </p:sp>
    </p:spTree>
    <p:extLst>
      <p:ext uri="{BB962C8B-B14F-4D97-AF65-F5344CB8AC3E}">
        <p14:creationId xmlns:p14="http://schemas.microsoft.com/office/powerpoint/2010/main" val="4075772528"/>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EE72C9BE-E5F4-4C4D-A2E6-8C0248ACC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0380503"/>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95100"/>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1BF67AA-AE81-C945-8601-06951EFA2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7209278"/>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C518F6D-66A9-7548-8FEA-3AAEA8ABA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5903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DB0DABC3-D591-1741-A3C4-2DCAC7BE9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4963445"/>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4240C5D0-DE20-F44C-9199-26925A0CD7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0130493"/>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94E95E8-6B2D-E046-9715-7EB4F7541B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894352"/>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C178BC5-7996-F840-84FA-40F1399D1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8255533"/>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298E289-7A6A-0649-AE32-846A55D9B9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824946"/>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1855882-CF79-A248-88C2-2F45B3B28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0487409"/>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5FE53D0-0C84-884F-9305-71FBD63281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6029969"/>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A4E8666-F172-8746-A4D3-B4623EB79F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19164"/>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680002"/>
      </p:ext>
    </p:extLst>
  </p:cSld>
  <p:clrMapOvr>
    <a:masterClrMapping/>
  </p:clrMapOvr>
  <p:transition/>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2687044"/>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0364283"/>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0054383"/>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5333705"/>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8803035"/>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2618282"/>
      </p:ext>
    </p:extLst>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6360029"/>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826934"/>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8031914"/>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9894710"/>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277806"/>
      </p:ext>
    </p:extLst>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112927"/>
      </p:ext>
    </p:extLst>
  </p:cSld>
  <p:clrMapOvr>
    <a:masterClrMapping/>
  </p:clrMapOvr>
  <p:transition/>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8706453"/>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9693918"/>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3021594"/>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1842770"/>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641316"/>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1122003"/>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998866"/>
      </p:ext>
    </p:extLst>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8705585"/>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34491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9298872"/>
      </p:ext>
    </p:extLst>
  </p:cSld>
  <p:clrMapOvr>
    <a:masterClrMapping/>
  </p:clrMapOvr>
  <p:transition/>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6310183"/>
      </p:ext>
    </p:extLst>
  </p:cSld>
  <p:clrMapOvr>
    <a:masterClrMapping/>
  </p:clrMapOvr>
  <p:transition/>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152295"/>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0538"/>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8194837"/>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9274103"/>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638978"/>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5074748"/>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6596420"/>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1383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0925222"/>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5"/>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AAD4463F-F2C4-BD43-9CF4-0EC14BFDF8D4}" type="datetime1">
              <a:rPr lang="en-US"/>
              <a:pPr>
                <a:defRPr/>
              </a:pPr>
              <a:t>10/27/2015</a:t>
            </a:fld>
            <a:endParaRPr lang="en-US"/>
          </a:p>
        </p:txBody>
      </p:sp>
      <p:sp>
        <p:nvSpPr>
          <p:cNvPr id="6" name="Footer Placeholder 9"/>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10"/>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7460E46-E011-CA4B-B460-87BF7D156767}" type="slidenum">
              <a:rPr lang="en-US"/>
              <a:pPr>
                <a:defRPr/>
              </a:pPr>
              <a:t>‹#›</a:t>
            </a:fld>
            <a:endParaRPr lang="en-US" dirty="0"/>
          </a:p>
        </p:txBody>
      </p:sp>
    </p:spTree>
    <p:extLst>
      <p:ext uri="{BB962C8B-B14F-4D97-AF65-F5344CB8AC3E}">
        <p14:creationId xmlns:p14="http://schemas.microsoft.com/office/powerpoint/2010/main" val="3531343851"/>
      </p:ext>
    </p:extLst>
  </p:cSld>
  <p:clrMapOvr>
    <a:overrideClrMapping bg1="lt1" tx1="dk1" bg2="lt2" tx2="dk2" accent1="accent1" accent2="accent2" accent3="accent3" accent4="accent4" accent5="accent5" accent6="accent6" hlink="hlink" folHlink="folHlink"/>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6543675"/>
            <a:ext cx="1196975"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Footer Placeholder 5"/>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9"/>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6FFB184-0EDF-4F42-861F-5CC2C08EEC50}" type="slidenum">
              <a:rPr lang="en-US"/>
              <a:pPr>
                <a:defRPr/>
              </a:pPr>
              <a:t>‹#›</a:t>
            </a:fld>
            <a:endParaRPr lang="en-US" dirty="0"/>
          </a:p>
        </p:txBody>
      </p:sp>
      <p:sp>
        <p:nvSpPr>
          <p:cNvPr id="7" name="Date Placeholder 4"/>
          <p:cNvSpPr>
            <a:spLocks noGrp="1"/>
          </p:cNvSpPr>
          <p:nvPr>
            <p:ph type="dt" sz="half" idx="12"/>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9F810F96-B0A2-3A4B-A5C0-B349BC103730}" type="datetime1">
              <a:rPr lang="en-US"/>
              <a:pPr>
                <a:defRPr/>
              </a:pPr>
              <a:t>10/27/2015</a:t>
            </a:fld>
            <a:endParaRPr lang="en-US"/>
          </a:p>
        </p:txBody>
      </p:sp>
    </p:spTree>
    <p:extLst>
      <p:ext uri="{BB962C8B-B14F-4D97-AF65-F5344CB8AC3E}">
        <p14:creationId xmlns:p14="http://schemas.microsoft.com/office/powerpoint/2010/main" val="1998813599"/>
      </p:ext>
    </p:extLst>
  </p:cSld>
  <p:clrMapOvr>
    <a:overrideClrMapping bg1="lt1" tx1="dk1" bg2="lt2" tx2="dk2" accent1="accent1" accent2="accent2" accent3="accent3" accent4="accent4" accent5="accent5" accent6="accent6" hlink="hlink" folHlink="folHlink"/>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371600" y="0"/>
            <a:ext cx="7772399" cy="1085850"/>
          </a:xfrm>
          <a:prstGeom prst="rect">
            <a:avLst/>
          </a:prstGeom>
        </p:spPr>
        <p:txBody>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normAutofit/>
          </a:bodyPr>
          <a:lstStyle>
            <a:lvl1pPr>
              <a:defRPr sz="3600">
                <a:solidFill>
                  <a:schemeClr val="tx1"/>
                </a:solidFill>
                <a:latin typeface="+mj-lt"/>
              </a:defRPr>
            </a:lvl1pPr>
            <a:lvl2pPr>
              <a:defRPr sz="3200">
                <a:solidFill>
                  <a:schemeClr val="tx1"/>
                </a:solidFill>
                <a:latin typeface="+mj-lt"/>
              </a:defRPr>
            </a:lvl2pPr>
            <a:lvl3pPr>
              <a:defRPr sz="2800">
                <a:solidFill>
                  <a:schemeClr val="tx1"/>
                </a:solidFill>
                <a:latin typeface="+mj-lt"/>
              </a:defRPr>
            </a:lvl3pPr>
            <a:lvl4pPr>
              <a:defRPr sz="2400">
                <a:solidFill>
                  <a:schemeClr val="tx1"/>
                </a:solidFill>
                <a:latin typeface="+mj-lt"/>
              </a:defRPr>
            </a:lvl4pPr>
            <a:lvl5pPr>
              <a:defRPr sz="240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2"/>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47AB44D-F518-5846-A0F3-D23C485E1DC1}" type="datetime1">
              <a:rPr lang="en-US"/>
              <a:pPr>
                <a:defRPr/>
              </a:pPr>
              <a:t>10/27/2015</a:t>
            </a:fld>
            <a:endParaRPr lang="en-US"/>
          </a:p>
        </p:txBody>
      </p:sp>
      <p:sp>
        <p:nvSpPr>
          <p:cNvPr id="5" name="Footer Placeholder 5"/>
          <p:cNvSpPr>
            <a:spLocks noGrp="1"/>
          </p:cNvSpPr>
          <p:nvPr>
            <p:ph type="ftr" sz="quarter" idx="13"/>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6"/>
          <p:cNvSpPr>
            <a:spLocks noGrp="1"/>
          </p:cNvSpPr>
          <p:nvPr>
            <p:ph type="sldNum" sz="quarter" idx="14"/>
          </p:nvPr>
        </p:nvSpPr>
        <p:spPr/>
        <p:txBody>
          <a:bodyPr/>
          <a:lstStyle>
            <a:lvl1pPr fontAlgn="base">
              <a:spcBef>
                <a:spcPct val="0"/>
              </a:spcBef>
              <a:spcAft>
                <a:spcPct val="0"/>
              </a:spcAft>
              <a:defRPr>
                <a:ea typeface="ＭＳ Ｐゴシック" charset="0"/>
                <a:cs typeface="ＭＳ Ｐゴシック" charset="0"/>
              </a:defRPr>
            </a:lvl1pPr>
          </a:lstStyle>
          <a:p>
            <a:pPr>
              <a:defRPr/>
            </a:pPr>
            <a:fld id="{F6D417AC-0B7D-1544-9519-92C9BC378595}" type="slidenum">
              <a:rPr lang="en-US"/>
              <a:pPr>
                <a:defRPr/>
              </a:pPr>
              <a:t>‹#›</a:t>
            </a:fld>
            <a:endParaRPr lang="en-US" dirty="0"/>
          </a:p>
        </p:txBody>
      </p:sp>
    </p:spTree>
    <p:extLst>
      <p:ext uri="{BB962C8B-B14F-4D97-AF65-F5344CB8AC3E}">
        <p14:creationId xmlns:p14="http://schemas.microsoft.com/office/powerpoint/2010/main" val="3010500258"/>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6651625"/>
            <a:ext cx="849313" cy="2063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latin typeface="Calibri"/>
            </a:endParaRPr>
          </a:p>
        </p:txBody>
      </p:sp>
      <p:sp>
        <p:nvSpPr>
          <p:cNvPr id="2" name="Title 1"/>
          <p:cNvSpPr>
            <a:spLocks noGrp="1"/>
          </p:cNvSpPr>
          <p:nvPr>
            <p:ph type="title"/>
          </p:nvPr>
        </p:nvSpPr>
        <p:spPr>
          <a:xfrm>
            <a:off x="452628" y="767419"/>
            <a:ext cx="8085582" cy="3355848"/>
          </a:xfrm>
          <a:solidFill>
            <a:schemeClr val="bg1"/>
          </a:solidFill>
        </p:spPr>
        <p:txBody>
          <a:bodyPr anchor="b"/>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837C38E7-792E-C949-BA89-014185BDF33F}" type="datetime1">
              <a:rPr lang="en-US"/>
              <a:pPr>
                <a:defRPr/>
              </a:pPr>
              <a:t>10/27/2015</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91DE03-51FF-8143-BDE1-430BD10E2E4A}" type="slidenum">
              <a:rPr lang="en-US"/>
              <a:pPr>
                <a:defRPr/>
              </a:pPr>
              <a:t>‹#›</a:t>
            </a:fld>
            <a:endParaRPr lang="en-US" dirty="0"/>
          </a:p>
        </p:txBody>
      </p:sp>
    </p:spTree>
    <p:extLst>
      <p:ext uri="{BB962C8B-B14F-4D97-AF65-F5344CB8AC3E}">
        <p14:creationId xmlns:p14="http://schemas.microsoft.com/office/powerpoint/2010/main" val="832671822"/>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CEBD8585-0863-9E4E-905D-9CEF8FDAD9EB}" type="datetime1">
              <a:rPr lang="en-US"/>
              <a:pPr>
                <a:defRPr/>
              </a:pPr>
              <a:t>10/27/2015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9"/>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320E52D-6757-584F-B7E7-785E1A237AA2}" type="slidenum">
              <a:rPr lang="en-US"/>
              <a:pPr>
                <a:defRPr/>
              </a:pPr>
              <a:t>‹#›</a:t>
            </a:fld>
            <a:endParaRPr lang="en-US" dirty="0"/>
          </a:p>
        </p:txBody>
      </p:sp>
    </p:spTree>
    <p:extLst>
      <p:ext uri="{BB962C8B-B14F-4D97-AF65-F5344CB8AC3E}">
        <p14:creationId xmlns:p14="http://schemas.microsoft.com/office/powerpoint/2010/main" val="3692932909"/>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5056110C-D3FC-4B48-8CE3-9E44AE1FE741}" type="datetime1">
              <a:rPr lang="en-US"/>
              <a:pPr>
                <a:defRPr/>
              </a:pPr>
              <a:t>10/27/2015</a:t>
            </a:fld>
            <a:endParaRPr lang="en-US"/>
          </a:p>
        </p:txBody>
      </p:sp>
      <p:sp>
        <p:nvSpPr>
          <p:cNvPr id="8" name="Footer Placeholder 6"/>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7"/>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666AD99-BF79-9947-A208-847908387E11}" type="slidenum">
              <a:rPr lang="en-US"/>
              <a:pPr>
                <a:defRPr/>
              </a:pPr>
              <a:t>‹#›</a:t>
            </a:fld>
            <a:endParaRPr lang="en-US" dirty="0"/>
          </a:p>
        </p:txBody>
      </p:sp>
    </p:spTree>
    <p:extLst>
      <p:ext uri="{BB962C8B-B14F-4D97-AF65-F5344CB8AC3E}">
        <p14:creationId xmlns:p14="http://schemas.microsoft.com/office/powerpoint/2010/main" val="2999553217"/>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1"/>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F1868F6-D38B-C741-AF2B-0305D9AF5E8E}" type="datetime1">
              <a:rPr lang="en-US"/>
              <a:pPr>
                <a:defRPr/>
              </a:pPr>
              <a:t>10/27/2015</a:t>
            </a:fld>
            <a:endParaRPr lang="en-US"/>
          </a:p>
        </p:txBody>
      </p:sp>
      <p:sp>
        <p:nvSpPr>
          <p:cNvPr id="4" name="Footer Placeholder 6"/>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7"/>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923E1AA0-5084-1342-BC23-437787FE5398}" type="slidenum">
              <a:rPr lang="en-US"/>
              <a:pPr>
                <a:defRPr/>
              </a:pPr>
              <a:t>‹#›</a:t>
            </a:fld>
            <a:endParaRPr lang="en-US" dirty="0"/>
          </a:p>
        </p:txBody>
      </p:sp>
    </p:spTree>
    <p:extLst>
      <p:ext uri="{BB962C8B-B14F-4D97-AF65-F5344CB8AC3E}">
        <p14:creationId xmlns:p14="http://schemas.microsoft.com/office/powerpoint/2010/main" val="2596473154"/>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5CB047CC-DA7E-AE44-B7FA-AED6F144CC9D}" type="datetime1">
              <a:rPr lang="en-US"/>
              <a:pPr>
                <a:defRPr/>
              </a:pPr>
              <a:t>10/27/2015</a:t>
            </a:fld>
            <a:endParaRPr lang="en-US"/>
          </a:p>
        </p:txBody>
      </p:sp>
      <p:sp>
        <p:nvSpPr>
          <p:cNvPr id="3"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56EB2A5-1CF7-C040-B3E4-57206D0ACC63}" type="slidenum">
              <a:rPr lang="en-US"/>
              <a:pPr>
                <a:defRPr/>
              </a:pPr>
              <a:t>‹#›</a:t>
            </a:fld>
            <a:endParaRPr lang="en-US" dirty="0"/>
          </a:p>
        </p:txBody>
      </p:sp>
    </p:spTree>
    <p:extLst>
      <p:ext uri="{BB962C8B-B14F-4D97-AF65-F5344CB8AC3E}">
        <p14:creationId xmlns:p14="http://schemas.microsoft.com/office/powerpoint/2010/main" val="50792077"/>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7"/>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FAF63276-CF76-854C-BB3C-81762C11F6D2}" type="datetime1">
              <a:rPr lang="en-US"/>
              <a:pPr>
                <a:defRPr/>
              </a:pPr>
              <a:t>10/27/2015</a:t>
            </a:fld>
            <a:endParaRPr lang="en-US"/>
          </a:p>
        </p:txBody>
      </p:sp>
      <p:sp>
        <p:nvSpPr>
          <p:cNvPr id="7" name="Footer Placeholder 9"/>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10"/>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B95DBBC-6EC3-AF4F-8A21-F3C5BF793469}" type="slidenum">
              <a:rPr lang="en-US"/>
              <a:pPr>
                <a:defRPr/>
              </a:pPr>
              <a:t>‹#›</a:t>
            </a:fld>
            <a:endParaRPr lang="en-US" dirty="0"/>
          </a:p>
        </p:txBody>
      </p:sp>
    </p:spTree>
    <p:extLst>
      <p:ext uri="{BB962C8B-B14F-4D97-AF65-F5344CB8AC3E}">
        <p14:creationId xmlns:p14="http://schemas.microsoft.com/office/powerpoint/2010/main" val="39139472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rtlCol="0">
            <a:normAutofit/>
          </a:bodyPr>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fontAlgn="base">
              <a:spcBef>
                <a:spcPct val="0"/>
              </a:spcBef>
              <a:spcAft>
                <a:spcPct val="0"/>
              </a:spcAft>
              <a:defRPr sz="950">
                <a:solidFill>
                  <a:prstClr val="white">
                    <a:lumMod val="65000"/>
                    <a:lumOff val="35000"/>
                    <a:alpha val="75000"/>
                  </a:prstClr>
                </a:solidFill>
                <a:ea typeface="ＭＳ Ｐゴシック" charset="0"/>
                <a:cs typeface="ＭＳ Ｐゴシック" charset="0"/>
              </a:defRPr>
            </a:lvl1pPr>
          </a:lstStyle>
          <a:p>
            <a:pPr>
              <a:defRPr/>
            </a:pPr>
            <a:fld id="{6C7C023C-D4B5-1643-94F9-F6C8C94697C0}" type="datetime1">
              <a:rPr lang="en-US"/>
              <a:pPr>
                <a:defRPr/>
              </a:pPr>
              <a:t>10/27/2015</a:t>
            </a:fld>
            <a:endParaRPr lang="en-US"/>
          </a:p>
        </p:txBody>
      </p:sp>
      <p:sp>
        <p:nvSpPr>
          <p:cNvPr id="6" name="Footer Placeholder 8"/>
          <p:cNvSpPr>
            <a:spLocks noGrp="1"/>
          </p:cNvSpPr>
          <p:nvPr>
            <p:ph type="ftr" sz="quarter" idx="11"/>
          </p:nvPr>
        </p:nvSpPr>
        <p:spPr/>
        <p:txBody>
          <a:bodyPr/>
          <a:lstStyle>
            <a:lvl1pPr fontAlgn="base">
              <a:spcBef>
                <a:spcPct val="0"/>
              </a:spcBef>
              <a:spcAft>
                <a:spcPct val="0"/>
              </a:spcAft>
              <a:defRPr>
                <a:solidFill>
                  <a:prstClr val="white">
                    <a:alpha val="75000"/>
                  </a:prstClr>
                </a:solidFill>
                <a:ea typeface="ＭＳ Ｐゴシック" charset="0"/>
                <a:cs typeface="ＭＳ Ｐゴシック" charset="0"/>
              </a:defRPr>
            </a:lvl1pPr>
          </a:lstStyle>
          <a:p>
            <a:pPr>
              <a:defRPr/>
            </a:pPr>
            <a:endParaRPr lang="en-US"/>
          </a:p>
        </p:txBody>
      </p:sp>
      <p:sp>
        <p:nvSpPr>
          <p:cNvPr id="7" name="Slide Number Placeholder 9"/>
          <p:cNvSpPr>
            <a:spLocks noGrp="1"/>
          </p:cNvSpPr>
          <p:nvPr>
            <p:ph type="sldNum" sz="quarter" idx="12"/>
          </p:nvPr>
        </p:nvSpPr>
        <p:spPr/>
        <p:txBody>
          <a:bodyPr/>
          <a:lstStyle>
            <a:lvl1pPr fontAlgn="base">
              <a:spcBef>
                <a:spcPct val="0"/>
              </a:spcBef>
              <a:spcAft>
                <a:spcPct val="0"/>
              </a:spcAft>
              <a:defRPr>
                <a:solidFill>
                  <a:prstClr val="white">
                    <a:lumMod val="65000"/>
                    <a:lumOff val="35000"/>
                  </a:prstClr>
                </a:solidFill>
                <a:ea typeface="ＭＳ Ｐゴシック" charset="0"/>
                <a:cs typeface="ＭＳ Ｐゴシック" charset="0"/>
              </a:defRPr>
            </a:lvl1pPr>
          </a:lstStyle>
          <a:p>
            <a:pPr>
              <a:defRPr/>
            </a:pPr>
            <a:fld id="{68A0FFF1-7861-B740-AFE3-7C12C3BB2EA0}" type="slidenum">
              <a:rPr lang="en-US"/>
              <a:pPr>
                <a:defRPr/>
              </a:pPr>
              <a:t>‹#›</a:t>
            </a:fld>
            <a:endParaRPr lang="en-US" dirty="0"/>
          </a:p>
        </p:txBody>
      </p:sp>
    </p:spTree>
    <p:extLst>
      <p:ext uri="{BB962C8B-B14F-4D97-AF65-F5344CB8AC3E}">
        <p14:creationId xmlns:p14="http://schemas.microsoft.com/office/powerpoint/2010/main" val="1338581692"/>
      </p:ext>
    </p:extLst>
  </p:cSld>
  <p:clrMapOvr>
    <a:overrideClrMapping bg1="dk1" tx1="lt1" bg2="dk2" tx2="lt2" accent1="accent1" accent2="accent2" accent3="accent3" accent4="accent4" accent5="accent5" accent6="accent6" hlink="hlink" folHlink="folHlink"/>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A367E4A7-226F-9141-A6D7-949194224FE7}" type="datetime1">
              <a:rPr lang="en-US"/>
              <a:pPr>
                <a:defRPr/>
              </a:pPr>
              <a:t>10/27/2015</a:t>
            </a:fld>
            <a:endParaRPr lang="en-US"/>
          </a:p>
        </p:txBody>
      </p:sp>
      <p:sp>
        <p:nvSpPr>
          <p:cNvPr id="5"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C43F04D-B50A-994F-9979-39A435F6C493}" type="slidenum">
              <a:rPr lang="en-US"/>
              <a:pPr>
                <a:defRPr/>
              </a:pPr>
              <a:t>‹#›</a:t>
            </a:fld>
            <a:endParaRPr lang="en-US" dirty="0"/>
          </a:p>
        </p:txBody>
      </p:sp>
    </p:spTree>
    <p:extLst>
      <p:ext uri="{BB962C8B-B14F-4D97-AF65-F5344CB8AC3E}">
        <p14:creationId xmlns:p14="http://schemas.microsoft.com/office/powerpoint/2010/main" val="2288307105"/>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sz="950">
                <a:ea typeface="ＭＳ Ｐゴシック" charset="0"/>
                <a:cs typeface="ＭＳ Ｐゴシック" charset="0"/>
              </a:defRPr>
            </a:lvl1pPr>
          </a:lstStyle>
          <a:p>
            <a:pPr>
              <a:defRPr/>
            </a:pPr>
            <a:fld id="{DB921374-CE6E-B44D-9CC1-EBE6EF70217F}" type="datetime1">
              <a:rPr lang="en-US"/>
              <a:pPr>
                <a:defRPr/>
              </a:pPr>
              <a:t>10/27/2015</a:t>
            </a:fld>
            <a:endParaRPr lang="en-US"/>
          </a:p>
        </p:txBody>
      </p:sp>
      <p:sp>
        <p:nvSpPr>
          <p:cNvPr id="5"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B1CBC36-8413-5444-B2AE-E8AB8CC5A05B}" type="slidenum">
              <a:rPr lang="en-US"/>
              <a:pPr>
                <a:defRPr/>
              </a:pPr>
              <a:t>‹#›</a:t>
            </a:fld>
            <a:endParaRPr lang="en-US" dirty="0"/>
          </a:p>
        </p:txBody>
      </p:sp>
    </p:spTree>
    <p:extLst>
      <p:ext uri="{BB962C8B-B14F-4D97-AF65-F5344CB8AC3E}">
        <p14:creationId xmlns:p14="http://schemas.microsoft.com/office/powerpoint/2010/main" val="1895410148"/>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2910401414"/>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2271565500"/>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4061413240"/>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3415329898"/>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484820860"/>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462954300"/>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399755640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450409029"/>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2986696970"/>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3255745669"/>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247096865"/>
      </p:ext>
    </p:extLst>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360908"/>
      </p:ext>
    </p:extLst>
  </p:cSld>
  <p:clrMapOvr>
    <a:masterClrMapping/>
  </p:clrMapOvr>
  <p:transition/>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5514177"/>
      </p:ext>
    </p:extLst>
  </p:cSld>
  <p:clrMapOvr>
    <a:masterClrMapping/>
  </p:clrMapOvr>
  <p:transition/>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0974418"/>
      </p:ext>
    </p:extLst>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7819677"/>
      </p:ext>
    </p:extLst>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158867"/>
      </p:ext>
    </p:extLst>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863916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962387"/>
      </p:ext>
    </p:extLst>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1792596"/>
      </p:ext>
    </p:extLst>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8817800"/>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0878661"/>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01849"/>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A11D949-9A42-224D-A610-16FC4A334223}" type="slidenum">
              <a:rPr lang="en-US"/>
              <a:pPr>
                <a:defRPr/>
              </a:pPr>
              <a:t>‹#›</a:t>
            </a:fld>
            <a:endParaRPr lang="en-US"/>
          </a:p>
        </p:txBody>
      </p:sp>
    </p:spTree>
    <p:extLst>
      <p:ext uri="{BB962C8B-B14F-4D97-AF65-F5344CB8AC3E}">
        <p14:creationId xmlns:p14="http://schemas.microsoft.com/office/powerpoint/2010/main" val="1288943824"/>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BD1E7C1-E4C4-4441-A58C-46B7DFD29D39}" type="slidenum">
              <a:rPr lang="en-US"/>
              <a:pPr>
                <a:defRPr/>
              </a:pPr>
              <a:t>‹#›</a:t>
            </a:fld>
            <a:endParaRPr lang="en-US"/>
          </a:p>
        </p:txBody>
      </p:sp>
    </p:spTree>
    <p:extLst>
      <p:ext uri="{BB962C8B-B14F-4D97-AF65-F5344CB8AC3E}">
        <p14:creationId xmlns:p14="http://schemas.microsoft.com/office/powerpoint/2010/main" val="288188847"/>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2CB41DF-A0D4-3049-886F-4233F06A89B0}" type="slidenum">
              <a:rPr lang="en-US"/>
              <a:pPr>
                <a:defRPr/>
              </a:pPr>
              <a:t>‹#›</a:t>
            </a:fld>
            <a:endParaRPr lang="en-US"/>
          </a:p>
        </p:txBody>
      </p:sp>
    </p:spTree>
    <p:extLst>
      <p:ext uri="{BB962C8B-B14F-4D97-AF65-F5344CB8AC3E}">
        <p14:creationId xmlns:p14="http://schemas.microsoft.com/office/powerpoint/2010/main" val="3641774292"/>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8535E9C8-D6B1-D14A-AE13-B78E238C65FA}" type="slidenum">
              <a:rPr lang="en-US"/>
              <a:pPr>
                <a:defRPr/>
              </a:pPr>
              <a:t>‹#›</a:t>
            </a:fld>
            <a:endParaRPr lang="en-US"/>
          </a:p>
        </p:txBody>
      </p:sp>
    </p:spTree>
    <p:extLst>
      <p:ext uri="{BB962C8B-B14F-4D97-AF65-F5344CB8AC3E}">
        <p14:creationId xmlns:p14="http://schemas.microsoft.com/office/powerpoint/2010/main" val="3199039939"/>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22D34256-52F5-6B46-8791-BAA217F7BCE4}" type="slidenum">
              <a:rPr lang="en-US"/>
              <a:pPr>
                <a:defRPr/>
              </a:pPr>
              <a:t>‹#›</a:t>
            </a:fld>
            <a:endParaRPr lang="en-US"/>
          </a:p>
        </p:txBody>
      </p:sp>
    </p:spTree>
    <p:extLst>
      <p:ext uri="{BB962C8B-B14F-4D97-AF65-F5344CB8AC3E}">
        <p14:creationId xmlns:p14="http://schemas.microsoft.com/office/powerpoint/2010/main" val="419509626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97BCE34E-2106-8046-8431-BB1128458C82}" type="slidenum">
              <a:rPr lang="en-US"/>
              <a:pPr>
                <a:defRPr/>
              </a:pPr>
              <a:t>‹#›</a:t>
            </a:fld>
            <a:endParaRPr lang="en-US"/>
          </a:p>
        </p:txBody>
      </p:sp>
    </p:spTree>
    <p:extLst>
      <p:ext uri="{BB962C8B-B14F-4D97-AF65-F5344CB8AC3E}">
        <p14:creationId xmlns:p14="http://schemas.microsoft.com/office/powerpoint/2010/main" val="2659336806"/>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7FEDCD3-2B34-9A41-8247-AAC398866FC5}" type="slidenum">
              <a:rPr lang="en-US"/>
              <a:pPr>
                <a:defRPr/>
              </a:pPr>
              <a:t>‹#›</a:t>
            </a:fld>
            <a:endParaRPr lang="en-US"/>
          </a:p>
        </p:txBody>
      </p:sp>
    </p:spTree>
    <p:extLst>
      <p:ext uri="{BB962C8B-B14F-4D97-AF65-F5344CB8AC3E}">
        <p14:creationId xmlns:p14="http://schemas.microsoft.com/office/powerpoint/2010/main" val="2953621679"/>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B19F975-D8EC-774D-B6B3-ED5302F54B83}" type="slidenum">
              <a:rPr lang="en-US"/>
              <a:pPr>
                <a:defRPr/>
              </a:pPr>
              <a:t>‹#›</a:t>
            </a:fld>
            <a:endParaRPr lang="en-US"/>
          </a:p>
        </p:txBody>
      </p:sp>
    </p:spTree>
    <p:extLst>
      <p:ext uri="{BB962C8B-B14F-4D97-AF65-F5344CB8AC3E}">
        <p14:creationId xmlns:p14="http://schemas.microsoft.com/office/powerpoint/2010/main" val="3757620251"/>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D4FE80-0668-A44D-9215-1CCBB5518787}" type="slidenum">
              <a:rPr lang="en-US"/>
              <a:pPr>
                <a:defRPr/>
              </a:pPr>
              <a:t>‹#›</a:t>
            </a:fld>
            <a:endParaRPr lang="en-US"/>
          </a:p>
        </p:txBody>
      </p:sp>
    </p:spTree>
    <p:extLst>
      <p:ext uri="{BB962C8B-B14F-4D97-AF65-F5344CB8AC3E}">
        <p14:creationId xmlns:p14="http://schemas.microsoft.com/office/powerpoint/2010/main" val="503218789"/>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2249193-48F7-1943-9F79-004D600CA416}" type="slidenum">
              <a:rPr lang="en-US"/>
              <a:pPr>
                <a:defRPr/>
              </a:pPr>
              <a:t>‹#›</a:t>
            </a:fld>
            <a:endParaRPr lang="en-US"/>
          </a:p>
        </p:txBody>
      </p:sp>
    </p:spTree>
    <p:extLst>
      <p:ext uri="{BB962C8B-B14F-4D97-AF65-F5344CB8AC3E}">
        <p14:creationId xmlns:p14="http://schemas.microsoft.com/office/powerpoint/2010/main" val="3600178385"/>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6A90D5A-9BC4-5A44-836E-A3A90D8C0C2E}" type="slidenum">
              <a:rPr lang="en-US"/>
              <a:pPr>
                <a:defRPr/>
              </a:pPr>
              <a:t>‹#›</a:t>
            </a:fld>
            <a:endParaRPr lang="en-US"/>
          </a:p>
        </p:txBody>
      </p:sp>
    </p:spTree>
    <p:extLst>
      <p:ext uri="{BB962C8B-B14F-4D97-AF65-F5344CB8AC3E}">
        <p14:creationId xmlns:p14="http://schemas.microsoft.com/office/powerpoint/2010/main" val="1742121750"/>
      </p:ext>
    </p:extLst>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8A81669-00FD-1A4D-9B2B-84C65C3BA386}" type="slidenum">
              <a:rPr lang="en-US"/>
              <a:pPr>
                <a:defRPr/>
              </a:pPr>
              <a:t>‹#›</a:t>
            </a:fld>
            <a:endParaRPr lang="en-US"/>
          </a:p>
        </p:txBody>
      </p:sp>
    </p:spTree>
    <p:extLst>
      <p:ext uri="{BB962C8B-B14F-4D97-AF65-F5344CB8AC3E}">
        <p14:creationId xmlns:p14="http://schemas.microsoft.com/office/powerpoint/2010/main" val="3320299310"/>
      </p:ext>
    </p:extLst>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3421257"/>
      </p:ext>
    </p:extLst>
  </p:cSld>
  <p:clrMapOvr>
    <a:masterClrMapping/>
  </p:clrMapOvr>
  <p:transition/>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6452177"/>
      </p:ext>
    </p:extLst>
  </p:cSld>
  <p:clrMapOvr>
    <a:masterClrMapping/>
  </p:clrMapOvr>
  <p:transition/>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408282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395878"/>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4134562"/>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6911435"/>
      </p:ext>
    </p:extLst>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8064203"/>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9548314"/>
      </p:ext>
    </p:extLst>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386092"/>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8403720"/>
      </p:ext>
    </p:extLst>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4455914"/>
      </p:ext>
    </p:extLst>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3049369"/>
      </p:ext>
    </p:extLst>
  </p:cSld>
  <p:clrMapOvr>
    <a:masterClrMapping/>
  </p:clrMapOvr>
  <p:transition/>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6963778"/>
      </p:ext>
    </p:extLst>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8013508"/>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046445"/>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7953971"/>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6600923"/>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426575"/>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5442093"/>
      </p:ext>
    </p:extLst>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8216602"/>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1878140"/>
      </p:ext>
    </p:extLst>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4949130"/>
      </p:ext>
    </p:extLst>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10/27/2015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230563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10/27/2015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77343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10/27/2015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151530181"/>
      </p:ext>
    </p:extLst>
  </p:cSld>
  <p:clrMapOvr>
    <a:masterClrMapping/>
  </p:clrMapOvr>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10/27/2015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524176404"/>
      </p:ext>
    </p:extLst>
  </p:cSld>
  <p:clrMapOvr>
    <a:masterClrMapping/>
  </p:clrMapOvr>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10/27/2015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693668571"/>
      </p:ext>
    </p:extLst>
  </p:cSld>
  <p:clrMapOvr>
    <a:masterClrMapping/>
  </p:clrMapOvr>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10/27/2015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751721501"/>
      </p:ext>
    </p:extLst>
  </p:cSld>
  <p:clrMapOvr>
    <a:masterClrMapping/>
  </p:clrMapOvr>
  <p:timing>
    <p:tnLst>
      <p:par>
        <p:cTn id="1" dur="indefinite" restart="never" nodeType="tmRoot"/>
      </p:par>
    </p:tnLst>
  </p:timing>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10/27/2015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53786004"/>
      </p:ext>
    </p:extLst>
  </p:cSld>
  <p:clrMapOvr>
    <a:masterClrMapping/>
  </p:clrMapOvr>
  <p:timing>
    <p:tnLst>
      <p:par>
        <p:cTn id="1" dur="indefinite" restart="never" nodeType="tmRoot"/>
      </p:par>
    </p:tn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10/27/2015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159798638"/>
      </p:ext>
    </p:extLst>
  </p:cSld>
  <p:clrMapOvr>
    <a:masterClrMapping/>
  </p:clrMapOvr>
  <p:timing>
    <p:tnLst>
      <p:par>
        <p:cTn id="1" dur="indefinite" restart="never" nodeType="tmRoot"/>
      </p:par>
    </p:tn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10/27/2015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556786823"/>
      </p:ext>
    </p:extLst>
  </p:cSld>
  <p:clrMapOvr>
    <a:masterClrMapping/>
  </p:clrMapOvr>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10/27/2015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82478250"/>
      </p:ext>
    </p:extLst>
  </p:cSld>
  <p:clrMapOvr>
    <a:overrideClrMapping bg1="dk1" tx1="lt1" bg2="dk2" tx2="lt2" accent1="accent1" accent2="accent2" accent3="accent3" accent4="accent4" accent5="accent5" accent6="accent6" hlink="hlink" folHlink="folHlink"/>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10/27/2015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1573739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10/27/2015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25172177"/>
      </p:ext>
    </p:extLst>
  </p:cSld>
  <p:clrMapOvr>
    <a:masterClrMapping/>
  </p:clrMapOvr>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671734"/>
      </p:ext>
    </p:extLst>
  </p:cSld>
  <p:clrMapOvr>
    <a:masterClrMapping/>
  </p:clrMapOvr>
  <p:transition/>
  <p:timing>
    <p:tnLst>
      <p:par>
        <p:cTn id="1" dur="indefinite" restart="never" nodeType="tmRoot"/>
      </p:par>
    </p:tn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5586344"/>
      </p:ext>
    </p:extLst>
  </p:cSld>
  <p:clrMapOvr>
    <a:masterClrMapping/>
  </p:clrMapOvr>
  <p:transition/>
  <p:timing>
    <p:tnLst>
      <p:par>
        <p:cTn id="1" dur="indefinite" restart="never" nodeType="tmRoot"/>
      </p:par>
    </p:tnLst>
  </p:timing>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074376"/>
      </p:ext>
    </p:extLst>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9229132"/>
      </p:ext>
    </p:extLst>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6157900"/>
      </p:ext>
    </p:extLst>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8674385"/>
      </p:ext>
    </p:extLst>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1152900"/>
      </p:ext>
    </p:extLst>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5404208"/>
      </p:ext>
    </p:extLst>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606758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p:timing>
    <p:tnLst>
      <p:par>
        <p:cT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2221969"/>
      </p:ext>
    </p:extLst>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8029079"/>
      </p:ext>
    </p:extLst>
  </p:cSld>
  <p:clrMapOvr>
    <a:masterClrMapping/>
  </p:clrMapOv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0251693"/>
      </p:ext>
    </p:extLst>
  </p:cSld>
  <p:clrMapOvr>
    <a:masterClrMapping/>
  </p:clrMapOvr>
  <p:transition/>
  <p:timing>
    <p:tnLst>
      <p:par>
        <p:cTn id="1" dur="indefinite" restart="never" nodeType="tmRoot"/>
      </p:par>
    </p:tnLst>
  </p:timing>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4158899"/>
      </p:ext>
    </p:extLst>
  </p:cSld>
  <p:clrMapOvr>
    <a:masterClrMapping/>
  </p:clrMapOvr>
  <p:transition/>
  <p:timing>
    <p:tnLst>
      <p:par>
        <p:cTn id="1" dur="indefinite" restart="never" nodeType="tmRoot"/>
      </p:par>
    </p:tnLst>
  </p:timing>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775639"/>
      </p:ext>
    </p:extLst>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5850057"/>
      </p:ext>
    </p:extLst>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691211"/>
      </p:ext>
    </p:extLst>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266693"/>
      </p:ext>
    </p:extLst>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2769685"/>
      </p:ext>
    </p:extLst>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450782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p:timing>
    <p:tnLst>
      <p:par>
        <p:cT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7053466"/>
      </p:ext>
    </p:extLst>
  </p:cSld>
  <p:clrMapOvr>
    <a:masterClrMapping/>
  </p:clrMapOv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7230878"/>
      </p:ext>
    </p:extLst>
  </p:cSld>
  <p:clrMapOvr>
    <a:masterClrMapping/>
  </p:clrMapOvr>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5272617"/>
      </p:ext>
    </p:extLst>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124643D9-7DBF-4349-8C4A-B18C766C3A62}" type="slidenum">
              <a:rPr lang="en-US" altLang="en-US"/>
              <a:pPr>
                <a:defRPr/>
              </a:pPr>
              <a:t>‹#›</a:t>
            </a:fld>
            <a:endParaRPr lang="en-US" altLang="en-US"/>
          </a:p>
        </p:txBody>
      </p:sp>
    </p:spTree>
    <p:extLst>
      <p:ext uri="{BB962C8B-B14F-4D97-AF65-F5344CB8AC3E}">
        <p14:creationId xmlns:p14="http://schemas.microsoft.com/office/powerpoint/2010/main" val="3871638956"/>
      </p:ext>
    </p:extLst>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EE2FFEB-30C7-B648-A7A2-0178013571B1}" type="slidenum">
              <a:rPr lang="en-US" altLang="en-US"/>
              <a:pPr>
                <a:defRPr/>
              </a:pPr>
              <a:t>‹#›</a:t>
            </a:fld>
            <a:endParaRPr lang="en-US" altLang="en-US"/>
          </a:p>
        </p:txBody>
      </p:sp>
    </p:spTree>
    <p:extLst>
      <p:ext uri="{BB962C8B-B14F-4D97-AF65-F5344CB8AC3E}">
        <p14:creationId xmlns:p14="http://schemas.microsoft.com/office/powerpoint/2010/main" val="569830665"/>
      </p:ext>
    </p:extLst>
  </p:cSld>
  <p:clrMapOvr>
    <a:masterClrMapping/>
  </p:clrMapOvr>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2BE8596-0A61-E54A-8134-E3F0233EF292}" type="slidenum">
              <a:rPr lang="en-US" altLang="en-US"/>
              <a:pPr>
                <a:defRPr/>
              </a:pPr>
              <a:t>‹#›</a:t>
            </a:fld>
            <a:endParaRPr lang="en-US" altLang="en-US"/>
          </a:p>
        </p:txBody>
      </p:sp>
    </p:spTree>
    <p:extLst>
      <p:ext uri="{BB962C8B-B14F-4D97-AF65-F5344CB8AC3E}">
        <p14:creationId xmlns:p14="http://schemas.microsoft.com/office/powerpoint/2010/main" val="897534637"/>
      </p:ext>
    </p:extLst>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65F02E-DC6D-594C-9230-EF9386D72664}" type="slidenum">
              <a:rPr lang="en-US" altLang="en-US"/>
              <a:pPr>
                <a:defRPr/>
              </a:pPr>
              <a:t>‹#›</a:t>
            </a:fld>
            <a:endParaRPr lang="en-US" altLang="en-US"/>
          </a:p>
        </p:txBody>
      </p:sp>
    </p:spTree>
    <p:extLst>
      <p:ext uri="{BB962C8B-B14F-4D97-AF65-F5344CB8AC3E}">
        <p14:creationId xmlns:p14="http://schemas.microsoft.com/office/powerpoint/2010/main" val="3500166571"/>
      </p:ext>
    </p:extLst>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7DB2D45-D713-744D-B5F2-A7C564DD3727}" type="slidenum">
              <a:rPr lang="en-US" altLang="en-US"/>
              <a:pPr>
                <a:defRPr/>
              </a:pPr>
              <a:t>‹#›</a:t>
            </a:fld>
            <a:endParaRPr lang="en-US" altLang="en-US"/>
          </a:p>
        </p:txBody>
      </p:sp>
    </p:spTree>
    <p:extLst>
      <p:ext uri="{BB962C8B-B14F-4D97-AF65-F5344CB8AC3E}">
        <p14:creationId xmlns:p14="http://schemas.microsoft.com/office/powerpoint/2010/main" val="2791124876"/>
      </p:ext>
    </p:extLst>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27376A1-3544-7A4B-AFEB-DB6B31B02F10}" type="slidenum">
              <a:rPr lang="en-US" altLang="en-US"/>
              <a:pPr>
                <a:defRPr/>
              </a:pPr>
              <a:t>‹#›</a:t>
            </a:fld>
            <a:endParaRPr lang="en-US" altLang="en-US"/>
          </a:p>
        </p:txBody>
      </p:sp>
    </p:spTree>
    <p:extLst>
      <p:ext uri="{BB962C8B-B14F-4D97-AF65-F5344CB8AC3E}">
        <p14:creationId xmlns:p14="http://schemas.microsoft.com/office/powerpoint/2010/main" val="2338189154"/>
      </p:ext>
    </p:extLst>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5DF251-893C-F443-934D-EA2ECA5F7075}" type="slidenum">
              <a:rPr lang="en-US" altLang="en-US"/>
              <a:pPr>
                <a:defRPr/>
              </a:pPr>
              <a:t>‹#›</a:t>
            </a:fld>
            <a:endParaRPr lang="en-US" altLang="en-US"/>
          </a:p>
        </p:txBody>
      </p:sp>
    </p:spTree>
    <p:extLst>
      <p:ext uri="{BB962C8B-B14F-4D97-AF65-F5344CB8AC3E}">
        <p14:creationId xmlns:p14="http://schemas.microsoft.com/office/powerpoint/2010/main" val="178885559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p:timing>
    <p:tnLst>
      <p:par>
        <p:cT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013A049-FD30-8D4D-B0D2-E8675CEC8055}" type="slidenum">
              <a:rPr lang="en-US" altLang="en-US"/>
              <a:pPr>
                <a:defRPr/>
              </a:pPr>
              <a:t>‹#›</a:t>
            </a:fld>
            <a:endParaRPr lang="en-US" altLang="en-US"/>
          </a:p>
        </p:txBody>
      </p:sp>
    </p:spTree>
    <p:extLst>
      <p:ext uri="{BB962C8B-B14F-4D97-AF65-F5344CB8AC3E}">
        <p14:creationId xmlns:p14="http://schemas.microsoft.com/office/powerpoint/2010/main" val="2234386852"/>
      </p:ext>
    </p:extLst>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B5850D-0EC3-144C-A96C-2707D9FAD1A1}" type="slidenum">
              <a:rPr lang="en-US" altLang="en-US"/>
              <a:pPr>
                <a:defRPr/>
              </a:pPr>
              <a:t>‹#›</a:t>
            </a:fld>
            <a:endParaRPr lang="en-US" altLang="en-US"/>
          </a:p>
        </p:txBody>
      </p:sp>
    </p:spTree>
    <p:extLst>
      <p:ext uri="{BB962C8B-B14F-4D97-AF65-F5344CB8AC3E}">
        <p14:creationId xmlns:p14="http://schemas.microsoft.com/office/powerpoint/2010/main" val="2638483720"/>
      </p:ext>
    </p:extLst>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9531D4C-558B-D041-82CF-B8A67F8172CA}" type="slidenum">
              <a:rPr lang="en-US" altLang="en-US"/>
              <a:pPr>
                <a:defRPr/>
              </a:pPr>
              <a:t>‹#›</a:t>
            </a:fld>
            <a:endParaRPr lang="en-US" altLang="en-US"/>
          </a:p>
        </p:txBody>
      </p:sp>
    </p:spTree>
    <p:extLst>
      <p:ext uri="{BB962C8B-B14F-4D97-AF65-F5344CB8AC3E}">
        <p14:creationId xmlns:p14="http://schemas.microsoft.com/office/powerpoint/2010/main" val="1468671551"/>
      </p:ext>
    </p:extLst>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03970D0-C71E-F548-84A0-90BDB89A54D0}" type="slidenum">
              <a:rPr lang="en-US" altLang="en-US"/>
              <a:pPr>
                <a:defRPr/>
              </a:pPr>
              <a:t>‹#›</a:t>
            </a:fld>
            <a:endParaRPr lang="en-US" altLang="en-US"/>
          </a:p>
        </p:txBody>
      </p:sp>
    </p:spTree>
    <p:extLst>
      <p:ext uri="{BB962C8B-B14F-4D97-AF65-F5344CB8AC3E}">
        <p14:creationId xmlns:p14="http://schemas.microsoft.com/office/powerpoint/2010/main" val="2528938712"/>
      </p:ext>
    </p:extLst>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5B29F3BD-807D-F541-A56A-D43941A2167C}" type="slidenum">
              <a:rPr lang="en-US"/>
              <a:pPr>
                <a:defRPr/>
              </a:pPr>
              <a:t>‹#›</a:t>
            </a:fld>
            <a:endParaRPr lang="en-US"/>
          </a:p>
        </p:txBody>
      </p:sp>
    </p:spTree>
    <p:extLst>
      <p:ext uri="{BB962C8B-B14F-4D97-AF65-F5344CB8AC3E}">
        <p14:creationId xmlns:p14="http://schemas.microsoft.com/office/powerpoint/2010/main" val="895253691"/>
      </p:ext>
    </p:extLst>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7D9F738-DF39-E548-9E37-7F857B1ACB61}" type="slidenum">
              <a:rPr lang="en-US"/>
              <a:pPr>
                <a:defRPr/>
              </a:pPr>
              <a:t>‹#›</a:t>
            </a:fld>
            <a:endParaRPr lang="en-US"/>
          </a:p>
        </p:txBody>
      </p:sp>
    </p:spTree>
    <p:extLst>
      <p:ext uri="{BB962C8B-B14F-4D97-AF65-F5344CB8AC3E}">
        <p14:creationId xmlns:p14="http://schemas.microsoft.com/office/powerpoint/2010/main" val="1578498603"/>
      </p:ext>
    </p:extLst>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BF99116-17C0-F24C-82EF-DD08F1B4E67C}" type="slidenum">
              <a:rPr lang="en-US"/>
              <a:pPr>
                <a:defRPr/>
              </a:pPr>
              <a:t>‹#›</a:t>
            </a:fld>
            <a:endParaRPr lang="en-US"/>
          </a:p>
        </p:txBody>
      </p:sp>
    </p:spTree>
    <p:extLst>
      <p:ext uri="{BB962C8B-B14F-4D97-AF65-F5344CB8AC3E}">
        <p14:creationId xmlns:p14="http://schemas.microsoft.com/office/powerpoint/2010/main" val="1171667121"/>
      </p:ext>
    </p:extLst>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D7935DC-74B2-3A45-B0FD-9162A3345485}" type="slidenum">
              <a:rPr lang="en-US"/>
              <a:pPr>
                <a:defRPr/>
              </a:pPr>
              <a:t>‹#›</a:t>
            </a:fld>
            <a:endParaRPr lang="en-US"/>
          </a:p>
        </p:txBody>
      </p:sp>
    </p:spTree>
    <p:extLst>
      <p:ext uri="{BB962C8B-B14F-4D97-AF65-F5344CB8AC3E}">
        <p14:creationId xmlns:p14="http://schemas.microsoft.com/office/powerpoint/2010/main" val="2158939216"/>
      </p:ext>
    </p:extLst>
  </p:cSld>
  <p:clrMapOvr>
    <a:masterClrMapping/>
  </p:clrMapOvr>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B17878E-2A39-E841-A4B5-6139E0134A5F}" type="slidenum">
              <a:rPr lang="en-US"/>
              <a:pPr>
                <a:defRPr/>
              </a:pPr>
              <a:t>‹#›</a:t>
            </a:fld>
            <a:endParaRPr lang="en-US"/>
          </a:p>
        </p:txBody>
      </p:sp>
    </p:spTree>
    <p:extLst>
      <p:ext uri="{BB962C8B-B14F-4D97-AF65-F5344CB8AC3E}">
        <p14:creationId xmlns:p14="http://schemas.microsoft.com/office/powerpoint/2010/main" val="2668531150"/>
      </p:ext>
    </p:extLst>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0CC54BE-0F2A-A940-9B8F-E4FF659E699C}" type="slidenum">
              <a:rPr lang="en-US"/>
              <a:pPr>
                <a:defRPr/>
              </a:pPr>
              <a:t>‹#›</a:t>
            </a:fld>
            <a:endParaRPr lang="en-US"/>
          </a:p>
        </p:txBody>
      </p:sp>
    </p:spTree>
    <p:extLst>
      <p:ext uri="{BB962C8B-B14F-4D97-AF65-F5344CB8AC3E}">
        <p14:creationId xmlns:p14="http://schemas.microsoft.com/office/powerpoint/2010/main" val="6256244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p:timing>
    <p:tnLst>
      <p:par>
        <p:cTn id="1" dur="indefinite" restart="never" nodeType="tmRoot"/>
      </p:par>
    </p:tnLst>
  </p:timing>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510C76A-0868-E546-9417-FC2F603E893D}" type="slidenum">
              <a:rPr lang="en-US"/>
              <a:pPr>
                <a:defRPr/>
              </a:pPr>
              <a:t>‹#›</a:t>
            </a:fld>
            <a:endParaRPr lang="en-US"/>
          </a:p>
        </p:txBody>
      </p:sp>
    </p:spTree>
    <p:extLst>
      <p:ext uri="{BB962C8B-B14F-4D97-AF65-F5344CB8AC3E}">
        <p14:creationId xmlns:p14="http://schemas.microsoft.com/office/powerpoint/2010/main" val="2912106948"/>
      </p:ext>
    </p:extLst>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F039382-9AB2-064F-823F-2293E75A2CAD}" type="slidenum">
              <a:rPr lang="en-US"/>
              <a:pPr>
                <a:defRPr/>
              </a:pPr>
              <a:t>‹#›</a:t>
            </a:fld>
            <a:endParaRPr lang="en-US"/>
          </a:p>
        </p:txBody>
      </p:sp>
    </p:spTree>
    <p:extLst>
      <p:ext uri="{BB962C8B-B14F-4D97-AF65-F5344CB8AC3E}">
        <p14:creationId xmlns:p14="http://schemas.microsoft.com/office/powerpoint/2010/main" val="2386739560"/>
      </p:ext>
    </p:extLst>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251AF66A-2092-FF4D-A22E-AD4C8E61E003}" type="slidenum">
              <a:rPr lang="en-US"/>
              <a:pPr>
                <a:defRPr/>
              </a:pPr>
              <a:t>‹#›</a:t>
            </a:fld>
            <a:endParaRPr lang="en-US"/>
          </a:p>
        </p:txBody>
      </p:sp>
    </p:spTree>
    <p:extLst>
      <p:ext uri="{BB962C8B-B14F-4D97-AF65-F5344CB8AC3E}">
        <p14:creationId xmlns:p14="http://schemas.microsoft.com/office/powerpoint/2010/main" val="1070448869"/>
      </p:ext>
    </p:extLst>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523E894-44A8-F04D-8B62-B1B173F6825B}" type="slidenum">
              <a:rPr lang="en-US"/>
              <a:pPr>
                <a:defRPr/>
              </a:pPr>
              <a:t>‹#›</a:t>
            </a:fld>
            <a:endParaRPr lang="en-US"/>
          </a:p>
        </p:txBody>
      </p:sp>
    </p:spTree>
    <p:extLst>
      <p:ext uri="{BB962C8B-B14F-4D97-AF65-F5344CB8AC3E}">
        <p14:creationId xmlns:p14="http://schemas.microsoft.com/office/powerpoint/2010/main" val="2153250211"/>
      </p:ext>
    </p:extLst>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7DDE860-B22C-B047-ABD3-EE80F77CAE10}" type="slidenum">
              <a:rPr lang="en-US"/>
              <a:pPr>
                <a:defRPr/>
              </a:pPr>
              <a:t>‹#›</a:t>
            </a:fld>
            <a:endParaRPr lang="en-US"/>
          </a:p>
        </p:txBody>
      </p:sp>
    </p:spTree>
    <p:extLst>
      <p:ext uri="{BB962C8B-B14F-4D97-AF65-F5344CB8AC3E}">
        <p14:creationId xmlns:p14="http://schemas.microsoft.com/office/powerpoint/2010/main" val="3152849270"/>
      </p:ext>
    </p:extLst>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FC0F9C8B-87A0-6844-A965-C49BF60B2647}" type="slidenum">
              <a:rPr lang="en-US"/>
              <a:pPr>
                <a:defRPr/>
              </a:pPr>
              <a:t>‹#›</a:t>
            </a:fld>
            <a:endParaRPr lang="en-US"/>
          </a:p>
        </p:txBody>
      </p:sp>
    </p:spTree>
    <p:extLst>
      <p:ext uri="{BB962C8B-B14F-4D97-AF65-F5344CB8AC3E}">
        <p14:creationId xmlns:p14="http://schemas.microsoft.com/office/powerpoint/2010/main" val="2963403833"/>
      </p:ext>
    </p:extLst>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151C7-7F9B-49C4-A1B8-8D4E566A082F}"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606515294"/>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227A001-08B9-4389-8E1E-802BF4DDFFFC}"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3969962530"/>
      </p:ext>
    </p:extLst>
  </p:cSld>
  <p:clrMapOvr>
    <a:masterClrMapping/>
  </p:clrMapOvr>
  <p:timing>
    <p:tnLst>
      <p:par>
        <p:cTn id="1" dur="indefinite" restart="never" nodeType="tmRoot"/>
      </p:par>
    </p:tnLst>
  </p:timing>
</p:sldLayout>
</file>

<file path=ppt/slideLayouts/slideLayout7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45607-25EE-45D0-9115-85074543E75D}"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800306072"/>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A3407-331E-4986-B172-5E85DA37E6C3}"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073358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8B14F-28E9-45B5-8B1B-9C8E60F572EF}"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8" name="Footer Placeholder 7"/>
          <p:cNvSpPr>
            <a:spLocks noGrp="1"/>
          </p:cNvSpPr>
          <p:nvPr>
            <p:ph type="ftr" sz="quarter" idx="11"/>
          </p:nvPr>
        </p:nvSpPr>
        <p:spPr/>
        <p:txBody>
          <a:bodyPr/>
          <a:lstStyle/>
          <a:p>
            <a:endParaRPr lang="en-US">
              <a:solidFill>
                <a:srgbClr val="080808">
                  <a:tint val="75000"/>
                </a:srgbClr>
              </a:solidFill>
              <a:latin typeface="Calibri"/>
            </a:endParaRPr>
          </a:p>
        </p:txBody>
      </p:sp>
      <p:sp>
        <p:nvSpPr>
          <p:cNvPr id="9" name="Slide Number Placeholder 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121992387"/>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B8835C-6A9D-4435-910B-D0E5F1F74DD9}"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latin typeface="Calibri"/>
            </a:endParaRPr>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861332836"/>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C806A-9015-4689-8245-A526ED6A8E9F}"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3" name="Footer Placeholder 2"/>
          <p:cNvSpPr>
            <a:spLocks noGrp="1"/>
          </p:cNvSpPr>
          <p:nvPr>
            <p:ph type="ftr" sz="quarter" idx="11"/>
          </p:nvPr>
        </p:nvSpPr>
        <p:spPr/>
        <p:txBody>
          <a:bodyPr/>
          <a:lstStyle/>
          <a:p>
            <a:endParaRPr lang="en-US">
              <a:solidFill>
                <a:srgbClr val="080808">
                  <a:tint val="75000"/>
                </a:srgbClr>
              </a:solidFill>
              <a:latin typeface="Calibri"/>
            </a:endParaRPr>
          </a:p>
        </p:txBody>
      </p:sp>
      <p:sp>
        <p:nvSpPr>
          <p:cNvPr id="4" name="Slide Number Placeholder 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281623953"/>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AD509E-0743-4DEE-92A0-165CFBF2B069}"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658523793"/>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98433-2888-407A-A952-C86DDB736FCA}"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752866175"/>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09446-D608-4C32-A73B-C286A4D25350}"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519695732"/>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131EE-D660-48AA-A079-48D48F289736}"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890454338"/>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solidFill>
                  <a:prstClr val="black">
                    <a:tint val="75000"/>
                  </a:prstClr>
                </a:solidFill>
                <a:latin typeface="Calibri"/>
              </a:rPr>
              <a:pPr/>
              <a:t>‹#›</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788809396"/>
      </p:ext>
    </p:extLst>
  </p:cSld>
  <p:clrMapOvr>
    <a:masterClrMapping/>
  </p:clrMapOvr>
  <p:timing>
    <p:tnLst>
      <p:par>
        <p:cTn id="1" dur="indefinite" restart="never" nodeType="tmRoot"/>
      </p:par>
    </p:tnLst>
  </p:timing>
</p:sldLayout>
</file>

<file path=ppt/slideLayouts/slideLayout7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10/27/2015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sz="2400"/>
            </a:lvl1pPr>
          </a:lstStyle>
          <a:p>
            <a:fld id="{323594FA-E141-4234-AE05-360401972BE7}" type="slidenum">
              <a:rPr lang="en-US" altLang="en-US" smtClean="0">
                <a:solidFill>
                  <a:prstClr val="black">
                    <a:tint val="75000"/>
                  </a:prstClr>
                </a:solidFill>
                <a:latin typeface="Calibri"/>
              </a:rPr>
              <a:pPr/>
              <a:t>‹#›</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242743166"/>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10/27/2015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493697095"/>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p:timing>
    <p:tnLst>
      <p:par>
        <p:cTn id="1" dur="indefinite" restart="never" nodeType="tmRoot"/>
      </p:par>
    </p:tnLst>
  </p:timing>
</p:sldLayout>
</file>

<file path=ppt/slideLayouts/slideLayout7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10/27/2015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460097432"/>
      </p:ext>
    </p:extLst>
  </p:cSld>
  <p:clrMapOvr>
    <a:masterClrMapping/>
  </p:clrMapOvr>
  <p:hf hdr="0" ftr="0" dt="0"/>
</p:sldLayout>
</file>

<file path=ppt/slideLayouts/slideLayout7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10/27/2015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ltLang="en-US">
              <a:solidFill>
                <a:srgbClr val="000000"/>
              </a:solidFill>
              <a:latin typeface="Calibri"/>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576143244"/>
      </p:ext>
    </p:extLst>
  </p:cSld>
  <p:clrMapOvr>
    <a:masterClrMapping/>
  </p:clrMapOvr>
  <p:hf hdr="0" ftr="0" dt="0"/>
</p:sldLayout>
</file>

<file path=ppt/slideLayouts/slideLayout7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10/27/2015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ltLang="en-US">
              <a:solidFill>
                <a:srgbClr val="000000"/>
              </a:solidFill>
              <a:latin typeface="Calibri"/>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606793568"/>
      </p:ext>
    </p:extLst>
  </p:cSld>
  <p:clrMapOvr>
    <a:masterClrMapping/>
  </p:clrMapOvr>
  <p:hf hdr="0" ftr="0" dt="0"/>
</p:sldLayout>
</file>

<file path=ppt/slideLayouts/slideLayout7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10/27/2015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ltLang="en-US">
              <a:solidFill>
                <a:srgbClr val="000000"/>
              </a:solidFill>
              <a:latin typeface="Calibri"/>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595791284"/>
      </p:ext>
    </p:extLst>
  </p:cSld>
  <p:clrMapOvr>
    <a:masterClrMapping/>
  </p:clrMapOvr>
  <p:hf hdr="0" ftr="0" dt="0"/>
</p:sldLayout>
</file>

<file path=ppt/slideLayouts/slideLayout7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10/27/2015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4258223344"/>
      </p:ext>
    </p:extLst>
  </p:cSld>
  <p:clrMapOvr>
    <a:masterClrMapping/>
  </p:clrMapOvr>
  <p:hf hdr="0" ftr="0" dt="0"/>
</p:sldLayout>
</file>

<file path=ppt/slideLayouts/slideLayout7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10/27/2015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483748681"/>
      </p:ext>
    </p:extLst>
  </p:cSld>
  <p:clrMapOvr>
    <a:masterClrMapping/>
  </p:clrMapOvr>
  <p:hf hdr="0" ftr="0" dt="0"/>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10/27/2015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3960593430"/>
      </p:ext>
    </p:extLst>
  </p:cSld>
  <p:clrMapOvr>
    <a:masterClrMapping/>
  </p:clrMapOvr>
  <p:hf hdr="0" ftr="0" dt="0"/>
</p:sldLayout>
</file>

<file path=ppt/slideLayouts/slideLayout7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10/27/2015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773566743"/>
      </p:ext>
    </p:extLst>
  </p:cSld>
  <p:clrMapOvr>
    <a:masterClrMapping/>
  </p:clrMapOvr>
  <p:hf hdr="0" ftr="0" dt="0"/>
</p:sldLayout>
</file>

<file path=ppt/slideLayouts/slideLayout7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151C7-7F9B-49C4-A1B8-8D4E566A082F}"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891009641"/>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227A001-08B9-4389-8E1E-802BF4DDFFFC}"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08250250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45607-25EE-45D0-9115-85074543E75D}"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3022295675"/>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A3407-331E-4986-B172-5E85DA37E6C3}"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285373766"/>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8B14F-28E9-45B5-8B1B-9C8E60F572EF}"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8" name="Footer Placeholder 7"/>
          <p:cNvSpPr>
            <a:spLocks noGrp="1"/>
          </p:cNvSpPr>
          <p:nvPr>
            <p:ph type="ftr" sz="quarter" idx="11"/>
          </p:nvPr>
        </p:nvSpPr>
        <p:spPr/>
        <p:txBody>
          <a:bodyPr/>
          <a:lstStyle/>
          <a:p>
            <a:endParaRPr lang="en-US">
              <a:solidFill>
                <a:srgbClr val="080808">
                  <a:tint val="75000"/>
                </a:srgbClr>
              </a:solidFill>
              <a:latin typeface="Calibri"/>
            </a:endParaRPr>
          </a:p>
        </p:txBody>
      </p:sp>
      <p:sp>
        <p:nvSpPr>
          <p:cNvPr id="9" name="Slide Number Placeholder 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800405318"/>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B8835C-6A9D-4435-910B-D0E5F1F74DD9}"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latin typeface="Calibri"/>
            </a:endParaRPr>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641223880"/>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C806A-9015-4689-8245-A526ED6A8E9F}"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3" name="Footer Placeholder 2"/>
          <p:cNvSpPr>
            <a:spLocks noGrp="1"/>
          </p:cNvSpPr>
          <p:nvPr>
            <p:ph type="ftr" sz="quarter" idx="11"/>
          </p:nvPr>
        </p:nvSpPr>
        <p:spPr/>
        <p:txBody>
          <a:bodyPr/>
          <a:lstStyle/>
          <a:p>
            <a:endParaRPr lang="en-US">
              <a:solidFill>
                <a:srgbClr val="080808">
                  <a:tint val="75000"/>
                </a:srgbClr>
              </a:solidFill>
              <a:latin typeface="Calibri"/>
            </a:endParaRPr>
          </a:p>
        </p:txBody>
      </p:sp>
      <p:sp>
        <p:nvSpPr>
          <p:cNvPr id="4" name="Slide Number Placeholder 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424091211"/>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AD509E-0743-4DEE-92A0-165CFBF2B069}"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4148526633"/>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98433-2888-407A-A952-C86DDB736FCA}"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565961188"/>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09446-D608-4C32-A73B-C286A4D25350}"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375939576"/>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131EE-D660-48AA-A079-48D48F289736}" type="datetime1">
              <a:rPr lang="en-US" smtClean="0">
                <a:solidFill>
                  <a:srgbClr val="080808">
                    <a:tint val="75000"/>
                  </a:srgbClr>
                </a:solidFill>
                <a:latin typeface="Calibri"/>
              </a:rPr>
              <a:pPr/>
              <a:t>10/27/2015</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37612571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0.xml"/><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1.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1.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theme" Target="../theme/theme32.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2.xml"/><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theme" Target="../theme/theme33.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3.xml"/><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theme" Target="../theme/theme34.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4.xml"/><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theme" Target="../theme/theme35.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5.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theme" Target="../theme/theme36.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6.xml"/><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theme" Target="../theme/theme37.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7.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theme" Target="../theme/theme38.xml"/><Relationship Id="rId2" Type="http://schemas.openxmlformats.org/officeDocument/2006/relationships/slideLayout" Target="../slideLayouts/slideLayout401.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8.xml"/><Relationship Id="rId13" Type="http://schemas.openxmlformats.org/officeDocument/2006/relationships/slideLayout" Target="../slideLayouts/slideLayout423.xml"/><Relationship Id="rId3" Type="http://schemas.openxmlformats.org/officeDocument/2006/relationships/slideLayout" Target="../slideLayouts/slideLayout413.xml"/><Relationship Id="rId7" Type="http://schemas.openxmlformats.org/officeDocument/2006/relationships/slideLayout" Target="../slideLayouts/slideLayout417.xml"/><Relationship Id="rId12" Type="http://schemas.openxmlformats.org/officeDocument/2006/relationships/slideLayout" Target="../slideLayouts/slideLayout422.xml"/><Relationship Id="rId2" Type="http://schemas.openxmlformats.org/officeDocument/2006/relationships/slideLayout" Target="../slideLayouts/slideLayout412.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5" Type="http://schemas.openxmlformats.org/officeDocument/2006/relationships/slideLayout" Target="../slideLayouts/slideLayout415.xml"/><Relationship Id="rId10" Type="http://schemas.openxmlformats.org/officeDocument/2006/relationships/slideLayout" Target="../slideLayouts/slideLayout420.xml"/><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1.xml"/><Relationship Id="rId3" Type="http://schemas.openxmlformats.org/officeDocument/2006/relationships/slideLayout" Target="../slideLayouts/slideLayout426.xml"/><Relationship Id="rId7" Type="http://schemas.openxmlformats.org/officeDocument/2006/relationships/slideLayout" Target="../slideLayouts/slideLayout430.xml"/><Relationship Id="rId12" Type="http://schemas.openxmlformats.org/officeDocument/2006/relationships/theme" Target="../theme/theme40.xml"/><Relationship Id="rId2" Type="http://schemas.openxmlformats.org/officeDocument/2006/relationships/slideLayout" Target="../slideLayouts/slideLayout425.xml"/><Relationship Id="rId1" Type="http://schemas.openxmlformats.org/officeDocument/2006/relationships/slideLayout" Target="../slideLayouts/slideLayout424.xml"/><Relationship Id="rId6" Type="http://schemas.openxmlformats.org/officeDocument/2006/relationships/slideLayout" Target="../slideLayouts/slideLayout429.xml"/><Relationship Id="rId11" Type="http://schemas.openxmlformats.org/officeDocument/2006/relationships/slideLayout" Target="../slideLayouts/slideLayout434.xml"/><Relationship Id="rId5" Type="http://schemas.openxmlformats.org/officeDocument/2006/relationships/slideLayout" Target="../slideLayouts/slideLayout428.xml"/><Relationship Id="rId10" Type="http://schemas.openxmlformats.org/officeDocument/2006/relationships/slideLayout" Target="../slideLayouts/slideLayout433.xml"/><Relationship Id="rId4" Type="http://schemas.openxmlformats.org/officeDocument/2006/relationships/slideLayout" Target="../slideLayouts/slideLayout427.xml"/><Relationship Id="rId9" Type="http://schemas.openxmlformats.org/officeDocument/2006/relationships/slideLayout" Target="../slideLayouts/slideLayout432.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2.xml"/><Relationship Id="rId3" Type="http://schemas.openxmlformats.org/officeDocument/2006/relationships/slideLayout" Target="../slideLayouts/slideLayout437.xml"/><Relationship Id="rId7" Type="http://schemas.openxmlformats.org/officeDocument/2006/relationships/slideLayout" Target="../slideLayouts/slideLayout441.xml"/><Relationship Id="rId12" Type="http://schemas.openxmlformats.org/officeDocument/2006/relationships/theme" Target="../theme/theme41.xml"/><Relationship Id="rId2" Type="http://schemas.openxmlformats.org/officeDocument/2006/relationships/slideLayout" Target="../slideLayouts/slideLayout436.xml"/><Relationship Id="rId1" Type="http://schemas.openxmlformats.org/officeDocument/2006/relationships/slideLayout" Target="../slideLayouts/slideLayout435.xml"/><Relationship Id="rId6" Type="http://schemas.openxmlformats.org/officeDocument/2006/relationships/slideLayout" Target="../slideLayouts/slideLayout440.xml"/><Relationship Id="rId11" Type="http://schemas.openxmlformats.org/officeDocument/2006/relationships/slideLayout" Target="../slideLayouts/slideLayout445.xml"/><Relationship Id="rId5" Type="http://schemas.openxmlformats.org/officeDocument/2006/relationships/slideLayout" Target="../slideLayouts/slideLayout439.xml"/><Relationship Id="rId10" Type="http://schemas.openxmlformats.org/officeDocument/2006/relationships/slideLayout" Target="../slideLayouts/slideLayout444.xml"/><Relationship Id="rId4" Type="http://schemas.openxmlformats.org/officeDocument/2006/relationships/slideLayout" Target="../slideLayouts/slideLayout438.xml"/><Relationship Id="rId9" Type="http://schemas.openxmlformats.org/officeDocument/2006/relationships/slideLayout" Target="../slideLayouts/slideLayout443.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3.xml"/><Relationship Id="rId3" Type="http://schemas.openxmlformats.org/officeDocument/2006/relationships/slideLayout" Target="../slideLayouts/slideLayout448.xml"/><Relationship Id="rId7" Type="http://schemas.openxmlformats.org/officeDocument/2006/relationships/slideLayout" Target="../slideLayouts/slideLayout452.xml"/><Relationship Id="rId12" Type="http://schemas.openxmlformats.org/officeDocument/2006/relationships/theme" Target="../theme/theme42.xml"/><Relationship Id="rId2" Type="http://schemas.openxmlformats.org/officeDocument/2006/relationships/slideLayout" Target="../slideLayouts/slideLayout447.xml"/><Relationship Id="rId1" Type="http://schemas.openxmlformats.org/officeDocument/2006/relationships/slideLayout" Target="../slideLayouts/slideLayout446.xml"/><Relationship Id="rId6" Type="http://schemas.openxmlformats.org/officeDocument/2006/relationships/slideLayout" Target="../slideLayouts/slideLayout451.xml"/><Relationship Id="rId11" Type="http://schemas.openxmlformats.org/officeDocument/2006/relationships/slideLayout" Target="../slideLayouts/slideLayout456.xml"/><Relationship Id="rId5" Type="http://schemas.openxmlformats.org/officeDocument/2006/relationships/slideLayout" Target="../slideLayouts/slideLayout450.xml"/><Relationship Id="rId10" Type="http://schemas.openxmlformats.org/officeDocument/2006/relationships/slideLayout" Target="../slideLayouts/slideLayout455.xml"/><Relationship Id="rId4" Type="http://schemas.openxmlformats.org/officeDocument/2006/relationships/slideLayout" Target="../slideLayouts/slideLayout449.xml"/><Relationship Id="rId9" Type="http://schemas.openxmlformats.org/officeDocument/2006/relationships/slideLayout" Target="../slideLayouts/slideLayout454.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64.xml"/><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theme" Target="../theme/theme43.xml"/><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5.xml"/><Relationship Id="rId3" Type="http://schemas.openxmlformats.org/officeDocument/2006/relationships/slideLayout" Target="../slideLayouts/slideLayout470.xml"/><Relationship Id="rId7" Type="http://schemas.openxmlformats.org/officeDocument/2006/relationships/slideLayout" Target="../slideLayouts/slideLayout474.xml"/><Relationship Id="rId12" Type="http://schemas.openxmlformats.org/officeDocument/2006/relationships/theme" Target="../theme/theme44.xml"/><Relationship Id="rId2" Type="http://schemas.openxmlformats.org/officeDocument/2006/relationships/slideLayout" Target="../slideLayouts/slideLayout469.xml"/><Relationship Id="rId1" Type="http://schemas.openxmlformats.org/officeDocument/2006/relationships/slideLayout" Target="../slideLayouts/slideLayout468.xml"/><Relationship Id="rId6" Type="http://schemas.openxmlformats.org/officeDocument/2006/relationships/slideLayout" Target="../slideLayouts/slideLayout473.xml"/><Relationship Id="rId11" Type="http://schemas.openxmlformats.org/officeDocument/2006/relationships/slideLayout" Target="../slideLayouts/slideLayout478.xml"/><Relationship Id="rId5" Type="http://schemas.openxmlformats.org/officeDocument/2006/relationships/slideLayout" Target="../slideLayouts/slideLayout472.xml"/><Relationship Id="rId10" Type="http://schemas.openxmlformats.org/officeDocument/2006/relationships/slideLayout" Target="../slideLayouts/slideLayout477.xml"/><Relationship Id="rId4" Type="http://schemas.openxmlformats.org/officeDocument/2006/relationships/slideLayout" Target="../slideLayouts/slideLayout471.xml"/><Relationship Id="rId9" Type="http://schemas.openxmlformats.org/officeDocument/2006/relationships/slideLayout" Target="../slideLayouts/slideLayout476.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6.xml"/><Relationship Id="rId3" Type="http://schemas.openxmlformats.org/officeDocument/2006/relationships/slideLayout" Target="../slideLayouts/slideLayout481.xml"/><Relationship Id="rId7" Type="http://schemas.openxmlformats.org/officeDocument/2006/relationships/slideLayout" Target="../slideLayouts/slideLayout485.xml"/><Relationship Id="rId12" Type="http://schemas.openxmlformats.org/officeDocument/2006/relationships/theme" Target="../theme/theme45.xml"/><Relationship Id="rId2" Type="http://schemas.openxmlformats.org/officeDocument/2006/relationships/slideLayout" Target="../slideLayouts/slideLayout480.xml"/><Relationship Id="rId1" Type="http://schemas.openxmlformats.org/officeDocument/2006/relationships/slideLayout" Target="../slideLayouts/slideLayout479.xml"/><Relationship Id="rId6" Type="http://schemas.openxmlformats.org/officeDocument/2006/relationships/slideLayout" Target="../slideLayouts/slideLayout484.xml"/><Relationship Id="rId11" Type="http://schemas.openxmlformats.org/officeDocument/2006/relationships/slideLayout" Target="../slideLayouts/slideLayout489.xml"/><Relationship Id="rId5" Type="http://schemas.openxmlformats.org/officeDocument/2006/relationships/slideLayout" Target="../slideLayouts/slideLayout483.xml"/><Relationship Id="rId10" Type="http://schemas.openxmlformats.org/officeDocument/2006/relationships/slideLayout" Target="../slideLayouts/slideLayout488.xml"/><Relationship Id="rId4" Type="http://schemas.openxmlformats.org/officeDocument/2006/relationships/slideLayout" Target="../slideLayouts/slideLayout482.xml"/><Relationship Id="rId9" Type="http://schemas.openxmlformats.org/officeDocument/2006/relationships/slideLayout" Target="../slideLayouts/slideLayout487.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97.xml"/><Relationship Id="rId13" Type="http://schemas.openxmlformats.org/officeDocument/2006/relationships/theme" Target="../theme/theme46.xml"/><Relationship Id="rId3" Type="http://schemas.openxmlformats.org/officeDocument/2006/relationships/slideLayout" Target="../slideLayouts/slideLayout492.xml"/><Relationship Id="rId7" Type="http://schemas.openxmlformats.org/officeDocument/2006/relationships/slideLayout" Target="../slideLayouts/slideLayout496.xml"/><Relationship Id="rId12" Type="http://schemas.openxmlformats.org/officeDocument/2006/relationships/slideLayout" Target="../slideLayouts/slideLayout501.xml"/><Relationship Id="rId2" Type="http://schemas.openxmlformats.org/officeDocument/2006/relationships/slideLayout" Target="../slideLayouts/slideLayout491.xml"/><Relationship Id="rId1" Type="http://schemas.openxmlformats.org/officeDocument/2006/relationships/slideLayout" Target="../slideLayouts/slideLayout490.xml"/><Relationship Id="rId6" Type="http://schemas.openxmlformats.org/officeDocument/2006/relationships/slideLayout" Target="../slideLayouts/slideLayout495.xml"/><Relationship Id="rId11" Type="http://schemas.openxmlformats.org/officeDocument/2006/relationships/slideLayout" Target="../slideLayouts/slideLayout500.xml"/><Relationship Id="rId5" Type="http://schemas.openxmlformats.org/officeDocument/2006/relationships/slideLayout" Target="../slideLayouts/slideLayout494.xml"/><Relationship Id="rId10" Type="http://schemas.openxmlformats.org/officeDocument/2006/relationships/slideLayout" Target="../slideLayouts/slideLayout499.xml"/><Relationship Id="rId4" Type="http://schemas.openxmlformats.org/officeDocument/2006/relationships/slideLayout" Target="../slideLayouts/slideLayout493.xml"/><Relationship Id="rId9" Type="http://schemas.openxmlformats.org/officeDocument/2006/relationships/slideLayout" Target="../slideLayouts/slideLayout498.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09.xml"/><Relationship Id="rId3" Type="http://schemas.openxmlformats.org/officeDocument/2006/relationships/slideLayout" Target="../slideLayouts/slideLayout504.xml"/><Relationship Id="rId7" Type="http://schemas.openxmlformats.org/officeDocument/2006/relationships/slideLayout" Target="../slideLayouts/slideLayout508.xml"/><Relationship Id="rId12" Type="http://schemas.openxmlformats.org/officeDocument/2006/relationships/theme" Target="../theme/theme47.xml"/><Relationship Id="rId2" Type="http://schemas.openxmlformats.org/officeDocument/2006/relationships/slideLayout" Target="../slideLayouts/slideLayout503.xml"/><Relationship Id="rId1" Type="http://schemas.openxmlformats.org/officeDocument/2006/relationships/slideLayout" Target="../slideLayouts/slideLayout502.xml"/><Relationship Id="rId6" Type="http://schemas.openxmlformats.org/officeDocument/2006/relationships/slideLayout" Target="../slideLayouts/slideLayout507.xml"/><Relationship Id="rId11" Type="http://schemas.openxmlformats.org/officeDocument/2006/relationships/slideLayout" Target="../slideLayouts/slideLayout512.xml"/><Relationship Id="rId5" Type="http://schemas.openxmlformats.org/officeDocument/2006/relationships/slideLayout" Target="../slideLayouts/slideLayout506.xml"/><Relationship Id="rId10" Type="http://schemas.openxmlformats.org/officeDocument/2006/relationships/slideLayout" Target="../slideLayouts/slideLayout511.xml"/><Relationship Id="rId4" Type="http://schemas.openxmlformats.org/officeDocument/2006/relationships/slideLayout" Target="../slideLayouts/slideLayout505.xml"/><Relationship Id="rId9" Type="http://schemas.openxmlformats.org/officeDocument/2006/relationships/slideLayout" Target="../slideLayouts/slideLayout510.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0.xml"/><Relationship Id="rId3" Type="http://schemas.openxmlformats.org/officeDocument/2006/relationships/slideLayout" Target="../slideLayouts/slideLayout515.xml"/><Relationship Id="rId7" Type="http://schemas.openxmlformats.org/officeDocument/2006/relationships/slideLayout" Target="../slideLayouts/slideLayout519.xml"/><Relationship Id="rId12" Type="http://schemas.openxmlformats.org/officeDocument/2006/relationships/theme" Target="../theme/theme48.xml"/><Relationship Id="rId2" Type="http://schemas.openxmlformats.org/officeDocument/2006/relationships/slideLayout" Target="../slideLayouts/slideLayout514.xml"/><Relationship Id="rId1" Type="http://schemas.openxmlformats.org/officeDocument/2006/relationships/slideLayout" Target="../slideLayouts/slideLayout513.xml"/><Relationship Id="rId6" Type="http://schemas.openxmlformats.org/officeDocument/2006/relationships/slideLayout" Target="../slideLayouts/slideLayout518.xml"/><Relationship Id="rId11" Type="http://schemas.openxmlformats.org/officeDocument/2006/relationships/slideLayout" Target="../slideLayouts/slideLayout523.xml"/><Relationship Id="rId5" Type="http://schemas.openxmlformats.org/officeDocument/2006/relationships/slideLayout" Target="../slideLayouts/slideLayout517.xml"/><Relationship Id="rId10" Type="http://schemas.openxmlformats.org/officeDocument/2006/relationships/slideLayout" Target="../slideLayouts/slideLayout522.xml"/><Relationship Id="rId4" Type="http://schemas.openxmlformats.org/officeDocument/2006/relationships/slideLayout" Target="../slideLayouts/slideLayout516.xml"/><Relationship Id="rId9" Type="http://schemas.openxmlformats.org/officeDocument/2006/relationships/slideLayout" Target="../slideLayouts/slideLayout521.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1.xml"/><Relationship Id="rId13" Type="http://schemas.openxmlformats.org/officeDocument/2006/relationships/theme" Target="../theme/theme49.xml"/><Relationship Id="rId3" Type="http://schemas.openxmlformats.org/officeDocument/2006/relationships/slideLayout" Target="../slideLayouts/slideLayout526.xml"/><Relationship Id="rId7" Type="http://schemas.openxmlformats.org/officeDocument/2006/relationships/slideLayout" Target="../slideLayouts/slideLayout530.xml"/><Relationship Id="rId12" Type="http://schemas.openxmlformats.org/officeDocument/2006/relationships/slideLayout" Target="../slideLayouts/slideLayout535.xml"/><Relationship Id="rId2" Type="http://schemas.openxmlformats.org/officeDocument/2006/relationships/slideLayout" Target="../slideLayouts/slideLayout525.xml"/><Relationship Id="rId1" Type="http://schemas.openxmlformats.org/officeDocument/2006/relationships/slideLayout" Target="../slideLayouts/slideLayout524.xml"/><Relationship Id="rId6" Type="http://schemas.openxmlformats.org/officeDocument/2006/relationships/slideLayout" Target="../slideLayouts/slideLayout529.xml"/><Relationship Id="rId11" Type="http://schemas.openxmlformats.org/officeDocument/2006/relationships/slideLayout" Target="../slideLayouts/slideLayout534.xml"/><Relationship Id="rId5" Type="http://schemas.openxmlformats.org/officeDocument/2006/relationships/slideLayout" Target="../slideLayouts/slideLayout528.xml"/><Relationship Id="rId10" Type="http://schemas.openxmlformats.org/officeDocument/2006/relationships/slideLayout" Target="../slideLayouts/slideLayout533.xml"/><Relationship Id="rId4" Type="http://schemas.openxmlformats.org/officeDocument/2006/relationships/slideLayout" Target="../slideLayouts/slideLayout527.xml"/><Relationship Id="rId9" Type="http://schemas.openxmlformats.org/officeDocument/2006/relationships/slideLayout" Target="../slideLayouts/slideLayout5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3.xml"/><Relationship Id="rId13" Type="http://schemas.openxmlformats.org/officeDocument/2006/relationships/theme" Target="../theme/theme50.xml"/><Relationship Id="rId3" Type="http://schemas.openxmlformats.org/officeDocument/2006/relationships/slideLayout" Target="../slideLayouts/slideLayout538.xml"/><Relationship Id="rId7" Type="http://schemas.openxmlformats.org/officeDocument/2006/relationships/slideLayout" Target="../slideLayouts/slideLayout542.xml"/><Relationship Id="rId12" Type="http://schemas.openxmlformats.org/officeDocument/2006/relationships/slideLayout" Target="../slideLayouts/slideLayout547.xml"/><Relationship Id="rId2" Type="http://schemas.openxmlformats.org/officeDocument/2006/relationships/slideLayout" Target="../slideLayouts/slideLayout537.xml"/><Relationship Id="rId1" Type="http://schemas.openxmlformats.org/officeDocument/2006/relationships/slideLayout" Target="../slideLayouts/slideLayout536.xml"/><Relationship Id="rId6" Type="http://schemas.openxmlformats.org/officeDocument/2006/relationships/slideLayout" Target="../slideLayouts/slideLayout541.xml"/><Relationship Id="rId11" Type="http://schemas.openxmlformats.org/officeDocument/2006/relationships/slideLayout" Target="../slideLayouts/slideLayout546.xml"/><Relationship Id="rId5" Type="http://schemas.openxmlformats.org/officeDocument/2006/relationships/slideLayout" Target="../slideLayouts/slideLayout540.xml"/><Relationship Id="rId10" Type="http://schemas.openxmlformats.org/officeDocument/2006/relationships/slideLayout" Target="../slideLayouts/slideLayout545.xml"/><Relationship Id="rId4" Type="http://schemas.openxmlformats.org/officeDocument/2006/relationships/slideLayout" Target="../slideLayouts/slideLayout539.xml"/><Relationship Id="rId9" Type="http://schemas.openxmlformats.org/officeDocument/2006/relationships/slideLayout" Target="../slideLayouts/slideLayout544.xml"/><Relationship Id="rId14" Type="http://schemas.openxmlformats.org/officeDocument/2006/relationships/image" Target="../media/image6.jpeg"/></Relationships>
</file>

<file path=ppt/slideMasters/_rels/slideMaster51.xml.rels><?xml version="1.0" encoding="UTF-8" standalone="yes"?>
<Relationships xmlns="http://schemas.openxmlformats.org/package/2006/relationships"><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55.xml"/><Relationship Id="rId3" Type="http://schemas.openxmlformats.org/officeDocument/2006/relationships/slideLayout" Target="../slideLayouts/slideLayout550.xml"/><Relationship Id="rId7" Type="http://schemas.openxmlformats.org/officeDocument/2006/relationships/slideLayout" Target="../slideLayouts/slideLayout554.xml"/><Relationship Id="rId12" Type="http://schemas.openxmlformats.org/officeDocument/2006/relationships/theme" Target="../theme/theme55.xml"/><Relationship Id="rId2" Type="http://schemas.openxmlformats.org/officeDocument/2006/relationships/slideLayout" Target="../slideLayouts/slideLayout549.xml"/><Relationship Id="rId1" Type="http://schemas.openxmlformats.org/officeDocument/2006/relationships/slideLayout" Target="../slideLayouts/slideLayout548.xml"/><Relationship Id="rId6" Type="http://schemas.openxmlformats.org/officeDocument/2006/relationships/slideLayout" Target="../slideLayouts/slideLayout553.xml"/><Relationship Id="rId11" Type="http://schemas.openxmlformats.org/officeDocument/2006/relationships/slideLayout" Target="../slideLayouts/slideLayout558.xml"/><Relationship Id="rId5" Type="http://schemas.openxmlformats.org/officeDocument/2006/relationships/slideLayout" Target="../slideLayouts/slideLayout552.xml"/><Relationship Id="rId10" Type="http://schemas.openxmlformats.org/officeDocument/2006/relationships/slideLayout" Target="../slideLayouts/slideLayout557.xml"/><Relationship Id="rId4" Type="http://schemas.openxmlformats.org/officeDocument/2006/relationships/slideLayout" Target="../slideLayouts/slideLayout551.xml"/><Relationship Id="rId9" Type="http://schemas.openxmlformats.org/officeDocument/2006/relationships/slideLayout" Target="../slideLayouts/slideLayout556.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566.xml"/><Relationship Id="rId3" Type="http://schemas.openxmlformats.org/officeDocument/2006/relationships/slideLayout" Target="../slideLayouts/slideLayout561.xml"/><Relationship Id="rId7" Type="http://schemas.openxmlformats.org/officeDocument/2006/relationships/slideLayout" Target="../slideLayouts/slideLayout565.xml"/><Relationship Id="rId12" Type="http://schemas.openxmlformats.org/officeDocument/2006/relationships/theme" Target="../theme/theme56.xml"/><Relationship Id="rId2" Type="http://schemas.openxmlformats.org/officeDocument/2006/relationships/slideLayout" Target="../slideLayouts/slideLayout560.xml"/><Relationship Id="rId1" Type="http://schemas.openxmlformats.org/officeDocument/2006/relationships/slideLayout" Target="../slideLayouts/slideLayout559.xml"/><Relationship Id="rId6" Type="http://schemas.openxmlformats.org/officeDocument/2006/relationships/slideLayout" Target="../slideLayouts/slideLayout564.xml"/><Relationship Id="rId11" Type="http://schemas.openxmlformats.org/officeDocument/2006/relationships/slideLayout" Target="../slideLayouts/slideLayout569.xml"/><Relationship Id="rId5" Type="http://schemas.openxmlformats.org/officeDocument/2006/relationships/slideLayout" Target="../slideLayouts/slideLayout563.xml"/><Relationship Id="rId10" Type="http://schemas.openxmlformats.org/officeDocument/2006/relationships/slideLayout" Target="../slideLayouts/slideLayout568.xml"/><Relationship Id="rId4" Type="http://schemas.openxmlformats.org/officeDocument/2006/relationships/slideLayout" Target="../slideLayouts/slideLayout562.xml"/><Relationship Id="rId9" Type="http://schemas.openxmlformats.org/officeDocument/2006/relationships/slideLayout" Target="../slideLayouts/slideLayout567.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577.xml"/><Relationship Id="rId3" Type="http://schemas.openxmlformats.org/officeDocument/2006/relationships/slideLayout" Target="../slideLayouts/slideLayout572.xml"/><Relationship Id="rId7" Type="http://schemas.openxmlformats.org/officeDocument/2006/relationships/slideLayout" Target="../slideLayouts/slideLayout576.xml"/><Relationship Id="rId12" Type="http://schemas.openxmlformats.org/officeDocument/2006/relationships/theme" Target="../theme/theme57.xml"/><Relationship Id="rId2" Type="http://schemas.openxmlformats.org/officeDocument/2006/relationships/slideLayout" Target="../slideLayouts/slideLayout571.xml"/><Relationship Id="rId1" Type="http://schemas.openxmlformats.org/officeDocument/2006/relationships/slideLayout" Target="../slideLayouts/slideLayout570.xml"/><Relationship Id="rId6" Type="http://schemas.openxmlformats.org/officeDocument/2006/relationships/slideLayout" Target="../slideLayouts/slideLayout575.xml"/><Relationship Id="rId11" Type="http://schemas.openxmlformats.org/officeDocument/2006/relationships/slideLayout" Target="../slideLayouts/slideLayout580.xml"/><Relationship Id="rId5" Type="http://schemas.openxmlformats.org/officeDocument/2006/relationships/slideLayout" Target="../slideLayouts/slideLayout574.xml"/><Relationship Id="rId10" Type="http://schemas.openxmlformats.org/officeDocument/2006/relationships/slideLayout" Target="../slideLayouts/slideLayout579.xml"/><Relationship Id="rId4" Type="http://schemas.openxmlformats.org/officeDocument/2006/relationships/slideLayout" Target="../slideLayouts/slideLayout573.xml"/><Relationship Id="rId9" Type="http://schemas.openxmlformats.org/officeDocument/2006/relationships/slideLayout" Target="../slideLayouts/slideLayout578.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588.xml"/><Relationship Id="rId13" Type="http://schemas.openxmlformats.org/officeDocument/2006/relationships/theme" Target="../theme/theme58.xml"/><Relationship Id="rId3" Type="http://schemas.openxmlformats.org/officeDocument/2006/relationships/slideLayout" Target="../slideLayouts/slideLayout583.xml"/><Relationship Id="rId7" Type="http://schemas.openxmlformats.org/officeDocument/2006/relationships/slideLayout" Target="../slideLayouts/slideLayout587.xml"/><Relationship Id="rId12" Type="http://schemas.openxmlformats.org/officeDocument/2006/relationships/slideLayout" Target="../slideLayouts/slideLayout592.xml"/><Relationship Id="rId2" Type="http://schemas.openxmlformats.org/officeDocument/2006/relationships/slideLayout" Target="../slideLayouts/slideLayout582.xml"/><Relationship Id="rId1" Type="http://schemas.openxmlformats.org/officeDocument/2006/relationships/slideLayout" Target="../slideLayouts/slideLayout581.xml"/><Relationship Id="rId6" Type="http://schemas.openxmlformats.org/officeDocument/2006/relationships/slideLayout" Target="../slideLayouts/slideLayout586.xml"/><Relationship Id="rId11" Type="http://schemas.openxmlformats.org/officeDocument/2006/relationships/slideLayout" Target="../slideLayouts/slideLayout591.xml"/><Relationship Id="rId5" Type="http://schemas.openxmlformats.org/officeDocument/2006/relationships/slideLayout" Target="../slideLayouts/slideLayout585.xml"/><Relationship Id="rId10" Type="http://schemas.openxmlformats.org/officeDocument/2006/relationships/slideLayout" Target="../slideLayouts/slideLayout590.xml"/><Relationship Id="rId4" Type="http://schemas.openxmlformats.org/officeDocument/2006/relationships/slideLayout" Target="../slideLayouts/slideLayout584.xml"/><Relationship Id="rId9" Type="http://schemas.openxmlformats.org/officeDocument/2006/relationships/slideLayout" Target="../slideLayouts/slideLayout589.xml"/><Relationship Id="rId14" Type="http://schemas.openxmlformats.org/officeDocument/2006/relationships/image" Target="../media/image7.png"/></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00.xml"/><Relationship Id="rId3" Type="http://schemas.openxmlformats.org/officeDocument/2006/relationships/slideLayout" Target="../slideLayouts/slideLayout595.xml"/><Relationship Id="rId7" Type="http://schemas.openxmlformats.org/officeDocument/2006/relationships/slideLayout" Target="../slideLayouts/slideLayout599.xml"/><Relationship Id="rId12" Type="http://schemas.openxmlformats.org/officeDocument/2006/relationships/theme" Target="../theme/theme59.xml"/><Relationship Id="rId2" Type="http://schemas.openxmlformats.org/officeDocument/2006/relationships/slideLayout" Target="../slideLayouts/slideLayout594.xml"/><Relationship Id="rId1" Type="http://schemas.openxmlformats.org/officeDocument/2006/relationships/slideLayout" Target="../slideLayouts/slideLayout593.xml"/><Relationship Id="rId6" Type="http://schemas.openxmlformats.org/officeDocument/2006/relationships/slideLayout" Target="../slideLayouts/slideLayout598.xml"/><Relationship Id="rId11" Type="http://schemas.openxmlformats.org/officeDocument/2006/relationships/slideLayout" Target="../slideLayouts/slideLayout603.xml"/><Relationship Id="rId5" Type="http://schemas.openxmlformats.org/officeDocument/2006/relationships/slideLayout" Target="../slideLayouts/slideLayout597.xml"/><Relationship Id="rId10" Type="http://schemas.openxmlformats.org/officeDocument/2006/relationships/slideLayout" Target="../slideLayouts/slideLayout602.xml"/><Relationship Id="rId4" Type="http://schemas.openxmlformats.org/officeDocument/2006/relationships/slideLayout" Target="../slideLayouts/slideLayout596.xml"/><Relationship Id="rId9" Type="http://schemas.openxmlformats.org/officeDocument/2006/relationships/slideLayout" Target="../slideLayouts/slideLayout60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11.xml"/><Relationship Id="rId3" Type="http://schemas.openxmlformats.org/officeDocument/2006/relationships/slideLayout" Target="../slideLayouts/slideLayout606.xml"/><Relationship Id="rId7" Type="http://schemas.openxmlformats.org/officeDocument/2006/relationships/slideLayout" Target="../slideLayouts/slideLayout610.xml"/><Relationship Id="rId12" Type="http://schemas.openxmlformats.org/officeDocument/2006/relationships/theme" Target="../theme/theme60.xml"/><Relationship Id="rId2" Type="http://schemas.openxmlformats.org/officeDocument/2006/relationships/slideLayout" Target="../slideLayouts/slideLayout605.xml"/><Relationship Id="rId1" Type="http://schemas.openxmlformats.org/officeDocument/2006/relationships/slideLayout" Target="../slideLayouts/slideLayout604.xml"/><Relationship Id="rId6" Type="http://schemas.openxmlformats.org/officeDocument/2006/relationships/slideLayout" Target="../slideLayouts/slideLayout609.xml"/><Relationship Id="rId11" Type="http://schemas.openxmlformats.org/officeDocument/2006/relationships/slideLayout" Target="../slideLayouts/slideLayout614.xml"/><Relationship Id="rId5" Type="http://schemas.openxmlformats.org/officeDocument/2006/relationships/slideLayout" Target="../slideLayouts/slideLayout608.xml"/><Relationship Id="rId10" Type="http://schemas.openxmlformats.org/officeDocument/2006/relationships/slideLayout" Target="../slideLayouts/slideLayout613.xml"/><Relationship Id="rId4" Type="http://schemas.openxmlformats.org/officeDocument/2006/relationships/slideLayout" Target="../slideLayouts/slideLayout607.xml"/><Relationship Id="rId9" Type="http://schemas.openxmlformats.org/officeDocument/2006/relationships/slideLayout" Target="../slideLayouts/slideLayout612.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22.xml"/><Relationship Id="rId13" Type="http://schemas.openxmlformats.org/officeDocument/2006/relationships/theme" Target="../theme/theme61.xml"/><Relationship Id="rId3" Type="http://schemas.openxmlformats.org/officeDocument/2006/relationships/slideLayout" Target="../slideLayouts/slideLayout617.xml"/><Relationship Id="rId7" Type="http://schemas.openxmlformats.org/officeDocument/2006/relationships/slideLayout" Target="../slideLayouts/slideLayout621.xml"/><Relationship Id="rId12" Type="http://schemas.openxmlformats.org/officeDocument/2006/relationships/slideLayout" Target="../slideLayouts/slideLayout626.xml"/><Relationship Id="rId2" Type="http://schemas.openxmlformats.org/officeDocument/2006/relationships/slideLayout" Target="../slideLayouts/slideLayout616.xml"/><Relationship Id="rId1" Type="http://schemas.openxmlformats.org/officeDocument/2006/relationships/slideLayout" Target="../slideLayouts/slideLayout615.xml"/><Relationship Id="rId6" Type="http://schemas.openxmlformats.org/officeDocument/2006/relationships/slideLayout" Target="../slideLayouts/slideLayout620.xml"/><Relationship Id="rId11" Type="http://schemas.openxmlformats.org/officeDocument/2006/relationships/slideLayout" Target="../slideLayouts/slideLayout625.xml"/><Relationship Id="rId5" Type="http://schemas.openxmlformats.org/officeDocument/2006/relationships/slideLayout" Target="../slideLayouts/slideLayout619.xml"/><Relationship Id="rId10" Type="http://schemas.openxmlformats.org/officeDocument/2006/relationships/slideLayout" Target="../slideLayouts/slideLayout624.xml"/><Relationship Id="rId4" Type="http://schemas.openxmlformats.org/officeDocument/2006/relationships/slideLayout" Target="../slideLayouts/slideLayout618.xml"/><Relationship Id="rId9" Type="http://schemas.openxmlformats.org/officeDocument/2006/relationships/slideLayout" Target="../slideLayouts/slideLayout623.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34.xml"/><Relationship Id="rId3" Type="http://schemas.openxmlformats.org/officeDocument/2006/relationships/slideLayout" Target="../slideLayouts/slideLayout629.xml"/><Relationship Id="rId7" Type="http://schemas.openxmlformats.org/officeDocument/2006/relationships/slideLayout" Target="../slideLayouts/slideLayout633.xml"/><Relationship Id="rId12" Type="http://schemas.openxmlformats.org/officeDocument/2006/relationships/theme" Target="../theme/theme62.xml"/><Relationship Id="rId2" Type="http://schemas.openxmlformats.org/officeDocument/2006/relationships/slideLayout" Target="../slideLayouts/slideLayout628.xml"/><Relationship Id="rId1" Type="http://schemas.openxmlformats.org/officeDocument/2006/relationships/slideLayout" Target="../slideLayouts/slideLayout627.xml"/><Relationship Id="rId6" Type="http://schemas.openxmlformats.org/officeDocument/2006/relationships/slideLayout" Target="../slideLayouts/slideLayout632.xml"/><Relationship Id="rId11" Type="http://schemas.openxmlformats.org/officeDocument/2006/relationships/slideLayout" Target="../slideLayouts/slideLayout637.xml"/><Relationship Id="rId5" Type="http://schemas.openxmlformats.org/officeDocument/2006/relationships/slideLayout" Target="../slideLayouts/slideLayout631.xml"/><Relationship Id="rId10" Type="http://schemas.openxmlformats.org/officeDocument/2006/relationships/slideLayout" Target="../slideLayouts/slideLayout636.xml"/><Relationship Id="rId4" Type="http://schemas.openxmlformats.org/officeDocument/2006/relationships/slideLayout" Target="../slideLayouts/slideLayout630.xml"/><Relationship Id="rId9" Type="http://schemas.openxmlformats.org/officeDocument/2006/relationships/slideLayout" Target="../slideLayouts/slideLayout635.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45.xml"/><Relationship Id="rId3" Type="http://schemas.openxmlformats.org/officeDocument/2006/relationships/slideLayout" Target="../slideLayouts/slideLayout640.xml"/><Relationship Id="rId7" Type="http://schemas.openxmlformats.org/officeDocument/2006/relationships/slideLayout" Target="../slideLayouts/slideLayout644.xml"/><Relationship Id="rId12" Type="http://schemas.openxmlformats.org/officeDocument/2006/relationships/theme" Target="../theme/theme63.xml"/><Relationship Id="rId2" Type="http://schemas.openxmlformats.org/officeDocument/2006/relationships/slideLayout" Target="../slideLayouts/slideLayout639.xml"/><Relationship Id="rId1" Type="http://schemas.openxmlformats.org/officeDocument/2006/relationships/slideLayout" Target="../slideLayouts/slideLayout638.xml"/><Relationship Id="rId6" Type="http://schemas.openxmlformats.org/officeDocument/2006/relationships/slideLayout" Target="../slideLayouts/slideLayout643.xml"/><Relationship Id="rId11" Type="http://schemas.openxmlformats.org/officeDocument/2006/relationships/slideLayout" Target="../slideLayouts/slideLayout648.xml"/><Relationship Id="rId5" Type="http://schemas.openxmlformats.org/officeDocument/2006/relationships/slideLayout" Target="../slideLayouts/slideLayout642.xml"/><Relationship Id="rId10" Type="http://schemas.openxmlformats.org/officeDocument/2006/relationships/slideLayout" Target="../slideLayouts/slideLayout647.xml"/><Relationship Id="rId4" Type="http://schemas.openxmlformats.org/officeDocument/2006/relationships/slideLayout" Target="../slideLayouts/slideLayout641.xml"/><Relationship Id="rId9" Type="http://schemas.openxmlformats.org/officeDocument/2006/relationships/slideLayout" Target="../slideLayouts/slideLayout646.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656.xml"/><Relationship Id="rId13" Type="http://schemas.openxmlformats.org/officeDocument/2006/relationships/theme" Target="../theme/theme64.xml"/><Relationship Id="rId3" Type="http://schemas.openxmlformats.org/officeDocument/2006/relationships/slideLayout" Target="../slideLayouts/slideLayout651.xml"/><Relationship Id="rId7" Type="http://schemas.openxmlformats.org/officeDocument/2006/relationships/slideLayout" Target="../slideLayouts/slideLayout655.xml"/><Relationship Id="rId12" Type="http://schemas.openxmlformats.org/officeDocument/2006/relationships/slideLayout" Target="../slideLayouts/slideLayout660.xml"/><Relationship Id="rId2" Type="http://schemas.openxmlformats.org/officeDocument/2006/relationships/slideLayout" Target="../slideLayouts/slideLayout650.xml"/><Relationship Id="rId1" Type="http://schemas.openxmlformats.org/officeDocument/2006/relationships/slideLayout" Target="../slideLayouts/slideLayout649.xml"/><Relationship Id="rId6" Type="http://schemas.openxmlformats.org/officeDocument/2006/relationships/slideLayout" Target="../slideLayouts/slideLayout654.xml"/><Relationship Id="rId11" Type="http://schemas.openxmlformats.org/officeDocument/2006/relationships/slideLayout" Target="../slideLayouts/slideLayout659.xml"/><Relationship Id="rId5" Type="http://schemas.openxmlformats.org/officeDocument/2006/relationships/slideLayout" Target="../slideLayouts/slideLayout653.xml"/><Relationship Id="rId10" Type="http://schemas.openxmlformats.org/officeDocument/2006/relationships/slideLayout" Target="../slideLayouts/slideLayout658.xml"/><Relationship Id="rId4" Type="http://schemas.openxmlformats.org/officeDocument/2006/relationships/slideLayout" Target="../slideLayouts/slideLayout652.xml"/><Relationship Id="rId9" Type="http://schemas.openxmlformats.org/officeDocument/2006/relationships/slideLayout" Target="../slideLayouts/slideLayout657.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668.xml"/><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5.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679.xml"/><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6.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8.pn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7.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01.xml"/><Relationship Id="rId13" Type="http://schemas.openxmlformats.org/officeDocument/2006/relationships/theme" Target="../theme/theme68.xml"/><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slideLayout" Target="../slideLayouts/slideLayout705.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13.xml"/><Relationship Id="rId3" Type="http://schemas.openxmlformats.org/officeDocument/2006/relationships/slideLayout" Target="../slideLayouts/slideLayout708.xml"/><Relationship Id="rId7" Type="http://schemas.openxmlformats.org/officeDocument/2006/relationships/slideLayout" Target="../slideLayouts/slideLayout712.xml"/><Relationship Id="rId12" Type="http://schemas.openxmlformats.org/officeDocument/2006/relationships/theme" Target="../theme/theme69.xml"/><Relationship Id="rId2" Type="http://schemas.openxmlformats.org/officeDocument/2006/relationships/slideLayout" Target="../slideLayouts/slideLayout707.xml"/><Relationship Id="rId1" Type="http://schemas.openxmlformats.org/officeDocument/2006/relationships/slideLayout" Target="../slideLayouts/slideLayout706.xml"/><Relationship Id="rId6" Type="http://schemas.openxmlformats.org/officeDocument/2006/relationships/slideLayout" Target="../slideLayouts/slideLayout711.xml"/><Relationship Id="rId11" Type="http://schemas.openxmlformats.org/officeDocument/2006/relationships/slideLayout" Target="../slideLayouts/slideLayout716.xml"/><Relationship Id="rId5" Type="http://schemas.openxmlformats.org/officeDocument/2006/relationships/slideLayout" Target="../slideLayouts/slideLayout710.xml"/><Relationship Id="rId10" Type="http://schemas.openxmlformats.org/officeDocument/2006/relationships/slideLayout" Target="../slideLayouts/slideLayout715.xml"/><Relationship Id="rId4" Type="http://schemas.openxmlformats.org/officeDocument/2006/relationships/slideLayout" Target="../slideLayouts/slideLayout709.xml"/><Relationship Id="rId9" Type="http://schemas.openxmlformats.org/officeDocument/2006/relationships/slideLayout" Target="../slideLayouts/slideLayout7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24.xml"/><Relationship Id="rId3" Type="http://schemas.openxmlformats.org/officeDocument/2006/relationships/slideLayout" Target="../slideLayouts/slideLayout719.xml"/><Relationship Id="rId7" Type="http://schemas.openxmlformats.org/officeDocument/2006/relationships/slideLayout" Target="../slideLayouts/slideLayout723.xml"/><Relationship Id="rId12" Type="http://schemas.openxmlformats.org/officeDocument/2006/relationships/theme" Target="../theme/theme70.xml"/><Relationship Id="rId2" Type="http://schemas.openxmlformats.org/officeDocument/2006/relationships/slideLayout" Target="../slideLayouts/slideLayout718.xml"/><Relationship Id="rId1" Type="http://schemas.openxmlformats.org/officeDocument/2006/relationships/slideLayout" Target="../slideLayouts/slideLayout717.xml"/><Relationship Id="rId6" Type="http://schemas.openxmlformats.org/officeDocument/2006/relationships/slideLayout" Target="../slideLayouts/slideLayout722.xml"/><Relationship Id="rId11" Type="http://schemas.openxmlformats.org/officeDocument/2006/relationships/slideLayout" Target="../slideLayouts/slideLayout727.xml"/><Relationship Id="rId5" Type="http://schemas.openxmlformats.org/officeDocument/2006/relationships/slideLayout" Target="../slideLayouts/slideLayout721.xml"/><Relationship Id="rId10" Type="http://schemas.openxmlformats.org/officeDocument/2006/relationships/slideLayout" Target="../slideLayouts/slideLayout726.xml"/><Relationship Id="rId4" Type="http://schemas.openxmlformats.org/officeDocument/2006/relationships/slideLayout" Target="../slideLayouts/slideLayout720.xml"/><Relationship Id="rId9" Type="http://schemas.openxmlformats.org/officeDocument/2006/relationships/slideLayout" Target="../slideLayouts/slideLayout725.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35.xml"/><Relationship Id="rId3" Type="http://schemas.openxmlformats.org/officeDocument/2006/relationships/slideLayout" Target="../slideLayouts/slideLayout730.xml"/><Relationship Id="rId7" Type="http://schemas.openxmlformats.org/officeDocument/2006/relationships/slideLayout" Target="../slideLayouts/slideLayout734.xml"/><Relationship Id="rId12" Type="http://schemas.openxmlformats.org/officeDocument/2006/relationships/theme" Target="../theme/theme71.xml"/><Relationship Id="rId2" Type="http://schemas.openxmlformats.org/officeDocument/2006/relationships/slideLayout" Target="../slideLayouts/slideLayout729.xml"/><Relationship Id="rId1" Type="http://schemas.openxmlformats.org/officeDocument/2006/relationships/slideLayout" Target="../slideLayouts/slideLayout728.xml"/><Relationship Id="rId6" Type="http://schemas.openxmlformats.org/officeDocument/2006/relationships/slideLayout" Target="../slideLayouts/slideLayout733.xml"/><Relationship Id="rId11" Type="http://schemas.openxmlformats.org/officeDocument/2006/relationships/slideLayout" Target="../slideLayouts/slideLayout738.xml"/><Relationship Id="rId5" Type="http://schemas.openxmlformats.org/officeDocument/2006/relationships/slideLayout" Target="../slideLayouts/slideLayout732.xml"/><Relationship Id="rId10" Type="http://schemas.openxmlformats.org/officeDocument/2006/relationships/slideLayout" Target="../slideLayouts/slideLayout737.xml"/><Relationship Id="rId4" Type="http://schemas.openxmlformats.org/officeDocument/2006/relationships/slideLayout" Target="../slideLayouts/slideLayout731.xml"/><Relationship Id="rId9" Type="http://schemas.openxmlformats.org/officeDocument/2006/relationships/slideLayout" Target="../slideLayouts/slideLayout73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2.png"/><Relationship Id="rId2" Type="http://schemas.openxmlformats.org/officeDocument/2006/relationships/slideLayout" Target="../slideLayouts/slideLayout79.xml"/><Relationship Id="rId16" Type="http://schemas.openxmlformats.org/officeDocument/2006/relationships/image" Target="../media/image1.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9.xml"/><Relationship Id="rId10" Type="http://schemas.openxmlformats.org/officeDocument/2006/relationships/slideLayout" Target="../slideLayouts/slideLayout87.xml"/><Relationship Id="rId19" Type="http://schemas.openxmlformats.org/officeDocument/2006/relationships/image" Target="../media/image4.emf"/><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DF91429-77CF-4443-9858-4275C45EE4F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60242407"/>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 id="2147484729"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88975140"/>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9"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0"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1"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42"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ea typeface="+mn-ea"/>
                <a:cs typeface="+mn-cs"/>
              </a:defRPr>
            </a:lvl1pPr>
          </a:lstStyle>
          <a:p>
            <a:pPr fontAlgn="base">
              <a:spcBef>
                <a:spcPct val="0"/>
              </a:spcBef>
              <a:spcAft>
                <a:spcPct val="0"/>
              </a:spcAft>
              <a:defRPr/>
            </a:pPr>
            <a:r>
              <a:rPr lang="en-US">
                <a:solidFill>
                  <a:srgbClr val="000000"/>
                </a:solidFill>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pPr fontAlgn="base">
              <a:spcBef>
                <a:spcPct val="0"/>
              </a:spcBef>
              <a:spcAft>
                <a:spcPct val="0"/>
              </a:spcAft>
              <a:defRPr/>
            </a:pPr>
            <a:fld id="{777C48D1-0A2D-6448-BAD7-D50BFB3AECB5}"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83198966"/>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EEEC5A93-40C1-004C-AC49-AA5A1C7A8159}"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15649295"/>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5858185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5586"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7"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8"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9"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5590"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4CAB802D-25DB-1149-B44D-EAC195EDF7D4}"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92468080"/>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82B7CA05-D08B-324A-B21A-98259EFDA3FC}"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23100842"/>
      </p:ext>
    </p:extLst>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 id="2147484889"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Burgundy_CMU_JPG_Logo.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62800" y="6488113"/>
            <a:ext cx="15494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2690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3603C470-0343-5644-A9B5-95349323097B}"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1"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2"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56795042"/>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21410924"/>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80278531"/>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318123008"/>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684068238"/>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01025731"/>
      </p:ext>
    </p:extLst>
  </p:cSld>
  <p:clrMap bg1="lt1" tx1="dk1" bg2="lt2" tx2="dk2" accent1="accent1" accent2="accent2" accent3="accent3" accent4="accent4" accent5="accent5" accent6="accent6" hlink="hlink" folHlink="folHlink"/>
  <p:sldLayoutIdLst>
    <p:sldLayoutId id="2147484966" r:id="rId1"/>
    <p:sldLayoutId id="2147484967" r:id="rId2"/>
    <p:sldLayoutId id="2147484968" r:id="rId3"/>
    <p:sldLayoutId id="2147484969" r:id="rId4"/>
    <p:sldLayoutId id="2147484970" r:id="rId5"/>
    <p:sldLayoutId id="2147484971" r:id="rId6"/>
    <p:sldLayoutId id="2147484972" r:id="rId7"/>
    <p:sldLayoutId id="2147484973" r:id="rId8"/>
    <p:sldLayoutId id="2147484974" r:id="rId9"/>
    <p:sldLayoutId id="2147484975" r:id="rId10"/>
    <p:sldLayoutId id="214748497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624034637"/>
      </p:ext>
    </p:extLst>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 id="2147484987" r:id="rId10"/>
    <p:sldLayoutId id="214748498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566456"/>
      </p:ext>
    </p:extLst>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6825" y="0"/>
            <a:ext cx="7877175" cy="108585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225283" name="Text Placeholder 2"/>
          <p:cNvSpPr>
            <a:spLocks noGrp="1"/>
          </p:cNvSpPr>
          <p:nvPr>
            <p:ph type="body" idx="1"/>
          </p:nvPr>
        </p:nvSpPr>
        <p:spPr bwMode="auto">
          <a:xfrm>
            <a:off x="123825" y="1250950"/>
            <a:ext cx="8897938" cy="522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3825" y="6543675"/>
            <a:ext cx="1820863" cy="228600"/>
          </a:xfrm>
          <a:prstGeom prst="rect">
            <a:avLst/>
          </a:prstGeom>
        </p:spPr>
        <p:txBody>
          <a:bodyPr vert="horz" lIns="91440" tIns="45720" rIns="91440" bIns="45720" rtlCol="0" anchor="ctr"/>
          <a:lstStyle>
            <a:lvl1pPr algn="l" fontAlgn="auto">
              <a:spcBef>
                <a:spcPts val="0"/>
              </a:spcBef>
              <a:spcAft>
                <a:spcPts val="0"/>
              </a:spcAft>
              <a:defRPr sz="900">
                <a:solidFill>
                  <a:prstClr val="black">
                    <a:lumMod val="65000"/>
                    <a:lumOff val="35000"/>
                    <a:alpha val="75000"/>
                  </a:prstClr>
                </a:solidFill>
                <a:latin typeface="Calibri"/>
                <a:ea typeface="+mn-ea"/>
                <a:cs typeface="+mn-cs"/>
              </a:defRPr>
            </a:lvl1pPr>
          </a:lstStyle>
          <a:p>
            <a:pPr>
              <a:defRPr/>
            </a:pPr>
            <a:fld id="{B1AC335E-35A0-FD4D-BCD5-54BB91F67C51}" type="datetime1">
              <a:rPr lang="en-US"/>
              <a:pPr>
                <a:defRPr/>
              </a:pPr>
              <a:t>10/27/2015</a:t>
            </a:fld>
            <a:endParaRPr lang="en-US" dirty="0"/>
          </a:p>
        </p:txBody>
      </p:sp>
      <p:sp>
        <p:nvSpPr>
          <p:cNvPr id="5" name="Footer Placeholder 4"/>
          <p:cNvSpPr>
            <a:spLocks noGrp="1"/>
          </p:cNvSpPr>
          <p:nvPr>
            <p:ph type="ftr" sz="quarter" idx="3"/>
          </p:nvPr>
        </p:nvSpPr>
        <p:spPr>
          <a:xfrm>
            <a:off x="2549525" y="6543675"/>
            <a:ext cx="3771900" cy="228600"/>
          </a:xfrm>
          <a:prstGeom prst="rect">
            <a:avLst/>
          </a:prstGeom>
        </p:spPr>
        <p:txBody>
          <a:bodyPr vert="horz" lIns="91440" tIns="45720" rIns="91440" bIns="45720" rtlCol="0" anchor="ctr"/>
          <a:lstStyle>
            <a:lvl1pPr algn="l" fontAlgn="auto">
              <a:spcBef>
                <a:spcPts val="0"/>
              </a:spcBef>
              <a:spcAft>
                <a:spcPts val="0"/>
              </a:spcAft>
              <a:defRPr sz="950" cap="all" baseline="0">
                <a:solidFill>
                  <a:prstClr val="black">
                    <a:alpha val="75000"/>
                  </a:prstClr>
                </a:solidFill>
                <a:latin typeface="Calibri"/>
                <a:ea typeface="+mn-ea"/>
                <a:cs typeface="+mn-cs"/>
              </a:defRPr>
            </a:lvl1pPr>
          </a:lstStyle>
          <a:p>
            <a:pPr>
              <a:defRPr/>
            </a:pPr>
            <a:endParaRPr lang="en-US"/>
          </a:p>
        </p:txBody>
      </p:sp>
      <p:sp>
        <p:nvSpPr>
          <p:cNvPr id="8" name="Slide Number Placeholder 7"/>
          <p:cNvSpPr>
            <a:spLocks noGrp="1"/>
          </p:cNvSpPr>
          <p:nvPr>
            <p:ph type="sldNum" sz="quarter" idx="4"/>
          </p:nvPr>
        </p:nvSpPr>
        <p:spPr>
          <a:xfrm>
            <a:off x="6924675" y="6456363"/>
            <a:ext cx="2057400" cy="365125"/>
          </a:xfrm>
          <a:prstGeom prst="rect">
            <a:avLst/>
          </a:prstGeom>
        </p:spPr>
        <p:txBody>
          <a:bodyPr vert="horz" lIns="91440" tIns="45720" rIns="91440" bIns="45720" rtlCol="0" anchor="ctr"/>
          <a:lstStyle>
            <a:lvl1pPr algn="r" fontAlgn="auto">
              <a:spcBef>
                <a:spcPts val="0"/>
              </a:spcBef>
              <a:spcAft>
                <a:spcPts val="0"/>
              </a:spcAft>
              <a:defRPr sz="1600">
                <a:solidFill>
                  <a:prstClr val="black">
                    <a:lumMod val="65000"/>
                    <a:lumOff val="35000"/>
                  </a:prstClr>
                </a:solidFill>
                <a:latin typeface="Calibri"/>
                <a:ea typeface="+mn-ea"/>
                <a:cs typeface="+mn-cs"/>
              </a:defRPr>
            </a:lvl1pPr>
          </a:lstStyle>
          <a:p>
            <a:pPr>
              <a:defRPr/>
            </a:pPr>
            <a:fld id="{BFCEF44F-023C-3C4F-B2E3-6DD80F318BEB}" type="slidenum">
              <a:rPr lang="en-US"/>
              <a:pPr>
                <a:defRPr/>
              </a:pPr>
              <a:t>‹#›</a:t>
            </a:fld>
            <a:endParaRPr lang="en-US" dirty="0"/>
          </a:p>
        </p:txBody>
      </p:sp>
      <p:pic>
        <p:nvPicPr>
          <p:cNvPr id="225287" name="Picture 6" descr="FMS_logo_lightbluematte_3C5CAE.gif"/>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3825" y="0"/>
            <a:ext cx="1143000"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45058083"/>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4800" kern="1200" spc="-120">
          <a:solidFill>
            <a:schemeClr val="tx1"/>
          </a:solidFill>
          <a:latin typeface="+mj-lt"/>
          <a:ea typeface="ＭＳ Ｐゴシック" charset="0"/>
          <a:cs typeface="ＭＳ Ｐゴシック" charset="0"/>
        </a:defRPr>
      </a:lvl1pPr>
      <a:lvl2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2pPr>
      <a:lvl3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3pPr>
      <a:lvl4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4pPr>
      <a:lvl5pPr algn="ctr" rtl="0" eaLnBrk="0" fontAlgn="base" hangingPunct="0">
        <a:lnSpc>
          <a:spcPct val="90000"/>
        </a:lnSpc>
        <a:spcBef>
          <a:spcPct val="0"/>
        </a:spcBef>
        <a:spcAft>
          <a:spcPct val="0"/>
        </a:spcAft>
        <a:defRPr sz="4800">
          <a:solidFill>
            <a:schemeClr val="tx1"/>
          </a:solidFill>
          <a:latin typeface="Calibri" charset="0"/>
          <a:ea typeface="ＭＳ Ｐゴシック" charset="0"/>
          <a:cs typeface="ＭＳ Ｐゴシック" charset="0"/>
        </a:defRPr>
      </a:lvl5pPr>
      <a:lvl6pPr marL="4572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6pPr>
      <a:lvl7pPr marL="9144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7pPr>
      <a:lvl8pPr marL="13716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8pPr>
      <a:lvl9pPr marL="1828800" algn="ctr" rtl="0" fontAlgn="base">
        <a:lnSpc>
          <a:spcPct val="90000"/>
        </a:lnSpc>
        <a:spcBef>
          <a:spcPct val="0"/>
        </a:spcBef>
        <a:spcAft>
          <a:spcPct val="0"/>
        </a:spcAft>
        <a:defRPr sz="4800">
          <a:solidFill>
            <a:schemeClr val="tx1"/>
          </a:solidFill>
          <a:latin typeface="Calibri" charset="0"/>
          <a:ea typeface="ＭＳ Ｐゴシック" charset="0"/>
          <a:cs typeface="ＭＳ Ｐゴシック" charset="0"/>
        </a:defRPr>
      </a:lvl9pPr>
    </p:titleStyle>
    <p:bodyStyle>
      <a:lvl1pPr marL="182563" indent="-182563" algn="l" rtl="0" eaLnBrk="0" fontAlgn="base" hangingPunct="0">
        <a:lnSpc>
          <a:spcPct val="85000"/>
        </a:lnSpc>
        <a:spcBef>
          <a:spcPts val="1300"/>
        </a:spcBef>
        <a:spcAft>
          <a:spcPct val="0"/>
        </a:spcAft>
        <a:buFont typeface="Arial" charset="0"/>
        <a:buChar char="•"/>
        <a:defRPr sz="2800" i="1" kern="1200">
          <a:solidFill>
            <a:schemeClr val="tx1"/>
          </a:solidFill>
          <a:latin typeface="+mn-lt"/>
          <a:ea typeface="ＭＳ Ｐゴシック" charset="0"/>
          <a:cs typeface="ＭＳ Ｐゴシック" charset="0"/>
        </a:defRPr>
      </a:lvl1pPr>
      <a:lvl2pPr marL="365125" indent="-182563" algn="l" rtl="0" eaLnBrk="0" fontAlgn="base" hangingPunct="0">
        <a:lnSpc>
          <a:spcPct val="85000"/>
        </a:lnSpc>
        <a:spcBef>
          <a:spcPts val="600"/>
        </a:spcBef>
        <a:spcAft>
          <a:spcPct val="0"/>
        </a:spcAft>
        <a:buFont typeface="Calibri" charset="0"/>
        <a:buChar char="‐"/>
        <a:defRPr sz="2400" kern="1200">
          <a:solidFill>
            <a:schemeClr val="tx1"/>
          </a:solidFill>
          <a:latin typeface="+mn-lt"/>
          <a:ea typeface="ＭＳ Ｐゴシック" charset="0"/>
          <a:cs typeface="+mn-cs"/>
        </a:defRPr>
      </a:lvl2pPr>
      <a:lvl3pPr marL="547688" indent="-182563" algn="l" rtl="0" eaLnBrk="0" fontAlgn="base" hangingPunct="0">
        <a:lnSpc>
          <a:spcPct val="85000"/>
        </a:lnSpc>
        <a:spcBef>
          <a:spcPts val="600"/>
        </a:spcBef>
        <a:spcAft>
          <a:spcPct val="0"/>
        </a:spcAft>
        <a:buFont typeface="Arial" charset="0"/>
        <a:buChar char="•"/>
        <a:defRPr sz="2000" i="1" kern="1200">
          <a:solidFill>
            <a:schemeClr val="tx1"/>
          </a:solidFill>
          <a:latin typeface="+mn-lt"/>
          <a:ea typeface="ＭＳ Ｐゴシック" charset="0"/>
          <a:cs typeface="+mn-cs"/>
        </a:defRPr>
      </a:lvl3pPr>
      <a:lvl4pPr marL="730250" indent="-182563" algn="l" rtl="0" eaLnBrk="0" fontAlgn="base" hangingPunct="0">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4pPr>
      <a:lvl5pPr marL="914400" indent="-182563" algn="l" rtl="0" eaLnBrk="0" fontAlgn="base" hangingPunct="0">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92399763"/>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39769905"/>
      </p:ext>
    </p:extLst>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516E18E8-B42B-7548-B471-BFE325E10FF1}"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86509418"/>
      </p:ext>
    </p:extLst>
  </p:cSld>
  <p:clrMap bg1="lt1" tx1="dk1" bg2="lt2" tx2="dk2" accent1="accent1" accent2="accent2" accent3="accent3" accent4="accent4" accent5="accent5" accent6="accent6" hlink="hlink" folHlink="folHlink"/>
  <p:sldLayoutIdLst>
    <p:sldLayoutId id="2147485078" r:id="rId1"/>
    <p:sldLayoutId id="2147485079" r:id="rId2"/>
    <p:sldLayoutId id="2147485080" r:id="rId3"/>
    <p:sldLayoutId id="2147485081" r:id="rId4"/>
    <p:sldLayoutId id="2147485082" r:id="rId5"/>
    <p:sldLayoutId id="2147485083" r:id="rId6"/>
    <p:sldLayoutId id="2147485084" r:id="rId7"/>
    <p:sldLayoutId id="2147485085" r:id="rId8"/>
    <p:sldLayoutId id="2147485086" r:id="rId9"/>
    <p:sldLayoutId id="2147485087" r:id="rId10"/>
    <p:sldLayoutId id="2147485088" r:id="rId11"/>
    <p:sldLayoutId id="2147485089"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448242015"/>
      </p:ext>
    </p:extLst>
  </p:cSld>
  <p:clrMap bg1="lt1" tx1="dk1" bg2="lt2" tx2="dk2" accent1="accent1" accent2="accent2" accent3="accent3" accent4="accent4" accent5="accent5" accent6="accent6" hlink="hlink" folHlink="folHlink"/>
  <p:sldLayoutIdLst>
    <p:sldLayoutId id="2147485091" r:id="rId1"/>
    <p:sldLayoutId id="2147485092" r:id="rId2"/>
    <p:sldLayoutId id="2147485093" r:id="rId3"/>
    <p:sldLayoutId id="2147485094" r:id="rId4"/>
    <p:sldLayoutId id="2147485095" r:id="rId5"/>
    <p:sldLayoutId id="2147485096" r:id="rId6"/>
    <p:sldLayoutId id="2147485097" r:id="rId7"/>
    <p:sldLayoutId id="2147485098" r:id="rId8"/>
    <p:sldLayoutId id="2147485099" r:id="rId9"/>
    <p:sldLayoutId id="2147485100" r:id="rId10"/>
    <p:sldLayoutId id="214748510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35056234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10/27/2015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55499545"/>
      </p:ext>
    </p:extLst>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 id="2147485203" r:id="rId4"/>
    <p:sldLayoutId id="2147485204" r:id="rId5"/>
    <p:sldLayoutId id="2147485205" r:id="rId6"/>
    <p:sldLayoutId id="2147485206" r:id="rId7"/>
    <p:sldLayoutId id="2147485207" r:id="rId8"/>
    <p:sldLayoutId id="2147485208" r:id="rId9"/>
    <p:sldLayoutId id="2147485209" r:id="rId10"/>
    <p:sldLayoutId id="2147485210" r:id="rId11"/>
    <p:sldLayoutId id="2147485211" r:id="rId12"/>
  </p:sldLayoutIdLst>
  <p:timing>
    <p:tnLst>
      <p:par>
        <p:cT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054538636"/>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 id="2147485218" r:id="rId6"/>
    <p:sldLayoutId id="2147485219" r:id="rId7"/>
    <p:sldLayoutId id="2147485220" r:id="rId8"/>
    <p:sldLayoutId id="2147485221" r:id="rId9"/>
    <p:sldLayoutId id="2147485222" r:id="rId10"/>
    <p:sldLayoutId id="214748522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Tree>
    <p:extLst>
      <p:ext uri="{BB962C8B-B14F-4D97-AF65-F5344CB8AC3E}">
        <p14:creationId xmlns:p14="http://schemas.microsoft.com/office/powerpoint/2010/main" val="1973232708"/>
      </p:ext>
    </p:extLst>
  </p:cSld>
  <p:clrMap bg1="lt1" tx1="dk1" bg2="lt2" tx2="dk2" accent1="accent1" accent2="accent2" accent3="accent3" accent4="accent4" accent5="accent5" accent6="accent6" hlink="hlink" folHlink="folHlink"/>
  <p:sldLayoutIdLst>
    <p:sldLayoutId id="2147485225" r:id="rId1"/>
    <p:sldLayoutId id="2147485226" r:id="rId2"/>
    <p:sldLayoutId id="2147485227" r:id="rId3"/>
    <p:sldLayoutId id="2147485228" r:id="rId4"/>
    <p:sldLayoutId id="2147485229" r:id="rId5"/>
    <p:sldLayoutId id="2147485230" r:id="rId6"/>
    <p:sldLayoutId id="2147485231" r:id="rId7"/>
    <p:sldLayoutId id="2147485232" r:id="rId8"/>
    <p:sldLayoutId id="2147485233" r:id="rId9"/>
    <p:sldLayoutId id="2147485234" r:id="rId10"/>
    <p:sldLayoutId id="214748523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046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046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63C4F264-F51C-7143-BC1C-59CFD03C29FE}" type="slidenum">
              <a:rPr lang="en-US" altLang="en-US"/>
              <a:pPr>
                <a:defRPr/>
              </a:pPr>
              <a:t>‹#›</a:t>
            </a:fld>
            <a:endParaRPr lang="en-US" altLang="en-US"/>
          </a:p>
        </p:txBody>
      </p:sp>
      <p:sp>
        <p:nvSpPr>
          <p:cNvPr id="19047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9047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90472" name="Picture 7" descr="safari.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7922284"/>
      </p:ext>
    </p:extLst>
  </p:cSld>
  <p:clrMap bg1="lt1" tx1="dk1" bg2="lt2" tx2="dk2" accent1="accent1" accent2="accent2" accent3="accent3" accent4="accent4" accent5="accent5" accent6="accent6" hlink="hlink" folHlink="folHlink"/>
  <p:sldLayoutIdLst>
    <p:sldLayoutId id="2147485237" r:id="rId1"/>
    <p:sldLayoutId id="2147485238" r:id="rId2"/>
    <p:sldLayoutId id="2147485239" r:id="rId3"/>
    <p:sldLayoutId id="2147485240" r:id="rId4"/>
    <p:sldLayoutId id="2147485241" r:id="rId5"/>
    <p:sldLayoutId id="2147485242" r:id="rId6"/>
    <p:sldLayoutId id="2147485243" r:id="rId7"/>
    <p:sldLayoutId id="2147485244" r:id="rId8"/>
    <p:sldLayoutId id="2147485245" r:id="rId9"/>
    <p:sldLayoutId id="2147485246" r:id="rId10"/>
    <p:sldLayoutId id="214748524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fontAlgn="base">
              <a:spcBef>
                <a:spcPct val="0"/>
              </a:spcBef>
              <a:spcAft>
                <a:spcPct val="0"/>
              </a:spcAft>
              <a:defRPr/>
            </a:pPr>
            <a:fld id="{EA812463-6F28-4A4F-A54C-6F7157E48DD8}"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527044450"/>
      </p:ext>
    </p:extLst>
  </p:cSld>
  <p:clrMap bg1="lt1" tx1="dk1" bg2="lt2" tx2="dk2" accent1="accent1" accent2="accent2" accent3="accent3" accent4="accent4" accent5="accent5" accent6="accent6" hlink="hlink" folHlink="folHlink"/>
  <p:sldLayoutIdLst>
    <p:sldLayoutId id="2147485262" r:id="rId1"/>
    <p:sldLayoutId id="2147485263" r:id="rId2"/>
    <p:sldLayoutId id="2147485264" r:id="rId3"/>
    <p:sldLayoutId id="2147485265" r:id="rId4"/>
    <p:sldLayoutId id="2147485266" r:id="rId5"/>
    <p:sldLayoutId id="2147485267" r:id="rId6"/>
    <p:sldLayoutId id="2147485268" r:id="rId7"/>
    <p:sldLayoutId id="2147485269" r:id="rId8"/>
    <p:sldLayoutId id="2147485270" r:id="rId9"/>
    <p:sldLayoutId id="2147485271" r:id="rId10"/>
    <p:sldLayoutId id="2147485272" r:id="rId11"/>
    <p:sldLayoutId id="2147485273"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8DF73-48F2-4CE8-AB1F-66AC584F493B}" type="datetime1">
              <a:rPr lang="en-US" smtClean="0">
                <a:solidFill>
                  <a:srgbClr val="080808">
                    <a:tint val="75000"/>
                  </a:srgbClr>
                </a:solidFill>
                <a:latin typeface="Calibri"/>
                <a:ea typeface="ＭＳ Ｐゴシック" charset="0"/>
                <a:cs typeface="ＭＳ Ｐゴシック" charset="0"/>
              </a:rPr>
              <a:pPr/>
              <a:t>10/27/2015</a:t>
            </a:fld>
            <a:endParaRPr lang="en-US">
              <a:solidFill>
                <a:srgbClr val="080808">
                  <a:tint val="75000"/>
                </a:srgbClr>
              </a:solidFill>
              <a:latin typeface="Calibri"/>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80808">
                  <a:tint val="75000"/>
                </a:srgbClr>
              </a:solidFill>
              <a:latin typeface="Calibri"/>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F3BBA-903E-41DF-8646-73C0BFD5E175}" type="slidenum">
              <a:rPr lang="en-US" smtClean="0">
                <a:solidFill>
                  <a:srgbClr val="080808">
                    <a:tint val="75000"/>
                  </a:srgbClr>
                </a:solidFill>
                <a:latin typeface="Calibri"/>
                <a:ea typeface="ＭＳ Ｐゴシック" charset="0"/>
                <a:cs typeface="ＭＳ Ｐゴシック" charset="0"/>
              </a:rPr>
              <a:pPr/>
              <a:t>‹#›</a:t>
            </a:fld>
            <a:endParaRPr lang="en-US">
              <a:solidFill>
                <a:srgbClr val="080808">
                  <a:tint val="75000"/>
                </a:srgb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562149479"/>
      </p:ext>
    </p:extLst>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Lst>
  <p:hf hdr="0" ftr="0" dt="0"/>
  <p:txStyles>
    <p:titleStyle>
      <a:lvl1pPr algn="l" defTabSz="914400" rtl="0" eaLnBrk="1" latinLnBrk="0" hangingPunct="1">
        <a:spcBef>
          <a:spcPct val="0"/>
        </a:spcBef>
        <a:buNone/>
        <a:defRPr sz="4400" kern="1200" spc="100" baseline="0">
          <a:solidFill>
            <a:schemeClr val="tx1">
              <a:lumMod val="85000"/>
              <a:lumOff val="1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solidFill>
                  <a:prstClr val="black">
                    <a:tint val="75000"/>
                  </a:prstClr>
                </a:solidFill>
                <a:latin typeface="Calibri"/>
                <a:ea typeface="ＭＳ Ｐゴシック" charset="0"/>
                <a:cs typeface="ＭＳ Ｐゴシック" charset="0"/>
              </a:rPr>
              <a:pPr/>
              <a:t>10/27/2015</a:t>
            </a:fld>
            <a:endParaRPr lang="en-US">
              <a:solidFill>
                <a:prstClr val="black">
                  <a:tint val="75000"/>
                </a:prstClr>
              </a:solidFill>
              <a:latin typeface="Calibri"/>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solidFill>
                <a:prstClr val="black">
                  <a:tint val="75000"/>
                </a:prstClr>
              </a:solidFill>
              <a:latin typeface="Calibri"/>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solidFill>
                  <a:prstClr val="black">
                    <a:tint val="75000"/>
                  </a:prstClr>
                </a:solidFill>
                <a:latin typeface="Calibri"/>
                <a:ea typeface="ＭＳ Ｐゴシック" charset="0"/>
                <a:cs typeface="ＭＳ Ｐゴシック" charset="0"/>
              </a:rPr>
              <a:pPr/>
              <a:t>‹#›</a:t>
            </a:fld>
            <a:endParaRPr lang="en-US" altLang="en-US">
              <a:solidFill>
                <a:prstClr val="black">
                  <a:tint val="75000"/>
                </a:prst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381829154"/>
      </p:ext>
    </p:extLst>
  </p:cSld>
  <p:clrMap bg1="lt1" tx1="dk1" bg2="lt2" tx2="dk2" accent1="accent1" accent2="accent2" accent3="accent3" accent4="accent4" accent5="accent5" accent6="accent6" hlink="hlink" folHlink="folHlink"/>
  <p:sldLayoutIdLst>
    <p:sldLayoutId id="2147485287" r:id="rId1"/>
    <p:sldLayoutId id="2147485288" r:id="rId2"/>
    <p:sldLayoutId id="2147485289" r:id="rId3"/>
    <p:sldLayoutId id="2147485290" r:id="rId4"/>
    <p:sldLayoutId id="2147485291" r:id="rId5"/>
    <p:sldLayoutId id="2147485292" r:id="rId6"/>
    <p:sldLayoutId id="2147485293" r:id="rId7"/>
    <p:sldLayoutId id="2147485294" r:id="rId8"/>
    <p:sldLayoutId id="2147485295" r:id="rId9"/>
    <p:sldLayoutId id="2147485296" r:id="rId10"/>
    <p:sldLayoutId id="21474852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8DF73-48F2-4CE8-AB1F-66AC584F493B}" type="datetime1">
              <a:rPr lang="en-US" smtClean="0">
                <a:solidFill>
                  <a:srgbClr val="080808">
                    <a:tint val="75000"/>
                  </a:srgbClr>
                </a:solidFill>
                <a:latin typeface="Calibri"/>
                <a:ea typeface="ＭＳ Ｐゴシック" charset="0"/>
                <a:cs typeface="ＭＳ Ｐゴシック" charset="0"/>
              </a:rPr>
              <a:pPr/>
              <a:t>10/27/2015</a:t>
            </a:fld>
            <a:endParaRPr lang="en-US">
              <a:solidFill>
                <a:srgbClr val="080808">
                  <a:tint val="75000"/>
                </a:srgbClr>
              </a:solidFill>
              <a:latin typeface="Calibri"/>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80808">
                  <a:tint val="75000"/>
                </a:srgbClr>
              </a:solidFill>
              <a:latin typeface="Calibri"/>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F3BBA-903E-41DF-8646-73C0BFD5E175}" type="slidenum">
              <a:rPr lang="en-US" smtClean="0">
                <a:solidFill>
                  <a:srgbClr val="080808">
                    <a:tint val="75000"/>
                  </a:srgbClr>
                </a:solidFill>
                <a:latin typeface="Calibri"/>
                <a:ea typeface="ＭＳ Ｐゴシック" charset="0"/>
                <a:cs typeface="ＭＳ Ｐゴシック" charset="0"/>
              </a:rPr>
              <a:pPr/>
              <a:t>‹#›</a:t>
            </a:fld>
            <a:endParaRPr lang="en-US">
              <a:solidFill>
                <a:srgbClr val="080808">
                  <a:tint val="75000"/>
                </a:srgb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799876171"/>
      </p:ext>
    </p:extLst>
  </p:cSld>
  <p:clrMap bg1="lt1" tx1="dk1" bg2="lt2" tx2="dk2" accent1="accent1" accent2="accent2" accent3="accent3" accent4="accent4" accent5="accent5" accent6="accent6" hlink="hlink" folHlink="folHlink"/>
  <p:sldLayoutIdLst>
    <p:sldLayoutId id="2147485299" r:id="rId1"/>
    <p:sldLayoutId id="2147485300" r:id="rId2"/>
    <p:sldLayoutId id="2147485301" r:id="rId3"/>
    <p:sldLayoutId id="2147485302" r:id="rId4"/>
    <p:sldLayoutId id="2147485303" r:id="rId5"/>
    <p:sldLayoutId id="2147485304" r:id="rId6"/>
    <p:sldLayoutId id="2147485305" r:id="rId7"/>
    <p:sldLayoutId id="2147485306" r:id="rId8"/>
    <p:sldLayoutId id="2147485307" r:id="rId9"/>
    <p:sldLayoutId id="2147485308" r:id="rId10"/>
    <p:sldLayoutId id="2147485309" r:id="rId11"/>
  </p:sldLayoutIdLst>
  <p:hf hdr="0" ftr="0" dt="0"/>
  <p:txStyles>
    <p:titleStyle>
      <a:lvl1pPr algn="l" defTabSz="914400" rtl="0" eaLnBrk="1" latinLnBrk="0" hangingPunct="1">
        <a:spcBef>
          <a:spcPct val="0"/>
        </a:spcBef>
        <a:buNone/>
        <a:defRPr sz="4400" kern="1200" spc="100" baseline="0">
          <a:solidFill>
            <a:schemeClr val="tx1">
              <a:lumMod val="85000"/>
              <a:lumOff val="1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10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18.xml"/></Relationships>
</file>

<file path=ppt/slides/_rels/slide10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718.xml"/><Relationship Id="rId4" Type="http://schemas.openxmlformats.org/officeDocument/2006/relationships/chart" Target="../charts/char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10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95.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95.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95.xml"/></Relationships>
</file>

<file path=ppt/slides/_rels/slide2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69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95.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9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9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95.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695.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9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9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95.xml"/><Relationship Id="rId1" Type="http://schemas.openxmlformats.org/officeDocument/2006/relationships/vmlDrawing" Target="../drawings/vmlDrawing3.vml"/><Relationship Id="rId5" Type="http://schemas.openxmlformats.org/officeDocument/2006/relationships/image" Target="../media/image23.png"/><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9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9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07.xml"/><Relationship Id="rId1" Type="http://schemas.openxmlformats.org/officeDocument/2006/relationships/tags" Target="../tags/tag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07.xml"/><Relationship Id="rId1" Type="http://schemas.openxmlformats.org/officeDocument/2006/relationships/tags" Target="../tags/tag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0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07.xml"/><Relationship Id="rId1" Type="http://schemas.openxmlformats.org/officeDocument/2006/relationships/tags" Target="../tags/tag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07.xml"/><Relationship Id="rId1" Type="http://schemas.openxmlformats.org/officeDocument/2006/relationships/tags" Target="../tags/tag5.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07.xml"/><Relationship Id="rId1" Type="http://schemas.openxmlformats.org/officeDocument/2006/relationships/tags" Target="../tags/tag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07.xml"/><Relationship Id="rId1" Type="http://schemas.openxmlformats.org/officeDocument/2006/relationships/tags" Target="../tags/tag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07.xml"/><Relationship Id="rId1" Type="http://schemas.openxmlformats.org/officeDocument/2006/relationships/tags" Target="../tags/tag8.xml"/><Relationship Id="rId4" Type="http://schemas.openxmlformats.org/officeDocument/2006/relationships/image" Target="../media/image24.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07.xml"/><Relationship Id="rId1" Type="http://schemas.openxmlformats.org/officeDocument/2006/relationships/tags" Target="../tags/tag9.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07.xml"/><Relationship Id="rId1" Type="http://schemas.openxmlformats.org/officeDocument/2006/relationships/tags" Target="../tags/tag10.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0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07.xml"/><Relationship Id="rId1" Type="http://schemas.openxmlformats.org/officeDocument/2006/relationships/tags" Target="../tags/tag1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07.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29.xml"/><Relationship Id="rId1" Type="http://schemas.openxmlformats.org/officeDocument/2006/relationships/tags" Target="../tags/tag1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07.xml"/><Relationship Id="rId1" Type="http://schemas.openxmlformats.org/officeDocument/2006/relationships/tags" Target="../tags/tag14.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07.xml"/><Relationship Id="rId1" Type="http://schemas.openxmlformats.org/officeDocument/2006/relationships/tags" Target="../tags/tag15.xml"/><Relationship Id="rId4" Type="http://schemas.openxmlformats.org/officeDocument/2006/relationships/chart" Target="../charts/char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9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9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9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9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250950"/>
            <a:ext cx="8428037" cy="1720850"/>
          </a:xfrm>
        </p:spPr>
        <p:txBody>
          <a:bodyPr/>
          <a:lstStyle/>
          <a:p>
            <a:pPr algn="ctr" eaLnBrk="1" hangingPunct="1"/>
            <a:r>
              <a:rPr lang="en-US" sz="4000" dirty="0">
                <a:latin typeface="Garamond" charset="0"/>
              </a:rPr>
              <a:t>18-740/640 </a:t>
            </a:r>
            <a:br>
              <a:rPr lang="en-US" sz="4000" dirty="0">
                <a:latin typeface="Garamond" charset="0"/>
              </a:rPr>
            </a:br>
            <a:r>
              <a:rPr lang="en-US" sz="4000" dirty="0">
                <a:latin typeface="Garamond" charset="0"/>
              </a:rPr>
              <a:t>Computer Architecture</a:t>
            </a:r>
            <a:br>
              <a:rPr lang="en-US" sz="4000" dirty="0">
                <a:latin typeface="Garamond" charset="0"/>
              </a:rPr>
            </a:br>
            <a:r>
              <a:rPr lang="en-US" sz="3600" dirty="0">
                <a:latin typeface="Garamond" charset="0"/>
              </a:rPr>
              <a:t>Lecture </a:t>
            </a:r>
            <a:r>
              <a:rPr lang="en-US" sz="3600" dirty="0" smtClean="0">
                <a:latin typeface="Garamond" charset="0"/>
              </a:rPr>
              <a:t>14: Memory Resource Management I</a:t>
            </a:r>
            <a:endParaRPr lang="en-US" sz="36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Fall 2015, </a:t>
            </a:r>
            <a:r>
              <a:rPr lang="en-US" dirty="0" smtClean="0">
                <a:latin typeface="Tahoma" charset="0"/>
              </a:rPr>
              <a:t>10/26/</a:t>
            </a:r>
            <a:r>
              <a:rPr lang="en-US" dirty="0">
                <a:latin typeface="Tahoma" charset="0"/>
              </a:rPr>
              <a:t>2015</a:t>
            </a: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extLst>
      <p:ext uri="{BB962C8B-B14F-4D97-AF65-F5344CB8AC3E}">
        <p14:creationId xmlns:p14="http://schemas.microsoft.com/office/powerpoint/2010/main" val="1935307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Need for QoS and Shared Resource Mgmt.</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Why is unpredictable performance (or lack of QoS) bad?</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Makes programmer</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s life difficult</a:t>
            </a:r>
          </a:p>
          <a:p>
            <a:pPr lvl="1"/>
            <a:r>
              <a:rPr lang="en-US">
                <a:latin typeface="Tahoma" charset="0"/>
                <a:ea typeface="ＭＳ Ｐゴシック" charset="0"/>
              </a:rPr>
              <a:t>An optimized program can get low performance (and performance varies widely depending on co-runners)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Causes discomfort to user</a:t>
            </a:r>
          </a:p>
          <a:p>
            <a:pPr lvl="1"/>
            <a:r>
              <a:rPr lang="en-US">
                <a:latin typeface="Tahoma" charset="0"/>
                <a:ea typeface="ＭＳ Ｐゴシック" charset="0"/>
              </a:rPr>
              <a:t>An important program can starve</a:t>
            </a:r>
          </a:p>
          <a:p>
            <a:pPr lvl="1"/>
            <a:r>
              <a:rPr lang="en-US">
                <a:latin typeface="Tahoma" charset="0"/>
                <a:ea typeface="ＭＳ Ｐゴシック" charset="0"/>
              </a:rPr>
              <a:t>Examples from shared software resources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Makes system management difficult</a:t>
            </a:r>
          </a:p>
          <a:p>
            <a:pPr lvl="1"/>
            <a:r>
              <a:rPr lang="en-US">
                <a:latin typeface="Tahoma" charset="0"/>
                <a:ea typeface="ＭＳ Ｐゴシック" charset="0"/>
              </a:rPr>
              <a:t>How do we enforce a Service Level Agreement when hardware resources are sharing is uncontrollable?</a:t>
            </a:r>
          </a:p>
        </p:txBody>
      </p:sp>
      <p:sp>
        <p:nvSpPr>
          <p:cNvPr id="245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9C01CF-E3F3-474F-95CA-7A6FAB0442D9}" type="slidenum">
              <a:rPr lang="en-US" sz="1600">
                <a:solidFill>
                  <a:srgbClr val="000000"/>
                </a:solidFill>
                <a:latin typeface="Garamond" charset="0"/>
              </a:rPr>
              <a:pPr eaLnBrk="1" hangingPunct="1"/>
              <a:t>10</a:t>
            </a:fld>
            <a:endParaRPr lang="en-US" sz="1600">
              <a:solidFill>
                <a:srgbClr val="000000"/>
              </a:solidFill>
              <a:latin typeface="Garamond" charset="0"/>
            </a:endParaRPr>
          </a:p>
        </p:txBody>
      </p:sp>
    </p:spTree>
    <p:extLst>
      <p:ext uri="{BB962C8B-B14F-4D97-AF65-F5344CB8AC3E}">
        <p14:creationId xmlns:p14="http://schemas.microsoft.com/office/powerpoint/2010/main" val="42736043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l-GR" dirty="0">
                <a:latin typeface="Calibri"/>
                <a:cs typeface="Calibri"/>
              </a:rPr>
              <a:t>Δ</a:t>
            </a:r>
            <a:r>
              <a:rPr lang="en-US" dirty="0" smtClean="0">
                <a:latin typeface="Calibri"/>
                <a:cs typeface="Calibri"/>
              </a:rPr>
              <a:t>I Compressor Design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100</a:t>
            </a:fld>
            <a:endParaRPr lang="en-US" altLang="en-US">
              <a:solidFill>
                <a:prstClr val="black">
                  <a:tint val="75000"/>
                </a:prstClr>
              </a:solidFill>
              <a:latin typeface="Calibri"/>
            </a:endParaRPr>
          </a:p>
        </p:txBody>
      </p:sp>
      <p:sp>
        <p:nvSpPr>
          <p:cNvPr id="7" name="Rectangle 6"/>
          <p:cNvSpPr/>
          <p:nvPr/>
        </p:nvSpPr>
        <p:spPr>
          <a:xfrm>
            <a:off x="152400" y="1295400"/>
            <a:ext cx="85344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a:rPr>
              <a:t>32-byte Uncompressed Cache Line</a:t>
            </a:r>
          </a:p>
        </p:txBody>
      </p:sp>
      <p:sp>
        <p:nvSpPr>
          <p:cNvPr id="8" name="Rectangle 7"/>
          <p:cNvSpPr/>
          <p:nvPr/>
        </p:nvSpPr>
        <p:spPr>
          <a:xfrm>
            <a:off x="152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a:r>
              <a:rPr lang="en-US" dirty="0">
                <a:solidFill>
                  <a:prstClr val="black"/>
                </a:solidFill>
                <a:latin typeface="Calibri"/>
              </a:rPr>
              <a:t>CU</a:t>
            </a:r>
          </a:p>
        </p:txBody>
      </p:sp>
      <p:sp>
        <p:nvSpPr>
          <p:cNvPr id="11" name="Rectangle 10"/>
          <p:cNvSpPr/>
          <p:nvPr/>
        </p:nvSpPr>
        <p:spPr>
          <a:xfrm>
            <a:off x="1295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a:r>
              <a:rPr lang="en-US" dirty="0">
                <a:solidFill>
                  <a:srgbClr val="FF0000"/>
                </a:solidFill>
                <a:latin typeface="Calibri"/>
              </a:rPr>
              <a:t>2</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a:r>
              <a:rPr lang="en-US" dirty="0">
                <a:solidFill>
                  <a:prstClr val="black"/>
                </a:solidFill>
                <a:latin typeface="Calibri"/>
              </a:rPr>
              <a:t>CU</a:t>
            </a:r>
          </a:p>
        </p:txBody>
      </p:sp>
      <p:sp>
        <p:nvSpPr>
          <p:cNvPr id="12" name="Rectangle 11"/>
          <p:cNvSpPr/>
          <p:nvPr/>
        </p:nvSpPr>
        <p:spPr>
          <a:xfrm>
            <a:off x="2438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a:r>
              <a:rPr lang="en-US" dirty="0">
                <a:solidFill>
                  <a:srgbClr val="FF0000"/>
                </a:solidFill>
                <a:latin typeface="Calibri"/>
              </a:rPr>
              <a:t>4</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a:r>
              <a:rPr lang="en-US" dirty="0">
                <a:solidFill>
                  <a:prstClr val="black"/>
                </a:solidFill>
                <a:latin typeface="Calibri"/>
              </a:rPr>
              <a:t>CU</a:t>
            </a:r>
          </a:p>
        </p:txBody>
      </p:sp>
      <p:sp>
        <p:nvSpPr>
          <p:cNvPr id="13" name="Rectangle 12"/>
          <p:cNvSpPr/>
          <p:nvPr/>
        </p:nvSpPr>
        <p:spPr>
          <a:xfrm>
            <a:off x="3581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alibri"/>
              </a:rPr>
              <a:t>4</a:t>
            </a:r>
            <a:r>
              <a:rPr lang="en-US" dirty="0">
                <a:solidFill>
                  <a:prstClr val="black"/>
                </a:solidFill>
                <a:latin typeface="Calibri"/>
              </a:rPr>
              <a:t>-byte B</a:t>
            </a:r>
            <a:r>
              <a:rPr lang="en-US" baseline="-25000" dirty="0">
                <a:solidFill>
                  <a:prstClr val="black"/>
                </a:solidFill>
                <a:latin typeface="Calibri"/>
              </a:rPr>
              <a:t>0</a:t>
            </a:r>
          </a:p>
          <a:p>
            <a:pPr algn="ctr"/>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a:r>
              <a:rPr lang="en-US" dirty="0">
                <a:solidFill>
                  <a:prstClr val="black"/>
                </a:solidFill>
                <a:latin typeface="Calibri"/>
              </a:rPr>
              <a:t>CU</a:t>
            </a:r>
          </a:p>
        </p:txBody>
      </p:sp>
      <p:sp>
        <p:nvSpPr>
          <p:cNvPr id="14" name="Rectangle 13"/>
          <p:cNvSpPr/>
          <p:nvPr/>
        </p:nvSpPr>
        <p:spPr>
          <a:xfrm>
            <a:off x="4724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alibri"/>
              </a:rPr>
              <a:t>4</a:t>
            </a:r>
            <a:r>
              <a:rPr lang="en-US" dirty="0">
                <a:solidFill>
                  <a:prstClr val="black"/>
                </a:solidFill>
                <a:latin typeface="Calibri"/>
              </a:rPr>
              <a:t>-byte B</a:t>
            </a:r>
            <a:r>
              <a:rPr lang="en-US" baseline="-25000" dirty="0">
                <a:solidFill>
                  <a:prstClr val="black"/>
                </a:solidFill>
                <a:latin typeface="Calibri"/>
              </a:rPr>
              <a:t>0</a:t>
            </a:r>
          </a:p>
          <a:p>
            <a:pPr algn="ctr"/>
            <a:r>
              <a:rPr lang="en-US" dirty="0">
                <a:solidFill>
                  <a:srgbClr val="FF0000"/>
                </a:solidFill>
                <a:latin typeface="Calibri"/>
              </a:rPr>
              <a:t>2</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a:r>
              <a:rPr lang="en-US" dirty="0">
                <a:solidFill>
                  <a:prstClr val="black"/>
                </a:solidFill>
                <a:latin typeface="Calibri"/>
              </a:rPr>
              <a:t>CU</a:t>
            </a:r>
          </a:p>
        </p:txBody>
      </p:sp>
      <p:sp>
        <p:nvSpPr>
          <p:cNvPr id="15" name="Rectangle 14"/>
          <p:cNvSpPr/>
          <p:nvPr/>
        </p:nvSpPr>
        <p:spPr>
          <a:xfrm>
            <a:off x="5867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alibri"/>
              </a:rPr>
              <a:t>2</a:t>
            </a:r>
            <a:r>
              <a:rPr lang="en-US" dirty="0">
                <a:solidFill>
                  <a:prstClr val="black"/>
                </a:solidFill>
                <a:latin typeface="Calibri"/>
              </a:rPr>
              <a:t>-byte B</a:t>
            </a:r>
            <a:r>
              <a:rPr lang="en-US" baseline="-25000" dirty="0">
                <a:solidFill>
                  <a:prstClr val="black"/>
                </a:solidFill>
                <a:latin typeface="Calibri"/>
              </a:rPr>
              <a:t>0</a:t>
            </a:r>
          </a:p>
          <a:p>
            <a:pPr algn="ctr"/>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a:r>
              <a:rPr lang="en-US" dirty="0">
                <a:solidFill>
                  <a:prstClr val="black"/>
                </a:solidFill>
                <a:latin typeface="Calibri"/>
              </a:rPr>
              <a:t>CU</a:t>
            </a:r>
          </a:p>
        </p:txBody>
      </p:sp>
      <p:sp>
        <p:nvSpPr>
          <p:cNvPr id="16" name="Rectangle 15"/>
          <p:cNvSpPr/>
          <p:nvPr/>
        </p:nvSpPr>
        <p:spPr>
          <a:xfrm>
            <a:off x="7010400" y="2133600"/>
            <a:ext cx="685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alibri"/>
              </a:rPr>
              <a:t>Zero</a:t>
            </a:r>
          </a:p>
          <a:p>
            <a:pPr algn="ctr"/>
            <a:r>
              <a:rPr lang="en-US" dirty="0">
                <a:solidFill>
                  <a:prstClr val="black"/>
                </a:solidFill>
                <a:latin typeface="Calibri"/>
              </a:rPr>
              <a:t>CU</a:t>
            </a:r>
          </a:p>
        </p:txBody>
      </p:sp>
      <p:sp>
        <p:nvSpPr>
          <p:cNvPr id="17" name="Rectangle 16"/>
          <p:cNvSpPr/>
          <p:nvPr/>
        </p:nvSpPr>
        <p:spPr>
          <a:xfrm>
            <a:off x="7772400" y="2133600"/>
            <a:ext cx="838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alibri"/>
              </a:rPr>
              <a:t>Rep.</a:t>
            </a:r>
          </a:p>
          <a:p>
            <a:pPr algn="ctr"/>
            <a:r>
              <a:rPr lang="en-US" dirty="0">
                <a:solidFill>
                  <a:srgbClr val="FF0000"/>
                </a:solidFill>
                <a:latin typeface="Calibri"/>
              </a:rPr>
              <a:t>Values</a:t>
            </a:r>
          </a:p>
          <a:p>
            <a:pPr algn="ctr"/>
            <a:r>
              <a:rPr lang="en-US" dirty="0">
                <a:solidFill>
                  <a:prstClr val="black"/>
                </a:solidFill>
                <a:latin typeface="Calibri"/>
              </a:rPr>
              <a:t>CU</a:t>
            </a:r>
          </a:p>
        </p:txBody>
      </p:sp>
      <p:cxnSp>
        <p:nvCxnSpPr>
          <p:cNvPr id="18" name="Straight Arrow Connector 17"/>
          <p:cNvCxnSpPr>
            <a:endCxn id="8" idx="0"/>
          </p:cNvCxnSpPr>
          <p:nvPr/>
        </p:nvCxnSpPr>
        <p:spPr>
          <a:xfrm>
            <a:off x="685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28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71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14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257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00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360000">
            <a:off x="7315200" y="1828800"/>
            <a:ext cx="3810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2296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81000" y="37338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a:rPr>
              <a:t>Compression Selection Logic (based on </a:t>
            </a:r>
            <a:r>
              <a:rPr lang="en-US" sz="2800" dirty="0" err="1">
                <a:solidFill>
                  <a:prstClr val="black"/>
                </a:solidFill>
                <a:latin typeface="Calibri"/>
              </a:rPr>
              <a:t>compr</a:t>
            </a:r>
            <a:r>
              <a:rPr lang="en-US" sz="2800" dirty="0">
                <a:solidFill>
                  <a:prstClr val="black"/>
                </a:solidFill>
                <a:latin typeface="Calibri"/>
              </a:rPr>
              <a:t>. size)</a:t>
            </a:r>
          </a:p>
        </p:txBody>
      </p:sp>
      <p:cxnSp>
        <p:nvCxnSpPr>
          <p:cNvPr id="32" name="Straight Arrow Connector 31"/>
          <p:cNvCxnSpPr>
            <a:stCxn id="8" idx="2"/>
          </p:cNvCxnSpPr>
          <p:nvPr/>
        </p:nvCxnSpPr>
        <p:spPr>
          <a:xfrm>
            <a:off x="685800" y="3048000"/>
            <a:ext cx="45720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2"/>
          </p:cNvCxnSpPr>
          <p:nvPr/>
        </p:nvCxnSpPr>
        <p:spPr>
          <a:xfrm>
            <a:off x="1828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971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114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257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400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3914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8001000" y="3048000"/>
            <a:ext cx="15240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144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prstClr val="black"/>
                </a:solidFill>
                <a:latin typeface="Calibri"/>
              </a:rPr>
              <a:t>CFlag</a:t>
            </a:r>
            <a:r>
              <a:rPr lang="en-US" sz="1600" dirty="0">
                <a:solidFill>
                  <a:prstClr val="black"/>
                </a:solidFill>
                <a:latin typeface="Calibri"/>
              </a:rPr>
              <a:t> &amp;</a:t>
            </a:r>
          </a:p>
          <a:p>
            <a:pPr algn="ctr"/>
            <a:r>
              <a:rPr lang="en-US" sz="1600" dirty="0">
                <a:solidFill>
                  <a:prstClr val="black"/>
                </a:solidFill>
                <a:latin typeface="Calibri"/>
              </a:rPr>
              <a:t>CCL</a:t>
            </a:r>
          </a:p>
        </p:txBody>
      </p:sp>
      <p:sp>
        <p:nvSpPr>
          <p:cNvPr id="46" name="Rectangle 45"/>
          <p:cNvSpPr/>
          <p:nvPr/>
        </p:nvSpPr>
        <p:spPr>
          <a:xfrm>
            <a:off x="17526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prstClr val="black"/>
                </a:solidFill>
                <a:latin typeface="Calibri"/>
              </a:rPr>
              <a:t>CFlag</a:t>
            </a:r>
            <a:r>
              <a:rPr lang="en-US" sz="1600" dirty="0">
                <a:solidFill>
                  <a:prstClr val="black"/>
                </a:solidFill>
                <a:latin typeface="Calibri"/>
              </a:rPr>
              <a:t> &amp;</a:t>
            </a:r>
          </a:p>
          <a:p>
            <a:pPr algn="ctr"/>
            <a:r>
              <a:rPr lang="en-US" sz="1600" dirty="0">
                <a:solidFill>
                  <a:prstClr val="black"/>
                </a:solidFill>
                <a:latin typeface="Calibri"/>
              </a:rPr>
              <a:t>CCL</a:t>
            </a:r>
          </a:p>
        </p:txBody>
      </p:sp>
      <p:sp>
        <p:nvSpPr>
          <p:cNvPr id="47" name="Rectangle 46"/>
          <p:cNvSpPr/>
          <p:nvPr/>
        </p:nvSpPr>
        <p:spPr>
          <a:xfrm>
            <a:off x="2971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prstClr val="black"/>
                </a:solidFill>
                <a:latin typeface="Calibri"/>
              </a:rPr>
              <a:t>CFlag</a:t>
            </a:r>
            <a:r>
              <a:rPr lang="en-US" sz="1600" dirty="0">
                <a:solidFill>
                  <a:prstClr val="black"/>
                </a:solidFill>
                <a:latin typeface="Calibri"/>
              </a:rPr>
              <a:t> &amp;</a:t>
            </a:r>
          </a:p>
          <a:p>
            <a:pPr algn="ctr"/>
            <a:r>
              <a:rPr lang="en-US" sz="1600" dirty="0">
                <a:solidFill>
                  <a:prstClr val="black"/>
                </a:solidFill>
                <a:latin typeface="Calibri"/>
              </a:rPr>
              <a:t>CCL</a:t>
            </a:r>
          </a:p>
        </p:txBody>
      </p:sp>
      <p:sp>
        <p:nvSpPr>
          <p:cNvPr id="48" name="Rectangle 47"/>
          <p:cNvSpPr/>
          <p:nvPr/>
        </p:nvSpPr>
        <p:spPr>
          <a:xfrm>
            <a:off x="4114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prstClr val="black"/>
                </a:solidFill>
                <a:latin typeface="Calibri"/>
              </a:rPr>
              <a:t>CFlag</a:t>
            </a:r>
            <a:r>
              <a:rPr lang="en-US" sz="1600" dirty="0">
                <a:solidFill>
                  <a:prstClr val="black"/>
                </a:solidFill>
                <a:latin typeface="Calibri"/>
              </a:rPr>
              <a:t> &amp;</a:t>
            </a:r>
          </a:p>
          <a:p>
            <a:pPr algn="ctr"/>
            <a:r>
              <a:rPr lang="en-US" sz="1600" dirty="0">
                <a:solidFill>
                  <a:prstClr val="black"/>
                </a:solidFill>
                <a:latin typeface="Calibri"/>
              </a:rPr>
              <a:t>CCL</a:t>
            </a:r>
          </a:p>
        </p:txBody>
      </p:sp>
      <p:sp>
        <p:nvSpPr>
          <p:cNvPr id="49" name="Rectangle 48"/>
          <p:cNvSpPr/>
          <p:nvPr/>
        </p:nvSpPr>
        <p:spPr>
          <a:xfrm>
            <a:off x="5257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prstClr val="black"/>
                </a:solidFill>
                <a:latin typeface="Calibri"/>
              </a:rPr>
              <a:t>CFlag</a:t>
            </a:r>
            <a:r>
              <a:rPr lang="en-US" sz="1600" dirty="0">
                <a:solidFill>
                  <a:prstClr val="black"/>
                </a:solidFill>
                <a:latin typeface="Calibri"/>
              </a:rPr>
              <a:t> &amp;</a:t>
            </a:r>
          </a:p>
          <a:p>
            <a:pPr algn="ctr"/>
            <a:r>
              <a:rPr lang="en-US" sz="1600" dirty="0">
                <a:solidFill>
                  <a:prstClr val="black"/>
                </a:solidFill>
                <a:latin typeface="Calibri"/>
              </a:rPr>
              <a:t>CCL</a:t>
            </a:r>
          </a:p>
        </p:txBody>
      </p:sp>
      <p:sp>
        <p:nvSpPr>
          <p:cNvPr id="50" name="Rectangle 49"/>
          <p:cNvSpPr/>
          <p:nvPr/>
        </p:nvSpPr>
        <p:spPr>
          <a:xfrm>
            <a:off x="63246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prstClr val="black"/>
                </a:solidFill>
                <a:latin typeface="Calibri"/>
              </a:rPr>
              <a:t>CFlag</a:t>
            </a:r>
            <a:r>
              <a:rPr lang="en-US" sz="1600" dirty="0">
                <a:solidFill>
                  <a:prstClr val="black"/>
                </a:solidFill>
                <a:latin typeface="Calibri"/>
              </a:rPr>
              <a:t> &amp;</a:t>
            </a:r>
          </a:p>
          <a:p>
            <a:pPr algn="ctr"/>
            <a:r>
              <a:rPr lang="en-US" sz="1600" dirty="0">
                <a:solidFill>
                  <a:prstClr val="black"/>
                </a:solidFill>
                <a:latin typeface="Calibri"/>
              </a:rPr>
              <a:t>CCL</a:t>
            </a:r>
          </a:p>
        </p:txBody>
      </p:sp>
      <p:sp>
        <p:nvSpPr>
          <p:cNvPr id="51" name="Rectangle 50"/>
          <p:cNvSpPr/>
          <p:nvPr/>
        </p:nvSpPr>
        <p:spPr>
          <a:xfrm>
            <a:off x="73152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prstClr val="black"/>
                </a:solidFill>
                <a:latin typeface="Calibri"/>
              </a:rPr>
              <a:t>CFlag</a:t>
            </a:r>
            <a:r>
              <a:rPr lang="en-US" sz="1600" dirty="0">
                <a:solidFill>
                  <a:prstClr val="black"/>
                </a:solidFill>
                <a:latin typeface="Calibri"/>
              </a:rPr>
              <a:t> &amp;</a:t>
            </a:r>
          </a:p>
          <a:p>
            <a:pPr algn="ctr"/>
            <a:r>
              <a:rPr lang="en-US" sz="1600" dirty="0">
                <a:solidFill>
                  <a:prstClr val="black"/>
                </a:solidFill>
                <a:latin typeface="Calibri"/>
              </a:rPr>
              <a:t>CCL</a:t>
            </a:r>
          </a:p>
        </p:txBody>
      </p:sp>
      <p:sp>
        <p:nvSpPr>
          <p:cNvPr id="52" name="Rectangle 51"/>
          <p:cNvSpPr/>
          <p:nvPr/>
        </p:nvSpPr>
        <p:spPr>
          <a:xfrm>
            <a:off x="80772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prstClr val="black"/>
                </a:solidFill>
                <a:latin typeface="Calibri"/>
              </a:rPr>
              <a:t>CFlag</a:t>
            </a:r>
            <a:r>
              <a:rPr lang="en-US" sz="1600" dirty="0">
                <a:solidFill>
                  <a:prstClr val="black"/>
                </a:solidFill>
                <a:latin typeface="Calibri"/>
              </a:rPr>
              <a:t> &amp;</a:t>
            </a:r>
          </a:p>
          <a:p>
            <a:pPr algn="ctr"/>
            <a:r>
              <a:rPr lang="en-US" sz="1600" dirty="0">
                <a:solidFill>
                  <a:prstClr val="black"/>
                </a:solidFill>
                <a:latin typeface="Calibri"/>
              </a:rPr>
              <a:t>CCL</a:t>
            </a:r>
          </a:p>
        </p:txBody>
      </p:sp>
      <p:sp>
        <p:nvSpPr>
          <p:cNvPr id="54" name="Oval 53"/>
          <p:cNvSpPr/>
          <p:nvPr/>
        </p:nvSpPr>
        <p:spPr>
          <a:xfrm>
            <a:off x="762000" y="4114800"/>
            <a:ext cx="2667000" cy="1143000"/>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latin typeface="Calibri"/>
              </a:rPr>
              <a:t>Compression Flag &amp; Compressed Cache Line</a:t>
            </a:r>
          </a:p>
        </p:txBody>
      </p:sp>
      <p:sp>
        <p:nvSpPr>
          <p:cNvPr id="55" name="Rectangle 54"/>
          <p:cNvSpPr/>
          <p:nvPr/>
        </p:nvSpPr>
        <p:spPr>
          <a:xfrm>
            <a:off x="9144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prstClr val="black"/>
                </a:solidFill>
                <a:latin typeface="Calibri"/>
              </a:rPr>
              <a:t>CFlag</a:t>
            </a:r>
            <a:r>
              <a:rPr lang="en-US" sz="1600" dirty="0">
                <a:solidFill>
                  <a:prstClr val="black"/>
                </a:solidFill>
                <a:latin typeface="Calibri"/>
              </a:rPr>
              <a:t> &amp;</a:t>
            </a:r>
          </a:p>
          <a:p>
            <a:pPr algn="ctr"/>
            <a:r>
              <a:rPr lang="en-US" sz="1600" dirty="0">
                <a:solidFill>
                  <a:prstClr val="black"/>
                </a:solidFill>
                <a:latin typeface="Calibri"/>
              </a:rPr>
              <a:t>CCL</a:t>
            </a:r>
          </a:p>
        </p:txBody>
      </p:sp>
      <p:cxnSp>
        <p:nvCxnSpPr>
          <p:cNvPr id="56" name="Straight Arrow Connector 55"/>
          <p:cNvCxnSpPr/>
          <p:nvPr/>
        </p:nvCxnSpPr>
        <p:spPr>
          <a:xfrm>
            <a:off x="4419600" y="4267200"/>
            <a:ext cx="0" cy="609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209800" y="4876800"/>
            <a:ext cx="4648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a:rPr>
              <a:t>Compressed Cache Line</a:t>
            </a:r>
          </a:p>
        </p:txBody>
      </p:sp>
      <p:cxnSp>
        <p:nvCxnSpPr>
          <p:cNvPr id="53" name="Elbow Connector 52"/>
          <p:cNvCxnSpPr/>
          <p:nvPr/>
        </p:nvCxnSpPr>
        <p:spPr>
          <a:xfrm flipH="1">
            <a:off x="8458200" y="1600200"/>
            <a:ext cx="228600" cy="2438400"/>
          </a:xfrm>
          <a:prstGeom prst="bentConnector3">
            <a:avLst>
              <a:gd name="adj1" fmla="val -100000"/>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38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linds(horizontal)">
                                      <p:cBhvr>
                                        <p:cTn id="33" dur="500"/>
                                        <p:tgtEl>
                                          <p:spTgt spid="32"/>
                                        </p:tgtEl>
                                      </p:cBhvr>
                                    </p:animEffect>
                                  </p:childTnLst>
                                </p:cTn>
                              </p:par>
                              <p:par>
                                <p:cTn id="34" presetID="3" presetClass="entr" presetSubtype="1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linds(horizontal)">
                                      <p:cBhvr>
                                        <p:cTn id="36" dur="500"/>
                                        <p:tgtEl>
                                          <p:spTgt spid="35"/>
                                        </p:tgtEl>
                                      </p:cBhvr>
                                    </p:animEffect>
                                  </p:childTnLst>
                                </p:cTn>
                              </p:par>
                              <p:par>
                                <p:cTn id="37" presetID="3" presetClass="entr" presetSubtype="1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linds(horizontal)">
                                      <p:cBhvr>
                                        <p:cTn id="39" dur="500"/>
                                        <p:tgtEl>
                                          <p:spTgt spid="38"/>
                                        </p:tgtEl>
                                      </p:cBhvr>
                                    </p:animEffect>
                                  </p:childTnLst>
                                </p:cTn>
                              </p:par>
                              <p:par>
                                <p:cTn id="40" presetID="3" presetClass="entr" presetSubtype="1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par>
                                <p:cTn id="43" presetID="3" presetClass="entr" presetSubtype="1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linds(horizontal)">
                                      <p:cBhvr>
                                        <p:cTn id="45" dur="500"/>
                                        <p:tgtEl>
                                          <p:spTgt spid="40"/>
                                        </p:tgtEl>
                                      </p:cBhvr>
                                    </p:animEffect>
                                  </p:childTnLst>
                                </p:cTn>
                              </p:par>
                              <p:par>
                                <p:cTn id="46" presetID="3" presetClass="entr" presetSubtype="1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linds(horizontal)">
                                      <p:cBhvr>
                                        <p:cTn id="48" dur="500"/>
                                        <p:tgtEl>
                                          <p:spTgt spid="41"/>
                                        </p:tgtEl>
                                      </p:cBhvr>
                                    </p:animEffect>
                                  </p:childTnLst>
                                </p:cTn>
                              </p:par>
                              <p:par>
                                <p:cTn id="49" presetID="3" presetClass="entr" presetSubtype="1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linds(horizontal)">
                                      <p:cBhvr>
                                        <p:cTn id="51" dur="500"/>
                                        <p:tgtEl>
                                          <p:spTgt spid="42"/>
                                        </p:tgtEl>
                                      </p:cBhvr>
                                    </p:animEffect>
                                  </p:childTnLst>
                                </p:cTn>
                              </p:par>
                              <p:par>
                                <p:cTn id="52" presetID="3" presetClass="entr" presetSubtype="1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linds(horizontal)">
                                      <p:cBhvr>
                                        <p:cTn id="54" dur="500"/>
                                        <p:tgtEl>
                                          <p:spTgt spid="4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linds(horizontal)">
                                      <p:cBhvr>
                                        <p:cTn id="57" dur="500"/>
                                        <p:tgtEl>
                                          <p:spTgt spid="4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blinds(horizontal)">
                                      <p:cBhvr>
                                        <p:cTn id="60" dur="500"/>
                                        <p:tgtEl>
                                          <p:spTgt spid="4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linds(horizontal)">
                                      <p:cBhvr>
                                        <p:cTn id="63" dur="500"/>
                                        <p:tgtEl>
                                          <p:spTgt spid="4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blinds(horizontal)">
                                      <p:cBhvr>
                                        <p:cTn id="66" dur="500"/>
                                        <p:tgtEl>
                                          <p:spTgt spid="4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blinds(horizontal)">
                                      <p:cBhvr>
                                        <p:cTn id="69" dur="500"/>
                                        <p:tgtEl>
                                          <p:spTgt spid="4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blinds(horizontal)">
                                      <p:cBhvr>
                                        <p:cTn id="72" dur="500"/>
                                        <p:tgtEl>
                                          <p:spTgt spid="5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blinds(horizontal)">
                                      <p:cBhvr>
                                        <p:cTn id="75" dur="500"/>
                                        <p:tgtEl>
                                          <p:spTgt spid="5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blinds(horizontal)">
                                      <p:cBhvr>
                                        <p:cTn id="78" dur="500"/>
                                        <p:tgtEl>
                                          <p:spTgt spid="5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blinds(horizontal)">
                                      <p:cBhvr>
                                        <p:cTn id="81" dur="500"/>
                                        <p:tgtEl>
                                          <p:spTgt spid="55"/>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1" nodeType="clickEffect">
                                  <p:stCondLst>
                                    <p:cond delay="0"/>
                                  </p:stCondLst>
                                  <p:childTnLst>
                                    <p:animMotion origin="layout" path="M -3.33333E-6 1.11111E-6 L 0.0625 0.15555 " pathEditMode="relative" rAng="0" ptsTypes="AA">
                                      <p:cBhvr>
                                        <p:cTn id="85" dur="2000" fill="hold"/>
                                        <p:tgtEl>
                                          <p:spTgt spid="45"/>
                                        </p:tgtEl>
                                        <p:attrNameLst>
                                          <p:attrName>ppt_x</p:attrName>
                                          <p:attrName>ppt_y</p:attrName>
                                        </p:attrNameLst>
                                      </p:cBhvr>
                                      <p:rCtr x="3100" y="7800"/>
                                    </p:animMotion>
                                  </p:childTnLst>
                                  <p:subTnLst>
                                    <p:set>
                                      <p:cBhvr override="childStyle">
                                        <p:cTn dur="1" fill="hold" display="0" masterRel="sameClick" afterEffect="1">
                                          <p:stCondLst>
                                            <p:cond evt="end" delay="0">
                                              <p:tn val="84"/>
                                            </p:cond>
                                          </p:stCondLst>
                                        </p:cTn>
                                        <p:tgtEl>
                                          <p:spTgt spid="45"/>
                                        </p:tgtEl>
                                        <p:attrNameLst>
                                          <p:attrName>style.visibility</p:attrName>
                                        </p:attrNameLst>
                                      </p:cBhvr>
                                      <p:to>
                                        <p:strVal val="hidden"/>
                                      </p:to>
                                    </p:set>
                                  </p:subTnLst>
                                </p:cTn>
                              </p:par>
                            </p:childTnLst>
                          </p:cTn>
                        </p:par>
                        <p:par>
                          <p:cTn id="86" fill="hold">
                            <p:stCondLst>
                              <p:cond delay="2000"/>
                            </p:stCondLst>
                            <p:childTnLst>
                              <p:par>
                                <p:cTn id="87" presetID="4" presetClass="entr" presetSubtype="16"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box(in)">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xit" presetSubtype="16" fill="hold" grpId="1" nodeType="clickEffect">
                                  <p:stCondLst>
                                    <p:cond delay="0"/>
                                  </p:stCondLst>
                                  <p:childTnLst>
                                    <p:animEffect transition="out" filter="box(in)">
                                      <p:cBhvr>
                                        <p:cTn id="93" dur="500"/>
                                        <p:tgtEl>
                                          <p:spTgt spid="54"/>
                                        </p:tgtEl>
                                      </p:cBhvr>
                                    </p:animEffect>
                                    <p:set>
                                      <p:cBhvr>
                                        <p:cTn id="94" dur="1" fill="hold">
                                          <p:stCondLst>
                                            <p:cond delay="499"/>
                                          </p:stCondLst>
                                        </p:cTn>
                                        <p:tgtEl>
                                          <p:spTgt spid="5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ox(in)">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blinds(horizontal)">
                                      <p:cBhvr>
                                        <p:cTn id="104" dur="500"/>
                                        <p:tgtEl>
                                          <p:spTgt spid="56"/>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box(in)">
                                      <p:cBhvr>
                                        <p:cTn id="107" dur="500"/>
                                        <p:tgtEl>
                                          <p:spTgt spid="59"/>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mph" presetSubtype="0" decel="50000" fill="hold" grpId="1" nodeType="clickEffect">
                                  <p:stCondLst>
                                    <p:cond delay="0"/>
                                  </p:stCondLst>
                                  <p:childTnLst>
                                    <p:animScale>
                                      <p:cBhvr>
                                        <p:cTn id="111" dur="2000" fill="hold"/>
                                        <p:tgtEl>
                                          <p:spTgt spid="8"/>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2" grpId="0" animBg="1"/>
      <p:bldP spid="13" grpId="0" animBg="1"/>
      <p:bldP spid="14" grpId="0" animBg="1"/>
      <p:bldP spid="15" grpId="0" animBg="1"/>
      <p:bldP spid="16" grpId="0" animBg="1"/>
      <p:bldP spid="17" grpId="0" animBg="1"/>
      <p:bldP spid="31" grpId="0" animBg="1"/>
      <p:bldP spid="45" grpId="0"/>
      <p:bldP spid="45" grpId="1"/>
      <p:bldP spid="46" grpId="0"/>
      <p:bldP spid="47" grpId="0"/>
      <p:bldP spid="48" grpId="0"/>
      <p:bldP spid="49" grpId="0"/>
      <p:bldP spid="50" grpId="0"/>
      <p:bldP spid="51" grpId="0"/>
      <p:bldP spid="52" grpId="0"/>
      <p:bldP spid="54" grpId="0" animBg="1"/>
      <p:bldP spid="54" grpId="1" animBg="1"/>
      <p:bldP spid="55" grpId="0"/>
      <p:bldP spid="5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normAutofit fontScale="90000"/>
          </a:bodyPr>
          <a:lstStyle/>
          <a:p>
            <a:r>
              <a:rPr lang="en-US" dirty="0"/>
              <a:t>B</a:t>
            </a:r>
            <a:r>
              <a:rPr lang="el-GR" dirty="0">
                <a:latin typeface="Calibri"/>
                <a:cs typeface="Calibri"/>
              </a:rPr>
              <a:t>Δ</a:t>
            </a:r>
            <a:r>
              <a:rPr lang="en-US" dirty="0" smtClean="0">
                <a:latin typeface="Calibri"/>
                <a:cs typeface="Calibri"/>
              </a:rPr>
              <a:t>I Compression Unit: 8-byte B</a:t>
            </a:r>
            <a:r>
              <a:rPr lang="en-US" baseline="-25000" dirty="0" smtClean="0">
                <a:latin typeface="Calibri"/>
                <a:cs typeface="Calibri"/>
              </a:rPr>
              <a:t>0</a:t>
            </a:r>
            <a:r>
              <a:rPr lang="en-US" dirty="0" smtClean="0">
                <a:latin typeface="Calibri"/>
                <a:cs typeface="Calibri"/>
              </a:rPr>
              <a:t> 1-byte </a:t>
            </a:r>
            <a:r>
              <a:rPr lang="el-GR" dirty="0" smtClean="0">
                <a:latin typeface="Calibri"/>
                <a:cs typeface="Calibri"/>
              </a:rPr>
              <a:t>Δ</a:t>
            </a:r>
            <a:r>
              <a:rPr lang="en-US" dirty="0" smtClean="0">
                <a:latin typeface="Calibri"/>
                <a:cs typeface="Calibri"/>
              </a:rPr>
              <a:t> </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101</a:t>
            </a:fld>
            <a:endParaRPr lang="en-US" altLang="en-US">
              <a:solidFill>
                <a:prstClr val="black">
                  <a:tint val="75000"/>
                </a:prstClr>
              </a:solidFill>
              <a:latin typeface="Calibri"/>
            </a:endParaRPr>
          </a:p>
        </p:txBody>
      </p:sp>
      <p:sp>
        <p:nvSpPr>
          <p:cNvPr id="6" name="TextBox 5"/>
          <p:cNvSpPr txBox="1"/>
          <p:nvPr/>
        </p:nvSpPr>
        <p:spPr>
          <a:xfrm>
            <a:off x="457200" y="838200"/>
            <a:ext cx="4724400" cy="738664"/>
          </a:xfrm>
          <a:prstGeom prst="rect">
            <a:avLst/>
          </a:prstGeom>
          <a:noFill/>
        </p:spPr>
        <p:txBody>
          <a:bodyPr wrap="square" rtlCol="0">
            <a:spAutoFit/>
          </a:bodyPr>
          <a:lstStyle/>
          <a:p>
            <a:pPr algn="ctr"/>
            <a:r>
              <a:rPr lang="en-US" sz="2400" dirty="0">
                <a:solidFill>
                  <a:prstClr val="black"/>
                </a:solidFill>
                <a:latin typeface="Calibri"/>
                <a:ea typeface="ＭＳ Ｐゴシック" charset="0"/>
                <a:cs typeface="ＭＳ Ｐゴシック" charset="0"/>
              </a:rPr>
              <a:t>32-byte Uncompressed Cache Line</a:t>
            </a:r>
          </a:p>
          <a:p>
            <a:endParaRPr lang="en-US" dirty="0">
              <a:solidFill>
                <a:prstClr val="black"/>
              </a:solidFill>
              <a:latin typeface="Calibri"/>
              <a:ea typeface="ＭＳ Ｐゴシック" charset="0"/>
              <a:cs typeface="ＭＳ Ｐゴシック" charset="0"/>
            </a:endParaRPr>
          </a:p>
        </p:txBody>
      </p:sp>
      <p:sp>
        <p:nvSpPr>
          <p:cNvPr id="7" name="Rectangle 6"/>
          <p:cNvSpPr/>
          <p:nvPr/>
        </p:nvSpPr>
        <p:spPr>
          <a:xfrm>
            <a:off x="6858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8" name="Rectangle 7"/>
          <p:cNvSpPr/>
          <p:nvPr/>
        </p:nvSpPr>
        <p:spPr>
          <a:xfrm>
            <a:off x="25146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9" name="Rectangle 8"/>
          <p:cNvSpPr/>
          <p:nvPr/>
        </p:nvSpPr>
        <p:spPr>
          <a:xfrm>
            <a:off x="43434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10" name="Rectangle 9"/>
          <p:cNvSpPr/>
          <p:nvPr/>
        </p:nvSpPr>
        <p:spPr>
          <a:xfrm>
            <a:off x="61722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3</a:t>
            </a:r>
            <a:endParaRPr lang="en-US" sz="2800" baseline="-25000" dirty="0">
              <a:solidFill>
                <a:srgbClr val="2A55D6"/>
              </a:solidFill>
              <a:latin typeface="Calibri"/>
            </a:endParaRPr>
          </a:p>
        </p:txBody>
      </p:sp>
      <p:sp>
        <p:nvSpPr>
          <p:cNvPr id="11" name="Rectangle 10"/>
          <p:cNvSpPr/>
          <p:nvPr/>
        </p:nvSpPr>
        <p:spPr>
          <a:xfrm>
            <a:off x="685800" y="16764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aseline="-25000" dirty="0">
              <a:solidFill>
                <a:srgbClr val="2A55D6"/>
              </a:solidFill>
              <a:latin typeface="Calibri"/>
            </a:endParaRPr>
          </a:p>
        </p:txBody>
      </p:sp>
      <p:cxnSp>
        <p:nvCxnSpPr>
          <p:cNvPr id="12" name="Elbow Connector 20"/>
          <p:cNvCxnSpPr/>
          <p:nvPr/>
        </p:nvCxnSpPr>
        <p:spPr>
          <a:xfrm>
            <a:off x="990600" y="2209800"/>
            <a:ext cx="6019800" cy="457200"/>
          </a:xfrm>
          <a:prstGeom prst="bentConnector3">
            <a:avLst>
              <a:gd name="adj1" fmla="val -298"/>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5800" y="1295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14600" y="1295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5800" y="1447800"/>
            <a:ext cx="1828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97165" y="1143000"/>
            <a:ext cx="860235" cy="369332"/>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8 bytes</a:t>
            </a:r>
          </a:p>
        </p:txBody>
      </p:sp>
      <p:cxnSp>
        <p:nvCxnSpPr>
          <p:cNvPr id="26" name="Straight Arrow Connector 25"/>
          <p:cNvCxnSpPr/>
          <p:nvPr/>
        </p:nvCxnSpPr>
        <p:spPr>
          <a:xfrm>
            <a:off x="16002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3528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1816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0104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3716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12192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Calibri"/>
              </a:rPr>
              <a:t>-</a:t>
            </a:r>
          </a:p>
        </p:txBody>
      </p:sp>
      <p:cxnSp>
        <p:nvCxnSpPr>
          <p:cNvPr id="39" name="Straight Arrow Connector 38"/>
          <p:cNvCxnSpPr/>
          <p:nvPr/>
        </p:nvCxnSpPr>
        <p:spPr>
          <a:xfrm>
            <a:off x="31242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9718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Calibri"/>
              </a:rPr>
              <a:t>-</a:t>
            </a:r>
          </a:p>
        </p:txBody>
      </p:sp>
      <p:sp>
        <p:nvSpPr>
          <p:cNvPr id="41" name="Oval 40"/>
          <p:cNvSpPr/>
          <p:nvPr/>
        </p:nvSpPr>
        <p:spPr>
          <a:xfrm>
            <a:off x="48006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Calibri"/>
              </a:rPr>
              <a:t>-</a:t>
            </a:r>
          </a:p>
        </p:txBody>
      </p:sp>
      <p:cxnSp>
        <p:nvCxnSpPr>
          <p:cNvPr id="42" name="Straight Arrow Connector 41"/>
          <p:cNvCxnSpPr/>
          <p:nvPr/>
        </p:nvCxnSpPr>
        <p:spPr>
          <a:xfrm>
            <a:off x="49530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6294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Calibri"/>
              </a:rPr>
              <a:t>-</a:t>
            </a:r>
          </a:p>
        </p:txBody>
      </p:sp>
      <p:cxnSp>
        <p:nvCxnSpPr>
          <p:cNvPr id="44" name="Straight Arrow Connector 43"/>
          <p:cNvCxnSpPr/>
          <p:nvPr/>
        </p:nvCxnSpPr>
        <p:spPr>
          <a:xfrm>
            <a:off x="67818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0" y="22098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900"/>
                </a:solidFill>
                <a:latin typeface="Calibri"/>
              </a:rPr>
              <a:t>B</a:t>
            </a:r>
            <a:r>
              <a:rPr lang="en-US" sz="2800" b="1" baseline="-25000" dirty="0">
                <a:solidFill>
                  <a:srgbClr val="009900"/>
                </a:solidFill>
                <a:latin typeface="Calibri"/>
              </a:rPr>
              <a:t>0</a:t>
            </a:r>
            <a:r>
              <a:rPr lang="en-US" sz="2800" b="1" dirty="0">
                <a:solidFill>
                  <a:srgbClr val="009900"/>
                </a:solidFill>
                <a:latin typeface="Calibri"/>
              </a:rPr>
              <a:t>=</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6" name="Rectangle 45"/>
          <p:cNvSpPr/>
          <p:nvPr/>
        </p:nvSpPr>
        <p:spPr>
          <a:xfrm>
            <a:off x="6096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8" name="Rectangle 47"/>
          <p:cNvSpPr/>
          <p:nvPr/>
        </p:nvSpPr>
        <p:spPr>
          <a:xfrm>
            <a:off x="609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9" name="Rectangle 48"/>
          <p:cNvSpPr/>
          <p:nvPr/>
        </p:nvSpPr>
        <p:spPr>
          <a:xfrm>
            <a:off x="990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0" name="Rectangle 49"/>
          <p:cNvSpPr/>
          <p:nvPr/>
        </p:nvSpPr>
        <p:spPr>
          <a:xfrm>
            <a:off x="27432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1" name="Rectangle 50"/>
          <p:cNvSpPr/>
          <p:nvPr/>
        </p:nvSpPr>
        <p:spPr>
          <a:xfrm>
            <a:off x="45720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2" name="Rectangle 51"/>
          <p:cNvSpPr/>
          <p:nvPr/>
        </p:nvSpPr>
        <p:spPr>
          <a:xfrm>
            <a:off x="6324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3" name="Rectangle 52"/>
          <p:cNvSpPr/>
          <p:nvPr/>
        </p:nvSpPr>
        <p:spPr>
          <a:xfrm>
            <a:off x="12954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5" name="Rectangle 54"/>
          <p:cNvSpPr/>
          <p:nvPr/>
        </p:nvSpPr>
        <p:spPr>
          <a:xfrm>
            <a:off x="31242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1</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6" name="Rectangle 55"/>
          <p:cNvSpPr/>
          <p:nvPr/>
        </p:nvSpPr>
        <p:spPr>
          <a:xfrm>
            <a:off x="49530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2</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7" name="Rectangle 56"/>
          <p:cNvSpPr/>
          <p:nvPr/>
        </p:nvSpPr>
        <p:spPr>
          <a:xfrm>
            <a:off x="67818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3</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8" name="Rectangle 57"/>
          <p:cNvSpPr/>
          <p:nvPr/>
        </p:nvSpPr>
        <p:spPr>
          <a:xfrm>
            <a:off x="6096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rgbClr val="2A55D6"/>
                </a:solidFill>
                <a:latin typeface="Calibri"/>
              </a:rPr>
              <a:t>Δ</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59" name="Rectangle 58"/>
          <p:cNvSpPr/>
          <p:nvPr/>
        </p:nvSpPr>
        <p:spPr>
          <a:xfrm>
            <a:off x="24384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rgbClr val="2A55D6"/>
                </a:solidFill>
                <a:latin typeface="Calibri"/>
              </a:rPr>
              <a:t>Δ</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60" name="Rectangle 59"/>
          <p:cNvSpPr/>
          <p:nvPr/>
        </p:nvSpPr>
        <p:spPr>
          <a:xfrm>
            <a:off x="42672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rgbClr val="2A55D6"/>
                </a:solidFill>
                <a:latin typeface="Calibri"/>
              </a:rPr>
              <a:t>Δ</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61" name="Rectangle 60"/>
          <p:cNvSpPr/>
          <p:nvPr/>
        </p:nvSpPr>
        <p:spPr>
          <a:xfrm>
            <a:off x="60960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rgbClr val="2A55D6"/>
                </a:solidFill>
                <a:latin typeface="Calibri"/>
              </a:rPr>
              <a:t>Δ</a:t>
            </a:r>
            <a:r>
              <a:rPr lang="en-US" sz="2800" b="1" baseline="-25000" dirty="0">
                <a:solidFill>
                  <a:srgbClr val="2A55D6"/>
                </a:solidFill>
                <a:latin typeface="Calibri"/>
              </a:rPr>
              <a:t>3</a:t>
            </a:r>
            <a:endParaRPr lang="en-US" sz="2800" baseline="-25000" dirty="0">
              <a:solidFill>
                <a:srgbClr val="2A55D6"/>
              </a:solidFill>
              <a:latin typeface="Calibri"/>
            </a:endParaRPr>
          </a:p>
        </p:txBody>
      </p:sp>
      <p:sp>
        <p:nvSpPr>
          <p:cNvPr id="62" name="Rectangle 61"/>
          <p:cNvSpPr/>
          <p:nvPr/>
        </p:nvSpPr>
        <p:spPr>
          <a:xfrm>
            <a:off x="609600" y="38100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aseline="-25000" dirty="0">
              <a:solidFill>
                <a:srgbClr val="2A55D6"/>
              </a:solidFill>
              <a:latin typeface="Calibri"/>
            </a:endParaRPr>
          </a:p>
        </p:txBody>
      </p:sp>
      <p:cxnSp>
        <p:nvCxnSpPr>
          <p:cNvPr id="68" name="Straight Arrow Connector 67"/>
          <p:cNvCxnSpPr>
            <a:stCxn id="38" idx="4"/>
          </p:cNvCxnSpPr>
          <p:nvPr/>
        </p:nvCxnSpPr>
        <p:spPr>
          <a:xfrm>
            <a:off x="14859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0" idx="4"/>
          </p:cNvCxnSpPr>
          <p:nvPr/>
        </p:nvCxnSpPr>
        <p:spPr>
          <a:xfrm>
            <a:off x="32385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1" idx="4"/>
          </p:cNvCxnSpPr>
          <p:nvPr/>
        </p:nvCxnSpPr>
        <p:spPr>
          <a:xfrm>
            <a:off x="50673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43" idx="4"/>
          </p:cNvCxnSpPr>
          <p:nvPr/>
        </p:nvCxnSpPr>
        <p:spPr>
          <a:xfrm>
            <a:off x="68961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6858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Within 1-byte range?</a:t>
            </a:r>
          </a:p>
        </p:txBody>
      </p:sp>
      <p:sp>
        <p:nvSpPr>
          <p:cNvPr id="81" name="Rectangle 80"/>
          <p:cNvSpPr/>
          <p:nvPr/>
        </p:nvSpPr>
        <p:spPr>
          <a:xfrm>
            <a:off x="25146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Within 1-byte range?</a:t>
            </a:r>
          </a:p>
        </p:txBody>
      </p:sp>
      <p:sp>
        <p:nvSpPr>
          <p:cNvPr id="82" name="Rectangle 81"/>
          <p:cNvSpPr/>
          <p:nvPr/>
        </p:nvSpPr>
        <p:spPr>
          <a:xfrm>
            <a:off x="43434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Within 1-byte range?</a:t>
            </a:r>
          </a:p>
        </p:txBody>
      </p:sp>
      <p:sp>
        <p:nvSpPr>
          <p:cNvPr id="83" name="Rectangle 82"/>
          <p:cNvSpPr/>
          <p:nvPr/>
        </p:nvSpPr>
        <p:spPr>
          <a:xfrm>
            <a:off x="61722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Within 1-byte range?</a:t>
            </a:r>
          </a:p>
        </p:txBody>
      </p:sp>
      <p:cxnSp>
        <p:nvCxnSpPr>
          <p:cNvPr id="85" name="Straight Arrow Connector 84"/>
          <p:cNvCxnSpPr>
            <a:endCxn id="80" idx="0"/>
          </p:cNvCxnSpPr>
          <p:nvPr/>
        </p:nvCxnSpPr>
        <p:spPr>
          <a:xfrm>
            <a:off x="15240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3528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1816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0104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447800" y="5257800"/>
            <a:ext cx="5715000" cy="457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Is every element within 1-byte range?</a:t>
            </a:r>
          </a:p>
        </p:txBody>
      </p:sp>
      <p:sp>
        <p:nvSpPr>
          <p:cNvPr id="93" name="Rectangle 92"/>
          <p:cNvSpPr/>
          <p:nvPr/>
        </p:nvSpPr>
        <p:spPr>
          <a:xfrm>
            <a:off x="2286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0</a:t>
            </a:r>
          </a:p>
        </p:txBody>
      </p:sp>
      <p:sp>
        <p:nvSpPr>
          <p:cNvPr id="94" name="Rectangle 93"/>
          <p:cNvSpPr/>
          <p:nvPr/>
        </p:nvSpPr>
        <p:spPr>
          <a:xfrm>
            <a:off x="457200" y="59436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95" name="Rectangle 94"/>
          <p:cNvSpPr/>
          <p:nvPr/>
        </p:nvSpPr>
        <p:spPr>
          <a:xfrm>
            <a:off x="3048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1</a:t>
            </a:r>
          </a:p>
        </p:txBody>
      </p:sp>
      <p:sp>
        <p:nvSpPr>
          <p:cNvPr id="96" name="Rectangle 95"/>
          <p:cNvSpPr/>
          <p:nvPr/>
        </p:nvSpPr>
        <p:spPr>
          <a:xfrm>
            <a:off x="3810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2</a:t>
            </a:r>
          </a:p>
        </p:txBody>
      </p:sp>
      <p:sp>
        <p:nvSpPr>
          <p:cNvPr id="97" name="Rectangle 96"/>
          <p:cNvSpPr/>
          <p:nvPr/>
        </p:nvSpPr>
        <p:spPr>
          <a:xfrm>
            <a:off x="4572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3</a:t>
            </a:r>
          </a:p>
        </p:txBody>
      </p:sp>
      <p:sp>
        <p:nvSpPr>
          <p:cNvPr id="98" name="Rectangle 97"/>
          <p:cNvSpPr/>
          <p:nvPr/>
        </p:nvSpPr>
        <p:spPr>
          <a:xfrm>
            <a:off x="457200" y="5943600"/>
            <a:ext cx="1828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99" name="Rectangle 98"/>
          <p:cNvSpPr/>
          <p:nvPr/>
        </p:nvSpPr>
        <p:spPr>
          <a:xfrm>
            <a:off x="2286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0</a:t>
            </a:r>
          </a:p>
        </p:txBody>
      </p:sp>
      <p:sp>
        <p:nvSpPr>
          <p:cNvPr id="100" name="Rectangle 99"/>
          <p:cNvSpPr/>
          <p:nvPr/>
        </p:nvSpPr>
        <p:spPr>
          <a:xfrm>
            <a:off x="3048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1</a:t>
            </a:r>
          </a:p>
        </p:txBody>
      </p:sp>
      <p:sp>
        <p:nvSpPr>
          <p:cNvPr id="101" name="Rectangle 100"/>
          <p:cNvSpPr/>
          <p:nvPr/>
        </p:nvSpPr>
        <p:spPr>
          <a:xfrm>
            <a:off x="3810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2</a:t>
            </a:r>
          </a:p>
        </p:txBody>
      </p:sp>
      <p:sp>
        <p:nvSpPr>
          <p:cNvPr id="102" name="Rectangle 101"/>
          <p:cNvSpPr/>
          <p:nvPr/>
        </p:nvSpPr>
        <p:spPr>
          <a:xfrm>
            <a:off x="4572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3</a:t>
            </a:r>
          </a:p>
        </p:txBody>
      </p:sp>
      <p:cxnSp>
        <p:nvCxnSpPr>
          <p:cNvPr id="106" name="Straight Arrow Connector 105"/>
          <p:cNvCxnSpPr/>
          <p:nvPr/>
        </p:nvCxnSpPr>
        <p:spPr>
          <a:xfrm>
            <a:off x="6934200" y="5715000"/>
            <a:ext cx="0" cy="457200"/>
          </a:xfrm>
          <a:prstGeom prst="straightConnector1">
            <a:avLst/>
          </a:prstGeom>
          <a:ln w="76200">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6172200" y="6172200"/>
            <a:ext cx="762000" cy="0"/>
          </a:xfrm>
          <a:prstGeom prst="straightConnector1">
            <a:avLst/>
          </a:prstGeom>
          <a:ln w="76200">
            <a:headEnd type="stealth"/>
            <a:tailEnd type="non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5867400" y="5726668"/>
            <a:ext cx="493212" cy="369332"/>
          </a:xfrm>
          <a:prstGeom prst="rect">
            <a:avLst/>
          </a:prstGeom>
          <a:noFill/>
        </p:spPr>
        <p:txBody>
          <a:bodyPr wrap="none" rtlCol="0">
            <a:spAutoFit/>
          </a:bodyPr>
          <a:lstStyle/>
          <a:p>
            <a:r>
              <a:rPr lang="en-US" b="1" dirty="0">
                <a:solidFill>
                  <a:srgbClr val="2A55D6"/>
                </a:solidFill>
                <a:latin typeface="Calibri"/>
                <a:ea typeface="ＭＳ Ｐゴシック" charset="0"/>
                <a:cs typeface="ＭＳ Ｐゴシック" charset="0"/>
              </a:rPr>
              <a:t>Yes</a:t>
            </a:r>
          </a:p>
        </p:txBody>
      </p:sp>
      <p:sp>
        <p:nvSpPr>
          <p:cNvPr id="116" name="TextBox 115"/>
          <p:cNvSpPr txBox="1"/>
          <p:nvPr/>
        </p:nvSpPr>
        <p:spPr>
          <a:xfrm>
            <a:off x="7540618" y="5726668"/>
            <a:ext cx="460382" cy="369332"/>
          </a:xfrm>
          <a:prstGeom prst="rect">
            <a:avLst/>
          </a:prstGeom>
          <a:noFill/>
        </p:spPr>
        <p:txBody>
          <a:bodyPr wrap="none" rtlCol="0">
            <a:spAutoFit/>
          </a:bodyPr>
          <a:lstStyle/>
          <a:p>
            <a:r>
              <a:rPr lang="en-US" b="1" dirty="0">
                <a:solidFill>
                  <a:srgbClr val="C00000"/>
                </a:solidFill>
                <a:latin typeface="Calibri"/>
                <a:ea typeface="ＭＳ Ｐゴシック" charset="0"/>
                <a:cs typeface="ＭＳ Ｐゴシック" charset="0"/>
              </a:rPr>
              <a:t>No</a:t>
            </a:r>
          </a:p>
        </p:txBody>
      </p:sp>
      <p:cxnSp>
        <p:nvCxnSpPr>
          <p:cNvPr id="120" name="Straight Arrow Connector 119"/>
          <p:cNvCxnSpPr/>
          <p:nvPr/>
        </p:nvCxnSpPr>
        <p:spPr>
          <a:xfrm flipH="1">
            <a:off x="6934200" y="6172200"/>
            <a:ext cx="838200" cy="0"/>
          </a:xfrm>
          <a:prstGeom prst="straightConnector1">
            <a:avLst/>
          </a:prstGeom>
          <a:ln w="76200">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19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0" presetClass="path" presetSubtype="0" accel="50000" decel="50000" fill="hold" grpId="1" nodeType="withEffect">
                                  <p:stCondLst>
                                    <p:cond delay="0"/>
                                  </p:stCondLst>
                                  <p:childTnLst>
                                    <p:animMotion origin="layout" path="M 0 0.00555 L -0.01667 0.07777 " pathEditMode="relative" rAng="0" ptsTypes="AA">
                                      <p:cBhvr>
                                        <p:cTn id="9" dur="2000" fill="hold"/>
                                        <p:tgtEl>
                                          <p:spTgt spid="46"/>
                                        </p:tgtEl>
                                        <p:attrNameLst>
                                          <p:attrName>ppt_x</p:attrName>
                                          <p:attrName>ppt_y</p:attrName>
                                        </p:attrNameLst>
                                      </p:cBhvr>
                                      <p:rCtr x="-8" y="36"/>
                                    </p:animMotion>
                                  </p:childTnLst>
                                </p:cTn>
                              </p:par>
                            </p:childTnLst>
                          </p:cTn>
                        </p:par>
                        <p:par>
                          <p:cTn id="10" fill="hold">
                            <p:stCondLst>
                              <p:cond delay="2000"/>
                            </p:stCondLst>
                            <p:childTnLst>
                              <p:par>
                                <p:cTn id="11" presetID="1" presetClass="entr" presetSubtype="0" fill="hold" grpId="1" nodeType="after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2000"/>
                            </p:stCondLst>
                            <p:childTnLst>
                              <p:par>
                                <p:cTn id="14" presetID="0" presetClass="path" presetSubtype="0" accel="50000" decel="50000" fill="hold" grpId="0" nodeType="afterEffect">
                                  <p:stCondLst>
                                    <p:cond delay="0"/>
                                  </p:stCondLst>
                                  <p:childTnLst>
                                    <p:animMotion origin="layout" path="M 0 0.01667 L 0.65833 0.01111 " pathEditMode="relative" rAng="0" ptsTypes="AA">
                                      <p:cBhvr>
                                        <p:cTn id="15" dur="2000" fill="hold"/>
                                        <p:tgtEl>
                                          <p:spTgt spid="48"/>
                                        </p:tgtEl>
                                        <p:attrNameLst>
                                          <p:attrName>ppt_x</p:attrName>
                                          <p:attrName>ppt_y</p:attrName>
                                        </p:attrNameLst>
                                      </p:cBhvr>
                                      <p:rCtr x="329" y="-3"/>
                                    </p:animMotion>
                                  </p:childTnLst>
                                  <p:subTnLst>
                                    <p:set>
                                      <p:cBhvr override="childStyle">
                                        <p:cTn dur="1" fill="hold" display="0" masterRel="sameClick" afterEffect="1">
                                          <p:stCondLst>
                                            <p:cond evt="end" delay="0">
                                              <p:tn val="14"/>
                                            </p:cond>
                                          </p:stCondLst>
                                        </p:cTn>
                                        <p:tgtEl>
                                          <p:spTgt spid="48"/>
                                        </p:tgtEl>
                                        <p:attrNameLst>
                                          <p:attrName>style.visibility</p:attrName>
                                        </p:attrNameLst>
                                      </p:cBhvr>
                                      <p:to>
                                        <p:strVal val="hidden"/>
                                      </p:to>
                                    </p:set>
                                  </p:sub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0 4.44444E-6 L 0 0.08333 " pathEditMode="relative" rAng="0" ptsTypes="AA">
                                      <p:cBhvr>
                                        <p:cTn id="31" dur="2000" fill="hold"/>
                                        <p:tgtEl>
                                          <p:spTgt spid="53"/>
                                        </p:tgtEl>
                                        <p:attrNameLst>
                                          <p:attrName>ppt_x</p:attrName>
                                          <p:attrName>ppt_y</p:attrName>
                                        </p:attrNameLst>
                                      </p:cBhvr>
                                      <p:rCtr x="0" y="42"/>
                                    </p:animMotion>
                                  </p:childTnLst>
                                </p:cTn>
                              </p:par>
                              <p:par>
                                <p:cTn id="32" presetID="1"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childTnLst>
                                </p:cTn>
                              </p:par>
                              <p:par>
                                <p:cTn id="34" presetID="42" presetClass="path" presetSubtype="0" accel="50000" decel="50000" fill="hold" grpId="1" nodeType="withEffect">
                                  <p:stCondLst>
                                    <p:cond delay="0"/>
                                  </p:stCondLst>
                                  <p:childTnLst>
                                    <p:animMotion origin="layout" path="M 5.55112E-17 4.44444E-6 L 5.55112E-17 0.08333 " pathEditMode="relative" rAng="0" ptsTypes="AA">
                                      <p:cBhvr>
                                        <p:cTn id="35" dur="2000" fill="hold"/>
                                        <p:tgtEl>
                                          <p:spTgt spid="55"/>
                                        </p:tgtEl>
                                        <p:attrNameLst>
                                          <p:attrName>ppt_x</p:attrName>
                                          <p:attrName>ppt_y</p:attrName>
                                        </p:attrNameLst>
                                      </p:cBhvr>
                                      <p:rCtr x="0" y="42"/>
                                    </p:animMotion>
                                  </p:childTnLst>
                                </p:cTn>
                              </p:par>
                              <p:par>
                                <p:cTn id="36" presetID="1"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42" presetClass="path" presetSubtype="0" accel="50000" decel="50000" fill="hold" grpId="1" nodeType="withEffect">
                                  <p:stCondLst>
                                    <p:cond delay="0"/>
                                  </p:stCondLst>
                                  <p:childTnLst>
                                    <p:animMotion origin="layout" path="M 5.55112E-17 4.44444E-6 L 5.55112E-17 0.08333 " pathEditMode="relative" rAng="0" ptsTypes="AA">
                                      <p:cBhvr>
                                        <p:cTn id="39" dur="2000" fill="hold"/>
                                        <p:tgtEl>
                                          <p:spTgt spid="56"/>
                                        </p:tgtEl>
                                        <p:attrNameLst>
                                          <p:attrName>ppt_x</p:attrName>
                                          <p:attrName>ppt_y</p:attrName>
                                        </p:attrNameLst>
                                      </p:cBhvr>
                                      <p:rCtr x="0" y="42"/>
                                    </p:animMotion>
                                  </p:childTnLst>
                                </p:cTn>
                              </p:par>
                              <p:par>
                                <p:cTn id="40" presetID="1"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42" presetClass="path" presetSubtype="0" accel="50000" decel="50000" fill="hold" grpId="1" nodeType="withEffect">
                                  <p:stCondLst>
                                    <p:cond delay="0"/>
                                  </p:stCondLst>
                                  <p:childTnLst>
                                    <p:animMotion origin="layout" path="M 5.55112E-17 4.44444E-6 L 5.55112E-17 0.08333 " pathEditMode="relative" rAng="0" ptsTypes="AA">
                                      <p:cBhvr>
                                        <p:cTn id="43" dur="2000" fill="hold"/>
                                        <p:tgtEl>
                                          <p:spTgt spid="57"/>
                                        </p:tgtEl>
                                        <p:attrNameLst>
                                          <p:attrName>ppt_x</p:attrName>
                                          <p:attrName>ppt_y</p:attrName>
                                        </p:attrNameLst>
                                      </p:cBhvr>
                                      <p:rCtr x="0" y="42"/>
                                    </p:animMotion>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7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8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9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91"/>
                                        </p:tgtEl>
                                        <p:attrNameLst>
                                          <p:attrName>style.visibility</p:attrName>
                                        </p:attrNameLst>
                                      </p:cBhvr>
                                      <p:to>
                                        <p:strVal val="visible"/>
                                      </p:to>
                                    </p:set>
                                  </p:childTnLst>
                                </p:cTn>
                              </p:par>
                              <p:par>
                                <p:cTn id="74" presetID="3" presetClass="entr" presetSubtype="1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blinds(horizontal)">
                                      <p:cBhvr>
                                        <p:cTn id="76" dur="500"/>
                                        <p:tgtEl>
                                          <p:spTgt spid="8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blinds(horizontal)">
                                      <p:cBhvr>
                                        <p:cTn id="79" dur="500"/>
                                        <p:tgtEl>
                                          <p:spTgt spid="8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blinds(horizontal)">
                                      <p:cBhvr>
                                        <p:cTn id="82" dur="500"/>
                                        <p:tgtEl>
                                          <p:spTgt spid="8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blinds(horizontal)">
                                      <p:cBhvr>
                                        <p:cTn id="85" dur="500"/>
                                        <p:tgtEl>
                                          <p:spTgt spid="83"/>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box(in)">
                                      <p:cBhvr>
                                        <p:cTn id="90" dur="500"/>
                                        <p:tgtEl>
                                          <p:spTgt spid="9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blinds(horizontal)">
                                      <p:cBhvr>
                                        <p:cTn id="95" dur="500"/>
                                        <p:tgtEl>
                                          <p:spTgt spid="106"/>
                                        </p:tgtEl>
                                      </p:cBhvr>
                                    </p:animEffect>
                                  </p:childTnLst>
                                </p:cTn>
                              </p:par>
                              <p:par>
                                <p:cTn id="96" presetID="3" presetClass="entr" presetSubtype="10" fill="hold" nodeType="withEffect">
                                  <p:stCondLst>
                                    <p:cond delay="0"/>
                                  </p:stCondLst>
                                  <p:childTnLst>
                                    <p:set>
                                      <p:cBhvr>
                                        <p:cTn id="97" dur="1" fill="hold">
                                          <p:stCondLst>
                                            <p:cond delay="0"/>
                                          </p:stCondLst>
                                        </p:cTn>
                                        <p:tgtEl>
                                          <p:spTgt spid="107"/>
                                        </p:tgtEl>
                                        <p:attrNameLst>
                                          <p:attrName>style.visibility</p:attrName>
                                        </p:attrNameLst>
                                      </p:cBhvr>
                                      <p:to>
                                        <p:strVal val="visible"/>
                                      </p:to>
                                    </p:set>
                                    <p:animEffect transition="in" filter="blinds(horizontal)">
                                      <p:cBhvr>
                                        <p:cTn id="98" dur="500"/>
                                        <p:tgtEl>
                                          <p:spTgt spid="107"/>
                                        </p:tgtEl>
                                      </p:cBhvr>
                                    </p:animEffect>
                                  </p:childTnLst>
                                </p:cTn>
                              </p:par>
                              <p:par>
                                <p:cTn id="99" presetID="1" presetClass="entr" presetSubtype="0" fill="hold" grpId="0" nodeType="withEffect">
                                  <p:stCondLst>
                                    <p:cond delay="0"/>
                                  </p:stCondLst>
                                  <p:childTnLst>
                                    <p:set>
                                      <p:cBhvr>
                                        <p:cTn id="100" dur="1" fill="hold">
                                          <p:stCondLst>
                                            <p:cond delay="0"/>
                                          </p:stCondLst>
                                        </p:cTn>
                                        <p:tgtEl>
                                          <p:spTgt spid="115"/>
                                        </p:tgtEl>
                                        <p:attrNameLst>
                                          <p:attrName>style.visibility</p:attrName>
                                        </p:attrNameLst>
                                      </p:cBhvr>
                                      <p:to>
                                        <p:strVal val="visible"/>
                                      </p:to>
                                    </p:set>
                                  </p:childTnLst>
                                </p:cTn>
                              </p:par>
                            </p:childTnLst>
                          </p:cTn>
                        </p:par>
                        <p:par>
                          <p:cTn id="101" fill="hold">
                            <p:stCondLst>
                              <p:cond delay="500"/>
                            </p:stCondLst>
                            <p:childTnLst>
                              <p:par>
                                <p:cTn id="102" presetID="1" presetClass="entr" presetSubtype="0" fill="hold" grpId="0" nodeType="afterEffect">
                                  <p:stCondLst>
                                    <p:cond delay="0"/>
                                  </p:stCondLst>
                                  <p:childTnLst>
                                    <p:set>
                                      <p:cBhvr>
                                        <p:cTn id="103" dur="1" fill="hold">
                                          <p:stCondLst>
                                            <p:cond delay="0"/>
                                          </p:stCondLst>
                                        </p:cTn>
                                        <p:tgtEl>
                                          <p:spTgt spid="93"/>
                                        </p:tgtEl>
                                        <p:attrNameLst>
                                          <p:attrName>style.visibility</p:attrName>
                                        </p:attrNameLst>
                                      </p:cBhvr>
                                      <p:to>
                                        <p:strVal val="visible"/>
                                      </p:to>
                                    </p:set>
                                  </p:childTnLst>
                                </p:cTn>
                              </p:par>
                            </p:childTnLst>
                          </p:cTn>
                        </p:par>
                        <p:par>
                          <p:cTn id="104" fill="hold">
                            <p:stCondLst>
                              <p:cond delay="500"/>
                            </p:stCondLst>
                            <p:childTnLst>
                              <p:par>
                                <p:cTn id="105" presetID="1" presetClass="entr" presetSubtype="0" fill="hold" grpId="0" nodeType="afterEffect">
                                  <p:stCondLst>
                                    <p:cond delay="0"/>
                                  </p:stCondLst>
                                  <p:childTnLst>
                                    <p:set>
                                      <p:cBhvr>
                                        <p:cTn id="106" dur="1" fill="hold">
                                          <p:stCondLst>
                                            <p:cond delay="0"/>
                                          </p:stCondLst>
                                        </p:cTn>
                                        <p:tgtEl>
                                          <p:spTgt spid="94"/>
                                        </p:tgtEl>
                                        <p:attrNameLst>
                                          <p:attrName>style.visibility</p:attrName>
                                        </p:attrNameLst>
                                      </p:cBhvr>
                                      <p:to>
                                        <p:strVal val="visible"/>
                                      </p:to>
                                    </p:set>
                                  </p:childTnLst>
                                </p:cTn>
                              </p:par>
                            </p:childTnLst>
                          </p:cTn>
                        </p:par>
                        <p:par>
                          <p:cTn id="107" fill="hold">
                            <p:stCondLst>
                              <p:cond delay="500"/>
                            </p:stCondLst>
                            <p:childTnLst>
                              <p:par>
                                <p:cTn id="108" presetID="1" presetClass="entr" presetSubtype="0" fill="hold" grpId="0" nodeType="afterEffect">
                                  <p:stCondLst>
                                    <p:cond delay="0"/>
                                  </p:stCondLst>
                                  <p:childTnLst>
                                    <p:set>
                                      <p:cBhvr>
                                        <p:cTn id="109" dur="1" fill="hold">
                                          <p:stCondLst>
                                            <p:cond delay="0"/>
                                          </p:stCondLst>
                                        </p:cTn>
                                        <p:tgtEl>
                                          <p:spTgt spid="95"/>
                                        </p:tgtEl>
                                        <p:attrNameLst>
                                          <p:attrName>style.visibility</p:attrName>
                                        </p:attrNameLst>
                                      </p:cBhvr>
                                      <p:to>
                                        <p:strVal val="visible"/>
                                      </p:to>
                                    </p:set>
                                  </p:childTnLst>
                                </p:cTn>
                              </p:par>
                            </p:childTnLst>
                          </p:cTn>
                        </p:par>
                        <p:par>
                          <p:cTn id="110" fill="hold">
                            <p:stCondLst>
                              <p:cond delay="500"/>
                            </p:stCondLst>
                            <p:childTnLst>
                              <p:par>
                                <p:cTn id="111" presetID="1"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97"/>
                                        </p:tgtEl>
                                        <p:attrNameLst>
                                          <p:attrName>style.visibility</p:attrName>
                                        </p:attrNameLst>
                                      </p:cBhvr>
                                      <p:to>
                                        <p:strVal val="visible"/>
                                      </p:to>
                                    </p:set>
                                  </p:childTnLst>
                                </p:cTn>
                              </p:par>
                            </p:childTnLst>
                          </p:cTn>
                        </p:par>
                        <p:par>
                          <p:cTn id="116" fill="hold">
                            <p:stCondLst>
                              <p:cond delay="500"/>
                            </p:stCondLst>
                            <p:childTnLst>
                              <p:par>
                                <p:cTn id="117" presetID="1" presetClass="entr" presetSubtype="0" fill="hold" grpId="0" nodeType="afterEffect">
                                  <p:stCondLst>
                                    <p:cond delay="0"/>
                                  </p:stCondLst>
                                  <p:childTnLst>
                                    <p:set>
                                      <p:cBhvr>
                                        <p:cTn id="118" dur="1" fill="hold">
                                          <p:stCondLst>
                                            <p:cond delay="0"/>
                                          </p:stCondLst>
                                        </p:cTn>
                                        <p:tgtEl>
                                          <p:spTgt spid="98"/>
                                        </p:tgtEl>
                                        <p:attrNameLst>
                                          <p:attrName>style.visibility</p:attrName>
                                        </p:attrNameLst>
                                      </p:cBhvr>
                                      <p:to>
                                        <p:strVal val="visible"/>
                                      </p:to>
                                    </p:se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99"/>
                                        </p:tgtEl>
                                        <p:attrNameLst>
                                          <p:attrName>style.visibility</p:attrName>
                                        </p:attrNameLst>
                                      </p:cBhvr>
                                      <p:to>
                                        <p:strVal val="visible"/>
                                      </p:to>
                                    </p:set>
                                  </p:childTnLst>
                                </p:cTn>
                              </p:par>
                            </p:childTnLst>
                          </p:cTn>
                        </p:par>
                        <p:par>
                          <p:cTn id="122" fill="hold">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100"/>
                                        </p:tgtEl>
                                        <p:attrNameLst>
                                          <p:attrName>style.visibility</p:attrName>
                                        </p:attrNameLst>
                                      </p:cBhvr>
                                      <p:to>
                                        <p:strVal val="visible"/>
                                      </p:to>
                                    </p:set>
                                  </p:childTnLst>
                                </p:cTn>
                              </p:par>
                            </p:childTnLst>
                          </p:cTn>
                        </p:par>
                        <p:par>
                          <p:cTn id="125" fill="hold">
                            <p:stCondLst>
                              <p:cond delay="500"/>
                            </p:stCondLst>
                            <p:childTnLst>
                              <p:par>
                                <p:cTn id="126" presetID="1" presetClass="entr" presetSubtype="0" fill="hold" grpId="0" nodeType="afterEffect">
                                  <p:stCondLst>
                                    <p:cond delay="0"/>
                                  </p:stCondLst>
                                  <p:childTnLst>
                                    <p:set>
                                      <p:cBhvr>
                                        <p:cTn id="127" dur="1" fill="hold">
                                          <p:stCondLst>
                                            <p:cond delay="0"/>
                                          </p:stCondLst>
                                        </p:cTn>
                                        <p:tgtEl>
                                          <p:spTgt spid="101"/>
                                        </p:tgtEl>
                                        <p:attrNameLst>
                                          <p:attrName>style.visibility</p:attrName>
                                        </p:attrNameLst>
                                      </p:cBhvr>
                                      <p:to>
                                        <p:strVal val="visible"/>
                                      </p:to>
                                    </p:set>
                                  </p:childTnLst>
                                </p:cTn>
                              </p:par>
                            </p:childTnLst>
                          </p:cTn>
                        </p:par>
                        <p:par>
                          <p:cTn id="128" fill="hold">
                            <p:stCondLst>
                              <p:cond delay="500"/>
                            </p:stCondLst>
                            <p:childTnLst>
                              <p:par>
                                <p:cTn id="129" presetID="1" presetClass="entr" presetSubtype="0" fill="hold" grpId="0" nodeType="afterEffect">
                                  <p:stCondLst>
                                    <p:cond delay="0"/>
                                  </p:stCondLst>
                                  <p:childTnLst>
                                    <p:set>
                                      <p:cBhvr>
                                        <p:cTn id="130" dur="1" fill="hold">
                                          <p:stCondLst>
                                            <p:cond delay="0"/>
                                          </p:stCondLst>
                                        </p:cTn>
                                        <p:tgtEl>
                                          <p:spTgt spid="10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nodeType="clickEffect">
                                  <p:stCondLst>
                                    <p:cond delay="0"/>
                                  </p:stCondLst>
                                  <p:childTnLst>
                                    <p:set>
                                      <p:cBhvr>
                                        <p:cTn id="134" dur="1" fill="hold">
                                          <p:stCondLst>
                                            <p:cond delay="0"/>
                                          </p:stCondLst>
                                        </p:cTn>
                                        <p:tgtEl>
                                          <p:spTgt spid="120"/>
                                        </p:tgtEl>
                                        <p:attrNameLst>
                                          <p:attrName>style.visibility</p:attrName>
                                        </p:attrNameLst>
                                      </p:cBhvr>
                                      <p:to>
                                        <p:strVal val="visible"/>
                                      </p:to>
                                    </p:set>
                                    <p:animEffect transition="in" filter="blinds(horizontal)">
                                      <p:cBhvr>
                                        <p:cTn id="135" dur="500"/>
                                        <p:tgtEl>
                                          <p:spTgt spid="120"/>
                                        </p:tgtEl>
                                      </p:cBhvr>
                                    </p:animEffect>
                                  </p:childTnLst>
                                </p:cTn>
                              </p:par>
                              <p:par>
                                <p:cTn id="136" presetID="1" presetClass="entr" presetSubtype="0" fill="hold" grpId="0" nodeType="withEffect">
                                  <p:stCondLst>
                                    <p:cond delay="0"/>
                                  </p:stCondLst>
                                  <p:childTnLst>
                                    <p:set>
                                      <p:cBhvr>
                                        <p:cTn id="137"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8" grpId="0"/>
      <p:bldP spid="48" grpId="1"/>
      <p:bldP spid="49" grpId="0"/>
      <p:bldP spid="50" grpId="0"/>
      <p:bldP spid="51" grpId="0"/>
      <p:bldP spid="52" grpId="0"/>
      <p:bldP spid="53" grpId="0"/>
      <p:bldP spid="53" grpId="1"/>
      <p:bldP spid="55" grpId="0"/>
      <p:bldP spid="55" grpId="1"/>
      <p:bldP spid="56" grpId="0"/>
      <p:bldP spid="56" grpId="1"/>
      <p:bldP spid="57" grpId="0"/>
      <p:bldP spid="57" grpId="1"/>
      <p:bldP spid="58" grpId="0" animBg="1"/>
      <p:bldP spid="59" grpId="0" animBg="1"/>
      <p:bldP spid="60" grpId="0" animBg="1"/>
      <p:bldP spid="61" grpId="0" animBg="1"/>
      <p:bldP spid="62" grpId="0" animBg="1"/>
      <p:bldP spid="80" grpId="0" animBg="1"/>
      <p:bldP spid="81" grpId="0" animBg="1"/>
      <p:bldP spid="82" grpId="0" animBg="1"/>
      <p:bldP spid="83" grpId="0" animBg="1"/>
      <p:bldP spid="92" grpId="0" animBg="1"/>
      <p:bldP spid="93" grpId="0" animBg="1"/>
      <p:bldP spid="94" grpId="0" animBg="1"/>
      <p:bldP spid="95" grpId="0" animBg="1"/>
      <p:bldP spid="96" grpId="0" animBg="1"/>
      <p:bldP spid="97" grpId="0" animBg="1"/>
      <p:bldP spid="98" grpId="0"/>
      <p:bldP spid="99" grpId="0"/>
      <p:bldP spid="100" grpId="0"/>
      <p:bldP spid="101" grpId="0"/>
      <p:bldP spid="102" grpId="0"/>
      <p:bldP spid="115" grpId="0"/>
      <p:bldP spid="11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B</a:t>
            </a:r>
            <a:r>
              <a:rPr lang="el-GR" dirty="0">
                <a:latin typeface="Calibri"/>
                <a:cs typeface="Calibri"/>
              </a:rPr>
              <a:t>Δ</a:t>
            </a:r>
            <a:r>
              <a:rPr lang="en-US" dirty="0" smtClean="0">
                <a:latin typeface="Calibri"/>
                <a:cs typeface="Calibri"/>
              </a:rPr>
              <a:t>I Cache Organization</a:t>
            </a:r>
            <a:endParaRPr lang="en-US" dirty="0"/>
          </a:p>
        </p:txBody>
      </p:sp>
      <p:sp>
        <p:nvSpPr>
          <p:cNvPr id="4" name="Slide Number Placeholder 3"/>
          <p:cNvSpPr>
            <a:spLocks noGrp="1"/>
          </p:cNvSpPr>
          <p:nvPr>
            <p:ph type="sldNum" sz="quarter" idx="12"/>
          </p:nvPr>
        </p:nvSpPr>
        <p:spPr>
          <a:xfrm>
            <a:off x="7006988" y="6340475"/>
            <a:ext cx="2133600" cy="365125"/>
          </a:xfrm>
        </p:spPr>
        <p:txBody>
          <a:bodyPr/>
          <a:lstStyle/>
          <a:p>
            <a:fld id="{323594FA-E141-4234-AE05-360401972BE7}" type="slidenum">
              <a:rPr lang="en-US" altLang="en-US" smtClean="0">
                <a:solidFill>
                  <a:prstClr val="black">
                    <a:tint val="75000"/>
                  </a:prstClr>
                </a:solidFill>
                <a:latin typeface="Calibri"/>
              </a:rPr>
              <a:pPr/>
              <a:t>102</a:t>
            </a:fld>
            <a:endParaRPr lang="en-US" altLang="en-US" dirty="0">
              <a:solidFill>
                <a:prstClr val="black">
                  <a:tint val="75000"/>
                </a:prstClr>
              </a:solidFill>
              <a:latin typeface="Calibri"/>
            </a:endParaRPr>
          </a:p>
        </p:txBody>
      </p:sp>
      <p:sp>
        <p:nvSpPr>
          <p:cNvPr id="5" name="Rectangle 4"/>
          <p:cNvSpPr/>
          <p:nvPr/>
        </p:nvSpPr>
        <p:spPr>
          <a:xfrm>
            <a:off x="685800" y="1905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Tag</a:t>
            </a:r>
            <a:r>
              <a:rPr lang="en-US" baseline="-25000" dirty="0">
                <a:solidFill>
                  <a:prstClr val="black"/>
                </a:solidFill>
                <a:latin typeface="Calibri"/>
              </a:rPr>
              <a:t>0</a:t>
            </a:r>
          </a:p>
        </p:txBody>
      </p:sp>
      <p:sp>
        <p:nvSpPr>
          <p:cNvPr id="6" name="Rectangle 5"/>
          <p:cNvSpPr/>
          <p:nvPr/>
        </p:nvSpPr>
        <p:spPr>
          <a:xfrm>
            <a:off x="1295400" y="1905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Tag</a:t>
            </a:r>
            <a:r>
              <a:rPr lang="en-US" baseline="-25000" dirty="0">
                <a:solidFill>
                  <a:prstClr val="black"/>
                </a:solidFill>
                <a:latin typeface="Calibri"/>
              </a:rPr>
              <a:t>1</a:t>
            </a:r>
          </a:p>
        </p:txBody>
      </p:sp>
      <p:sp>
        <p:nvSpPr>
          <p:cNvPr id="7" name="Rectangle 6"/>
          <p:cNvSpPr/>
          <p:nvPr/>
        </p:nvSpPr>
        <p:spPr>
          <a:xfrm>
            <a:off x="685800" y="1447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8" name="Rectangle 7"/>
          <p:cNvSpPr/>
          <p:nvPr/>
        </p:nvSpPr>
        <p:spPr>
          <a:xfrm>
            <a:off x="1295400" y="1447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9" name="Rectangle 8"/>
          <p:cNvSpPr/>
          <p:nvPr/>
        </p:nvSpPr>
        <p:spPr>
          <a:xfrm>
            <a:off x="685800" y="2362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0" name="Rectangle 9"/>
          <p:cNvSpPr/>
          <p:nvPr/>
        </p:nvSpPr>
        <p:spPr>
          <a:xfrm>
            <a:off x="1295400" y="2362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1" name="TextBox 10"/>
          <p:cNvSpPr txBox="1"/>
          <p:nvPr/>
        </p:nvSpPr>
        <p:spPr>
          <a:xfrm>
            <a:off x="457200" y="914400"/>
            <a:ext cx="1700466" cy="461665"/>
          </a:xfrm>
          <a:prstGeom prst="rect">
            <a:avLst/>
          </a:prstGeom>
          <a:noFill/>
        </p:spPr>
        <p:txBody>
          <a:bodyPr wrap="none" rtlCol="0">
            <a:spAutoFit/>
          </a:bodyPr>
          <a:lstStyle/>
          <a:p>
            <a:r>
              <a:rPr lang="en-US" sz="2400" dirty="0">
                <a:solidFill>
                  <a:prstClr val="black"/>
                </a:solidFill>
                <a:latin typeface="Calibri"/>
                <a:ea typeface="ＭＳ Ｐゴシック" charset="0"/>
                <a:cs typeface="ＭＳ Ｐゴシック" charset="0"/>
              </a:rPr>
              <a:t>Tag Storage:</a:t>
            </a:r>
          </a:p>
        </p:txBody>
      </p:sp>
      <p:sp>
        <p:nvSpPr>
          <p:cNvPr id="12" name="Rectangle 11"/>
          <p:cNvSpPr/>
          <p:nvPr/>
        </p:nvSpPr>
        <p:spPr>
          <a:xfrm>
            <a:off x="685800" y="1447800"/>
            <a:ext cx="1219200" cy="1371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prstClr val="black"/>
              </a:solidFill>
              <a:latin typeface="Calibri"/>
            </a:endParaRPr>
          </a:p>
        </p:txBody>
      </p:sp>
      <p:sp>
        <p:nvSpPr>
          <p:cNvPr id="13" name="TextBox 12"/>
          <p:cNvSpPr txBox="1"/>
          <p:nvPr/>
        </p:nvSpPr>
        <p:spPr>
          <a:xfrm>
            <a:off x="152400" y="1447800"/>
            <a:ext cx="560153" cy="369332"/>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0</a:t>
            </a:r>
          </a:p>
        </p:txBody>
      </p:sp>
      <p:sp>
        <p:nvSpPr>
          <p:cNvPr id="14" name="TextBox 13"/>
          <p:cNvSpPr txBox="1"/>
          <p:nvPr/>
        </p:nvSpPr>
        <p:spPr>
          <a:xfrm>
            <a:off x="152400" y="1916668"/>
            <a:ext cx="560153" cy="369332"/>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1</a:t>
            </a:r>
          </a:p>
        </p:txBody>
      </p:sp>
      <p:sp>
        <p:nvSpPr>
          <p:cNvPr id="15" name="TextBox 14"/>
          <p:cNvSpPr txBox="1"/>
          <p:nvPr/>
        </p:nvSpPr>
        <p:spPr>
          <a:xfrm>
            <a:off x="609600" y="2819400"/>
            <a:ext cx="685799" cy="369332"/>
          </a:xfrm>
          <a:prstGeom prst="rect">
            <a:avLst/>
          </a:prstGeom>
          <a:noFill/>
        </p:spPr>
        <p:txBody>
          <a:bodyPr wrap="square" rtlCol="0">
            <a:spAutoFit/>
          </a:bodyPr>
          <a:lstStyle/>
          <a:p>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0</a:t>
            </a:r>
          </a:p>
        </p:txBody>
      </p:sp>
      <p:sp>
        <p:nvSpPr>
          <p:cNvPr id="17" name="TextBox 16"/>
          <p:cNvSpPr txBox="1"/>
          <p:nvPr/>
        </p:nvSpPr>
        <p:spPr>
          <a:xfrm>
            <a:off x="1219201" y="2819400"/>
            <a:ext cx="685799" cy="369332"/>
          </a:xfrm>
          <a:prstGeom prst="rect">
            <a:avLst/>
          </a:prstGeom>
          <a:noFill/>
        </p:spPr>
        <p:txBody>
          <a:bodyPr wrap="square" rtlCol="0">
            <a:spAutoFit/>
          </a:bodyPr>
          <a:lstStyle/>
          <a:p>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1</a:t>
            </a:r>
          </a:p>
        </p:txBody>
      </p:sp>
      <p:sp>
        <p:nvSpPr>
          <p:cNvPr id="18" name="Rectangle 17"/>
          <p:cNvSpPr/>
          <p:nvPr/>
        </p:nvSpPr>
        <p:spPr>
          <a:xfrm>
            <a:off x="3581400" y="19166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Data</a:t>
            </a:r>
            <a:r>
              <a:rPr lang="en-US" baseline="-25000" dirty="0">
                <a:solidFill>
                  <a:prstClr val="black"/>
                </a:solidFill>
                <a:latin typeface="Calibri"/>
              </a:rPr>
              <a:t>0</a:t>
            </a:r>
          </a:p>
        </p:txBody>
      </p:sp>
      <p:sp>
        <p:nvSpPr>
          <p:cNvPr id="20" name="Rectangle 19"/>
          <p:cNvSpPr/>
          <p:nvPr/>
        </p:nvSpPr>
        <p:spPr>
          <a:xfrm>
            <a:off x="3581400" y="14594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22" name="Rectangle 21"/>
          <p:cNvSpPr/>
          <p:nvPr/>
        </p:nvSpPr>
        <p:spPr>
          <a:xfrm>
            <a:off x="3581400" y="23738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25" name="TextBox 24"/>
          <p:cNvSpPr txBox="1"/>
          <p:nvPr/>
        </p:nvSpPr>
        <p:spPr>
          <a:xfrm>
            <a:off x="3048000" y="1459468"/>
            <a:ext cx="560153" cy="369332"/>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0</a:t>
            </a:r>
          </a:p>
        </p:txBody>
      </p:sp>
      <p:sp>
        <p:nvSpPr>
          <p:cNvPr id="26" name="TextBox 25"/>
          <p:cNvSpPr txBox="1"/>
          <p:nvPr/>
        </p:nvSpPr>
        <p:spPr>
          <a:xfrm>
            <a:off x="3048000" y="1928336"/>
            <a:ext cx="560153" cy="369332"/>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1</a:t>
            </a:r>
          </a:p>
        </p:txBody>
      </p:sp>
      <p:sp>
        <p:nvSpPr>
          <p:cNvPr id="27" name="TextBox 26"/>
          <p:cNvSpPr txBox="1"/>
          <p:nvPr/>
        </p:nvSpPr>
        <p:spPr>
          <a:xfrm>
            <a:off x="3505200" y="2831068"/>
            <a:ext cx="685799" cy="369332"/>
          </a:xfrm>
          <a:prstGeom prst="rect">
            <a:avLst/>
          </a:prstGeom>
          <a:noFill/>
        </p:spPr>
        <p:txBody>
          <a:bodyPr wrap="square" rtlCol="0">
            <a:spAutoFit/>
          </a:bodyPr>
          <a:lstStyle/>
          <a:p>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0</a:t>
            </a:r>
          </a:p>
        </p:txBody>
      </p:sp>
      <p:sp>
        <p:nvSpPr>
          <p:cNvPr id="28" name="TextBox 27"/>
          <p:cNvSpPr txBox="1"/>
          <p:nvPr/>
        </p:nvSpPr>
        <p:spPr>
          <a:xfrm>
            <a:off x="5715001" y="2831068"/>
            <a:ext cx="685799" cy="369332"/>
          </a:xfrm>
          <a:prstGeom prst="rect">
            <a:avLst/>
          </a:prstGeom>
          <a:noFill/>
        </p:spPr>
        <p:txBody>
          <a:bodyPr wrap="square" rtlCol="0">
            <a:spAutoFit/>
          </a:bodyPr>
          <a:lstStyle/>
          <a:p>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1</a:t>
            </a:r>
          </a:p>
        </p:txBody>
      </p:sp>
      <p:sp>
        <p:nvSpPr>
          <p:cNvPr id="29" name="Rectangle 28"/>
          <p:cNvSpPr/>
          <p:nvPr/>
        </p:nvSpPr>
        <p:spPr>
          <a:xfrm>
            <a:off x="5715000" y="14478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30" name="Rectangle 29"/>
          <p:cNvSpPr/>
          <p:nvPr/>
        </p:nvSpPr>
        <p:spPr>
          <a:xfrm>
            <a:off x="5715000" y="19050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Data</a:t>
            </a:r>
            <a:r>
              <a:rPr lang="en-US" baseline="-25000" dirty="0">
                <a:solidFill>
                  <a:prstClr val="black"/>
                </a:solidFill>
                <a:latin typeface="Calibri"/>
              </a:rPr>
              <a:t>1</a:t>
            </a:r>
          </a:p>
        </p:txBody>
      </p:sp>
      <p:sp>
        <p:nvSpPr>
          <p:cNvPr id="31" name="Rectangle 30"/>
          <p:cNvSpPr/>
          <p:nvPr/>
        </p:nvSpPr>
        <p:spPr>
          <a:xfrm>
            <a:off x="5715000" y="23622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cxnSp>
        <p:nvCxnSpPr>
          <p:cNvPr id="32" name="Straight Connector 31"/>
          <p:cNvCxnSpPr/>
          <p:nvPr/>
        </p:nvCxnSpPr>
        <p:spPr>
          <a:xfrm>
            <a:off x="5715000" y="1143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848600" y="1143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715000" y="1295400"/>
            <a:ext cx="2133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324600" y="990600"/>
            <a:ext cx="1066800" cy="369332"/>
          </a:xfrm>
          <a:prstGeom prst="rect">
            <a:avLst/>
          </a:prstGeom>
          <a:noFill/>
        </p:spPr>
        <p:txBody>
          <a:bodyPr wrap="square" rtlCol="0">
            <a:spAutoFit/>
          </a:bodyPr>
          <a:lstStyle/>
          <a:p>
            <a:r>
              <a:rPr lang="en-US" dirty="0">
                <a:solidFill>
                  <a:prstClr val="black"/>
                </a:solidFill>
                <a:latin typeface="Calibri"/>
                <a:ea typeface="ＭＳ Ｐゴシック" charset="0"/>
                <a:cs typeface="ＭＳ Ｐゴシック" charset="0"/>
              </a:rPr>
              <a:t>32 bytes</a:t>
            </a:r>
            <a:endParaRPr lang="en-US" baseline="-25000" dirty="0">
              <a:solidFill>
                <a:prstClr val="black"/>
              </a:solidFill>
              <a:latin typeface="Calibri"/>
              <a:ea typeface="ＭＳ Ｐゴシック" charset="0"/>
              <a:cs typeface="ＭＳ Ｐゴシック" charset="0"/>
            </a:endParaRPr>
          </a:p>
        </p:txBody>
      </p:sp>
      <p:sp>
        <p:nvSpPr>
          <p:cNvPr id="39" name="Rectangle 38"/>
          <p:cNvSpPr/>
          <p:nvPr/>
        </p:nvSpPr>
        <p:spPr>
          <a:xfrm>
            <a:off x="3581400" y="1447800"/>
            <a:ext cx="4267200" cy="1371600"/>
          </a:xfrm>
          <a:prstGeom prst="rect">
            <a:avLst/>
          </a:prstGeom>
          <a:noFill/>
          <a:ln w="57150">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prstClr val="black"/>
              </a:solidFill>
              <a:latin typeface="Calibri"/>
            </a:endParaRPr>
          </a:p>
        </p:txBody>
      </p:sp>
      <p:sp>
        <p:nvSpPr>
          <p:cNvPr id="40" name="TextBox 39"/>
          <p:cNvSpPr txBox="1"/>
          <p:nvPr/>
        </p:nvSpPr>
        <p:spPr>
          <a:xfrm>
            <a:off x="3581400" y="914400"/>
            <a:ext cx="1862113" cy="461665"/>
          </a:xfrm>
          <a:prstGeom prst="rect">
            <a:avLst/>
          </a:prstGeom>
          <a:noFill/>
        </p:spPr>
        <p:txBody>
          <a:bodyPr wrap="none" rtlCol="0">
            <a:spAutoFit/>
          </a:bodyPr>
          <a:lstStyle/>
          <a:p>
            <a:r>
              <a:rPr lang="en-US" sz="2400" dirty="0">
                <a:solidFill>
                  <a:prstClr val="black"/>
                </a:solidFill>
                <a:latin typeface="Calibri"/>
                <a:ea typeface="ＭＳ Ｐゴシック" charset="0"/>
                <a:cs typeface="ＭＳ Ｐゴシック" charset="0"/>
              </a:rPr>
              <a:t>Data Storage:</a:t>
            </a:r>
          </a:p>
        </p:txBody>
      </p:sp>
      <p:sp>
        <p:nvSpPr>
          <p:cNvPr id="42" name="Rectangle 41"/>
          <p:cNvSpPr/>
          <p:nvPr/>
        </p:nvSpPr>
        <p:spPr>
          <a:xfrm>
            <a:off x="381000" y="11430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solidFill>
                <a:latin typeface="Calibri"/>
              </a:rPr>
              <a:t>Conventional</a:t>
            </a:r>
            <a:r>
              <a:rPr lang="en-US" sz="2800" dirty="0">
                <a:solidFill>
                  <a:prstClr val="black"/>
                </a:solidFill>
                <a:latin typeface="Calibri"/>
              </a:rPr>
              <a:t> 2-way cache with </a:t>
            </a:r>
            <a:r>
              <a:rPr lang="en-US" sz="2800" b="1" dirty="0">
                <a:solidFill>
                  <a:prstClr val="black"/>
                </a:solidFill>
                <a:latin typeface="Calibri"/>
              </a:rPr>
              <a:t>32</a:t>
            </a:r>
            <a:r>
              <a:rPr lang="en-US" sz="2800" dirty="0">
                <a:solidFill>
                  <a:prstClr val="black"/>
                </a:solidFill>
                <a:latin typeface="Calibri"/>
              </a:rPr>
              <a:t>-byte cache lines</a:t>
            </a:r>
          </a:p>
        </p:txBody>
      </p:sp>
      <p:sp>
        <p:nvSpPr>
          <p:cNvPr id="43" name="Rectangle 42"/>
          <p:cNvSpPr/>
          <p:nvPr/>
        </p:nvSpPr>
        <p:spPr>
          <a:xfrm>
            <a:off x="304800" y="33528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solidFill>
                <a:latin typeface="Calibri"/>
              </a:rPr>
              <a:t>B</a:t>
            </a:r>
            <a:r>
              <a:rPr lang="el-GR" sz="2800" b="1" dirty="0">
                <a:solidFill>
                  <a:prstClr val="black"/>
                </a:solidFill>
                <a:latin typeface="Calibri"/>
              </a:rPr>
              <a:t>Δ</a:t>
            </a:r>
            <a:r>
              <a:rPr lang="en-US" sz="2800" b="1" dirty="0">
                <a:solidFill>
                  <a:prstClr val="black"/>
                </a:solidFill>
                <a:latin typeface="Calibri"/>
              </a:rPr>
              <a:t>I:</a:t>
            </a:r>
            <a:r>
              <a:rPr lang="en-US" sz="2800" dirty="0">
                <a:solidFill>
                  <a:prstClr val="black"/>
                </a:solidFill>
                <a:latin typeface="Calibri"/>
              </a:rPr>
              <a:t> </a:t>
            </a:r>
            <a:r>
              <a:rPr lang="en-US" sz="2800" b="1" dirty="0">
                <a:solidFill>
                  <a:prstClr val="black"/>
                </a:solidFill>
                <a:latin typeface="Calibri"/>
              </a:rPr>
              <a:t>4</a:t>
            </a:r>
            <a:r>
              <a:rPr lang="en-US" sz="2800" dirty="0">
                <a:solidFill>
                  <a:prstClr val="black"/>
                </a:solidFill>
                <a:latin typeface="Calibri"/>
              </a:rPr>
              <a:t>-way cache with </a:t>
            </a:r>
            <a:r>
              <a:rPr lang="en-US" sz="2800" b="1" dirty="0">
                <a:solidFill>
                  <a:prstClr val="black"/>
                </a:solidFill>
                <a:latin typeface="Calibri"/>
              </a:rPr>
              <a:t>8</a:t>
            </a:r>
            <a:r>
              <a:rPr lang="en-US" sz="2800" dirty="0">
                <a:solidFill>
                  <a:prstClr val="black"/>
                </a:solidFill>
                <a:latin typeface="Calibri"/>
              </a:rPr>
              <a:t>-byte segmented data</a:t>
            </a:r>
          </a:p>
        </p:txBody>
      </p:sp>
      <p:cxnSp>
        <p:nvCxnSpPr>
          <p:cNvPr id="49" name="Shape 48"/>
          <p:cNvCxnSpPr>
            <a:stCxn id="5" idx="0"/>
            <a:endCxn id="26" idx="3"/>
          </p:cNvCxnSpPr>
          <p:nvPr/>
        </p:nvCxnSpPr>
        <p:spPr>
          <a:xfrm rot="16200000" flipH="1">
            <a:off x="2195375" y="700225"/>
            <a:ext cx="208002" cy="2617553"/>
          </a:xfrm>
          <a:prstGeom prst="curvedConnector4">
            <a:avLst>
              <a:gd name="adj1" fmla="val -109903"/>
              <a:gd name="adj2" fmla="val 99835"/>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hape 66"/>
          <p:cNvCxnSpPr/>
          <p:nvPr/>
        </p:nvCxnSpPr>
        <p:spPr>
          <a:xfrm rot="5400000" flipH="1" flipV="1">
            <a:off x="3549134" y="184666"/>
            <a:ext cx="216932" cy="4114800"/>
          </a:xfrm>
          <a:prstGeom prst="curvedConnector4">
            <a:avLst>
              <a:gd name="adj1" fmla="val -86899"/>
              <a:gd name="adj2" fmla="val 99896"/>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661734"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Tag</a:t>
            </a:r>
            <a:r>
              <a:rPr lang="en-US" baseline="-25000" dirty="0">
                <a:solidFill>
                  <a:prstClr val="black"/>
                </a:solidFill>
                <a:latin typeface="Calibri"/>
              </a:rPr>
              <a:t>0</a:t>
            </a:r>
          </a:p>
        </p:txBody>
      </p:sp>
      <p:sp>
        <p:nvSpPr>
          <p:cNvPr id="102" name="Rectangle 101"/>
          <p:cNvSpPr/>
          <p:nvPr/>
        </p:nvSpPr>
        <p:spPr>
          <a:xfrm>
            <a:off x="1271334"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Tag</a:t>
            </a:r>
            <a:r>
              <a:rPr lang="en-US" baseline="-25000" dirty="0">
                <a:solidFill>
                  <a:prstClr val="black"/>
                </a:solidFill>
                <a:latin typeface="Calibri"/>
              </a:rPr>
              <a:t>1</a:t>
            </a:r>
          </a:p>
        </p:txBody>
      </p:sp>
      <p:sp>
        <p:nvSpPr>
          <p:cNvPr id="103" name="Rectangle 102"/>
          <p:cNvSpPr/>
          <p:nvPr/>
        </p:nvSpPr>
        <p:spPr>
          <a:xfrm>
            <a:off x="661734"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04" name="Rectangle 103"/>
          <p:cNvSpPr/>
          <p:nvPr/>
        </p:nvSpPr>
        <p:spPr>
          <a:xfrm>
            <a:off x="1271334"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05" name="Rectangle 104"/>
          <p:cNvSpPr/>
          <p:nvPr/>
        </p:nvSpPr>
        <p:spPr>
          <a:xfrm>
            <a:off x="661734"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06" name="Rectangle 105"/>
          <p:cNvSpPr/>
          <p:nvPr/>
        </p:nvSpPr>
        <p:spPr>
          <a:xfrm>
            <a:off x="1271334"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07" name="TextBox 106"/>
          <p:cNvSpPr txBox="1"/>
          <p:nvPr/>
        </p:nvSpPr>
        <p:spPr>
          <a:xfrm>
            <a:off x="433134" y="3962400"/>
            <a:ext cx="1700466" cy="461665"/>
          </a:xfrm>
          <a:prstGeom prst="rect">
            <a:avLst/>
          </a:prstGeom>
          <a:noFill/>
        </p:spPr>
        <p:txBody>
          <a:bodyPr wrap="none" rtlCol="0">
            <a:spAutoFit/>
          </a:bodyPr>
          <a:lstStyle/>
          <a:p>
            <a:r>
              <a:rPr lang="en-US" sz="2400" dirty="0">
                <a:solidFill>
                  <a:prstClr val="black"/>
                </a:solidFill>
                <a:latin typeface="Calibri"/>
                <a:ea typeface="ＭＳ Ｐゴシック" charset="0"/>
                <a:cs typeface="ＭＳ Ｐゴシック" charset="0"/>
              </a:rPr>
              <a:t>Tag Storage:</a:t>
            </a:r>
          </a:p>
        </p:txBody>
      </p:sp>
      <p:sp>
        <p:nvSpPr>
          <p:cNvPr id="109" name="TextBox 108"/>
          <p:cNvSpPr txBox="1"/>
          <p:nvPr/>
        </p:nvSpPr>
        <p:spPr>
          <a:xfrm>
            <a:off x="585534" y="5791200"/>
            <a:ext cx="685799" cy="369332"/>
          </a:xfrm>
          <a:prstGeom prst="rect">
            <a:avLst/>
          </a:prstGeom>
          <a:noFill/>
        </p:spPr>
        <p:txBody>
          <a:bodyPr wrap="square" rtlCol="0">
            <a:spAutoFit/>
          </a:bodyPr>
          <a:lstStyle/>
          <a:p>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0</a:t>
            </a:r>
          </a:p>
        </p:txBody>
      </p:sp>
      <p:sp>
        <p:nvSpPr>
          <p:cNvPr id="110" name="TextBox 109"/>
          <p:cNvSpPr txBox="1"/>
          <p:nvPr/>
        </p:nvSpPr>
        <p:spPr>
          <a:xfrm>
            <a:off x="1195135" y="5791200"/>
            <a:ext cx="685799" cy="369332"/>
          </a:xfrm>
          <a:prstGeom prst="rect">
            <a:avLst/>
          </a:prstGeom>
          <a:noFill/>
        </p:spPr>
        <p:txBody>
          <a:bodyPr wrap="square" rtlCol="0">
            <a:spAutoFit/>
          </a:bodyPr>
          <a:lstStyle/>
          <a:p>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1</a:t>
            </a:r>
          </a:p>
        </p:txBody>
      </p:sp>
      <p:sp>
        <p:nvSpPr>
          <p:cNvPr id="118" name="TextBox 117"/>
          <p:cNvSpPr txBox="1"/>
          <p:nvPr/>
        </p:nvSpPr>
        <p:spPr>
          <a:xfrm>
            <a:off x="1828800" y="5802868"/>
            <a:ext cx="685799" cy="369332"/>
          </a:xfrm>
          <a:prstGeom prst="rect">
            <a:avLst/>
          </a:prstGeom>
          <a:noFill/>
        </p:spPr>
        <p:txBody>
          <a:bodyPr wrap="square" rtlCol="0">
            <a:spAutoFit/>
          </a:bodyPr>
          <a:lstStyle/>
          <a:p>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2</a:t>
            </a:r>
          </a:p>
        </p:txBody>
      </p:sp>
      <p:sp>
        <p:nvSpPr>
          <p:cNvPr id="119" name="TextBox 118"/>
          <p:cNvSpPr txBox="1"/>
          <p:nvPr/>
        </p:nvSpPr>
        <p:spPr>
          <a:xfrm>
            <a:off x="2438401" y="5802868"/>
            <a:ext cx="685799" cy="369332"/>
          </a:xfrm>
          <a:prstGeom prst="rect">
            <a:avLst/>
          </a:prstGeom>
          <a:noFill/>
        </p:spPr>
        <p:txBody>
          <a:bodyPr wrap="square" rtlCol="0">
            <a:spAutoFit/>
          </a:bodyPr>
          <a:lstStyle/>
          <a:p>
            <a:r>
              <a:rPr lang="en-US" dirty="0">
                <a:solidFill>
                  <a:prstClr val="black"/>
                </a:solidFill>
                <a:latin typeface="Calibri"/>
                <a:ea typeface="ＭＳ Ｐゴシック" charset="0"/>
                <a:cs typeface="ＭＳ Ｐゴシック" charset="0"/>
              </a:rPr>
              <a:t>Way</a:t>
            </a:r>
            <a:r>
              <a:rPr lang="en-US" baseline="-25000" dirty="0">
                <a:solidFill>
                  <a:prstClr val="black"/>
                </a:solidFill>
                <a:latin typeface="Calibri"/>
                <a:ea typeface="ＭＳ Ｐゴシック" charset="0"/>
                <a:cs typeface="ＭＳ Ｐゴシック" charset="0"/>
              </a:rPr>
              <a:t>3</a:t>
            </a:r>
          </a:p>
        </p:txBody>
      </p:sp>
      <p:sp>
        <p:nvSpPr>
          <p:cNvPr id="120" name="Rectangle 119"/>
          <p:cNvSpPr/>
          <p:nvPr/>
        </p:nvSpPr>
        <p:spPr>
          <a:xfrm>
            <a:off x="1905000"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21" name="Rectangle 120"/>
          <p:cNvSpPr/>
          <p:nvPr/>
        </p:nvSpPr>
        <p:spPr>
          <a:xfrm>
            <a:off x="2514600"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22" name="Rectangle 121"/>
          <p:cNvSpPr/>
          <p:nvPr/>
        </p:nvSpPr>
        <p:spPr>
          <a:xfrm>
            <a:off x="1905000"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Tag</a:t>
            </a:r>
            <a:r>
              <a:rPr lang="en-US" baseline="-25000" dirty="0">
                <a:solidFill>
                  <a:prstClr val="black"/>
                </a:solidFill>
                <a:latin typeface="Calibri"/>
              </a:rPr>
              <a:t>2</a:t>
            </a:r>
          </a:p>
        </p:txBody>
      </p:sp>
      <p:sp>
        <p:nvSpPr>
          <p:cNvPr id="124" name="Rectangle 123"/>
          <p:cNvSpPr/>
          <p:nvPr/>
        </p:nvSpPr>
        <p:spPr>
          <a:xfrm>
            <a:off x="2514600"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Tag</a:t>
            </a:r>
            <a:r>
              <a:rPr lang="en-US" baseline="-25000" dirty="0">
                <a:solidFill>
                  <a:prstClr val="black"/>
                </a:solidFill>
                <a:latin typeface="Calibri"/>
              </a:rPr>
              <a:t>3</a:t>
            </a:r>
          </a:p>
        </p:txBody>
      </p:sp>
      <p:sp>
        <p:nvSpPr>
          <p:cNvPr id="125" name="Rectangle 124"/>
          <p:cNvSpPr/>
          <p:nvPr/>
        </p:nvSpPr>
        <p:spPr>
          <a:xfrm>
            <a:off x="19050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26" name="Rectangle 125"/>
          <p:cNvSpPr/>
          <p:nvPr/>
        </p:nvSpPr>
        <p:spPr>
          <a:xfrm>
            <a:off x="25146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27" name="TextBox 126"/>
          <p:cNvSpPr txBox="1"/>
          <p:nvPr/>
        </p:nvSpPr>
        <p:spPr>
          <a:xfrm>
            <a:off x="76200" y="4419600"/>
            <a:ext cx="685799" cy="369332"/>
          </a:xfrm>
          <a:prstGeom prst="rect">
            <a:avLst/>
          </a:prstGeom>
          <a:noFill/>
        </p:spPr>
        <p:txBody>
          <a:bodyPr wrap="square" rtlCol="0">
            <a:spAutoFit/>
          </a:bodyPr>
          <a:lstStyle/>
          <a:p>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0</a:t>
            </a:r>
          </a:p>
        </p:txBody>
      </p:sp>
      <p:sp>
        <p:nvSpPr>
          <p:cNvPr id="128" name="TextBox 127"/>
          <p:cNvSpPr txBox="1"/>
          <p:nvPr/>
        </p:nvSpPr>
        <p:spPr>
          <a:xfrm>
            <a:off x="76200" y="4888468"/>
            <a:ext cx="685799" cy="369332"/>
          </a:xfrm>
          <a:prstGeom prst="rect">
            <a:avLst/>
          </a:prstGeom>
          <a:noFill/>
        </p:spPr>
        <p:txBody>
          <a:bodyPr wrap="square" rtlCol="0">
            <a:spAutoFit/>
          </a:bodyPr>
          <a:lstStyle/>
          <a:p>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1</a:t>
            </a:r>
          </a:p>
        </p:txBody>
      </p:sp>
      <p:sp>
        <p:nvSpPr>
          <p:cNvPr id="129" name="Rectangle 128"/>
          <p:cNvSpPr/>
          <p:nvPr/>
        </p:nvSpPr>
        <p:spPr>
          <a:xfrm>
            <a:off x="1905000" y="4419600"/>
            <a:ext cx="12192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prstClr val="black"/>
              </a:solidFill>
              <a:latin typeface="Calibri"/>
            </a:endParaRPr>
          </a:p>
        </p:txBody>
      </p:sp>
      <p:sp>
        <p:nvSpPr>
          <p:cNvPr id="130" name="Rectangle 129"/>
          <p:cNvSpPr/>
          <p:nvPr/>
        </p:nvSpPr>
        <p:spPr>
          <a:xfrm>
            <a:off x="381000" y="6172200"/>
            <a:ext cx="32766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9900"/>
                </a:solidFill>
                <a:latin typeface="Calibri"/>
                <a:sym typeface="Wingdings"/>
              </a:rPr>
              <a:t></a:t>
            </a:r>
            <a:r>
              <a:rPr lang="en-US" sz="2800" dirty="0">
                <a:solidFill>
                  <a:prstClr val="black"/>
                </a:solidFill>
                <a:latin typeface="Calibri"/>
                <a:sym typeface="Wingdings"/>
              </a:rPr>
              <a:t>Twice as many tags</a:t>
            </a:r>
            <a:r>
              <a:rPr lang="en-US" sz="2800" dirty="0">
                <a:solidFill>
                  <a:srgbClr val="009900"/>
                </a:solidFill>
                <a:latin typeface="Calibri"/>
                <a:sym typeface="Wingdings"/>
              </a:rPr>
              <a:t> </a:t>
            </a:r>
            <a:endParaRPr lang="en-US" sz="2800" dirty="0">
              <a:solidFill>
                <a:srgbClr val="009900"/>
              </a:solidFill>
              <a:latin typeface="Calibri"/>
            </a:endParaRPr>
          </a:p>
        </p:txBody>
      </p:sp>
      <p:sp>
        <p:nvSpPr>
          <p:cNvPr id="131" name="Rectangle 130"/>
          <p:cNvSpPr/>
          <p:nvPr/>
        </p:nvSpPr>
        <p:spPr>
          <a:xfrm>
            <a:off x="4724400" y="5029200"/>
            <a:ext cx="39624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9900"/>
                </a:solidFill>
                <a:latin typeface="Calibri"/>
                <a:sym typeface="Wingdings"/>
              </a:rPr>
              <a:t></a:t>
            </a:r>
            <a:r>
              <a:rPr lang="en-US" sz="2800" b="1" dirty="0">
                <a:solidFill>
                  <a:prstClr val="black"/>
                </a:solidFill>
                <a:latin typeface="Calibri"/>
                <a:sym typeface="Wingdings"/>
              </a:rPr>
              <a:t>C </a:t>
            </a:r>
            <a:r>
              <a:rPr lang="en-US" sz="2800" dirty="0">
                <a:solidFill>
                  <a:prstClr val="black"/>
                </a:solidFill>
                <a:latin typeface="Calibri"/>
                <a:sym typeface="Wingdings"/>
              </a:rPr>
              <a:t>- </a:t>
            </a:r>
            <a:r>
              <a:rPr lang="en-US" sz="2800" dirty="0" err="1">
                <a:solidFill>
                  <a:prstClr val="black"/>
                </a:solidFill>
                <a:latin typeface="Calibri"/>
                <a:sym typeface="Wingdings"/>
              </a:rPr>
              <a:t>Compr</a:t>
            </a:r>
            <a:r>
              <a:rPr lang="en-US" sz="2800" dirty="0">
                <a:solidFill>
                  <a:prstClr val="black"/>
                </a:solidFill>
                <a:latin typeface="Calibri"/>
                <a:sym typeface="Wingdings"/>
              </a:rPr>
              <a:t>. encoding bits</a:t>
            </a:r>
            <a:endParaRPr lang="en-US" sz="2800" dirty="0">
              <a:solidFill>
                <a:srgbClr val="009900"/>
              </a:solidFill>
              <a:latin typeface="Calibri"/>
            </a:endParaRPr>
          </a:p>
        </p:txBody>
      </p:sp>
      <p:sp>
        <p:nvSpPr>
          <p:cNvPr id="133" name="Rectangle 132"/>
          <p:cNvSpPr/>
          <p:nvPr/>
        </p:nvSpPr>
        <p:spPr>
          <a:xfrm>
            <a:off x="12954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prstClr val="black"/>
              </a:solidFill>
              <a:latin typeface="Calibri"/>
            </a:endParaRPr>
          </a:p>
        </p:txBody>
      </p:sp>
      <p:sp>
        <p:nvSpPr>
          <p:cNvPr id="134" name="Rectangle 133"/>
          <p:cNvSpPr/>
          <p:nvPr/>
        </p:nvSpPr>
        <p:spPr>
          <a:xfrm>
            <a:off x="3733800" y="5029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prstClr val="black"/>
              </a:solidFill>
              <a:latin typeface="Calibri"/>
            </a:endParaRPr>
          </a:p>
        </p:txBody>
      </p:sp>
      <p:sp>
        <p:nvSpPr>
          <p:cNvPr id="135" name="Rectangle 134"/>
          <p:cNvSpPr/>
          <p:nvPr/>
        </p:nvSpPr>
        <p:spPr>
          <a:xfrm>
            <a:off x="3733800" y="5029200"/>
            <a:ext cx="228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25000" dirty="0">
                <a:solidFill>
                  <a:prstClr val="black"/>
                </a:solidFill>
                <a:latin typeface="Calibri"/>
              </a:rPr>
              <a:t>C</a:t>
            </a:r>
          </a:p>
        </p:txBody>
      </p:sp>
      <p:sp>
        <p:nvSpPr>
          <p:cNvPr id="144" name="TextBox 143"/>
          <p:cNvSpPr txBox="1"/>
          <p:nvPr/>
        </p:nvSpPr>
        <p:spPr>
          <a:xfrm>
            <a:off x="3097447" y="4431268"/>
            <a:ext cx="560153" cy="369332"/>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0</a:t>
            </a:r>
          </a:p>
        </p:txBody>
      </p:sp>
      <p:sp>
        <p:nvSpPr>
          <p:cNvPr id="145" name="TextBox 144"/>
          <p:cNvSpPr txBox="1"/>
          <p:nvPr/>
        </p:nvSpPr>
        <p:spPr>
          <a:xfrm>
            <a:off x="3097447" y="4900136"/>
            <a:ext cx="560153" cy="369332"/>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Set</a:t>
            </a:r>
            <a:r>
              <a:rPr lang="en-US" baseline="-25000" dirty="0">
                <a:solidFill>
                  <a:prstClr val="black"/>
                </a:solidFill>
                <a:latin typeface="Calibri"/>
                <a:ea typeface="ＭＳ Ｐゴシック" charset="0"/>
                <a:cs typeface="ＭＳ Ｐゴシック" charset="0"/>
              </a:rPr>
              <a:t>1</a:t>
            </a:r>
          </a:p>
        </p:txBody>
      </p:sp>
      <p:cxnSp>
        <p:nvCxnSpPr>
          <p:cNvPr id="149" name="Straight Arrow Connector 148"/>
          <p:cNvCxnSpPr/>
          <p:nvPr/>
        </p:nvCxnSpPr>
        <p:spPr>
          <a:xfrm>
            <a:off x="7315200" y="4267200"/>
            <a:ext cx="533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35814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52" name="Rectangle 151"/>
          <p:cNvSpPr/>
          <p:nvPr/>
        </p:nvSpPr>
        <p:spPr>
          <a:xfrm>
            <a:off x="41148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53" name="Rectangle 152"/>
          <p:cNvSpPr/>
          <p:nvPr/>
        </p:nvSpPr>
        <p:spPr>
          <a:xfrm>
            <a:off x="46482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54" name="Rectangle 153"/>
          <p:cNvSpPr/>
          <p:nvPr/>
        </p:nvSpPr>
        <p:spPr>
          <a:xfrm>
            <a:off x="51816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55" name="Rectangle 154"/>
          <p:cNvSpPr/>
          <p:nvPr/>
        </p:nvSpPr>
        <p:spPr>
          <a:xfrm>
            <a:off x="57150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56" name="Rectangle 155"/>
          <p:cNvSpPr/>
          <p:nvPr/>
        </p:nvSpPr>
        <p:spPr>
          <a:xfrm>
            <a:off x="62484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57" name="Rectangle 156"/>
          <p:cNvSpPr/>
          <p:nvPr/>
        </p:nvSpPr>
        <p:spPr>
          <a:xfrm>
            <a:off x="67818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58" name="Rectangle 157"/>
          <p:cNvSpPr/>
          <p:nvPr/>
        </p:nvSpPr>
        <p:spPr>
          <a:xfrm>
            <a:off x="73152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59" name="Rectangle 158"/>
          <p:cNvSpPr/>
          <p:nvPr/>
        </p:nvSpPr>
        <p:spPr>
          <a:xfrm>
            <a:off x="3581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S</a:t>
            </a:r>
            <a:r>
              <a:rPr lang="en-US" baseline="-25000" dirty="0">
                <a:solidFill>
                  <a:prstClr val="black"/>
                </a:solidFill>
                <a:latin typeface="Calibri"/>
              </a:rPr>
              <a:t>0</a:t>
            </a:r>
          </a:p>
        </p:txBody>
      </p:sp>
      <p:sp>
        <p:nvSpPr>
          <p:cNvPr id="160" name="Rectangle 159"/>
          <p:cNvSpPr/>
          <p:nvPr/>
        </p:nvSpPr>
        <p:spPr>
          <a:xfrm>
            <a:off x="3581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S</a:t>
            </a:r>
            <a:r>
              <a:rPr lang="en-US" baseline="-25000" dirty="0">
                <a:solidFill>
                  <a:prstClr val="black"/>
                </a:solidFill>
                <a:latin typeface="Calibri"/>
              </a:rPr>
              <a:t>0</a:t>
            </a:r>
          </a:p>
        </p:txBody>
      </p:sp>
      <p:sp>
        <p:nvSpPr>
          <p:cNvPr id="161" name="Rectangle 160"/>
          <p:cNvSpPr/>
          <p:nvPr/>
        </p:nvSpPr>
        <p:spPr>
          <a:xfrm>
            <a:off x="41148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S</a:t>
            </a:r>
            <a:r>
              <a:rPr lang="en-US" baseline="-25000" dirty="0">
                <a:solidFill>
                  <a:prstClr val="black"/>
                </a:solidFill>
                <a:latin typeface="Calibri"/>
              </a:rPr>
              <a:t>1</a:t>
            </a:r>
          </a:p>
        </p:txBody>
      </p:sp>
      <p:sp>
        <p:nvSpPr>
          <p:cNvPr id="162" name="Rectangle 161"/>
          <p:cNvSpPr/>
          <p:nvPr/>
        </p:nvSpPr>
        <p:spPr>
          <a:xfrm>
            <a:off x="46482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S</a:t>
            </a:r>
            <a:r>
              <a:rPr lang="en-US" baseline="-25000" dirty="0">
                <a:solidFill>
                  <a:prstClr val="black"/>
                </a:solidFill>
                <a:latin typeface="Calibri"/>
              </a:rPr>
              <a:t>2</a:t>
            </a:r>
          </a:p>
        </p:txBody>
      </p:sp>
      <p:sp>
        <p:nvSpPr>
          <p:cNvPr id="163" name="Rectangle 162"/>
          <p:cNvSpPr/>
          <p:nvPr/>
        </p:nvSpPr>
        <p:spPr>
          <a:xfrm>
            <a:off x="51816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S</a:t>
            </a:r>
            <a:r>
              <a:rPr lang="en-US" baseline="-25000" dirty="0">
                <a:solidFill>
                  <a:prstClr val="black"/>
                </a:solidFill>
                <a:latin typeface="Calibri"/>
              </a:rPr>
              <a:t>3</a:t>
            </a:r>
          </a:p>
        </p:txBody>
      </p:sp>
      <p:sp>
        <p:nvSpPr>
          <p:cNvPr id="164" name="Rectangle 163"/>
          <p:cNvSpPr/>
          <p:nvPr/>
        </p:nvSpPr>
        <p:spPr>
          <a:xfrm>
            <a:off x="57150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S</a:t>
            </a:r>
            <a:r>
              <a:rPr lang="en-US" baseline="-25000" dirty="0">
                <a:solidFill>
                  <a:prstClr val="black"/>
                </a:solidFill>
                <a:latin typeface="Calibri"/>
              </a:rPr>
              <a:t>4</a:t>
            </a:r>
          </a:p>
        </p:txBody>
      </p:sp>
      <p:sp>
        <p:nvSpPr>
          <p:cNvPr id="165" name="Rectangle 164"/>
          <p:cNvSpPr/>
          <p:nvPr/>
        </p:nvSpPr>
        <p:spPr>
          <a:xfrm>
            <a:off x="6248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S</a:t>
            </a:r>
            <a:r>
              <a:rPr lang="en-US" baseline="-25000" dirty="0">
                <a:solidFill>
                  <a:prstClr val="black"/>
                </a:solidFill>
                <a:latin typeface="Calibri"/>
              </a:rPr>
              <a:t>5</a:t>
            </a:r>
          </a:p>
        </p:txBody>
      </p:sp>
      <p:sp>
        <p:nvSpPr>
          <p:cNvPr id="166" name="Rectangle 165"/>
          <p:cNvSpPr/>
          <p:nvPr/>
        </p:nvSpPr>
        <p:spPr>
          <a:xfrm>
            <a:off x="67818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S</a:t>
            </a:r>
            <a:r>
              <a:rPr lang="en-US" baseline="-25000" dirty="0">
                <a:solidFill>
                  <a:prstClr val="black"/>
                </a:solidFill>
                <a:latin typeface="Calibri"/>
              </a:rPr>
              <a:t>6</a:t>
            </a:r>
          </a:p>
        </p:txBody>
      </p:sp>
      <p:sp>
        <p:nvSpPr>
          <p:cNvPr id="167" name="Rectangle 166"/>
          <p:cNvSpPr/>
          <p:nvPr/>
        </p:nvSpPr>
        <p:spPr>
          <a:xfrm>
            <a:off x="73152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S</a:t>
            </a:r>
            <a:r>
              <a:rPr lang="en-US" baseline="-25000" dirty="0">
                <a:solidFill>
                  <a:prstClr val="black"/>
                </a:solidFill>
                <a:latin typeface="Calibri"/>
              </a:rPr>
              <a:t>7</a:t>
            </a:r>
          </a:p>
        </p:txBody>
      </p:sp>
      <p:sp>
        <p:nvSpPr>
          <p:cNvPr id="169" name="Rectangle 168"/>
          <p:cNvSpPr/>
          <p:nvPr/>
        </p:nvSpPr>
        <p:spPr>
          <a:xfrm>
            <a:off x="35814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70" name="Rectangle 169"/>
          <p:cNvSpPr/>
          <p:nvPr/>
        </p:nvSpPr>
        <p:spPr>
          <a:xfrm>
            <a:off x="41148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71" name="Rectangle 170"/>
          <p:cNvSpPr/>
          <p:nvPr/>
        </p:nvSpPr>
        <p:spPr>
          <a:xfrm>
            <a:off x="46482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72" name="Rectangle 171"/>
          <p:cNvSpPr/>
          <p:nvPr/>
        </p:nvSpPr>
        <p:spPr>
          <a:xfrm>
            <a:off x="51816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73" name="Rectangle 172"/>
          <p:cNvSpPr/>
          <p:nvPr/>
        </p:nvSpPr>
        <p:spPr>
          <a:xfrm>
            <a:off x="57150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74" name="Rectangle 173"/>
          <p:cNvSpPr/>
          <p:nvPr/>
        </p:nvSpPr>
        <p:spPr>
          <a:xfrm>
            <a:off x="62484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75" name="Rectangle 174"/>
          <p:cNvSpPr/>
          <p:nvPr/>
        </p:nvSpPr>
        <p:spPr>
          <a:xfrm>
            <a:off x="67818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sp>
        <p:nvSpPr>
          <p:cNvPr id="176" name="Rectangle 175"/>
          <p:cNvSpPr/>
          <p:nvPr/>
        </p:nvSpPr>
        <p:spPr>
          <a:xfrm>
            <a:off x="73152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libri"/>
              </a:rPr>
              <a:t>…</a:t>
            </a:r>
            <a:endParaRPr lang="en-US" baseline="-25000" dirty="0">
              <a:solidFill>
                <a:prstClr val="black"/>
              </a:solidFill>
              <a:latin typeface="Calibri"/>
            </a:endParaRPr>
          </a:p>
        </p:txBody>
      </p:sp>
      <p:cxnSp>
        <p:nvCxnSpPr>
          <p:cNvPr id="177" name="Straight Connector 176"/>
          <p:cNvCxnSpPr/>
          <p:nvPr/>
        </p:nvCxnSpPr>
        <p:spPr>
          <a:xfrm>
            <a:off x="7848600" y="4191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315200" y="41910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7239000" y="3886200"/>
            <a:ext cx="838200" cy="338554"/>
          </a:xfrm>
          <a:prstGeom prst="rect">
            <a:avLst/>
          </a:prstGeom>
          <a:noFill/>
        </p:spPr>
        <p:txBody>
          <a:bodyPr wrap="square" rtlCol="0">
            <a:spAutoFit/>
          </a:bodyPr>
          <a:lstStyle/>
          <a:p>
            <a:r>
              <a:rPr lang="en-US" sz="1600" dirty="0">
                <a:solidFill>
                  <a:prstClr val="black"/>
                </a:solidFill>
                <a:latin typeface="Calibri"/>
                <a:ea typeface="ＭＳ Ｐゴシック" charset="0"/>
                <a:cs typeface="ＭＳ Ｐゴシック" charset="0"/>
              </a:rPr>
              <a:t>8 bytes</a:t>
            </a:r>
            <a:endParaRPr lang="en-US" sz="1600" baseline="-25000" dirty="0">
              <a:solidFill>
                <a:prstClr val="black"/>
              </a:solidFill>
              <a:latin typeface="Calibri"/>
              <a:ea typeface="ＭＳ Ｐゴシック" charset="0"/>
              <a:cs typeface="ＭＳ Ｐゴシック" charset="0"/>
            </a:endParaRPr>
          </a:p>
        </p:txBody>
      </p:sp>
      <p:sp>
        <p:nvSpPr>
          <p:cNvPr id="150" name="Rectangle 149"/>
          <p:cNvSpPr/>
          <p:nvPr/>
        </p:nvSpPr>
        <p:spPr>
          <a:xfrm>
            <a:off x="3581400" y="4419600"/>
            <a:ext cx="4267200" cy="1371600"/>
          </a:xfrm>
          <a:prstGeom prst="rect">
            <a:avLst/>
          </a:prstGeom>
          <a:noFill/>
          <a:ln w="57150">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prstClr val="black"/>
              </a:solidFill>
              <a:latin typeface="Calibri"/>
            </a:endParaRPr>
          </a:p>
        </p:txBody>
      </p:sp>
      <p:cxnSp>
        <p:nvCxnSpPr>
          <p:cNvPr id="183" name="Shape 182"/>
          <p:cNvCxnSpPr>
            <a:stCxn id="104" idx="2"/>
            <a:endCxn id="164" idx="1"/>
          </p:cNvCxnSpPr>
          <p:nvPr/>
        </p:nvCxnSpPr>
        <p:spPr>
          <a:xfrm rot="16200000" flipH="1">
            <a:off x="3531267" y="2921667"/>
            <a:ext cx="228600" cy="4138866"/>
          </a:xfrm>
          <a:prstGeom prst="curved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a:xfrm>
            <a:off x="5638800" y="4800600"/>
            <a:ext cx="18288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prstClr val="black"/>
              </a:solidFill>
              <a:latin typeface="Calibri"/>
            </a:endParaRPr>
          </a:p>
        </p:txBody>
      </p:sp>
      <p:sp>
        <p:nvSpPr>
          <p:cNvPr id="191" name="Rectangle 190"/>
          <p:cNvSpPr/>
          <p:nvPr/>
        </p:nvSpPr>
        <p:spPr>
          <a:xfrm>
            <a:off x="1752600" y="6172200"/>
            <a:ext cx="65532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9900"/>
                </a:solidFill>
                <a:latin typeface="Calibri"/>
                <a:sym typeface="Wingdings"/>
              </a:rPr>
              <a:t></a:t>
            </a:r>
            <a:r>
              <a:rPr lang="en-US" sz="2800" dirty="0">
                <a:solidFill>
                  <a:prstClr val="black"/>
                </a:solidFill>
                <a:latin typeface="Calibri"/>
                <a:sym typeface="Wingdings"/>
              </a:rPr>
              <a:t>Tags map to multiple adjacent segments</a:t>
            </a:r>
            <a:endParaRPr lang="en-US" sz="2800" dirty="0">
              <a:solidFill>
                <a:srgbClr val="009900"/>
              </a:solidFill>
              <a:latin typeface="Calibri"/>
            </a:endParaRPr>
          </a:p>
        </p:txBody>
      </p:sp>
      <p:sp>
        <p:nvSpPr>
          <p:cNvPr id="192" name="Rectangle 191"/>
          <p:cNvSpPr/>
          <p:nvPr/>
        </p:nvSpPr>
        <p:spPr>
          <a:xfrm>
            <a:off x="3421878" y="6172200"/>
            <a:ext cx="49530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a:rPr>
              <a:t>2.3% overhead for 2 MB cache</a:t>
            </a:r>
          </a:p>
        </p:txBody>
      </p:sp>
    </p:spTree>
    <p:extLst>
      <p:ext uri="{BB962C8B-B14F-4D97-AF65-F5344CB8AC3E}">
        <p14:creationId xmlns:p14="http://schemas.microsoft.com/office/powerpoint/2010/main" val="227900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ox(i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par>
                          <p:cTn id="13" fill="hold">
                            <p:stCondLst>
                              <p:cond delay="500"/>
                            </p:stCondLst>
                            <p:childTnLst>
                              <p:par>
                                <p:cTn id="14" presetID="1" presetClass="entr" presetSubtype="0" fill="hold" grpId="1"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3" presetClass="emph" presetSubtype="2" fill="hold" grpId="0" nodeType="clickEffect">
                                  <p:stCondLst>
                                    <p:cond delay="0"/>
                                  </p:stCondLst>
                                  <p:childTnLst>
                                    <p:animClr clrSpc="rgb" dir="cw">
                                      <p:cBhvr override="childStyle">
                                        <p:cTn id="77" dur="2000" fill="hold"/>
                                        <p:tgtEl>
                                          <p:spTgt spid="5"/>
                                        </p:tgtEl>
                                        <p:attrNameLst>
                                          <p:attrName>style.color</p:attrName>
                                        </p:attrNameLst>
                                      </p:cBhvr>
                                      <p:to>
                                        <a:srgbClr val="DB4333"/>
                                      </p:to>
                                    </p:animClr>
                                  </p:childTnLst>
                                </p:cTn>
                              </p:par>
                              <p:par>
                                <p:cTn id="78" presetID="1" presetClass="entr" presetSubtype="0"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childTnLst>
                                </p:cTn>
                              </p:par>
                              <p:par>
                                <p:cTn id="80" presetID="3" presetClass="emph" presetSubtype="2" fill="hold" grpId="1" nodeType="withEffect">
                                  <p:stCondLst>
                                    <p:cond delay="0"/>
                                  </p:stCondLst>
                                  <p:childTnLst>
                                    <p:animClr clrSpc="rgb" dir="cw">
                                      <p:cBhvr override="childStyle">
                                        <p:cTn id="81" dur="2000" fill="hold"/>
                                        <p:tgtEl>
                                          <p:spTgt spid="18"/>
                                        </p:tgtEl>
                                        <p:attrNameLst>
                                          <p:attrName>style.color</p:attrName>
                                        </p:attrNameLst>
                                      </p:cBhvr>
                                      <p:to>
                                        <a:srgbClr val="DB4333"/>
                                      </p:to>
                                    </p:animClr>
                                  </p:childTnLst>
                                </p:cTn>
                              </p:par>
                            </p:childTnLst>
                          </p:cTn>
                        </p:par>
                        <p:par>
                          <p:cTn id="82" fill="hold">
                            <p:stCondLst>
                              <p:cond delay="2000"/>
                            </p:stCondLst>
                            <p:childTnLst>
                              <p:par>
                                <p:cTn id="83" presetID="3" presetClass="emph" presetSubtype="2" fill="hold" grpId="1" nodeType="afterEffect">
                                  <p:stCondLst>
                                    <p:cond delay="0"/>
                                  </p:stCondLst>
                                  <p:childTnLst>
                                    <p:animClr clrSpc="rgb" dir="cw">
                                      <p:cBhvr override="childStyle">
                                        <p:cTn id="84" dur="2000" fill="hold"/>
                                        <p:tgtEl>
                                          <p:spTgt spid="6"/>
                                        </p:tgtEl>
                                        <p:attrNameLst>
                                          <p:attrName>style.color</p:attrName>
                                        </p:attrNameLst>
                                      </p:cBhvr>
                                      <p:to>
                                        <a:schemeClr val="folHlink"/>
                                      </p:to>
                                    </p:animClr>
                                  </p:childTnLst>
                                </p:cTn>
                              </p:par>
                              <p:par>
                                <p:cTn id="85" presetID="3" presetClass="emph" presetSubtype="2" fill="hold" grpId="1" nodeType="withEffect">
                                  <p:stCondLst>
                                    <p:cond delay="0"/>
                                  </p:stCondLst>
                                  <p:childTnLst>
                                    <p:animClr clrSpc="rgb" dir="cw">
                                      <p:cBhvr override="childStyle">
                                        <p:cTn id="86" dur="2000" fill="hold"/>
                                        <p:tgtEl>
                                          <p:spTgt spid="30"/>
                                        </p:tgtEl>
                                        <p:attrNameLst>
                                          <p:attrName>style.color</p:attrName>
                                        </p:attrNameLst>
                                      </p:cBhvr>
                                      <p:to>
                                        <a:schemeClr val="folHlink"/>
                                      </p:to>
                                    </p:animClr>
                                  </p:childTnLst>
                                </p:cTn>
                              </p:par>
                              <p:par>
                                <p:cTn id="87" presetID="1" presetClass="entr" presetSubtype="0" fill="hold" nodeType="withEffect">
                                  <p:stCondLst>
                                    <p:cond delay="0"/>
                                  </p:stCondLst>
                                  <p:childTnLst>
                                    <p:set>
                                      <p:cBhvr>
                                        <p:cTn id="88" dur="1" fill="hold">
                                          <p:stCondLst>
                                            <p:cond delay="0"/>
                                          </p:stCondLst>
                                        </p:cTn>
                                        <p:tgtEl>
                                          <p:spTgt spid="6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ox(i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0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0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0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0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0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0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09"/>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10"/>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18"/>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19"/>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21"/>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22"/>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24"/>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25"/>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26"/>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27"/>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128"/>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129"/>
                                        </p:tgtEl>
                                        <p:attrNameLst>
                                          <p:attrName>style.visibility</p:attrName>
                                        </p:attrNameLst>
                                      </p:cBhvr>
                                      <p:to>
                                        <p:strVal val="visible"/>
                                      </p:to>
                                    </p:set>
                                    <p:animEffect transition="in" filter="box(in)">
                                      <p:cBhvr>
                                        <p:cTn id="138" dur="500"/>
                                        <p:tgtEl>
                                          <p:spTgt spid="129"/>
                                        </p:tgtEl>
                                      </p:cBhvr>
                                    </p:animEffect>
                                  </p:childTnLst>
                                </p:cTn>
                              </p:par>
                              <p:par>
                                <p:cTn id="139" presetID="4" presetClass="entr" presetSubtype="16" fill="hold" grpId="0" nodeType="with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box(in)">
                                      <p:cBhvr>
                                        <p:cTn id="141" dur="500"/>
                                        <p:tgtEl>
                                          <p:spTgt spid="130"/>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xit" presetSubtype="10" fill="hold" grpId="1" nodeType="clickEffect">
                                  <p:stCondLst>
                                    <p:cond delay="0"/>
                                  </p:stCondLst>
                                  <p:childTnLst>
                                    <p:animEffect transition="out" filter="blinds(horizontal)">
                                      <p:cBhvr>
                                        <p:cTn id="145" dur="500"/>
                                        <p:tgtEl>
                                          <p:spTgt spid="130"/>
                                        </p:tgtEl>
                                      </p:cBhvr>
                                    </p:animEffect>
                                    <p:set>
                                      <p:cBhvr>
                                        <p:cTn id="146" dur="1" fill="hold">
                                          <p:stCondLst>
                                            <p:cond delay="499"/>
                                          </p:stCondLst>
                                        </p:cTn>
                                        <p:tgtEl>
                                          <p:spTgt spid="130"/>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transition="out" filter="blinds(horizontal)">
                                      <p:cBhvr>
                                        <p:cTn id="148" dur="500"/>
                                        <p:tgtEl>
                                          <p:spTgt spid="129"/>
                                        </p:tgtEl>
                                      </p:cBhvr>
                                    </p:animEffect>
                                    <p:set>
                                      <p:cBhvr>
                                        <p:cTn id="149" dur="1" fill="hold">
                                          <p:stCondLst>
                                            <p:cond delay="499"/>
                                          </p:stCondLst>
                                        </p:cTn>
                                        <p:tgtEl>
                                          <p:spTgt spid="129"/>
                                        </p:tgtEl>
                                        <p:attrNameLst>
                                          <p:attrName>style.visibility</p:attrName>
                                        </p:attrNameLst>
                                      </p:cBhvr>
                                      <p:to>
                                        <p:strVal val="hidden"/>
                                      </p:to>
                                    </p:set>
                                  </p:childTnLst>
                                </p:cTn>
                              </p:par>
                              <p:par>
                                <p:cTn id="150" presetID="1" presetClass="entr" presetSubtype="0" fill="hold" nodeType="withEffect">
                                  <p:stCondLst>
                                    <p:cond delay="0"/>
                                  </p:stCondLst>
                                  <p:childTnLst>
                                    <p:set>
                                      <p:cBhvr>
                                        <p:cTn id="151" dur="1" fill="hold">
                                          <p:stCondLst>
                                            <p:cond delay="0"/>
                                          </p:stCondLst>
                                        </p:cTn>
                                        <p:tgtEl>
                                          <p:spTgt spid="133"/>
                                        </p:tgtEl>
                                        <p:attrNameLst>
                                          <p:attrName>style.visibility</p:attrName>
                                        </p:attrNameLst>
                                      </p:cBhvr>
                                      <p:to>
                                        <p:strVal val="visible"/>
                                      </p:to>
                                    </p:set>
                                  </p:childTnLst>
                                </p:cTn>
                              </p:par>
                              <p:par>
                                <p:cTn id="152" presetID="0" presetClass="path" presetSubtype="0" accel="50000" decel="50000" fill="hold" nodeType="withEffect">
                                  <p:stCondLst>
                                    <p:cond delay="0"/>
                                  </p:stCondLst>
                                  <p:childTnLst>
                                    <p:animMotion origin="layout" path="M 0 -1.11111E-6 L 0.275 -0.04444 " pathEditMode="relative" rAng="0" ptsTypes="AA">
                                      <p:cBhvr>
                                        <p:cTn id="153" dur="2000" fill="hold"/>
                                        <p:tgtEl>
                                          <p:spTgt spid="133"/>
                                        </p:tgtEl>
                                        <p:attrNameLst>
                                          <p:attrName>ppt_x</p:attrName>
                                          <p:attrName>ppt_y</p:attrName>
                                        </p:attrNameLst>
                                      </p:cBhvr>
                                      <p:rCtr x="13800" y="-2200"/>
                                    </p:animMotion>
                                  </p:childTnLst>
                                  <p:subTnLst>
                                    <p:set>
                                      <p:cBhvr override="childStyle">
                                        <p:cTn dur="1" fill="hold" display="0" masterRel="sameClick" afterEffect="1">
                                          <p:stCondLst>
                                            <p:cond evt="end" delay="0">
                                              <p:tn val="152"/>
                                            </p:cond>
                                          </p:stCondLst>
                                        </p:cTn>
                                        <p:tgtEl>
                                          <p:spTgt spid="133"/>
                                        </p:tgtEl>
                                        <p:attrNameLst>
                                          <p:attrName>style.visibility</p:attrName>
                                        </p:attrNameLst>
                                      </p:cBhvr>
                                      <p:to>
                                        <p:strVal val="hidden"/>
                                      </p:to>
                                    </p:set>
                                  </p:subTnLst>
                                </p:cTn>
                              </p:par>
                            </p:childTnLst>
                          </p:cTn>
                        </p:par>
                        <p:par>
                          <p:cTn id="154" fill="hold">
                            <p:stCondLst>
                              <p:cond delay="2000"/>
                            </p:stCondLst>
                            <p:childTnLst>
                              <p:par>
                                <p:cTn id="155" presetID="1" presetClass="entr" presetSubtype="0" fill="hold" grpId="0" nodeType="afterEffect">
                                  <p:stCondLst>
                                    <p:cond delay="0"/>
                                  </p:stCondLst>
                                  <p:childTnLst>
                                    <p:set>
                                      <p:cBhvr>
                                        <p:cTn id="156" dur="1" fill="hold">
                                          <p:stCondLst>
                                            <p:cond delay="0"/>
                                          </p:stCondLst>
                                        </p:cTn>
                                        <p:tgtEl>
                                          <p:spTgt spid="134"/>
                                        </p:tgtEl>
                                        <p:attrNameLst>
                                          <p:attrName>style.visibility</p:attrName>
                                        </p:attrNameLst>
                                      </p:cBhvr>
                                      <p:to>
                                        <p:strVal val="visible"/>
                                      </p:to>
                                    </p:set>
                                  </p:childTnLst>
                                </p:cTn>
                              </p:par>
                            </p:childTnLst>
                          </p:cTn>
                        </p:par>
                        <p:par>
                          <p:cTn id="157" fill="hold">
                            <p:stCondLst>
                              <p:cond delay="2000"/>
                            </p:stCondLst>
                            <p:childTnLst>
                              <p:par>
                                <p:cTn id="158" presetID="1" presetClass="entr" presetSubtype="0" fill="hold" grpId="0" nodeType="afterEffect">
                                  <p:stCondLst>
                                    <p:cond delay="0"/>
                                  </p:stCondLst>
                                  <p:childTnLst>
                                    <p:set>
                                      <p:cBhvr>
                                        <p:cTn id="159" dur="1" fill="hold">
                                          <p:stCondLst>
                                            <p:cond delay="0"/>
                                          </p:stCondLst>
                                        </p:cTn>
                                        <p:tgtEl>
                                          <p:spTgt spid="135"/>
                                        </p:tgtEl>
                                        <p:attrNameLst>
                                          <p:attrName>style.visibility</p:attrName>
                                        </p:attrNameLst>
                                      </p:cBhvr>
                                      <p:to>
                                        <p:strVal val="visible"/>
                                      </p:to>
                                    </p:set>
                                  </p:childTnLst>
                                </p:cTn>
                              </p:par>
                              <p:par>
                                <p:cTn id="160" presetID="4" presetClass="entr" presetSubtype="16" fill="hold" grpId="0" nodeType="withEffect">
                                  <p:stCondLst>
                                    <p:cond delay="0"/>
                                  </p:stCondLst>
                                  <p:childTnLst>
                                    <p:set>
                                      <p:cBhvr>
                                        <p:cTn id="161" dur="1" fill="hold">
                                          <p:stCondLst>
                                            <p:cond delay="0"/>
                                          </p:stCondLst>
                                        </p:cTn>
                                        <p:tgtEl>
                                          <p:spTgt spid="131"/>
                                        </p:tgtEl>
                                        <p:attrNameLst>
                                          <p:attrName>style.visibility</p:attrName>
                                        </p:attrNameLst>
                                      </p:cBhvr>
                                      <p:to>
                                        <p:strVal val="visible"/>
                                      </p:to>
                                    </p:set>
                                    <p:animEffect transition="in" filter="box(in)">
                                      <p:cBhvr>
                                        <p:cTn id="162" dur="500"/>
                                        <p:tgtEl>
                                          <p:spTgt spid="131"/>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xit" presetSubtype="10" fill="hold" grpId="1" nodeType="clickEffect">
                                  <p:stCondLst>
                                    <p:cond delay="0"/>
                                  </p:stCondLst>
                                  <p:childTnLst>
                                    <p:animEffect transition="out" filter="blinds(horizontal)">
                                      <p:cBhvr>
                                        <p:cTn id="166" dur="500"/>
                                        <p:tgtEl>
                                          <p:spTgt spid="131"/>
                                        </p:tgtEl>
                                      </p:cBhvr>
                                    </p:animEffect>
                                    <p:set>
                                      <p:cBhvr>
                                        <p:cTn id="167" dur="1" fill="hold">
                                          <p:stCondLst>
                                            <p:cond delay="499"/>
                                          </p:stCondLst>
                                        </p:cTn>
                                        <p:tgtEl>
                                          <p:spTgt spid="131"/>
                                        </p:tgtEl>
                                        <p:attrNameLst>
                                          <p:attrName>style.visibility</p:attrName>
                                        </p:attrNameLst>
                                      </p:cBhvr>
                                      <p:to>
                                        <p:strVal val="hidden"/>
                                      </p:to>
                                    </p:set>
                                  </p:childTnLst>
                                </p:cTn>
                              </p:par>
                              <p:par>
                                <p:cTn id="168" presetID="3" presetClass="exit" presetSubtype="10" fill="hold" grpId="1" nodeType="withEffect">
                                  <p:stCondLst>
                                    <p:cond delay="0"/>
                                  </p:stCondLst>
                                  <p:childTnLst>
                                    <p:animEffect transition="out" filter="blinds(horizontal)">
                                      <p:cBhvr>
                                        <p:cTn id="169" dur="500"/>
                                        <p:tgtEl>
                                          <p:spTgt spid="134"/>
                                        </p:tgtEl>
                                      </p:cBhvr>
                                    </p:animEffect>
                                    <p:set>
                                      <p:cBhvr>
                                        <p:cTn id="170" dur="1" fill="hold">
                                          <p:stCondLst>
                                            <p:cond delay="499"/>
                                          </p:stCondLst>
                                        </p:cTn>
                                        <p:tgtEl>
                                          <p:spTgt spid="134"/>
                                        </p:tgtEl>
                                        <p:attrNameLst>
                                          <p:attrName>style.visibility</p:attrName>
                                        </p:attrNameLst>
                                      </p:cBhvr>
                                      <p:to>
                                        <p:strVal val="hidden"/>
                                      </p:to>
                                    </p:set>
                                  </p:childTnLst>
                                </p:cTn>
                              </p:par>
                              <p:par>
                                <p:cTn id="171" presetID="3" presetClass="exit" presetSubtype="10" fill="hold" grpId="1" nodeType="withEffect">
                                  <p:stCondLst>
                                    <p:cond delay="0"/>
                                  </p:stCondLst>
                                  <p:childTnLst>
                                    <p:animEffect transition="out" filter="blinds(horizontal)">
                                      <p:cBhvr>
                                        <p:cTn id="172" dur="500"/>
                                        <p:tgtEl>
                                          <p:spTgt spid="135"/>
                                        </p:tgtEl>
                                      </p:cBhvr>
                                    </p:animEffect>
                                    <p:set>
                                      <p:cBhvr>
                                        <p:cTn id="173" dur="1" fill="hold">
                                          <p:stCondLst>
                                            <p:cond delay="499"/>
                                          </p:stCondLst>
                                        </p:cTn>
                                        <p:tgtEl>
                                          <p:spTgt spid="135"/>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150"/>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144"/>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145"/>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151"/>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149"/>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152"/>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153"/>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154"/>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155"/>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56"/>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157"/>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158"/>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159"/>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160"/>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161"/>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162"/>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163"/>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164"/>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165"/>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166"/>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167"/>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169"/>
                                        </p:tgtEl>
                                        <p:attrNameLst>
                                          <p:attrName>style.visibility</p:attrName>
                                        </p:attrNameLst>
                                      </p:cBhvr>
                                      <p:to>
                                        <p:strVal val="visible"/>
                                      </p:to>
                                    </p:set>
                                  </p:childTnLst>
                                </p:cTn>
                              </p:par>
                              <p:par>
                                <p:cTn id="220" presetID="1" presetClass="entr" presetSubtype="0" fill="hold" grpId="0" nodeType="withEffect">
                                  <p:stCondLst>
                                    <p:cond delay="0"/>
                                  </p:stCondLst>
                                  <p:childTnLst>
                                    <p:set>
                                      <p:cBhvr>
                                        <p:cTn id="221" dur="1" fill="hold">
                                          <p:stCondLst>
                                            <p:cond delay="0"/>
                                          </p:stCondLst>
                                        </p:cTn>
                                        <p:tgtEl>
                                          <p:spTgt spid="170"/>
                                        </p:tgtEl>
                                        <p:attrNameLst>
                                          <p:attrName>style.visibility</p:attrName>
                                        </p:attrNameLst>
                                      </p:cBhvr>
                                      <p:to>
                                        <p:strVal val="visible"/>
                                      </p:to>
                                    </p:set>
                                  </p:childTnLst>
                                </p:cTn>
                              </p:par>
                              <p:par>
                                <p:cTn id="222" presetID="1" presetClass="entr" presetSubtype="0" fill="hold" grpId="0" nodeType="withEffect">
                                  <p:stCondLst>
                                    <p:cond delay="0"/>
                                  </p:stCondLst>
                                  <p:childTnLst>
                                    <p:set>
                                      <p:cBhvr>
                                        <p:cTn id="223" dur="1" fill="hold">
                                          <p:stCondLst>
                                            <p:cond delay="0"/>
                                          </p:stCondLst>
                                        </p:cTn>
                                        <p:tgtEl>
                                          <p:spTgt spid="171"/>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172"/>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73"/>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174"/>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175"/>
                                        </p:tgtEl>
                                        <p:attrNameLst>
                                          <p:attrName>style.visibility</p:attrName>
                                        </p:attrNameLst>
                                      </p:cBhvr>
                                      <p:to>
                                        <p:strVal val="visible"/>
                                      </p:to>
                                    </p:set>
                                  </p:childTnLst>
                                </p:cTn>
                              </p:par>
                              <p:par>
                                <p:cTn id="232" presetID="1" presetClass="entr" presetSubtype="0" fill="hold" grpId="0" nodeType="withEffect">
                                  <p:stCondLst>
                                    <p:cond delay="0"/>
                                  </p:stCondLst>
                                  <p:childTnLst>
                                    <p:set>
                                      <p:cBhvr>
                                        <p:cTn id="233" dur="1" fill="hold">
                                          <p:stCondLst>
                                            <p:cond delay="0"/>
                                          </p:stCondLst>
                                        </p:cTn>
                                        <p:tgtEl>
                                          <p:spTgt spid="176"/>
                                        </p:tgtEl>
                                        <p:attrNameLst>
                                          <p:attrName>style.visibility</p:attrName>
                                        </p:attrNameLst>
                                      </p:cBhvr>
                                      <p:to>
                                        <p:strVal val="visible"/>
                                      </p:to>
                                    </p:set>
                                  </p:childTnLst>
                                </p:cTn>
                              </p:par>
                              <p:par>
                                <p:cTn id="234" presetID="1" presetClass="entr" presetSubtype="0" fill="hold" nodeType="withEffect">
                                  <p:stCondLst>
                                    <p:cond delay="0"/>
                                  </p:stCondLst>
                                  <p:childTnLst>
                                    <p:set>
                                      <p:cBhvr>
                                        <p:cTn id="235" dur="1" fill="hold">
                                          <p:stCondLst>
                                            <p:cond delay="0"/>
                                          </p:stCondLst>
                                        </p:cTn>
                                        <p:tgtEl>
                                          <p:spTgt spid="177"/>
                                        </p:tgtEl>
                                        <p:attrNameLst>
                                          <p:attrName>style.visibility</p:attrName>
                                        </p:attrNameLst>
                                      </p:cBhvr>
                                      <p:to>
                                        <p:strVal val="visible"/>
                                      </p:to>
                                    </p:set>
                                  </p:childTnLst>
                                </p:cTn>
                              </p:par>
                              <p:par>
                                <p:cTn id="236" presetID="1" presetClass="entr" presetSubtype="0" fill="hold" nodeType="withEffect">
                                  <p:stCondLst>
                                    <p:cond delay="0"/>
                                  </p:stCondLst>
                                  <p:childTnLst>
                                    <p:set>
                                      <p:cBhvr>
                                        <p:cTn id="237" dur="1" fill="hold">
                                          <p:stCondLst>
                                            <p:cond delay="0"/>
                                          </p:stCondLst>
                                        </p:cTn>
                                        <p:tgtEl>
                                          <p:spTgt spid="178"/>
                                        </p:tgtEl>
                                        <p:attrNameLst>
                                          <p:attrName>style.visibility</p:attrName>
                                        </p:attrNameLst>
                                      </p:cBhvr>
                                      <p:to>
                                        <p:strVal val="visible"/>
                                      </p:to>
                                    </p:set>
                                  </p:childTnLst>
                                </p:cTn>
                              </p:par>
                              <p:par>
                                <p:cTn id="238" presetID="1" presetClass="entr" presetSubtype="0" fill="hold" grpId="0" nodeType="withEffect">
                                  <p:stCondLst>
                                    <p:cond delay="0"/>
                                  </p:stCondLst>
                                  <p:childTnLst>
                                    <p:set>
                                      <p:cBhvr>
                                        <p:cTn id="239" dur="1" fill="hold">
                                          <p:stCondLst>
                                            <p:cond delay="0"/>
                                          </p:stCondLst>
                                        </p:cTn>
                                        <p:tgtEl>
                                          <p:spTgt spid="179"/>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3" presetClass="emph" presetSubtype="2" fill="hold" grpId="1" nodeType="clickEffect">
                                  <p:stCondLst>
                                    <p:cond delay="0"/>
                                  </p:stCondLst>
                                  <p:childTnLst>
                                    <p:animClr clrSpc="rgb" dir="cw">
                                      <p:cBhvr override="childStyle">
                                        <p:cTn id="243" dur="2000" fill="hold"/>
                                        <p:tgtEl>
                                          <p:spTgt spid="102"/>
                                        </p:tgtEl>
                                        <p:attrNameLst>
                                          <p:attrName>style.color</p:attrName>
                                        </p:attrNameLst>
                                      </p:cBhvr>
                                      <p:to>
                                        <a:srgbClr val="DB4333"/>
                                      </p:to>
                                    </p:animClr>
                                  </p:childTnLst>
                                </p:cTn>
                              </p:par>
                              <p:par>
                                <p:cTn id="244" presetID="1" presetClass="entr" presetSubtype="0" fill="hold" nodeType="withEffect">
                                  <p:stCondLst>
                                    <p:cond delay="0"/>
                                  </p:stCondLst>
                                  <p:childTnLst>
                                    <p:set>
                                      <p:cBhvr>
                                        <p:cTn id="245" dur="1" fill="hold">
                                          <p:stCondLst>
                                            <p:cond delay="0"/>
                                          </p:stCondLst>
                                        </p:cTn>
                                        <p:tgtEl>
                                          <p:spTgt spid="183"/>
                                        </p:tgtEl>
                                        <p:attrNameLst>
                                          <p:attrName>style.visibility</p:attrName>
                                        </p:attrNameLst>
                                      </p:cBhvr>
                                      <p:to>
                                        <p:strVal val="visible"/>
                                      </p:to>
                                    </p:set>
                                  </p:childTnLst>
                                </p:cTn>
                              </p:par>
                              <p:par>
                                <p:cTn id="246" presetID="4" presetClass="entr" presetSubtype="16" fill="hold" grpId="0" nodeType="withEffect">
                                  <p:stCondLst>
                                    <p:cond delay="0"/>
                                  </p:stCondLst>
                                  <p:childTnLst>
                                    <p:set>
                                      <p:cBhvr>
                                        <p:cTn id="247" dur="1" fill="hold">
                                          <p:stCondLst>
                                            <p:cond delay="0"/>
                                          </p:stCondLst>
                                        </p:cTn>
                                        <p:tgtEl>
                                          <p:spTgt spid="190"/>
                                        </p:tgtEl>
                                        <p:attrNameLst>
                                          <p:attrName>style.visibility</p:attrName>
                                        </p:attrNameLst>
                                      </p:cBhvr>
                                      <p:to>
                                        <p:strVal val="visible"/>
                                      </p:to>
                                    </p:set>
                                    <p:animEffect transition="in" filter="box(in)">
                                      <p:cBhvr>
                                        <p:cTn id="248" dur="500"/>
                                        <p:tgtEl>
                                          <p:spTgt spid="190"/>
                                        </p:tgtEl>
                                      </p:cBhvr>
                                    </p:animEffect>
                                  </p:childTnLst>
                                </p:cTn>
                              </p:par>
                              <p:par>
                                <p:cTn id="249" presetID="4" presetClass="entr" presetSubtype="16" fill="hold" grpId="0" nodeType="withEffect">
                                  <p:stCondLst>
                                    <p:cond delay="0"/>
                                  </p:stCondLst>
                                  <p:childTnLst>
                                    <p:set>
                                      <p:cBhvr>
                                        <p:cTn id="250" dur="1" fill="hold">
                                          <p:stCondLst>
                                            <p:cond delay="0"/>
                                          </p:stCondLst>
                                        </p:cTn>
                                        <p:tgtEl>
                                          <p:spTgt spid="191"/>
                                        </p:tgtEl>
                                        <p:attrNameLst>
                                          <p:attrName>style.visibility</p:attrName>
                                        </p:attrNameLst>
                                      </p:cBhvr>
                                      <p:to>
                                        <p:strVal val="visible"/>
                                      </p:to>
                                    </p:set>
                                    <p:animEffect transition="in" filter="box(in)">
                                      <p:cBhvr>
                                        <p:cTn id="251" dur="500"/>
                                        <p:tgtEl>
                                          <p:spTgt spid="191"/>
                                        </p:tgtEl>
                                      </p:cBhvr>
                                    </p:animEffect>
                                  </p:childTnLst>
                                </p:cTn>
                              </p:par>
                            </p:childTnLst>
                          </p:cTn>
                        </p:par>
                      </p:childTnLst>
                    </p:cTn>
                  </p:par>
                  <p:par>
                    <p:cTn id="252" fill="hold">
                      <p:stCondLst>
                        <p:cond delay="indefinite"/>
                      </p:stCondLst>
                      <p:childTnLst>
                        <p:par>
                          <p:cTn id="253" fill="hold">
                            <p:stCondLst>
                              <p:cond delay="0"/>
                            </p:stCondLst>
                            <p:childTnLst>
                              <p:par>
                                <p:cTn id="254" presetID="3" presetClass="exit" presetSubtype="10" fill="hold" grpId="1" nodeType="clickEffect">
                                  <p:stCondLst>
                                    <p:cond delay="0"/>
                                  </p:stCondLst>
                                  <p:childTnLst>
                                    <p:animEffect transition="out" filter="blinds(horizontal)">
                                      <p:cBhvr>
                                        <p:cTn id="255" dur="500"/>
                                        <p:tgtEl>
                                          <p:spTgt spid="191"/>
                                        </p:tgtEl>
                                      </p:cBhvr>
                                    </p:animEffect>
                                    <p:set>
                                      <p:cBhvr>
                                        <p:cTn id="256" dur="1" fill="hold">
                                          <p:stCondLst>
                                            <p:cond delay="499"/>
                                          </p:stCondLst>
                                        </p:cTn>
                                        <p:tgtEl>
                                          <p:spTgt spid="191"/>
                                        </p:tgtEl>
                                        <p:attrNameLst>
                                          <p:attrName>style.visibility</p:attrName>
                                        </p:attrNameLst>
                                      </p:cBhvr>
                                      <p:to>
                                        <p:strVal val="hidden"/>
                                      </p:to>
                                    </p:set>
                                  </p:childTnLst>
                                </p:cTn>
                              </p:par>
                              <p:par>
                                <p:cTn id="257" presetID="4" presetClass="entr" presetSubtype="16" fill="hold" grpId="0" nodeType="withEffect">
                                  <p:stCondLst>
                                    <p:cond delay="0"/>
                                  </p:stCondLst>
                                  <p:childTnLst>
                                    <p:set>
                                      <p:cBhvr>
                                        <p:cTn id="258" dur="1" fill="hold">
                                          <p:stCondLst>
                                            <p:cond delay="0"/>
                                          </p:stCondLst>
                                        </p:cTn>
                                        <p:tgtEl>
                                          <p:spTgt spid="192"/>
                                        </p:tgtEl>
                                        <p:attrNameLst>
                                          <p:attrName>style.visibility</p:attrName>
                                        </p:attrNameLst>
                                      </p:cBhvr>
                                      <p:to>
                                        <p:strVal val="visible"/>
                                      </p:to>
                                    </p:set>
                                    <p:animEffect transition="in" filter="box(in)">
                                      <p:cBhvr>
                                        <p:cTn id="259" dur="500"/>
                                        <p:tgtEl>
                                          <p:spTgt spid="192"/>
                                        </p:tgtEl>
                                      </p:cBhvr>
                                    </p:animEffect>
                                  </p:childTnLst>
                                </p:cTn>
                              </p:par>
                            </p:childTnLst>
                          </p:cTn>
                        </p:par>
                      </p:childTnLst>
                    </p:cTn>
                  </p:par>
                  <p:par>
                    <p:cTn id="260" fill="hold">
                      <p:stCondLst>
                        <p:cond delay="indefinite"/>
                      </p:stCondLst>
                      <p:childTnLst>
                        <p:par>
                          <p:cTn id="261" fill="hold">
                            <p:stCondLst>
                              <p:cond delay="0"/>
                            </p:stCondLst>
                            <p:childTnLst>
                              <p:par>
                                <p:cTn id="262" presetID="3" presetClass="exit" presetSubtype="10" fill="hold" grpId="1" nodeType="clickEffect">
                                  <p:stCondLst>
                                    <p:cond delay="0"/>
                                  </p:stCondLst>
                                  <p:childTnLst>
                                    <p:animEffect transition="out" filter="blinds(horizontal)">
                                      <p:cBhvr>
                                        <p:cTn id="263" dur="500"/>
                                        <p:tgtEl>
                                          <p:spTgt spid="192"/>
                                        </p:tgtEl>
                                      </p:cBhvr>
                                    </p:animEffect>
                                    <p:set>
                                      <p:cBhvr>
                                        <p:cTn id="264" dur="1" fill="hold">
                                          <p:stCondLst>
                                            <p:cond delay="499"/>
                                          </p:stCondLst>
                                        </p:cTn>
                                        <p:tgtEl>
                                          <p:spTgt spid="1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10" grpId="0" animBg="1"/>
      <p:bldP spid="11" grpId="0"/>
      <p:bldP spid="12" grpId="0" animBg="1"/>
      <p:bldP spid="13" grpId="0"/>
      <p:bldP spid="14" grpId="0"/>
      <p:bldP spid="15" grpId="0"/>
      <p:bldP spid="17" grpId="0"/>
      <p:bldP spid="18" grpId="0" animBg="1"/>
      <p:bldP spid="18" grpId="1" animBg="1"/>
      <p:bldP spid="20" grpId="0" animBg="1"/>
      <p:bldP spid="22" grpId="0" animBg="1"/>
      <p:bldP spid="25" grpId="0"/>
      <p:bldP spid="26" grpId="0"/>
      <p:bldP spid="27" grpId="0"/>
      <p:bldP spid="28" grpId="0"/>
      <p:bldP spid="29" grpId="0" animBg="1"/>
      <p:bldP spid="30" grpId="0" animBg="1"/>
      <p:bldP spid="30" grpId="1" animBg="1"/>
      <p:bldP spid="31" grpId="0" animBg="1"/>
      <p:bldP spid="38" grpId="0"/>
      <p:bldP spid="39" grpId="0" animBg="1"/>
      <p:bldP spid="40" grpId="0"/>
      <p:bldP spid="42" grpId="0" animBg="1"/>
      <p:bldP spid="42" grpId="1" animBg="1"/>
      <p:bldP spid="43" grpId="0" animBg="1"/>
      <p:bldP spid="101" grpId="0" animBg="1"/>
      <p:bldP spid="102" grpId="0" animBg="1"/>
      <p:bldP spid="102" grpId="1" animBg="1"/>
      <p:bldP spid="103" grpId="0" animBg="1"/>
      <p:bldP spid="104" grpId="0" animBg="1"/>
      <p:bldP spid="105" grpId="0" animBg="1"/>
      <p:bldP spid="106" grpId="0" animBg="1"/>
      <p:bldP spid="107" grpId="0"/>
      <p:bldP spid="109" grpId="0"/>
      <p:bldP spid="110" grpId="0"/>
      <p:bldP spid="118" grpId="0"/>
      <p:bldP spid="119" grpId="0"/>
      <p:bldP spid="120" grpId="0" animBg="1"/>
      <p:bldP spid="121" grpId="0" animBg="1"/>
      <p:bldP spid="122" grpId="0" animBg="1"/>
      <p:bldP spid="124" grpId="0" animBg="1"/>
      <p:bldP spid="125" grpId="0" animBg="1"/>
      <p:bldP spid="126" grpId="0" animBg="1"/>
      <p:bldP spid="127" grpId="0"/>
      <p:bldP spid="128" grpId="0"/>
      <p:bldP spid="129" grpId="0" animBg="1"/>
      <p:bldP spid="129" grpId="1" animBg="1"/>
      <p:bldP spid="130" grpId="0" animBg="1"/>
      <p:bldP spid="130" grpId="1" animBg="1"/>
      <p:bldP spid="131" grpId="0" animBg="1"/>
      <p:bldP spid="131" grpId="1" animBg="1"/>
      <p:bldP spid="134" grpId="0" animBg="1"/>
      <p:bldP spid="134" grpId="1" animBg="1"/>
      <p:bldP spid="135" grpId="0" animBg="1"/>
      <p:bldP spid="135" grpId="1" animBg="1"/>
      <p:bldP spid="144" grpId="0"/>
      <p:bldP spid="145" grpId="0"/>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9" grpId="0" animBg="1"/>
      <p:bldP spid="170" grpId="0" animBg="1"/>
      <p:bldP spid="171" grpId="0" animBg="1"/>
      <p:bldP spid="172" grpId="0" animBg="1"/>
      <p:bldP spid="173" grpId="0" animBg="1"/>
      <p:bldP spid="174" grpId="0" animBg="1"/>
      <p:bldP spid="175" grpId="0" animBg="1"/>
      <p:bldP spid="176" grpId="0" animBg="1"/>
      <p:bldP spid="179" grpId="0"/>
      <p:bldP spid="150" grpId="0" animBg="1"/>
      <p:bldP spid="190" grpId="0" animBg="1"/>
      <p:bldP spid="191" grpId="0" animBg="1"/>
      <p:bldP spid="191" grpId="1" animBg="1"/>
      <p:bldP spid="192" grpId="0" animBg="1"/>
      <p:bldP spid="192"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839200" cy="1143000"/>
          </a:xfrm>
        </p:spPr>
        <p:txBody>
          <a:bodyPr>
            <a:normAutofit fontScale="90000"/>
          </a:bodyPr>
          <a:lstStyle/>
          <a:p>
            <a:r>
              <a:rPr lang="en-US" dirty="0" smtClean="0"/>
              <a:t>Qualitative Comparison with Prior Work</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r>
              <a:rPr lang="en-US" b="1" dirty="0" smtClean="0"/>
              <a:t>Zero-based designs</a:t>
            </a:r>
          </a:p>
          <a:p>
            <a:pPr lvl="1"/>
            <a:r>
              <a:rPr lang="en-US" dirty="0" smtClean="0"/>
              <a:t>ZCA </a:t>
            </a:r>
            <a:r>
              <a:rPr lang="en-US" sz="2400" i="1" dirty="0" smtClean="0"/>
              <a:t>[</a:t>
            </a:r>
            <a:r>
              <a:rPr lang="en-US" sz="2400" i="1" dirty="0" err="1" smtClean="0"/>
              <a:t>Dusser</a:t>
            </a:r>
            <a:r>
              <a:rPr lang="en-US" sz="2400" i="1" dirty="0" smtClean="0"/>
              <a:t>+, ICS’09</a:t>
            </a:r>
            <a:r>
              <a:rPr lang="en-US" sz="2400" i="1" dirty="0"/>
              <a:t>]</a:t>
            </a:r>
            <a:r>
              <a:rPr lang="en-US" dirty="0" smtClean="0"/>
              <a:t>: zero-content augmented cache</a:t>
            </a:r>
          </a:p>
          <a:p>
            <a:pPr lvl="1"/>
            <a:r>
              <a:rPr lang="en-US" dirty="0" smtClean="0"/>
              <a:t>ZVC </a:t>
            </a:r>
            <a:r>
              <a:rPr lang="en-US" sz="2400" i="1" dirty="0" smtClean="0"/>
              <a:t>[Islam+, PACT’09]</a:t>
            </a:r>
            <a:r>
              <a:rPr lang="en-US" dirty="0" smtClean="0"/>
              <a:t>: zero-value cancelling</a:t>
            </a:r>
          </a:p>
          <a:p>
            <a:pPr lvl="1"/>
            <a:r>
              <a:rPr lang="en-US" dirty="0" smtClean="0">
                <a:solidFill>
                  <a:srgbClr val="FF0000"/>
                </a:solidFill>
              </a:rPr>
              <a:t>Limited applicability (only zero values)</a:t>
            </a:r>
            <a:endParaRPr lang="en-US" dirty="0" smtClean="0"/>
          </a:p>
          <a:p>
            <a:r>
              <a:rPr lang="en-US" b="1" dirty="0" smtClean="0"/>
              <a:t>FVC</a:t>
            </a:r>
            <a:r>
              <a:rPr lang="en-US" dirty="0" smtClean="0"/>
              <a:t> </a:t>
            </a:r>
            <a:r>
              <a:rPr lang="en-US" sz="2400" i="1" dirty="0"/>
              <a:t>[</a:t>
            </a:r>
            <a:r>
              <a:rPr lang="en-US" sz="2400" i="1" dirty="0" smtClean="0"/>
              <a:t>Yang+, MICRO’00</a:t>
            </a:r>
            <a:r>
              <a:rPr lang="en-US" sz="2400" i="1" dirty="0"/>
              <a:t>]</a:t>
            </a:r>
            <a:r>
              <a:rPr lang="en-US" dirty="0" smtClean="0"/>
              <a:t>: </a:t>
            </a:r>
            <a:r>
              <a:rPr lang="en-US" sz="3200" dirty="0" smtClean="0"/>
              <a:t>frequent value compression</a:t>
            </a:r>
          </a:p>
          <a:p>
            <a:pPr lvl="1"/>
            <a:r>
              <a:rPr lang="en-US" sz="2800" dirty="0" smtClean="0">
                <a:solidFill>
                  <a:srgbClr val="FF0000"/>
                </a:solidFill>
              </a:rPr>
              <a:t>High decompression latency and complexity</a:t>
            </a:r>
            <a:endParaRPr lang="en-US" dirty="0" smtClean="0"/>
          </a:p>
          <a:p>
            <a:r>
              <a:rPr lang="en-US" b="1" dirty="0" smtClean="0"/>
              <a:t>Pattern-based compression designs</a:t>
            </a:r>
          </a:p>
          <a:p>
            <a:pPr lvl="1"/>
            <a:r>
              <a:rPr lang="en-US" dirty="0" smtClean="0"/>
              <a:t>FPC </a:t>
            </a:r>
            <a:r>
              <a:rPr lang="en-US" sz="2400" i="1" dirty="0" smtClean="0"/>
              <a:t>[</a:t>
            </a:r>
            <a:r>
              <a:rPr lang="en-US" sz="2400" i="1" dirty="0" err="1" smtClean="0"/>
              <a:t>Alameldeen</a:t>
            </a:r>
            <a:r>
              <a:rPr lang="en-US" sz="2400" i="1" dirty="0" smtClean="0"/>
              <a:t>+, ISCA’04</a:t>
            </a:r>
            <a:r>
              <a:rPr lang="en-US" sz="2400" i="1" dirty="0"/>
              <a:t>]</a:t>
            </a:r>
            <a:r>
              <a:rPr lang="en-US" dirty="0" smtClean="0"/>
              <a:t>: frequent pattern compression</a:t>
            </a:r>
          </a:p>
          <a:p>
            <a:pPr lvl="2"/>
            <a:r>
              <a:rPr lang="en-US" dirty="0" smtClean="0">
                <a:solidFill>
                  <a:srgbClr val="FF0000"/>
                </a:solidFill>
              </a:rPr>
              <a:t>High decompression latency (5 cycles) and complexity</a:t>
            </a:r>
          </a:p>
          <a:p>
            <a:pPr lvl="1"/>
            <a:r>
              <a:rPr lang="en-US" dirty="0" smtClean="0"/>
              <a:t>C-pack </a:t>
            </a:r>
            <a:r>
              <a:rPr lang="en-US" sz="2200" i="1" dirty="0"/>
              <a:t>[</a:t>
            </a:r>
            <a:r>
              <a:rPr lang="en-US" sz="2200" i="1" dirty="0" smtClean="0"/>
              <a:t>Chen+, T-VLSI Systems’10</a:t>
            </a:r>
            <a:r>
              <a:rPr lang="en-US" sz="2200" i="1" dirty="0"/>
              <a:t>]</a:t>
            </a:r>
            <a:r>
              <a:rPr lang="en-US" dirty="0" smtClean="0"/>
              <a:t>: practical implementation of FPC-like algorithm</a:t>
            </a:r>
          </a:p>
          <a:p>
            <a:pPr lvl="2"/>
            <a:r>
              <a:rPr lang="en-US" dirty="0" smtClean="0">
                <a:solidFill>
                  <a:srgbClr val="FF0000"/>
                </a:solidFill>
              </a:rPr>
              <a:t>High decompression latency (8 cycles)</a:t>
            </a:r>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103</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109221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62000"/>
          </a:xfrm>
        </p:spPr>
        <p:txBody>
          <a:bodyPr>
            <a:normAutofit/>
          </a:bodyPr>
          <a:lstStyle/>
          <a:p>
            <a:r>
              <a:rPr lang="en-US" dirty="0" smtClean="0"/>
              <a:t>Cache Compression Ratios</a:t>
            </a:r>
            <a:endParaRPr lang="en-US" dirty="0"/>
          </a:p>
        </p:txBody>
      </p:sp>
      <p:sp>
        <p:nvSpPr>
          <p:cNvPr id="5" name="Content Placeholder 2"/>
          <p:cNvSpPr>
            <a:spLocks noGrp="1"/>
          </p:cNvSpPr>
          <p:nvPr>
            <p:ph idx="1"/>
          </p:nvPr>
        </p:nvSpPr>
        <p:spPr>
          <a:xfrm>
            <a:off x="381000" y="5257800"/>
            <a:ext cx="8229600" cy="944563"/>
          </a:xfrm>
        </p:spPr>
        <p:txBody>
          <a:bodyPr>
            <a:normAutofit/>
          </a:bodyPr>
          <a:lstStyle/>
          <a:p>
            <a:pPr marL="0" indent="0">
              <a:buNone/>
            </a:pPr>
            <a:r>
              <a:rPr lang="en-US" b="1" dirty="0" smtClean="0">
                <a:solidFill>
                  <a:srgbClr val="649A6D"/>
                </a:solidFill>
              </a:rPr>
              <a:t>B</a:t>
            </a:r>
            <a:r>
              <a:rPr lang="el-GR" b="1" dirty="0">
                <a:solidFill>
                  <a:srgbClr val="649A6D"/>
                </a:solidFill>
                <a:cs typeface="Calibri"/>
              </a:rPr>
              <a:t>Δ</a:t>
            </a:r>
            <a:r>
              <a:rPr lang="en-US" b="1" dirty="0" smtClean="0">
                <a:solidFill>
                  <a:srgbClr val="649A6D"/>
                </a:solidFill>
                <a:cs typeface="Calibri"/>
              </a:rPr>
              <a:t>I </a:t>
            </a:r>
            <a:r>
              <a:rPr lang="en-US" dirty="0" smtClean="0">
                <a:solidFill>
                  <a:srgbClr val="649A6D"/>
                </a:solidFill>
                <a:cs typeface="Calibri"/>
              </a:rPr>
              <a:t>achieves the highest compression ratio</a:t>
            </a:r>
            <a:endParaRPr lang="en-US" dirty="0">
              <a:solidFill>
                <a:srgbClr val="649A6D"/>
              </a:solidFill>
            </a:endParaRPr>
          </a:p>
          <a:p>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104</a:t>
            </a:fld>
            <a:endParaRPr lang="en-US" altLang="en-US">
              <a:solidFill>
                <a:prstClr val="black">
                  <a:tint val="75000"/>
                </a:prstClr>
              </a:solidFill>
              <a:latin typeface="Calibri"/>
            </a:endParaRPr>
          </a:p>
        </p:txBody>
      </p:sp>
      <p:graphicFrame>
        <p:nvGraphicFramePr>
          <p:cNvPr id="6" name="Chart 5"/>
          <p:cNvGraphicFramePr>
            <a:graphicFrameLocks/>
          </p:cNvGraphicFramePr>
          <p:nvPr>
            <p:extLst>
              <p:ext uri="{D42A27DB-BD31-4B8C-83A1-F6EECF244321}">
                <p14:modId xmlns:p14="http://schemas.microsoft.com/office/powerpoint/2010/main" val="3594508479"/>
              </p:ext>
            </p:extLst>
          </p:nvPr>
        </p:nvGraphicFramePr>
        <p:xfrm>
          <a:off x="152400" y="990600"/>
          <a:ext cx="876299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txBox="1">
            <a:spLocks/>
          </p:cNvSpPr>
          <p:nvPr/>
        </p:nvSpPr>
        <p:spPr>
          <a:xfrm>
            <a:off x="8291192" y="1952708"/>
            <a:ext cx="762000" cy="472281"/>
          </a:xfrm>
          <a:prstGeom prst="rect">
            <a:avLst/>
          </a:prstGeom>
          <a:solidFill>
            <a:schemeClr val="bg1"/>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rgbClr val="649A6D"/>
                </a:solidFill>
                <a:latin typeface="Calibri"/>
              </a:rPr>
              <a:t>1.53</a:t>
            </a:r>
            <a:endParaRPr lang="en-US" b="1" dirty="0">
              <a:solidFill>
                <a:prstClr val="black"/>
              </a:solidFill>
              <a:latin typeface="Calibri"/>
            </a:endParaRPr>
          </a:p>
        </p:txBody>
      </p:sp>
      <p:sp>
        <p:nvSpPr>
          <p:cNvPr id="3" name="Down Arrow 2"/>
          <p:cNvSpPr/>
          <p:nvPr/>
        </p:nvSpPr>
        <p:spPr>
          <a:xfrm>
            <a:off x="8608184" y="2286000"/>
            <a:ext cx="128016" cy="457201"/>
          </a:xfrm>
          <a:prstGeom prst="downArrow">
            <a:avLst/>
          </a:prstGeom>
          <a:solidFill>
            <a:srgbClr val="649A6D"/>
          </a:solidFill>
          <a:ln>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900"/>
              </a:solidFill>
              <a:latin typeface="Calibri"/>
            </a:endParaRPr>
          </a:p>
        </p:txBody>
      </p:sp>
      <p:sp>
        <p:nvSpPr>
          <p:cNvPr id="8" name="Content Placeholder 2"/>
          <p:cNvSpPr txBox="1">
            <a:spLocks/>
          </p:cNvSpPr>
          <p:nvPr/>
        </p:nvSpPr>
        <p:spPr>
          <a:xfrm>
            <a:off x="1295400" y="884183"/>
            <a:ext cx="7848600" cy="6398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3000" dirty="0" smtClean="0">
                <a:solidFill>
                  <a:prstClr val="black"/>
                </a:solidFill>
                <a:latin typeface="Calibri"/>
              </a:rPr>
              <a:t>SPEC2006, databases, web workloads, 2MB L2</a:t>
            </a:r>
            <a:endParaRPr lang="en-US" dirty="0" smtClean="0">
              <a:solidFill>
                <a:prstClr val="black"/>
              </a:solidFill>
              <a:latin typeface="Calibri"/>
            </a:endParaRPr>
          </a:p>
          <a:p>
            <a:endParaRPr lang="en-US" dirty="0" smtClean="0">
              <a:solidFill>
                <a:prstClr val="black"/>
              </a:solidFill>
              <a:latin typeface="Calibri"/>
            </a:endParaRPr>
          </a:p>
          <a:p>
            <a:pPr lvl="1"/>
            <a:endParaRPr lang="en-US" dirty="0">
              <a:solidFill>
                <a:prstClr val="black"/>
              </a:solidFill>
              <a:latin typeface="Calibri"/>
            </a:endParaRPr>
          </a:p>
        </p:txBody>
      </p:sp>
    </p:spTree>
    <p:extLst>
      <p:ext uri="{BB962C8B-B14F-4D97-AF65-F5344CB8AC3E}">
        <p14:creationId xmlns:p14="http://schemas.microsoft.com/office/powerpoint/2010/main" val="72597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P spid="7" grpId="0" animBg="1"/>
      <p:bldP spid="3" grpId="0" animBg="1"/>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15" y="0"/>
            <a:ext cx="8229600" cy="1143000"/>
          </a:xfrm>
        </p:spPr>
        <p:txBody>
          <a:bodyPr/>
          <a:lstStyle/>
          <a:p>
            <a:r>
              <a:rPr lang="en-US" dirty="0" smtClean="0"/>
              <a:t>Single-Core: IPC and MPKI</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105</a:t>
            </a:fld>
            <a:endParaRPr lang="en-US" altLang="en-US">
              <a:solidFill>
                <a:prstClr val="black">
                  <a:tint val="75000"/>
                </a:prstClr>
              </a:solidFill>
              <a:latin typeface="Calibri"/>
            </a:endParaRPr>
          </a:p>
        </p:txBody>
      </p:sp>
      <p:graphicFrame>
        <p:nvGraphicFramePr>
          <p:cNvPr id="6" name="Chart 5"/>
          <p:cNvGraphicFramePr>
            <a:graphicFrameLocks/>
          </p:cNvGraphicFramePr>
          <p:nvPr>
            <p:extLst>
              <p:ext uri="{D42A27DB-BD31-4B8C-83A1-F6EECF244321}">
                <p14:modId xmlns:p14="http://schemas.microsoft.com/office/powerpoint/2010/main" val="4090205534"/>
              </p:ext>
            </p:extLst>
          </p:nvPr>
        </p:nvGraphicFramePr>
        <p:xfrm>
          <a:off x="-65370" y="1143000"/>
          <a:ext cx="4601977" cy="44744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345442" y="2972024"/>
            <a:ext cx="691215" cy="400110"/>
          </a:xfrm>
          <a:prstGeom prst="rect">
            <a:avLst/>
          </a:prstGeom>
          <a:noFill/>
        </p:spPr>
        <p:txBody>
          <a:bodyPr wrap="none" rtlCol="0">
            <a:spAutoFit/>
          </a:bodyPr>
          <a:lstStyle/>
          <a:p>
            <a:r>
              <a:rPr lang="en-US" sz="2000" dirty="0">
                <a:solidFill>
                  <a:prstClr val="black"/>
                </a:solidFill>
                <a:latin typeface="Calibri"/>
                <a:ea typeface="ＭＳ Ｐゴシック" charset="0"/>
                <a:cs typeface="ＭＳ Ｐゴシック" charset="0"/>
              </a:rPr>
              <a:t>8.1%</a:t>
            </a:r>
          </a:p>
        </p:txBody>
      </p:sp>
      <p:sp>
        <p:nvSpPr>
          <p:cNvPr id="8" name="TextBox 7"/>
          <p:cNvSpPr txBox="1"/>
          <p:nvPr/>
        </p:nvSpPr>
        <p:spPr>
          <a:xfrm>
            <a:off x="1905000" y="2771969"/>
            <a:ext cx="691215" cy="400110"/>
          </a:xfrm>
          <a:prstGeom prst="rect">
            <a:avLst/>
          </a:prstGeom>
          <a:noFill/>
        </p:spPr>
        <p:txBody>
          <a:bodyPr wrap="none" rtlCol="0">
            <a:spAutoFit/>
          </a:bodyPr>
          <a:lstStyle/>
          <a:p>
            <a:r>
              <a:rPr lang="en-US" sz="2000" dirty="0">
                <a:solidFill>
                  <a:prstClr val="black"/>
                </a:solidFill>
                <a:latin typeface="Calibri"/>
                <a:ea typeface="ＭＳ Ｐゴシック" charset="0"/>
                <a:cs typeface="ＭＳ Ｐゴシック" charset="0"/>
              </a:rPr>
              <a:t>5.2%</a:t>
            </a:r>
          </a:p>
        </p:txBody>
      </p:sp>
      <p:sp>
        <p:nvSpPr>
          <p:cNvPr id="9" name="TextBox 8"/>
          <p:cNvSpPr txBox="1"/>
          <p:nvPr/>
        </p:nvSpPr>
        <p:spPr>
          <a:xfrm>
            <a:off x="2397591" y="2543145"/>
            <a:ext cx="691215" cy="400110"/>
          </a:xfrm>
          <a:prstGeom prst="rect">
            <a:avLst/>
          </a:prstGeom>
          <a:noFill/>
        </p:spPr>
        <p:txBody>
          <a:bodyPr wrap="none" rtlCol="0">
            <a:spAutoFit/>
          </a:bodyPr>
          <a:lstStyle/>
          <a:p>
            <a:r>
              <a:rPr lang="en-US" sz="2000" dirty="0">
                <a:solidFill>
                  <a:prstClr val="black"/>
                </a:solidFill>
                <a:latin typeface="Calibri"/>
                <a:ea typeface="ＭＳ Ｐゴシック" charset="0"/>
                <a:cs typeface="ＭＳ Ｐゴシック" charset="0"/>
              </a:rPr>
              <a:t>5.1%</a:t>
            </a:r>
          </a:p>
        </p:txBody>
      </p:sp>
      <p:sp>
        <p:nvSpPr>
          <p:cNvPr id="10" name="TextBox 9"/>
          <p:cNvSpPr txBox="1"/>
          <p:nvPr/>
        </p:nvSpPr>
        <p:spPr>
          <a:xfrm>
            <a:off x="2864752" y="2325117"/>
            <a:ext cx="691215" cy="400110"/>
          </a:xfrm>
          <a:prstGeom prst="rect">
            <a:avLst/>
          </a:prstGeom>
          <a:noFill/>
        </p:spPr>
        <p:txBody>
          <a:bodyPr wrap="none" rtlCol="0">
            <a:spAutoFit/>
          </a:bodyPr>
          <a:lstStyle/>
          <a:p>
            <a:r>
              <a:rPr lang="en-US" sz="2000" dirty="0">
                <a:solidFill>
                  <a:prstClr val="black"/>
                </a:solidFill>
                <a:latin typeface="Calibri"/>
                <a:ea typeface="ＭＳ Ｐゴシック" charset="0"/>
                <a:cs typeface="ＭＳ Ｐゴシック" charset="0"/>
              </a:rPr>
              <a:t>4.9%</a:t>
            </a:r>
          </a:p>
        </p:txBody>
      </p:sp>
      <p:sp>
        <p:nvSpPr>
          <p:cNvPr id="11" name="TextBox 10"/>
          <p:cNvSpPr txBox="1"/>
          <p:nvPr/>
        </p:nvSpPr>
        <p:spPr>
          <a:xfrm>
            <a:off x="3408704" y="2107313"/>
            <a:ext cx="691215" cy="400110"/>
          </a:xfrm>
          <a:prstGeom prst="rect">
            <a:avLst/>
          </a:prstGeom>
          <a:noFill/>
        </p:spPr>
        <p:txBody>
          <a:bodyPr wrap="none" rtlCol="0">
            <a:spAutoFit/>
          </a:bodyPr>
          <a:lstStyle/>
          <a:p>
            <a:r>
              <a:rPr lang="en-US" sz="2000" dirty="0">
                <a:solidFill>
                  <a:prstClr val="black"/>
                </a:solidFill>
                <a:latin typeface="Calibri"/>
                <a:ea typeface="ＭＳ Ｐゴシック" charset="0"/>
                <a:cs typeface="ＭＳ Ｐゴシック" charset="0"/>
              </a:rPr>
              <a:t>5.6%</a:t>
            </a:r>
          </a:p>
        </p:txBody>
      </p:sp>
      <p:sp>
        <p:nvSpPr>
          <p:cNvPr id="12" name="TextBox 11"/>
          <p:cNvSpPr txBox="1"/>
          <p:nvPr/>
        </p:nvSpPr>
        <p:spPr>
          <a:xfrm>
            <a:off x="3841787" y="1828800"/>
            <a:ext cx="691215" cy="400110"/>
          </a:xfrm>
          <a:prstGeom prst="rect">
            <a:avLst/>
          </a:prstGeom>
          <a:noFill/>
        </p:spPr>
        <p:txBody>
          <a:bodyPr wrap="none" rtlCol="0">
            <a:spAutoFit/>
          </a:bodyPr>
          <a:lstStyle/>
          <a:p>
            <a:r>
              <a:rPr lang="en-US" sz="2000" dirty="0">
                <a:solidFill>
                  <a:prstClr val="black"/>
                </a:solidFill>
                <a:latin typeface="Calibri"/>
                <a:ea typeface="ＭＳ Ｐゴシック" charset="0"/>
                <a:cs typeface="ＭＳ Ｐゴシック" charset="0"/>
              </a:rPr>
              <a:t>3.6%</a:t>
            </a:r>
          </a:p>
        </p:txBody>
      </p:sp>
      <p:graphicFrame>
        <p:nvGraphicFramePr>
          <p:cNvPr id="13" name="Chart 12"/>
          <p:cNvGraphicFramePr>
            <a:graphicFrameLocks/>
          </p:cNvGraphicFramePr>
          <p:nvPr>
            <p:extLst>
              <p:ext uri="{D42A27DB-BD31-4B8C-83A1-F6EECF244321}">
                <p14:modId xmlns:p14="http://schemas.microsoft.com/office/powerpoint/2010/main" val="152557277"/>
              </p:ext>
            </p:extLst>
          </p:nvPr>
        </p:nvGraphicFramePr>
        <p:xfrm>
          <a:off x="4783104" y="1345667"/>
          <a:ext cx="4064843" cy="405293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6315852" y="1925007"/>
            <a:ext cx="627095" cy="400110"/>
          </a:xfrm>
          <a:prstGeom prst="rect">
            <a:avLst/>
          </a:prstGeom>
          <a:noFill/>
        </p:spPr>
        <p:txBody>
          <a:bodyPr wrap="none" rtlCol="0">
            <a:spAutoFit/>
          </a:bodyPr>
          <a:lstStyle/>
          <a:p>
            <a:r>
              <a:rPr lang="en-US" sz="2000" dirty="0">
                <a:solidFill>
                  <a:prstClr val="black"/>
                </a:solidFill>
                <a:latin typeface="Calibri"/>
                <a:ea typeface="ＭＳ Ｐゴシック" charset="0"/>
                <a:cs typeface="ＭＳ Ｐゴシック" charset="0"/>
              </a:rPr>
              <a:t>16%</a:t>
            </a:r>
          </a:p>
        </p:txBody>
      </p:sp>
      <p:sp>
        <p:nvSpPr>
          <p:cNvPr id="19" name="TextBox 18"/>
          <p:cNvSpPr txBox="1"/>
          <p:nvPr/>
        </p:nvSpPr>
        <p:spPr>
          <a:xfrm>
            <a:off x="6718812" y="2307368"/>
            <a:ext cx="627095" cy="400110"/>
          </a:xfrm>
          <a:prstGeom prst="rect">
            <a:avLst/>
          </a:prstGeom>
          <a:noFill/>
        </p:spPr>
        <p:txBody>
          <a:bodyPr wrap="none" rtlCol="0">
            <a:spAutoFit/>
          </a:bodyPr>
          <a:lstStyle/>
          <a:p>
            <a:r>
              <a:rPr lang="en-US" sz="2000" dirty="0">
                <a:solidFill>
                  <a:prstClr val="black"/>
                </a:solidFill>
                <a:latin typeface="Calibri"/>
                <a:ea typeface="ＭＳ Ｐゴシック" charset="0"/>
                <a:cs typeface="ＭＳ Ｐゴシック" charset="0"/>
              </a:rPr>
              <a:t>24%</a:t>
            </a:r>
          </a:p>
        </p:txBody>
      </p:sp>
      <p:sp>
        <p:nvSpPr>
          <p:cNvPr id="20" name="TextBox 19"/>
          <p:cNvSpPr txBox="1"/>
          <p:nvPr/>
        </p:nvSpPr>
        <p:spPr>
          <a:xfrm>
            <a:off x="7145304" y="2593972"/>
            <a:ext cx="627095" cy="400110"/>
          </a:xfrm>
          <a:prstGeom prst="rect">
            <a:avLst/>
          </a:prstGeom>
          <a:noFill/>
        </p:spPr>
        <p:txBody>
          <a:bodyPr wrap="none" rtlCol="0">
            <a:spAutoFit/>
          </a:bodyPr>
          <a:lstStyle/>
          <a:p>
            <a:r>
              <a:rPr lang="en-US" sz="2000" dirty="0">
                <a:solidFill>
                  <a:prstClr val="black"/>
                </a:solidFill>
                <a:latin typeface="Calibri"/>
                <a:ea typeface="ＭＳ Ｐゴシック" charset="0"/>
                <a:cs typeface="ＭＳ Ｐゴシック" charset="0"/>
              </a:rPr>
              <a:t>21%</a:t>
            </a:r>
          </a:p>
        </p:txBody>
      </p:sp>
      <p:sp>
        <p:nvSpPr>
          <p:cNvPr id="21" name="TextBox 20"/>
          <p:cNvSpPr txBox="1"/>
          <p:nvPr/>
        </p:nvSpPr>
        <p:spPr>
          <a:xfrm>
            <a:off x="7602505" y="2786642"/>
            <a:ext cx="627095" cy="400110"/>
          </a:xfrm>
          <a:prstGeom prst="rect">
            <a:avLst/>
          </a:prstGeom>
          <a:noFill/>
        </p:spPr>
        <p:txBody>
          <a:bodyPr wrap="none" rtlCol="0">
            <a:spAutoFit/>
          </a:bodyPr>
          <a:lstStyle/>
          <a:p>
            <a:r>
              <a:rPr lang="en-US" sz="2000" dirty="0">
                <a:solidFill>
                  <a:prstClr val="black"/>
                </a:solidFill>
                <a:latin typeface="Calibri"/>
                <a:ea typeface="ＭＳ Ｐゴシック" charset="0"/>
                <a:cs typeface="ＭＳ Ｐゴシック" charset="0"/>
              </a:rPr>
              <a:t>13%</a:t>
            </a:r>
          </a:p>
        </p:txBody>
      </p:sp>
      <p:sp>
        <p:nvSpPr>
          <p:cNvPr id="22" name="TextBox 21"/>
          <p:cNvSpPr txBox="1"/>
          <p:nvPr/>
        </p:nvSpPr>
        <p:spPr>
          <a:xfrm>
            <a:off x="8022609" y="2952690"/>
            <a:ext cx="627095" cy="400110"/>
          </a:xfrm>
          <a:prstGeom prst="rect">
            <a:avLst/>
          </a:prstGeom>
          <a:noFill/>
        </p:spPr>
        <p:txBody>
          <a:bodyPr wrap="none" rtlCol="0">
            <a:spAutoFit/>
          </a:bodyPr>
          <a:lstStyle/>
          <a:p>
            <a:r>
              <a:rPr lang="en-US" sz="2000" dirty="0">
                <a:solidFill>
                  <a:prstClr val="black"/>
                </a:solidFill>
                <a:latin typeface="Calibri"/>
                <a:ea typeface="ＭＳ Ｐゴシック" charset="0"/>
                <a:cs typeface="ＭＳ Ｐゴシック" charset="0"/>
              </a:rPr>
              <a:t>19%</a:t>
            </a:r>
          </a:p>
        </p:txBody>
      </p:sp>
      <p:sp>
        <p:nvSpPr>
          <p:cNvPr id="23" name="TextBox 22"/>
          <p:cNvSpPr txBox="1"/>
          <p:nvPr/>
        </p:nvSpPr>
        <p:spPr>
          <a:xfrm>
            <a:off x="8449537" y="3094166"/>
            <a:ext cx="627095" cy="400110"/>
          </a:xfrm>
          <a:prstGeom prst="rect">
            <a:avLst/>
          </a:prstGeom>
          <a:noFill/>
        </p:spPr>
        <p:txBody>
          <a:bodyPr wrap="none" rtlCol="0">
            <a:spAutoFit/>
          </a:bodyPr>
          <a:lstStyle/>
          <a:p>
            <a:r>
              <a:rPr lang="en-US" sz="2000" dirty="0">
                <a:solidFill>
                  <a:prstClr val="black"/>
                </a:solidFill>
                <a:latin typeface="Calibri"/>
                <a:ea typeface="ＭＳ Ｐゴシック" charset="0"/>
                <a:cs typeface="ＭＳ Ｐゴシック" charset="0"/>
              </a:rPr>
              <a:t>14%</a:t>
            </a:r>
          </a:p>
        </p:txBody>
      </p:sp>
      <p:sp>
        <p:nvSpPr>
          <p:cNvPr id="24" name="Content Placeholder 2"/>
          <p:cNvSpPr>
            <a:spLocks noGrp="1"/>
          </p:cNvSpPr>
          <p:nvPr>
            <p:ph idx="1"/>
          </p:nvPr>
        </p:nvSpPr>
        <p:spPr>
          <a:xfrm>
            <a:off x="352431" y="5410200"/>
            <a:ext cx="8763000" cy="639763"/>
          </a:xfrm>
        </p:spPr>
        <p:txBody>
          <a:bodyPr>
            <a:normAutofit/>
          </a:bodyPr>
          <a:lstStyle/>
          <a:p>
            <a:pPr marL="0" indent="0">
              <a:buNone/>
            </a:pPr>
            <a:r>
              <a:rPr lang="en-US" b="1" dirty="0" smtClean="0">
                <a:solidFill>
                  <a:srgbClr val="2A55D6"/>
                </a:solidFill>
              </a:rPr>
              <a:t>B</a:t>
            </a:r>
            <a:r>
              <a:rPr lang="el-GR" b="1" dirty="0">
                <a:solidFill>
                  <a:srgbClr val="2A55D6"/>
                </a:solidFill>
                <a:cs typeface="Calibri"/>
              </a:rPr>
              <a:t>Δ</a:t>
            </a:r>
            <a:r>
              <a:rPr lang="en-US" b="1" dirty="0" smtClean="0">
                <a:solidFill>
                  <a:srgbClr val="2A55D6"/>
                </a:solidFill>
                <a:cs typeface="Calibri"/>
              </a:rPr>
              <a:t>I </a:t>
            </a:r>
            <a:r>
              <a:rPr lang="en-US" dirty="0" smtClean="0">
                <a:solidFill>
                  <a:srgbClr val="2A55D6"/>
                </a:solidFill>
                <a:cs typeface="Calibri"/>
              </a:rPr>
              <a:t>achieves the performance of a 2X-size cache</a:t>
            </a:r>
            <a:endParaRPr lang="en-US" b="1" dirty="0"/>
          </a:p>
        </p:txBody>
      </p:sp>
      <p:cxnSp>
        <p:nvCxnSpPr>
          <p:cNvPr id="7" name="Straight Arrow Connector 6"/>
          <p:cNvCxnSpPr/>
          <p:nvPr/>
        </p:nvCxnSpPr>
        <p:spPr>
          <a:xfrm>
            <a:off x="1828800" y="3429000"/>
            <a:ext cx="0" cy="65532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00199" y="3429000"/>
            <a:ext cx="538815"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077139" y="3176516"/>
            <a:ext cx="538815"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34036" y="3186752"/>
            <a:ext cx="0" cy="90780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342065" y="5958681"/>
            <a:ext cx="8763000" cy="639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rgbClr val="2A55D6"/>
                </a:solidFill>
                <a:latin typeface="Calibri"/>
                <a:cs typeface="Calibri"/>
              </a:rPr>
              <a:t>Performance improves due to the decrease in MPKI</a:t>
            </a:r>
            <a:endParaRPr lang="en-US" b="1" dirty="0">
              <a:solidFill>
                <a:prstClr val="black"/>
              </a:solidFill>
              <a:latin typeface="Calibri"/>
            </a:endParaRPr>
          </a:p>
        </p:txBody>
      </p:sp>
    </p:spTree>
    <p:extLst>
      <p:ext uri="{BB962C8B-B14F-4D97-AF65-F5344CB8AC3E}">
        <p14:creationId xmlns:p14="http://schemas.microsoft.com/office/powerpoint/2010/main" val="3933790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0" dur="500"/>
                                        <p:tgtEl>
                                          <p:spTgt spid="6">
                                            <p:graphicEl>
                                              <a:chart seriesIdx="0"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3" dur="500"/>
                                        <p:tgtEl>
                                          <p:spTgt spid="6">
                                            <p:graphicEl>
                                              <a:chart seriesIdx="1" categoryIdx="-4" bldStep="series"/>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48" dur="500"/>
                                        <p:tgtEl>
                                          <p:spTgt spid="13">
                                            <p:graphicEl>
                                              <a:chart seriesIdx="-3" categoryIdx="-3" bldStep="gridLegend"/>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51" dur="500"/>
                                        <p:tgtEl>
                                          <p:spTgt spid="13">
                                            <p:graphicEl>
                                              <a:chart seriesIdx="0" categoryIdx="-4" bldStep="series"/>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54" dur="500"/>
                                        <p:tgtEl>
                                          <p:spTgt spid="13">
                                            <p:graphicEl>
                                              <a:chart seriesIdx="1" categoryIdx="-4" bldStep="series"/>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3" grpId="0"/>
      <p:bldP spid="8" grpId="0"/>
      <p:bldP spid="9" grpId="0"/>
      <p:bldP spid="10" grpId="0"/>
      <p:bldP spid="11" grpId="0"/>
      <p:bldP spid="12" grpId="0"/>
      <p:bldGraphic spid="13" grpId="0">
        <p:bldSub>
          <a:bldChart bld="series"/>
        </p:bldSub>
      </p:bldGraphic>
      <p:bldP spid="14" grpId="0"/>
      <p:bldP spid="19" grpId="0"/>
      <p:bldP spid="20" grpId="0"/>
      <p:bldP spid="21" grpId="0"/>
      <p:bldP spid="22" grpId="0"/>
      <p:bldP spid="23" grpId="0"/>
      <p:bldP spid="24" grpId="0" build="p"/>
      <p:bldP spid="25"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dirty="0" smtClean="0"/>
              <a:t>Multi-Core Workloads</a:t>
            </a:r>
            <a:endParaRPr lang="en-US" dirty="0"/>
          </a:p>
        </p:txBody>
      </p:sp>
      <p:sp>
        <p:nvSpPr>
          <p:cNvPr id="7" name="Content Placeholder 2"/>
          <p:cNvSpPr>
            <a:spLocks noGrp="1"/>
          </p:cNvSpPr>
          <p:nvPr>
            <p:ph idx="1"/>
          </p:nvPr>
        </p:nvSpPr>
        <p:spPr>
          <a:xfrm>
            <a:off x="152400" y="838200"/>
            <a:ext cx="8686800" cy="5287963"/>
          </a:xfrm>
        </p:spPr>
        <p:txBody>
          <a:bodyPr>
            <a:normAutofit/>
          </a:bodyPr>
          <a:lstStyle/>
          <a:p>
            <a:r>
              <a:rPr lang="en-US" sz="2800" dirty="0" smtClean="0"/>
              <a:t>Application classification based on </a:t>
            </a:r>
          </a:p>
          <a:p>
            <a:pPr lvl="1">
              <a:buNone/>
            </a:pPr>
            <a:r>
              <a:rPr lang="en-US" sz="2800" b="1" dirty="0" smtClean="0"/>
              <a:t>Compressibility</a:t>
            </a:r>
            <a:r>
              <a:rPr lang="en-US" sz="2800" dirty="0" smtClean="0"/>
              <a:t>: effective cache size increase</a:t>
            </a:r>
          </a:p>
          <a:p>
            <a:pPr lvl="1">
              <a:buNone/>
            </a:pPr>
            <a:r>
              <a:rPr lang="en-US" sz="2400" dirty="0" smtClean="0"/>
              <a:t>(Low </a:t>
            </a:r>
            <a:r>
              <a:rPr lang="en-US" sz="2400" dirty="0" err="1" smtClean="0"/>
              <a:t>Compr</a:t>
            </a:r>
            <a:r>
              <a:rPr lang="en-US" sz="2400" dirty="0" smtClean="0"/>
              <a:t>. (</a:t>
            </a:r>
            <a:r>
              <a:rPr lang="en-US" sz="2400" b="1" i="1" dirty="0" smtClean="0"/>
              <a:t>LC</a:t>
            </a:r>
            <a:r>
              <a:rPr lang="en-US" sz="2400" dirty="0" smtClean="0"/>
              <a:t>) &lt; 1.40, High </a:t>
            </a:r>
            <a:r>
              <a:rPr lang="en-US" sz="2400" dirty="0" err="1" smtClean="0"/>
              <a:t>Compr</a:t>
            </a:r>
            <a:r>
              <a:rPr lang="en-US" sz="2400" dirty="0" smtClean="0"/>
              <a:t>. (</a:t>
            </a:r>
            <a:r>
              <a:rPr lang="en-US" sz="2400" b="1" i="1" dirty="0" smtClean="0"/>
              <a:t>HC</a:t>
            </a:r>
            <a:r>
              <a:rPr lang="en-US" sz="2400" dirty="0" smtClean="0"/>
              <a:t>) &gt;= 1.40)</a:t>
            </a:r>
          </a:p>
          <a:p>
            <a:pPr lvl="1">
              <a:buNone/>
            </a:pPr>
            <a:r>
              <a:rPr lang="en-US" sz="2800" b="1" dirty="0" smtClean="0"/>
              <a:t>Sensitivity</a:t>
            </a:r>
            <a:r>
              <a:rPr lang="en-US" sz="2800" dirty="0" smtClean="0"/>
              <a:t>: performance gain with more cache </a:t>
            </a:r>
          </a:p>
          <a:p>
            <a:pPr lvl="1">
              <a:buNone/>
            </a:pPr>
            <a:r>
              <a:rPr lang="en-US" sz="2400" dirty="0" smtClean="0"/>
              <a:t>(Low Sens. (</a:t>
            </a:r>
            <a:r>
              <a:rPr lang="en-US" sz="2400" b="1" i="1" dirty="0" smtClean="0"/>
              <a:t>LS</a:t>
            </a:r>
            <a:r>
              <a:rPr lang="en-US" sz="2400" dirty="0" smtClean="0"/>
              <a:t>) &lt; 1.10, High Sens. (</a:t>
            </a:r>
            <a:r>
              <a:rPr lang="en-US" sz="2400" b="1" i="1" dirty="0" smtClean="0"/>
              <a:t>HS</a:t>
            </a:r>
            <a:r>
              <a:rPr lang="en-US" sz="2400" dirty="0" smtClean="0"/>
              <a:t>) &gt;= 1.10; 512kB -&gt; 2MB)</a:t>
            </a:r>
          </a:p>
          <a:p>
            <a:pPr lvl="1">
              <a:buNone/>
            </a:pPr>
            <a:r>
              <a:rPr lang="en-US" sz="2400" dirty="0" smtClean="0"/>
              <a:t> </a:t>
            </a:r>
          </a:p>
          <a:p>
            <a:r>
              <a:rPr lang="en-US" sz="2800" dirty="0" smtClean="0"/>
              <a:t>Three classes of applications:</a:t>
            </a:r>
          </a:p>
          <a:p>
            <a:pPr lvl="1"/>
            <a:r>
              <a:rPr lang="en-US" sz="2400" dirty="0" smtClean="0"/>
              <a:t>LCLS, HCLS, HCHS,  </a:t>
            </a:r>
            <a:r>
              <a:rPr lang="en-US" sz="2400" b="1" dirty="0" smtClean="0"/>
              <a:t>no LCHS</a:t>
            </a:r>
            <a:r>
              <a:rPr lang="en-US" sz="2400" dirty="0"/>
              <a:t> </a:t>
            </a:r>
            <a:r>
              <a:rPr lang="en-US" sz="2400" dirty="0" smtClean="0"/>
              <a:t>applications</a:t>
            </a:r>
          </a:p>
          <a:p>
            <a:pPr lvl="1"/>
            <a:endParaRPr lang="en-US" sz="2400" dirty="0"/>
          </a:p>
          <a:p>
            <a:r>
              <a:rPr lang="en-US" sz="2800" dirty="0" smtClean="0"/>
              <a:t>For 2-core - </a:t>
            </a:r>
            <a:r>
              <a:rPr lang="en-US" sz="2800" b="1" dirty="0" smtClean="0"/>
              <a:t>random</a:t>
            </a:r>
            <a:r>
              <a:rPr lang="en-US" sz="2800" dirty="0" smtClean="0"/>
              <a:t> mixes of each possible class pairs  (20 each, 120 total workloads)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106</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37604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dirty="0" smtClean="0"/>
              <a:t>Multi-Core: Weighted Speedup</a:t>
            </a:r>
            <a:endParaRPr lang="en-US" dirty="0"/>
          </a:p>
        </p:txBody>
      </p:sp>
      <p:sp>
        <p:nvSpPr>
          <p:cNvPr id="8" name="Content Placeholder 2"/>
          <p:cNvSpPr>
            <a:spLocks noGrp="1"/>
          </p:cNvSpPr>
          <p:nvPr>
            <p:ph idx="1"/>
          </p:nvPr>
        </p:nvSpPr>
        <p:spPr>
          <a:xfrm>
            <a:off x="381000" y="5903201"/>
            <a:ext cx="8458200" cy="649999"/>
          </a:xfrm>
        </p:spPr>
        <p:txBody>
          <a:bodyPr>
            <a:normAutofit fontScale="92500"/>
          </a:bodyPr>
          <a:lstStyle/>
          <a:p>
            <a:pPr marL="0" indent="0">
              <a:buNone/>
            </a:pPr>
            <a:r>
              <a:rPr lang="en-US" b="1" dirty="0" smtClean="0">
                <a:solidFill>
                  <a:srgbClr val="2A55D6"/>
                </a:solidFill>
              </a:rPr>
              <a:t>B</a:t>
            </a:r>
            <a:r>
              <a:rPr lang="el-GR" b="1" dirty="0">
                <a:solidFill>
                  <a:srgbClr val="2A55D6"/>
                </a:solidFill>
                <a:cs typeface="Calibri"/>
              </a:rPr>
              <a:t>Δ</a:t>
            </a:r>
            <a:r>
              <a:rPr lang="en-US" b="1" dirty="0" smtClean="0">
                <a:solidFill>
                  <a:srgbClr val="2A55D6"/>
                </a:solidFill>
                <a:cs typeface="Calibri"/>
              </a:rPr>
              <a:t>I </a:t>
            </a:r>
            <a:r>
              <a:rPr lang="en-US" dirty="0" smtClean="0">
                <a:solidFill>
                  <a:srgbClr val="2A55D6"/>
                </a:solidFill>
                <a:cs typeface="Calibri"/>
              </a:rPr>
              <a:t>performance improvement is the highest (</a:t>
            </a:r>
            <a:r>
              <a:rPr lang="en-US" b="1" dirty="0" smtClean="0">
                <a:solidFill>
                  <a:srgbClr val="2A55D6"/>
                </a:solidFill>
                <a:cs typeface="Calibri"/>
              </a:rPr>
              <a:t>9.5</a:t>
            </a:r>
            <a:r>
              <a:rPr lang="en-US" dirty="0" smtClean="0">
                <a:solidFill>
                  <a:srgbClr val="2A55D6"/>
                </a:solidFill>
                <a:cs typeface="Calibri"/>
              </a:rPr>
              <a:t>%)</a:t>
            </a:r>
            <a:endParaRPr lang="en-US" dirty="0">
              <a:solidFill>
                <a:srgbClr val="2A55D6"/>
              </a:solidFill>
            </a:endParaRPr>
          </a:p>
          <a:p>
            <a:endParaRPr lang="en-US" b="1" dirty="0">
              <a:solidFill>
                <a:srgbClr val="2A55D6"/>
              </a:solidFill>
            </a:endParaRPr>
          </a:p>
        </p:txBody>
      </p:sp>
      <p:graphicFrame>
        <p:nvGraphicFramePr>
          <p:cNvPr id="6" name="Chart 5"/>
          <p:cNvGraphicFramePr>
            <a:graphicFrameLocks/>
          </p:cNvGraphicFramePr>
          <p:nvPr>
            <p:extLst>
              <p:ext uri="{D42A27DB-BD31-4B8C-83A1-F6EECF244321}">
                <p14:modId xmlns:p14="http://schemas.microsoft.com/office/powerpoint/2010/main" val="1893820647"/>
              </p:ext>
            </p:extLst>
          </p:nvPr>
        </p:nvGraphicFramePr>
        <p:xfrm>
          <a:off x="-152400" y="838200"/>
          <a:ext cx="8991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ounded Rectangle 2"/>
          <p:cNvSpPr/>
          <p:nvPr/>
        </p:nvSpPr>
        <p:spPr>
          <a:xfrm>
            <a:off x="7696200" y="2362200"/>
            <a:ext cx="1143000" cy="33528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Rounded Rectangle 8"/>
          <p:cNvSpPr/>
          <p:nvPr/>
        </p:nvSpPr>
        <p:spPr>
          <a:xfrm>
            <a:off x="1219200" y="2819400"/>
            <a:ext cx="3200400" cy="28956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Rounded Rectangle 9"/>
          <p:cNvSpPr/>
          <p:nvPr/>
        </p:nvSpPr>
        <p:spPr>
          <a:xfrm>
            <a:off x="4419600" y="990600"/>
            <a:ext cx="3352800" cy="47244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Content Placeholder 2"/>
          <p:cNvSpPr txBox="1">
            <a:spLocks/>
          </p:cNvSpPr>
          <p:nvPr/>
        </p:nvSpPr>
        <p:spPr>
          <a:xfrm>
            <a:off x="207560" y="5891284"/>
            <a:ext cx="8648700" cy="9667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rgbClr val="2A55D6"/>
                </a:solidFill>
                <a:latin typeface="Calibri"/>
              </a:rPr>
              <a:t>If at least one application is </a:t>
            </a:r>
            <a:r>
              <a:rPr lang="en-US" b="1" dirty="0" smtClean="0">
                <a:solidFill>
                  <a:srgbClr val="2A55D6"/>
                </a:solidFill>
                <a:latin typeface="Calibri"/>
              </a:rPr>
              <a:t>sensitive</a:t>
            </a:r>
            <a:r>
              <a:rPr lang="en-US" dirty="0" smtClean="0">
                <a:solidFill>
                  <a:srgbClr val="2A55D6"/>
                </a:solidFill>
                <a:latin typeface="Calibri"/>
              </a:rPr>
              <a:t>, then the performance improves</a:t>
            </a:r>
            <a:endParaRPr lang="en-US" dirty="0">
              <a:solidFill>
                <a:srgbClr val="2A55D6"/>
              </a:solidFill>
              <a:latin typeface="Calibri"/>
            </a:endParaRPr>
          </a:p>
        </p:txBody>
      </p:sp>
      <p:sp>
        <p:nvSpPr>
          <p:cNvPr id="12" name="Slide Number Placeholder 3"/>
          <p:cNvSpPr>
            <a:spLocks noGrp="1"/>
          </p:cNvSpPr>
          <p:nvPr>
            <p:ph type="sldNum" sz="quarter" idx="12"/>
          </p:nvPr>
        </p:nvSpPr>
        <p:spPr>
          <a:xfrm>
            <a:off x="6858000" y="6403075"/>
            <a:ext cx="2133600" cy="365125"/>
          </a:xfrm>
        </p:spPr>
        <p:txBody>
          <a:bodyPr/>
          <a:lstStyle/>
          <a:p>
            <a:fld id="{323594FA-E141-4234-AE05-360401972BE7}" type="slidenum">
              <a:rPr lang="en-US" altLang="en-US" smtClean="0">
                <a:solidFill>
                  <a:prstClr val="black">
                    <a:tint val="75000"/>
                  </a:prstClr>
                </a:solidFill>
                <a:latin typeface="Calibri"/>
              </a:rPr>
              <a:pPr/>
              <a:t>107</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226259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8">
                                            <p:txEl>
                                              <p:pRg st="0" end="0"/>
                                            </p:txEl>
                                          </p:spTgt>
                                        </p:tgtEl>
                                      </p:cBhvr>
                                    </p:animEffect>
                                    <p:set>
                                      <p:cBhvr>
                                        <p:cTn id="21"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1">
                                            <p:txEl>
                                              <p:pRg st="0" end="0"/>
                                            </p:txEl>
                                          </p:spTgt>
                                        </p:tgtEl>
                                      </p:cBhvr>
                                    </p:animEffect>
                                    <p:set>
                                      <p:cBhvr>
                                        <p:cTn id="4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Graphic spid="6" grpId="0">
        <p:bldAsOne/>
      </p:bldGraphic>
      <p:bldP spid="3" grpId="0" animBg="1"/>
      <p:bldP spid="3" grpId="1" animBg="1"/>
      <p:bldP spid="9" grpId="0" animBg="1"/>
      <p:bldP spid="9" grpId="1" animBg="1"/>
      <p:bldP spid="10" grpId="0" animBg="1"/>
      <p:bldP spid="10" grpId="1" animBg="1"/>
      <p:bldP spid="11" grpId="0" build="p"/>
      <p:bldP spid="11" grpI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dirty="0" smtClean="0">
                <a:latin typeface="Garamond" charset="0"/>
              </a:rPr>
              <a:t>Readings for Lecture 15 (Next Monday)</a:t>
            </a:r>
            <a:endParaRPr lang="en-US" dirty="0">
              <a:latin typeface="Garamond" charset="0"/>
            </a:endParaRPr>
          </a:p>
        </p:txBody>
      </p:sp>
      <p:sp>
        <p:nvSpPr>
          <p:cNvPr id="13721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B26A81-4284-5149-9A48-0B8A520858EB}" type="slidenum">
              <a:rPr lang="en-US" sz="1600">
                <a:solidFill>
                  <a:srgbClr val="000000"/>
                </a:solidFill>
                <a:latin typeface="Garamond" charset="0"/>
                <a:cs typeface="Arial" charset="0"/>
              </a:rPr>
              <a:pPr eaLnBrk="1" hangingPunct="1"/>
              <a:t>108</a:t>
            </a:fld>
            <a:endParaRPr lang="en-US" sz="1600">
              <a:solidFill>
                <a:srgbClr val="000000"/>
              </a:solidFill>
              <a:latin typeface="Garamond" charset="0"/>
              <a:cs typeface="Arial" charset="0"/>
            </a:endParaRPr>
          </a:p>
        </p:txBody>
      </p:sp>
      <p:sp>
        <p:nvSpPr>
          <p:cNvPr id="7" name="Subtitle 2"/>
          <p:cNvSpPr txBox="1">
            <a:spLocks/>
          </p:cNvSpPr>
          <p:nvPr/>
        </p:nvSpPr>
        <p:spPr>
          <a:xfrm>
            <a:off x="228600" y="1219200"/>
            <a:ext cx="8447856" cy="5090120"/>
          </a:xfrm>
          <a:prstGeom prst="rect">
            <a:avLst/>
          </a:prstGeom>
          <a:solidFill>
            <a:srgbClr val="FFFF99"/>
          </a:solid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0"/>
              </a:spcBef>
              <a:spcAft>
                <a:spcPct val="0"/>
              </a:spcAft>
              <a:buFont typeface="Wingdings" panose="05000000000000000000" pitchFamily="2" charset="2"/>
              <a:buChar char="Ø"/>
              <a:defRPr/>
            </a:pPr>
            <a:r>
              <a:rPr lang="en-US" sz="2400" dirty="0" smtClean="0">
                <a:solidFill>
                  <a:srgbClr val="002776"/>
                </a:solidFill>
                <a:latin typeface="Tahoma"/>
              </a:rPr>
              <a:t> Required Reading Assignment:</a:t>
            </a:r>
          </a:p>
          <a:p>
            <a:pPr lvl="1"/>
            <a:r>
              <a:rPr lang="en-US" sz="2000" dirty="0" err="1" smtClean="0">
                <a:solidFill>
                  <a:srgbClr val="000000"/>
                </a:solidFill>
                <a:latin typeface="Tahoma" charset="0"/>
                <a:ea typeface="ＭＳ Ｐゴシック" charset="0"/>
              </a:rPr>
              <a:t>Mutlu</a:t>
            </a:r>
            <a:r>
              <a:rPr lang="en-US" sz="2000" dirty="0" smtClean="0">
                <a:solidFill>
                  <a:srgbClr val="000000"/>
                </a:solidFill>
                <a:latin typeface="Tahoma" charset="0"/>
                <a:ea typeface="ＭＳ Ｐゴシック" charset="0"/>
              </a:rPr>
              <a:t> and </a:t>
            </a:r>
            <a:r>
              <a:rPr lang="en-US" sz="2000" dirty="0" err="1" smtClean="0">
                <a:solidFill>
                  <a:srgbClr val="000000"/>
                </a:solidFill>
                <a:latin typeface="Tahoma" charset="0"/>
                <a:ea typeface="ＭＳ Ｐゴシック" charset="0"/>
              </a:rPr>
              <a:t>Moscibroda</a:t>
            </a:r>
            <a:r>
              <a:rPr lang="en-US" sz="2000" dirty="0" smtClean="0">
                <a:solidFill>
                  <a:srgbClr val="000000"/>
                </a:solidFill>
                <a:latin typeface="Tahoma" charset="0"/>
                <a:ea typeface="ＭＳ Ｐゴシック" charset="0"/>
              </a:rPr>
              <a:t>, </a:t>
            </a:r>
            <a:r>
              <a:rPr lang="ja-JP" altLang="en-US" sz="2000" dirty="0" smtClean="0">
                <a:solidFill>
                  <a:srgbClr val="000000"/>
                </a:solidFill>
                <a:latin typeface="Tahoma" charset="0"/>
                <a:ea typeface="ＭＳ Ｐゴシック" charset="0"/>
              </a:rPr>
              <a:t>“</a:t>
            </a:r>
            <a:r>
              <a:rPr lang="en-US" altLang="ja-JP" sz="2000" dirty="0" smtClean="0">
                <a:solidFill>
                  <a:srgbClr val="0000FF"/>
                </a:solidFill>
                <a:latin typeface="Tahoma" charset="0"/>
                <a:ea typeface="ＭＳ Ｐゴシック" charset="0"/>
              </a:rPr>
              <a:t>Parallelism-Aware Batch Scheduling: Enhancing both Performance and Fairness of Shared DRAM Systems</a:t>
            </a:r>
            <a:r>
              <a:rPr lang="en-US" altLang="ja-JP" sz="2000" dirty="0" smtClean="0">
                <a:solidFill>
                  <a:srgbClr val="000000"/>
                </a:solidFill>
                <a:latin typeface="Tahoma" charset="0"/>
                <a:ea typeface="ＭＳ Ｐゴシック" charset="0"/>
              </a:rPr>
              <a:t>,</a:t>
            </a:r>
            <a:r>
              <a:rPr lang="ja-JP" altLang="en-US" sz="2000" dirty="0">
                <a:solidFill>
                  <a:srgbClr val="000000"/>
                </a:solidFill>
                <a:latin typeface="Tahoma" charset="0"/>
                <a:ea typeface="ＭＳ Ｐゴシック" charset="0"/>
              </a:rPr>
              <a:t>”</a:t>
            </a:r>
            <a:r>
              <a:rPr lang="en-US" altLang="ja-JP" sz="2000" dirty="0">
                <a:solidFill>
                  <a:srgbClr val="000000"/>
                </a:solidFill>
                <a:latin typeface="Tahoma" charset="0"/>
                <a:ea typeface="ＭＳ Ｐゴシック" charset="0"/>
              </a:rPr>
              <a:t> </a:t>
            </a:r>
            <a:r>
              <a:rPr lang="en-US" altLang="ja-JP" sz="2000" dirty="0" smtClean="0">
                <a:solidFill>
                  <a:srgbClr val="000000"/>
                </a:solidFill>
                <a:latin typeface="Tahoma" charset="0"/>
                <a:ea typeface="ＭＳ Ｐゴシック" charset="0"/>
              </a:rPr>
              <a:t>ISCA 2008. </a:t>
            </a:r>
            <a:endParaRPr lang="en-US" altLang="ja-JP" sz="2000" dirty="0">
              <a:solidFill>
                <a:srgbClr val="000000"/>
              </a:solidFill>
              <a:latin typeface="Tahoma" charset="0"/>
              <a:ea typeface="ＭＳ Ｐゴシック" charset="0"/>
            </a:endParaRPr>
          </a:p>
          <a:p>
            <a:pPr lvl="1" fontAlgn="base">
              <a:lnSpc>
                <a:spcPct val="100000"/>
              </a:lnSpc>
              <a:spcBef>
                <a:spcPts val="0"/>
              </a:spcBef>
              <a:spcAft>
                <a:spcPct val="0"/>
              </a:spcAft>
              <a:defRPr/>
            </a:pPr>
            <a:endParaRPr lang="en-US" sz="1800" b="1" dirty="0">
              <a:solidFill>
                <a:srgbClr val="002776"/>
              </a:solidFill>
              <a:latin typeface="Tahoma"/>
            </a:endParaRPr>
          </a:p>
          <a:p>
            <a:pPr fontAlgn="base">
              <a:lnSpc>
                <a:spcPct val="100000"/>
              </a:lnSpc>
              <a:spcBef>
                <a:spcPts val="0"/>
              </a:spcBef>
              <a:spcAft>
                <a:spcPct val="0"/>
              </a:spcAft>
              <a:buFont typeface="Wingdings" panose="05000000000000000000" pitchFamily="2" charset="2"/>
              <a:buChar char="Ø"/>
              <a:defRPr/>
            </a:pPr>
            <a:r>
              <a:rPr lang="en-US" sz="2400" dirty="0">
                <a:solidFill>
                  <a:srgbClr val="002776"/>
                </a:solidFill>
                <a:latin typeface="Tahoma"/>
              </a:rPr>
              <a:t> </a:t>
            </a:r>
            <a:r>
              <a:rPr lang="en-US" sz="2400" dirty="0" smtClean="0">
                <a:solidFill>
                  <a:srgbClr val="002776"/>
                </a:solidFill>
                <a:latin typeface="Tahoma"/>
              </a:rPr>
              <a:t>Recommended References:</a:t>
            </a:r>
          </a:p>
          <a:p>
            <a:pPr lvl="1" fontAlgn="base">
              <a:lnSpc>
                <a:spcPct val="100000"/>
              </a:lnSpc>
              <a:spcBef>
                <a:spcPts val="0"/>
              </a:spcBef>
              <a:spcAft>
                <a:spcPct val="0"/>
              </a:spcAft>
              <a:defRPr/>
            </a:pPr>
            <a:endParaRPr lang="en-US" sz="2000" dirty="0" smtClean="0">
              <a:solidFill>
                <a:srgbClr val="002776"/>
              </a:solidFill>
              <a:latin typeface="Tahoma"/>
            </a:endParaRPr>
          </a:p>
          <a:p>
            <a:pPr lvl="1">
              <a:defRPr/>
            </a:pPr>
            <a:r>
              <a:rPr lang="en-US" sz="2000" dirty="0" err="1" smtClean="0">
                <a:solidFill>
                  <a:srgbClr val="000000"/>
                </a:solidFill>
                <a:latin typeface="Tahoma" charset="0"/>
                <a:ea typeface="ＭＳ Ｐゴシック" charset="0"/>
                <a:cs typeface="ＭＳ Ｐゴシック" charset="0"/>
              </a:rPr>
              <a:t>Muralidhara</a:t>
            </a:r>
            <a:r>
              <a:rPr lang="en-US" sz="2000" dirty="0" smtClean="0">
                <a:solidFill>
                  <a:srgbClr val="000000"/>
                </a:solidFill>
                <a:latin typeface="Tahoma" charset="0"/>
                <a:ea typeface="ＭＳ Ｐゴシック" charset="0"/>
                <a:cs typeface="ＭＳ Ｐゴシック" charset="0"/>
              </a:rPr>
              <a:t> et </a:t>
            </a:r>
            <a:r>
              <a:rPr lang="en-US" sz="2000" dirty="0">
                <a:solidFill>
                  <a:srgbClr val="000000"/>
                </a:solidFill>
                <a:latin typeface="Tahoma" charset="0"/>
                <a:ea typeface="ＭＳ Ｐゴシック" charset="0"/>
                <a:cs typeface="ＭＳ Ｐゴシック" charset="0"/>
              </a:rPr>
              <a:t>al., </a:t>
            </a:r>
            <a:r>
              <a:rPr lang="ja-JP" altLang="en-US" sz="2000" dirty="0" smtClean="0">
                <a:solidFill>
                  <a:srgbClr val="000000"/>
                </a:solidFill>
                <a:latin typeface="Tahoma" charset="0"/>
                <a:ea typeface="ＭＳ Ｐゴシック" charset="0"/>
                <a:cs typeface="ＭＳ Ｐゴシック" charset="0"/>
              </a:rPr>
              <a:t>“</a:t>
            </a:r>
            <a:r>
              <a:rPr lang="en-US" altLang="ja-JP" sz="2000" dirty="0" smtClean="0">
                <a:solidFill>
                  <a:srgbClr val="0000FF"/>
                </a:solidFill>
                <a:latin typeface="Tahoma" charset="0"/>
                <a:ea typeface="ＭＳ Ｐゴシック" charset="0"/>
                <a:cs typeface="ＭＳ Ｐゴシック" charset="0"/>
              </a:rPr>
              <a:t>Reducing Memory Interference in Multicore Systems via Application-Aware Memory Channel Partitioning</a:t>
            </a:r>
            <a:r>
              <a:rPr lang="en-US" altLang="ja-JP" sz="2000" dirty="0" smtClean="0">
                <a:solidFill>
                  <a:srgbClr val="000000"/>
                </a:solidFill>
                <a:latin typeface="Tahoma" charset="0"/>
                <a:ea typeface="ＭＳ Ｐゴシック" charset="0"/>
                <a:cs typeface="ＭＳ Ｐゴシック" charset="0"/>
              </a:rPr>
              <a:t>,</a:t>
            </a:r>
            <a:r>
              <a:rPr lang="ja-JP" altLang="en-US" sz="2000" dirty="0">
                <a:solidFill>
                  <a:srgbClr val="000000"/>
                </a:solidFill>
                <a:latin typeface="Tahoma" charset="0"/>
                <a:ea typeface="ＭＳ Ｐゴシック" charset="0"/>
                <a:cs typeface="ＭＳ Ｐゴシック" charset="0"/>
              </a:rPr>
              <a:t>”</a:t>
            </a:r>
            <a:r>
              <a:rPr lang="en-US" altLang="ja-JP" sz="2000" dirty="0">
                <a:solidFill>
                  <a:srgbClr val="000000"/>
                </a:solidFill>
                <a:latin typeface="Tahoma" charset="0"/>
                <a:ea typeface="ＭＳ Ｐゴシック" charset="0"/>
                <a:cs typeface="ＭＳ Ｐゴシック" charset="0"/>
              </a:rPr>
              <a:t> </a:t>
            </a:r>
            <a:r>
              <a:rPr lang="en-US" altLang="ja-JP" sz="2000" dirty="0" smtClean="0">
                <a:solidFill>
                  <a:srgbClr val="000000"/>
                </a:solidFill>
                <a:latin typeface="Tahoma" charset="0"/>
                <a:ea typeface="ＭＳ Ｐゴシック" charset="0"/>
                <a:cs typeface="ＭＳ Ｐゴシック" charset="0"/>
              </a:rPr>
              <a:t>MICRO 2011.</a:t>
            </a:r>
          </a:p>
          <a:p>
            <a:pPr lvl="1">
              <a:defRPr/>
            </a:pPr>
            <a:endParaRPr lang="en-US" sz="2000" kern="0" dirty="0" smtClean="0">
              <a:solidFill>
                <a:srgbClr val="000000"/>
              </a:solidFill>
              <a:latin typeface="Tahoma" charset="0"/>
              <a:ea typeface="ＭＳ Ｐゴシック" charset="0"/>
              <a:cs typeface="ＭＳ Ｐゴシック" charset="0"/>
            </a:endParaRPr>
          </a:p>
          <a:p>
            <a:pPr lvl="1">
              <a:defRPr/>
            </a:pPr>
            <a:r>
              <a:rPr lang="en-US" sz="2000" dirty="0" err="1"/>
              <a:t>Ebrahimi</a:t>
            </a:r>
            <a:r>
              <a:rPr lang="en-US" sz="2000" dirty="0"/>
              <a:t> et al., “</a:t>
            </a:r>
            <a:r>
              <a:rPr lang="en-US" sz="2000" dirty="0">
                <a:solidFill>
                  <a:srgbClr val="0000FF"/>
                </a:solidFill>
              </a:rPr>
              <a:t>Parallel Application Memory Scheduling</a:t>
            </a:r>
            <a:r>
              <a:rPr lang="en-US" sz="2000" dirty="0"/>
              <a:t>,” MICRO 2011.</a:t>
            </a:r>
          </a:p>
          <a:p>
            <a:pPr lvl="1">
              <a:defRPr/>
            </a:pPr>
            <a:endParaRPr lang="en-US" sz="2000" kern="0" dirty="0">
              <a:solidFill>
                <a:srgbClr val="000000"/>
              </a:solidFill>
              <a:latin typeface="Tahoma" charset="0"/>
              <a:ea typeface="ＭＳ Ｐゴシック" charset="0"/>
              <a:cs typeface="ＭＳ Ｐゴシック" charset="0"/>
            </a:endParaRPr>
          </a:p>
          <a:p>
            <a:pPr lvl="1">
              <a:defRPr/>
            </a:pPr>
            <a:r>
              <a:rPr lang="en-US" sz="2000" kern="0" dirty="0" smtClean="0">
                <a:solidFill>
                  <a:srgbClr val="000000"/>
                </a:solidFill>
                <a:ea typeface="ＭＳ Ｐゴシック" charset="0"/>
                <a:cs typeface="ＭＳ Ｐゴシック" charset="0"/>
              </a:rPr>
              <a:t>Wang </a:t>
            </a:r>
            <a:r>
              <a:rPr lang="en-US" sz="2000" kern="0" dirty="0">
                <a:solidFill>
                  <a:srgbClr val="000000"/>
                </a:solidFill>
                <a:ea typeface="ＭＳ Ｐゴシック" charset="0"/>
                <a:cs typeface="ＭＳ Ｐゴシック" charset="0"/>
              </a:rPr>
              <a:t>et al., “</a:t>
            </a:r>
            <a:r>
              <a:rPr lang="en-US" sz="2000" kern="0" dirty="0">
                <a:solidFill>
                  <a:srgbClr val="0000FF"/>
                </a:solidFill>
                <a:ea typeface="ＭＳ Ｐゴシック" charset="0"/>
                <a:cs typeface="ＭＳ Ｐゴシック" charset="0"/>
              </a:rPr>
              <a:t>A-DRM: Architecture-aware Distributed Resource Management of Virtualized Clusters</a:t>
            </a:r>
            <a:r>
              <a:rPr lang="en-US" sz="2000" kern="0" dirty="0">
                <a:solidFill>
                  <a:srgbClr val="000000"/>
                </a:solidFill>
                <a:ea typeface="ＭＳ Ｐゴシック" charset="0"/>
                <a:cs typeface="ＭＳ Ｐゴシック" charset="0"/>
              </a:rPr>
              <a:t>,” VEE 2015.</a:t>
            </a:r>
          </a:p>
          <a:p>
            <a:pPr lvl="1" fontAlgn="base">
              <a:lnSpc>
                <a:spcPct val="100000"/>
              </a:lnSpc>
              <a:spcBef>
                <a:spcPts val="0"/>
              </a:spcBef>
              <a:spcAft>
                <a:spcPct val="0"/>
              </a:spcAft>
              <a:defRPr/>
            </a:pPr>
            <a:endParaRPr lang="en-US" sz="2000" dirty="0" smtClean="0">
              <a:solidFill>
                <a:srgbClr val="002776"/>
              </a:solidFill>
              <a:latin typeface="Tahoma"/>
            </a:endParaRPr>
          </a:p>
          <a:p>
            <a:pPr lvl="1" fontAlgn="base">
              <a:lnSpc>
                <a:spcPct val="100000"/>
              </a:lnSpc>
              <a:spcBef>
                <a:spcPts val="0"/>
              </a:spcBef>
              <a:spcAft>
                <a:spcPct val="0"/>
              </a:spcAft>
              <a:defRPr/>
            </a:pPr>
            <a:endParaRPr lang="en-US" sz="2000" dirty="0">
              <a:solidFill>
                <a:srgbClr val="002776"/>
              </a:solidFill>
              <a:latin typeface="Tahoma"/>
            </a:endParaRPr>
          </a:p>
          <a:p>
            <a:pPr marL="457200" lvl="1" indent="0" fontAlgn="base">
              <a:lnSpc>
                <a:spcPct val="100000"/>
              </a:lnSpc>
              <a:spcBef>
                <a:spcPts val="0"/>
              </a:spcBef>
              <a:spcAft>
                <a:spcPct val="0"/>
              </a:spcAft>
              <a:buFont typeface="Arial" panose="020B0604020202020204" pitchFamily="34" charset="0"/>
              <a:buNone/>
              <a:defRPr/>
            </a:pPr>
            <a:endParaRPr lang="en-US" sz="1800" dirty="0" smtClean="0">
              <a:solidFill>
                <a:srgbClr val="002776"/>
              </a:solidFill>
              <a:latin typeface="Tahoma"/>
            </a:endParaRPr>
          </a:p>
        </p:txBody>
      </p:sp>
    </p:spTree>
    <p:extLst>
      <p:ext uri="{BB962C8B-B14F-4D97-AF65-F5344CB8AC3E}">
        <p14:creationId xmlns:p14="http://schemas.microsoft.com/office/powerpoint/2010/main" val="3304939649"/>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Lecture on Wednesday (10/28) </a:t>
            </a:r>
            <a:endParaRPr lang="en-US" dirty="0"/>
          </a:p>
        </p:txBody>
      </p:sp>
      <p:sp>
        <p:nvSpPr>
          <p:cNvPr id="3" name="Content Placeholder 2"/>
          <p:cNvSpPr>
            <a:spLocks noGrp="1"/>
          </p:cNvSpPr>
          <p:nvPr>
            <p:ph idx="1"/>
          </p:nvPr>
        </p:nvSpPr>
        <p:spPr/>
        <p:txBody>
          <a:bodyPr/>
          <a:lstStyle/>
          <a:p>
            <a:r>
              <a:rPr lang="en-US" dirty="0" smtClean="0"/>
              <a:t>Bryan Black, AMD</a:t>
            </a:r>
          </a:p>
          <a:p>
            <a:pPr lvl="1"/>
            <a:r>
              <a:rPr lang="en-US" dirty="0" smtClean="0">
                <a:solidFill>
                  <a:srgbClr val="0000FF"/>
                </a:solidFill>
              </a:rPr>
              <a:t>3D die stacking technology</a:t>
            </a:r>
            <a:endParaRPr lang="en-US" dirty="0">
              <a:solidFill>
                <a:srgbClr val="0000FF"/>
              </a:solidFill>
            </a:endParaRPr>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109</a:t>
            </a:fld>
            <a:endParaRPr lang="en-US"/>
          </a:p>
        </p:txBody>
      </p:sp>
    </p:spTree>
    <p:extLst>
      <p:ext uri="{BB962C8B-B14F-4D97-AF65-F5344CB8AC3E}">
        <p14:creationId xmlns:p14="http://schemas.microsoft.com/office/powerpoint/2010/main" val="24733017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Garamond" charset="0"/>
                <a:ea typeface="ＭＳ Ｐゴシック" charset="0"/>
                <a:cs typeface="ＭＳ Ｐゴシック" charset="0"/>
              </a:rPr>
              <a:t>Resource Sharing vs. Partitioning</a:t>
            </a:r>
          </a:p>
        </p:txBody>
      </p:sp>
      <p:sp>
        <p:nvSpPr>
          <p:cNvPr id="25602"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Sharing improves throughput</a:t>
            </a:r>
          </a:p>
          <a:p>
            <a:pPr lvl="1"/>
            <a:r>
              <a:rPr lang="en-US" dirty="0">
                <a:latin typeface="Tahoma" charset="0"/>
                <a:ea typeface="ＭＳ Ｐゴシック" charset="0"/>
              </a:rPr>
              <a:t>Better utilization of space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Partitioning provides performance isolation (predictable performance)</a:t>
            </a:r>
          </a:p>
          <a:p>
            <a:pPr lvl="1"/>
            <a:r>
              <a:rPr lang="en-US" dirty="0">
                <a:latin typeface="Tahoma" charset="0"/>
                <a:ea typeface="ＭＳ Ｐゴシック" charset="0"/>
              </a:rPr>
              <a:t>Dedicated space</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Can we get the benefits of both?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Idea: </a:t>
            </a:r>
            <a:r>
              <a:rPr lang="en-US" dirty="0">
                <a:solidFill>
                  <a:srgbClr val="0000FF"/>
                </a:solidFill>
                <a:latin typeface="Tahoma" charset="0"/>
                <a:ea typeface="ＭＳ Ｐゴシック" charset="0"/>
                <a:cs typeface="ＭＳ Ｐゴシック" charset="0"/>
              </a:rPr>
              <a:t>Design shared resources </a:t>
            </a:r>
            <a:r>
              <a:rPr lang="en-US" dirty="0" smtClean="0">
                <a:solidFill>
                  <a:srgbClr val="0000FF"/>
                </a:solidFill>
                <a:latin typeface="Tahoma" charset="0"/>
                <a:ea typeface="ＭＳ Ｐゴシック" charset="0"/>
                <a:cs typeface="ＭＳ Ｐゴシック" charset="0"/>
              </a:rPr>
              <a:t>such that they are efficiently utilized, controllable and </a:t>
            </a:r>
            <a:r>
              <a:rPr lang="en-US" dirty="0" err="1" smtClean="0">
                <a:solidFill>
                  <a:srgbClr val="0000FF"/>
                </a:solidFill>
                <a:latin typeface="Tahoma" charset="0"/>
                <a:ea typeface="ＭＳ Ｐゴシック" charset="0"/>
                <a:cs typeface="ＭＳ Ｐゴシック" charset="0"/>
              </a:rPr>
              <a:t>partitionable</a:t>
            </a:r>
            <a:endParaRPr lang="en-US" dirty="0" smtClean="0">
              <a:solidFill>
                <a:srgbClr val="0000FF"/>
              </a:solidFill>
              <a:latin typeface="Tahoma" charset="0"/>
              <a:ea typeface="ＭＳ Ｐゴシック" charset="0"/>
              <a:cs typeface="ＭＳ Ｐゴシック" charset="0"/>
            </a:endParaRPr>
          </a:p>
          <a:p>
            <a:pPr lvl="1"/>
            <a:r>
              <a:rPr lang="en-US" dirty="0" smtClean="0">
                <a:solidFill>
                  <a:srgbClr val="0000FF"/>
                </a:solidFill>
                <a:latin typeface="Tahoma" charset="0"/>
                <a:ea typeface="ＭＳ Ｐゴシック" charset="0"/>
                <a:cs typeface="ＭＳ Ｐゴシック" charset="0"/>
              </a:rPr>
              <a:t>No wasted resource + QoS mechanisms for threads</a:t>
            </a:r>
          </a:p>
          <a:p>
            <a:endParaRPr lang="en-US" dirty="0">
              <a:solidFill>
                <a:srgbClr val="0000FF"/>
              </a:solidFill>
              <a:latin typeface="Tahoma" charset="0"/>
              <a:ea typeface="ＭＳ Ｐゴシック" charset="0"/>
              <a:cs typeface="ＭＳ Ｐゴシック" charset="0"/>
            </a:endParaRPr>
          </a:p>
          <a:p>
            <a:pPr lvl="1"/>
            <a:endParaRPr lang="en-US" dirty="0">
              <a:latin typeface="Tahoma" charset="0"/>
              <a:ea typeface="ＭＳ Ｐゴシック" charset="0"/>
            </a:endParaRPr>
          </a:p>
        </p:txBody>
      </p:sp>
      <p:sp>
        <p:nvSpPr>
          <p:cNvPr id="256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408323-CC87-0540-A8C8-A260A9870E64}"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spTree>
    <p:extLst>
      <p:ext uri="{BB962C8B-B14F-4D97-AF65-F5344CB8AC3E}">
        <p14:creationId xmlns:p14="http://schemas.microsoft.com/office/powerpoint/2010/main" val="2419755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ctrTitle"/>
          </p:nvPr>
        </p:nvSpPr>
        <p:spPr>
          <a:xfrm>
            <a:off x="366713" y="1250950"/>
            <a:ext cx="8428037" cy="1720850"/>
          </a:xfrm>
        </p:spPr>
        <p:txBody>
          <a:bodyPr/>
          <a:lstStyle/>
          <a:p>
            <a:pPr algn="ctr" eaLnBrk="1" hangingPunct="1"/>
            <a:r>
              <a:rPr lang="en-US" sz="4000" dirty="0">
                <a:latin typeface="Garamond" charset="0"/>
              </a:rPr>
              <a:t>18-740/640 </a:t>
            </a:r>
            <a:br>
              <a:rPr lang="en-US" sz="4000" dirty="0">
                <a:latin typeface="Garamond" charset="0"/>
              </a:rPr>
            </a:br>
            <a:r>
              <a:rPr lang="en-US" sz="4000" dirty="0">
                <a:latin typeface="Garamond" charset="0"/>
              </a:rPr>
              <a:t>Computer Architecture</a:t>
            </a:r>
            <a:br>
              <a:rPr lang="en-US" sz="4000" dirty="0">
                <a:latin typeface="Garamond" charset="0"/>
              </a:rPr>
            </a:br>
            <a:r>
              <a:rPr lang="en-US" sz="3600" dirty="0">
                <a:latin typeface="Garamond" charset="0"/>
              </a:rPr>
              <a:t>Lecture </a:t>
            </a:r>
            <a:r>
              <a:rPr lang="en-US" sz="3600" dirty="0" smtClean="0">
                <a:latin typeface="Garamond" charset="0"/>
              </a:rPr>
              <a:t>14: Memory Resource Management I</a:t>
            </a:r>
            <a:endParaRPr lang="en-US" sz="3600" dirty="0">
              <a:latin typeface="Garamond" charset="0"/>
            </a:endParaRPr>
          </a:p>
        </p:txBody>
      </p:sp>
      <p:sp>
        <p:nvSpPr>
          <p:cNvPr id="13517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Fall 2015, </a:t>
            </a:r>
            <a:r>
              <a:rPr lang="en-US" dirty="0" smtClean="0">
                <a:latin typeface="Tahoma" charset="0"/>
              </a:rPr>
              <a:t>10/26/</a:t>
            </a:r>
            <a:r>
              <a:rPr lang="en-US" dirty="0">
                <a:latin typeface="Tahoma" charset="0"/>
              </a:rPr>
              <a:t>2015</a:t>
            </a: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extLst>
      <p:ext uri="{BB962C8B-B14F-4D97-AF65-F5344CB8AC3E}">
        <p14:creationId xmlns:p14="http://schemas.microsoft.com/office/powerpoint/2010/main" val="33544178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Garamond" charset="0"/>
                <a:ea typeface="ＭＳ Ｐゴシック" charset="0"/>
                <a:cs typeface="ＭＳ Ｐゴシック" charset="0"/>
              </a:rPr>
              <a:t>Shared Hardware Resources</a:t>
            </a:r>
          </a:p>
        </p:txBody>
      </p:sp>
      <p:sp>
        <p:nvSpPr>
          <p:cNvPr id="26626"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Memory subsystem (in both </a:t>
            </a:r>
            <a:r>
              <a:rPr lang="en-US" dirty="0" smtClean="0">
                <a:latin typeface="Tahoma" charset="0"/>
                <a:ea typeface="ＭＳ Ｐゴシック" charset="0"/>
                <a:cs typeface="ＭＳ Ｐゴシック" charset="0"/>
              </a:rPr>
              <a:t>Multi-threaded </a:t>
            </a:r>
            <a:r>
              <a:rPr lang="en-US" dirty="0">
                <a:latin typeface="Tahoma" charset="0"/>
                <a:ea typeface="ＭＳ Ｐゴシック" charset="0"/>
                <a:cs typeface="ＭＳ Ｐゴシック" charset="0"/>
              </a:rPr>
              <a:t>and </a:t>
            </a:r>
            <a:r>
              <a:rPr lang="en-US" dirty="0" smtClean="0">
                <a:latin typeface="Tahoma" charset="0"/>
                <a:ea typeface="ＭＳ Ｐゴシック" charset="0"/>
                <a:cs typeface="ＭＳ Ｐゴシック" charset="0"/>
              </a:rPr>
              <a:t>Multi-core)</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Non-private caches</a:t>
            </a:r>
          </a:p>
          <a:p>
            <a:pPr lvl="1"/>
            <a:r>
              <a:rPr lang="en-US" dirty="0">
                <a:latin typeface="Tahoma" charset="0"/>
                <a:ea typeface="ＭＳ Ｐゴシック" charset="0"/>
              </a:rPr>
              <a:t>Interconnects</a:t>
            </a:r>
          </a:p>
          <a:p>
            <a:pPr lvl="1"/>
            <a:r>
              <a:rPr lang="en-US" dirty="0">
                <a:latin typeface="Tahoma" charset="0"/>
                <a:ea typeface="ＭＳ Ｐゴシック" charset="0"/>
              </a:rPr>
              <a:t>Memory controllers, buses, banks</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I/O subsystem (in both </a:t>
            </a:r>
            <a:r>
              <a:rPr lang="en-US" dirty="0" smtClean="0">
                <a:latin typeface="Tahoma" charset="0"/>
                <a:ea typeface="ＭＳ Ｐゴシック" charset="0"/>
                <a:cs typeface="ＭＳ Ｐゴシック" charset="0"/>
              </a:rPr>
              <a:t>Multi-threaded </a:t>
            </a:r>
            <a:r>
              <a:rPr lang="en-US" dirty="0">
                <a:latin typeface="Tahoma" charset="0"/>
                <a:ea typeface="ＭＳ Ｐゴシック" charset="0"/>
                <a:cs typeface="ＭＳ Ｐゴシック" charset="0"/>
              </a:rPr>
              <a:t>and </a:t>
            </a:r>
            <a:r>
              <a:rPr lang="en-US" dirty="0" smtClean="0">
                <a:latin typeface="Tahoma" charset="0"/>
                <a:ea typeface="ＭＳ Ｐゴシック" charset="0"/>
                <a:cs typeface="ＭＳ Ｐゴシック" charset="0"/>
              </a:rPr>
              <a:t>Multi-core)</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I/O, DMA controllers</a:t>
            </a:r>
          </a:p>
          <a:p>
            <a:pPr lvl="1"/>
            <a:r>
              <a:rPr lang="en-US" dirty="0">
                <a:latin typeface="Tahoma" charset="0"/>
                <a:ea typeface="ＭＳ Ｐゴシック" charset="0"/>
              </a:rPr>
              <a:t>Ethernet controllers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Processor (in </a:t>
            </a:r>
            <a:r>
              <a:rPr lang="en-US" dirty="0" smtClean="0">
                <a:latin typeface="Tahoma" charset="0"/>
                <a:ea typeface="ＭＳ Ｐゴシック" charset="0"/>
                <a:cs typeface="ＭＳ Ｐゴシック" charset="0"/>
              </a:rPr>
              <a:t>Multi-threaded)</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Pipeline resources</a:t>
            </a:r>
          </a:p>
          <a:p>
            <a:pPr lvl="1"/>
            <a:r>
              <a:rPr lang="en-US" dirty="0">
                <a:latin typeface="Tahoma" charset="0"/>
                <a:ea typeface="ＭＳ Ｐゴシック" charset="0"/>
              </a:rPr>
              <a:t>L1 caches</a:t>
            </a: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266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A13233-9F52-E44E-9030-CC23E5032F10}"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
        <p:nvSpPr>
          <p:cNvPr id="5" name="Rectangle 4"/>
          <p:cNvSpPr/>
          <p:nvPr/>
        </p:nvSpPr>
        <p:spPr>
          <a:xfrm>
            <a:off x="899592" y="1484784"/>
            <a:ext cx="2520280" cy="3886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6" name="Rectangle 5"/>
          <p:cNvSpPr/>
          <p:nvPr/>
        </p:nvSpPr>
        <p:spPr>
          <a:xfrm>
            <a:off x="899592" y="2276872"/>
            <a:ext cx="4320480" cy="3886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829409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atin typeface="Garamond" charset="0"/>
                <a:ea typeface="ＭＳ Ｐゴシック" charset="0"/>
                <a:cs typeface="ＭＳ Ｐゴシック" charset="0"/>
              </a:rPr>
              <a:t>Multi-core Issues in Caching</a:t>
            </a:r>
          </a:p>
        </p:txBody>
      </p:sp>
      <p:sp>
        <p:nvSpPr>
          <p:cNvPr id="28674" name="Content Placeholder 2"/>
          <p:cNvSpPr>
            <a:spLocks noGrp="1"/>
          </p:cNvSpPr>
          <p:nvPr>
            <p:ph idx="1"/>
          </p:nvPr>
        </p:nvSpPr>
        <p:spPr>
          <a:xfrm>
            <a:off x="228600" y="996950"/>
            <a:ext cx="8915400" cy="5194300"/>
          </a:xfrm>
        </p:spPr>
        <p:txBody>
          <a:bodyPr/>
          <a:lstStyle/>
          <a:p>
            <a:r>
              <a:rPr lang="en-US" sz="2200">
                <a:latin typeface="Tahoma" charset="0"/>
                <a:ea typeface="ＭＳ Ｐゴシック" charset="0"/>
                <a:cs typeface="ＭＳ Ｐゴシック" charset="0"/>
              </a:rPr>
              <a:t>How does the cache hierarchy change in a multi-core system?</a:t>
            </a:r>
          </a:p>
          <a:p>
            <a:r>
              <a:rPr lang="en-US" sz="2200">
                <a:solidFill>
                  <a:srgbClr val="0000FF"/>
                </a:solidFill>
                <a:latin typeface="Tahoma" charset="0"/>
                <a:ea typeface="ＭＳ Ｐゴシック" charset="0"/>
                <a:cs typeface="ＭＳ Ｐゴシック" charset="0"/>
              </a:rPr>
              <a:t>Private</a:t>
            </a:r>
            <a:r>
              <a:rPr lang="en-US" sz="2200">
                <a:latin typeface="Tahoma" charset="0"/>
                <a:ea typeface="ＭＳ Ｐゴシック" charset="0"/>
                <a:cs typeface="ＭＳ Ｐゴシック" charset="0"/>
              </a:rPr>
              <a:t> cache: Cache belongs to one core (a shared block can be in multiple caches)</a:t>
            </a:r>
          </a:p>
          <a:p>
            <a:r>
              <a:rPr lang="en-US" sz="2200">
                <a:solidFill>
                  <a:srgbClr val="0000FF"/>
                </a:solidFill>
                <a:latin typeface="Tahoma" charset="0"/>
                <a:ea typeface="ＭＳ Ｐゴシック" charset="0"/>
                <a:cs typeface="ＭＳ Ｐゴシック" charset="0"/>
              </a:rPr>
              <a:t>Shared</a:t>
            </a:r>
            <a:r>
              <a:rPr lang="en-US" sz="2200">
                <a:latin typeface="Tahoma" charset="0"/>
                <a:ea typeface="ＭＳ Ｐゴシック" charset="0"/>
                <a:cs typeface="ＭＳ Ｐゴシック" charset="0"/>
              </a:rPr>
              <a:t> cache: Cache is shared by multiple cores</a:t>
            </a:r>
          </a:p>
        </p:txBody>
      </p:sp>
      <p:sp>
        <p:nvSpPr>
          <p:cNvPr id="286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8826D0-4960-7745-87BD-C71FF37D3C32}" type="slidenum">
              <a:rPr lang="en-US" sz="1600">
                <a:solidFill>
                  <a:srgbClr val="000000"/>
                </a:solidFill>
                <a:latin typeface="Garamond" charset="0"/>
              </a:rPr>
              <a:pPr eaLnBrk="1" hangingPunct="1"/>
              <a:t>13</a:t>
            </a:fld>
            <a:endParaRPr lang="en-US" sz="1600">
              <a:solidFill>
                <a:srgbClr val="000000"/>
              </a:solidFill>
              <a:latin typeface="Garamond" charset="0"/>
            </a:endParaRPr>
          </a:p>
        </p:txBody>
      </p:sp>
      <p:grpSp>
        <p:nvGrpSpPr>
          <p:cNvPr id="28676" name="Group 74"/>
          <p:cNvGrpSpPr>
            <a:grpSpLocks/>
          </p:cNvGrpSpPr>
          <p:nvPr/>
        </p:nvGrpSpPr>
        <p:grpSpPr bwMode="auto">
          <a:xfrm>
            <a:off x="395288" y="2852738"/>
            <a:ext cx="3573462" cy="3111500"/>
            <a:chOff x="395288" y="2852738"/>
            <a:chExt cx="4667250" cy="3111500"/>
          </a:xfrm>
        </p:grpSpPr>
        <p:sp>
          <p:nvSpPr>
            <p:cNvPr id="28701" name="Rectangle 3"/>
            <p:cNvSpPr>
              <a:spLocks noChangeArrowheads="1"/>
            </p:cNvSpPr>
            <p:nvPr/>
          </p:nvSpPr>
          <p:spPr bwMode="auto">
            <a:xfrm>
              <a:off x="68421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02" name="Text Box 4"/>
            <p:cNvSpPr txBox="1">
              <a:spLocks noChangeArrowheads="1"/>
            </p:cNvSpPr>
            <p:nvPr/>
          </p:nvSpPr>
          <p:spPr bwMode="auto">
            <a:xfrm>
              <a:off x="609600"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CORE 0</a:t>
              </a:r>
            </a:p>
          </p:txBody>
        </p:sp>
        <p:sp>
          <p:nvSpPr>
            <p:cNvPr id="28703" name="Rectangle 5"/>
            <p:cNvSpPr>
              <a:spLocks noChangeArrowheads="1"/>
            </p:cNvSpPr>
            <p:nvPr/>
          </p:nvSpPr>
          <p:spPr bwMode="auto">
            <a:xfrm>
              <a:off x="1778000"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04" name="Text Box 6"/>
            <p:cNvSpPr txBox="1">
              <a:spLocks noChangeArrowheads="1"/>
            </p:cNvSpPr>
            <p:nvPr/>
          </p:nvSpPr>
          <p:spPr bwMode="auto">
            <a:xfrm>
              <a:off x="1703388"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CORE 1</a:t>
              </a:r>
            </a:p>
          </p:txBody>
        </p:sp>
        <p:sp>
          <p:nvSpPr>
            <p:cNvPr id="28705" name="Rectangle 7"/>
            <p:cNvSpPr>
              <a:spLocks noChangeArrowheads="1"/>
            </p:cNvSpPr>
            <p:nvPr/>
          </p:nvSpPr>
          <p:spPr bwMode="auto">
            <a:xfrm>
              <a:off x="2873375"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06" name="Text Box 8"/>
            <p:cNvSpPr txBox="1">
              <a:spLocks noChangeArrowheads="1"/>
            </p:cNvSpPr>
            <p:nvPr/>
          </p:nvSpPr>
          <p:spPr bwMode="auto">
            <a:xfrm>
              <a:off x="2798762"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CORE 2</a:t>
              </a:r>
            </a:p>
          </p:txBody>
        </p:sp>
        <p:sp>
          <p:nvSpPr>
            <p:cNvPr id="28707" name="Rectangle 9"/>
            <p:cNvSpPr>
              <a:spLocks noChangeArrowheads="1"/>
            </p:cNvSpPr>
            <p:nvPr/>
          </p:nvSpPr>
          <p:spPr bwMode="auto">
            <a:xfrm>
              <a:off x="396716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08" name="Text Box 10"/>
            <p:cNvSpPr txBox="1">
              <a:spLocks noChangeArrowheads="1"/>
            </p:cNvSpPr>
            <p:nvPr/>
          </p:nvSpPr>
          <p:spPr bwMode="auto">
            <a:xfrm>
              <a:off x="3892550"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CORE 3</a:t>
              </a:r>
            </a:p>
          </p:txBody>
        </p:sp>
        <p:sp>
          <p:nvSpPr>
            <p:cNvPr id="28709" name="Rectangle 11"/>
            <p:cNvSpPr>
              <a:spLocks noChangeArrowheads="1"/>
            </p:cNvSpPr>
            <p:nvPr/>
          </p:nvSpPr>
          <p:spPr bwMode="auto">
            <a:xfrm>
              <a:off x="684213" y="4062413"/>
              <a:ext cx="806450" cy="8080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10" name="Rectangle 13"/>
            <p:cNvSpPr>
              <a:spLocks noChangeArrowheads="1"/>
            </p:cNvSpPr>
            <p:nvPr/>
          </p:nvSpPr>
          <p:spPr bwMode="auto">
            <a:xfrm>
              <a:off x="1809750" y="4062413"/>
              <a:ext cx="806450" cy="8080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11" name="Text Box 14"/>
            <p:cNvSpPr txBox="1">
              <a:spLocks noChangeArrowheads="1"/>
            </p:cNvSpPr>
            <p:nvPr/>
          </p:nvSpPr>
          <p:spPr bwMode="auto">
            <a:xfrm>
              <a:off x="1751013" y="4144963"/>
              <a:ext cx="9425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    L2 </a:t>
              </a:r>
            </a:p>
            <a:p>
              <a:pPr eaLnBrk="1" fontAlgn="base" hangingPunct="1">
                <a:spcBef>
                  <a:spcPct val="0"/>
                </a:spcBef>
                <a:spcAft>
                  <a:spcPct val="0"/>
                </a:spcAft>
              </a:pPr>
              <a:r>
                <a:rPr lang="en-US" sz="1200">
                  <a:solidFill>
                    <a:srgbClr val="000000"/>
                  </a:solidFill>
                </a:rPr>
                <a:t>CACHE</a:t>
              </a:r>
            </a:p>
          </p:txBody>
        </p:sp>
        <p:sp>
          <p:nvSpPr>
            <p:cNvPr id="28712" name="Rectangle 15"/>
            <p:cNvSpPr>
              <a:spLocks noChangeArrowheads="1"/>
            </p:cNvSpPr>
            <p:nvPr/>
          </p:nvSpPr>
          <p:spPr bwMode="auto">
            <a:xfrm>
              <a:off x="2903538" y="4064000"/>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13" name="Text Box 16"/>
            <p:cNvSpPr txBox="1">
              <a:spLocks noChangeArrowheads="1"/>
            </p:cNvSpPr>
            <p:nvPr/>
          </p:nvSpPr>
          <p:spPr bwMode="auto">
            <a:xfrm>
              <a:off x="2844799" y="4146550"/>
              <a:ext cx="9425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    L2 </a:t>
              </a:r>
            </a:p>
            <a:p>
              <a:pPr eaLnBrk="1" fontAlgn="base" hangingPunct="1">
                <a:spcBef>
                  <a:spcPct val="0"/>
                </a:spcBef>
                <a:spcAft>
                  <a:spcPct val="0"/>
                </a:spcAft>
              </a:pPr>
              <a:r>
                <a:rPr lang="en-US" sz="1200">
                  <a:solidFill>
                    <a:srgbClr val="000000"/>
                  </a:solidFill>
                </a:rPr>
                <a:t>CACHE</a:t>
              </a:r>
            </a:p>
          </p:txBody>
        </p:sp>
        <p:sp>
          <p:nvSpPr>
            <p:cNvPr id="28714" name="Rectangle 17"/>
            <p:cNvSpPr>
              <a:spLocks noChangeArrowheads="1"/>
            </p:cNvSpPr>
            <p:nvPr/>
          </p:nvSpPr>
          <p:spPr bwMode="auto">
            <a:xfrm>
              <a:off x="3968750" y="4064000"/>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15" name="Text Box 18"/>
            <p:cNvSpPr txBox="1">
              <a:spLocks noChangeArrowheads="1"/>
            </p:cNvSpPr>
            <p:nvPr/>
          </p:nvSpPr>
          <p:spPr bwMode="auto">
            <a:xfrm>
              <a:off x="3910013" y="4146550"/>
              <a:ext cx="9425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    L2 </a:t>
              </a:r>
            </a:p>
            <a:p>
              <a:pPr eaLnBrk="1" fontAlgn="base" hangingPunct="1">
                <a:spcBef>
                  <a:spcPct val="0"/>
                </a:spcBef>
                <a:spcAft>
                  <a:spcPct val="0"/>
                </a:spcAft>
              </a:pPr>
              <a:r>
                <a:rPr lang="en-US" sz="1200">
                  <a:solidFill>
                    <a:srgbClr val="000000"/>
                  </a:solidFill>
                </a:rPr>
                <a:t>CACHE</a:t>
              </a:r>
            </a:p>
          </p:txBody>
        </p:sp>
        <p:sp>
          <p:nvSpPr>
            <p:cNvPr id="28716" name="Line 19"/>
            <p:cNvSpPr>
              <a:spLocks noChangeShapeType="1"/>
            </p:cNvSpPr>
            <p:nvPr/>
          </p:nvSpPr>
          <p:spPr bwMode="auto">
            <a:xfrm>
              <a:off x="108743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17" name="Line 20"/>
            <p:cNvSpPr>
              <a:spLocks noChangeShapeType="1"/>
            </p:cNvSpPr>
            <p:nvPr/>
          </p:nvSpPr>
          <p:spPr bwMode="auto">
            <a:xfrm>
              <a:off x="2181225"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18" name="Line 21"/>
            <p:cNvSpPr>
              <a:spLocks noChangeShapeType="1"/>
            </p:cNvSpPr>
            <p:nvPr/>
          </p:nvSpPr>
          <p:spPr bwMode="auto">
            <a:xfrm>
              <a:off x="3276600"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19" name="Line 22"/>
            <p:cNvSpPr>
              <a:spLocks noChangeShapeType="1"/>
            </p:cNvSpPr>
            <p:nvPr/>
          </p:nvSpPr>
          <p:spPr bwMode="auto">
            <a:xfrm>
              <a:off x="437038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20" name="Rectangle 23"/>
            <p:cNvSpPr>
              <a:spLocks noChangeArrowheads="1"/>
            </p:cNvSpPr>
            <p:nvPr/>
          </p:nvSpPr>
          <p:spPr bwMode="auto">
            <a:xfrm>
              <a:off x="1144588" y="5216525"/>
              <a:ext cx="3168650" cy="63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21" name="Text Box 24"/>
            <p:cNvSpPr txBox="1">
              <a:spLocks noChangeArrowheads="1"/>
            </p:cNvSpPr>
            <p:nvPr/>
          </p:nvSpPr>
          <p:spPr bwMode="auto">
            <a:xfrm>
              <a:off x="1117599" y="5387975"/>
              <a:ext cx="321326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DRAM MEMORY CONTROLLER</a:t>
              </a:r>
            </a:p>
          </p:txBody>
        </p:sp>
        <p:sp>
          <p:nvSpPr>
            <p:cNvPr id="28722" name="Line 25"/>
            <p:cNvSpPr>
              <a:spLocks noChangeShapeType="1"/>
            </p:cNvSpPr>
            <p:nvPr/>
          </p:nvSpPr>
          <p:spPr bwMode="auto">
            <a:xfrm>
              <a:off x="21812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23" name="Line 26"/>
            <p:cNvSpPr>
              <a:spLocks noChangeShapeType="1"/>
            </p:cNvSpPr>
            <p:nvPr/>
          </p:nvSpPr>
          <p:spPr bwMode="auto">
            <a:xfrm>
              <a:off x="328930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24" name="Line 27"/>
            <p:cNvSpPr>
              <a:spLocks noChangeShapeType="1"/>
            </p:cNvSpPr>
            <p:nvPr/>
          </p:nvSpPr>
          <p:spPr bwMode="auto">
            <a:xfrm>
              <a:off x="419735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25" name="Line 28"/>
            <p:cNvSpPr>
              <a:spLocks noChangeShapeType="1"/>
            </p:cNvSpPr>
            <p:nvPr/>
          </p:nvSpPr>
          <p:spPr bwMode="auto">
            <a:xfrm>
              <a:off x="13176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726" name="Rounded Rectangle 97"/>
            <p:cNvSpPr>
              <a:spLocks noChangeArrowheads="1"/>
            </p:cNvSpPr>
            <p:nvPr/>
          </p:nvSpPr>
          <p:spPr bwMode="auto">
            <a:xfrm>
              <a:off x="395288" y="2852738"/>
              <a:ext cx="4667250" cy="31115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381000" indent="-381000" algn="ctr" fontAlgn="base">
                <a:spcBef>
                  <a:spcPct val="20000"/>
                </a:spcBef>
                <a:spcAft>
                  <a:spcPct val="0"/>
                </a:spcAft>
                <a:buFontTx/>
                <a:buChar char="•"/>
              </a:pPr>
              <a:endParaRPr lang="en-US" sz="2000">
                <a:solidFill>
                  <a:srgbClr val="000000"/>
                </a:solidFill>
                <a:latin typeface="Arial" charset="0"/>
                <a:ea typeface="ＭＳ Ｐゴシック" charset="0"/>
                <a:cs typeface="ＭＳ Ｐゴシック" charset="0"/>
              </a:endParaRPr>
            </a:p>
          </p:txBody>
        </p:sp>
        <p:sp>
          <p:nvSpPr>
            <p:cNvPr id="28727" name="Rectangle 56"/>
            <p:cNvSpPr>
              <a:spLocks noChangeArrowheads="1"/>
            </p:cNvSpPr>
            <p:nvPr/>
          </p:nvSpPr>
          <p:spPr bwMode="auto">
            <a:xfrm>
              <a:off x="1144588" y="5214938"/>
              <a:ext cx="3168650" cy="635000"/>
            </a:xfrm>
            <a:prstGeom prst="rect">
              <a:avLst/>
            </a:prstGeom>
            <a:noFill/>
            <a:ln w="317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grpSp>
      <p:sp>
        <p:nvSpPr>
          <p:cNvPr id="28677" name="Text Box 14"/>
          <p:cNvSpPr txBox="1">
            <a:spLocks noChangeArrowheads="1"/>
          </p:cNvSpPr>
          <p:nvPr/>
        </p:nvSpPr>
        <p:spPr bwMode="auto">
          <a:xfrm>
            <a:off x="571500" y="4144963"/>
            <a:ext cx="7207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    L2 </a:t>
            </a:r>
          </a:p>
          <a:p>
            <a:pPr eaLnBrk="1" fontAlgn="base" hangingPunct="1">
              <a:spcBef>
                <a:spcPct val="0"/>
              </a:spcBef>
              <a:spcAft>
                <a:spcPct val="0"/>
              </a:spcAft>
            </a:pPr>
            <a:r>
              <a:rPr lang="en-US" sz="1200">
                <a:solidFill>
                  <a:srgbClr val="000000"/>
                </a:solidFill>
              </a:rPr>
              <a:t>CACHE</a:t>
            </a:r>
          </a:p>
        </p:txBody>
      </p:sp>
      <p:grpSp>
        <p:nvGrpSpPr>
          <p:cNvPr id="28678" name="Group 76"/>
          <p:cNvGrpSpPr>
            <a:grpSpLocks/>
          </p:cNvGrpSpPr>
          <p:nvPr/>
        </p:nvGrpSpPr>
        <p:grpSpPr bwMode="auto">
          <a:xfrm>
            <a:off x="4618038" y="2890838"/>
            <a:ext cx="3573462" cy="3111500"/>
            <a:chOff x="395288" y="2852738"/>
            <a:chExt cx="4667250" cy="3111500"/>
          </a:xfrm>
        </p:grpSpPr>
        <p:sp>
          <p:nvSpPr>
            <p:cNvPr id="28680" name="Rectangle 3"/>
            <p:cNvSpPr>
              <a:spLocks noChangeArrowheads="1"/>
            </p:cNvSpPr>
            <p:nvPr/>
          </p:nvSpPr>
          <p:spPr bwMode="auto">
            <a:xfrm>
              <a:off x="68421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681" name="Text Box 4"/>
            <p:cNvSpPr txBox="1">
              <a:spLocks noChangeArrowheads="1"/>
            </p:cNvSpPr>
            <p:nvPr/>
          </p:nvSpPr>
          <p:spPr bwMode="auto">
            <a:xfrm>
              <a:off x="609600"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CORE 0</a:t>
              </a:r>
            </a:p>
          </p:txBody>
        </p:sp>
        <p:sp>
          <p:nvSpPr>
            <p:cNvPr id="28682" name="Rectangle 5"/>
            <p:cNvSpPr>
              <a:spLocks noChangeArrowheads="1"/>
            </p:cNvSpPr>
            <p:nvPr/>
          </p:nvSpPr>
          <p:spPr bwMode="auto">
            <a:xfrm>
              <a:off x="1778000"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683" name="Text Box 6"/>
            <p:cNvSpPr txBox="1">
              <a:spLocks noChangeArrowheads="1"/>
            </p:cNvSpPr>
            <p:nvPr/>
          </p:nvSpPr>
          <p:spPr bwMode="auto">
            <a:xfrm>
              <a:off x="1703388"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CORE 1</a:t>
              </a:r>
            </a:p>
          </p:txBody>
        </p:sp>
        <p:sp>
          <p:nvSpPr>
            <p:cNvPr id="28684" name="Rectangle 7"/>
            <p:cNvSpPr>
              <a:spLocks noChangeArrowheads="1"/>
            </p:cNvSpPr>
            <p:nvPr/>
          </p:nvSpPr>
          <p:spPr bwMode="auto">
            <a:xfrm>
              <a:off x="2873375"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685" name="Text Box 8"/>
            <p:cNvSpPr txBox="1">
              <a:spLocks noChangeArrowheads="1"/>
            </p:cNvSpPr>
            <p:nvPr/>
          </p:nvSpPr>
          <p:spPr bwMode="auto">
            <a:xfrm>
              <a:off x="2798762"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CORE 2</a:t>
              </a:r>
            </a:p>
          </p:txBody>
        </p:sp>
        <p:sp>
          <p:nvSpPr>
            <p:cNvPr id="28686" name="Rectangle 9"/>
            <p:cNvSpPr>
              <a:spLocks noChangeArrowheads="1"/>
            </p:cNvSpPr>
            <p:nvPr/>
          </p:nvSpPr>
          <p:spPr bwMode="auto">
            <a:xfrm>
              <a:off x="396716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687" name="Text Box 10"/>
            <p:cNvSpPr txBox="1">
              <a:spLocks noChangeArrowheads="1"/>
            </p:cNvSpPr>
            <p:nvPr/>
          </p:nvSpPr>
          <p:spPr bwMode="auto">
            <a:xfrm>
              <a:off x="3892550" y="3222625"/>
              <a:ext cx="988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CORE 3</a:t>
              </a:r>
            </a:p>
          </p:txBody>
        </p:sp>
        <p:sp>
          <p:nvSpPr>
            <p:cNvPr id="28688" name="Rectangle 11"/>
            <p:cNvSpPr>
              <a:spLocks noChangeArrowheads="1"/>
            </p:cNvSpPr>
            <p:nvPr/>
          </p:nvSpPr>
          <p:spPr bwMode="auto">
            <a:xfrm>
              <a:off x="684213" y="4062413"/>
              <a:ext cx="4089400" cy="8080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689" name="Line 19"/>
            <p:cNvSpPr>
              <a:spLocks noChangeShapeType="1"/>
            </p:cNvSpPr>
            <p:nvPr/>
          </p:nvSpPr>
          <p:spPr bwMode="auto">
            <a:xfrm>
              <a:off x="108743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690" name="Line 20"/>
            <p:cNvSpPr>
              <a:spLocks noChangeShapeType="1"/>
            </p:cNvSpPr>
            <p:nvPr/>
          </p:nvSpPr>
          <p:spPr bwMode="auto">
            <a:xfrm>
              <a:off x="2181225"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691" name="Line 21"/>
            <p:cNvSpPr>
              <a:spLocks noChangeShapeType="1"/>
            </p:cNvSpPr>
            <p:nvPr/>
          </p:nvSpPr>
          <p:spPr bwMode="auto">
            <a:xfrm>
              <a:off x="3276600"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692" name="Line 22"/>
            <p:cNvSpPr>
              <a:spLocks noChangeShapeType="1"/>
            </p:cNvSpPr>
            <p:nvPr/>
          </p:nvSpPr>
          <p:spPr bwMode="auto">
            <a:xfrm>
              <a:off x="437038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693" name="Rectangle 23"/>
            <p:cNvSpPr>
              <a:spLocks noChangeArrowheads="1"/>
            </p:cNvSpPr>
            <p:nvPr/>
          </p:nvSpPr>
          <p:spPr bwMode="auto">
            <a:xfrm>
              <a:off x="1144588" y="5216525"/>
              <a:ext cx="3168650" cy="63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694" name="Text Box 24"/>
            <p:cNvSpPr txBox="1">
              <a:spLocks noChangeArrowheads="1"/>
            </p:cNvSpPr>
            <p:nvPr/>
          </p:nvSpPr>
          <p:spPr bwMode="auto">
            <a:xfrm>
              <a:off x="1117599" y="5387975"/>
              <a:ext cx="321326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DRAM MEMORY CONTROLLER</a:t>
              </a:r>
            </a:p>
          </p:txBody>
        </p:sp>
        <p:sp>
          <p:nvSpPr>
            <p:cNvPr id="28695" name="Line 25"/>
            <p:cNvSpPr>
              <a:spLocks noChangeShapeType="1"/>
            </p:cNvSpPr>
            <p:nvPr/>
          </p:nvSpPr>
          <p:spPr bwMode="auto">
            <a:xfrm>
              <a:off x="21812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696" name="Line 26"/>
            <p:cNvSpPr>
              <a:spLocks noChangeShapeType="1"/>
            </p:cNvSpPr>
            <p:nvPr/>
          </p:nvSpPr>
          <p:spPr bwMode="auto">
            <a:xfrm>
              <a:off x="328930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697" name="Line 27"/>
            <p:cNvSpPr>
              <a:spLocks noChangeShapeType="1"/>
            </p:cNvSpPr>
            <p:nvPr/>
          </p:nvSpPr>
          <p:spPr bwMode="auto">
            <a:xfrm>
              <a:off x="419735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698" name="Line 28"/>
            <p:cNvSpPr>
              <a:spLocks noChangeShapeType="1"/>
            </p:cNvSpPr>
            <p:nvPr/>
          </p:nvSpPr>
          <p:spPr bwMode="auto">
            <a:xfrm>
              <a:off x="13176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28699" name="Rounded Rectangle 97"/>
            <p:cNvSpPr>
              <a:spLocks noChangeArrowheads="1"/>
            </p:cNvSpPr>
            <p:nvPr/>
          </p:nvSpPr>
          <p:spPr bwMode="auto">
            <a:xfrm>
              <a:off x="395288" y="2852738"/>
              <a:ext cx="4667250" cy="31115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381000" indent="-381000" algn="ctr" fontAlgn="base">
                <a:spcBef>
                  <a:spcPct val="20000"/>
                </a:spcBef>
                <a:spcAft>
                  <a:spcPct val="0"/>
                </a:spcAft>
                <a:buFontTx/>
                <a:buChar char="•"/>
              </a:pPr>
              <a:endParaRPr lang="en-US" sz="2000">
                <a:solidFill>
                  <a:srgbClr val="000000"/>
                </a:solidFill>
                <a:latin typeface="Arial" charset="0"/>
                <a:ea typeface="ＭＳ Ｐゴシック" charset="0"/>
                <a:cs typeface="ＭＳ Ｐゴシック" charset="0"/>
              </a:endParaRPr>
            </a:p>
          </p:txBody>
        </p:sp>
        <p:sp>
          <p:nvSpPr>
            <p:cNvPr id="28700" name="Rectangle 56"/>
            <p:cNvSpPr>
              <a:spLocks noChangeArrowheads="1"/>
            </p:cNvSpPr>
            <p:nvPr/>
          </p:nvSpPr>
          <p:spPr bwMode="auto">
            <a:xfrm>
              <a:off x="1144588" y="5214938"/>
              <a:ext cx="3168650" cy="635000"/>
            </a:xfrm>
            <a:prstGeom prst="rect">
              <a:avLst/>
            </a:prstGeom>
            <a:noFill/>
            <a:ln w="317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grpSp>
      <p:sp>
        <p:nvSpPr>
          <p:cNvPr id="28679" name="Text Box 14"/>
          <p:cNvSpPr txBox="1">
            <a:spLocks noChangeArrowheads="1"/>
          </p:cNvSpPr>
          <p:nvPr/>
        </p:nvSpPr>
        <p:spPr bwMode="auto">
          <a:xfrm>
            <a:off x="6016625" y="4257675"/>
            <a:ext cx="7207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000000"/>
                </a:solidFill>
              </a:rPr>
              <a:t>    L2 </a:t>
            </a:r>
          </a:p>
          <a:p>
            <a:pPr eaLnBrk="1" fontAlgn="base" hangingPunct="1">
              <a:spcBef>
                <a:spcPct val="0"/>
              </a:spcBef>
              <a:spcAft>
                <a:spcPct val="0"/>
              </a:spcAft>
            </a:pPr>
            <a:r>
              <a:rPr lang="en-US" sz="1200">
                <a:solidFill>
                  <a:srgbClr val="000000"/>
                </a:solidFill>
              </a:rPr>
              <a:t>CACHE</a:t>
            </a:r>
          </a:p>
        </p:txBody>
      </p:sp>
    </p:spTree>
    <p:extLst>
      <p:ext uri="{BB962C8B-B14F-4D97-AF65-F5344CB8AC3E}">
        <p14:creationId xmlns:p14="http://schemas.microsoft.com/office/powerpoint/2010/main" val="298152626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Garamond" charset="0"/>
                <a:ea typeface="ＭＳ Ｐゴシック" charset="0"/>
                <a:cs typeface="ＭＳ Ｐゴシック" charset="0"/>
              </a:rPr>
              <a:t>Shared Caches Between Cores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Advantages:</a:t>
            </a:r>
          </a:p>
          <a:p>
            <a:pPr lvl="1"/>
            <a:r>
              <a:rPr lang="en-US" sz="1800">
                <a:latin typeface="Tahoma" charset="0"/>
                <a:ea typeface="ＭＳ Ｐゴシック" charset="0"/>
              </a:rPr>
              <a:t>High effective capacity</a:t>
            </a:r>
          </a:p>
          <a:p>
            <a:pPr lvl="1"/>
            <a:r>
              <a:rPr lang="en-US" sz="1800">
                <a:solidFill>
                  <a:srgbClr val="0000FF"/>
                </a:solidFill>
                <a:latin typeface="Tahoma" charset="0"/>
                <a:ea typeface="ＭＳ Ｐゴシック" charset="0"/>
              </a:rPr>
              <a:t>Dynamic partitioning </a:t>
            </a:r>
            <a:r>
              <a:rPr lang="en-US" sz="1800">
                <a:latin typeface="Tahoma" charset="0"/>
                <a:ea typeface="ＭＳ Ｐゴシック" charset="0"/>
              </a:rPr>
              <a:t>of available cache space</a:t>
            </a:r>
          </a:p>
          <a:p>
            <a:pPr lvl="2"/>
            <a:r>
              <a:rPr lang="en-US" sz="1800">
                <a:latin typeface="Tahoma" charset="0"/>
                <a:ea typeface="ＭＳ Ｐゴシック" charset="0"/>
              </a:rPr>
              <a:t>No fragmentation due to static partitioning</a:t>
            </a:r>
          </a:p>
          <a:p>
            <a:pPr lvl="1"/>
            <a:r>
              <a:rPr lang="en-US" sz="1800">
                <a:solidFill>
                  <a:srgbClr val="0000FF"/>
                </a:solidFill>
                <a:latin typeface="Tahoma" charset="0"/>
                <a:ea typeface="ＭＳ Ｐゴシック" charset="0"/>
              </a:rPr>
              <a:t>Easier to maintain coherence (a cache block is in a single location)</a:t>
            </a:r>
          </a:p>
          <a:p>
            <a:pPr lvl="1"/>
            <a:r>
              <a:rPr lang="en-US" sz="1800">
                <a:solidFill>
                  <a:srgbClr val="0000FF"/>
                </a:solidFill>
                <a:latin typeface="Tahoma" charset="0"/>
                <a:ea typeface="ＭＳ Ｐゴシック" charset="0"/>
              </a:rPr>
              <a:t>Shared data and locks do not ping pong between caches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Disadvantages</a:t>
            </a:r>
          </a:p>
          <a:p>
            <a:pPr lvl="1"/>
            <a:r>
              <a:rPr lang="en-US" sz="1800">
                <a:latin typeface="Tahoma" charset="0"/>
                <a:ea typeface="ＭＳ Ｐゴシック" charset="0"/>
              </a:rPr>
              <a:t>Slower access</a:t>
            </a:r>
          </a:p>
          <a:p>
            <a:pPr lvl="1"/>
            <a:r>
              <a:rPr lang="en-US" sz="1800">
                <a:latin typeface="Tahoma" charset="0"/>
                <a:ea typeface="ＭＳ Ｐゴシック" charset="0"/>
              </a:rPr>
              <a:t>Cores incur </a:t>
            </a:r>
            <a:r>
              <a:rPr lang="en-US" sz="1800">
                <a:solidFill>
                  <a:srgbClr val="0000FF"/>
                </a:solidFill>
                <a:latin typeface="Tahoma" charset="0"/>
                <a:ea typeface="ＭＳ Ｐゴシック" charset="0"/>
              </a:rPr>
              <a:t>conflict misses due to other cores</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 accesses</a:t>
            </a:r>
          </a:p>
          <a:p>
            <a:pPr lvl="2"/>
            <a:r>
              <a:rPr lang="en-US" sz="1800">
                <a:latin typeface="Tahoma" charset="0"/>
                <a:ea typeface="ＭＳ Ｐゴシック" charset="0"/>
              </a:rPr>
              <a:t>Misses due to inter-core interference</a:t>
            </a:r>
          </a:p>
          <a:p>
            <a:pPr lvl="2"/>
            <a:r>
              <a:rPr lang="en-US" sz="1800">
                <a:latin typeface="Tahoma" charset="0"/>
                <a:ea typeface="ＭＳ Ｐゴシック" charset="0"/>
              </a:rPr>
              <a:t>Some cores can destroy the hit rate of other cores</a:t>
            </a:r>
          </a:p>
          <a:p>
            <a:pPr lvl="1"/>
            <a:r>
              <a:rPr lang="en-US" sz="1800">
                <a:latin typeface="Tahoma" charset="0"/>
                <a:ea typeface="ＭＳ Ｐゴシック" charset="0"/>
              </a:rPr>
              <a:t>Guaranteeing a minimum level of service (or fairness) to each core is harder (how much space, how much bandwidth?)</a:t>
            </a:r>
          </a:p>
          <a:p>
            <a:pPr lvl="1"/>
            <a:endParaRPr lang="en-US">
              <a:latin typeface="Tahoma" charset="0"/>
              <a:ea typeface="ＭＳ Ｐゴシック" charset="0"/>
            </a:endParaRPr>
          </a:p>
        </p:txBody>
      </p:sp>
      <p:sp>
        <p:nvSpPr>
          <p:cNvPr id="296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0E8058-BE33-864F-9A71-3428BF413F71}" type="slidenum">
              <a:rPr lang="en-US" sz="1600">
                <a:solidFill>
                  <a:srgbClr val="000000"/>
                </a:solidFill>
                <a:latin typeface="Garamond" charset="0"/>
              </a:rPr>
              <a:pPr eaLnBrk="1" hangingPunct="1"/>
              <a:t>14</a:t>
            </a:fld>
            <a:endParaRPr lang="en-US" sz="1600">
              <a:solidFill>
                <a:srgbClr val="000000"/>
              </a:solidFill>
              <a:latin typeface="Garamond" charset="0"/>
            </a:endParaRPr>
          </a:p>
        </p:txBody>
      </p:sp>
    </p:spTree>
    <p:extLst>
      <p:ext uri="{BB962C8B-B14F-4D97-AF65-F5344CB8AC3E}">
        <p14:creationId xmlns:p14="http://schemas.microsoft.com/office/powerpoint/2010/main" val="18220319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Garamond" charset="0"/>
                <a:ea typeface="ＭＳ Ｐゴシック" charset="0"/>
                <a:cs typeface="ＭＳ Ｐゴシック" charset="0"/>
              </a:rPr>
              <a:t>Shared Caches: How to Share?</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Free-for-all sharing</a:t>
            </a:r>
          </a:p>
          <a:p>
            <a:pPr lvl="1"/>
            <a:r>
              <a:rPr lang="en-US" dirty="0">
                <a:latin typeface="Tahoma" charset="0"/>
                <a:ea typeface="ＭＳ Ｐゴシック" charset="0"/>
              </a:rPr>
              <a:t>Placement/replacement policies are the same as a single core system (usually LRU or pseudo-LRU)</a:t>
            </a:r>
          </a:p>
          <a:p>
            <a:pPr lvl="1"/>
            <a:r>
              <a:rPr lang="en-US" dirty="0">
                <a:latin typeface="Tahoma" charset="0"/>
                <a:ea typeface="ＭＳ Ｐゴシック" charset="0"/>
              </a:rPr>
              <a:t>Not thread/application aware</a:t>
            </a:r>
          </a:p>
          <a:p>
            <a:pPr lvl="1"/>
            <a:r>
              <a:rPr lang="en-US" dirty="0">
                <a:latin typeface="Tahoma" charset="0"/>
                <a:ea typeface="ＭＳ Ｐゴシック" charset="0"/>
              </a:rPr>
              <a:t>An incoming block evicts a block regardless of which threads the blocks belong to</a:t>
            </a:r>
          </a:p>
          <a:p>
            <a:pPr lvl="1"/>
            <a:endParaRPr lang="en-US" dirty="0">
              <a:latin typeface="Tahoma" charset="0"/>
              <a:ea typeface="ＭＳ Ｐゴシック" charset="0"/>
            </a:endParaRPr>
          </a:p>
          <a:p>
            <a:r>
              <a:rPr lang="en-US" dirty="0" smtClean="0">
                <a:latin typeface="Tahoma" charset="0"/>
                <a:ea typeface="ＭＳ Ｐゴシック" charset="0"/>
                <a:cs typeface="ＭＳ Ｐゴシック" charset="0"/>
              </a:rPr>
              <a:t>Problems</a:t>
            </a:r>
          </a:p>
          <a:p>
            <a:pPr lvl="1"/>
            <a:r>
              <a:rPr lang="en-US" dirty="0" smtClean="0">
                <a:latin typeface="Tahoma" charset="0"/>
                <a:ea typeface="ＭＳ Ｐゴシック" charset="0"/>
                <a:cs typeface="ＭＳ Ｐゴシック" charset="0"/>
              </a:rPr>
              <a:t>Inefficient utilization of cache: LRU is not the best policy</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A cache-unfriendly application can destroy the performance of a cache friendly application</a:t>
            </a:r>
          </a:p>
          <a:p>
            <a:pPr lvl="1"/>
            <a:r>
              <a:rPr lang="en-US" dirty="0">
                <a:latin typeface="Tahoma" charset="0"/>
                <a:ea typeface="ＭＳ Ｐゴシック" charset="0"/>
              </a:rPr>
              <a:t>Not all applications benefit equally from the same amount of cache: free-for-all might prioritize those that do not benefit</a:t>
            </a:r>
          </a:p>
          <a:p>
            <a:pPr lvl="1"/>
            <a:r>
              <a:rPr lang="en-US" dirty="0">
                <a:latin typeface="Tahoma" charset="0"/>
                <a:ea typeface="ＭＳ Ｐゴシック" charset="0"/>
              </a:rPr>
              <a:t>Reduced performance, reduced fairness</a:t>
            </a: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p:txBody>
      </p:sp>
      <p:sp>
        <p:nvSpPr>
          <p:cNvPr id="3072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6484C4-F459-974F-A530-A189A694946F}" type="slidenum">
              <a:rPr lang="en-US" sz="1600">
                <a:solidFill>
                  <a:srgbClr val="000000"/>
                </a:solidFill>
                <a:latin typeface="Garamond" charset="0"/>
              </a:rPr>
              <a:pPr eaLnBrk="1" hangingPunct="1"/>
              <a:t>15</a:t>
            </a:fld>
            <a:endParaRPr lang="en-US" sz="1600">
              <a:solidFill>
                <a:srgbClr val="000000"/>
              </a:solidFill>
              <a:latin typeface="Garamond" charset="0"/>
            </a:endParaRPr>
          </a:p>
        </p:txBody>
      </p:sp>
    </p:spTree>
    <p:extLst>
      <p:ext uri="{BB962C8B-B14F-4D97-AF65-F5344CB8AC3E}">
        <p14:creationId xmlns:p14="http://schemas.microsoft.com/office/powerpoint/2010/main" val="29701858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Shared Caches</a:t>
            </a:r>
            <a:endParaRPr lang="en-US" dirty="0"/>
          </a:p>
        </p:txBody>
      </p:sp>
      <p:sp>
        <p:nvSpPr>
          <p:cNvPr id="3" name="Content Placeholder 2"/>
          <p:cNvSpPr>
            <a:spLocks noGrp="1"/>
          </p:cNvSpPr>
          <p:nvPr>
            <p:ph idx="1"/>
          </p:nvPr>
        </p:nvSpPr>
        <p:spPr/>
        <p:txBody>
          <a:bodyPr/>
          <a:lstStyle/>
          <a:p>
            <a:r>
              <a:rPr lang="en-US" dirty="0" smtClean="0">
                <a:solidFill>
                  <a:srgbClr val="3366FF"/>
                </a:solidFill>
              </a:rPr>
              <a:t>Controlled cache sharing</a:t>
            </a:r>
          </a:p>
          <a:p>
            <a:pPr lvl="1"/>
            <a:r>
              <a:rPr lang="en-US" dirty="0" smtClean="0"/>
              <a:t>Approach 1: Design shared caches but control the amount of cache allocated to different cores</a:t>
            </a:r>
          </a:p>
          <a:p>
            <a:pPr lvl="1"/>
            <a:r>
              <a:rPr lang="en-US" dirty="0" smtClean="0"/>
              <a:t>Approach 2: Design “private” caches but spill/receive data from one cache to another  </a:t>
            </a:r>
          </a:p>
          <a:p>
            <a:pPr marL="0" indent="0">
              <a:buNone/>
            </a:pPr>
            <a:endParaRPr lang="en-US" dirty="0"/>
          </a:p>
          <a:p>
            <a:r>
              <a:rPr lang="en-US" dirty="0" smtClean="0">
                <a:solidFill>
                  <a:srgbClr val="3366FF"/>
                </a:solidFill>
              </a:rPr>
              <a:t>More efficient cache utilization</a:t>
            </a:r>
          </a:p>
          <a:p>
            <a:pPr lvl="1"/>
            <a:r>
              <a:rPr lang="en-US" dirty="0" smtClean="0"/>
              <a:t>Minimize the wasted cache space </a:t>
            </a:r>
          </a:p>
          <a:p>
            <a:pPr lvl="2"/>
            <a:r>
              <a:rPr lang="en-US" dirty="0" smtClean="0"/>
              <a:t>by keeping out useless blocks</a:t>
            </a:r>
          </a:p>
          <a:p>
            <a:pPr lvl="2"/>
            <a:r>
              <a:rPr lang="en-US" dirty="0"/>
              <a:t>by keeping in cache blocks that have maximum benefit</a:t>
            </a:r>
          </a:p>
          <a:p>
            <a:pPr lvl="2"/>
            <a:r>
              <a:rPr lang="en-US" dirty="0" smtClean="0"/>
              <a:t>by minimizing redundant data</a:t>
            </a:r>
          </a:p>
        </p:txBody>
      </p:sp>
      <p:sp>
        <p:nvSpPr>
          <p:cNvPr id="4" name="Slide Number Placeholder 3"/>
          <p:cNvSpPr>
            <a:spLocks noGrp="1"/>
          </p:cNvSpPr>
          <p:nvPr>
            <p:ph type="sldNum" sz="quarter" idx="11"/>
          </p:nvPr>
        </p:nvSpPr>
        <p:spPr/>
        <p:txBody>
          <a:bodyPr/>
          <a:lstStyle/>
          <a:p>
            <a:pPr>
              <a:defRPr/>
            </a:pPr>
            <a:fld id="{A7D9F738-DF39-E548-9E37-7F857B1ACB61}" type="slidenum">
              <a:rPr lang="en-US" smtClean="0"/>
              <a:pPr>
                <a:defRPr/>
              </a:pPr>
              <a:t>16</a:t>
            </a:fld>
            <a:endParaRPr lang="en-US"/>
          </a:p>
        </p:txBody>
      </p:sp>
    </p:spTree>
    <p:extLst>
      <p:ext uri="{BB962C8B-B14F-4D97-AF65-F5344CB8AC3E}">
        <p14:creationId xmlns:p14="http://schemas.microsoft.com/office/powerpoint/2010/main" val="981987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latin typeface="Garamond" charset="0"/>
                <a:ea typeface="ＭＳ Ｐゴシック" charset="0"/>
                <a:cs typeface="ＭＳ Ｐゴシック" charset="0"/>
              </a:rPr>
              <a:t>Controlled Cache </a:t>
            </a:r>
            <a:r>
              <a:rPr lang="en-US" dirty="0" smtClean="0">
                <a:latin typeface="Garamond" charset="0"/>
                <a:ea typeface="ＭＳ Ｐゴシック" charset="0"/>
                <a:cs typeface="ＭＳ Ｐゴシック" charset="0"/>
              </a:rPr>
              <a:t>Sharing: Examples</a:t>
            </a:r>
            <a:endParaRPr lang="en-US" dirty="0">
              <a:latin typeface="Garamond" charset="0"/>
              <a:ea typeface="ＭＳ Ｐゴシック" charset="0"/>
              <a:cs typeface="ＭＳ Ｐゴシック" charset="0"/>
            </a:endParaRPr>
          </a:p>
        </p:txBody>
      </p:sp>
      <p:sp>
        <p:nvSpPr>
          <p:cNvPr id="31746"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Utility based cache partitioning</a:t>
            </a:r>
          </a:p>
          <a:p>
            <a:pPr lvl="1"/>
            <a:r>
              <a:rPr lang="en-US" sz="1800" dirty="0" err="1">
                <a:latin typeface="Tahoma" charset="0"/>
                <a:ea typeface="ＭＳ Ｐゴシック" charset="0"/>
              </a:rPr>
              <a:t>Qureshi</a:t>
            </a:r>
            <a:r>
              <a:rPr lang="en-US" sz="1800" dirty="0">
                <a:latin typeface="Tahoma" charset="0"/>
                <a:ea typeface="ＭＳ Ｐゴシック" charset="0"/>
              </a:rPr>
              <a:t> and </a:t>
            </a:r>
            <a:r>
              <a:rPr lang="en-US" sz="1800" dirty="0" err="1">
                <a:latin typeface="Tahoma" charset="0"/>
                <a:ea typeface="ＭＳ Ｐゴシック" charset="0"/>
              </a:rPr>
              <a:t>Patt</a:t>
            </a:r>
            <a:r>
              <a:rPr lang="en-US" sz="1800" dirty="0">
                <a:latin typeface="Tahoma" charset="0"/>
                <a:ea typeface="ＭＳ Ｐゴシック" charset="0"/>
              </a:rPr>
              <a:t>, </a:t>
            </a:r>
            <a:r>
              <a:rPr lang="ja-JP" altLang="en-US" sz="1800" dirty="0">
                <a:solidFill>
                  <a:srgbClr val="0000FF"/>
                </a:solidFill>
                <a:latin typeface="Tahoma" charset="0"/>
                <a:ea typeface="ＭＳ Ｐゴシック" charset="0"/>
              </a:rPr>
              <a:t>“</a:t>
            </a:r>
            <a:r>
              <a:rPr lang="en-US" altLang="ja-JP" sz="1800" dirty="0">
                <a:solidFill>
                  <a:srgbClr val="0000FF"/>
                </a:solidFill>
                <a:latin typeface="Tahoma" charset="0"/>
                <a:ea typeface="ＭＳ Ｐゴシック" charset="0"/>
              </a:rPr>
              <a:t>Utility-Based Cache Partitioning: A Low-Overhead, High-Performance, Runtime Mechanism to Partition Shared Caches,</a:t>
            </a:r>
            <a:r>
              <a:rPr lang="ja-JP" altLang="en-US" sz="1800" dirty="0">
                <a:solidFill>
                  <a:srgbClr val="0000FF"/>
                </a:solidFill>
                <a:latin typeface="Tahoma" charset="0"/>
                <a:ea typeface="ＭＳ Ｐゴシック" charset="0"/>
              </a:rPr>
              <a:t>”</a:t>
            </a:r>
            <a:r>
              <a:rPr lang="en-US" altLang="ja-JP" sz="1800" dirty="0">
                <a:solidFill>
                  <a:srgbClr val="0000FF"/>
                </a:solidFill>
                <a:latin typeface="Tahoma" charset="0"/>
                <a:ea typeface="ＭＳ Ｐゴシック" charset="0"/>
              </a:rPr>
              <a:t> </a:t>
            </a:r>
            <a:r>
              <a:rPr lang="en-US" altLang="ja-JP" sz="1800" dirty="0">
                <a:solidFill>
                  <a:srgbClr val="000000"/>
                </a:solidFill>
                <a:latin typeface="Tahoma" charset="0"/>
                <a:ea typeface="ＭＳ Ｐゴシック" charset="0"/>
              </a:rPr>
              <a:t>MICRO 2006.</a:t>
            </a:r>
          </a:p>
          <a:p>
            <a:pPr lvl="1"/>
            <a:r>
              <a:rPr lang="en-US" sz="1800" dirty="0" err="1">
                <a:solidFill>
                  <a:srgbClr val="000000"/>
                </a:solidFill>
                <a:latin typeface="Tahoma" charset="0"/>
                <a:ea typeface="ＭＳ Ｐゴシック" charset="0"/>
              </a:rPr>
              <a:t>Suh</a:t>
            </a:r>
            <a:r>
              <a:rPr lang="en-US" sz="1800" dirty="0">
                <a:solidFill>
                  <a:srgbClr val="000000"/>
                </a:solidFill>
                <a:latin typeface="Tahoma" charset="0"/>
                <a:ea typeface="ＭＳ Ｐゴシック" charset="0"/>
              </a:rPr>
              <a:t> et al., </a:t>
            </a:r>
            <a:r>
              <a:rPr lang="ja-JP" altLang="en-US" sz="1800" dirty="0">
                <a:solidFill>
                  <a:srgbClr val="000000"/>
                </a:solidFill>
                <a:latin typeface="Tahoma" charset="0"/>
                <a:ea typeface="ＭＳ Ｐゴシック" charset="0"/>
              </a:rPr>
              <a:t>“</a:t>
            </a:r>
            <a:r>
              <a:rPr lang="en-US" altLang="ja-JP" sz="1800" dirty="0">
                <a:solidFill>
                  <a:srgbClr val="0000FF"/>
                </a:solidFill>
                <a:latin typeface="Tahoma" charset="0"/>
                <a:ea typeface="ＭＳ Ｐゴシック" charset="0"/>
              </a:rPr>
              <a:t>A New Memory Monitoring Scheme for Memory-Aware Scheduling and Partitioning</a:t>
            </a:r>
            <a:r>
              <a:rPr lang="en-US" altLang="ja-JP" sz="1800" dirty="0">
                <a:solidFill>
                  <a:srgbClr val="000000"/>
                </a:solidFill>
                <a:latin typeface="Tahoma" charset="0"/>
                <a:ea typeface="ＭＳ Ｐゴシック" charset="0"/>
              </a:rPr>
              <a:t>,</a:t>
            </a:r>
            <a:r>
              <a:rPr lang="ja-JP" altLang="en-US" sz="1800" dirty="0">
                <a:solidFill>
                  <a:srgbClr val="000000"/>
                </a:solidFill>
                <a:latin typeface="Tahoma" charset="0"/>
                <a:ea typeface="ＭＳ Ｐゴシック" charset="0"/>
              </a:rPr>
              <a:t>”</a:t>
            </a:r>
            <a:r>
              <a:rPr lang="en-US" altLang="ja-JP" sz="1800" dirty="0">
                <a:solidFill>
                  <a:srgbClr val="000000"/>
                </a:solidFill>
                <a:latin typeface="Tahoma" charset="0"/>
                <a:ea typeface="ＭＳ Ｐゴシック" charset="0"/>
              </a:rPr>
              <a:t> HPCA 2002.</a:t>
            </a:r>
          </a:p>
          <a:p>
            <a:pPr>
              <a:buFont typeface="Wingdings" charset="0"/>
              <a:buNone/>
            </a:pPr>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Fair cache partitioning</a:t>
            </a:r>
          </a:p>
          <a:p>
            <a:pPr lvl="1"/>
            <a:r>
              <a:rPr lang="en-US" sz="1800" dirty="0">
                <a:latin typeface="Tahoma" charset="0"/>
                <a:ea typeface="ＭＳ Ｐゴシック" charset="0"/>
                <a:cs typeface="ＭＳ Ｐゴシック" charset="0"/>
              </a:rPr>
              <a:t>Kim et al., </a:t>
            </a:r>
            <a:r>
              <a:rPr lang="ja-JP" altLang="en-US" sz="1800" dirty="0">
                <a:latin typeface="Tahoma" charset="0"/>
                <a:ea typeface="ＭＳ Ｐゴシック" charset="0"/>
                <a:cs typeface="ＭＳ Ｐゴシック" charset="0"/>
              </a:rPr>
              <a:t>“</a:t>
            </a:r>
            <a:r>
              <a:rPr lang="en-US" altLang="ko-KR" sz="1800" dirty="0">
                <a:solidFill>
                  <a:srgbClr val="0000FF"/>
                </a:solidFill>
                <a:latin typeface="Tahoma" charset="0"/>
                <a:ea typeface="굴림" charset="0"/>
                <a:cs typeface="굴림" charset="0"/>
              </a:rPr>
              <a:t>Fair Cache Sharing and Partitioning</a:t>
            </a:r>
            <a:r>
              <a:rPr lang="ko-KR" altLang="en-US" sz="1800" dirty="0">
                <a:solidFill>
                  <a:srgbClr val="0000FF"/>
                </a:solidFill>
                <a:latin typeface="Tahoma" charset="0"/>
                <a:ea typeface="굴림" charset="0"/>
                <a:cs typeface="굴림" charset="0"/>
              </a:rPr>
              <a:t> </a:t>
            </a:r>
            <a:r>
              <a:rPr lang="en-US" altLang="ko-KR" sz="1800" dirty="0">
                <a:solidFill>
                  <a:srgbClr val="0000FF"/>
                </a:solidFill>
                <a:latin typeface="Tahoma" charset="0"/>
                <a:ea typeface="굴림" charset="0"/>
                <a:cs typeface="굴림" charset="0"/>
              </a:rPr>
              <a:t>in a Chip Multiprocessor Architecture</a:t>
            </a:r>
            <a:r>
              <a:rPr lang="en-US" altLang="ko-KR" sz="1800" dirty="0">
                <a:latin typeface="Tahoma" charset="0"/>
                <a:ea typeface="굴림" charset="0"/>
                <a:cs typeface="굴림" charset="0"/>
              </a:rPr>
              <a:t>,” PACT 2004.</a:t>
            </a:r>
          </a:p>
          <a:p>
            <a:pPr lvl="1"/>
            <a:endParaRPr lang="en-US" altLang="ko-KR" dirty="0">
              <a:latin typeface="Tahoma" charset="0"/>
              <a:ea typeface="굴림" charset="0"/>
              <a:cs typeface="굴림" charset="0"/>
            </a:endParaRPr>
          </a:p>
          <a:p>
            <a:r>
              <a:rPr lang="en-US" altLang="ko-KR" dirty="0">
                <a:latin typeface="Tahoma" charset="0"/>
                <a:ea typeface="굴림" charset="0"/>
                <a:cs typeface="굴림" charset="0"/>
              </a:rPr>
              <a:t>Shared/private mixed cache mechanisms</a:t>
            </a:r>
          </a:p>
          <a:p>
            <a:pPr lvl="1"/>
            <a:r>
              <a:rPr lang="en-US" sz="1800" dirty="0" err="1">
                <a:latin typeface="Tahoma" charset="0"/>
                <a:ea typeface="굴림" charset="0"/>
                <a:cs typeface="굴림" charset="0"/>
              </a:rPr>
              <a:t>Qureshi</a:t>
            </a:r>
            <a:r>
              <a:rPr lang="en-US" sz="1800" dirty="0">
                <a:latin typeface="Tahoma" charset="0"/>
                <a:ea typeface="굴림" charset="0"/>
                <a:cs typeface="굴림" charset="0"/>
              </a:rPr>
              <a:t>, </a:t>
            </a:r>
            <a:r>
              <a:rPr lang="ja-JP" altLang="en-US" sz="1800" dirty="0">
                <a:latin typeface="Tahoma" charset="0"/>
                <a:ea typeface="굴림" charset="0"/>
                <a:cs typeface="굴림" charset="0"/>
              </a:rPr>
              <a:t>“</a:t>
            </a:r>
            <a:r>
              <a:rPr lang="en-US" altLang="ja-JP" sz="1800" dirty="0">
                <a:solidFill>
                  <a:srgbClr val="0000FF"/>
                </a:solidFill>
                <a:latin typeface="Tahoma" charset="0"/>
                <a:ea typeface="굴림" charset="0"/>
                <a:cs typeface="굴림" charset="0"/>
              </a:rPr>
              <a:t>Adaptive Spill-Receive for Robust High-Performance Caching in CMPs</a:t>
            </a:r>
            <a:r>
              <a:rPr lang="en-US" altLang="ja-JP" sz="1800" dirty="0">
                <a:latin typeface="Tahoma" charset="0"/>
                <a:ea typeface="굴림" charset="0"/>
                <a:cs typeface="굴림" charset="0"/>
              </a:rPr>
              <a:t>,</a:t>
            </a:r>
            <a:r>
              <a:rPr lang="ja-JP" altLang="en-US" sz="1800" dirty="0">
                <a:latin typeface="Tahoma" charset="0"/>
                <a:ea typeface="굴림" charset="0"/>
                <a:cs typeface="굴림" charset="0"/>
              </a:rPr>
              <a:t>”</a:t>
            </a:r>
            <a:r>
              <a:rPr lang="en-US" altLang="ja-JP" sz="1800" dirty="0">
                <a:latin typeface="Tahoma" charset="0"/>
                <a:ea typeface="굴림" charset="0"/>
                <a:cs typeface="굴림" charset="0"/>
              </a:rPr>
              <a:t> HPCA 2009.</a:t>
            </a:r>
          </a:p>
          <a:p>
            <a:pPr lvl="1"/>
            <a:r>
              <a:rPr lang="en-US" sz="1800" dirty="0" err="1">
                <a:latin typeface="Tahoma" charset="0"/>
                <a:ea typeface="ＭＳ Ｐゴシック" charset="0"/>
                <a:cs typeface="ＭＳ Ｐゴシック" charset="0"/>
              </a:rPr>
              <a:t>Hardavellas</a:t>
            </a:r>
            <a:r>
              <a:rPr lang="en-US" sz="1800" dirty="0">
                <a:latin typeface="Tahoma" charset="0"/>
                <a:ea typeface="ＭＳ Ｐゴシック" charset="0"/>
                <a:cs typeface="ＭＳ Ｐゴシック" charset="0"/>
              </a:rPr>
              <a:t> et al., </a:t>
            </a:r>
            <a:r>
              <a:rPr lang="ja-JP" altLang="en-US" sz="1800" dirty="0">
                <a:latin typeface="Tahoma" charset="0"/>
                <a:ea typeface="ＭＳ Ｐゴシック" charset="0"/>
                <a:cs typeface="ＭＳ Ｐゴシック" charset="0"/>
              </a:rPr>
              <a:t>“</a:t>
            </a:r>
            <a:r>
              <a:rPr lang="en-US" altLang="ja-JP" sz="1800" dirty="0">
                <a:solidFill>
                  <a:srgbClr val="0000FF"/>
                </a:solidFill>
                <a:latin typeface="Tahoma" charset="0"/>
                <a:ea typeface="ＭＳ Ｐゴシック" charset="0"/>
                <a:cs typeface="ＭＳ Ｐゴシック" charset="0"/>
              </a:rPr>
              <a:t>Reactive NUCA: Near-Optimal Block Placement and Replication in Distributed Caches</a:t>
            </a:r>
            <a:r>
              <a:rPr lang="en-US" altLang="ja-JP" sz="1800" dirty="0">
                <a:latin typeface="Tahoma" charset="0"/>
                <a:ea typeface="ＭＳ Ｐゴシック" charset="0"/>
                <a:cs typeface="ＭＳ Ｐゴシック" charset="0"/>
              </a:rPr>
              <a:t>,</a:t>
            </a:r>
            <a:r>
              <a:rPr lang="ja-JP" altLang="en-US" sz="1800" dirty="0">
                <a:latin typeface="Tahoma" charset="0"/>
                <a:ea typeface="ＭＳ Ｐゴシック" charset="0"/>
                <a:cs typeface="ＭＳ Ｐゴシック" charset="0"/>
              </a:rPr>
              <a:t>”</a:t>
            </a:r>
            <a:r>
              <a:rPr lang="en-US" altLang="ja-JP" sz="1800" dirty="0">
                <a:latin typeface="Tahoma" charset="0"/>
                <a:ea typeface="ＭＳ Ｐゴシック" charset="0"/>
                <a:cs typeface="ＭＳ Ｐゴシック" charset="0"/>
              </a:rPr>
              <a:t> ISCA 2009.</a:t>
            </a:r>
          </a:p>
          <a:p>
            <a:pPr lvl="1"/>
            <a:endParaRPr lang="en-US" sz="1800" dirty="0">
              <a:latin typeface="Tahoma" charset="0"/>
              <a:ea typeface="ＭＳ Ｐゴシック" charset="0"/>
            </a:endParaRPr>
          </a:p>
          <a:p>
            <a:pPr lvl="1"/>
            <a:endParaRPr lang="en-US" altLang="ko-KR" dirty="0">
              <a:latin typeface="Tahoma" charset="0"/>
              <a:ea typeface="굴림" charset="0"/>
              <a:cs typeface="굴림" charset="0"/>
            </a:endParaRP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317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591F5-E286-2847-9D1F-6B649CE606B8}" type="slidenum">
              <a:rPr lang="en-US" sz="1600">
                <a:solidFill>
                  <a:srgbClr val="000000"/>
                </a:solidFill>
                <a:latin typeface="Garamond" charset="0"/>
              </a:rPr>
              <a:pPr eaLnBrk="1" hangingPunct="1"/>
              <a:t>17</a:t>
            </a:fld>
            <a:endParaRPr lang="en-US" sz="1600">
              <a:solidFill>
                <a:srgbClr val="000000"/>
              </a:solidFill>
              <a:latin typeface="Garamond" charset="0"/>
            </a:endParaRPr>
          </a:p>
        </p:txBody>
      </p:sp>
    </p:spTree>
    <p:extLst>
      <p:ext uri="{BB962C8B-B14F-4D97-AF65-F5344CB8AC3E}">
        <p14:creationId xmlns:p14="http://schemas.microsoft.com/office/powerpoint/2010/main" val="34100810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Cache Utilization: Examples</a:t>
            </a:r>
            <a:endParaRPr lang="en-US" dirty="0"/>
          </a:p>
        </p:txBody>
      </p:sp>
      <p:sp>
        <p:nvSpPr>
          <p:cNvPr id="3" name="Content Placeholder 2"/>
          <p:cNvSpPr>
            <a:spLocks noGrp="1"/>
          </p:cNvSpPr>
          <p:nvPr>
            <p:ph idx="1"/>
          </p:nvPr>
        </p:nvSpPr>
        <p:spPr/>
        <p:txBody>
          <a:bodyPr/>
          <a:lstStyle/>
          <a:p>
            <a:pPr>
              <a:defRPr/>
            </a:pPr>
            <a:r>
              <a:rPr lang="en-US" sz="2100" dirty="0" err="1">
                <a:latin typeface="Tahoma" charset="0"/>
                <a:ea typeface="ＭＳ Ｐゴシック" charset="0"/>
                <a:cs typeface="ＭＳ Ｐゴシック" charset="0"/>
              </a:rPr>
              <a:t>Qureshi</a:t>
            </a:r>
            <a:r>
              <a:rPr lang="en-US" sz="2100" dirty="0">
                <a:latin typeface="Tahoma" charset="0"/>
                <a:ea typeface="ＭＳ Ｐゴシック" charset="0"/>
                <a:cs typeface="ＭＳ Ｐゴシック" charset="0"/>
              </a:rPr>
              <a:t> et al., “</a:t>
            </a:r>
            <a:r>
              <a:rPr lang="en-US" sz="2100" dirty="0">
                <a:solidFill>
                  <a:srgbClr val="0000FF"/>
                </a:solidFill>
                <a:latin typeface="Tahoma" charset="0"/>
                <a:ea typeface="ＭＳ Ｐゴシック" charset="0"/>
                <a:cs typeface="ＭＳ Ｐゴシック" charset="0"/>
              </a:rPr>
              <a:t>A Case for MLP-Aware Cache Replacement</a:t>
            </a:r>
            <a:r>
              <a:rPr lang="en-US" sz="2100" dirty="0">
                <a:latin typeface="Tahoma" charset="0"/>
                <a:ea typeface="ＭＳ Ｐゴシック" charset="0"/>
                <a:cs typeface="ＭＳ Ｐゴシック" charset="0"/>
              </a:rPr>
              <a:t>,” ISCA 2005.</a:t>
            </a:r>
          </a:p>
          <a:p>
            <a:pPr>
              <a:defRPr/>
            </a:pPr>
            <a:endParaRPr lang="en-US" sz="2100" dirty="0" smtClean="0">
              <a:latin typeface="Tahoma" charset="0"/>
              <a:ea typeface="ＭＳ Ｐゴシック" charset="0"/>
              <a:cs typeface="ＭＳ Ｐゴシック" charset="0"/>
            </a:endParaRPr>
          </a:p>
          <a:p>
            <a:pPr>
              <a:defRPr/>
            </a:pPr>
            <a:r>
              <a:rPr lang="en-US" sz="2100" dirty="0" smtClean="0">
                <a:latin typeface="Tahoma" charset="0"/>
                <a:ea typeface="ＭＳ Ｐゴシック" charset="0"/>
                <a:cs typeface="ＭＳ Ｐゴシック" charset="0"/>
              </a:rPr>
              <a:t>Seshadri </a:t>
            </a:r>
            <a:r>
              <a:rPr lang="en-US" sz="2100" dirty="0">
                <a:latin typeface="Tahoma" charset="0"/>
                <a:ea typeface="ＭＳ Ｐゴシック" charset="0"/>
                <a:cs typeface="ＭＳ Ｐゴシック" charset="0"/>
              </a:rPr>
              <a:t>et al., </a:t>
            </a:r>
            <a:r>
              <a:rPr lang="ja-JP" altLang="en-US" sz="2100" dirty="0">
                <a:latin typeface="Tahoma" charset="0"/>
                <a:ea typeface="ＭＳ Ｐゴシック" charset="0"/>
                <a:cs typeface="ＭＳ Ｐゴシック" charset="0"/>
              </a:rPr>
              <a:t>“</a:t>
            </a:r>
            <a:r>
              <a:rPr lang="en-US" altLang="ja-JP" sz="2100" dirty="0">
                <a:solidFill>
                  <a:srgbClr val="0000FF"/>
                </a:solidFill>
                <a:latin typeface="Tahoma" charset="0"/>
                <a:ea typeface="ＭＳ Ｐゴシック" charset="0"/>
                <a:cs typeface="ＭＳ Ｐゴシック" charset="0"/>
              </a:rPr>
              <a:t>The Evicted-Address Filter: A Unified Mechanism to Address both Cache Pollution and Thrashing</a:t>
            </a:r>
            <a:r>
              <a:rPr lang="en-US" altLang="ja-JP" sz="2100" dirty="0">
                <a:latin typeface="Tahoma" charset="0"/>
                <a:ea typeface="ＭＳ Ｐゴシック" charset="0"/>
                <a:cs typeface="ＭＳ Ｐゴシック" charset="0"/>
              </a:rPr>
              <a:t>,</a:t>
            </a:r>
            <a:r>
              <a:rPr lang="ja-JP" altLang="en-US" sz="2100" dirty="0">
                <a:latin typeface="Tahoma" charset="0"/>
                <a:ea typeface="ＭＳ Ｐゴシック" charset="0"/>
                <a:cs typeface="ＭＳ Ｐゴシック" charset="0"/>
              </a:rPr>
              <a:t>”</a:t>
            </a:r>
            <a:r>
              <a:rPr lang="en-US" altLang="ja-JP" sz="2100" dirty="0">
                <a:latin typeface="Tahoma" charset="0"/>
                <a:ea typeface="ＭＳ Ｐゴシック" charset="0"/>
                <a:cs typeface="ＭＳ Ｐゴシック" charset="0"/>
              </a:rPr>
              <a:t> PACT 2012.</a:t>
            </a:r>
            <a:endParaRPr lang="en-US" sz="2100" dirty="0">
              <a:latin typeface="Tahoma" charset="0"/>
              <a:ea typeface="ＭＳ Ｐゴシック" charset="0"/>
              <a:cs typeface="ＭＳ Ｐゴシック" charset="0"/>
            </a:endParaRPr>
          </a:p>
          <a:p>
            <a:pPr>
              <a:defRPr/>
            </a:pPr>
            <a:endParaRPr lang="en-US" sz="2100" dirty="0" smtClean="0">
              <a:latin typeface="Tahoma" charset="0"/>
              <a:ea typeface="ＭＳ Ｐゴシック" charset="0"/>
            </a:endParaRPr>
          </a:p>
          <a:p>
            <a:pPr>
              <a:defRPr/>
            </a:pPr>
            <a:r>
              <a:rPr lang="en-US" sz="2100" dirty="0" err="1" smtClean="0">
                <a:latin typeface="Tahoma" charset="0"/>
                <a:ea typeface="ＭＳ Ｐゴシック" charset="0"/>
              </a:rPr>
              <a:t>Pekhimenko</a:t>
            </a:r>
            <a:r>
              <a:rPr lang="en-US" sz="2100" dirty="0" smtClean="0">
                <a:latin typeface="Tahoma" charset="0"/>
                <a:ea typeface="ＭＳ Ｐゴシック" charset="0"/>
              </a:rPr>
              <a:t> </a:t>
            </a:r>
            <a:r>
              <a:rPr lang="en-US" sz="2100" dirty="0">
                <a:latin typeface="Tahoma" charset="0"/>
                <a:ea typeface="ＭＳ Ｐゴシック" charset="0"/>
              </a:rPr>
              <a:t>et al., </a:t>
            </a:r>
            <a:r>
              <a:rPr lang="ja-JP" altLang="en-US" sz="2100" dirty="0">
                <a:latin typeface="Tahoma" charset="0"/>
                <a:ea typeface="ＭＳ Ｐゴシック" charset="0"/>
              </a:rPr>
              <a:t>“</a:t>
            </a:r>
            <a:r>
              <a:rPr lang="en-US" altLang="ja-JP" sz="2100" dirty="0">
                <a:solidFill>
                  <a:srgbClr val="0000FF"/>
                </a:solidFill>
                <a:latin typeface="Tahoma" charset="0"/>
                <a:ea typeface="ＭＳ Ｐゴシック" charset="0"/>
              </a:rPr>
              <a:t>Base-Delta-Immediate Compression: Practical Data Compression for On-Chip Caches</a:t>
            </a:r>
            <a:r>
              <a:rPr lang="en-US" altLang="ja-JP" sz="2100" dirty="0">
                <a:latin typeface="Tahoma" charset="0"/>
                <a:ea typeface="ＭＳ Ｐゴシック" charset="0"/>
              </a:rPr>
              <a:t>,</a:t>
            </a:r>
            <a:r>
              <a:rPr lang="ja-JP" altLang="en-US" sz="2100" dirty="0">
                <a:latin typeface="Tahoma" charset="0"/>
                <a:ea typeface="ＭＳ Ｐゴシック" charset="0"/>
              </a:rPr>
              <a:t>”</a:t>
            </a:r>
            <a:r>
              <a:rPr lang="en-US" altLang="ja-JP" sz="2100" dirty="0">
                <a:latin typeface="Tahoma" charset="0"/>
                <a:ea typeface="ＭＳ Ｐゴシック" charset="0"/>
              </a:rPr>
              <a:t> PACT 2012. </a:t>
            </a:r>
          </a:p>
          <a:p>
            <a:pPr>
              <a:defRPr/>
            </a:pPr>
            <a:endParaRPr lang="en-US" altLang="ja-JP" sz="2100" dirty="0" smtClean="0">
              <a:latin typeface="Tahoma" charset="0"/>
              <a:ea typeface="ＭＳ Ｐゴシック" charset="0"/>
            </a:endParaRPr>
          </a:p>
          <a:p>
            <a:endParaRPr lang="en-US" dirty="0"/>
          </a:p>
        </p:txBody>
      </p:sp>
      <p:sp>
        <p:nvSpPr>
          <p:cNvPr id="4" name="Slide Number Placeholder 3"/>
          <p:cNvSpPr>
            <a:spLocks noGrp="1"/>
          </p:cNvSpPr>
          <p:nvPr>
            <p:ph type="sldNum" sz="quarter" idx="11"/>
          </p:nvPr>
        </p:nvSpPr>
        <p:spPr/>
        <p:txBody>
          <a:bodyPr/>
          <a:lstStyle/>
          <a:p>
            <a:pPr>
              <a:defRPr/>
            </a:pPr>
            <a:fld id="{1FA78A4B-24AB-804F-A3E8-DD92B46CF374}" type="slidenum">
              <a:rPr lang="en-US" smtClean="0"/>
              <a:pPr>
                <a:defRPr/>
              </a:pPr>
              <a:t>18</a:t>
            </a:fld>
            <a:endParaRPr lang="en-US"/>
          </a:p>
        </p:txBody>
      </p:sp>
    </p:spTree>
    <p:extLst>
      <p:ext uri="{BB962C8B-B14F-4D97-AF65-F5344CB8AC3E}">
        <p14:creationId xmlns:p14="http://schemas.microsoft.com/office/powerpoint/2010/main" val="1419523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990600" y="1752600"/>
            <a:ext cx="7924800" cy="1752600"/>
          </a:xfrm>
        </p:spPr>
        <p:txBody>
          <a:bodyPr/>
          <a:lstStyle/>
          <a:p>
            <a:r>
              <a:rPr lang="en-US" dirty="0" smtClean="0">
                <a:latin typeface="Garamond" charset="0"/>
              </a:rPr>
              <a:t>Controlled Shared Caching</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pPr>
              <a:buFont typeface="Wingdings" charset="0"/>
              <a:buNone/>
            </a:pP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19</a:t>
            </a:fld>
            <a:endParaRPr lang="en-US" sz="1200">
              <a:solidFill>
                <a:srgbClr val="000000"/>
              </a:solidFill>
              <a:latin typeface="Garamond" charset="0"/>
            </a:endParaRPr>
          </a:p>
        </p:txBody>
      </p:sp>
    </p:spTree>
    <p:extLst>
      <p:ext uri="{BB962C8B-B14F-4D97-AF65-F5344CB8AC3E}">
        <p14:creationId xmlns:p14="http://schemas.microsoft.com/office/powerpoint/2010/main" val="17573766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dirty="0">
                <a:latin typeface="Garamond" charset="0"/>
              </a:rPr>
              <a:t>Required </a:t>
            </a:r>
            <a:r>
              <a:rPr lang="en-US" dirty="0" smtClean="0">
                <a:latin typeface="Garamond" charset="0"/>
              </a:rPr>
              <a:t>Readings</a:t>
            </a:r>
            <a:endParaRPr lang="en-US" dirty="0">
              <a:latin typeface="Garamond" charset="0"/>
            </a:endParaRPr>
          </a:p>
        </p:txBody>
      </p:sp>
      <p:sp>
        <p:nvSpPr>
          <p:cNvPr id="13721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B26A81-4284-5149-9A48-0B8A520858EB}" type="slidenum">
              <a:rPr lang="en-US" sz="1600">
                <a:solidFill>
                  <a:srgbClr val="000000"/>
                </a:solidFill>
                <a:latin typeface="Garamond" charset="0"/>
                <a:cs typeface="Arial" charset="0"/>
              </a:rPr>
              <a:pPr eaLnBrk="1" hangingPunct="1"/>
              <a:t>2</a:t>
            </a:fld>
            <a:endParaRPr lang="en-US" sz="1600">
              <a:solidFill>
                <a:srgbClr val="000000"/>
              </a:solidFill>
              <a:latin typeface="Garamond" charset="0"/>
              <a:cs typeface="Arial" charset="0"/>
            </a:endParaRPr>
          </a:p>
        </p:txBody>
      </p:sp>
      <p:sp>
        <p:nvSpPr>
          <p:cNvPr id="7" name="Subtitle 2"/>
          <p:cNvSpPr txBox="1">
            <a:spLocks/>
          </p:cNvSpPr>
          <p:nvPr/>
        </p:nvSpPr>
        <p:spPr>
          <a:xfrm>
            <a:off x="228600" y="1219200"/>
            <a:ext cx="8447856" cy="5090120"/>
          </a:xfrm>
          <a:prstGeom prst="rect">
            <a:avLst/>
          </a:prstGeom>
          <a:solidFill>
            <a:srgbClr val="FFFF99"/>
          </a:solid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0"/>
              </a:spcBef>
              <a:spcAft>
                <a:spcPct val="0"/>
              </a:spcAft>
              <a:buFont typeface="Wingdings" panose="05000000000000000000" pitchFamily="2" charset="2"/>
              <a:buChar char="Ø"/>
              <a:defRPr/>
            </a:pPr>
            <a:r>
              <a:rPr lang="en-US" sz="2400" dirty="0" smtClean="0">
                <a:solidFill>
                  <a:srgbClr val="002776"/>
                </a:solidFill>
                <a:latin typeface="Tahoma"/>
              </a:rPr>
              <a:t> Required Reading Assignment:</a:t>
            </a:r>
          </a:p>
          <a:p>
            <a:pPr lvl="1"/>
            <a:r>
              <a:rPr lang="en-US" sz="2000" dirty="0" err="1">
                <a:latin typeface="Tahoma" charset="0"/>
                <a:ea typeface="ＭＳ Ｐゴシック" charset="0"/>
              </a:rPr>
              <a:t>Qureshi</a:t>
            </a:r>
            <a:r>
              <a:rPr lang="en-US" sz="2000" dirty="0">
                <a:latin typeface="Tahoma" charset="0"/>
                <a:ea typeface="ＭＳ Ｐゴシック" charset="0"/>
              </a:rPr>
              <a:t> </a:t>
            </a:r>
            <a:r>
              <a:rPr lang="en-US" sz="2000" dirty="0" smtClean="0">
                <a:latin typeface="Tahoma" charset="0"/>
                <a:ea typeface="ＭＳ Ｐゴシック" charset="0"/>
              </a:rPr>
              <a:t>and </a:t>
            </a:r>
            <a:r>
              <a:rPr lang="en-US" sz="2000" dirty="0" err="1" smtClean="0">
                <a:latin typeface="Tahoma" charset="0"/>
                <a:ea typeface="ＭＳ Ｐゴシック" charset="0"/>
              </a:rPr>
              <a:t>Patt</a:t>
            </a:r>
            <a:r>
              <a:rPr lang="en-US" sz="2000" dirty="0" smtClean="0">
                <a:latin typeface="Tahoma" charset="0"/>
                <a:ea typeface="ＭＳ Ｐゴシック" charset="0"/>
              </a:rPr>
              <a:t>, </a:t>
            </a:r>
            <a:r>
              <a:rPr lang="ja-JP" altLang="en-US" sz="2000" dirty="0">
                <a:latin typeface="Tahoma" charset="0"/>
                <a:ea typeface="ＭＳ Ｐゴシック" charset="0"/>
              </a:rPr>
              <a:t>“</a:t>
            </a:r>
            <a:r>
              <a:rPr lang="en-US" sz="2000" dirty="0">
                <a:solidFill>
                  <a:srgbClr val="0000FF"/>
                </a:solidFill>
              </a:rPr>
              <a:t>Utility-Based Cache Partitioning: A Low-Overhead, High-Performance, Runtime Mechanism to Partition Shared Caches</a:t>
            </a:r>
            <a:r>
              <a:rPr lang="en-US" altLang="ja-JP" sz="2000" dirty="0">
                <a:latin typeface="Tahoma" charset="0"/>
                <a:ea typeface="ＭＳ Ｐゴシック" charset="0"/>
              </a:rPr>
              <a:t>,</a:t>
            </a:r>
            <a:r>
              <a:rPr lang="ja-JP" altLang="en-US" sz="2000" dirty="0">
                <a:latin typeface="Tahoma" charset="0"/>
                <a:ea typeface="ＭＳ Ｐゴシック" charset="0"/>
              </a:rPr>
              <a:t>”</a:t>
            </a:r>
            <a:r>
              <a:rPr lang="en-US" altLang="ja-JP" sz="2000" dirty="0">
                <a:latin typeface="Tahoma" charset="0"/>
                <a:ea typeface="ＭＳ Ｐゴシック" charset="0"/>
              </a:rPr>
              <a:t> MICRO 2006. </a:t>
            </a:r>
          </a:p>
          <a:p>
            <a:pPr lvl="1" fontAlgn="base">
              <a:lnSpc>
                <a:spcPct val="100000"/>
              </a:lnSpc>
              <a:spcBef>
                <a:spcPts val="0"/>
              </a:spcBef>
              <a:spcAft>
                <a:spcPct val="0"/>
              </a:spcAft>
              <a:defRPr/>
            </a:pPr>
            <a:endParaRPr lang="en-US" sz="1800" b="1" dirty="0">
              <a:solidFill>
                <a:srgbClr val="002776"/>
              </a:solidFill>
              <a:latin typeface="Tahoma"/>
            </a:endParaRPr>
          </a:p>
          <a:p>
            <a:pPr fontAlgn="base">
              <a:lnSpc>
                <a:spcPct val="100000"/>
              </a:lnSpc>
              <a:spcBef>
                <a:spcPts val="0"/>
              </a:spcBef>
              <a:spcAft>
                <a:spcPct val="0"/>
              </a:spcAft>
              <a:buFont typeface="Wingdings" panose="05000000000000000000" pitchFamily="2" charset="2"/>
              <a:buChar char="Ø"/>
              <a:defRPr/>
            </a:pPr>
            <a:r>
              <a:rPr lang="en-US" sz="2400" dirty="0">
                <a:solidFill>
                  <a:srgbClr val="002776"/>
                </a:solidFill>
                <a:latin typeface="Tahoma"/>
              </a:rPr>
              <a:t> </a:t>
            </a:r>
            <a:r>
              <a:rPr lang="en-US" sz="2400" dirty="0" smtClean="0">
                <a:solidFill>
                  <a:srgbClr val="002776"/>
                </a:solidFill>
                <a:latin typeface="Tahoma"/>
              </a:rPr>
              <a:t>Recommended References:</a:t>
            </a:r>
          </a:p>
          <a:p>
            <a:pPr lvl="1" fontAlgn="base">
              <a:lnSpc>
                <a:spcPct val="100000"/>
              </a:lnSpc>
              <a:spcBef>
                <a:spcPts val="0"/>
              </a:spcBef>
              <a:spcAft>
                <a:spcPct val="0"/>
              </a:spcAft>
              <a:defRPr/>
            </a:pPr>
            <a:endParaRPr lang="en-US" sz="2000" dirty="0" smtClean="0">
              <a:solidFill>
                <a:srgbClr val="002776"/>
              </a:solidFill>
              <a:latin typeface="Tahoma"/>
            </a:endParaRPr>
          </a:p>
          <a:p>
            <a:pPr lvl="1">
              <a:defRPr/>
            </a:pPr>
            <a:r>
              <a:rPr lang="en-US" sz="2000" dirty="0" err="1">
                <a:latin typeface="Tahoma" charset="0"/>
                <a:ea typeface="ＭＳ Ｐゴシック" charset="0"/>
                <a:cs typeface="ＭＳ Ｐゴシック" charset="0"/>
              </a:rPr>
              <a:t>Seshadri</a:t>
            </a:r>
            <a:r>
              <a:rPr lang="en-US" sz="2000" dirty="0">
                <a:latin typeface="Tahoma" charset="0"/>
                <a:ea typeface="ＭＳ Ｐゴシック" charset="0"/>
                <a:cs typeface="ＭＳ Ｐゴシック" charset="0"/>
              </a:rPr>
              <a:t> et al., </a:t>
            </a:r>
            <a:r>
              <a:rPr lang="ja-JP" altLang="en-US" sz="2000" dirty="0">
                <a:latin typeface="Tahoma" charset="0"/>
                <a:ea typeface="ＭＳ Ｐゴシック" charset="0"/>
                <a:cs typeface="ＭＳ Ｐゴシック" charset="0"/>
              </a:rPr>
              <a:t>“</a:t>
            </a:r>
            <a:r>
              <a:rPr lang="en-US" altLang="ja-JP" sz="2000" dirty="0">
                <a:solidFill>
                  <a:srgbClr val="0000FF"/>
                </a:solidFill>
                <a:latin typeface="Tahoma" charset="0"/>
                <a:ea typeface="ＭＳ Ｐゴシック" charset="0"/>
                <a:cs typeface="ＭＳ Ｐゴシック" charset="0"/>
              </a:rPr>
              <a:t>The Evicted-Address Filter: A Unified Mechanism to Address both Cache Pollution and Thrashing</a:t>
            </a:r>
            <a:r>
              <a:rPr lang="en-US" altLang="ja-JP" sz="2000" dirty="0">
                <a:latin typeface="Tahoma" charset="0"/>
                <a:ea typeface="ＭＳ Ｐゴシック" charset="0"/>
                <a:cs typeface="ＭＳ Ｐゴシック" charset="0"/>
              </a:rPr>
              <a:t>,</a:t>
            </a:r>
            <a:r>
              <a:rPr lang="ja-JP" altLang="en-US" sz="2000" dirty="0">
                <a:latin typeface="Tahoma" charset="0"/>
                <a:ea typeface="ＭＳ Ｐゴシック" charset="0"/>
                <a:cs typeface="ＭＳ Ｐゴシック" charset="0"/>
              </a:rPr>
              <a:t>”</a:t>
            </a:r>
            <a:r>
              <a:rPr lang="en-US" altLang="ja-JP" sz="2000" dirty="0">
                <a:latin typeface="Tahoma" charset="0"/>
                <a:ea typeface="ＭＳ Ｐゴシック" charset="0"/>
                <a:cs typeface="ＭＳ Ｐゴシック" charset="0"/>
              </a:rPr>
              <a:t> PACT 2012.</a:t>
            </a:r>
            <a:endParaRPr lang="en-US" sz="2000" dirty="0">
              <a:latin typeface="Tahoma" charset="0"/>
              <a:ea typeface="ＭＳ Ｐゴシック" charset="0"/>
              <a:cs typeface="ＭＳ Ｐゴシック" charset="0"/>
            </a:endParaRPr>
          </a:p>
          <a:p>
            <a:pPr>
              <a:defRPr/>
            </a:pPr>
            <a:endParaRPr lang="en-US" sz="2000" dirty="0">
              <a:latin typeface="Tahoma" charset="0"/>
              <a:ea typeface="ＭＳ Ｐゴシック" charset="0"/>
            </a:endParaRPr>
          </a:p>
          <a:p>
            <a:pPr lvl="1">
              <a:defRPr/>
            </a:pPr>
            <a:r>
              <a:rPr lang="en-US" sz="2000" dirty="0" err="1">
                <a:latin typeface="Tahoma" charset="0"/>
                <a:ea typeface="ＭＳ Ｐゴシック" charset="0"/>
              </a:rPr>
              <a:t>Pekhimenko</a:t>
            </a:r>
            <a:r>
              <a:rPr lang="en-US" sz="2000" dirty="0">
                <a:latin typeface="Tahoma" charset="0"/>
                <a:ea typeface="ＭＳ Ｐゴシック" charset="0"/>
              </a:rPr>
              <a:t> et al., </a:t>
            </a:r>
            <a:r>
              <a:rPr lang="ja-JP" altLang="en-US" sz="2000" dirty="0">
                <a:latin typeface="Tahoma" charset="0"/>
                <a:ea typeface="ＭＳ Ｐゴシック" charset="0"/>
              </a:rPr>
              <a:t>“</a:t>
            </a:r>
            <a:r>
              <a:rPr lang="en-US" altLang="ja-JP" sz="2000" dirty="0">
                <a:solidFill>
                  <a:srgbClr val="0000FF"/>
                </a:solidFill>
                <a:latin typeface="Tahoma" charset="0"/>
                <a:ea typeface="ＭＳ Ｐゴシック" charset="0"/>
              </a:rPr>
              <a:t>Base-Delta-Immediate Compression: Practical Data Compression for On-Chip Caches</a:t>
            </a:r>
            <a:r>
              <a:rPr lang="en-US" altLang="ja-JP" sz="2000" dirty="0">
                <a:latin typeface="Tahoma" charset="0"/>
                <a:ea typeface="ＭＳ Ｐゴシック" charset="0"/>
              </a:rPr>
              <a:t>,</a:t>
            </a:r>
            <a:r>
              <a:rPr lang="ja-JP" altLang="en-US" sz="2000" dirty="0">
                <a:latin typeface="Tahoma" charset="0"/>
                <a:ea typeface="ＭＳ Ｐゴシック" charset="0"/>
              </a:rPr>
              <a:t>”</a:t>
            </a:r>
            <a:r>
              <a:rPr lang="en-US" altLang="ja-JP" sz="2000" dirty="0">
                <a:latin typeface="Tahoma" charset="0"/>
                <a:ea typeface="ＭＳ Ｐゴシック" charset="0"/>
              </a:rPr>
              <a:t> PACT 2012. </a:t>
            </a:r>
            <a:endParaRPr lang="en-US" altLang="ja-JP" sz="2000" dirty="0" smtClean="0">
              <a:latin typeface="Tahoma" charset="0"/>
              <a:ea typeface="ＭＳ Ｐゴシック" charset="0"/>
            </a:endParaRPr>
          </a:p>
          <a:p>
            <a:pPr lvl="1">
              <a:defRPr/>
            </a:pPr>
            <a:endParaRPr lang="en-US" altLang="ja-JP" sz="2000" dirty="0">
              <a:latin typeface="Tahoma" charset="0"/>
              <a:ea typeface="ＭＳ Ｐゴシック" charset="0"/>
            </a:endParaRPr>
          </a:p>
          <a:p>
            <a:pPr lvl="1">
              <a:defRPr/>
            </a:pPr>
            <a:r>
              <a:rPr lang="en-US" sz="2000" dirty="0">
                <a:latin typeface="Tahoma" charset="0"/>
                <a:ea typeface="ＭＳ Ｐゴシック" charset="0"/>
                <a:cs typeface="ＭＳ Ｐゴシック" charset="0"/>
              </a:rPr>
              <a:t>Lin et al., </a:t>
            </a:r>
            <a:r>
              <a:rPr lang="ja-JP" altLang="en-US" sz="2000" dirty="0">
                <a:latin typeface="Tahoma" charset="0"/>
                <a:ea typeface="ＭＳ Ｐゴシック" charset="0"/>
                <a:cs typeface="ＭＳ Ｐゴシック" charset="0"/>
              </a:rPr>
              <a:t>“</a:t>
            </a:r>
            <a:r>
              <a:rPr lang="en-US" altLang="ja-JP" sz="2000" dirty="0">
                <a:solidFill>
                  <a:srgbClr val="0000FF"/>
                </a:solidFill>
                <a:latin typeface="Tahoma" charset="0"/>
                <a:ea typeface="ＭＳ Ｐゴシック" charset="0"/>
                <a:cs typeface="ＭＳ Ｐゴシック" charset="0"/>
              </a:rPr>
              <a:t>Gaining Insights into Multi-Core Cache Partitioning: Bridging the Gap between Simulation and Real Systems</a:t>
            </a:r>
            <a:r>
              <a:rPr lang="en-US" altLang="ja-JP" sz="2000" dirty="0">
                <a:latin typeface="Tahoma" charset="0"/>
                <a:ea typeface="ＭＳ Ｐゴシック" charset="0"/>
                <a:cs typeface="ＭＳ Ｐゴシック" charset="0"/>
              </a:rPr>
              <a:t>,</a:t>
            </a:r>
            <a:r>
              <a:rPr lang="ja-JP" altLang="en-US" sz="2000" dirty="0">
                <a:latin typeface="Tahoma" charset="0"/>
                <a:ea typeface="ＭＳ Ｐゴシック" charset="0"/>
                <a:cs typeface="ＭＳ Ｐゴシック" charset="0"/>
              </a:rPr>
              <a:t>”</a:t>
            </a:r>
            <a:r>
              <a:rPr lang="en-US" altLang="ja-JP" sz="2000" dirty="0">
                <a:latin typeface="Tahoma" charset="0"/>
                <a:ea typeface="ＭＳ Ｐゴシック" charset="0"/>
                <a:cs typeface="ＭＳ Ｐゴシック" charset="0"/>
              </a:rPr>
              <a:t> HPCA 2008.</a:t>
            </a:r>
          </a:p>
          <a:p>
            <a:pPr lvl="1">
              <a:defRPr/>
            </a:pPr>
            <a:endParaRPr lang="en-US" altLang="ja-JP" sz="2000" dirty="0">
              <a:latin typeface="Tahoma" charset="0"/>
              <a:ea typeface="ＭＳ Ｐゴシック" charset="0"/>
            </a:endParaRPr>
          </a:p>
          <a:p>
            <a:pPr lvl="1" fontAlgn="base">
              <a:lnSpc>
                <a:spcPct val="100000"/>
              </a:lnSpc>
              <a:spcBef>
                <a:spcPts val="0"/>
              </a:spcBef>
              <a:spcAft>
                <a:spcPct val="0"/>
              </a:spcAft>
              <a:defRPr/>
            </a:pPr>
            <a:endParaRPr lang="en-US" sz="2000" dirty="0" smtClean="0">
              <a:solidFill>
                <a:srgbClr val="002776"/>
              </a:solidFill>
              <a:latin typeface="Tahoma"/>
            </a:endParaRPr>
          </a:p>
          <a:p>
            <a:pPr lvl="1" fontAlgn="base">
              <a:lnSpc>
                <a:spcPct val="100000"/>
              </a:lnSpc>
              <a:spcBef>
                <a:spcPts val="0"/>
              </a:spcBef>
              <a:spcAft>
                <a:spcPct val="0"/>
              </a:spcAft>
              <a:defRPr/>
            </a:pPr>
            <a:endParaRPr lang="en-US" sz="2000" dirty="0">
              <a:solidFill>
                <a:srgbClr val="002776"/>
              </a:solidFill>
              <a:latin typeface="Tahoma"/>
            </a:endParaRPr>
          </a:p>
          <a:p>
            <a:pPr marL="457200" lvl="1" indent="0" fontAlgn="base">
              <a:lnSpc>
                <a:spcPct val="100000"/>
              </a:lnSpc>
              <a:spcBef>
                <a:spcPts val="0"/>
              </a:spcBef>
              <a:spcAft>
                <a:spcPct val="0"/>
              </a:spcAft>
              <a:buFont typeface="Arial" panose="020B0604020202020204" pitchFamily="34" charset="0"/>
              <a:buNone/>
              <a:defRPr/>
            </a:pPr>
            <a:endParaRPr lang="en-US" sz="1800" dirty="0" smtClean="0">
              <a:solidFill>
                <a:srgbClr val="002776"/>
              </a:solidFill>
              <a:latin typeface="Tahoma"/>
            </a:endParaRPr>
          </a:p>
        </p:txBody>
      </p:sp>
    </p:spTree>
    <p:extLst>
      <p:ext uri="{BB962C8B-B14F-4D97-AF65-F5344CB8AC3E}">
        <p14:creationId xmlns:p14="http://schemas.microsoft.com/office/powerpoint/2010/main" val="40927508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a:xfrm>
            <a:off x="685800" y="1460376"/>
            <a:ext cx="7924800" cy="1752600"/>
          </a:xfrm>
        </p:spPr>
        <p:txBody>
          <a:bodyPr/>
          <a:lstStyle/>
          <a:p>
            <a:r>
              <a:rPr lang="en-US" dirty="0" smtClean="0">
                <a:latin typeface="Garamond" charset="0"/>
              </a:rPr>
              <a:t>Hardware-Based Cache Partitioning</a:t>
            </a:r>
            <a:endParaRPr lang="en-US" dirty="0">
              <a:latin typeface="Garamond" charset="0"/>
            </a:endParaRPr>
          </a:p>
        </p:txBody>
      </p:sp>
      <p:sp>
        <p:nvSpPr>
          <p:cNvPr id="41986" name="Subtitle 2"/>
          <p:cNvSpPr>
            <a:spLocks noGrp="1"/>
          </p:cNvSpPr>
          <p:nvPr>
            <p:ph type="subTitle" idx="1"/>
          </p:nvPr>
        </p:nvSpPr>
        <p:spPr/>
        <p:txBody>
          <a:bodyPr/>
          <a:lstStyle/>
          <a:p>
            <a:pPr>
              <a:buFont typeface="Wingdings" charset="0"/>
              <a:buNone/>
            </a:pPr>
            <a:endParaRPr lang="en-US">
              <a:latin typeface="Tahoma" charset="0"/>
            </a:endParaRPr>
          </a:p>
        </p:txBody>
      </p:sp>
      <p:sp>
        <p:nvSpPr>
          <p:cNvPr id="4198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59F178-025C-3C4E-9F3A-2C75E76AB7F8}" type="slidenum">
              <a:rPr lang="en-US" sz="1200">
                <a:solidFill>
                  <a:srgbClr val="000000"/>
                </a:solidFill>
                <a:latin typeface="Garamond" charset="0"/>
                <a:cs typeface="Arial" charset="0"/>
              </a:rPr>
              <a:pPr eaLnBrk="1" hangingPunct="1"/>
              <a:t>20</a:t>
            </a:fld>
            <a:endParaRPr lang="en-US" sz="1200">
              <a:solidFill>
                <a:srgbClr val="000000"/>
              </a:solidFill>
              <a:latin typeface="Garamond" charset="0"/>
              <a:cs typeface="Arial" charset="0"/>
            </a:endParaRPr>
          </a:p>
        </p:txBody>
      </p:sp>
    </p:spTree>
    <p:extLst>
      <p:ext uri="{BB962C8B-B14F-4D97-AF65-F5344CB8AC3E}">
        <p14:creationId xmlns:p14="http://schemas.microsoft.com/office/powerpoint/2010/main" val="128409290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Garamond" charset="0"/>
                <a:ea typeface="ＭＳ Ｐゴシック" charset="0"/>
                <a:cs typeface="ＭＳ Ｐゴシック" charset="0"/>
              </a:rPr>
              <a:t>Utility Based Shared Cache Partitioning</a:t>
            </a:r>
          </a:p>
        </p:txBody>
      </p:sp>
      <p:sp>
        <p:nvSpPr>
          <p:cNvPr id="92163" name="Content Placeholder 2"/>
          <p:cNvSpPr>
            <a:spLocks noGrp="1"/>
          </p:cNvSpPr>
          <p:nvPr>
            <p:ph idx="1"/>
          </p:nvPr>
        </p:nvSpPr>
        <p:spPr>
          <a:xfrm>
            <a:off x="228600" y="914400"/>
            <a:ext cx="8610600" cy="5194300"/>
          </a:xfrm>
        </p:spPr>
        <p:txBody>
          <a:bodyPr/>
          <a:lstStyle/>
          <a:p>
            <a:r>
              <a:rPr lang="en-US" sz="2200">
                <a:latin typeface="Tahoma" charset="0"/>
                <a:ea typeface="ＭＳ Ｐゴシック" charset="0"/>
                <a:cs typeface="ＭＳ Ｐゴシック" charset="0"/>
              </a:rPr>
              <a:t>Goal: Maximize system throughput</a:t>
            </a:r>
          </a:p>
          <a:p>
            <a:r>
              <a:rPr lang="en-US" sz="2200">
                <a:latin typeface="Tahoma" charset="0"/>
                <a:ea typeface="ＭＳ Ｐゴシック" charset="0"/>
                <a:cs typeface="ＭＳ Ｐゴシック" charset="0"/>
              </a:rPr>
              <a:t>Observation: Not all threads/applications benefit equally from caching </a:t>
            </a:r>
            <a:r>
              <a:rPr lang="en-US" sz="2200">
                <a:latin typeface="Tahoma" charset="0"/>
                <a:ea typeface="ＭＳ Ｐゴシック" charset="0"/>
                <a:cs typeface="ＭＳ Ｐゴシック" charset="0"/>
                <a:sym typeface="Wingdings" charset="0"/>
              </a:rPr>
              <a:t> simple LRU replacement not good for system throughput</a:t>
            </a:r>
            <a:endParaRPr lang="en-US" sz="22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Idea: </a:t>
            </a:r>
            <a:r>
              <a:rPr lang="en-US" sz="2200">
                <a:solidFill>
                  <a:srgbClr val="0000FF"/>
                </a:solidFill>
                <a:latin typeface="Tahoma" charset="0"/>
                <a:ea typeface="ＭＳ Ｐゴシック" charset="0"/>
                <a:cs typeface="ＭＳ Ｐゴシック" charset="0"/>
              </a:rPr>
              <a:t>Allocate more cache space to applications that obtain the most benefit from more space</a:t>
            </a:r>
          </a:p>
          <a:p>
            <a:endParaRPr lang="en-US" sz="2200">
              <a:solidFill>
                <a:srgbClr val="0000FF"/>
              </a:solidFill>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The high-level idea can be applied to other shared resources as well.</a:t>
            </a:r>
          </a:p>
          <a:p>
            <a:endParaRPr lang="en-US">
              <a:solidFill>
                <a:srgbClr val="0000FF"/>
              </a:solidFill>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Qureshi and Patt, </a:t>
            </a:r>
            <a:r>
              <a:rPr lang="ja-JP" altLang="en-US" sz="2200">
                <a:solidFill>
                  <a:srgbClr val="0000FF"/>
                </a:solidFill>
                <a:latin typeface="Tahoma" charset="0"/>
                <a:ea typeface="ＭＳ Ｐゴシック" charset="0"/>
                <a:cs typeface="ＭＳ Ｐゴシック" charset="0"/>
              </a:rPr>
              <a:t>“</a:t>
            </a:r>
            <a:r>
              <a:rPr lang="en-US" altLang="ja-JP" sz="2200">
                <a:solidFill>
                  <a:srgbClr val="0000FF"/>
                </a:solidFill>
                <a:latin typeface="Tahoma" charset="0"/>
                <a:ea typeface="ＭＳ Ｐゴシック" charset="0"/>
                <a:cs typeface="ＭＳ Ｐゴシック" charset="0"/>
              </a:rPr>
              <a:t>Utility-Based Cache Partitioning: A Low-Overhead, High-Performance, Runtime Mechanism to Partition Shared Caches,</a:t>
            </a:r>
            <a:r>
              <a:rPr lang="ja-JP" altLang="en-US" sz="2200">
                <a:solidFill>
                  <a:srgbClr val="0000FF"/>
                </a:solidFill>
                <a:latin typeface="Tahoma" charset="0"/>
                <a:ea typeface="ＭＳ Ｐゴシック" charset="0"/>
                <a:cs typeface="ＭＳ Ｐゴシック" charset="0"/>
              </a:rPr>
              <a:t>”</a:t>
            </a:r>
            <a:r>
              <a:rPr lang="en-US" altLang="ja-JP" sz="2200">
                <a:solidFill>
                  <a:srgbClr val="0000FF"/>
                </a:solidFill>
                <a:latin typeface="Tahoma" charset="0"/>
                <a:ea typeface="ＭＳ Ｐゴシック" charset="0"/>
                <a:cs typeface="ＭＳ Ｐゴシック" charset="0"/>
              </a:rPr>
              <a:t> </a:t>
            </a:r>
            <a:r>
              <a:rPr lang="en-US" altLang="ja-JP" sz="2200">
                <a:solidFill>
                  <a:srgbClr val="000000"/>
                </a:solidFill>
                <a:latin typeface="Tahoma" charset="0"/>
                <a:ea typeface="ＭＳ Ｐゴシック" charset="0"/>
                <a:cs typeface="ＭＳ Ｐゴシック" charset="0"/>
              </a:rPr>
              <a:t>MICRO 2006.</a:t>
            </a:r>
          </a:p>
          <a:p>
            <a:r>
              <a:rPr lang="en-US" sz="2200">
                <a:solidFill>
                  <a:srgbClr val="000000"/>
                </a:solidFill>
                <a:latin typeface="Tahoma" charset="0"/>
                <a:ea typeface="ＭＳ Ｐゴシック" charset="0"/>
                <a:cs typeface="ＭＳ Ｐゴシック" charset="0"/>
              </a:rPr>
              <a:t>Suh et al., </a:t>
            </a:r>
            <a:r>
              <a:rPr lang="ja-JP" altLang="en-US" sz="2200">
                <a:solidFill>
                  <a:srgbClr val="000000"/>
                </a:solidFill>
                <a:latin typeface="Tahoma" charset="0"/>
                <a:ea typeface="ＭＳ Ｐゴシック" charset="0"/>
                <a:cs typeface="ＭＳ Ｐゴシック" charset="0"/>
              </a:rPr>
              <a:t>“</a:t>
            </a:r>
            <a:r>
              <a:rPr lang="en-US" altLang="ja-JP" sz="2200">
                <a:solidFill>
                  <a:srgbClr val="0000FF"/>
                </a:solidFill>
                <a:latin typeface="Tahoma" charset="0"/>
                <a:ea typeface="ＭＳ Ｐゴシック" charset="0"/>
                <a:cs typeface="ＭＳ Ｐゴシック" charset="0"/>
              </a:rPr>
              <a:t>A New Memory Monitoring Scheme for Memory-Aware Scheduling and Partitioning</a:t>
            </a:r>
            <a:r>
              <a:rPr lang="en-US" altLang="ja-JP" sz="2200">
                <a:solidFill>
                  <a:srgbClr val="000000"/>
                </a:solidFill>
                <a:latin typeface="Tahoma" charset="0"/>
                <a:ea typeface="ＭＳ Ｐゴシック" charset="0"/>
                <a:cs typeface="ＭＳ Ｐゴシック" charset="0"/>
              </a:rPr>
              <a:t>,</a:t>
            </a:r>
            <a:r>
              <a:rPr lang="ja-JP" altLang="en-US" sz="2200">
                <a:solidFill>
                  <a:srgbClr val="000000"/>
                </a:solidFill>
                <a:latin typeface="Tahoma" charset="0"/>
                <a:ea typeface="ＭＳ Ｐゴシック" charset="0"/>
                <a:cs typeface="ＭＳ Ｐゴシック" charset="0"/>
              </a:rPr>
              <a:t>”</a:t>
            </a:r>
            <a:r>
              <a:rPr lang="en-US" altLang="ja-JP" sz="2200">
                <a:solidFill>
                  <a:srgbClr val="000000"/>
                </a:solidFill>
                <a:latin typeface="Tahoma" charset="0"/>
                <a:ea typeface="ＭＳ Ｐゴシック" charset="0"/>
                <a:cs typeface="ＭＳ Ｐゴシック" charset="0"/>
              </a:rPr>
              <a:t> HPCA 2002.</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p:txBody>
      </p:sp>
      <p:sp>
        <p:nvSpPr>
          <p:cNvPr id="3277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7D553-CB4F-C142-91F7-3D443309DA1A}"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spTree>
    <p:extLst>
      <p:ext uri="{BB962C8B-B14F-4D97-AF65-F5344CB8AC3E}">
        <p14:creationId xmlns:p14="http://schemas.microsoft.com/office/powerpoint/2010/main" val="10893885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Garamond" charset="0"/>
                <a:ea typeface="ＭＳ Ｐゴシック" charset="0"/>
                <a:cs typeface="ＭＳ Ｐゴシック" charset="0"/>
              </a:rPr>
              <a:t>Marginal Utility of a Cache Way</a:t>
            </a:r>
          </a:p>
        </p:txBody>
      </p:sp>
      <p:sp>
        <p:nvSpPr>
          <p:cNvPr id="3379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8CD7B1-F94C-5648-A8DF-1DECBF11A38A}" type="slidenum">
              <a:rPr lang="en-US" sz="1600">
                <a:solidFill>
                  <a:srgbClr val="000000"/>
                </a:solidFill>
                <a:latin typeface="Garamond" charset="0"/>
              </a:rPr>
              <a:pPr eaLnBrk="1" hangingPunct="1"/>
              <a:t>22</a:t>
            </a:fld>
            <a:endParaRPr lang="en-US" sz="1600">
              <a:solidFill>
                <a:srgbClr val="000000"/>
              </a:solidFill>
              <a:latin typeface="Garamond" charset="0"/>
            </a:endParaRPr>
          </a:p>
        </p:txBody>
      </p:sp>
      <p:sp>
        <p:nvSpPr>
          <p:cNvPr id="33796" name="Rectangle 3"/>
          <p:cNvSpPr txBox="1">
            <a:spLocks noChangeArrowheads="1"/>
          </p:cNvSpPr>
          <p:nvPr/>
        </p:nvSpPr>
        <p:spPr bwMode="auto">
          <a:xfrm>
            <a:off x="338138" y="1465263"/>
            <a:ext cx="8382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Wingdings" charset="0"/>
              <a:buNone/>
            </a:pPr>
            <a:r>
              <a:rPr lang="en-US">
                <a:solidFill>
                  <a:srgbClr val="000000"/>
                </a:solidFill>
                <a:latin typeface="Comic Sans MS" charset="0"/>
              </a:rPr>
              <a:t>	Utility U</a:t>
            </a:r>
            <a:r>
              <a:rPr lang="en-US" baseline="-25000">
                <a:solidFill>
                  <a:srgbClr val="E30313"/>
                </a:solidFill>
                <a:latin typeface="Comic Sans MS" charset="0"/>
              </a:rPr>
              <a:t>a</a:t>
            </a:r>
            <a:r>
              <a:rPr lang="en-US" baseline="30000">
                <a:solidFill>
                  <a:srgbClr val="E30313"/>
                </a:solidFill>
                <a:latin typeface="Comic Sans MS" charset="0"/>
              </a:rPr>
              <a:t>b</a:t>
            </a:r>
            <a:r>
              <a:rPr lang="en-US">
                <a:solidFill>
                  <a:srgbClr val="000000"/>
                </a:solidFill>
                <a:latin typeface="Comic Sans MS" charset="0"/>
              </a:rPr>
              <a:t> = Misses with </a:t>
            </a:r>
            <a:r>
              <a:rPr lang="en-US">
                <a:solidFill>
                  <a:srgbClr val="E30313"/>
                </a:solidFill>
                <a:latin typeface="Comic Sans MS" charset="0"/>
              </a:rPr>
              <a:t>a ways</a:t>
            </a:r>
            <a:r>
              <a:rPr lang="en-US">
                <a:solidFill>
                  <a:srgbClr val="000000"/>
                </a:solidFill>
                <a:latin typeface="Comic Sans MS" charset="0"/>
              </a:rPr>
              <a:t> – Misses with </a:t>
            </a:r>
            <a:r>
              <a:rPr lang="en-US">
                <a:solidFill>
                  <a:srgbClr val="E30313"/>
                </a:solidFill>
                <a:latin typeface="Comic Sans MS" charset="0"/>
              </a:rPr>
              <a:t>b ways</a:t>
            </a:r>
          </a:p>
          <a:p>
            <a:pPr eaLnBrk="1" hangingPunct="1">
              <a:spcBef>
                <a:spcPct val="20000"/>
              </a:spcBef>
              <a:buFont typeface="Wingdings" charset="0"/>
              <a:buChar char="q"/>
            </a:pPr>
            <a:endParaRPr lang="en-US">
              <a:solidFill>
                <a:srgbClr val="000000"/>
              </a:solidFill>
              <a:latin typeface="Comic Sans MS" charset="0"/>
            </a:endParaRPr>
          </a:p>
        </p:txBody>
      </p:sp>
      <p:pic>
        <p:nvPicPr>
          <p:cNvPr id="6" name="Picture 40" descr="motiv_p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2009775"/>
            <a:ext cx="3967162" cy="383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42"/>
          <p:cNvSpPr txBox="1">
            <a:spLocks noChangeArrowheads="1"/>
          </p:cNvSpPr>
          <p:nvPr/>
        </p:nvSpPr>
        <p:spPr bwMode="auto">
          <a:xfrm>
            <a:off x="5454650" y="3082925"/>
            <a:ext cx="17351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CC0000"/>
                </a:solidFill>
              </a:rPr>
              <a:t>Low Utility</a:t>
            </a:r>
          </a:p>
        </p:txBody>
      </p:sp>
      <p:sp>
        <p:nvSpPr>
          <p:cNvPr id="8" name="Text Box 47"/>
          <p:cNvSpPr txBox="1">
            <a:spLocks noChangeArrowheads="1"/>
          </p:cNvSpPr>
          <p:nvPr/>
        </p:nvSpPr>
        <p:spPr bwMode="auto">
          <a:xfrm>
            <a:off x="5416550" y="3582988"/>
            <a:ext cx="2149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CC00"/>
                </a:solidFill>
              </a:rPr>
              <a:t>High Utility</a:t>
            </a:r>
          </a:p>
        </p:txBody>
      </p:sp>
      <p:sp>
        <p:nvSpPr>
          <p:cNvPr id="9" name="Text Box 49"/>
          <p:cNvSpPr txBox="1">
            <a:spLocks noChangeArrowheads="1"/>
          </p:cNvSpPr>
          <p:nvPr/>
        </p:nvSpPr>
        <p:spPr bwMode="auto">
          <a:xfrm>
            <a:off x="5416550" y="4119563"/>
            <a:ext cx="28797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FF"/>
                </a:solidFill>
              </a:rPr>
              <a:t>Saturating Utility</a:t>
            </a:r>
          </a:p>
        </p:txBody>
      </p:sp>
      <p:pic>
        <p:nvPicPr>
          <p:cNvPr id="10" name="Picture 50" descr="motiv_pp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3" y="2009775"/>
            <a:ext cx="3976687" cy="384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1" descr="motiv_pp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013" y="2009775"/>
            <a:ext cx="3967162" cy="383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3" name="Rectangle 52"/>
          <p:cNvSpPr>
            <a:spLocks noChangeArrowheads="1"/>
          </p:cNvSpPr>
          <p:nvPr/>
        </p:nvSpPr>
        <p:spPr bwMode="auto">
          <a:xfrm>
            <a:off x="615950" y="1358900"/>
            <a:ext cx="7796213" cy="61436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33804" name="Text Box 66"/>
          <p:cNvSpPr txBox="1">
            <a:spLocks noChangeArrowheads="1"/>
          </p:cNvSpPr>
          <p:nvPr/>
        </p:nvSpPr>
        <p:spPr bwMode="auto">
          <a:xfrm>
            <a:off x="2214563" y="58975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solidFill>
                <a:srgbClr val="000000"/>
              </a:solidFill>
            </a:endParaRPr>
          </a:p>
        </p:txBody>
      </p:sp>
      <p:sp>
        <p:nvSpPr>
          <p:cNvPr id="33805" name="Rectangle 67"/>
          <p:cNvSpPr>
            <a:spLocks noChangeArrowheads="1"/>
          </p:cNvSpPr>
          <p:nvPr/>
        </p:nvSpPr>
        <p:spPr bwMode="auto">
          <a:xfrm>
            <a:off x="1500188" y="5618163"/>
            <a:ext cx="3954462" cy="3460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5" name="Text Box 53"/>
          <p:cNvSpPr txBox="1">
            <a:spLocks noChangeArrowheads="1"/>
          </p:cNvSpPr>
          <p:nvPr/>
        </p:nvSpPr>
        <p:spPr bwMode="auto">
          <a:xfrm>
            <a:off x="1590675" y="5656263"/>
            <a:ext cx="45688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Num ways from 16-way 1MB L2</a:t>
            </a:r>
          </a:p>
        </p:txBody>
      </p:sp>
      <p:sp>
        <p:nvSpPr>
          <p:cNvPr id="33807" name="Rectangle 68"/>
          <p:cNvSpPr>
            <a:spLocks noChangeArrowheads="1"/>
          </p:cNvSpPr>
          <p:nvPr/>
        </p:nvSpPr>
        <p:spPr bwMode="auto">
          <a:xfrm>
            <a:off x="1308100" y="2122488"/>
            <a:ext cx="306388" cy="32654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7" name="Text Box 69"/>
          <p:cNvSpPr txBox="1">
            <a:spLocks noChangeArrowheads="1"/>
          </p:cNvSpPr>
          <p:nvPr/>
        </p:nvSpPr>
        <p:spPr bwMode="auto">
          <a:xfrm rot="-5400000">
            <a:off x="-506412" y="3557588"/>
            <a:ext cx="3673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Misses per 1000 instructions</a:t>
            </a:r>
          </a:p>
        </p:txBody>
      </p:sp>
    </p:spTree>
    <p:extLst>
      <p:ext uri="{BB962C8B-B14F-4D97-AF65-F5344CB8AC3E}">
        <p14:creationId xmlns:p14="http://schemas.microsoft.com/office/powerpoint/2010/main" val="2339967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28600" y="152400"/>
            <a:ext cx="8915400" cy="1066800"/>
          </a:xfrm>
        </p:spPr>
        <p:txBody>
          <a:bodyPr/>
          <a:lstStyle/>
          <a:p>
            <a:r>
              <a:rPr lang="en-US" sz="3400">
                <a:latin typeface="Garamond" charset="0"/>
                <a:ea typeface="ＭＳ Ｐゴシック" charset="0"/>
                <a:cs typeface="ＭＳ Ｐゴシック" charset="0"/>
              </a:rPr>
              <a:t>Utility Based Shared Cache Partitioning Motivation</a:t>
            </a:r>
          </a:p>
        </p:txBody>
      </p:sp>
      <p:sp>
        <p:nvSpPr>
          <p:cNvPr id="3481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481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6DE28E-8F86-D542-8BF0-A1975229B889}" type="slidenum">
              <a:rPr lang="en-US" sz="1600">
                <a:solidFill>
                  <a:srgbClr val="000000"/>
                </a:solidFill>
                <a:latin typeface="Garamond" charset="0"/>
              </a:rPr>
              <a:pPr eaLnBrk="1" hangingPunct="1"/>
              <a:t>23</a:t>
            </a:fld>
            <a:endParaRPr lang="en-US" sz="1600">
              <a:solidFill>
                <a:srgbClr val="000000"/>
              </a:solidFill>
              <a:latin typeface="Garamond" charset="0"/>
            </a:endParaRPr>
          </a:p>
        </p:txBody>
      </p:sp>
      <p:pic>
        <p:nvPicPr>
          <p:cNvPr id="5" name="Picture 3"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66850"/>
            <a:ext cx="4935538" cy="456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3" y="1462088"/>
            <a:ext cx="4935537" cy="4570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descr="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813" y="1462088"/>
            <a:ext cx="4935537" cy="4570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3" name="Rectangle 8"/>
          <p:cNvSpPr>
            <a:spLocks noChangeArrowheads="1"/>
          </p:cNvSpPr>
          <p:nvPr/>
        </p:nvSpPr>
        <p:spPr bwMode="auto">
          <a:xfrm>
            <a:off x="2420938" y="5772150"/>
            <a:ext cx="4570412" cy="3444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34824" name="Rectangle 9"/>
          <p:cNvSpPr>
            <a:spLocks noChangeArrowheads="1"/>
          </p:cNvSpPr>
          <p:nvPr/>
        </p:nvSpPr>
        <p:spPr bwMode="auto">
          <a:xfrm>
            <a:off x="1960563" y="1700213"/>
            <a:ext cx="268287" cy="38417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34825" name="Text Box 10"/>
          <p:cNvSpPr txBox="1">
            <a:spLocks noChangeArrowheads="1"/>
          </p:cNvSpPr>
          <p:nvPr/>
        </p:nvSpPr>
        <p:spPr bwMode="auto">
          <a:xfrm>
            <a:off x="2719388" y="5784850"/>
            <a:ext cx="45688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Num ways from 16-way 1MB L2</a:t>
            </a:r>
          </a:p>
        </p:txBody>
      </p:sp>
      <p:sp>
        <p:nvSpPr>
          <p:cNvPr id="34826" name="Text Box 11"/>
          <p:cNvSpPr txBox="1">
            <a:spLocks noChangeArrowheads="1"/>
          </p:cNvSpPr>
          <p:nvPr/>
        </p:nvSpPr>
        <p:spPr bwMode="auto">
          <a:xfrm rot="-5400000">
            <a:off x="-160337" y="3360738"/>
            <a:ext cx="45434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Misses per 1000 instructions (MPKI)</a:t>
            </a:r>
          </a:p>
        </p:txBody>
      </p:sp>
      <p:sp>
        <p:nvSpPr>
          <p:cNvPr id="34827" name="Rectangle 12"/>
          <p:cNvSpPr>
            <a:spLocks noChangeArrowheads="1"/>
          </p:cNvSpPr>
          <p:nvPr/>
        </p:nvSpPr>
        <p:spPr bwMode="auto">
          <a:xfrm>
            <a:off x="5724525" y="1662113"/>
            <a:ext cx="806450" cy="2682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34828" name="Text Box 13"/>
          <p:cNvSpPr txBox="1">
            <a:spLocks noChangeArrowheads="1"/>
          </p:cNvSpPr>
          <p:nvPr/>
        </p:nvSpPr>
        <p:spPr bwMode="auto">
          <a:xfrm>
            <a:off x="5661025" y="1585913"/>
            <a:ext cx="9604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equake</a:t>
            </a:r>
          </a:p>
        </p:txBody>
      </p:sp>
      <p:sp>
        <p:nvSpPr>
          <p:cNvPr id="34829" name="Rectangle 14"/>
          <p:cNvSpPr>
            <a:spLocks noChangeArrowheads="1"/>
          </p:cNvSpPr>
          <p:nvPr/>
        </p:nvSpPr>
        <p:spPr bwMode="auto">
          <a:xfrm>
            <a:off x="5724525" y="1970088"/>
            <a:ext cx="460375" cy="2301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34830" name="Text Box 15"/>
          <p:cNvSpPr txBox="1">
            <a:spLocks noChangeArrowheads="1"/>
          </p:cNvSpPr>
          <p:nvPr/>
        </p:nvSpPr>
        <p:spPr bwMode="auto">
          <a:xfrm>
            <a:off x="5700713" y="1906588"/>
            <a:ext cx="9604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vpr</a:t>
            </a:r>
          </a:p>
        </p:txBody>
      </p:sp>
      <p:sp>
        <p:nvSpPr>
          <p:cNvPr id="16" name="Rectangle 16"/>
          <p:cNvSpPr>
            <a:spLocks noChangeArrowheads="1"/>
          </p:cNvSpPr>
          <p:nvPr/>
        </p:nvSpPr>
        <p:spPr bwMode="auto">
          <a:xfrm>
            <a:off x="3151188" y="4427538"/>
            <a:ext cx="576262" cy="346075"/>
          </a:xfrm>
          <a:prstGeom prst="rect">
            <a:avLst/>
          </a:prstGeom>
          <a:solidFill>
            <a:schemeClr val="bg1"/>
          </a:solidFill>
          <a:ln w="9525">
            <a:solidFill>
              <a:schemeClr val="tx1"/>
            </a:solidFill>
            <a:miter lim="800000"/>
            <a:headEnd/>
            <a:tailEnd/>
          </a:ln>
        </p:spPr>
        <p:txBody>
          <a:bodyPr wrap="none" anchor="ctr"/>
          <a:lstStyle/>
          <a:p>
            <a:pPr algn="ctr"/>
            <a:r>
              <a:rPr lang="en-US">
                <a:solidFill>
                  <a:srgbClr val="000000"/>
                </a:solidFill>
              </a:rPr>
              <a:t>LRU</a:t>
            </a:r>
          </a:p>
        </p:txBody>
      </p:sp>
      <p:sp>
        <p:nvSpPr>
          <p:cNvPr id="17" name="Rectangle 18"/>
          <p:cNvSpPr>
            <a:spLocks noChangeArrowheads="1"/>
          </p:cNvSpPr>
          <p:nvPr/>
        </p:nvSpPr>
        <p:spPr bwMode="auto">
          <a:xfrm>
            <a:off x="5878513" y="3313113"/>
            <a:ext cx="690562" cy="346075"/>
          </a:xfrm>
          <a:prstGeom prst="rect">
            <a:avLst/>
          </a:prstGeom>
          <a:solidFill>
            <a:schemeClr val="bg1"/>
          </a:solidFill>
          <a:ln w="9525">
            <a:solidFill>
              <a:schemeClr val="tx1"/>
            </a:solidFill>
            <a:miter lim="800000"/>
            <a:headEnd/>
            <a:tailEnd/>
          </a:ln>
        </p:spPr>
        <p:txBody>
          <a:bodyPr wrap="none" anchor="ctr"/>
          <a:lstStyle/>
          <a:p>
            <a:pPr algn="ctr"/>
            <a:r>
              <a:rPr lang="en-US">
                <a:solidFill>
                  <a:srgbClr val="000000"/>
                </a:solidFill>
              </a:rPr>
              <a:t>UTIL</a:t>
            </a:r>
          </a:p>
        </p:txBody>
      </p:sp>
      <p:sp>
        <p:nvSpPr>
          <p:cNvPr id="18" name="Text Box 7"/>
          <p:cNvSpPr txBox="1">
            <a:spLocks noChangeArrowheads="1"/>
          </p:cNvSpPr>
          <p:nvPr/>
        </p:nvSpPr>
        <p:spPr bwMode="auto">
          <a:xfrm>
            <a:off x="1225550" y="3005138"/>
            <a:ext cx="6805613" cy="822325"/>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Improve performance by giving more cache to the application that benefits more from cache</a:t>
            </a:r>
          </a:p>
        </p:txBody>
      </p:sp>
    </p:spTree>
    <p:extLst>
      <p:ext uri="{BB962C8B-B14F-4D97-AF65-F5344CB8AC3E}">
        <p14:creationId xmlns:p14="http://schemas.microsoft.com/office/powerpoint/2010/main" val="2308734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Garamond" charset="0"/>
                <a:ea typeface="ＭＳ Ｐゴシック" charset="0"/>
                <a:cs typeface="ＭＳ Ｐゴシック" charset="0"/>
              </a:rPr>
              <a:t>Utility Based Cache Partitioning (III)</a:t>
            </a:r>
          </a:p>
        </p:txBody>
      </p:sp>
      <p:sp>
        <p:nvSpPr>
          <p:cNvPr id="3584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58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FCC735-9DFC-5342-B1DC-3E9DF5BDD2C1}" type="slidenum">
              <a:rPr lang="en-US" sz="1600">
                <a:solidFill>
                  <a:srgbClr val="000000"/>
                </a:solidFill>
                <a:latin typeface="Garamond" charset="0"/>
              </a:rPr>
              <a:pPr eaLnBrk="1" hangingPunct="1"/>
              <a:t>24</a:t>
            </a:fld>
            <a:endParaRPr lang="en-US" sz="1600">
              <a:solidFill>
                <a:srgbClr val="000000"/>
              </a:solidFill>
              <a:latin typeface="Garamond" charset="0"/>
            </a:endParaRPr>
          </a:p>
        </p:txBody>
      </p:sp>
      <p:sp>
        <p:nvSpPr>
          <p:cNvPr id="5" name="Text Box 5"/>
          <p:cNvSpPr txBox="1">
            <a:spLocks noChangeArrowheads="1"/>
          </p:cNvSpPr>
          <p:nvPr/>
        </p:nvSpPr>
        <p:spPr bwMode="auto">
          <a:xfrm>
            <a:off x="552450" y="4056063"/>
            <a:ext cx="7848600" cy="210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Wingdings" charset="0"/>
              <a:buNone/>
            </a:pPr>
            <a:r>
              <a:rPr lang="en-US">
                <a:solidFill>
                  <a:srgbClr val="000000"/>
                </a:solidFill>
              </a:rPr>
              <a:t>Three components:</a:t>
            </a:r>
          </a:p>
          <a:p>
            <a:pPr eaLnBrk="1" hangingPunct="1">
              <a:spcBef>
                <a:spcPct val="50000"/>
              </a:spcBef>
              <a:buFont typeface="Wingdings" charset="0"/>
              <a:buChar char="q"/>
            </a:pPr>
            <a:r>
              <a:rPr lang="en-US">
                <a:solidFill>
                  <a:srgbClr val="000000"/>
                </a:solidFill>
              </a:rPr>
              <a:t> Utility Monitors (UMON) per core</a:t>
            </a:r>
          </a:p>
          <a:p>
            <a:pPr eaLnBrk="1" hangingPunct="1">
              <a:spcBef>
                <a:spcPct val="50000"/>
              </a:spcBef>
              <a:buFont typeface="Wingdings" charset="0"/>
              <a:buChar char="q"/>
            </a:pPr>
            <a:r>
              <a:rPr lang="en-US">
                <a:solidFill>
                  <a:srgbClr val="000000"/>
                </a:solidFill>
              </a:rPr>
              <a:t> Partitioning Algorithm (PA)</a:t>
            </a:r>
          </a:p>
          <a:p>
            <a:pPr eaLnBrk="1" hangingPunct="1">
              <a:spcBef>
                <a:spcPct val="50000"/>
              </a:spcBef>
              <a:buFont typeface="Wingdings" charset="0"/>
              <a:buChar char="q"/>
            </a:pPr>
            <a:r>
              <a:rPr lang="en-US">
                <a:solidFill>
                  <a:srgbClr val="000000"/>
                </a:solidFill>
              </a:rPr>
              <a:t> Replacement support to enforce partitions</a:t>
            </a:r>
          </a:p>
        </p:txBody>
      </p:sp>
      <p:sp>
        <p:nvSpPr>
          <p:cNvPr id="35845" name="Rectangle 6"/>
          <p:cNvSpPr>
            <a:spLocks noChangeArrowheads="1"/>
          </p:cNvSpPr>
          <p:nvPr/>
        </p:nvSpPr>
        <p:spPr bwMode="auto">
          <a:xfrm>
            <a:off x="1454150" y="2508250"/>
            <a:ext cx="1268413" cy="920750"/>
          </a:xfrm>
          <a:prstGeom prst="rect">
            <a:avLst/>
          </a:prstGeom>
          <a:solidFill>
            <a:srgbClr val="00CCFF"/>
          </a:solidFill>
          <a:ln w="25400">
            <a:solidFill>
              <a:schemeClr val="tx1"/>
            </a:solidFill>
            <a:miter lim="800000"/>
            <a:headEnd/>
            <a:tailEnd/>
          </a:ln>
        </p:spPr>
        <p:txBody>
          <a:bodyPr wrap="none" anchor="ctr"/>
          <a:lstStyle/>
          <a:p>
            <a:pPr algn="ctr"/>
            <a:endParaRPr lang="en-US" sz="2400">
              <a:solidFill>
                <a:srgbClr val="CC00FF"/>
              </a:solidFill>
            </a:endParaRPr>
          </a:p>
        </p:txBody>
      </p:sp>
      <p:sp>
        <p:nvSpPr>
          <p:cNvPr id="35846" name="Text Box 13"/>
          <p:cNvSpPr txBox="1">
            <a:spLocks noChangeArrowheads="1"/>
          </p:cNvSpPr>
          <p:nvPr/>
        </p:nvSpPr>
        <p:spPr bwMode="auto">
          <a:xfrm>
            <a:off x="2217738" y="2478088"/>
            <a:ext cx="561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a:t>
            </a:r>
          </a:p>
        </p:txBody>
      </p:sp>
      <p:sp>
        <p:nvSpPr>
          <p:cNvPr id="35847" name="Text Box 15"/>
          <p:cNvSpPr txBox="1">
            <a:spLocks noChangeArrowheads="1"/>
          </p:cNvSpPr>
          <p:nvPr/>
        </p:nvSpPr>
        <p:spPr bwMode="auto">
          <a:xfrm>
            <a:off x="2174875" y="3009900"/>
            <a:ext cx="615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D$</a:t>
            </a:r>
          </a:p>
        </p:txBody>
      </p:sp>
      <p:sp>
        <p:nvSpPr>
          <p:cNvPr id="35848" name="Text Box 16"/>
          <p:cNvSpPr txBox="1">
            <a:spLocks noChangeArrowheads="1"/>
          </p:cNvSpPr>
          <p:nvPr/>
        </p:nvSpPr>
        <p:spPr bwMode="auto">
          <a:xfrm>
            <a:off x="1436688" y="2709863"/>
            <a:ext cx="10747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Core1</a:t>
            </a:r>
          </a:p>
        </p:txBody>
      </p:sp>
      <p:sp>
        <p:nvSpPr>
          <p:cNvPr id="35849" name="Rectangle 19"/>
          <p:cNvSpPr>
            <a:spLocks noChangeArrowheads="1"/>
          </p:cNvSpPr>
          <p:nvPr/>
        </p:nvSpPr>
        <p:spPr bwMode="auto">
          <a:xfrm>
            <a:off x="6489700" y="2508250"/>
            <a:ext cx="1268413" cy="920750"/>
          </a:xfrm>
          <a:prstGeom prst="rect">
            <a:avLst/>
          </a:prstGeom>
          <a:solidFill>
            <a:srgbClr val="00CCFF"/>
          </a:solidFill>
          <a:ln w="25400">
            <a:solidFill>
              <a:schemeClr val="tx1"/>
            </a:solidFill>
            <a:miter lim="800000"/>
            <a:headEnd/>
            <a:tailEnd/>
          </a:ln>
        </p:spPr>
        <p:txBody>
          <a:bodyPr wrap="none" anchor="ctr"/>
          <a:lstStyle/>
          <a:p>
            <a:endParaRPr lang="en-US">
              <a:solidFill>
                <a:srgbClr val="000000"/>
              </a:solidFill>
            </a:endParaRPr>
          </a:p>
        </p:txBody>
      </p:sp>
      <p:sp>
        <p:nvSpPr>
          <p:cNvPr id="35850" name="Text Box 20"/>
          <p:cNvSpPr txBox="1">
            <a:spLocks noChangeArrowheads="1"/>
          </p:cNvSpPr>
          <p:nvPr/>
        </p:nvSpPr>
        <p:spPr bwMode="auto">
          <a:xfrm>
            <a:off x="6437313" y="2476500"/>
            <a:ext cx="561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a:t>
            </a:r>
          </a:p>
        </p:txBody>
      </p:sp>
      <p:sp>
        <p:nvSpPr>
          <p:cNvPr id="35851" name="Text Box 21"/>
          <p:cNvSpPr txBox="1">
            <a:spLocks noChangeArrowheads="1"/>
          </p:cNvSpPr>
          <p:nvPr/>
        </p:nvSpPr>
        <p:spPr bwMode="auto">
          <a:xfrm>
            <a:off x="6438900" y="3024188"/>
            <a:ext cx="615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D$</a:t>
            </a:r>
          </a:p>
        </p:txBody>
      </p:sp>
      <p:sp>
        <p:nvSpPr>
          <p:cNvPr id="35852" name="Text Box 22"/>
          <p:cNvSpPr txBox="1">
            <a:spLocks noChangeArrowheads="1"/>
          </p:cNvSpPr>
          <p:nvPr/>
        </p:nvSpPr>
        <p:spPr bwMode="auto">
          <a:xfrm>
            <a:off x="6815138" y="2709863"/>
            <a:ext cx="10747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Core2</a:t>
            </a:r>
          </a:p>
        </p:txBody>
      </p:sp>
      <p:sp>
        <p:nvSpPr>
          <p:cNvPr id="35853" name="Rectangle 23"/>
          <p:cNvSpPr>
            <a:spLocks noChangeArrowheads="1"/>
          </p:cNvSpPr>
          <p:nvPr/>
        </p:nvSpPr>
        <p:spPr bwMode="auto">
          <a:xfrm>
            <a:off x="3803650" y="2468563"/>
            <a:ext cx="1574800" cy="960437"/>
          </a:xfrm>
          <a:prstGeom prst="rect">
            <a:avLst/>
          </a:prstGeom>
          <a:solidFill>
            <a:srgbClr val="00CCFF"/>
          </a:solidFill>
          <a:ln w="25400">
            <a:solidFill>
              <a:schemeClr val="tx1"/>
            </a:solidFill>
            <a:miter lim="800000"/>
            <a:headEnd/>
            <a:tailEnd/>
          </a:ln>
        </p:spPr>
        <p:txBody>
          <a:bodyPr wrap="none" anchor="ctr"/>
          <a:lstStyle/>
          <a:p>
            <a:pPr algn="ctr"/>
            <a:r>
              <a:rPr lang="en-US" sz="2400">
                <a:solidFill>
                  <a:srgbClr val="000000"/>
                </a:solidFill>
              </a:rPr>
              <a:t>Shared</a:t>
            </a:r>
          </a:p>
          <a:p>
            <a:pPr algn="ctr"/>
            <a:r>
              <a:rPr lang="en-US" sz="2400">
                <a:solidFill>
                  <a:srgbClr val="000000"/>
                </a:solidFill>
              </a:rPr>
              <a:t>L2 cache</a:t>
            </a:r>
          </a:p>
        </p:txBody>
      </p:sp>
      <p:sp>
        <p:nvSpPr>
          <p:cNvPr id="35854" name="Line 27"/>
          <p:cNvSpPr>
            <a:spLocks noChangeShapeType="1"/>
          </p:cNvSpPr>
          <p:nvPr/>
        </p:nvSpPr>
        <p:spPr bwMode="auto">
          <a:xfrm flipH="1">
            <a:off x="4610100" y="3429000"/>
            <a:ext cx="9525" cy="3841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5855" name="Text Box 28"/>
          <p:cNvSpPr txBox="1">
            <a:spLocks noChangeArrowheads="1"/>
          </p:cNvSpPr>
          <p:nvPr/>
        </p:nvSpPr>
        <p:spPr bwMode="auto">
          <a:xfrm>
            <a:off x="3795713" y="3643313"/>
            <a:ext cx="25336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Main Memory</a:t>
            </a:r>
          </a:p>
        </p:txBody>
      </p:sp>
      <p:sp>
        <p:nvSpPr>
          <p:cNvPr id="35856" name="Line 29"/>
          <p:cNvSpPr>
            <a:spLocks noChangeShapeType="1"/>
          </p:cNvSpPr>
          <p:nvPr/>
        </p:nvSpPr>
        <p:spPr bwMode="auto">
          <a:xfrm>
            <a:off x="2728913" y="2968625"/>
            <a:ext cx="1074737"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5857" name="Line 31"/>
          <p:cNvSpPr>
            <a:spLocks noChangeShapeType="1"/>
          </p:cNvSpPr>
          <p:nvPr/>
        </p:nvSpPr>
        <p:spPr bwMode="auto">
          <a:xfrm flipH="1">
            <a:off x="5397500" y="2951163"/>
            <a:ext cx="1074738"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grpSp>
        <p:nvGrpSpPr>
          <p:cNvPr id="2" name="Group 43"/>
          <p:cNvGrpSpPr>
            <a:grpSpLocks/>
          </p:cNvGrpSpPr>
          <p:nvPr/>
        </p:nvGrpSpPr>
        <p:grpSpPr bwMode="auto">
          <a:xfrm>
            <a:off x="2419350" y="1576388"/>
            <a:ext cx="4260850" cy="1392237"/>
            <a:chOff x="1524" y="993"/>
            <a:chExt cx="2684" cy="877"/>
          </a:xfrm>
        </p:grpSpPr>
        <p:sp>
          <p:nvSpPr>
            <p:cNvPr id="35859" name="Rectangle 32"/>
            <p:cNvSpPr>
              <a:spLocks noChangeArrowheads="1"/>
            </p:cNvSpPr>
            <p:nvPr/>
          </p:nvSpPr>
          <p:spPr bwMode="auto">
            <a:xfrm>
              <a:off x="1524" y="1006"/>
              <a:ext cx="774" cy="338"/>
            </a:xfrm>
            <a:prstGeom prst="rect">
              <a:avLst/>
            </a:prstGeom>
            <a:solidFill>
              <a:srgbClr val="FF6600"/>
            </a:solidFill>
            <a:ln w="9525">
              <a:solidFill>
                <a:schemeClr val="tx1"/>
              </a:solidFill>
              <a:miter lim="800000"/>
              <a:headEnd/>
              <a:tailEnd/>
            </a:ln>
          </p:spPr>
          <p:txBody>
            <a:bodyPr wrap="none" anchor="ctr"/>
            <a:lstStyle/>
            <a:p>
              <a:pPr algn="ctr"/>
              <a:r>
                <a:rPr lang="en-US" sz="2400">
                  <a:solidFill>
                    <a:srgbClr val="000000"/>
                  </a:solidFill>
                </a:rPr>
                <a:t>UMON1</a:t>
              </a:r>
            </a:p>
          </p:txBody>
        </p:sp>
        <p:sp>
          <p:nvSpPr>
            <p:cNvPr id="35860" name="Rectangle 33"/>
            <p:cNvSpPr>
              <a:spLocks noChangeArrowheads="1"/>
            </p:cNvSpPr>
            <p:nvPr/>
          </p:nvSpPr>
          <p:spPr bwMode="auto">
            <a:xfrm>
              <a:off x="3434" y="999"/>
              <a:ext cx="774" cy="338"/>
            </a:xfrm>
            <a:prstGeom prst="rect">
              <a:avLst/>
            </a:prstGeom>
            <a:solidFill>
              <a:srgbClr val="FF6600"/>
            </a:solidFill>
            <a:ln w="9525">
              <a:solidFill>
                <a:schemeClr val="tx1"/>
              </a:solidFill>
              <a:miter lim="800000"/>
              <a:headEnd/>
              <a:tailEnd/>
            </a:ln>
          </p:spPr>
          <p:txBody>
            <a:bodyPr wrap="none" anchor="ctr"/>
            <a:lstStyle/>
            <a:p>
              <a:pPr algn="ctr"/>
              <a:r>
                <a:rPr lang="en-US" sz="2400">
                  <a:solidFill>
                    <a:srgbClr val="000000"/>
                  </a:solidFill>
                </a:rPr>
                <a:t>UMON2</a:t>
              </a:r>
            </a:p>
          </p:txBody>
        </p:sp>
        <p:sp>
          <p:nvSpPr>
            <p:cNvPr id="35861" name="Line 36"/>
            <p:cNvSpPr>
              <a:spLocks noChangeShapeType="1"/>
            </p:cNvSpPr>
            <p:nvPr/>
          </p:nvSpPr>
          <p:spPr bwMode="auto">
            <a:xfrm flipV="1">
              <a:off x="1961" y="1337"/>
              <a:ext cx="0" cy="53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5862" name="Line 37"/>
            <p:cNvSpPr>
              <a:spLocks noChangeShapeType="1"/>
            </p:cNvSpPr>
            <p:nvPr/>
          </p:nvSpPr>
          <p:spPr bwMode="auto">
            <a:xfrm flipV="1">
              <a:off x="3766" y="1313"/>
              <a:ext cx="0" cy="53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5863" name="Line 38"/>
            <p:cNvSpPr>
              <a:spLocks noChangeShapeType="1"/>
            </p:cNvSpPr>
            <p:nvPr/>
          </p:nvSpPr>
          <p:spPr bwMode="auto">
            <a:xfrm>
              <a:off x="2302" y="1168"/>
              <a:ext cx="363"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5864" name="Line 39"/>
            <p:cNvSpPr>
              <a:spLocks noChangeShapeType="1"/>
            </p:cNvSpPr>
            <p:nvPr/>
          </p:nvSpPr>
          <p:spPr bwMode="auto">
            <a:xfrm flipH="1">
              <a:off x="3071" y="1162"/>
              <a:ext cx="363"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35865" name="Oval 40"/>
            <p:cNvSpPr>
              <a:spLocks noChangeArrowheads="1"/>
            </p:cNvSpPr>
            <p:nvPr/>
          </p:nvSpPr>
          <p:spPr bwMode="auto">
            <a:xfrm>
              <a:off x="2656" y="993"/>
              <a:ext cx="436" cy="338"/>
            </a:xfrm>
            <a:prstGeom prst="ellipse">
              <a:avLst/>
            </a:prstGeom>
            <a:solidFill>
              <a:srgbClr val="FF6600"/>
            </a:solidFill>
            <a:ln w="9525">
              <a:solidFill>
                <a:schemeClr val="tx1"/>
              </a:solidFill>
              <a:round/>
              <a:headEnd/>
              <a:tailEnd/>
            </a:ln>
          </p:spPr>
          <p:txBody>
            <a:bodyPr wrap="none" anchor="ctr"/>
            <a:lstStyle/>
            <a:p>
              <a:pPr algn="ctr"/>
              <a:r>
                <a:rPr lang="en-US" sz="2400">
                  <a:solidFill>
                    <a:srgbClr val="000000"/>
                  </a:solidFill>
                </a:rPr>
                <a:t>PA</a:t>
              </a:r>
            </a:p>
          </p:txBody>
        </p:sp>
        <p:sp>
          <p:nvSpPr>
            <p:cNvPr id="35866" name="Line 42"/>
            <p:cNvSpPr>
              <a:spLocks noChangeShapeType="1"/>
            </p:cNvSpPr>
            <p:nvPr/>
          </p:nvSpPr>
          <p:spPr bwMode="auto">
            <a:xfrm>
              <a:off x="2880" y="1337"/>
              <a:ext cx="0" cy="21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4300715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atin typeface="Garamond" charset="0"/>
                <a:ea typeface="ＭＳ Ｐゴシック" charset="0"/>
                <a:cs typeface="ＭＳ Ｐゴシック" charset="0"/>
              </a:rPr>
              <a:t>Utility Monitors</a:t>
            </a:r>
          </a:p>
        </p:txBody>
      </p:sp>
      <p:sp>
        <p:nvSpPr>
          <p:cNvPr id="36866" name="Content Placeholder 2"/>
          <p:cNvSpPr>
            <a:spLocks noGrp="1"/>
          </p:cNvSpPr>
          <p:nvPr>
            <p:ph idx="1"/>
          </p:nvPr>
        </p:nvSpPr>
        <p:spPr>
          <a:xfrm>
            <a:off x="228600" y="996950"/>
            <a:ext cx="8610600" cy="5194300"/>
          </a:xfrm>
        </p:spPr>
        <p:txBody>
          <a:bodyPr/>
          <a:lstStyle/>
          <a:p>
            <a:pPr>
              <a:spcBef>
                <a:spcPct val="50000"/>
              </a:spcBef>
              <a:buFont typeface="Wingdings" charset="0"/>
              <a:buChar char="q"/>
            </a:pPr>
            <a:r>
              <a:rPr lang="en-US">
                <a:latin typeface="Tahoma" charset="0"/>
                <a:ea typeface="ＭＳ Ｐゴシック" charset="0"/>
                <a:cs typeface="ＭＳ Ｐゴシック" charset="0"/>
              </a:rPr>
              <a:t> For each core, simulate LRU policy using ATD </a:t>
            </a:r>
          </a:p>
          <a:p>
            <a:pPr>
              <a:spcBef>
                <a:spcPct val="50000"/>
              </a:spcBef>
              <a:buFont typeface="Wingdings" charset="0"/>
              <a:buChar char="q"/>
            </a:pPr>
            <a:r>
              <a:rPr lang="en-US">
                <a:latin typeface="Tahoma" charset="0"/>
                <a:ea typeface="ＭＳ Ｐゴシック" charset="0"/>
                <a:cs typeface="ＭＳ Ｐゴシック" charset="0"/>
              </a:rPr>
              <a:t> Hit counters in ATD to count hits per recency position</a:t>
            </a:r>
          </a:p>
          <a:p>
            <a:pPr>
              <a:spcBef>
                <a:spcPct val="50000"/>
              </a:spcBef>
              <a:buFont typeface="Wingdings" charset="0"/>
              <a:buChar char="q"/>
            </a:pPr>
            <a:r>
              <a:rPr lang="en-US">
                <a:latin typeface="Tahoma" charset="0"/>
                <a:ea typeface="ＭＳ Ｐゴシック" charset="0"/>
                <a:cs typeface="ＭＳ Ｐゴシック" charset="0"/>
              </a:rPr>
              <a:t> LRU is a stack algorithm: hit counts </a:t>
            </a:r>
            <a:r>
              <a:rPr lang="en-US">
                <a:latin typeface="Tahoma" charset="0"/>
                <a:ea typeface="ＭＳ Ｐゴシック" charset="0"/>
                <a:cs typeface="ＭＳ Ｐゴシック" charset="0"/>
                <a:sym typeface="Wingdings" charset="0"/>
              </a:rPr>
              <a:t> utility </a:t>
            </a:r>
            <a:br>
              <a:rPr lang="en-US">
                <a:latin typeface="Tahoma" charset="0"/>
                <a:ea typeface="ＭＳ Ｐゴシック" charset="0"/>
                <a:cs typeface="ＭＳ Ｐゴシック" charset="0"/>
                <a:sym typeface="Wingdings" charset="0"/>
              </a:rPr>
            </a:b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E.g. hits(2 ways) = H0+H1</a:t>
            </a:r>
          </a:p>
          <a:p>
            <a:endParaRPr lang="en-US">
              <a:latin typeface="Tahoma" charset="0"/>
              <a:ea typeface="ＭＳ Ｐゴシック" charset="0"/>
              <a:cs typeface="ＭＳ Ｐゴシック" charset="0"/>
            </a:endParaRPr>
          </a:p>
        </p:txBody>
      </p:sp>
      <p:sp>
        <p:nvSpPr>
          <p:cNvPr id="3686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EFAC64-A17B-804D-B7DE-DF3F1B5BA716}" type="slidenum">
              <a:rPr lang="en-US" sz="1600">
                <a:solidFill>
                  <a:srgbClr val="000000"/>
                </a:solidFill>
                <a:latin typeface="Garamond" charset="0"/>
              </a:rPr>
              <a:pPr eaLnBrk="1" hangingPunct="1"/>
              <a:t>25</a:t>
            </a:fld>
            <a:endParaRPr lang="en-US" sz="1600">
              <a:solidFill>
                <a:srgbClr val="000000"/>
              </a:solidFill>
              <a:latin typeface="Garamond" charset="0"/>
            </a:endParaRPr>
          </a:p>
        </p:txBody>
      </p:sp>
      <p:sp>
        <p:nvSpPr>
          <p:cNvPr id="36868" name="Rectangle 4"/>
          <p:cNvSpPr>
            <a:spLocks noChangeArrowheads="1"/>
          </p:cNvSpPr>
          <p:nvPr/>
        </p:nvSpPr>
        <p:spPr bwMode="auto">
          <a:xfrm>
            <a:off x="2517775" y="3470275"/>
            <a:ext cx="766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a:solidFill>
                  <a:srgbClr val="000000"/>
                </a:solidFill>
              </a:rPr>
              <a:t>MTD</a:t>
            </a:r>
          </a:p>
        </p:txBody>
      </p:sp>
      <p:grpSp>
        <p:nvGrpSpPr>
          <p:cNvPr id="36869" name="Group 5"/>
          <p:cNvGrpSpPr>
            <a:grpSpLocks/>
          </p:cNvGrpSpPr>
          <p:nvPr/>
        </p:nvGrpSpPr>
        <p:grpSpPr bwMode="auto">
          <a:xfrm>
            <a:off x="2192338" y="3797300"/>
            <a:ext cx="1352550" cy="2265363"/>
            <a:chOff x="872" y="2336"/>
            <a:chExt cx="852" cy="1427"/>
          </a:xfrm>
        </p:grpSpPr>
        <p:sp>
          <p:nvSpPr>
            <p:cNvPr id="36890" name="Rectangle 6"/>
            <p:cNvSpPr>
              <a:spLocks noChangeArrowheads="1"/>
            </p:cNvSpPr>
            <p:nvPr/>
          </p:nvSpPr>
          <p:spPr bwMode="auto">
            <a:xfrm>
              <a:off x="872" y="2515"/>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6891" name="Rectangle 7"/>
            <p:cNvSpPr>
              <a:spLocks noChangeArrowheads="1"/>
            </p:cNvSpPr>
            <p:nvPr/>
          </p:nvSpPr>
          <p:spPr bwMode="auto">
            <a:xfrm>
              <a:off x="872" y="3050"/>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6892" name="Rectangle 8"/>
            <p:cNvSpPr>
              <a:spLocks noChangeArrowheads="1"/>
            </p:cNvSpPr>
            <p:nvPr/>
          </p:nvSpPr>
          <p:spPr bwMode="auto">
            <a:xfrm>
              <a:off x="872" y="3407"/>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6893" name="Rectangle 9"/>
            <p:cNvSpPr>
              <a:spLocks noChangeArrowheads="1"/>
            </p:cNvSpPr>
            <p:nvPr/>
          </p:nvSpPr>
          <p:spPr bwMode="auto">
            <a:xfrm>
              <a:off x="872" y="2336"/>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6894" name="Rectangle 10"/>
            <p:cNvSpPr>
              <a:spLocks noChangeArrowheads="1"/>
            </p:cNvSpPr>
            <p:nvPr/>
          </p:nvSpPr>
          <p:spPr bwMode="auto">
            <a:xfrm>
              <a:off x="872" y="2693"/>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6895" name="Rectangle 11"/>
            <p:cNvSpPr>
              <a:spLocks noChangeArrowheads="1"/>
            </p:cNvSpPr>
            <p:nvPr/>
          </p:nvSpPr>
          <p:spPr bwMode="auto">
            <a:xfrm>
              <a:off x="872" y="2871"/>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6896" name="Rectangle 12"/>
            <p:cNvSpPr>
              <a:spLocks noChangeArrowheads="1"/>
            </p:cNvSpPr>
            <p:nvPr/>
          </p:nvSpPr>
          <p:spPr bwMode="auto">
            <a:xfrm>
              <a:off x="872" y="3228"/>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6897" name="Rectangle 13"/>
            <p:cNvSpPr>
              <a:spLocks noChangeArrowheads="1"/>
            </p:cNvSpPr>
            <p:nvPr/>
          </p:nvSpPr>
          <p:spPr bwMode="auto">
            <a:xfrm>
              <a:off x="872" y="3585"/>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36870" name="Group 14"/>
          <p:cNvGrpSpPr>
            <a:grpSpLocks/>
          </p:cNvGrpSpPr>
          <p:nvPr/>
        </p:nvGrpSpPr>
        <p:grpSpPr bwMode="auto">
          <a:xfrm>
            <a:off x="4802188" y="3082925"/>
            <a:ext cx="4341812" cy="3111500"/>
            <a:chOff x="3025" y="1942"/>
            <a:chExt cx="2735" cy="1960"/>
          </a:xfrm>
        </p:grpSpPr>
        <p:sp>
          <p:nvSpPr>
            <p:cNvPr id="36877" name="Text Box 15"/>
            <p:cNvSpPr txBox="1">
              <a:spLocks noChangeArrowheads="1"/>
            </p:cNvSpPr>
            <p:nvPr/>
          </p:nvSpPr>
          <p:spPr bwMode="auto">
            <a:xfrm>
              <a:off x="5040" y="2757"/>
              <a:ext cx="72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2000">
                <a:solidFill>
                  <a:srgbClr val="000000"/>
                </a:solidFill>
              </a:endParaRPr>
            </a:p>
          </p:txBody>
        </p:sp>
        <p:grpSp>
          <p:nvGrpSpPr>
            <p:cNvPr id="36878" name="Group 16"/>
            <p:cNvGrpSpPr>
              <a:grpSpLocks/>
            </p:cNvGrpSpPr>
            <p:nvPr/>
          </p:nvGrpSpPr>
          <p:grpSpPr bwMode="auto">
            <a:xfrm>
              <a:off x="3025" y="1942"/>
              <a:ext cx="2057" cy="1960"/>
              <a:chOff x="3025" y="1942"/>
              <a:chExt cx="2057" cy="1960"/>
            </a:xfrm>
          </p:grpSpPr>
          <p:sp>
            <p:nvSpPr>
              <p:cNvPr id="36879" name="Rectangle 17"/>
              <p:cNvSpPr>
                <a:spLocks noChangeArrowheads="1"/>
              </p:cNvSpPr>
              <p:nvPr/>
            </p:nvSpPr>
            <p:spPr bwMode="auto">
              <a:xfrm>
                <a:off x="3025" y="1942"/>
                <a:ext cx="2057" cy="1960"/>
              </a:xfrm>
              <a:prstGeom prst="rect">
                <a:avLst/>
              </a:prstGeom>
              <a:noFill/>
              <a:ln w="38100">
                <a:solidFill>
                  <a:srgbClr val="E3031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36880" name="Rectangle 18"/>
              <p:cNvSpPr>
                <a:spLocks noChangeArrowheads="1"/>
              </p:cNvSpPr>
              <p:nvPr/>
            </p:nvSpPr>
            <p:spPr bwMode="auto">
              <a:xfrm>
                <a:off x="3098" y="2765"/>
                <a:ext cx="45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a:solidFill>
                      <a:srgbClr val="000000"/>
                    </a:solidFill>
                  </a:rPr>
                  <a:t>ATD</a:t>
                </a:r>
              </a:p>
            </p:txBody>
          </p:sp>
          <p:grpSp>
            <p:nvGrpSpPr>
              <p:cNvPr id="36881" name="Group 19"/>
              <p:cNvGrpSpPr>
                <a:grpSpLocks/>
              </p:cNvGrpSpPr>
              <p:nvPr/>
            </p:nvGrpSpPr>
            <p:grpSpPr bwMode="auto">
              <a:xfrm>
                <a:off x="3606" y="2385"/>
                <a:ext cx="852" cy="1427"/>
                <a:chOff x="3606" y="2385"/>
                <a:chExt cx="852" cy="1427"/>
              </a:xfrm>
            </p:grpSpPr>
            <p:sp>
              <p:nvSpPr>
                <p:cNvPr id="36882" name="Rectangle 20"/>
                <p:cNvSpPr>
                  <a:spLocks noChangeArrowheads="1"/>
                </p:cNvSpPr>
                <p:nvPr/>
              </p:nvSpPr>
              <p:spPr bwMode="auto">
                <a:xfrm>
                  <a:off x="3606" y="256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6883" name="Rectangle 21"/>
                <p:cNvSpPr>
                  <a:spLocks noChangeArrowheads="1"/>
                </p:cNvSpPr>
                <p:nvPr/>
              </p:nvSpPr>
              <p:spPr bwMode="auto">
                <a:xfrm>
                  <a:off x="3606" y="30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6884" name="Rectangle 22"/>
                <p:cNvSpPr>
                  <a:spLocks noChangeArrowheads="1"/>
                </p:cNvSpPr>
                <p:nvPr/>
              </p:nvSpPr>
              <p:spPr bwMode="auto">
                <a:xfrm>
                  <a:off x="3606" y="3456"/>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6885" name="Rectangle 23"/>
                <p:cNvSpPr>
                  <a:spLocks noChangeArrowheads="1"/>
                </p:cNvSpPr>
                <p:nvPr/>
              </p:nvSpPr>
              <p:spPr bwMode="auto">
                <a:xfrm>
                  <a:off x="3606" y="2385"/>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6886" name="Rectangle 24"/>
                <p:cNvSpPr>
                  <a:spLocks noChangeArrowheads="1"/>
                </p:cNvSpPr>
                <p:nvPr/>
              </p:nvSpPr>
              <p:spPr bwMode="auto">
                <a:xfrm>
                  <a:off x="3606" y="2742"/>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6887" name="Rectangle 25"/>
                <p:cNvSpPr>
                  <a:spLocks noChangeArrowheads="1"/>
                </p:cNvSpPr>
                <p:nvPr/>
              </p:nvSpPr>
              <p:spPr bwMode="auto">
                <a:xfrm>
                  <a:off x="3606" y="2920"/>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6888" name="Rectangle 26"/>
                <p:cNvSpPr>
                  <a:spLocks noChangeArrowheads="1"/>
                </p:cNvSpPr>
                <p:nvPr/>
              </p:nvSpPr>
              <p:spPr bwMode="auto">
                <a:xfrm>
                  <a:off x="3606" y="32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6889" name="Rectangle 27"/>
                <p:cNvSpPr>
                  <a:spLocks noChangeArrowheads="1"/>
                </p:cNvSpPr>
                <p:nvPr/>
              </p:nvSpPr>
              <p:spPr bwMode="auto">
                <a:xfrm>
                  <a:off x="3606" y="363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grpSp>
      <p:grpSp>
        <p:nvGrpSpPr>
          <p:cNvPr id="6" name="Group 28"/>
          <p:cNvGrpSpPr>
            <a:grpSpLocks/>
          </p:cNvGrpSpPr>
          <p:nvPr/>
        </p:nvGrpSpPr>
        <p:grpSpPr bwMode="auto">
          <a:xfrm>
            <a:off x="4800600" y="3148013"/>
            <a:ext cx="3609975" cy="625475"/>
            <a:chOff x="3024" y="1983"/>
            <a:chExt cx="2274" cy="394"/>
          </a:xfrm>
        </p:grpSpPr>
        <p:sp>
          <p:nvSpPr>
            <p:cNvPr id="36872" name="Oval 29"/>
            <p:cNvSpPr>
              <a:spLocks noChangeArrowheads="1"/>
            </p:cNvSpPr>
            <p:nvPr/>
          </p:nvSpPr>
          <p:spPr bwMode="auto">
            <a:xfrm>
              <a:off x="4307"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3" name="Oval 30"/>
            <p:cNvSpPr>
              <a:spLocks noChangeArrowheads="1"/>
            </p:cNvSpPr>
            <p:nvPr/>
          </p:nvSpPr>
          <p:spPr bwMode="auto">
            <a:xfrm>
              <a:off x="3485"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4" name="Oval 31"/>
            <p:cNvSpPr>
              <a:spLocks noChangeArrowheads="1"/>
            </p:cNvSpPr>
            <p:nvPr/>
          </p:nvSpPr>
          <p:spPr bwMode="auto">
            <a:xfrm>
              <a:off x="3719"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5" name="Oval 32"/>
            <p:cNvSpPr>
              <a:spLocks noChangeArrowheads="1"/>
            </p:cNvSpPr>
            <p:nvPr/>
          </p:nvSpPr>
          <p:spPr bwMode="auto">
            <a:xfrm>
              <a:off x="3964" y="2185"/>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6" name="Text Box 33"/>
            <p:cNvSpPr txBox="1">
              <a:spLocks noChangeArrowheads="1"/>
            </p:cNvSpPr>
            <p:nvPr/>
          </p:nvSpPr>
          <p:spPr bwMode="auto">
            <a:xfrm>
              <a:off x="3024" y="1983"/>
              <a:ext cx="227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(MRU)H0 H1 H2…H15(LRU)</a:t>
              </a:r>
            </a:p>
          </p:txBody>
        </p:sp>
      </p:grpSp>
    </p:spTree>
    <p:extLst>
      <p:ext uri="{BB962C8B-B14F-4D97-AF65-F5344CB8AC3E}">
        <p14:creationId xmlns:p14="http://schemas.microsoft.com/office/powerpoint/2010/main" val="25976511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Garamond" charset="0"/>
                <a:ea typeface="ＭＳ Ｐゴシック" charset="0"/>
                <a:cs typeface="ＭＳ Ｐゴシック" charset="0"/>
              </a:rPr>
              <a:t>Utility Monitors</a:t>
            </a:r>
          </a:p>
        </p:txBody>
      </p:sp>
      <p:sp>
        <p:nvSpPr>
          <p:cNvPr id="3789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789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86FE3E-EE10-DF4C-8CA7-225250979C10}" type="slidenum">
              <a:rPr lang="en-US" sz="1600">
                <a:solidFill>
                  <a:srgbClr val="000000"/>
                </a:solidFill>
                <a:latin typeface="Garamond" charset="0"/>
              </a:rPr>
              <a:pPr eaLnBrk="1" hangingPunct="1"/>
              <a:t>26</a:t>
            </a:fld>
            <a:endParaRPr lang="en-US" sz="1600">
              <a:solidFill>
                <a:srgbClr val="000000"/>
              </a:solidFill>
              <a:latin typeface="Garamond" charset="0"/>
            </a:endParaRPr>
          </a:p>
        </p:txBody>
      </p:sp>
      <p:pic>
        <p:nvPicPr>
          <p:cNvPr id="378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388350" cy="338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5851122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Garamond" charset="0"/>
                <a:ea typeface="ＭＳ Ｐゴシック" charset="0"/>
                <a:cs typeface="ＭＳ Ｐゴシック" charset="0"/>
              </a:rPr>
              <a:t>Dynamic Set Sampling</a:t>
            </a:r>
          </a:p>
        </p:txBody>
      </p:sp>
      <p:sp>
        <p:nvSpPr>
          <p:cNvPr id="38914" name="Content Placeholder 2"/>
          <p:cNvSpPr>
            <a:spLocks noGrp="1"/>
          </p:cNvSpPr>
          <p:nvPr>
            <p:ph idx="1"/>
          </p:nvPr>
        </p:nvSpPr>
        <p:spPr>
          <a:xfrm>
            <a:off x="228600" y="996950"/>
            <a:ext cx="8915400" cy="5194300"/>
          </a:xfrm>
        </p:spPr>
        <p:txBody>
          <a:bodyPr/>
          <a:lstStyle/>
          <a:p>
            <a:pPr>
              <a:spcBef>
                <a:spcPct val="50000"/>
              </a:spcBef>
              <a:buFont typeface="Wingdings" charset="0"/>
              <a:buChar char="q"/>
            </a:pPr>
            <a:r>
              <a:rPr lang="en-US" dirty="0">
                <a:latin typeface="Tahoma" charset="0"/>
                <a:ea typeface="ＭＳ Ｐゴシック" charset="0"/>
                <a:cs typeface="ＭＳ Ｐゴシック" charset="0"/>
              </a:rPr>
              <a:t> Extra tags incur</a:t>
            </a:r>
            <a:r>
              <a:rPr lang="en-US" dirty="0">
                <a:latin typeface="Tahoma" charset="0"/>
                <a:ea typeface="ＭＳ Ｐゴシック" charset="0"/>
                <a:cs typeface="ＭＳ Ｐゴシック" charset="0"/>
                <a:sym typeface="Wingdings" charset="0"/>
              </a:rPr>
              <a:t> </a:t>
            </a:r>
            <a:r>
              <a:rPr lang="en-US" dirty="0">
                <a:latin typeface="Tahoma" charset="0"/>
                <a:ea typeface="ＭＳ Ｐゴシック" charset="0"/>
                <a:cs typeface="ＭＳ Ｐゴシック" charset="0"/>
              </a:rPr>
              <a:t>hardware and power overhead</a:t>
            </a:r>
          </a:p>
          <a:p>
            <a:pPr>
              <a:spcBef>
                <a:spcPct val="50000"/>
              </a:spcBef>
              <a:buFont typeface="Wingdings" charset="0"/>
              <a:buChar char="q"/>
            </a:pPr>
            <a:r>
              <a:rPr lang="en-US" dirty="0">
                <a:latin typeface="Tahoma" charset="0"/>
                <a:ea typeface="ＭＳ Ｐゴシック" charset="0"/>
                <a:cs typeface="ＭＳ Ｐゴシック" charset="0"/>
              </a:rPr>
              <a:t> </a:t>
            </a:r>
            <a:r>
              <a:rPr lang="en-US" dirty="0" smtClean="0">
                <a:latin typeface="Tahoma" charset="0"/>
                <a:ea typeface="ＭＳ Ｐゴシック" charset="0"/>
                <a:cs typeface="ＭＳ Ｐゴシック" charset="0"/>
              </a:rPr>
              <a:t>Dynamic Set Sampling </a:t>
            </a:r>
            <a:r>
              <a:rPr lang="en-US" dirty="0">
                <a:latin typeface="Tahoma" charset="0"/>
                <a:ea typeface="ＭＳ Ｐゴシック" charset="0"/>
                <a:cs typeface="ＭＳ Ｐゴシック" charset="0"/>
              </a:rPr>
              <a:t>reduces overhead [</a:t>
            </a:r>
            <a:r>
              <a:rPr lang="en-US" dirty="0" err="1" smtClean="0">
                <a:latin typeface="Tahoma" charset="0"/>
                <a:ea typeface="ＭＳ Ｐゴシック" charset="0"/>
                <a:cs typeface="ＭＳ Ｐゴシック" charset="0"/>
              </a:rPr>
              <a:t>Qureshi</a:t>
            </a:r>
            <a:r>
              <a:rPr lang="en-US" dirty="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a:t>
            </a:r>
            <a:r>
              <a:rPr lang="en-US" altLang="ja-JP" dirty="0" smtClean="0">
                <a:latin typeface="Tahoma" charset="0"/>
                <a:ea typeface="ＭＳ Ｐゴシック" charset="0"/>
                <a:cs typeface="ＭＳ Ｐゴシック" charset="0"/>
              </a:rPr>
              <a:t>06</a:t>
            </a:r>
            <a:r>
              <a:rPr lang="en-US" altLang="ja-JP" dirty="0">
                <a:latin typeface="Tahoma" charset="0"/>
                <a:ea typeface="ＭＳ Ｐゴシック" charset="0"/>
                <a:cs typeface="ＭＳ Ｐゴシック" charset="0"/>
              </a:rPr>
              <a:t>]   </a:t>
            </a:r>
          </a:p>
          <a:p>
            <a:pPr>
              <a:spcBef>
                <a:spcPct val="50000"/>
              </a:spcBef>
              <a:buFont typeface="Wingdings" charset="0"/>
              <a:buChar char="q"/>
            </a:pPr>
            <a:r>
              <a:rPr lang="en-US" dirty="0">
                <a:latin typeface="Tahoma" charset="0"/>
                <a:ea typeface="ＭＳ Ｐゴシック" charset="0"/>
                <a:cs typeface="ＭＳ Ｐゴシック" charset="0"/>
              </a:rPr>
              <a:t> 32 sets sufficient (</a:t>
            </a:r>
            <a:r>
              <a:rPr lang="en-US" dirty="0">
                <a:latin typeface="Tahoma" charset="0"/>
                <a:ea typeface="ＭＳ Ｐゴシック" charset="0"/>
                <a:cs typeface="ＭＳ Ｐゴシック" charset="0"/>
                <a:hlinkClick r:id="rId2" action="ppaction://hlinksldjump"/>
              </a:rPr>
              <a:t>analytical bounds</a:t>
            </a:r>
            <a:r>
              <a:rPr lang="en-US" dirty="0">
                <a:latin typeface="Tahoma" charset="0"/>
                <a:ea typeface="ＭＳ Ｐゴシック" charset="0"/>
                <a:cs typeface="ＭＳ Ｐゴシック" charset="0"/>
              </a:rPr>
              <a:t>)</a:t>
            </a:r>
          </a:p>
          <a:p>
            <a:pPr>
              <a:spcBef>
                <a:spcPct val="50000"/>
              </a:spcBef>
              <a:buFont typeface="Wingdings" charset="0"/>
              <a:buChar char="q"/>
            </a:pPr>
            <a:r>
              <a:rPr lang="en-US" dirty="0">
                <a:latin typeface="Tahoma" charset="0"/>
                <a:ea typeface="ＭＳ Ｐゴシック" charset="0"/>
                <a:cs typeface="ＭＳ Ｐゴシック" charset="0"/>
              </a:rPr>
              <a:t> Storage &lt; 2kB/UMON</a:t>
            </a:r>
          </a:p>
          <a:p>
            <a:endParaRPr lang="en-US" dirty="0">
              <a:latin typeface="Tahoma" charset="0"/>
              <a:ea typeface="ＭＳ Ｐゴシック" charset="0"/>
              <a:cs typeface="ＭＳ Ｐゴシック" charset="0"/>
            </a:endParaRPr>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9AD8AA-224A-BF4B-BFB8-6ED5C0707244}" type="slidenum">
              <a:rPr lang="en-US" sz="1600">
                <a:solidFill>
                  <a:srgbClr val="000000"/>
                </a:solidFill>
                <a:latin typeface="Garamond" charset="0"/>
              </a:rPr>
              <a:pPr eaLnBrk="1" hangingPunct="1"/>
              <a:t>27</a:t>
            </a:fld>
            <a:endParaRPr lang="en-US" sz="1600">
              <a:solidFill>
                <a:srgbClr val="000000"/>
              </a:solidFill>
              <a:latin typeface="Garamond" charset="0"/>
            </a:endParaRPr>
          </a:p>
        </p:txBody>
      </p:sp>
      <p:sp>
        <p:nvSpPr>
          <p:cNvPr id="38916" name="Rectangle 5"/>
          <p:cNvSpPr>
            <a:spLocks noChangeArrowheads="1"/>
          </p:cNvSpPr>
          <p:nvPr/>
        </p:nvSpPr>
        <p:spPr bwMode="auto">
          <a:xfrm>
            <a:off x="2513013" y="3470275"/>
            <a:ext cx="7667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a:solidFill>
                  <a:srgbClr val="000000"/>
                </a:solidFill>
              </a:rPr>
              <a:t>MTD</a:t>
            </a:r>
          </a:p>
        </p:txBody>
      </p:sp>
      <p:sp>
        <p:nvSpPr>
          <p:cNvPr id="38917" name="Text Box 34"/>
          <p:cNvSpPr txBox="1">
            <a:spLocks noChangeArrowheads="1"/>
          </p:cNvSpPr>
          <p:nvPr/>
        </p:nvSpPr>
        <p:spPr bwMode="auto">
          <a:xfrm>
            <a:off x="8001000" y="4376738"/>
            <a:ext cx="1143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2000">
              <a:solidFill>
                <a:srgbClr val="000000"/>
              </a:solidFill>
            </a:endParaRPr>
          </a:p>
        </p:txBody>
      </p:sp>
      <p:sp>
        <p:nvSpPr>
          <p:cNvPr id="7" name="Rectangle 14"/>
          <p:cNvSpPr>
            <a:spLocks noChangeArrowheads="1"/>
          </p:cNvSpPr>
          <p:nvPr/>
        </p:nvSpPr>
        <p:spPr bwMode="auto">
          <a:xfrm>
            <a:off x="4802188" y="3082925"/>
            <a:ext cx="3265487" cy="3111500"/>
          </a:xfrm>
          <a:prstGeom prst="rect">
            <a:avLst/>
          </a:prstGeom>
          <a:noFill/>
          <a:ln w="38100">
            <a:solidFill>
              <a:srgbClr val="E3031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38919" name="Rectangle 60"/>
          <p:cNvSpPr>
            <a:spLocks noChangeArrowheads="1"/>
          </p:cNvSpPr>
          <p:nvPr/>
        </p:nvSpPr>
        <p:spPr bwMode="auto">
          <a:xfrm>
            <a:off x="4960938" y="4003675"/>
            <a:ext cx="7286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a:solidFill>
                  <a:srgbClr val="000000"/>
                </a:solidFill>
              </a:rPr>
              <a:t>ATD</a:t>
            </a:r>
          </a:p>
        </p:txBody>
      </p:sp>
      <p:grpSp>
        <p:nvGrpSpPr>
          <p:cNvPr id="2" name="Group 74"/>
          <p:cNvGrpSpPr>
            <a:grpSpLocks/>
          </p:cNvGrpSpPr>
          <p:nvPr/>
        </p:nvGrpSpPr>
        <p:grpSpPr bwMode="auto">
          <a:xfrm>
            <a:off x="5724525" y="3786188"/>
            <a:ext cx="1352550" cy="2265362"/>
            <a:chOff x="3606" y="2385"/>
            <a:chExt cx="852" cy="1427"/>
          </a:xfrm>
        </p:grpSpPr>
        <p:sp>
          <p:nvSpPr>
            <p:cNvPr id="38951" name="Rectangle 61"/>
            <p:cNvSpPr>
              <a:spLocks noChangeArrowheads="1"/>
            </p:cNvSpPr>
            <p:nvPr/>
          </p:nvSpPr>
          <p:spPr bwMode="auto">
            <a:xfrm>
              <a:off x="3606" y="256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52" name="Rectangle 62"/>
            <p:cNvSpPr>
              <a:spLocks noChangeArrowheads="1"/>
            </p:cNvSpPr>
            <p:nvPr/>
          </p:nvSpPr>
          <p:spPr bwMode="auto">
            <a:xfrm>
              <a:off x="3606" y="30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53" name="Rectangle 63"/>
            <p:cNvSpPr>
              <a:spLocks noChangeArrowheads="1"/>
            </p:cNvSpPr>
            <p:nvPr/>
          </p:nvSpPr>
          <p:spPr bwMode="auto">
            <a:xfrm>
              <a:off x="3606" y="3456"/>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8954" name="Rectangle 64"/>
            <p:cNvSpPr>
              <a:spLocks noChangeArrowheads="1"/>
            </p:cNvSpPr>
            <p:nvPr/>
          </p:nvSpPr>
          <p:spPr bwMode="auto">
            <a:xfrm>
              <a:off x="3606" y="2385"/>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8955" name="Rectangle 65"/>
            <p:cNvSpPr>
              <a:spLocks noChangeArrowheads="1"/>
            </p:cNvSpPr>
            <p:nvPr/>
          </p:nvSpPr>
          <p:spPr bwMode="auto">
            <a:xfrm>
              <a:off x="3606" y="2742"/>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8956" name="Rectangle 66"/>
            <p:cNvSpPr>
              <a:spLocks noChangeArrowheads="1"/>
            </p:cNvSpPr>
            <p:nvPr/>
          </p:nvSpPr>
          <p:spPr bwMode="auto">
            <a:xfrm>
              <a:off x="3606" y="2920"/>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8957" name="Rectangle 67"/>
            <p:cNvSpPr>
              <a:spLocks noChangeArrowheads="1"/>
            </p:cNvSpPr>
            <p:nvPr/>
          </p:nvSpPr>
          <p:spPr bwMode="auto">
            <a:xfrm>
              <a:off x="3606" y="32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8958" name="Rectangle 68"/>
            <p:cNvSpPr>
              <a:spLocks noChangeArrowheads="1"/>
            </p:cNvSpPr>
            <p:nvPr/>
          </p:nvSpPr>
          <p:spPr bwMode="auto">
            <a:xfrm>
              <a:off x="3606" y="363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38921" name="Group 76"/>
          <p:cNvGrpSpPr>
            <a:grpSpLocks/>
          </p:cNvGrpSpPr>
          <p:nvPr/>
        </p:nvGrpSpPr>
        <p:grpSpPr bwMode="auto">
          <a:xfrm>
            <a:off x="4800600" y="3148013"/>
            <a:ext cx="3609975" cy="625475"/>
            <a:chOff x="3024" y="1983"/>
            <a:chExt cx="2274" cy="394"/>
          </a:xfrm>
        </p:grpSpPr>
        <p:sp>
          <p:nvSpPr>
            <p:cNvPr id="38946" name="Oval 28"/>
            <p:cNvSpPr>
              <a:spLocks noChangeArrowheads="1"/>
            </p:cNvSpPr>
            <p:nvPr/>
          </p:nvSpPr>
          <p:spPr bwMode="auto">
            <a:xfrm>
              <a:off x="4307"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47" name="Oval 57"/>
            <p:cNvSpPr>
              <a:spLocks noChangeArrowheads="1"/>
            </p:cNvSpPr>
            <p:nvPr/>
          </p:nvSpPr>
          <p:spPr bwMode="auto">
            <a:xfrm>
              <a:off x="3485"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48" name="Oval 70"/>
            <p:cNvSpPr>
              <a:spLocks noChangeArrowheads="1"/>
            </p:cNvSpPr>
            <p:nvPr/>
          </p:nvSpPr>
          <p:spPr bwMode="auto">
            <a:xfrm>
              <a:off x="3719"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49" name="Oval 71"/>
            <p:cNvSpPr>
              <a:spLocks noChangeArrowheads="1"/>
            </p:cNvSpPr>
            <p:nvPr/>
          </p:nvSpPr>
          <p:spPr bwMode="auto">
            <a:xfrm>
              <a:off x="3964" y="2185"/>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50" name="Text Box 58"/>
            <p:cNvSpPr txBox="1">
              <a:spLocks noChangeArrowheads="1"/>
            </p:cNvSpPr>
            <p:nvPr/>
          </p:nvSpPr>
          <p:spPr bwMode="auto">
            <a:xfrm>
              <a:off x="3024" y="1983"/>
              <a:ext cx="227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(MRU)H0 H1 H2…H15(LRU)</a:t>
              </a:r>
            </a:p>
          </p:txBody>
        </p:sp>
      </p:grpSp>
      <p:grpSp>
        <p:nvGrpSpPr>
          <p:cNvPr id="4" name="Group 81"/>
          <p:cNvGrpSpPr>
            <a:grpSpLocks/>
          </p:cNvGrpSpPr>
          <p:nvPr/>
        </p:nvGrpSpPr>
        <p:grpSpPr bwMode="auto">
          <a:xfrm>
            <a:off x="2192338" y="3797300"/>
            <a:ext cx="1352550" cy="2265363"/>
            <a:chOff x="3606" y="2385"/>
            <a:chExt cx="852" cy="1427"/>
          </a:xfrm>
        </p:grpSpPr>
        <p:sp>
          <p:nvSpPr>
            <p:cNvPr id="38938" name="Rectangle 82"/>
            <p:cNvSpPr>
              <a:spLocks noChangeArrowheads="1"/>
            </p:cNvSpPr>
            <p:nvPr/>
          </p:nvSpPr>
          <p:spPr bwMode="auto">
            <a:xfrm>
              <a:off x="3606" y="256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39" name="Rectangle 83"/>
            <p:cNvSpPr>
              <a:spLocks noChangeArrowheads="1"/>
            </p:cNvSpPr>
            <p:nvPr/>
          </p:nvSpPr>
          <p:spPr bwMode="auto">
            <a:xfrm>
              <a:off x="3606" y="30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40" name="Rectangle 84"/>
            <p:cNvSpPr>
              <a:spLocks noChangeArrowheads="1"/>
            </p:cNvSpPr>
            <p:nvPr/>
          </p:nvSpPr>
          <p:spPr bwMode="auto">
            <a:xfrm>
              <a:off x="3606" y="3456"/>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8941" name="Rectangle 85"/>
            <p:cNvSpPr>
              <a:spLocks noChangeArrowheads="1"/>
            </p:cNvSpPr>
            <p:nvPr/>
          </p:nvSpPr>
          <p:spPr bwMode="auto">
            <a:xfrm>
              <a:off x="3606" y="2385"/>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8942" name="Rectangle 86"/>
            <p:cNvSpPr>
              <a:spLocks noChangeArrowheads="1"/>
            </p:cNvSpPr>
            <p:nvPr/>
          </p:nvSpPr>
          <p:spPr bwMode="auto">
            <a:xfrm>
              <a:off x="3606" y="2742"/>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8943" name="Rectangle 87"/>
            <p:cNvSpPr>
              <a:spLocks noChangeArrowheads="1"/>
            </p:cNvSpPr>
            <p:nvPr/>
          </p:nvSpPr>
          <p:spPr bwMode="auto">
            <a:xfrm>
              <a:off x="3606" y="2920"/>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8944" name="Rectangle 88"/>
            <p:cNvSpPr>
              <a:spLocks noChangeArrowheads="1"/>
            </p:cNvSpPr>
            <p:nvPr/>
          </p:nvSpPr>
          <p:spPr bwMode="auto">
            <a:xfrm>
              <a:off x="3606" y="32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8945" name="Rectangle 89"/>
            <p:cNvSpPr>
              <a:spLocks noChangeArrowheads="1"/>
            </p:cNvSpPr>
            <p:nvPr/>
          </p:nvSpPr>
          <p:spPr bwMode="auto">
            <a:xfrm>
              <a:off x="3606" y="363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5" name="Group 99"/>
          <p:cNvGrpSpPr>
            <a:grpSpLocks/>
          </p:cNvGrpSpPr>
          <p:nvPr/>
        </p:nvGrpSpPr>
        <p:grpSpPr bwMode="auto">
          <a:xfrm>
            <a:off x="2192338" y="3792538"/>
            <a:ext cx="1352550" cy="2265362"/>
            <a:chOff x="2372" y="442"/>
            <a:chExt cx="852" cy="1427"/>
          </a:xfrm>
        </p:grpSpPr>
        <p:sp>
          <p:nvSpPr>
            <p:cNvPr id="38930" name="Rectangle 91"/>
            <p:cNvSpPr>
              <a:spLocks noChangeArrowheads="1"/>
            </p:cNvSpPr>
            <p:nvPr/>
          </p:nvSpPr>
          <p:spPr bwMode="auto">
            <a:xfrm>
              <a:off x="2372" y="621"/>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31" name="Rectangle 92"/>
            <p:cNvSpPr>
              <a:spLocks noChangeArrowheads="1"/>
            </p:cNvSpPr>
            <p:nvPr/>
          </p:nvSpPr>
          <p:spPr bwMode="auto">
            <a:xfrm>
              <a:off x="2372" y="1156"/>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32" name="Rectangle 93"/>
            <p:cNvSpPr>
              <a:spLocks noChangeArrowheads="1"/>
            </p:cNvSpPr>
            <p:nvPr/>
          </p:nvSpPr>
          <p:spPr bwMode="auto">
            <a:xfrm>
              <a:off x="2372" y="1513"/>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8933" name="Rectangle 94"/>
            <p:cNvSpPr>
              <a:spLocks noChangeArrowheads="1"/>
            </p:cNvSpPr>
            <p:nvPr/>
          </p:nvSpPr>
          <p:spPr bwMode="auto">
            <a:xfrm>
              <a:off x="2372" y="442"/>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8934" name="Rectangle 95"/>
            <p:cNvSpPr>
              <a:spLocks noChangeArrowheads="1"/>
            </p:cNvSpPr>
            <p:nvPr/>
          </p:nvSpPr>
          <p:spPr bwMode="auto">
            <a:xfrm>
              <a:off x="2372" y="7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8935" name="Rectangle 96"/>
            <p:cNvSpPr>
              <a:spLocks noChangeArrowheads="1"/>
            </p:cNvSpPr>
            <p:nvPr/>
          </p:nvSpPr>
          <p:spPr bwMode="auto">
            <a:xfrm>
              <a:off x="2372" y="9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8936" name="Rectangle 97"/>
            <p:cNvSpPr>
              <a:spLocks noChangeArrowheads="1"/>
            </p:cNvSpPr>
            <p:nvPr/>
          </p:nvSpPr>
          <p:spPr bwMode="auto">
            <a:xfrm>
              <a:off x="2372" y="1334"/>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8937" name="Rectangle 98"/>
            <p:cNvSpPr>
              <a:spLocks noChangeArrowheads="1"/>
            </p:cNvSpPr>
            <p:nvPr/>
          </p:nvSpPr>
          <p:spPr bwMode="auto">
            <a:xfrm>
              <a:off x="2372" y="1691"/>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6" name="Group 109"/>
          <p:cNvGrpSpPr>
            <a:grpSpLocks/>
          </p:cNvGrpSpPr>
          <p:nvPr/>
        </p:nvGrpSpPr>
        <p:grpSpPr bwMode="auto">
          <a:xfrm>
            <a:off x="5724525" y="3798888"/>
            <a:ext cx="1352550" cy="841375"/>
            <a:chOff x="2517" y="490"/>
            <a:chExt cx="852" cy="530"/>
          </a:xfrm>
        </p:grpSpPr>
        <p:sp>
          <p:nvSpPr>
            <p:cNvPr id="38927" name="Rectangle 101"/>
            <p:cNvSpPr>
              <a:spLocks noChangeArrowheads="1"/>
            </p:cNvSpPr>
            <p:nvPr/>
          </p:nvSpPr>
          <p:spPr bwMode="auto">
            <a:xfrm>
              <a:off x="2517" y="490"/>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28" name="Rectangle 102"/>
            <p:cNvSpPr>
              <a:spLocks noChangeArrowheads="1"/>
            </p:cNvSpPr>
            <p:nvPr/>
          </p:nvSpPr>
          <p:spPr bwMode="auto">
            <a:xfrm>
              <a:off x="2517" y="665"/>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29" name="Rectangle 103"/>
            <p:cNvSpPr>
              <a:spLocks noChangeArrowheads="1"/>
            </p:cNvSpPr>
            <p:nvPr/>
          </p:nvSpPr>
          <p:spPr bwMode="auto">
            <a:xfrm>
              <a:off x="2517" y="842"/>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G</a:t>
              </a:r>
            </a:p>
          </p:txBody>
        </p:sp>
      </p:grpSp>
      <p:sp>
        <p:nvSpPr>
          <p:cNvPr id="46" name="Rectangle 110"/>
          <p:cNvSpPr>
            <a:spLocks noChangeArrowheads="1"/>
          </p:cNvSpPr>
          <p:nvPr/>
        </p:nvSpPr>
        <p:spPr bwMode="auto">
          <a:xfrm>
            <a:off x="4799013" y="3079750"/>
            <a:ext cx="3265487" cy="2154238"/>
          </a:xfrm>
          <a:prstGeom prst="rect">
            <a:avLst/>
          </a:prstGeom>
          <a:noFill/>
          <a:ln w="38100">
            <a:solidFill>
              <a:srgbClr val="E3031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47" name="Text Box 111"/>
          <p:cNvSpPr txBox="1">
            <a:spLocks noChangeArrowheads="1"/>
          </p:cNvSpPr>
          <p:nvPr/>
        </p:nvSpPr>
        <p:spPr bwMode="auto">
          <a:xfrm>
            <a:off x="5416550" y="5284788"/>
            <a:ext cx="2266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UMON (DSS)</a:t>
            </a:r>
          </a:p>
        </p:txBody>
      </p:sp>
      <p:sp>
        <p:nvSpPr>
          <p:cNvPr id="3" name="Rectangle 2"/>
          <p:cNvSpPr/>
          <p:nvPr/>
        </p:nvSpPr>
        <p:spPr>
          <a:xfrm>
            <a:off x="144016" y="6453336"/>
            <a:ext cx="7884368" cy="369332"/>
          </a:xfrm>
          <a:prstGeom prst="rect">
            <a:avLst/>
          </a:prstGeom>
        </p:spPr>
        <p:txBody>
          <a:bodyPr wrap="square">
            <a:spAutoFit/>
          </a:bodyPr>
          <a:lstStyle/>
          <a:p>
            <a:pPr>
              <a:defRPr/>
            </a:pPr>
            <a:r>
              <a:rPr lang="en-US" dirty="0" err="1">
                <a:latin typeface="Tahoma" charset="0"/>
                <a:ea typeface="ＭＳ Ｐゴシック" charset="0"/>
                <a:cs typeface="ＭＳ Ｐゴシック" charset="0"/>
              </a:rPr>
              <a:t>Qureshi</a:t>
            </a:r>
            <a:r>
              <a:rPr lang="en-US" dirty="0">
                <a:latin typeface="Tahoma" charset="0"/>
                <a:ea typeface="ＭＳ Ｐゴシック" charset="0"/>
                <a:cs typeface="ＭＳ Ｐゴシック" charset="0"/>
              </a:rPr>
              <a:t> et al., “</a:t>
            </a:r>
            <a:r>
              <a:rPr lang="en-US" dirty="0">
                <a:solidFill>
                  <a:srgbClr val="0000FF"/>
                </a:solidFill>
                <a:latin typeface="Tahoma" charset="0"/>
                <a:ea typeface="ＭＳ Ｐゴシック" charset="0"/>
                <a:cs typeface="ＭＳ Ｐゴシック" charset="0"/>
              </a:rPr>
              <a:t>A Case for MLP-Aware Cache Replacement</a:t>
            </a:r>
            <a:r>
              <a:rPr lang="en-US" dirty="0">
                <a:latin typeface="Tahoma" charset="0"/>
                <a:ea typeface="ＭＳ Ｐゴシック" charset="0"/>
                <a:cs typeface="ＭＳ Ｐゴシック" charset="0"/>
              </a:rPr>
              <a:t>,” ISCA 2005.</a:t>
            </a:r>
          </a:p>
        </p:txBody>
      </p:sp>
    </p:spTree>
    <p:extLst>
      <p:ext uri="{BB962C8B-B14F-4D97-AF65-F5344CB8AC3E}">
        <p14:creationId xmlns:p14="http://schemas.microsoft.com/office/powerpoint/2010/main" val="12608550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9" presetClass="exit" presetSubtype="0" fill="hold" nodeType="with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6" grpId="0" animBg="1"/>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Garamond" charset="0"/>
                <a:ea typeface="ＭＳ Ｐゴシック" charset="0"/>
                <a:cs typeface="ＭＳ Ｐゴシック" charset="0"/>
              </a:rPr>
              <a:t>Partitioning Algorithm</a:t>
            </a:r>
          </a:p>
        </p:txBody>
      </p:sp>
      <p:sp>
        <p:nvSpPr>
          <p:cNvPr id="39938" name="Content Placeholder 2"/>
          <p:cNvSpPr>
            <a:spLocks noGrp="1"/>
          </p:cNvSpPr>
          <p:nvPr>
            <p:ph idx="1"/>
          </p:nvPr>
        </p:nvSpPr>
        <p:spPr>
          <a:xfrm>
            <a:off x="228600" y="996950"/>
            <a:ext cx="8610600" cy="5194300"/>
          </a:xfrm>
        </p:spPr>
        <p:txBody>
          <a:bodyPr/>
          <a:lstStyle/>
          <a:p>
            <a:pPr>
              <a:buFont typeface="Wingdings" charset="0"/>
              <a:buChar char="q"/>
            </a:pPr>
            <a:r>
              <a:rPr lang="en-US">
                <a:latin typeface="Tahoma" charset="0"/>
                <a:ea typeface="ＭＳ Ｐゴシック" charset="0"/>
                <a:cs typeface="ＭＳ Ｐゴシック" charset="0"/>
              </a:rPr>
              <a:t> Evaluate all possible partitions and select the best</a:t>
            </a:r>
          </a:p>
          <a:p>
            <a:pPr>
              <a:buFont typeface="Wingdings" charset="0"/>
              <a:buChar char="q"/>
            </a:pPr>
            <a:endParaRPr lang="en-US">
              <a:latin typeface="Tahoma" charset="0"/>
              <a:ea typeface="ＭＳ Ｐゴシック" charset="0"/>
              <a:cs typeface="ＭＳ Ｐゴシック" charset="0"/>
            </a:endParaRPr>
          </a:p>
          <a:p>
            <a:pPr>
              <a:buFont typeface="Wingdings" charset="0"/>
              <a:buChar char="q"/>
            </a:pPr>
            <a:r>
              <a:rPr lang="en-US">
                <a:latin typeface="Tahoma" charset="0"/>
                <a:ea typeface="ＭＳ Ｐゴシック" charset="0"/>
                <a:cs typeface="ＭＳ Ｐゴシック" charset="0"/>
              </a:rPr>
              <a:t> With </a:t>
            </a:r>
            <a:r>
              <a:rPr lang="en-US">
                <a:solidFill>
                  <a:srgbClr val="FF0000"/>
                </a:solidFill>
                <a:latin typeface="Tahoma" charset="0"/>
                <a:ea typeface="ＭＳ Ｐゴシック" charset="0"/>
                <a:cs typeface="ＭＳ Ｐゴシック" charset="0"/>
              </a:rPr>
              <a:t>a</a:t>
            </a:r>
            <a:r>
              <a:rPr lang="en-US" i="1">
                <a:latin typeface="Tahoma" charset="0"/>
                <a:ea typeface="ＭＳ Ｐゴシック" charset="0"/>
                <a:cs typeface="ＭＳ Ｐゴシック" charset="0"/>
              </a:rPr>
              <a:t> </a:t>
            </a:r>
            <a:r>
              <a:rPr lang="en-US">
                <a:latin typeface="Tahoma" charset="0"/>
                <a:ea typeface="ＭＳ Ｐゴシック" charset="0"/>
                <a:cs typeface="ＭＳ Ｐゴシック" charset="0"/>
              </a:rPr>
              <a:t>ways to core1 and </a:t>
            </a:r>
            <a:r>
              <a:rPr lang="en-US">
                <a:solidFill>
                  <a:srgbClr val="FF0000"/>
                </a:solidFill>
                <a:latin typeface="Tahoma" charset="0"/>
                <a:ea typeface="ＭＳ Ｐゴシック" charset="0"/>
                <a:cs typeface="ＭＳ Ｐゴシック" charset="0"/>
              </a:rPr>
              <a:t>(16-a)</a:t>
            </a:r>
            <a:r>
              <a:rPr lang="en-US">
                <a:latin typeface="Tahoma" charset="0"/>
                <a:ea typeface="ＭＳ Ｐゴシック" charset="0"/>
                <a:cs typeface="ＭＳ Ｐゴシック" charset="0"/>
              </a:rPr>
              <a:t> ways to core2:  </a:t>
            </a:r>
          </a:p>
          <a:p>
            <a:pPr>
              <a:buFont typeface="Wingdings" charset="0"/>
              <a:buNone/>
            </a:pPr>
            <a:r>
              <a:rPr lang="en-US">
                <a:latin typeface="Tahoma" charset="0"/>
                <a:ea typeface="ＭＳ Ｐゴシック" charset="0"/>
                <a:cs typeface="ＭＳ Ｐゴシック" charset="0"/>
              </a:rPr>
              <a:t>	      Hits</a:t>
            </a:r>
            <a:r>
              <a:rPr lang="en-US" baseline="-25000">
                <a:latin typeface="Tahoma" charset="0"/>
                <a:ea typeface="ＭＳ Ｐゴシック" charset="0"/>
                <a:cs typeface="ＭＳ Ｐゴシック" charset="0"/>
              </a:rPr>
              <a:t>core1</a:t>
            </a:r>
            <a:r>
              <a:rPr lang="en-US">
                <a:latin typeface="Tahoma" charset="0"/>
                <a:ea typeface="ＭＳ Ｐゴシック" charset="0"/>
                <a:cs typeface="ＭＳ Ｐゴシック" charset="0"/>
              </a:rPr>
              <a:t> = (H</a:t>
            </a:r>
            <a:r>
              <a:rPr lang="en-US" baseline="-25000">
                <a:latin typeface="Tahoma" charset="0"/>
                <a:ea typeface="ＭＳ Ｐゴシック" charset="0"/>
                <a:cs typeface="ＭＳ Ｐゴシック" charset="0"/>
              </a:rPr>
              <a:t>0 </a:t>
            </a:r>
            <a:r>
              <a:rPr lang="en-US">
                <a:latin typeface="Tahoma" charset="0"/>
                <a:ea typeface="ＭＳ Ｐゴシック" charset="0"/>
                <a:cs typeface="ＭＳ Ｐゴシック" charset="0"/>
              </a:rPr>
              <a:t>+ H</a:t>
            </a:r>
            <a:r>
              <a:rPr lang="en-US" baseline="-25000">
                <a:latin typeface="Tahoma" charset="0"/>
                <a:ea typeface="ＭＳ Ｐゴシック" charset="0"/>
                <a:cs typeface="ＭＳ Ｐゴシック" charset="0"/>
              </a:rPr>
              <a:t>1</a:t>
            </a:r>
            <a:r>
              <a:rPr lang="en-US">
                <a:latin typeface="Tahoma" charset="0"/>
                <a:ea typeface="ＭＳ Ｐゴシック" charset="0"/>
                <a:cs typeface="ＭＳ Ｐゴシック" charset="0"/>
              </a:rPr>
              <a:t> + … + H</a:t>
            </a:r>
            <a:r>
              <a:rPr lang="en-US" baseline="-25000">
                <a:solidFill>
                  <a:srgbClr val="FF0000"/>
                </a:solidFill>
                <a:latin typeface="Tahoma" charset="0"/>
                <a:ea typeface="ＭＳ Ｐゴシック" charset="0"/>
                <a:cs typeface="ＭＳ Ｐゴシック" charset="0"/>
              </a:rPr>
              <a:t>a-1</a:t>
            </a:r>
            <a:r>
              <a:rPr lang="en-US">
                <a:latin typeface="Tahoma" charset="0"/>
                <a:ea typeface="ＭＳ Ｐゴシック" charset="0"/>
                <a:cs typeface="ＭＳ Ｐゴシック" charset="0"/>
              </a:rPr>
              <a:t>)     ---- from UMON1                	Hits</a:t>
            </a:r>
            <a:r>
              <a:rPr lang="en-US" baseline="-25000">
                <a:latin typeface="Tahoma" charset="0"/>
                <a:ea typeface="ＭＳ Ｐゴシック" charset="0"/>
                <a:cs typeface="ＭＳ Ｐゴシック" charset="0"/>
              </a:rPr>
              <a:t>core2</a:t>
            </a:r>
            <a:r>
              <a:rPr lang="en-US">
                <a:latin typeface="Tahoma" charset="0"/>
                <a:ea typeface="ＭＳ Ｐゴシック" charset="0"/>
                <a:cs typeface="ＭＳ Ｐゴシック" charset="0"/>
              </a:rPr>
              <a:t> = (H</a:t>
            </a:r>
            <a:r>
              <a:rPr lang="en-US" baseline="-25000">
                <a:latin typeface="Tahoma" charset="0"/>
                <a:ea typeface="ＭＳ Ｐゴシック" charset="0"/>
                <a:cs typeface="ＭＳ Ｐゴシック" charset="0"/>
              </a:rPr>
              <a:t>0</a:t>
            </a:r>
            <a:r>
              <a:rPr lang="en-US">
                <a:latin typeface="Tahoma" charset="0"/>
                <a:ea typeface="ＭＳ Ｐゴシック" charset="0"/>
                <a:cs typeface="ＭＳ Ｐゴシック" charset="0"/>
              </a:rPr>
              <a:t> + H</a:t>
            </a:r>
            <a:r>
              <a:rPr lang="en-US" baseline="-25000">
                <a:latin typeface="Tahoma" charset="0"/>
                <a:ea typeface="ＭＳ Ｐゴシック" charset="0"/>
                <a:cs typeface="ＭＳ Ｐゴシック" charset="0"/>
              </a:rPr>
              <a:t>1</a:t>
            </a:r>
            <a:r>
              <a:rPr lang="en-US">
                <a:latin typeface="Tahoma" charset="0"/>
                <a:ea typeface="ＭＳ Ｐゴシック" charset="0"/>
                <a:cs typeface="ＭＳ Ｐゴシック" charset="0"/>
              </a:rPr>
              <a:t> + … + H</a:t>
            </a:r>
            <a:r>
              <a:rPr lang="en-US" baseline="-25000">
                <a:solidFill>
                  <a:srgbClr val="FF0000"/>
                </a:solidFill>
                <a:latin typeface="Tahoma" charset="0"/>
                <a:ea typeface="ＭＳ Ｐゴシック" charset="0"/>
                <a:cs typeface="ＭＳ Ｐゴシック" charset="0"/>
              </a:rPr>
              <a:t>16-a-1</a:t>
            </a:r>
            <a:r>
              <a:rPr lang="en-US">
                <a:latin typeface="Tahoma" charset="0"/>
                <a:ea typeface="ＭＳ Ｐゴシック" charset="0"/>
                <a:cs typeface="ＭＳ Ｐゴシック" charset="0"/>
              </a:rPr>
              <a:t>) ---- from UMON2            	</a:t>
            </a:r>
          </a:p>
          <a:p>
            <a:pPr>
              <a:buFont typeface="Wingdings" charset="0"/>
              <a:buChar char="q"/>
            </a:pPr>
            <a:r>
              <a:rPr lang="en-US">
                <a:latin typeface="Tahoma" charset="0"/>
                <a:ea typeface="ＭＳ Ｐゴシック" charset="0"/>
                <a:cs typeface="ＭＳ Ｐゴシック" charset="0"/>
              </a:rPr>
              <a:t> Select </a:t>
            </a:r>
            <a:r>
              <a:rPr lang="en-US">
                <a:solidFill>
                  <a:srgbClr val="FF0000"/>
                </a:solidFill>
                <a:latin typeface="Tahoma" charset="0"/>
                <a:ea typeface="ＭＳ Ｐゴシック" charset="0"/>
                <a:cs typeface="ＭＳ Ｐゴシック" charset="0"/>
              </a:rPr>
              <a:t>a</a:t>
            </a:r>
            <a:r>
              <a:rPr lang="en-US">
                <a:latin typeface="Tahoma" charset="0"/>
                <a:ea typeface="ＭＳ Ｐゴシック" charset="0"/>
                <a:cs typeface="ＭＳ Ｐゴシック" charset="0"/>
              </a:rPr>
              <a:t> that maximizes (Hits</a:t>
            </a:r>
            <a:r>
              <a:rPr lang="en-US" baseline="-25000">
                <a:latin typeface="Tahoma" charset="0"/>
                <a:ea typeface="ＭＳ Ｐゴシック" charset="0"/>
                <a:cs typeface="ＭＳ Ｐゴシック" charset="0"/>
              </a:rPr>
              <a:t>core1 </a:t>
            </a:r>
            <a:r>
              <a:rPr lang="en-US">
                <a:latin typeface="Tahoma" charset="0"/>
                <a:ea typeface="ＭＳ Ｐゴシック" charset="0"/>
                <a:cs typeface="ＭＳ Ｐゴシック" charset="0"/>
              </a:rPr>
              <a:t>+ Hits</a:t>
            </a:r>
            <a:r>
              <a:rPr lang="en-US" baseline="-25000">
                <a:latin typeface="Tahoma" charset="0"/>
                <a:ea typeface="ＭＳ Ｐゴシック" charset="0"/>
                <a:cs typeface="ＭＳ Ｐゴシック" charset="0"/>
              </a:rPr>
              <a:t>core2</a:t>
            </a:r>
            <a:r>
              <a:rPr lang="en-US">
                <a:latin typeface="Tahoma" charset="0"/>
                <a:ea typeface="ＭＳ Ｐゴシック" charset="0"/>
                <a:cs typeface="ＭＳ Ｐゴシック" charset="0"/>
              </a:rPr>
              <a:t>) </a:t>
            </a:r>
          </a:p>
          <a:p>
            <a:pPr>
              <a:buFont typeface="Wingdings" charset="0"/>
              <a:buChar char="q"/>
            </a:pPr>
            <a:endParaRPr lang="en-US">
              <a:latin typeface="Tahoma" charset="0"/>
              <a:ea typeface="ＭＳ Ｐゴシック" charset="0"/>
              <a:cs typeface="ＭＳ Ｐゴシック" charset="0"/>
            </a:endParaRPr>
          </a:p>
          <a:p>
            <a:pPr>
              <a:buFont typeface="Wingdings" charset="0"/>
              <a:buChar char="q"/>
            </a:pPr>
            <a:r>
              <a:rPr lang="en-US">
                <a:latin typeface="Tahoma" charset="0"/>
                <a:ea typeface="ＭＳ Ｐゴシック" charset="0"/>
                <a:cs typeface="ＭＳ Ｐゴシック" charset="0"/>
              </a:rPr>
              <a:t> Partitioning done once every 5 million cycles  </a:t>
            </a:r>
          </a:p>
          <a:p>
            <a:endParaRPr lang="en-US">
              <a:latin typeface="Tahoma" charset="0"/>
              <a:ea typeface="ＭＳ Ｐゴシック" charset="0"/>
              <a:cs typeface="ＭＳ Ｐゴシック" charset="0"/>
            </a:endParaRPr>
          </a:p>
        </p:txBody>
      </p:sp>
      <p:sp>
        <p:nvSpPr>
          <p:cNvPr id="3993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CB78C5-06C8-E948-B380-03619DBA213A}" type="slidenum">
              <a:rPr lang="en-US" sz="1600">
                <a:solidFill>
                  <a:srgbClr val="000000"/>
                </a:solidFill>
                <a:latin typeface="Garamond" charset="0"/>
              </a:rPr>
              <a:pPr eaLnBrk="1" hangingPunct="1"/>
              <a:t>28</a:t>
            </a:fld>
            <a:endParaRPr lang="en-US" sz="1600">
              <a:solidFill>
                <a:srgbClr val="000000"/>
              </a:solidFill>
              <a:latin typeface="Garamond" charset="0"/>
            </a:endParaRPr>
          </a:p>
        </p:txBody>
      </p:sp>
    </p:spTree>
    <p:extLst>
      <p:ext uri="{BB962C8B-B14F-4D97-AF65-F5344CB8AC3E}">
        <p14:creationId xmlns:p14="http://schemas.microsoft.com/office/powerpoint/2010/main" val="139185686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Garamond" charset="0"/>
                <a:ea typeface="ＭＳ Ｐゴシック" charset="0"/>
                <a:cs typeface="ＭＳ Ｐゴシック" charset="0"/>
              </a:rPr>
              <a:t>Way Partitioning</a:t>
            </a:r>
          </a:p>
        </p:txBody>
      </p:sp>
      <p:sp>
        <p:nvSpPr>
          <p:cNvPr id="4096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096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24D06A-AA53-164B-9081-5DB66E56F6A4}" type="slidenum">
              <a:rPr lang="en-US" sz="1600">
                <a:solidFill>
                  <a:srgbClr val="000000"/>
                </a:solidFill>
                <a:latin typeface="Garamond" charset="0"/>
              </a:rPr>
              <a:pPr eaLnBrk="1" hangingPunct="1"/>
              <a:t>29</a:t>
            </a:fld>
            <a:endParaRPr lang="en-US" sz="1600">
              <a:solidFill>
                <a:srgbClr val="000000"/>
              </a:solidFill>
              <a:latin typeface="Garamond" charset="0"/>
            </a:endParaRPr>
          </a:p>
        </p:txBody>
      </p:sp>
      <p:sp>
        <p:nvSpPr>
          <p:cNvPr id="40964" name="Text Box 3"/>
          <p:cNvSpPr txBox="1">
            <a:spLocks noChangeArrowheads="1"/>
          </p:cNvSpPr>
          <p:nvPr/>
        </p:nvSpPr>
        <p:spPr bwMode="auto">
          <a:xfrm>
            <a:off x="422275" y="1870075"/>
            <a:ext cx="822007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Wingdings" charset="0"/>
              <a:buNone/>
            </a:pPr>
            <a:r>
              <a:rPr lang="en-US">
                <a:solidFill>
                  <a:srgbClr val="000000"/>
                </a:solidFill>
              </a:rPr>
              <a:t>Way partitioning support: [</a:t>
            </a:r>
            <a:r>
              <a:rPr lang="en-US" sz="2000">
                <a:solidFill>
                  <a:srgbClr val="000000"/>
                </a:solidFill>
              </a:rPr>
              <a:t>Suh+ HPCA</a:t>
            </a:r>
            <a:r>
              <a:rPr lang="ja-JP" altLang="en-US" sz="2000">
                <a:solidFill>
                  <a:srgbClr val="000000"/>
                </a:solidFill>
              </a:rPr>
              <a:t>’</a:t>
            </a:r>
            <a:r>
              <a:rPr lang="en-US" altLang="ja-JP" sz="2000">
                <a:solidFill>
                  <a:srgbClr val="000000"/>
                </a:solidFill>
              </a:rPr>
              <a:t>02, Iyer ICS</a:t>
            </a:r>
            <a:r>
              <a:rPr lang="ja-JP" altLang="en-US" sz="2000">
                <a:solidFill>
                  <a:srgbClr val="000000"/>
                </a:solidFill>
              </a:rPr>
              <a:t>’</a:t>
            </a:r>
            <a:r>
              <a:rPr lang="en-US" altLang="ja-JP" sz="2000">
                <a:solidFill>
                  <a:srgbClr val="000000"/>
                </a:solidFill>
              </a:rPr>
              <a:t>04</a:t>
            </a:r>
            <a:r>
              <a:rPr lang="en-US" altLang="ja-JP">
                <a:solidFill>
                  <a:srgbClr val="000000"/>
                </a:solidFill>
              </a:rPr>
              <a:t>] </a:t>
            </a:r>
          </a:p>
          <a:p>
            <a:pPr lvl="1" eaLnBrk="1" hangingPunct="1">
              <a:spcBef>
                <a:spcPct val="50000"/>
              </a:spcBef>
              <a:buFont typeface="Wingdings" charset="0"/>
              <a:buAutoNum type="arabicPeriod"/>
            </a:pPr>
            <a:r>
              <a:rPr lang="en-US" sz="2000">
                <a:solidFill>
                  <a:srgbClr val="000000"/>
                </a:solidFill>
              </a:rPr>
              <a:t>Each line has core-id bits</a:t>
            </a:r>
          </a:p>
          <a:p>
            <a:pPr lvl="1" eaLnBrk="1" hangingPunct="1">
              <a:spcBef>
                <a:spcPct val="50000"/>
              </a:spcBef>
              <a:buFont typeface="Wingdings" charset="0"/>
              <a:buAutoNum type="arabicPeriod"/>
            </a:pPr>
            <a:r>
              <a:rPr lang="en-US" sz="2000">
                <a:solidFill>
                  <a:srgbClr val="000000"/>
                </a:solidFill>
              </a:rPr>
              <a:t>On a miss, count </a:t>
            </a:r>
            <a:r>
              <a:rPr lang="en-US" sz="2000">
                <a:solidFill>
                  <a:srgbClr val="E30313"/>
                </a:solidFill>
              </a:rPr>
              <a:t>ways_occupied</a:t>
            </a:r>
            <a:r>
              <a:rPr lang="en-US" sz="2000">
                <a:solidFill>
                  <a:srgbClr val="000000"/>
                </a:solidFill>
              </a:rPr>
              <a:t> in set by miss-causing app</a:t>
            </a:r>
            <a:endParaRPr lang="en-US">
              <a:solidFill>
                <a:srgbClr val="000000"/>
              </a:solidFill>
            </a:endParaRPr>
          </a:p>
        </p:txBody>
      </p:sp>
      <p:grpSp>
        <p:nvGrpSpPr>
          <p:cNvPr id="2" name="Group 18"/>
          <p:cNvGrpSpPr>
            <a:grpSpLocks/>
          </p:cNvGrpSpPr>
          <p:nvPr/>
        </p:nvGrpSpPr>
        <p:grpSpPr bwMode="auto">
          <a:xfrm>
            <a:off x="1116013" y="3505200"/>
            <a:ext cx="6951662" cy="2282825"/>
            <a:chOff x="703" y="2208"/>
            <a:chExt cx="4379" cy="1438"/>
          </a:xfrm>
        </p:grpSpPr>
        <p:sp>
          <p:nvSpPr>
            <p:cNvPr id="40966" name="Oval 5"/>
            <p:cNvSpPr>
              <a:spLocks noChangeArrowheads="1"/>
            </p:cNvSpPr>
            <p:nvPr/>
          </p:nvSpPr>
          <p:spPr bwMode="auto">
            <a:xfrm>
              <a:off x="1401" y="2208"/>
              <a:ext cx="2734" cy="483"/>
            </a:xfrm>
            <a:prstGeom prst="ellipse">
              <a:avLst/>
            </a:prstGeom>
            <a:solidFill>
              <a:srgbClr val="FF6600"/>
            </a:solidFill>
            <a:ln w="25400">
              <a:solidFill>
                <a:schemeClr val="tx1"/>
              </a:solidFill>
              <a:round/>
              <a:headEnd/>
              <a:tailEnd/>
            </a:ln>
          </p:spPr>
          <p:txBody>
            <a:bodyPr wrap="none" anchor="ctr"/>
            <a:lstStyle/>
            <a:p>
              <a:pPr algn="ctr"/>
              <a:r>
                <a:rPr lang="en-US" sz="2400">
                  <a:solidFill>
                    <a:srgbClr val="000000"/>
                  </a:solidFill>
                </a:rPr>
                <a:t>ways_occupied &lt; ways_given</a:t>
              </a:r>
            </a:p>
          </p:txBody>
        </p:sp>
        <p:sp>
          <p:nvSpPr>
            <p:cNvPr id="40967" name="Line 7"/>
            <p:cNvSpPr>
              <a:spLocks noChangeShapeType="1"/>
            </p:cNvSpPr>
            <p:nvPr/>
          </p:nvSpPr>
          <p:spPr bwMode="auto">
            <a:xfrm flipH="1">
              <a:off x="1740" y="2692"/>
              <a:ext cx="801" cy="38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40968" name="Line 8"/>
            <p:cNvSpPr>
              <a:spLocks noChangeShapeType="1"/>
            </p:cNvSpPr>
            <p:nvPr/>
          </p:nvSpPr>
          <p:spPr bwMode="auto">
            <a:xfrm>
              <a:off x="3243" y="2668"/>
              <a:ext cx="722" cy="411"/>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40969" name="Text Box 9"/>
            <p:cNvSpPr txBox="1">
              <a:spLocks noChangeArrowheads="1"/>
            </p:cNvSpPr>
            <p:nvPr/>
          </p:nvSpPr>
          <p:spPr bwMode="auto">
            <a:xfrm>
              <a:off x="1572" y="2725"/>
              <a:ext cx="67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Yes</a:t>
              </a:r>
            </a:p>
          </p:txBody>
        </p:sp>
        <p:sp>
          <p:nvSpPr>
            <p:cNvPr id="40970" name="Text Box 10"/>
            <p:cNvSpPr txBox="1">
              <a:spLocks noChangeArrowheads="1"/>
            </p:cNvSpPr>
            <p:nvPr/>
          </p:nvSpPr>
          <p:spPr bwMode="auto">
            <a:xfrm>
              <a:off x="3730" y="2732"/>
              <a:ext cx="67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No</a:t>
              </a:r>
            </a:p>
          </p:txBody>
        </p:sp>
        <p:sp>
          <p:nvSpPr>
            <p:cNvPr id="40971" name="Text Box 11"/>
            <p:cNvSpPr txBox="1">
              <a:spLocks noChangeArrowheads="1"/>
            </p:cNvSpPr>
            <p:nvPr/>
          </p:nvSpPr>
          <p:spPr bwMode="auto">
            <a:xfrm>
              <a:off x="703" y="3128"/>
              <a:ext cx="208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Victim is the LRU line from</a:t>
              </a:r>
              <a:r>
                <a:rPr lang="en-US">
                  <a:solidFill>
                    <a:srgbClr val="D20000"/>
                  </a:solidFill>
                </a:rPr>
                <a:t> other app </a:t>
              </a:r>
              <a:endParaRPr lang="en-US">
                <a:solidFill>
                  <a:srgbClr val="000000"/>
                </a:solidFill>
              </a:endParaRPr>
            </a:p>
          </p:txBody>
        </p:sp>
        <p:sp>
          <p:nvSpPr>
            <p:cNvPr id="40972" name="Text Box 12"/>
            <p:cNvSpPr txBox="1">
              <a:spLocks noChangeArrowheads="1"/>
            </p:cNvSpPr>
            <p:nvPr/>
          </p:nvSpPr>
          <p:spPr bwMode="auto">
            <a:xfrm>
              <a:off x="2953" y="3107"/>
              <a:ext cx="2129"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Victim is the LRU line from</a:t>
              </a:r>
              <a:r>
                <a:rPr lang="en-US">
                  <a:solidFill>
                    <a:srgbClr val="0AA20E"/>
                  </a:solidFill>
                </a:rPr>
                <a:t> miss-causing app</a:t>
              </a:r>
              <a:endParaRPr lang="en-US">
                <a:solidFill>
                  <a:srgbClr val="000000"/>
                </a:solidFill>
              </a:endParaRPr>
            </a:p>
          </p:txBody>
        </p:sp>
        <p:sp>
          <p:nvSpPr>
            <p:cNvPr id="40973" name="Rectangle 14"/>
            <p:cNvSpPr>
              <a:spLocks noChangeArrowheads="1"/>
            </p:cNvSpPr>
            <p:nvPr/>
          </p:nvSpPr>
          <p:spPr bwMode="auto">
            <a:xfrm>
              <a:off x="721" y="3110"/>
              <a:ext cx="2032" cy="532"/>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40974" name="Rectangle 15"/>
            <p:cNvSpPr>
              <a:spLocks noChangeArrowheads="1"/>
            </p:cNvSpPr>
            <p:nvPr/>
          </p:nvSpPr>
          <p:spPr bwMode="auto">
            <a:xfrm>
              <a:off x="2937" y="3110"/>
              <a:ext cx="2129" cy="532"/>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35709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p:cNvSpPr>
            <a:spLocks noGrp="1"/>
          </p:cNvSpPr>
          <p:nvPr>
            <p:ph type="ctrTitle"/>
          </p:nvPr>
        </p:nvSpPr>
        <p:spPr>
          <a:xfrm>
            <a:off x="685800" y="1371600"/>
            <a:ext cx="7924800" cy="1752600"/>
          </a:xfrm>
        </p:spPr>
        <p:txBody>
          <a:bodyPr/>
          <a:lstStyle/>
          <a:p>
            <a:r>
              <a:rPr lang="en-US" dirty="0" smtClean="0">
                <a:latin typeface="Garamond" charset="0"/>
                <a:ea typeface="ＭＳ Ｐゴシック" charset="0"/>
                <a:cs typeface="ＭＳ Ｐゴシック" charset="0"/>
              </a:rPr>
              <a:t>Shared Resource Design for Multi-Core Systems</a:t>
            </a:r>
            <a:endParaRPr lang="en-US" dirty="0">
              <a:latin typeface="Garamond" charset="0"/>
              <a:ea typeface="ＭＳ Ｐゴシック" charset="0"/>
              <a:cs typeface="ＭＳ Ｐゴシック" charset="0"/>
            </a:endParaRPr>
          </a:p>
        </p:txBody>
      </p:sp>
      <p:sp>
        <p:nvSpPr>
          <p:cNvPr id="45058"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4505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A0F9DB-52B2-F546-84AD-C19B2B92BC4C}" type="slidenum">
              <a:rPr lang="en-US" sz="1200">
                <a:solidFill>
                  <a:srgbClr val="000000"/>
                </a:solidFill>
                <a:latin typeface="Garamond" charset="0"/>
              </a:rPr>
              <a:pPr eaLnBrk="1" hangingPunct="1"/>
              <a:t>3</a:t>
            </a:fld>
            <a:endParaRPr lang="en-US" sz="1200">
              <a:solidFill>
                <a:srgbClr val="000000"/>
              </a:solidFill>
              <a:latin typeface="Garamond" charset="0"/>
            </a:endParaRPr>
          </a:p>
        </p:txBody>
      </p:sp>
    </p:spTree>
    <p:extLst>
      <p:ext uri="{BB962C8B-B14F-4D97-AF65-F5344CB8AC3E}">
        <p14:creationId xmlns:p14="http://schemas.microsoft.com/office/powerpoint/2010/main" val="127947207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Garamond" charset="0"/>
                <a:ea typeface="ＭＳ Ｐゴシック" charset="0"/>
                <a:cs typeface="ＭＳ Ｐゴシック" charset="0"/>
              </a:rPr>
              <a:t>Performance Metrics</a:t>
            </a:r>
          </a:p>
        </p:txBody>
      </p:sp>
      <p:sp>
        <p:nvSpPr>
          <p:cNvPr id="41986" name="Content Placeholder 2"/>
          <p:cNvSpPr>
            <a:spLocks noGrp="1"/>
          </p:cNvSpPr>
          <p:nvPr>
            <p:ph idx="1"/>
          </p:nvPr>
        </p:nvSpPr>
        <p:spPr>
          <a:xfrm>
            <a:off x="228600" y="996950"/>
            <a:ext cx="8610600" cy="5194300"/>
          </a:xfrm>
        </p:spPr>
        <p:txBody>
          <a:bodyPr/>
          <a:lstStyle/>
          <a:p>
            <a:pPr marL="457200" indent="-457200">
              <a:spcBef>
                <a:spcPct val="50000"/>
              </a:spcBef>
            </a:pPr>
            <a:r>
              <a:rPr lang="en-US">
                <a:latin typeface="Tahoma" charset="0"/>
                <a:ea typeface="ＭＳ Ｐゴシック" charset="0"/>
                <a:cs typeface="ＭＳ Ｐゴシック" charset="0"/>
              </a:rPr>
              <a:t>Three metrics for performance:</a:t>
            </a:r>
          </a:p>
          <a:p>
            <a:pPr marL="457200" indent="-457200">
              <a:spcBef>
                <a:spcPct val="50000"/>
              </a:spcBef>
              <a:buFontTx/>
              <a:buAutoNum type="arabicPeriod"/>
            </a:pPr>
            <a:r>
              <a:rPr lang="en-US" sz="2800">
                <a:latin typeface="Tahoma" charset="0"/>
                <a:ea typeface="ＭＳ Ｐゴシック" charset="0"/>
                <a:cs typeface="ＭＳ Ｐゴシック" charset="0"/>
              </a:rPr>
              <a:t>Weighted Speedup (default metric)</a:t>
            </a:r>
            <a:br>
              <a:rPr lang="en-US" sz="2800">
                <a:latin typeface="Tahoma" charset="0"/>
                <a:ea typeface="ＭＳ Ｐゴシック" charset="0"/>
                <a:cs typeface="ＭＳ Ｐゴシック" charset="0"/>
              </a:rPr>
            </a:br>
            <a:r>
              <a:rPr lang="en-US" sz="2800">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perf =  </a:t>
            </a:r>
            <a:r>
              <a:rPr lang="en-US">
                <a:solidFill>
                  <a:srgbClr val="FF0000"/>
                </a:solidFill>
                <a:latin typeface="Tahoma" charset="0"/>
                <a:ea typeface="ＭＳ Ｐゴシック" charset="0"/>
                <a:cs typeface="ＭＳ Ｐゴシック" charset="0"/>
              </a:rPr>
              <a:t>IPC</a:t>
            </a:r>
            <a:r>
              <a:rPr lang="en-US" sz="2800" baseline="-25000">
                <a:solidFill>
                  <a:srgbClr val="FF0000"/>
                </a:solidFill>
                <a:latin typeface="Tahoma" charset="0"/>
                <a:ea typeface="ＭＳ Ｐゴシック" charset="0"/>
                <a:cs typeface="ＭＳ Ｐゴシック" charset="0"/>
              </a:rPr>
              <a:t>1</a:t>
            </a:r>
            <a:r>
              <a:rPr lang="en-US">
                <a:solidFill>
                  <a:srgbClr val="FF0000"/>
                </a:solidFill>
                <a:latin typeface="Tahoma" charset="0"/>
                <a:ea typeface="ＭＳ Ｐゴシック" charset="0"/>
                <a:cs typeface="ＭＳ Ｐゴシック" charset="0"/>
              </a:rPr>
              <a:t>/SingleIPC</a:t>
            </a:r>
            <a:r>
              <a:rPr lang="en-US" sz="2800" baseline="-25000">
                <a:solidFill>
                  <a:srgbClr val="FF0000"/>
                </a:solidFill>
                <a:latin typeface="Tahoma" charset="0"/>
                <a:ea typeface="ＭＳ Ｐゴシック" charset="0"/>
                <a:cs typeface="ＭＳ Ｐゴシック" charset="0"/>
              </a:rPr>
              <a:t>1</a:t>
            </a:r>
            <a:r>
              <a:rPr lang="en-US">
                <a:solidFill>
                  <a:srgbClr val="FF0000"/>
                </a:solidFill>
                <a:latin typeface="Tahoma" charset="0"/>
                <a:ea typeface="ＭＳ Ｐゴシック" charset="0"/>
                <a:cs typeface="ＭＳ Ｐゴシック" charset="0"/>
              </a:rPr>
              <a:t> </a:t>
            </a:r>
            <a:r>
              <a:rPr lang="en-US">
                <a:latin typeface="Tahoma" charset="0"/>
                <a:ea typeface="ＭＳ Ｐゴシック" charset="0"/>
                <a:cs typeface="ＭＳ Ｐゴシック" charset="0"/>
              </a:rPr>
              <a:t>+ </a:t>
            </a:r>
            <a:r>
              <a:rPr lang="en-US">
                <a:solidFill>
                  <a:srgbClr val="3333FF"/>
                </a:solidFill>
                <a:latin typeface="Tahoma" charset="0"/>
                <a:ea typeface="ＭＳ Ｐゴシック" charset="0"/>
                <a:cs typeface="ＭＳ Ｐゴシック" charset="0"/>
              </a:rPr>
              <a:t>IPC</a:t>
            </a:r>
            <a:r>
              <a:rPr lang="en-US" sz="2800" baseline="-25000">
                <a:solidFill>
                  <a:srgbClr val="3333FF"/>
                </a:solidFill>
                <a:latin typeface="Tahoma" charset="0"/>
                <a:ea typeface="ＭＳ Ｐゴシック" charset="0"/>
                <a:cs typeface="ＭＳ Ｐゴシック" charset="0"/>
              </a:rPr>
              <a:t>2</a:t>
            </a:r>
            <a:r>
              <a:rPr lang="en-US">
                <a:solidFill>
                  <a:srgbClr val="3333FF"/>
                </a:solidFill>
                <a:latin typeface="Tahoma" charset="0"/>
                <a:ea typeface="ＭＳ Ｐゴシック" charset="0"/>
                <a:cs typeface="ＭＳ Ｐゴシック" charset="0"/>
              </a:rPr>
              <a:t>/SingleIPC</a:t>
            </a:r>
            <a:r>
              <a:rPr lang="en-US" sz="2800" baseline="-25000">
                <a:solidFill>
                  <a:srgbClr val="3333FF"/>
                </a:solidFill>
                <a:latin typeface="Tahoma" charset="0"/>
                <a:ea typeface="ＭＳ Ｐゴシック" charset="0"/>
                <a:cs typeface="ＭＳ Ｐゴシック" charset="0"/>
              </a:rPr>
              <a:t>2</a:t>
            </a:r>
            <a:r>
              <a:rPr lang="en-US" sz="2800" baseline="-25000">
                <a:latin typeface="Tahoma" charset="0"/>
                <a:ea typeface="ＭＳ Ｐゴシック" charset="0"/>
                <a:cs typeface="ＭＳ Ｐゴシック" charset="0"/>
              </a:rPr>
              <a:t/>
            </a:r>
            <a:br>
              <a:rPr lang="en-US" sz="2800" baseline="-25000">
                <a:latin typeface="Tahoma" charset="0"/>
                <a:ea typeface="ＭＳ Ｐゴシック" charset="0"/>
                <a:cs typeface="ＭＳ Ｐゴシック" charset="0"/>
              </a:rPr>
            </a:br>
            <a:r>
              <a:rPr lang="en-US">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 correlates with </a:t>
            </a:r>
            <a:r>
              <a:rPr lang="en-US">
                <a:latin typeface="Tahoma" charset="0"/>
                <a:ea typeface="ＭＳ Ｐゴシック" charset="0"/>
                <a:cs typeface="ＭＳ Ｐゴシック" charset="0"/>
              </a:rPr>
              <a:t>reduction in execution time </a:t>
            </a:r>
          </a:p>
          <a:p>
            <a:pPr marL="457200" indent="-457200">
              <a:spcBef>
                <a:spcPct val="50000"/>
              </a:spcBef>
              <a:buFontTx/>
              <a:buAutoNum type="arabicPeriod"/>
            </a:pPr>
            <a:endParaRPr lang="en-US" sz="1000">
              <a:latin typeface="Tahoma" charset="0"/>
              <a:ea typeface="ＭＳ Ｐゴシック" charset="0"/>
              <a:cs typeface="ＭＳ Ｐゴシック" charset="0"/>
            </a:endParaRPr>
          </a:p>
          <a:p>
            <a:pPr marL="457200" indent="-457200">
              <a:spcBef>
                <a:spcPct val="50000"/>
              </a:spcBef>
              <a:buFontTx/>
              <a:buAutoNum type="arabicPeriod"/>
            </a:pPr>
            <a:r>
              <a:rPr lang="en-US" sz="2800">
                <a:latin typeface="Tahoma" charset="0"/>
                <a:ea typeface="ＭＳ Ｐゴシック" charset="0"/>
                <a:cs typeface="ＭＳ Ｐゴシック" charset="0"/>
              </a:rPr>
              <a:t>Throughput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perf = </a:t>
            </a:r>
            <a:r>
              <a:rPr lang="en-US">
                <a:solidFill>
                  <a:srgbClr val="FF0000"/>
                </a:solidFill>
                <a:latin typeface="Tahoma" charset="0"/>
                <a:ea typeface="ＭＳ Ｐゴシック" charset="0"/>
                <a:cs typeface="ＭＳ Ｐゴシック" charset="0"/>
              </a:rPr>
              <a:t>IPC</a:t>
            </a:r>
            <a:r>
              <a:rPr lang="en-US" sz="2800" baseline="-25000">
                <a:solidFill>
                  <a:srgbClr val="FF0000"/>
                </a:solidFill>
                <a:latin typeface="Tahoma" charset="0"/>
                <a:ea typeface="ＭＳ Ｐゴシック" charset="0"/>
                <a:cs typeface="ＭＳ Ｐゴシック" charset="0"/>
              </a:rPr>
              <a:t>1 </a:t>
            </a:r>
            <a:r>
              <a:rPr lang="en-US">
                <a:latin typeface="Tahoma" charset="0"/>
                <a:ea typeface="ＭＳ Ｐゴシック" charset="0"/>
                <a:cs typeface="ＭＳ Ｐゴシック" charset="0"/>
              </a:rPr>
              <a:t>+</a:t>
            </a:r>
            <a:r>
              <a:rPr lang="en-US" sz="2800" baseline="-25000">
                <a:latin typeface="Tahoma" charset="0"/>
                <a:ea typeface="ＭＳ Ｐゴシック" charset="0"/>
                <a:cs typeface="ＭＳ Ｐゴシック" charset="0"/>
              </a:rPr>
              <a:t> </a:t>
            </a:r>
            <a:r>
              <a:rPr lang="en-US">
                <a:solidFill>
                  <a:srgbClr val="3333FF"/>
                </a:solidFill>
                <a:latin typeface="Tahoma" charset="0"/>
                <a:ea typeface="ＭＳ Ｐゴシック" charset="0"/>
                <a:cs typeface="ＭＳ Ｐゴシック" charset="0"/>
              </a:rPr>
              <a:t>IPC</a:t>
            </a:r>
            <a:r>
              <a:rPr lang="en-US" sz="2800" baseline="-25000">
                <a:solidFill>
                  <a:srgbClr val="3333FF"/>
                </a:solidFill>
                <a:latin typeface="Tahoma" charset="0"/>
                <a:ea typeface="ＭＳ Ｐゴシック" charset="0"/>
                <a:cs typeface="ＭＳ Ｐゴシック" charset="0"/>
              </a:rPr>
              <a:t>2</a:t>
            </a:r>
            <a:r>
              <a:rPr lang="en-US">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can be unfair to low-IPC application</a:t>
            </a:r>
          </a:p>
          <a:p>
            <a:pPr marL="457200" indent="-457200">
              <a:spcBef>
                <a:spcPct val="50000"/>
              </a:spcBef>
              <a:buFontTx/>
              <a:buAutoNum type="arabicPeriod"/>
            </a:pPr>
            <a:endParaRPr lang="en-US" sz="1000">
              <a:latin typeface="Tahoma" charset="0"/>
              <a:ea typeface="ＭＳ Ｐゴシック" charset="0"/>
              <a:cs typeface="ＭＳ Ｐゴシック" charset="0"/>
            </a:endParaRPr>
          </a:p>
          <a:p>
            <a:pPr marL="457200" indent="-457200">
              <a:spcBef>
                <a:spcPct val="50000"/>
              </a:spcBef>
              <a:buFontTx/>
              <a:buAutoNum type="arabicPeriod"/>
            </a:pPr>
            <a:r>
              <a:rPr lang="en-US" sz="2800">
                <a:latin typeface="Tahoma" charset="0"/>
                <a:ea typeface="ＭＳ Ｐゴシック" charset="0"/>
                <a:cs typeface="ＭＳ Ｐゴシック" charset="0"/>
              </a:rPr>
              <a:t>Hmean-fairness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perf =  hmean(</a:t>
            </a:r>
            <a:r>
              <a:rPr lang="en-US">
                <a:solidFill>
                  <a:srgbClr val="FF0000"/>
                </a:solidFill>
                <a:latin typeface="Tahoma" charset="0"/>
                <a:ea typeface="ＭＳ Ｐゴシック" charset="0"/>
                <a:cs typeface="ＭＳ Ｐゴシック" charset="0"/>
              </a:rPr>
              <a:t>IPC</a:t>
            </a:r>
            <a:r>
              <a:rPr lang="en-US" sz="2800" baseline="-25000">
                <a:solidFill>
                  <a:srgbClr val="FF0000"/>
                </a:solidFill>
                <a:latin typeface="Tahoma" charset="0"/>
                <a:ea typeface="ＭＳ Ｐゴシック" charset="0"/>
                <a:cs typeface="ＭＳ Ｐゴシック" charset="0"/>
              </a:rPr>
              <a:t>1</a:t>
            </a:r>
            <a:r>
              <a:rPr lang="en-US">
                <a:solidFill>
                  <a:srgbClr val="FF0000"/>
                </a:solidFill>
                <a:latin typeface="Tahoma" charset="0"/>
                <a:ea typeface="ＭＳ Ｐゴシック" charset="0"/>
                <a:cs typeface="ＭＳ Ｐゴシック" charset="0"/>
              </a:rPr>
              <a:t>/SingleIPC</a:t>
            </a:r>
            <a:r>
              <a:rPr lang="en-US" sz="2800" baseline="-25000">
                <a:solidFill>
                  <a:srgbClr val="FF0000"/>
                </a:solidFill>
                <a:latin typeface="Tahoma" charset="0"/>
                <a:ea typeface="ＭＳ Ｐゴシック" charset="0"/>
                <a:cs typeface="ＭＳ Ｐゴシック" charset="0"/>
              </a:rPr>
              <a:t>1</a:t>
            </a:r>
            <a:r>
              <a:rPr lang="en-US">
                <a:latin typeface="Tahoma" charset="0"/>
                <a:ea typeface="ＭＳ Ｐゴシック" charset="0"/>
                <a:cs typeface="ＭＳ Ｐゴシック" charset="0"/>
              </a:rPr>
              <a:t>, </a:t>
            </a:r>
            <a:r>
              <a:rPr lang="en-US">
                <a:solidFill>
                  <a:srgbClr val="3333FF"/>
                </a:solidFill>
                <a:latin typeface="Tahoma" charset="0"/>
                <a:ea typeface="ＭＳ Ｐゴシック" charset="0"/>
                <a:cs typeface="ＭＳ Ｐゴシック" charset="0"/>
              </a:rPr>
              <a:t>IPC</a:t>
            </a:r>
            <a:r>
              <a:rPr lang="en-US" sz="2800" baseline="-25000">
                <a:solidFill>
                  <a:srgbClr val="3333FF"/>
                </a:solidFill>
                <a:latin typeface="Tahoma" charset="0"/>
                <a:ea typeface="ＭＳ Ｐゴシック" charset="0"/>
                <a:cs typeface="ＭＳ Ｐゴシック" charset="0"/>
              </a:rPr>
              <a:t>2</a:t>
            </a:r>
            <a:r>
              <a:rPr lang="en-US">
                <a:solidFill>
                  <a:srgbClr val="3333FF"/>
                </a:solidFill>
                <a:latin typeface="Tahoma" charset="0"/>
                <a:ea typeface="ＭＳ Ｐゴシック" charset="0"/>
                <a:cs typeface="ＭＳ Ｐゴシック" charset="0"/>
              </a:rPr>
              <a:t>/SingleIPC</a:t>
            </a:r>
            <a:r>
              <a:rPr lang="en-US" sz="2800" baseline="-25000">
                <a:solidFill>
                  <a:srgbClr val="3333FF"/>
                </a:solidFill>
                <a:latin typeface="Tahoma" charset="0"/>
                <a:ea typeface="ＭＳ Ｐゴシック" charset="0"/>
                <a:cs typeface="ＭＳ Ｐゴシック" charset="0"/>
              </a:rPr>
              <a:t>2</a:t>
            </a:r>
            <a:r>
              <a:rPr lang="en-US">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a:t>
            </a:r>
            <a:r>
              <a:rPr lang="en-US">
                <a:latin typeface="Tahoma" charset="0"/>
                <a:ea typeface="ＭＳ Ｐゴシック" charset="0"/>
                <a:cs typeface="ＭＳ Ｐゴシック" charset="0"/>
              </a:rPr>
              <a:t> balances fairness and performance</a:t>
            </a:r>
          </a:p>
          <a:p>
            <a:pPr marL="457200" indent="-457200"/>
            <a:endParaRPr lang="en-US">
              <a:latin typeface="Tahoma" charset="0"/>
              <a:ea typeface="ＭＳ Ｐゴシック" charset="0"/>
              <a:cs typeface="ＭＳ Ｐゴシック" charset="0"/>
            </a:endParaRPr>
          </a:p>
        </p:txBody>
      </p:sp>
      <p:sp>
        <p:nvSpPr>
          <p:cNvPr id="4198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323FA2-67A6-584C-B7C0-74684F6698F3}" type="slidenum">
              <a:rPr lang="en-US" sz="1600">
                <a:solidFill>
                  <a:srgbClr val="000000"/>
                </a:solidFill>
                <a:latin typeface="Garamond" charset="0"/>
              </a:rPr>
              <a:pPr eaLnBrk="1" hangingPunct="1"/>
              <a:t>30</a:t>
            </a:fld>
            <a:endParaRPr lang="en-US" sz="1600">
              <a:solidFill>
                <a:srgbClr val="000000"/>
              </a:solidFill>
              <a:latin typeface="Garamond" charset="0"/>
            </a:endParaRPr>
          </a:p>
        </p:txBody>
      </p:sp>
    </p:spTree>
    <p:extLst>
      <p:ext uri="{BB962C8B-B14F-4D97-AF65-F5344CB8AC3E}">
        <p14:creationId xmlns:p14="http://schemas.microsoft.com/office/powerpoint/2010/main" val="417022278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Garamond" charset="0"/>
                <a:ea typeface="ＭＳ Ｐゴシック" charset="0"/>
                <a:cs typeface="ＭＳ Ｐゴシック" charset="0"/>
              </a:rPr>
              <a:t>Weighted Speedup Results for UCP</a:t>
            </a:r>
          </a:p>
        </p:txBody>
      </p:sp>
      <p:sp>
        <p:nvSpPr>
          <p:cNvPr id="4301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7649FA-01E0-BE49-872B-ACEE5AA9AD8D}" type="slidenum">
              <a:rPr lang="en-US" sz="1600">
                <a:solidFill>
                  <a:srgbClr val="000000"/>
                </a:solidFill>
                <a:latin typeface="Garamond" charset="0"/>
              </a:rPr>
              <a:pPr eaLnBrk="1" hangingPunct="1"/>
              <a:t>31</a:t>
            </a:fld>
            <a:endParaRPr lang="en-US" sz="1600">
              <a:solidFill>
                <a:srgbClr val="000000"/>
              </a:solidFill>
              <a:latin typeface="Garamond" charset="0"/>
            </a:endParaRPr>
          </a:p>
        </p:txBody>
      </p:sp>
      <p:pic>
        <p:nvPicPr>
          <p:cNvPr id="43012" name="Picture 6" descr="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312863"/>
            <a:ext cx="8272462"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509779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Garamond" charset="0"/>
                <a:ea typeface="ＭＳ Ｐゴシック" charset="0"/>
                <a:cs typeface="ＭＳ Ｐゴシック" charset="0"/>
              </a:rPr>
              <a:t>IPC Results for UCP</a:t>
            </a:r>
          </a:p>
        </p:txBody>
      </p:sp>
      <p:sp>
        <p:nvSpPr>
          <p:cNvPr id="4403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40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DB6E79-2D5B-B849-90F3-C7FB5D89ECF3}" type="slidenum">
              <a:rPr lang="en-US" sz="1600">
                <a:solidFill>
                  <a:srgbClr val="000000"/>
                </a:solidFill>
                <a:latin typeface="Garamond" charset="0"/>
              </a:rPr>
              <a:pPr eaLnBrk="1" hangingPunct="1"/>
              <a:t>32</a:t>
            </a:fld>
            <a:endParaRPr lang="en-US" sz="1600">
              <a:solidFill>
                <a:srgbClr val="000000"/>
              </a:solidFill>
              <a:latin typeface="Garamond" charset="0"/>
            </a:endParaRPr>
          </a:p>
        </p:txBody>
      </p:sp>
      <p:sp>
        <p:nvSpPr>
          <p:cNvPr id="44036" name="Text Box 3"/>
          <p:cNvSpPr txBox="1">
            <a:spLocks noChangeArrowheads="1"/>
          </p:cNvSpPr>
          <p:nvPr/>
        </p:nvSpPr>
        <p:spPr bwMode="auto">
          <a:xfrm>
            <a:off x="4267200" y="5638800"/>
            <a:ext cx="3657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a:solidFill>
                <a:srgbClr val="000000"/>
              </a:solidFill>
              <a:latin typeface="Helvetica" charset="0"/>
            </a:endParaRPr>
          </a:p>
        </p:txBody>
      </p:sp>
      <p:pic>
        <p:nvPicPr>
          <p:cNvPr id="44037" name="Picture 6" descr="i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398588"/>
            <a:ext cx="8474075"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val 7"/>
          <p:cNvSpPr>
            <a:spLocks noChangeArrowheads="1"/>
          </p:cNvSpPr>
          <p:nvPr/>
        </p:nvSpPr>
        <p:spPr bwMode="auto">
          <a:xfrm>
            <a:off x="1846263" y="2084388"/>
            <a:ext cx="792162" cy="2305050"/>
          </a:xfrm>
          <a:prstGeom prst="ellipse">
            <a:avLst/>
          </a:prstGeom>
          <a:noFill/>
          <a:ln w="25400">
            <a:solidFill>
              <a:srgbClr val="FF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8" name="Oval 8"/>
          <p:cNvSpPr>
            <a:spLocks noChangeArrowheads="1"/>
          </p:cNvSpPr>
          <p:nvPr/>
        </p:nvSpPr>
        <p:spPr bwMode="auto">
          <a:xfrm>
            <a:off x="3948113" y="2463800"/>
            <a:ext cx="865187" cy="1892300"/>
          </a:xfrm>
          <a:prstGeom prst="ellipse">
            <a:avLst/>
          </a:prstGeom>
          <a:noFill/>
          <a:ln w="25400">
            <a:solidFill>
              <a:srgbClr val="FF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44040" name="Text Box 9"/>
          <p:cNvSpPr txBox="1">
            <a:spLocks noChangeArrowheads="1"/>
          </p:cNvSpPr>
          <p:nvPr/>
        </p:nvSpPr>
        <p:spPr bwMode="auto">
          <a:xfrm>
            <a:off x="1652588" y="5694363"/>
            <a:ext cx="5991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a:solidFill>
                <a:srgbClr val="000000"/>
              </a:solidFill>
            </a:endParaRPr>
          </a:p>
        </p:txBody>
      </p:sp>
      <p:sp>
        <p:nvSpPr>
          <p:cNvPr id="10" name="Text Box 10"/>
          <p:cNvSpPr txBox="1">
            <a:spLocks noChangeArrowheads="1"/>
          </p:cNvSpPr>
          <p:nvPr/>
        </p:nvSpPr>
        <p:spPr bwMode="auto">
          <a:xfrm>
            <a:off x="1511300" y="5707063"/>
            <a:ext cx="6121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UCP improves average throughput by 17% </a:t>
            </a:r>
          </a:p>
        </p:txBody>
      </p:sp>
    </p:spTree>
    <p:extLst>
      <p:ext uri="{BB962C8B-B14F-4D97-AF65-F5344CB8AC3E}">
        <p14:creationId xmlns:p14="http://schemas.microsoft.com/office/powerpoint/2010/main" val="41206112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Garamond" charset="0"/>
                <a:ea typeface="ＭＳ Ｐゴシック" charset="0"/>
                <a:cs typeface="ＭＳ Ｐゴシック" charset="0"/>
              </a:rPr>
              <a:t>Any Problems with UCP So Far?</a:t>
            </a:r>
          </a:p>
        </p:txBody>
      </p:sp>
      <p:sp>
        <p:nvSpPr>
          <p:cNvPr id="3" name="Content Placeholder 2"/>
          <p:cNvSpPr>
            <a:spLocks noGrp="1"/>
          </p:cNvSpPr>
          <p:nvPr>
            <p:ph idx="1"/>
          </p:nvPr>
        </p:nvSpPr>
        <p:spPr>
          <a:xfrm>
            <a:off x="228600" y="914400"/>
            <a:ext cx="8610600" cy="5194300"/>
          </a:xfrm>
        </p:spPr>
        <p:txBody>
          <a:bodyPr/>
          <a:lstStyle/>
          <a:p>
            <a:pPr>
              <a:buFont typeface="Wingdings" charset="0"/>
              <a:buNone/>
            </a:pPr>
            <a:r>
              <a:rPr lang="en-US" dirty="0">
                <a:latin typeface="Tahoma" charset="0"/>
                <a:ea typeface="ＭＳ Ｐゴシック" charset="0"/>
                <a:cs typeface="ＭＳ Ｐゴシック" charset="0"/>
              </a:rPr>
              <a:t>- </a:t>
            </a:r>
            <a:r>
              <a:rPr lang="en-US" dirty="0" smtClean="0">
                <a:latin typeface="Tahoma" charset="0"/>
                <a:ea typeface="ＭＳ Ｐゴシック" charset="0"/>
                <a:cs typeface="ＭＳ Ｐゴシック" charset="0"/>
              </a:rPr>
              <a:t>Scalability to many cores</a:t>
            </a:r>
            <a:endParaRPr lang="en-US" dirty="0">
              <a:latin typeface="Tahoma" charset="0"/>
              <a:ea typeface="ＭＳ Ｐゴシック" charset="0"/>
              <a:cs typeface="ＭＳ Ｐゴシック" charset="0"/>
            </a:endParaRPr>
          </a:p>
          <a:p>
            <a:pPr>
              <a:buFont typeface="Wingdings" charset="0"/>
              <a:buNone/>
            </a:pPr>
            <a:r>
              <a:rPr lang="en-US" dirty="0">
                <a:latin typeface="Tahoma" charset="0"/>
                <a:ea typeface="ＭＳ Ｐゴシック" charset="0"/>
                <a:cs typeface="ＭＳ Ｐゴシック" charset="0"/>
              </a:rPr>
              <a:t>- Non-convex curves?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 Time complexity of partitioning low for two cores</a:t>
            </a:r>
            <a:br>
              <a:rPr lang="en-US" dirty="0">
                <a:latin typeface="Tahoma" charset="0"/>
                <a:ea typeface="ＭＳ Ｐゴシック" charset="0"/>
                <a:cs typeface="ＭＳ Ｐゴシック" charset="0"/>
              </a:rPr>
            </a:br>
            <a:r>
              <a:rPr lang="en-US" dirty="0">
                <a:latin typeface="Tahoma" charset="0"/>
                <a:ea typeface="ＭＳ Ｐゴシック" charset="0"/>
                <a:cs typeface="ＭＳ Ｐゴシック" charset="0"/>
              </a:rPr>
              <a:t>(number of possible partitions ≈ number of ways)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 Possible partitions increase exponentially with cores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 For a 32-way cache, possible partitions:</a:t>
            </a:r>
          </a:p>
          <a:p>
            <a:pPr lvl="1"/>
            <a:r>
              <a:rPr lang="en-US" dirty="0">
                <a:latin typeface="Tahoma" charset="0"/>
                <a:ea typeface="ＭＳ Ｐゴシック" charset="0"/>
              </a:rPr>
              <a:t>4 cores </a:t>
            </a:r>
            <a:r>
              <a:rPr lang="en-US" dirty="0">
                <a:latin typeface="Tahoma" charset="0"/>
                <a:ea typeface="ＭＳ Ｐゴシック" charset="0"/>
                <a:sym typeface="Wingdings" charset="0"/>
              </a:rPr>
              <a:t></a:t>
            </a:r>
            <a:r>
              <a:rPr lang="en-US" dirty="0">
                <a:latin typeface="Tahoma" charset="0"/>
                <a:ea typeface="ＭＳ Ｐゴシック" charset="0"/>
              </a:rPr>
              <a:t> 6545   </a:t>
            </a:r>
          </a:p>
          <a:p>
            <a:pPr lvl="1"/>
            <a:r>
              <a:rPr lang="en-US" dirty="0">
                <a:latin typeface="Tahoma" charset="0"/>
                <a:ea typeface="ＭＳ Ｐゴシック" charset="0"/>
              </a:rPr>
              <a:t>8 cores </a:t>
            </a:r>
            <a:r>
              <a:rPr lang="en-US" dirty="0">
                <a:latin typeface="Tahoma" charset="0"/>
                <a:ea typeface="ＭＳ Ｐゴシック" charset="0"/>
                <a:sym typeface="Wingdings" charset="0"/>
              </a:rPr>
              <a:t></a:t>
            </a:r>
            <a:r>
              <a:rPr lang="en-US" dirty="0">
                <a:latin typeface="Tahoma" charset="0"/>
                <a:ea typeface="ＭＳ Ｐゴシック" charset="0"/>
              </a:rPr>
              <a:t> 15.4 million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 Problem NP hard </a:t>
            </a:r>
            <a:r>
              <a:rPr lang="en-US" dirty="0">
                <a:latin typeface="Tahoma" charset="0"/>
                <a:ea typeface="ＭＳ Ｐゴシック" charset="0"/>
                <a:cs typeface="ＭＳ Ｐゴシック" charset="0"/>
                <a:sym typeface="Wingdings" charset="0"/>
              </a:rPr>
              <a:t></a:t>
            </a:r>
            <a:r>
              <a:rPr lang="en-US" dirty="0">
                <a:latin typeface="Tahoma" charset="0"/>
                <a:ea typeface="ＭＳ Ｐゴシック" charset="0"/>
                <a:cs typeface="ＭＳ Ｐゴシック" charset="0"/>
              </a:rPr>
              <a:t> need scalable partitioning algorithm </a:t>
            </a:r>
          </a:p>
          <a:p>
            <a:endParaRPr lang="en-US" dirty="0">
              <a:latin typeface="Tahoma" charset="0"/>
              <a:ea typeface="ＭＳ Ｐゴシック" charset="0"/>
              <a:cs typeface="ＭＳ Ｐゴシック" charset="0"/>
            </a:endParaRPr>
          </a:p>
        </p:txBody>
      </p:sp>
      <p:sp>
        <p:nvSpPr>
          <p:cNvPr id="4505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2DAD0C-567D-344B-AAD9-27442A4B1DD6}" type="slidenum">
              <a:rPr lang="en-US" sz="1600">
                <a:solidFill>
                  <a:srgbClr val="000000"/>
                </a:solidFill>
                <a:latin typeface="Garamond" charset="0"/>
              </a:rPr>
              <a:pPr eaLnBrk="1" hangingPunct="1"/>
              <a:t>33</a:t>
            </a:fld>
            <a:endParaRPr lang="en-US" sz="1600">
              <a:solidFill>
                <a:srgbClr val="000000"/>
              </a:solidFill>
              <a:latin typeface="Garamond" charset="0"/>
            </a:endParaRPr>
          </a:p>
        </p:txBody>
      </p:sp>
    </p:spTree>
    <p:extLst>
      <p:ext uri="{BB962C8B-B14F-4D97-AF65-F5344CB8AC3E}">
        <p14:creationId xmlns:p14="http://schemas.microsoft.com/office/powerpoint/2010/main" val="2616367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Garamond" charset="0"/>
                <a:ea typeface="ＭＳ Ｐゴシック" charset="0"/>
                <a:cs typeface="ＭＳ Ｐゴシック" charset="0"/>
              </a:rPr>
              <a:t>Greedy Algorithm  [Stone+ ToC </a:t>
            </a:r>
            <a:r>
              <a:rPr lang="ja-JP" altLang="en-US">
                <a:latin typeface="Garamond" charset="0"/>
                <a:ea typeface="ＭＳ Ｐゴシック" charset="0"/>
                <a:cs typeface="ＭＳ Ｐゴシック" charset="0"/>
              </a:rPr>
              <a:t>’</a:t>
            </a:r>
            <a:r>
              <a:rPr lang="en-US" altLang="ja-JP">
                <a:latin typeface="Garamond" charset="0"/>
                <a:ea typeface="ＭＳ Ｐゴシック" charset="0"/>
                <a:cs typeface="ＭＳ Ｐゴシック" charset="0"/>
              </a:rPr>
              <a:t>92]</a:t>
            </a:r>
            <a:endParaRPr lang="en-US">
              <a:latin typeface="Garamond" charset="0"/>
              <a:ea typeface="ＭＳ Ｐゴシック" charset="0"/>
              <a:cs typeface="ＭＳ Ｐゴシック" charset="0"/>
            </a:endParaRPr>
          </a:p>
        </p:txBody>
      </p:sp>
      <p:sp>
        <p:nvSpPr>
          <p:cNvPr id="46082" name="Content Placeholder 2"/>
          <p:cNvSpPr>
            <a:spLocks noGrp="1"/>
          </p:cNvSpPr>
          <p:nvPr>
            <p:ph idx="1"/>
          </p:nvPr>
        </p:nvSpPr>
        <p:spPr>
          <a:xfrm>
            <a:off x="228600" y="996950"/>
            <a:ext cx="8610600" cy="5194300"/>
          </a:xfrm>
        </p:spPr>
        <p:txBody>
          <a:bodyPr/>
          <a:lstStyle/>
          <a:p>
            <a:r>
              <a:rPr lang="en-US" dirty="0" smtClean="0">
                <a:latin typeface="Tahoma" charset="0"/>
                <a:ea typeface="ＭＳ Ｐゴシック" charset="0"/>
                <a:cs typeface="ＭＳ Ｐゴシック" charset="0"/>
              </a:rPr>
              <a:t>Greedy Algorithm (GA) </a:t>
            </a:r>
            <a:r>
              <a:rPr lang="en-US" dirty="0">
                <a:latin typeface="Tahoma" charset="0"/>
                <a:ea typeface="ＭＳ Ｐゴシック" charset="0"/>
                <a:cs typeface="ＭＳ Ｐゴシック" charset="0"/>
              </a:rPr>
              <a:t>allocates 1 block to the app that has the max utility for one block. Repeat till all blocks allocated</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Optimal partitioning when utility curves are convex</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Pathological behavior                                                     for non-convex curves </a:t>
            </a:r>
          </a:p>
          <a:p>
            <a:endParaRPr lang="en-US" dirty="0">
              <a:latin typeface="Tahoma" charset="0"/>
              <a:ea typeface="ＭＳ Ｐゴシック" charset="0"/>
              <a:cs typeface="ＭＳ Ｐゴシック" charset="0"/>
            </a:endParaRPr>
          </a:p>
        </p:txBody>
      </p:sp>
      <p:sp>
        <p:nvSpPr>
          <p:cNvPr id="460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00BD87-32BE-584E-A78B-EEF8913EB218}" type="slidenum">
              <a:rPr lang="en-US" sz="1600">
                <a:solidFill>
                  <a:srgbClr val="000000"/>
                </a:solidFill>
                <a:latin typeface="Garamond" charset="0"/>
              </a:rPr>
              <a:pPr eaLnBrk="1" hangingPunct="1"/>
              <a:t>34</a:t>
            </a:fld>
            <a:endParaRPr lang="en-US" sz="1600">
              <a:solidFill>
                <a:srgbClr val="000000"/>
              </a:solidFill>
              <a:latin typeface="Garamond" charset="0"/>
            </a:endParaRPr>
          </a:p>
        </p:txBody>
      </p:sp>
      <p:pic>
        <p:nvPicPr>
          <p:cNvPr id="46084" name="Picture 4" descr="art_gal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97188"/>
            <a:ext cx="4267200" cy="327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79512" y="6453336"/>
            <a:ext cx="7122463" cy="369332"/>
          </a:xfrm>
          <a:prstGeom prst="rect">
            <a:avLst/>
          </a:prstGeom>
          <a:noFill/>
        </p:spPr>
        <p:txBody>
          <a:bodyPr wrap="none" rtlCol="0">
            <a:spAutoFit/>
          </a:bodyPr>
          <a:lstStyle/>
          <a:p>
            <a:r>
              <a:rPr lang="en-US" dirty="0"/>
              <a:t>Stone et al., “</a:t>
            </a:r>
            <a:r>
              <a:rPr lang="en-US" dirty="0">
                <a:solidFill>
                  <a:srgbClr val="0000FF"/>
                </a:solidFill>
              </a:rPr>
              <a:t>Optimal Partitioning of Cache </a:t>
            </a:r>
            <a:r>
              <a:rPr lang="en-US" dirty="0" smtClean="0">
                <a:solidFill>
                  <a:srgbClr val="0000FF"/>
                </a:solidFill>
              </a:rPr>
              <a:t>Memory</a:t>
            </a:r>
            <a:r>
              <a:rPr lang="en-US" dirty="0" smtClean="0"/>
              <a:t>,” IEEE </a:t>
            </a:r>
            <a:r>
              <a:rPr lang="en-US" dirty="0" err="1" smtClean="0"/>
              <a:t>ToC</a:t>
            </a:r>
            <a:r>
              <a:rPr lang="en-US" dirty="0" smtClean="0"/>
              <a:t> 1992.</a:t>
            </a:r>
            <a:endParaRPr lang="en-US" dirty="0"/>
          </a:p>
        </p:txBody>
      </p:sp>
    </p:spTree>
    <p:extLst>
      <p:ext uri="{BB962C8B-B14F-4D97-AF65-F5344CB8AC3E}">
        <p14:creationId xmlns:p14="http://schemas.microsoft.com/office/powerpoint/2010/main" val="334982097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Garamond" charset="0"/>
                <a:ea typeface="ＭＳ Ｐゴシック" charset="0"/>
                <a:cs typeface="ＭＳ Ｐゴシック" charset="0"/>
              </a:rPr>
              <a:t>Problem with Greedy Algorithm</a:t>
            </a:r>
          </a:p>
        </p:txBody>
      </p:sp>
      <p:sp>
        <p:nvSpPr>
          <p:cNvPr id="47106" name="Content Placeholder 2"/>
          <p:cNvSpPr>
            <a:spLocks noGrp="1"/>
          </p:cNvSpPr>
          <p:nvPr>
            <p:ph idx="1"/>
          </p:nvPr>
        </p:nvSpPr>
        <p:spPr>
          <a:xfrm>
            <a:off x="228600" y="996950"/>
            <a:ext cx="89154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Problem:  GA considers benefit only from the immediate block. Hence, it fails to exploit large gains from looking ahead</a:t>
            </a:r>
          </a:p>
          <a:p>
            <a:endParaRPr lang="en-US">
              <a:latin typeface="Tahoma" charset="0"/>
              <a:ea typeface="ＭＳ Ｐゴシック" charset="0"/>
              <a:cs typeface="ＭＳ Ｐゴシック" charset="0"/>
            </a:endParaRPr>
          </a:p>
        </p:txBody>
      </p:sp>
      <p:sp>
        <p:nvSpPr>
          <p:cNvPr id="4710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E88919-F74A-1B4D-AFF1-FAF9673F0533}" type="slidenum">
              <a:rPr lang="en-US" sz="1600">
                <a:solidFill>
                  <a:srgbClr val="000000"/>
                </a:solidFill>
                <a:latin typeface="Garamond" charset="0"/>
              </a:rPr>
              <a:pPr eaLnBrk="1" hangingPunct="1"/>
              <a:t>35</a:t>
            </a:fld>
            <a:endParaRPr lang="en-US" sz="1600">
              <a:solidFill>
                <a:srgbClr val="000000"/>
              </a:solidFill>
              <a:latin typeface="Garamond" charset="0"/>
            </a:endParaRPr>
          </a:p>
        </p:txBody>
      </p:sp>
      <p:graphicFrame>
        <p:nvGraphicFramePr>
          <p:cNvPr id="47108" name="Object 2"/>
          <p:cNvGraphicFramePr>
            <a:graphicFrameLocks noChangeAspect="1"/>
          </p:cNvGraphicFramePr>
          <p:nvPr/>
        </p:nvGraphicFramePr>
        <p:xfrm>
          <a:off x="846138" y="1700213"/>
          <a:ext cx="4110037" cy="3000375"/>
        </p:xfrm>
        <a:graphic>
          <a:graphicData uri="http://schemas.openxmlformats.org/presentationml/2006/ole">
            <mc:AlternateContent xmlns:mc="http://schemas.openxmlformats.org/markup-compatibility/2006">
              <mc:Choice xmlns:v="urn:schemas-microsoft-com:vml" Requires="v">
                <p:oleObj spid="_x0000_s1052" name="Worksheet" r:id="rId3" imgW="3708400" imgH="2667000" progId="Excel.Sheet.8">
                  <p:embed/>
                </p:oleObj>
              </mc:Choice>
              <mc:Fallback>
                <p:oleObj name="Worksheet" r:id="rId3" imgW="3708400" imgH="26670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1700213"/>
                        <a:ext cx="4110037"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6" name="Text Box 19"/>
          <p:cNvSpPr txBox="1">
            <a:spLocks noChangeArrowheads="1"/>
          </p:cNvSpPr>
          <p:nvPr/>
        </p:nvSpPr>
        <p:spPr bwMode="auto">
          <a:xfrm>
            <a:off x="5416550" y="1739900"/>
            <a:ext cx="3265488" cy="173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In each iteration, the utility for 1 block:</a:t>
            </a:r>
          </a:p>
          <a:p>
            <a:pPr eaLnBrk="1" hangingPunct="1">
              <a:spcBef>
                <a:spcPct val="50000"/>
              </a:spcBef>
            </a:pPr>
            <a:r>
              <a:rPr lang="en-US">
                <a:solidFill>
                  <a:srgbClr val="000000"/>
                </a:solidFill>
              </a:rPr>
              <a:t>U(A) = 10 misses         U(B) = 0 misses</a:t>
            </a:r>
          </a:p>
        </p:txBody>
      </p:sp>
      <p:sp>
        <p:nvSpPr>
          <p:cNvPr id="47110" name="Text Box 22"/>
          <p:cNvSpPr txBox="1">
            <a:spLocks noChangeArrowheads="1"/>
          </p:cNvSpPr>
          <p:nvPr/>
        </p:nvSpPr>
        <p:spPr bwMode="auto">
          <a:xfrm>
            <a:off x="2152650" y="4657725"/>
            <a:ext cx="18811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Blocks assigned</a:t>
            </a:r>
          </a:p>
        </p:txBody>
      </p:sp>
      <p:sp>
        <p:nvSpPr>
          <p:cNvPr id="47111" name="Text Box 23"/>
          <p:cNvSpPr txBox="1">
            <a:spLocks noChangeArrowheads="1"/>
          </p:cNvSpPr>
          <p:nvPr/>
        </p:nvSpPr>
        <p:spPr bwMode="auto">
          <a:xfrm rot="-5400000">
            <a:off x="246856" y="2799557"/>
            <a:ext cx="9985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Misses</a:t>
            </a:r>
          </a:p>
        </p:txBody>
      </p:sp>
      <p:sp>
        <p:nvSpPr>
          <p:cNvPr id="47112" name="Rectangle 24"/>
          <p:cNvSpPr>
            <a:spLocks noChangeArrowheads="1"/>
          </p:cNvSpPr>
          <p:nvPr/>
        </p:nvSpPr>
        <p:spPr bwMode="auto">
          <a:xfrm>
            <a:off x="885825" y="1739900"/>
            <a:ext cx="3994150" cy="28797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0" name="AutoShape 27"/>
          <p:cNvSpPr>
            <a:spLocks noChangeArrowheads="1"/>
          </p:cNvSpPr>
          <p:nvPr/>
        </p:nvSpPr>
        <p:spPr bwMode="auto">
          <a:xfrm rot="-5400000">
            <a:off x="1212056" y="2064544"/>
            <a:ext cx="460375" cy="192088"/>
          </a:xfrm>
          <a:prstGeom prst="rightArrow">
            <a:avLst>
              <a:gd name="adj1" fmla="val 50000"/>
              <a:gd name="adj2" fmla="val 59917"/>
            </a:avLst>
          </a:prstGeom>
          <a:solidFill>
            <a:srgbClr val="E30313"/>
          </a:solidFill>
          <a:ln w="9525">
            <a:solidFill>
              <a:srgbClr val="E30313"/>
            </a:solidFill>
            <a:miter lim="800000"/>
            <a:headEnd/>
            <a:tailEnd/>
          </a:ln>
        </p:spPr>
        <p:txBody>
          <a:bodyPr wrap="none" anchor="ctr"/>
          <a:lstStyle/>
          <a:p>
            <a:endParaRPr lang="en-US">
              <a:solidFill>
                <a:srgbClr val="000000"/>
              </a:solidFill>
            </a:endParaRPr>
          </a:p>
        </p:txBody>
      </p:sp>
      <p:sp>
        <p:nvSpPr>
          <p:cNvPr id="11" name="AutoShape 28"/>
          <p:cNvSpPr>
            <a:spLocks noChangeArrowheads="1"/>
          </p:cNvSpPr>
          <p:nvPr/>
        </p:nvSpPr>
        <p:spPr bwMode="auto">
          <a:xfrm rot="5400000" flipV="1">
            <a:off x="1212056" y="1489869"/>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2" name="AutoShape 30"/>
          <p:cNvSpPr>
            <a:spLocks noChangeArrowheads="1"/>
          </p:cNvSpPr>
          <p:nvPr/>
        </p:nvSpPr>
        <p:spPr bwMode="auto">
          <a:xfrm rot="5400000" flipV="1">
            <a:off x="1634331" y="1758157"/>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3" name="AutoShape 31"/>
          <p:cNvSpPr>
            <a:spLocks noChangeArrowheads="1"/>
          </p:cNvSpPr>
          <p:nvPr/>
        </p:nvSpPr>
        <p:spPr bwMode="auto">
          <a:xfrm rot="5400000" flipV="1">
            <a:off x="2056606" y="2026444"/>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4" name="AutoShape 33"/>
          <p:cNvSpPr>
            <a:spLocks noChangeArrowheads="1"/>
          </p:cNvSpPr>
          <p:nvPr/>
        </p:nvSpPr>
        <p:spPr bwMode="auto">
          <a:xfrm rot="5400000" flipV="1">
            <a:off x="2453481" y="2274094"/>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5" name="AutoShape 34"/>
          <p:cNvSpPr>
            <a:spLocks noChangeArrowheads="1"/>
          </p:cNvSpPr>
          <p:nvPr/>
        </p:nvSpPr>
        <p:spPr bwMode="auto">
          <a:xfrm rot="5400000" flipV="1">
            <a:off x="2850356" y="2504282"/>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6" name="AutoShape 35"/>
          <p:cNvSpPr>
            <a:spLocks noChangeArrowheads="1"/>
          </p:cNvSpPr>
          <p:nvPr/>
        </p:nvSpPr>
        <p:spPr bwMode="auto">
          <a:xfrm rot="5400000" flipV="1">
            <a:off x="3272631" y="2759869"/>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7" name="AutoShape 36"/>
          <p:cNvSpPr>
            <a:spLocks noChangeArrowheads="1"/>
          </p:cNvSpPr>
          <p:nvPr/>
        </p:nvSpPr>
        <p:spPr bwMode="auto">
          <a:xfrm rot="5400000" flipV="1">
            <a:off x="3656806" y="2978944"/>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8" name="AutoShape 37"/>
          <p:cNvSpPr>
            <a:spLocks noChangeArrowheads="1"/>
          </p:cNvSpPr>
          <p:nvPr/>
        </p:nvSpPr>
        <p:spPr bwMode="auto">
          <a:xfrm rot="5400000" flipV="1">
            <a:off x="4066381" y="3221832"/>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9" name="AutoShape 38"/>
          <p:cNvSpPr>
            <a:spLocks noChangeArrowheads="1"/>
          </p:cNvSpPr>
          <p:nvPr/>
        </p:nvSpPr>
        <p:spPr bwMode="auto">
          <a:xfrm rot="5400000" flipV="1">
            <a:off x="4475956" y="3515519"/>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0" name="Text Box 39"/>
          <p:cNvSpPr txBox="1">
            <a:spLocks noChangeArrowheads="1"/>
          </p:cNvSpPr>
          <p:nvPr/>
        </p:nvSpPr>
        <p:spPr bwMode="auto">
          <a:xfrm>
            <a:off x="5378450" y="3584575"/>
            <a:ext cx="3225800" cy="196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All blocks assigned to A, even if B has same miss reduction with  fewer blocks</a:t>
            </a:r>
          </a:p>
          <a:p>
            <a:pPr eaLnBrk="1" hangingPunct="1">
              <a:spcBef>
                <a:spcPct val="50000"/>
              </a:spcBef>
            </a:pPr>
            <a:endParaRPr lang="en-US" sz="1800">
              <a:solidFill>
                <a:srgbClr val="000000"/>
              </a:solidFill>
            </a:endParaRPr>
          </a:p>
        </p:txBody>
      </p:sp>
    </p:spTree>
    <p:extLst>
      <p:ext uri="{BB962C8B-B14F-4D97-AF65-F5344CB8AC3E}">
        <p14:creationId xmlns:p14="http://schemas.microsoft.com/office/powerpoint/2010/main" val="30669492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8"/>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Garamond" charset="0"/>
                <a:ea typeface="ＭＳ Ｐゴシック" charset="0"/>
                <a:cs typeface="ＭＳ Ｐゴシック" charset="0"/>
              </a:rPr>
              <a:t>Lookahead Algorithm</a:t>
            </a:r>
          </a:p>
        </p:txBody>
      </p:sp>
      <p:sp>
        <p:nvSpPr>
          <p:cNvPr id="48130"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Marginal Utility (MU) = Utility per cache resource </a:t>
            </a:r>
          </a:p>
          <a:p>
            <a:pPr lvl="1"/>
            <a:r>
              <a:rPr lang="en-US" sz="2000" dirty="0" err="1">
                <a:latin typeface="Comic Sans MS" charset="0"/>
                <a:ea typeface="ＭＳ Ｐゴシック" charset="0"/>
              </a:rPr>
              <a:t>MU</a:t>
            </a:r>
            <a:r>
              <a:rPr lang="en-US" sz="2000" baseline="-25000" dirty="0" err="1">
                <a:latin typeface="Comic Sans MS" charset="0"/>
                <a:ea typeface="ＭＳ Ｐゴシック" charset="0"/>
              </a:rPr>
              <a:t>a</a:t>
            </a:r>
            <a:r>
              <a:rPr lang="en-US" sz="2000" baseline="30000" dirty="0" err="1">
                <a:latin typeface="Comic Sans MS" charset="0"/>
                <a:ea typeface="ＭＳ Ｐゴシック" charset="0"/>
              </a:rPr>
              <a:t>b</a:t>
            </a:r>
            <a:r>
              <a:rPr lang="en-US" sz="2000" dirty="0">
                <a:latin typeface="Comic Sans MS" charset="0"/>
                <a:ea typeface="ＭＳ Ｐゴシック" charset="0"/>
              </a:rPr>
              <a:t>  =  </a:t>
            </a:r>
            <a:r>
              <a:rPr lang="en-US" sz="2000" dirty="0" err="1">
                <a:latin typeface="Comic Sans MS" charset="0"/>
                <a:ea typeface="ＭＳ Ｐゴシック" charset="0"/>
              </a:rPr>
              <a:t>U</a:t>
            </a:r>
            <a:r>
              <a:rPr lang="en-US" sz="2000" baseline="-25000" dirty="0" err="1">
                <a:latin typeface="Comic Sans MS" charset="0"/>
                <a:ea typeface="ＭＳ Ｐゴシック" charset="0"/>
              </a:rPr>
              <a:t>a</a:t>
            </a:r>
            <a:r>
              <a:rPr lang="en-US" sz="2000" baseline="30000" dirty="0" err="1">
                <a:latin typeface="Comic Sans MS" charset="0"/>
                <a:ea typeface="ＭＳ Ｐゴシック" charset="0"/>
              </a:rPr>
              <a:t>b</a:t>
            </a:r>
            <a:r>
              <a:rPr lang="en-US" sz="2000" dirty="0">
                <a:latin typeface="Comic Sans MS" charset="0"/>
                <a:ea typeface="ＭＳ Ｐゴシック" charset="0"/>
              </a:rPr>
              <a:t>/(b-a)</a:t>
            </a:r>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GA considers MU for 1 block.  </a:t>
            </a:r>
            <a:endParaRPr lang="en-US" dirty="0" smtClean="0">
              <a:latin typeface="Tahoma" charset="0"/>
              <a:ea typeface="ＭＳ Ｐゴシック" charset="0"/>
              <a:cs typeface="ＭＳ Ｐゴシック" charset="0"/>
            </a:endParaRPr>
          </a:p>
          <a:p>
            <a:r>
              <a:rPr lang="en-US" dirty="0" smtClean="0">
                <a:latin typeface="Tahoma" charset="0"/>
                <a:ea typeface="ＭＳ Ｐゴシック" charset="0"/>
                <a:cs typeface="ＭＳ Ｐゴシック" charset="0"/>
              </a:rPr>
              <a:t>LA (</a:t>
            </a:r>
            <a:r>
              <a:rPr lang="en-US" dirty="0" err="1" smtClean="0">
                <a:latin typeface="Tahoma" charset="0"/>
                <a:ea typeface="ＭＳ Ｐゴシック" charset="0"/>
                <a:cs typeface="ＭＳ Ｐゴシック" charset="0"/>
              </a:rPr>
              <a:t>Lookahead</a:t>
            </a:r>
            <a:r>
              <a:rPr lang="en-US" dirty="0" smtClean="0">
                <a:latin typeface="Tahoma" charset="0"/>
                <a:ea typeface="ＭＳ Ｐゴシック" charset="0"/>
                <a:cs typeface="ＭＳ Ｐゴシック" charset="0"/>
              </a:rPr>
              <a:t> Algorithm) </a:t>
            </a:r>
            <a:r>
              <a:rPr lang="en-US" dirty="0">
                <a:latin typeface="Tahoma" charset="0"/>
                <a:ea typeface="ＭＳ Ｐゴシック" charset="0"/>
                <a:cs typeface="ＭＳ Ｐゴシック" charset="0"/>
              </a:rPr>
              <a:t>considers MU for all possible allocations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Select the app that has the max value for MU.  </a:t>
            </a:r>
            <a:br>
              <a:rPr lang="en-US" dirty="0">
                <a:latin typeface="Tahoma" charset="0"/>
                <a:ea typeface="ＭＳ Ｐゴシック" charset="0"/>
                <a:cs typeface="ＭＳ Ｐゴシック" charset="0"/>
              </a:rPr>
            </a:br>
            <a:r>
              <a:rPr lang="en-US" dirty="0">
                <a:latin typeface="Tahoma" charset="0"/>
                <a:ea typeface="ＭＳ Ｐゴシック" charset="0"/>
                <a:cs typeface="ＭＳ Ｐゴシック" charset="0"/>
              </a:rPr>
              <a:t>Allocate it as many blocks required to get max MU</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Repeat </a:t>
            </a:r>
            <a:r>
              <a:rPr lang="en-US" dirty="0" smtClean="0">
                <a:latin typeface="Tahoma" charset="0"/>
                <a:ea typeface="ＭＳ Ｐゴシック" charset="0"/>
                <a:cs typeface="ＭＳ Ｐゴシック" charset="0"/>
              </a:rPr>
              <a:t>until all </a:t>
            </a:r>
            <a:r>
              <a:rPr lang="en-US" dirty="0">
                <a:latin typeface="Tahoma" charset="0"/>
                <a:ea typeface="ＭＳ Ｐゴシック" charset="0"/>
                <a:cs typeface="ＭＳ Ｐゴシック" charset="0"/>
              </a:rPr>
              <a:t>blocks </a:t>
            </a:r>
            <a:r>
              <a:rPr lang="en-US" dirty="0" smtClean="0">
                <a:latin typeface="Tahoma" charset="0"/>
                <a:ea typeface="ＭＳ Ｐゴシック" charset="0"/>
                <a:cs typeface="ＭＳ Ｐゴシック" charset="0"/>
              </a:rPr>
              <a:t>are assigned</a:t>
            </a: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81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C69D4E-4BE3-5249-8CF3-4C186D02B4B0}" type="slidenum">
              <a:rPr lang="en-US" sz="1600">
                <a:solidFill>
                  <a:srgbClr val="000000"/>
                </a:solidFill>
                <a:latin typeface="Garamond" charset="0"/>
              </a:rPr>
              <a:pPr eaLnBrk="1" hangingPunct="1"/>
              <a:t>36</a:t>
            </a:fld>
            <a:endParaRPr lang="en-US" sz="1600">
              <a:solidFill>
                <a:srgbClr val="000000"/>
              </a:solidFill>
              <a:latin typeface="Garamond" charset="0"/>
            </a:endParaRPr>
          </a:p>
        </p:txBody>
      </p:sp>
    </p:spTree>
    <p:extLst>
      <p:ext uri="{BB962C8B-B14F-4D97-AF65-F5344CB8AC3E}">
        <p14:creationId xmlns:p14="http://schemas.microsoft.com/office/powerpoint/2010/main" val="82302472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Garamond" charset="0"/>
                <a:ea typeface="ＭＳ Ｐゴシック" charset="0"/>
                <a:cs typeface="ＭＳ Ｐゴシック" charset="0"/>
              </a:rPr>
              <a:t>Lookahead Algorithm Example</a:t>
            </a:r>
          </a:p>
        </p:txBody>
      </p:sp>
      <p:sp>
        <p:nvSpPr>
          <p:cNvPr id="4915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915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8E49CB-905D-1D45-ACDC-B354EC86CEAA}" type="slidenum">
              <a:rPr lang="en-US" sz="1600">
                <a:solidFill>
                  <a:srgbClr val="000000"/>
                </a:solidFill>
                <a:latin typeface="Garamond" charset="0"/>
              </a:rPr>
              <a:pPr eaLnBrk="1" hangingPunct="1"/>
              <a:t>37</a:t>
            </a:fld>
            <a:endParaRPr lang="en-US" sz="1600">
              <a:solidFill>
                <a:srgbClr val="000000"/>
              </a:solidFill>
              <a:latin typeface="Garamond" charset="0"/>
            </a:endParaRPr>
          </a:p>
        </p:txBody>
      </p:sp>
      <p:sp>
        <p:nvSpPr>
          <p:cNvPr id="5" name="Rectangle 3"/>
          <p:cNvSpPr txBox="1">
            <a:spLocks noChangeArrowheads="1"/>
          </p:cNvSpPr>
          <p:nvPr/>
        </p:nvSpPr>
        <p:spPr bwMode="auto">
          <a:xfrm>
            <a:off x="461963" y="5157788"/>
            <a:ext cx="7872412"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lnSpc>
                <a:spcPct val="90000"/>
              </a:lnSpc>
              <a:spcBef>
                <a:spcPct val="20000"/>
              </a:spcBef>
              <a:buFont typeface="Wingdings" charset="0"/>
              <a:buChar char="q"/>
            </a:pPr>
            <a:endParaRPr lang="en-US">
              <a:solidFill>
                <a:srgbClr val="000000"/>
              </a:solidFill>
              <a:latin typeface="Comic Sans MS" charset="0"/>
            </a:endParaRPr>
          </a:p>
          <a:p>
            <a:pPr lvl="1" eaLnBrk="1" hangingPunct="1">
              <a:lnSpc>
                <a:spcPct val="90000"/>
              </a:lnSpc>
              <a:spcBef>
                <a:spcPct val="20000"/>
              </a:spcBef>
              <a:buFont typeface="Wingdings" charset="0"/>
              <a:buNone/>
            </a:pPr>
            <a:r>
              <a:rPr lang="en-US">
                <a:solidFill>
                  <a:srgbClr val="000000"/>
                </a:solidFill>
                <a:latin typeface="Comic Sans MS" charset="0"/>
              </a:rPr>
              <a:t>Time complexity ≈</a:t>
            </a:r>
            <a:r>
              <a:rPr lang="en-US">
                <a:solidFill>
                  <a:srgbClr val="000000"/>
                </a:solidFill>
                <a:latin typeface="Comic Sans MS" charset="0"/>
                <a:sym typeface="Wingdings" charset="0"/>
              </a:rPr>
              <a:t> </a:t>
            </a:r>
            <a:r>
              <a:rPr lang="en-US">
                <a:solidFill>
                  <a:srgbClr val="000000"/>
                </a:solidFill>
                <a:latin typeface="Comic Sans MS" charset="0"/>
              </a:rPr>
              <a:t>ways</a:t>
            </a:r>
            <a:r>
              <a:rPr lang="en-US" baseline="30000">
                <a:solidFill>
                  <a:srgbClr val="000000"/>
                </a:solidFill>
                <a:latin typeface="Comic Sans MS" charset="0"/>
              </a:rPr>
              <a:t>2</a:t>
            </a:r>
            <a:r>
              <a:rPr lang="en-US">
                <a:solidFill>
                  <a:srgbClr val="000000"/>
                </a:solidFill>
                <a:latin typeface="Comic Sans MS" charset="0"/>
              </a:rPr>
              <a:t>/2 (512 ops for 32-ways) </a:t>
            </a:r>
          </a:p>
          <a:p>
            <a:pPr lvl="1" eaLnBrk="1" hangingPunct="1">
              <a:lnSpc>
                <a:spcPct val="90000"/>
              </a:lnSpc>
              <a:spcBef>
                <a:spcPct val="20000"/>
              </a:spcBef>
              <a:buFont typeface="Wingdings" charset="0"/>
              <a:buChar char="q"/>
            </a:pPr>
            <a:endParaRPr lang="en-US">
              <a:solidFill>
                <a:srgbClr val="000000"/>
              </a:solidFill>
              <a:latin typeface="Comic Sans MS" charset="0"/>
            </a:endParaRPr>
          </a:p>
          <a:p>
            <a:pPr lvl="1" eaLnBrk="1" hangingPunct="1">
              <a:lnSpc>
                <a:spcPct val="90000"/>
              </a:lnSpc>
              <a:spcBef>
                <a:spcPct val="20000"/>
              </a:spcBef>
              <a:buFont typeface="Wingdings" charset="0"/>
              <a:buNone/>
            </a:pPr>
            <a:endParaRPr lang="en-US" sz="1600">
              <a:solidFill>
                <a:srgbClr val="000000"/>
              </a:solidFill>
              <a:latin typeface="Comic Sans MS" charset="0"/>
            </a:endParaRPr>
          </a:p>
        </p:txBody>
      </p:sp>
      <p:graphicFrame>
        <p:nvGraphicFramePr>
          <p:cNvPr id="49157" name="Object 2"/>
          <p:cNvGraphicFramePr>
            <a:graphicFrameLocks noChangeAspect="1"/>
          </p:cNvGraphicFramePr>
          <p:nvPr/>
        </p:nvGraphicFramePr>
        <p:xfrm>
          <a:off x="566738" y="1403350"/>
          <a:ext cx="4108450" cy="2954338"/>
        </p:xfrm>
        <a:graphic>
          <a:graphicData uri="http://schemas.openxmlformats.org/presentationml/2006/ole">
            <mc:AlternateContent xmlns:mc="http://schemas.openxmlformats.org/markup-compatibility/2006">
              <mc:Choice xmlns:v="urn:schemas-microsoft-com:vml" Requires="v">
                <p:oleObj spid="_x0000_s98332" name="Worksheet" r:id="rId3" imgW="3708400" imgH="2667000" progId="Excel.Sheet.8">
                  <p:embed/>
                </p:oleObj>
              </mc:Choice>
              <mc:Fallback>
                <p:oleObj name="Worksheet" r:id="rId3" imgW="3708400" imgH="26670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8" y="1403350"/>
                        <a:ext cx="4108450" cy="2954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Text Box 6"/>
          <p:cNvSpPr txBox="1">
            <a:spLocks noChangeArrowheads="1"/>
          </p:cNvSpPr>
          <p:nvPr/>
        </p:nvSpPr>
        <p:spPr bwMode="auto">
          <a:xfrm>
            <a:off x="4802188" y="1239838"/>
            <a:ext cx="4186237" cy="188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Iteration 1:</a:t>
            </a:r>
          </a:p>
          <a:p>
            <a:pPr eaLnBrk="1" hangingPunct="1">
              <a:spcBef>
                <a:spcPct val="20000"/>
              </a:spcBef>
            </a:pPr>
            <a:r>
              <a:rPr lang="en-US">
                <a:solidFill>
                  <a:srgbClr val="000000"/>
                </a:solidFill>
              </a:rPr>
              <a:t>	MU(A) = 10/1 block       </a:t>
            </a:r>
            <a:r>
              <a:rPr lang="en-US">
                <a:solidFill>
                  <a:srgbClr val="000000"/>
                </a:solidFill>
                <a:sym typeface="Wingdings" charset="0"/>
              </a:rPr>
              <a:t>MU(B) = 80/3 blocks</a:t>
            </a:r>
            <a:endParaRPr lang="en-US">
              <a:solidFill>
                <a:srgbClr val="000000"/>
              </a:solidFill>
            </a:endParaRPr>
          </a:p>
          <a:p>
            <a:pPr eaLnBrk="1" hangingPunct="1">
              <a:spcBef>
                <a:spcPct val="20000"/>
              </a:spcBef>
            </a:pPr>
            <a:r>
              <a:rPr lang="en-US">
                <a:solidFill>
                  <a:srgbClr val="000000"/>
                </a:solidFill>
              </a:rPr>
              <a:t>B gets 3 blocks</a:t>
            </a:r>
          </a:p>
          <a:p>
            <a:pPr eaLnBrk="1" hangingPunct="1">
              <a:spcBef>
                <a:spcPct val="20000"/>
              </a:spcBef>
            </a:pPr>
            <a:endParaRPr lang="en-US" sz="1000">
              <a:solidFill>
                <a:srgbClr val="000000"/>
              </a:solidFill>
            </a:endParaRPr>
          </a:p>
        </p:txBody>
      </p:sp>
      <p:sp>
        <p:nvSpPr>
          <p:cNvPr id="8" name="Text Box 7"/>
          <p:cNvSpPr txBox="1">
            <a:spLocks noChangeArrowheads="1"/>
          </p:cNvSpPr>
          <p:nvPr/>
        </p:nvSpPr>
        <p:spPr bwMode="auto">
          <a:xfrm>
            <a:off x="677863" y="4899025"/>
            <a:ext cx="7835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Result: A gets 5 blocks and B gets 3 blocks (Optimal)</a:t>
            </a:r>
          </a:p>
        </p:txBody>
      </p:sp>
      <p:sp>
        <p:nvSpPr>
          <p:cNvPr id="9" name="Rectangle 8"/>
          <p:cNvSpPr>
            <a:spLocks noChangeArrowheads="1"/>
          </p:cNvSpPr>
          <p:nvPr/>
        </p:nvSpPr>
        <p:spPr bwMode="auto">
          <a:xfrm>
            <a:off x="4802188" y="1298575"/>
            <a:ext cx="3994150" cy="16208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0" name="Rectangle 9"/>
          <p:cNvSpPr>
            <a:spLocks noChangeArrowheads="1"/>
          </p:cNvSpPr>
          <p:nvPr/>
        </p:nvSpPr>
        <p:spPr bwMode="auto">
          <a:xfrm>
            <a:off x="4802188" y="3140075"/>
            <a:ext cx="3994150" cy="16335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1" name="Text Box 10"/>
          <p:cNvSpPr txBox="1">
            <a:spLocks noChangeArrowheads="1"/>
          </p:cNvSpPr>
          <p:nvPr/>
        </p:nvSpPr>
        <p:spPr bwMode="auto">
          <a:xfrm>
            <a:off x="4764088" y="3160713"/>
            <a:ext cx="3840162" cy="210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Next five iterations:</a:t>
            </a:r>
          </a:p>
          <a:p>
            <a:pPr eaLnBrk="1" hangingPunct="1"/>
            <a:r>
              <a:rPr lang="en-US">
                <a:solidFill>
                  <a:srgbClr val="000000"/>
                </a:solidFill>
              </a:rPr>
              <a:t>     </a:t>
            </a:r>
            <a:r>
              <a:rPr lang="en-US">
                <a:solidFill>
                  <a:srgbClr val="000000"/>
                </a:solidFill>
                <a:sym typeface="Wingdings" charset="0"/>
              </a:rPr>
              <a:t>MU(A) = 10/1 block                 </a:t>
            </a:r>
          </a:p>
          <a:p>
            <a:pPr eaLnBrk="1" hangingPunct="1"/>
            <a:r>
              <a:rPr lang="en-US">
                <a:solidFill>
                  <a:srgbClr val="000000"/>
                </a:solidFill>
                <a:sym typeface="Wingdings" charset="0"/>
              </a:rPr>
              <a:t>     MU(B) = 0</a:t>
            </a:r>
          </a:p>
          <a:p>
            <a:pPr eaLnBrk="1" hangingPunct="1"/>
            <a:r>
              <a:rPr lang="en-US">
                <a:solidFill>
                  <a:srgbClr val="000000"/>
                </a:solidFill>
                <a:sym typeface="Wingdings" charset="0"/>
              </a:rPr>
              <a:t>A gets 1 block</a:t>
            </a:r>
            <a:endParaRPr lang="en-US">
              <a:solidFill>
                <a:srgbClr val="000000"/>
              </a:solidFill>
            </a:endParaRPr>
          </a:p>
          <a:p>
            <a:pPr eaLnBrk="1" hangingPunct="1">
              <a:spcBef>
                <a:spcPct val="50000"/>
              </a:spcBef>
            </a:pPr>
            <a:endParaRPr lang="en-US">
              <a:solidFill>
                <a:srgbClr val="000000"/>
              </a:solidFill>
            </a:endParaRPr>
          </a:p>
        </p:txBody>
      </p:sp>
      <p:sp>
        <p:nvSpPr>
          <p:cNvPr id="49163" name="Rectangle 11"/>
          <p:cNvSpPr>
            <a:spLocks noChangeArrowheads="1"/>
          </p:cNvSpPr>
          <p:nvPr/>
        </p:nvSpPr>
        <p:spPr bwMode="auto">
          <a:xfrm>
            <a:off x="641350" y="1439863"/>
            <a:ext cx="3994150" cy="28797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49164" name="Text Box 12"/>
          <p:cNvSpPr txBox="1">
            <a:spLocks noChangeArrowheads="1"/>
          </p:cNvSpPr>
          <p:nvPr/>
        </p:nvSpPr>
        <p:spPr bwMode="auto">
          <a:xfrm>
            <a:off x="1879600" y="4311650"/>
            <a:ext cx="18811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Blocks assigned</a:t>
            </a:r>
          </a:p>
        </p:txBody>
      </p:sp>
      <p:sp>
        <p:nvSpPr>
          <p:cNvPr id="49165" name="Text Box 13"/>
          <p:cNvSpPr txBox="1">
            <a:spLocks noChangeArrowheads="1"/>
          </p:cNvSpPr>
          <p:nvPr/>
        </p:nvSpPr>
        <p:spPr bwMode="auto">
          <a:xfrm rot="-5400000">
            <a:off x="794" y="2569369"/>
            <a:ext cx="9985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Misses</a:t>
            </a:r>
          </a:p>
        </p:txBody>
      </p:sp>
      <p:sp>
        <p:nvSpPr>
          <p:cNvPr id="15" name="Rectangle 14"/>
          <p:cNvSpPr>
            <a:spLocks noChangeArrowheads="1"/>
          </p:cNvSpPr>
          <p:nvPr/>
        </p:nvSpPr>
        <p:spPr bwMode="auto">
          <a:xfrm>
            <a:off x="846138" y="5541963"/>
            <a:ext cx="7412037" cy="460375"/>
          </a:xfrm>
          <a:prstGeom prst="rect">
            <a:avLst/>
          </a:prstGeom>
          <a:noFill/>
          <a:ln w="25400">
            <a:solidFill>
              <a:srgbClr val="CC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6" name="AutoShape 15"/>
          <p:cNvSpPr>
            <a:spLocks noChangeArrowheads="1"/>
          </p:cNvSpPr>
          <p:nvPr/>
        </p:nvSpPr>
        <p:spPr bwMode="auto">
          <a:xfrm rot="-5400000">
            <a:off x="930275" y="1717675"/>
            <a:ext cx="460375" cy="269875"/>
          </a:xfrm>
          <a:prstGeom prst="rightArrow">
            <a:avLst>
              <a:gd name="adj1" fmla="val 50000"/>
              <a:gd name="adj2" fmla="val 42647"/>
            </a:avLst>
          </a:prstGeom>
          <a:solidFill>
            <a:srgbClr val="E30313"/>
          </a:solidFill>
          <a:ln w="9525">
            <a:solidFill>
              <a:srgbClr val="E30313"/>
            </a:solidFill>
            <a:miter lim="800000"/>
            <a:headEnd/>
            <a:tailEnd/>
          </a:ln>
        </p:spPr>
        <p:txBody>
          <a:bodyPr wrap="none" anchor="ctr"/>
          <a:lstStyle/>
          <a:p>
            <a:endParaRPr lang="en-US">
              <a:solidFill>
                <a:srgbClr val="000000"/>
              </a:solidFill>
            </a:endParaRPr>
          </a:p>
        </p:txBody>
      </p:sp>
      <p:sp>
        <p:nvSpPr>
          <p:cNvPr id="17" name="AutoShape 16"/>
          <p:cNvSpPr>
            <a:spLocks noChangeArrowheads="1"/>
          </p:cNvSpPr>
          <p:nvPr/>
        </p:nvSpPr>
        <p:spPr bwMode="auto">
          <a:xfrm rot="5400000" flipV="1">
            <a:off x="923925" y="1187450"/>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8" name="AutoShape 17"/>
          <p:cNvSpPr>
            <a:spLocks noChangeArrowheads="1"/>
          </p:cNvSpPr>
          <p:nvPr/>
        </p:nvSpPr>
        <p:spPr bwMode="auto">
          <a:xfrm rot="-5400000">
            <a:off x="2146300" y="3584575"/>
            <a:ext cx="460375" cy="269875"/>
          </a:xfrm>
          <a:prstGeom prst="rightArrow">
            <a:avLst>
              <a:gd name="adj1" fmla="val 50000"/>
              <a:gd name="adj2" fmla="val 42647"/>
            </a:avLst>
          </a:prstGeom>
          <a:solidFill>
            <a:srgbClr val="E30313"/>
          </a:solidFill>
          <a:ln w="9525">
            <a:solidFill>
              <a:srgbClr val="E30313"/>
            </a:solidFill>
            <a:miter lim="800000"/>
            <a:headEnd/>
            <a:tailEnd/>
          </a:ln>
        </p:spPr>
        <p:txBody>
          <a:bodyPr wrap="none" anchor="ctr"/>
          <a:lstStyle/>
          <a:p>
            <a:endParaRPr lang="en-US">
              <a:solidFill>
                <a:srgbClr val="000000"/>
              </a:solidFill>
            </a:endParaRPr>
          </a:p>
        </p:txBody>
      </p:sp>
      <p:sp>
        <p:nvSpPr>
          <p:cNvPr id="19" name="AutoShape 18"/>
          <p:cNvSpPr>
            <a:spLocks noChangeArrowheads="1"/>
          </p:cNvSpPr>
          <p:nvPr/>
        </p:nvSpPr>
        <p:spPr bwMode="auto">
          <a:xfrm rot="5400000" flipV="1">
            <a:off x="1346200" y="1435100"/>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0" name="AutoShape 19"/>
          <p:cNvSpPr>
            <a:spLocks noChangeArrowheads="1"/>
          </p:cNvSpPr>
          <p:nvPr/>
        </p:nvSpPr>
        <p:spPr bwMode="auto">
          <a:xfrm rot="5400000" flipV="1">
            <a:off x="1743075" y="1652588"/>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1" name="AutoShape 20"/>
          <p:cNvSpPr>
            <a:spLocks noChangeArrowheads="1"/>
          </p:cNvSpPr>
          <p:nvPr/>
        </p:nvSpPr>
        <p:spPr bwMode="auto">
          <a:xfrm rot="5400000" flipV="1">
            <a:off x="2152650" y="1882775"/>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2" name="AutoShape 21"/>
          <p:cNvSpPr>
            <a:spLocks noChangeArrowheads="1"/>
          </p:cNvSpPr>
          <p:nvPr/>
        </p:nvSpPr>
        <p:spPr bwMode="auto">
          <a:xfrm rot="5400000" flipV="1">
            <a:off x="2552700" y="2127250"/>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3" name="AutoShape 22"/>
          <p:cNvSpPr>
            <a:spLocks noChangeArrowheads="1"/>
          </p:cNvSpPr>
          <p:nvPr/>
        </p:nvSpPr>
        <p:spPr bwMode="auto">
          <a:xfrm rot="5400000" flipV="1">
            <a:off x="2946400" y="2408238"/>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Tree>
    <p:extLst>
      <p:ext uri="{BB962C8B-B14F-4D97-AF65-F5344CB8AC3E}">
        <p14:creationId xmlns:p14="http://schemas.microsoft.com/office/powerpoint/2010/main" val="42667445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9" grpId="0" animBg="1"/>
      <p:bldP spid="10" grpId="0" animBg="1"/>
      <p:bldP spid="11" grpId="0"/>
      <p:bldP spid="15" grpId="0" animBg="1"/>
      <p:bldP spid="16" grpId="0" animBg="1"/>
      <p:bldP spid="17"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Garamond" charset="0"/>
                <a:ea typeface="ＭＳ Ｐゴシック" charset="0"/>
                <a:cs typeface="ＭＳ Ｐゴシック" charset="0"/>
              </a:rPr>
              <a:t>UCP Results</a:t>
            </a:r>
          </a:p>
        </p:txBody>
      </p:sp>
      <p:sp>
        <p:nvSpPr>
          <p:cNvPr id="5017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01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C754BA-86CC-424F-A3F7-26E7D61C6502}" type="slidenum">
              <a:rPr lang="en-US" sz="1600">
                <a:solidFill>
                  <a:srgbClr val="000000"/>
                </a:solidFill>
                <a:latin typeface="Garamond" charset="0"/>
              </a:rPr>
              <a:pPr eaLnBrk="1" hangingPunct="1"/>
              <a:t>38</a:t>
            </a:fld>
            <a:endParaRPr lang="en-US" sz="1600">
              <a:solidFill>
                <a:srgbClr val="000000"/>
              </a:solidFill>
              <a:latin typeface="Garamond" charset="0"/>
            </a:endParaRPr>
          </a:p>
        </p:txBody>
      </p:sp>
      <p:sp>
        <p:nvSpPr>
          <p:cNvPr id="50180" name="Text Box 4"/>
          <p:cNvSpPr txBox="1">
            <a:spLocks noChangeArrowheads="1"/>
          </p:cNvSpPr>
          <p:nvPr/>
        </p:nvSpPr>
        <p:spPr bwMode="auto">
          <a:xfrm>
            <a:off x="1658938" y="1355725"/>
            <a:ext cx="5791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Four cores sharing a 2MB 32-way L2</a:t>
            </a:r>
          </a:p>
        </p:txBody>
      </p:sp>
      <p:pic>
        <p:nvPicPr>
          <p:cNvPr id="50181" name="Picture 6" descr="qc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782763"/>
            <a:ext cx="8001000"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2" name="Rectangle 11"/>
          <p:cNvSpPr>
            <a:spLocks noChangeArrowheads="1"/>
          </p:cNvSpPr>
          <p:nvPr/>
        </p:nvSpPr>
        <p:spPr bwMode="auto">
          <a:xfrm>
            <a:off x="1116013" y="4849813"/>
            <a:ext cx="1804987" cy="5762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50183" name="Rectangle 13"/>
          <p:cNvSpPr>
            <a:spLocks noChangeArrowheads="1"/>
          </p:cNvSpPr>
          <p:nvPr/>
        </p:nvSpPr>
        <p:spPr bwMode="auto">
          <a:xfrm>
            <a:off x="2921000" y="4849813"/>
            <a:ext cx="5491163" cy="6524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50184" name="Text Box 14"/>
          <p:cNvSpPr txBox="1">
            <a:spLocks noChangeArrowheads="1"/>
          </p:cNvSpPr>
          <p:nvPr/>
        </p:nvSpPr>
        <p:spPr bwMode="auto">
          <a:xfrm>
            <a:off x="2854325" y="4883150"/>
            <a:ext cx="20748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Mix2</a:t>
            </a:r>
          </a:p>
          <a:p>
            <a:pPr algn="ctr" eaLnBrk="1" hangingPunct="1">
              <a:spcBef>
                <a:spcPct val="10000"/>
              </a:spcBef>
            </a:pPr>
            <a:r>
              <a:rPr lang="en-US" sz="1500">
                <a:solidFill>
                  <a:srgbClr val="000000"/>
                </a:solidFill>
              </a:rPr>
              <a:t>(swm-glg-mesa-prl)</a:t>
            </a:r>
          </a:p>
        </p:txBody>
      </p:sp>
      <p:sp>
        <p:nvSpPr>
          <p:cNvPr id="50185" name="Text Box 15"/>
          <p:cNvSpPr txBox="1">
            <a:spLocks noChangeArrowheads="1"/>
          </p:cNvSpPr>
          <p:nvPr/>
        </p:nvSpPr>
        <p:spPr bwMode="auto">
          <a:xfrm>
            <a:off x="4687888" y="4873625"/>
            <a:ext cx="2074862"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Mix3</a:t>
            </a:r>
          </a:p>
          <a:p>
            <a:pPr algn="ctr" eaLnBrk="1" hangingPunct="1">
              <a:spcBef>
                <a:spcPct val="10000"/>
              </a:spcBef>
            </a:pPr>
            <a:r>
              <a:rPr lang="en-US" sz="1500">
                <a:solidFill>
                  <a:srgbClr val="000000"/>
                </a:solidFill>
              </a:rPr>
              <a:t>(mcf-applu-art-vrtx)</a:t>
            </a:r>
            <a:r>
              <a:rPr lang="en-US" sz="1600">
                <a:solidFill>
                  <a:srgbClr val="000000"/>
                </a:solidFill>
              </a:rPr>
              <a:t> </a:t>
            </a:r>
          </a:p>
        </p:txBody>
      </p:sp>
      <p:sp>
        <p:nvSpPr>
          <p:cNvPr id="50186" name="Text Box 16"/>
          <p:cNvSpPr txBox="1">
            <a:spLocks noChangeArrowheads="1"/>
          </p:cNvSpPr>
          <p:nvPr/>
        </p:nvSpPr>
        <p:spPr bwMode="auto">
          <a:xfrm>
            <a:off x="6515100" y="4867275"/>
            <a:ext cx="20748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Mix4</a:t>
            </a:r>
          </a:p>
          <a:p>
            <a:pPr algn="ctr" eaLnBrk="1" hangingPunct="1">
              <a:spcBef>
                <a:spcPct val="10000"/>
              </a:spcBef>
            </a:pPr>
            <a:r>
              <a:rPr lang="en-US" sz="1500">
                <a:solidFill>
                  <a:srgbClr val="000000"/>
                </a:solidFill>
              </a:rPr>
              <a:t>(mcf-art-eqk-wupw) </a:t>
            </a:r>
          </a:p>
        </p:txBody>
      </p:sp>
      <p:sp>
        <p:nvSpPr>
          <p:cNvPr id="50187" name="Text Box 9"/>
          <p:cNvSpPr txBox="1">
            <a:spLocks noChangeArrowheads="1"/>
          </p:cNvSpPr>
          <p:nvPr/>
        </p:nvSpPr>
        <p:spPr bwMode="auto">
          <a:xfrm>
            <a:off x="1038225" y="4867275"/>
            <a:ext cx="20812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Mix1</a:t>
            </a:r>
          </a:p>
          <a:p>
            <a:pPr algn="ctr" eaLnBrk="1" hangingPunct="1">
              <a:spcBef>
                <a:spcPct val="10000"/>
              </a:spcBef>
            </a:pPr>
            <a:r>
              <a:rPr lang="en-US" sz="1500">
                <a:solidFill>
                  <a:srgbClr val="000000"/>
                </a:solidFill>
              </a:rPr>
              <a:t>(gap-applu-apsi-gzp)</a:t>
            </a:r>
          </a:p>
        </p:txBody>
      </p:sp>
      <p:sp>
        <p:nvSpPr>
          <p:cNvPr id="13" name="Text Box 18"/>
          <p:cNvSpPr txBox="1">
            <a:spLocks noChangeArrowheads="1"/>
          </p:cNvSpPr>
          <p:nvPr/>
        </p:nvSpPr>
        <p:spPr bwMode="auto">
          <a:xfrm>
            <a:off x="457200" y="5664200"/>
            <a:ext cx="8220075" cy="457200"/>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LA performs similar to EvalAll, with low time-complexity  </a:t>
            </a:r>
          </a:p>
        </p:txBody>
      </p:sp>
      <p:sp>
        <p:nvSpPr>
          <p:cNvPr id="50189" name="Rectangle 21"/>
          <p:cNvSpPr>
            <a:spLocks noChangeArrowheads="1"/>
          </p:cNvSpPr>
          <p:nvPr/>
        </p:nvSpPr>
        <p:spPr bwMode="auto">
          <a:xfrm>
            <a:off x="2409825" y="2717800"/>
            <a:ext cx="384175" cy="2098675"/>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0" name="Rectangle 22"/>
          <p:cNvSpPr>
            <a:spLocks noChangeArrowheads="1"/>
          </p:cNvSpPr>
          <p:nvPr/>
        </p:nvSpPr>
        <p:spPr bwMode="auto">
          <a:xfrm>
            <a:off x="4237038" y="2443163"/>
            <a:ext cx="384175" cy="2366962"/>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1" name="Rectangle 23"/>
          <p:cNvSpPr>
            <a:spLocks noChangeArrowheads="1"/>
          </p:cNvSpPr>
          <p:nvPr/>
        </p:nvSpPr>
        <p:spPr bwMode="auto">
          <a:xfrm>
            <a:off x="6064250" y="3317875"/>
            <a:ext cx="384175" cy="1498600"/>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2" name="Rectangle 24"/>
          <p:cNvSpPr>
            <a:spLocks noChangeArrowheads="1"/>
          </p:cNvSpPr>
          <p:nvPr/>
        </p:nvSpPr>
        <p:spPr bwMode="auto">
          <a:xfrm>
            <a:off x="7904163" y="2747963"/>
            <a:ext cx="369887" cy="2073275"/>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3" name="Rectangle 25"/>
          <p:cNvSpPr>
            <a:spLocks noChangeArrowheads="1"/>
          </p:cNvSpPr>
          <p:nvPr/>
        </p:nvSpPr>
        <p:spPr bwMode="auto">
          <a:xfrm>
            <a:off x="5186363" y="3006725"/>
            <a:ext cx="384175" cy="76200"/>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4" name="Rectangle 27"/>
          <p:cNvSpPr>
            <a:spLocks noChangeArrowheads="1"/>
          </p:cNvSpPr>
          <p:nvPr/>
        </p:nvSpPr>
        <p:spPr bwMode="auto">
          <a:xfrm>
            <a:off x="5187950" y="2732088"/>
            <a:ext cx="384175"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0195" name="Rectangle 28"/>
          <p:cNvSpPr>
            <a:spLocks noChangeArrowheads="1"/>
          </p:cNvSpPr>
          <p:nvPr/>
        </p:nvSpPr>
        <p:spPr bwMode="auto">
          <a:xfrm>
            <a:off x="5194300" y="2457450"/>
            <a:ext cx="384175"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0196" name="Rectangle 29"/>
          <p:cNvSpPr>
            <a:spLocks noChangeArrowheads="1"/>
          </p:cNvSpPr>
          <p:nvPr/>
        </p:nvSpPr>
        <p:spPr bwMode="auto">
          <a:xfrm>
            <a:off x="5194300" y="2185988"/>
            <a:ext cx="384175"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0197" name="Rectangle 31"/>
          <p:cNvSpPr>
            <a:spLocks noChangeArrowheads="1"/>
          </p:cNvSpPr>
          <p:nvPr/>
        </p:nvSpPr>
        <p:spPr bwMode="auto">
          <a:xfrm>
            <a:off x="5621338" y="2122488"/>
            <a:ext cx="1651000" cy="9985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50198" name="Text Box 30"/>
          <p:cNvSpPr txBox="1">
            <a:spLocks noChangeArrowheads="1"/>
          </p:cNvSpPr>
          <p:nvPr/>
        </p:nvSpPr>
        <p:spPr bwMode="auto">
          <a:xfrm>
            <a:off x="5521325" y="2046288"/>
            <a:ext cx="12684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LRU</a:t>
            </a:r>
          </a:p>
        </p:txBody>
      </p:sp>
      <p:sp>
        <p:nvSpPr>
          <p:cNvPr id="50199" name="Text Box 32"/>
          <p:cNvSpPr txBox="1">
            <a:spLocks noChangeArrowheads="1"/>
          </p:cNvSpPr>
          <p:nvPr/>
        </p:nvSpPr>
        <p:spPr bwMode="auto">
          <a:xfrm>
            <a:off x="5519738" y="2314575"/>
            <a:ext cx="18923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UCP(Greedy)</a:t>
            </a:r>
          </a:p>
        </p:txBody>
      </p:sp>
      <p:sp>
        <p:nvSpPr>
          <p:cNvPr id="50200" name="Text Box 33"/>
          <p:cNvSpPr txBox="1">
            <a:spLocks noChangeArrowheads="1"/>
          </p:cNvSpPr>
          <p:nvPr/>
        </p:nvSpPr>
        <p:spPr bwMode="auto">
          <a:xfrm>
            <a:off x="5505450" y="2570163"/>
            <a:ext cx="20304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UCP(Lookahead)</a:t>
            </a:r>
          </a:p>
        </p:txBody>
      </p:sp>
      <p:sp>
        <p:nvSpPr>
          <p:cNvPr id="50201" name="Text Box 34"/>
          <p:cNvSpPr txBox="1">
            <a:spLocks noChangeArrowheads="1"/>
          </p:cNvSpPr>
          <p:nvPr/>
        </p:nvSpPr>
        <p:spPr bwMode="auto">
          <a:xfrm>
            <a:off x="5526088" y="2863850"/>
            <a:ext cx="18923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UCP(EvalAll)</a:t>
            </a:r>
          </a:p>
        </p:txBody>
      </p:sp>
      <p:sp>
        <p:nvSpPr>
          <p:cNvPr id="50202" name="Rectangle 38"/>
          <p:cNvSpPr>
            <a:spLocks noChangeArrowheads="1"/>
          </p:cNvSpPr>
          <p:nvPr/>
        </p:nvSpPr>
        <p:spPr bwMode="auto">
          <a:xfrm>
            <a:off x="1138238" y="2055813"/>
            <a:ext cx="7334250" cy="276542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4787841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Garamond" charset="0"/>
                <a:ea typeface="ＭＳ Ｐゴシック" charset="0"/>
                <a:cs typeface="ＭＳ Ｐゴシック" charset="0"/>
              </a:rPr>
              <a:t>Utility Based Cache Partitioning</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Advantages over LRU</a:t>
            </a:r>
          </a:p>
          <a:p>
            <a:pPr lvl="1">
              <a:buFont typeface="Wingdings" charset="0"/>
              <a:buNone/>
            </a:pPr>
            <a:r>
              <a:rPr lang="en-US" dirty="0">
                <a:latin typeface="Tahoma" charset="0"/>
                <a:ea typeface="ＭＳ Ｐゴシック" charset="0"/>
              </a:rPr>
              <a:t>+ Improves system throughput </a:t>
            </a:r>
          </a:p>
          <a:p>
            <a:pPr lvl="1">
              <a:buFont typeface="Wingdings" charset="0"/>
              <a:buNone/>
            </a:pPr>
            <a:r>
              <a:rPr lang="en-US" dirty="0">
                <a:latin typeface="Tahoma" charset="0"/>
                <a:ea typeface="ＭＳ Ｐゴシック" charset="0"/>
              </a:rPr>
              <a:t>+ Better utilizes the shared cache</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Disadvantages</a:t>
            </a:r>
          </a:p>
          <a:p>
            <a:pPr lvl="1">
              <a:buFont typeface="Wingdings" charset="0"/>
              <a:buNone/>
            </a:pPr>
            <a:r>
              <a:rPr lang="en-US" dirty="0">
                <a:latin typeface="Tahoma" charset="0"/>
                <a:ea typeface="ＭＳ Ｐゴシック" charset="0"/>
              </a:rPr>
              <a:t>- Fairness, </a:t>
            </a:r>
            <a:r>
              <a:rPr lang="en-US" dirty="0" err="1">
                <a:latin typeface="Tahoma" charset="0"/>
                <a:ea typeface="ＭＳ Ｐゴシック" charset="0"/>
              </a:rPr>
              <a:t>QoS</a:t>
            </a:r>
            <a:r>
              <a:rPr lang="en-US" dirty="0">
                <a:latin typeface="Tahoma" charset="0"/>
                <a:ea typeface="ＭＳ Ｐゴシック" charset="0"/>
              </a:rPr>
              <a:t>?</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Limitations</a:t>
            </a:r>
          </a:p>
          <a:p>
            <a:pPr lvl="1">
              <a:buFont typeface="Wingdings" charset="0"/>
              <a:buNone/>
            </a:pPr>
            <a:r>
              <a:rPr lang="en-US" dirty="0">
                <a:latin typeface="Tahoma" charset="0"/>
                <a:ea typeface="ＭＳ Ｐゴシック" charset="0"/>
              </a:rPr>
              <a:t>- Scalability: Partitioning limited to ways. What if you have </a:t>
            </a:r>
            <a:r>
              <a:rPr lang="en-US" dirty="0" err="1">
                <a:latin typeface="Tahoma" charset="0"/>
                <a:ea typeface="ＭＳ Ｐゴシック" charset="0"/>
              </a:rPr>
              <a:t>numWays</a:t>
            </a:r>
            <a:r>
              <a:rPr lang="en-US" dirty="0">
                <a:latin typeface="Tahoma" charset="0"/>
                <a:ea typeface="ＭＳ Ｐゴシック" charset="0"/>
              </a:rPr>
              <a:t> &lt; </a:t>
            </a:r>
            <a:r>
              <a:rPr lang="en-US" dirty="0" err="1">
                <a:latin typeface="Tahoma" charset="0"/>
                <a:ea typeface="ＭＳ Ｐゴシック" charset="0"/>
              </a:rPr>
              <a:t>numApps</a:t>
            </a:r>
            <a:r>
              <a:rPr lang="en-US" dirty="0">
                <a:latin typeface="Tahoma" charset="0"/>
                <a:ea typeface="ＭＳ Ｐゴシック" charset="0"/>
              </a:rPr>
              <a:t>?</a:t>
            </a:r>
          </a:p>
          <a:p>
            <a:pPr lvl="1">
              <a:buFont typeface="Wingdings" charset="0"/>
              <a:buNone/>
            </a:pPr>
            <a:r>
              <a:rPr lang="en-US" dirty="0">
                <a:latin typeface="Tahoma" charset="0"/>
                <a:ea typeface="ＭＳ Ｐゴシック" charset="0"/>
              </a:rPr>
              <a:t>- Scalability: How is utility computed in a distributed cache?</a:t>
            </a:r>
          </a:p>
          <a:p>
            <a:pPr lvl="1">
              <a:buFont typeface="Wingdings" charset="0"/>
              <a:buNone/>
            </a:pPr>
            <a:r>
              <a:rPr lang="en-US" dirty="0">
                <a:latin typeface="Tahoma" charset="0"/>
                <a:ea typeface="ＭＳ Ｐゴシック" charset="0"/>
              </a:rPr>
              <a:t>- What if past behavior is not a good predictor of utility?</a:t>
            </a:r>
          </a:p>
          <a:p>
            <a:pPr lvl="1">
              <a:buFont typeface="Wingdings" charset="0"/>
              <a:buNone/>
            </a:pPr>
            <a:endParaRPr lang="en-US" dirty="0">
              <a:latin typeface="Tahoma" charset="0"/>
              <a:ea typeface="ＭＳ Ｐゴシック" charset="0"/>
            </a:endParaRPr>
          </a:p>
        </p:txBody>
      </p:sp>
      <p:sp>
        <p:nvSpPr>
          <p:cNvPr id="512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A0635A-CF7B-DE43-A13B-FF8BC337CFA7}" type="slidenum">
              <a:rPr lang="en-US" sz="1600">
                <a:solidFill>
                  <a:srgbClr val="000000"/>
                </a:solidFill>
                <a:latin typeface="Garamond" charset="0"/>
              </a:rPr>
              <a:pPr eaLnBrk="1" hangingPunct="1"/>
              <a:t>39</a:t>
            </a:fld>
            <a:endParaRPr lang="en-US" sz="1600">
              <a:solidFill>
                <a:srgbClr val="000000"/>
              </a:solidFill>
              <a:latin typeface="Garamond" charset="0"/>
            </a:endParaRPr>
          </a:p>
        </p:txBody>
      </p:sp>
    </p:spTree>
    <p:extLst>
      <p:ext uri="{BB962C8B-B14F-4D97-AF65-F5344CB8AC3E}">
        <p14:creationId xmlns:p14="http://schemas.microsoft.com/office/powerpoint/2010/main" val="36081190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800" dirty="0" smtClean="0"/>
              <a:t>Memory System: A </a:t>
            </a:r>
            <a:r>
              <a:rPr lang="en-US" sz="3800" b="1" i="1" dirty="0" smtClean="0"/>
              <a:t>Shared Resource </a:t>
            </a:r>
            <a:r>
              <a:rPr lang="en-US" sz="38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4</a:t>
            </a:fld>
            <a:endParaRPr lang="en-US"/>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endParaRPr lang="en-US">
              <a:solidFill>
                <a:srgbClr val="000000"/>
              </a:solidFill>
              <a:latin typeface="Tahoma"/>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341632"/>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69673865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Garamond" charset="0"/>
                <a:ea typeface="ＭＳ Ｐゴシック" charset="0"/>
                <a:cs typeface="ＭＳ Ｐゴシック" charset="0"/>
              </a:rPr>
              <a:t>Fair Shared Cache Partitioning</a:t>
            </a:r>
          </a:p>
        </p:txBody>
      </p:sp>
      <p:sp>
        <p:nvSpPr>
          <p:cNvPr id="103427"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Goal: Equalize the slowdowns of multiple threads sharing the cache</a:t>
            </a:r>
          </a:p>
          <a:p>
            <a:r>
              <a:rPr lang="en-US" dirty="0">
                <a:latin typeface="Tahoma" charset="0"/>
                <a:ea typeface="ＭＳ Ｐゴシック" charset="0"/>
                <a:cs typeface="ＭＳ Ｐゴシック" charset="0"/>
              </a:rPr>
              <a:t>Idea: </a:t>
            </a:r>
            <a:r>
              <a:rPr lang="en-US" dirty="0">
                <a:solidFill>
                  <a:srgbClr val="0000FF"/>
                </a:solidFill>
                <a:latin typeface="Tahoma" charset="0"/>
                <a:ea typeface="ＭＳ Ｐゴシック" charset="0"/>
                <a:cs typeface="ＭＳ Ｐゴシック" charset="0"/>
              </a:rPr>
              <a:t>Dynamically estimate slowdowns due to sharing and assign cache blocks to balance </a:t>
            </a:r>
            <a:r>
              <a:rPr lang="en-US" dirty="0" smtClean="0">
                <a:solidFill>
                  <a:srgbClr val="0000FF"/>
                </a:solidFill>
                <a:latin typeface="Tahoma" charset="0"/>
                <a:ea typeface="ＭＳ Ｐゴシック" charset="0"/>
                <a:cs typeface="ＭＳ Ｐゴシック" charset="0"/>
              </a:rPr>
              <a:t>slowdowns</a:t>
            </a:r>
          </a:p>
          <a:p>
            <a:pPr lvl="1"/>
            <a:r>
              <a:rPr lang="en-US" dirty="0" smtClean="0">
                <a:latin typeface="Tahoma" charset="0"/>
                <a:ea typeface="ＭＳ Ｐゴシック" charset="0"/>
                <a:cs typeface="ＭＳ Ｐゴシック" charset="0"/>
              </a:rPr>
              <a:t>Approximate </a:t>
            </a:r>
            <a:r>
              <a:rPr lang="en-US" dirty="0">
                <a:latin typeface="Tahoma" charset="0"/>
                <a:ea typeface="ＭＳ Ｐゴシック" charset="0"/>
                <a:cs typeface="ＭＳ Ｐゴシック" charset="0"/>
              </a:rPr>
              <a:t>slowdown with change in miss rate </a:t>
            </a:r>
          </a:p>
          <a:p>
            <a:pPr>
              <a:buFont typeface="Wingdings" charset="0"/>
              <a:buNone/>
            </a:pPr>
            <a:r>
              <a:rPr lang="en-US" dirty="0">
                <a:latin typeface="Tahoma" charset="0"/>
                <a:ea typeface="ＭＳ Ｐゴシック" charset="0"/>
                <a:cs typeface="ＭＳ Ｐゴシック" charset="0"/>
              </a:rPr>
              <a:t>	</a:t>
            </a:r>
          </a:p>
          <a:p>
            <a:pPr marL="342900" lvl="1" indent="-342900">
              <a:buClr>
                <a:schemeClr val="accent1"/>
              </a:buClr>
              <a:buSzPct val="65000"/>
            </a:pPr>
            <a:r>
              <a:rPr lang="en-US" dirty="0">
                <a:latin typeface="Tahoma" charset="0"/>
                <a:ea typeface="ＭＳ Ｐゴシック" charset="0"/>
                <a:cs typeface="ＭＳ Ｐゴシック" charset="0"/>
              </a:rPr>
              <a:t>Kim et al., </a:t>
            </a:r>
            <a:r>
              <a:rPr lang="ja-JP" altLang="en-US" dirty="0">
                <a:latin typeface="Tahoma" charset="0"/>
                <a:ea typeface="ＭＳ Ｐゴシック" charset="0"/>
                <a:cs typeface="ＭＳ Ｐゴシック" charset="0"/>
              </a:rPr>
              <a:t>“</a:t>
            </a:r>
            <a:r>
              <a:rPr lang="en-US" altLang="ko-KR" dirty="0">
                <a:solidFill>
                  <a:srgbClr val="0000FF"/>
                </a:solidFill>
                <a:latin typeface="Tahoma" charset="0"/>
                <a:ea typeface="굴림" charset="0"/>
                <a:cs typeface="굴림" charset="0"/>
              </a:rPr>
              <a:t>Fair Cache Sharing and Partitioning</a:t>
            </a:r>
            <a:r>
              <a:rPr lang="ko-KR" altLang="en-US" dirty="0">
                <a:solidFill>
                  <a:srgbClr val="0000FF"/>
                </a:solidFill>
                <a:latin typeface="Tahoma" charset="0"/>
                <a:ea typeface="굴림" charset="0"/>
                <a:cs typeface="굴림" charset="0"/>
              </a:rPr>
              <a:t> </a:t>
            </a:r>
            <a:r>
              <a:rPr lang="en-US" altLang="ko-KR" dirty="0">
                <a:solidFill>
                  <a:srgbClr val="0000FF"/>
                </a:solidFill>
                <a:latin typeface="Tahoma" charset="0"/>
                <a:ea typeface="굴림" charset="0"/>
                <a:cs typeface="굴림" charset="0"/>
              </a:rPr>
              <a:t>in a Chip Multiprocessor Architecture</a:t>
            </a:r>
            <a:r>
              <a:rPr lang="en-US" altLang="ko-KR" dirty="0">
                <a:latin typeface="Tahoma" charset="0"/>
                <a:ea typeface="굴림" charset="0"/>
                <a:cs typeface="굴림" charset="0"/>
              </a:rPr>
              <a:t>,” PACT 2004.</a:t>
            </a:r>
          </a:p>
          <a:p>
            <a:pPr>
              <a:buFont typeface="Wingdings" charset="0"/>
              <a:buNone/>
            </a:pPr>
            <a:endParaRPr lang="en-US" dirty="0">
              <a:latin typeface="Tahoma" charset="0"/>
              <a:ea typeface="ＭＳ Ｐゴシック" charset="0"/>
              <a:cs typeface="ＭＳ Ｐゴシック" charset="0"/>
            </a:endParaRPr>
          </a:p>
        </p:txBody>
      </p:sp>
      <p:sp>
        <p:nvSpPr>
          <p:cNvPr id="522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5D96E5-83BD-2849-8606-9D80B84B3ECE}" type="slidenum">
              <a:rPr lang="en-US" sz="1600">
                <a:solidFill>
                  <a:srgbClr val="000000"/>
                </a:solidFill>
                <a:latin typeface="Garamond" charset="0"/>
              </a:rPr>
              <a:pPr eaLnBrk="1" hangingPunct="1"/>
              <a:t>40</a:t>
            </a:fld>
            <a:endParaRPr lang="en-US" sz="1600">
              <a:solidFill>
                <a:srgbClr val="000000"/>
              </a:solidFill>
              <a:latin typeface="Garamond" charset="0"/>
            </a:endParaRPr>
          </a:p>
        </p:txBody>
      </p:sp>
    </p:spTree>
    <p:extLst>
      <p:ext uri="{BB962C8B-B14F-4D97-AF65-F5344CB8AC3E}">
        <p14:creationId xmlns:p14="http://schemas.microsoft.com/office/powerpoint/2010/main" val="220827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4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ko-KR">
                <a:latin typeface="Garamond" charset="0"/>
                <a:ea typeface="굴림" charset="0"/>
                <a:cs typeface="굴림" charset="0"/>
              </a:rPr>
              <a:t>Dynamic Fair Caching Algorithm</a:t>
            </a:r>
            <a:endParaRPr lang="en-US">
              <a:latin typeface="Garamond" charset="0"/>
              <a:ea typeface="ＭＳ Ｐゴシック" charset="0"/>
              <a:cs typeface="ＭＳ Ｐゴシック" charset="0"/>
            </a:endParaRPr>
          </a:p>
        </p:txBody>
      </p:sp>
      <p:sp>
        <p:nvSpPr>
          <p:cNvPr id="6041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6041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8A0B7A-A72E-E647-8588-32A2A01CC4B9}"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grpSp>
        <p:nvGrpSpPr>
          <p:cNvPr id="60420" name="Group 4"/>
          <p:cNvGrpSpPr>
            <a:grpSpLocks/>
          </p:cNvGrpSpPr>
          <p:nvPr/>
        </p:nvGrpSpPr>
        <p:grpSpPr bwMode="auto">
          <a:xfrm>
            <a:off x="685800" y="3962400"/>
            <a:ext cx="7010400" cy="457200"/>
            <a:chOff x="768" y="2592"/>
            <a:chExt cx="4416" cy="288"/>
          </a:xfrm>
        </p:grpSpPr>
        <p:sp>
          <p:nvSpPr>
            <p:cNvPr id="60437" name="Line 5"/>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0438" name="Line 6"/>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0439" name="Line 7"/>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0440" name="Line 8"/>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0441" name="Line 9"/>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60421" name="AutoShape 12"/>
          <p:cNvSpPr>
            <a:spLocks noChangeArrowheads="1"/>
          </p:cNvSpPr>
          <p:nvPr/>
        </p:nvSpPr>
        <p:spPr bwMode="auto">
          <a:xfrm>
            <a:off x="5334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0422" name="Rectangle 99"/>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a:t>
            </a:r>
          </a:p>
        </p:txBody>
      </p:sp>
      <p:sp>
        <p:nvSpPr>
          <p:cNvPr id="60423" name="Rectangle 100"/>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a:t>
            </a:r>
          </a:p>
        </p:txBody>
      </p:sp>
      <p:grpSp>
        <p:nvGrpSpPr>
          <p:cNvPr id="60425" name="Group 121"/>
          <p:cNvGrpSpPr>
            <a:grpSpLocks/>
          </p:cNvGrpSpPr>
          <p:nvPr/>
        </p:nvGrpSpPr>
        <p:grpSpPr bwMode="auto">
          <a:xfrm>
            <a:off x="3200400" y="4784725"/>
            <a:ext cx="1781175" cy="1387475"/>
            <a:chOff x="2382" y="3014"/>
            <a:chExt cx="1122" cy="874"/>
          </a:xfrm>
        </p:grpSpPr>
        <p:sp>
          <p:nvSpPr>
            <p:cNvPr id="60434" name="Rectangle 103"/>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a:t>
              </a:r>
            </a:p>
          </p:txBody>
        </p:sp>
        <p:sp>
          <p:nvSpPr>
            <p:cNvPr id="60435" name="Rectangle 104"/>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a:t>
              </a:r>
            </a:p>
          </p:txBody>
        </p:sp>
        <p:sp>
          <p:nvSpPr>
            <p:cNvPr id="60436" name="Text Box 113"/>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
        <p:nvSpPr>
          <p:cNvPr id="60426" name="Text Box 115"/>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0427" name="Group 120"/>
          <p:cNvGrpSpPr>
            <a:grpSpLocks/>
          </p:cNvGrpSpPr>
          <p:nvPr/>
        </p:nvGrpSpPr>
        <p:grpSpPr bwMode="auto">
          <a:xfrm>
            <a:off x="990600" y="2651125"/>
            <a:ext cx="1866900" cy="1387475"/>
            <a:chOff x="624" y="1670"/>
            <a:chExt cx="1176" cy="874"/>
          </a:xfrm>
        </p:grpSpPr>
        <p:sp>
          <p:nvSpPr>
            <p:cNvPr id="60431" name="Rectangle 95"/>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a:t>
              </a:r>
            </a:p>
          </p:txBody>
        </p:sp>
        <p:sp>
          <p:nvSpPr>
            <p:cNvPr id="60432" name="Rectangle 96"/>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a:t>
              </a:r>
            </a:p>
          </p:txBody>
        </p:sp>
        <p:sp>
          <p:nvSpPr>
            <p:cNvPr id="60433" name="Text Box 116"/>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0428" name="Group 119"/>
          <p:cNvGrpSpPr>
            <a:grpSpLocks/>
          </p:cNvGrpSpPr>
          <p:nvPr/>
        </p:nvGrpSpPr>
        <p:grpSpPr bwMode="auto">
          <a:xfrm>
            <a:off x="5410200" y="4327525"/>
            <a:ext cx="2286000" cy="701675"/>
            <a:chOff x="3408" y="2726"/>
            <a:chExt cx="1440" cy="442"/>
          </a:xfrm>
        </p:grpSpPr>
        <p:sp>
          <p:nvSpPr>
            <p:cNvPr id="60429" name="Line 117"/>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60430" name="Text Box 118"/>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spTree>
    <p:extLst>
      <p:ext uri="{BB962C8B-B14F-4D97-AF65-F5344CB8AC3E}">
        <p14:creationId xmlns:p14="http://schemas.microsoft.com/office/powerpoint/2010/main" val="19578762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2AB546FD-8F6D-8F45-8FD7-C9165853ABFC}" type="slidenum">
              <a:rPr lang="ko-KR" altLang="en-US" sz="1200">
                <a:solidFill>
                  <a:srgbClr val="000000"/>
                </a:solidFill>
                <a:latin typeface="Garamond" charset="0"/>
              </a:rPr>
              <a:pPr algn="ctr" eaLnBrk="1" hangingPunct="1"/>
              <a:t>42</a:t>
            </a:fld>
            <a:endParaRPr lang="en-US" altLang="ko-KR" sz="1200">
              <a:solidFill>
                <a:srgbClr val="000000"/>
              </a:solidFill>
              <a:latin typeface="Garamond" charset="0"/>
            </a:endParaRPr>
          </a:p>
        </p:txBody>
      </p:sp>
      <p:sp>
        <p:nvSpPr>
          <p:cNvPr id="61442"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1443" name="Group 3"/>
          <p:cNvGrpSpPr>
            <a:grpSpLocks/>
          </p:cNvGrpSpPr>
          <p:nvPr/>
        </p:nvGrpSpPr>
        <p:grpSpPr bwMode="auto">
          <a:xfrm>
            <a:off x="685800" y="3962400"/>
            <a:ext cx="7010400" cy="457200"/>
            <a:chOff x="768" y="2592"/>
            <a:chExt cx="4416" cy="288"/>
          </a:xfrm>
        </p:grpSpPr>
        <p:sp>
          <p:nvSpPr>
            <p:cNvPr id="61464"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1465"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1466"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1467"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1468"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266249" name="AutoShape 9"/>
          <p:cNvSpPr>
            <a:spLocks noChangeArrowheads="1"/>
          </p:cNvSpPr>
          <p:nvPr/>
        </p:nvSpPr>
        <p:spPr bwMode="auto">
          <a:xfrm>
            <a:off x="5334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1445" name="AutoShape 27"/>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1</a:t>
            </a:r>
            <a:r>
              <a:rPr lang="en-US" altLang="ko-KR" baseline="30000">
                <a:solidFill>
                  <a:srgbClr val="000000"/>
                </a:solidFill>
              </a:rPr>
              <a:t>st</a:t>
            </a:r>
            <a:r>
              <a:rPr lang="en-US" altLang="ko-KR">
                <a:solidFill>
                  <a:srgbClr val="000000"/>
                </a:solidFill>
              </a:rPr>
              <a:t> Interval</a:t>
            </a:r>
          </a:p>
        </p:txBody>
      </p:sp>
      <p:sp>
        <p:nvSpPr>
          <p:cNvPr id="61446" name="Rectangle 30"/>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1447" name="Rectangle 31"/>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5%</a:t>
            </a:r>
          </a:p>
        </p:txBody>
      </p:sp>
      <p:sp>
        <p:nvSpPr>
          <p:cNvPr id="61448" name="Text Box 32"/>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1449" name="Group 33"/>
          <p:cNvGrpSpPr>
            <a:grpSpLocks/>
          </p:cNvGrpSpPr>
          <p:nvPr/>
        </p:nvGrpSpPr>
        <p:grpSpPr bwMode="auto">
          <a:xfrm>
            <a:off x="5410200" y="4327525"/>
            <a:ext cx="2286000" cy="701675"/>
            <a:chOff x="3408" y="2726"/>
            <a:chExt cx="1440" cy="442"/>
          </a:xfrm>
        </p:grpSpPr>
        <p:sp>
          <p:nvSpPr>
            <p:cNvPr id="61462" name="Line 34"/>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61463" name="Text Box 35"/>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4" name="Group 36"/>
          <p:cNvGrpSpPr>
            <a:grpSpLocks/>
          </p:cNvGrpSpPr>
          <p:nvPr/>
        </p:nvGrpSpPr>
        <p:grpSpPr bwMode="auto">
          <a:xfrm>
            <a:off x="990600" y="2651125"/>
            <a:ext cx="1866900" cy="1387475"/>
            <a:chOff x="624" y="1670"/>
            <a:chExt cx="1176" cy="874"/>
          </a:xfrm>
        </p:grpSpPr>
        <p:sp>
          <p:nvSpPr>
            <p:cNvPr id="61459" name="Rectangle 37"/>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a:t>
              </a:r>
            </a:p>
          </p:txBody>
        </p:sp>
        <p:sp>
          <p:nvSpPr>
            <p:cNvPr id="61460" name="Rectangle 38"/>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a:t>
              </a:r>
            </a:p>
          </p:txBody>
        </p:sp>
        <p:sp>
          <p:nvSpPr>
            <p:cNvPr id="61461" name="Text Box 39"/>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5" name="Group 40"/>
          <p:cNvGrpSpPr>
            <a:grpSpLocks/>
          </p:cNvGrpSpPr>
          <p:nvPr/>
        </p:nvGrpSpPr>
        <p:grpSpPr bwMode="auto">
          <a:xfrm>
            <a:off x="990600" y="2651125"/>
            <a:ext cx="1866900" cy="1387475"/>
            <a:chOff x="624" y="1670"/>
            <a:chExt cx="1176" cy="874"/>
          </a:xfrm>
        </p:grpSpPr>
        <p:sp>
          <p:nvSpPr>
            <p:cNvPr id="61456" name="Rectangle 41"/>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1457" name="Rectangle 42"/>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P2:15%</a:t>
              </a:r>
            </a:p>
          </p:txBody>
        </p:sp>
        <p:sp>
          <p:nvSpPr>
            <p:cNvPr id="61458" name="Text Box 43"/>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1452" name="Group 44"/>
          <p:cNvGrpSpPr>
            <a:grpSpLocks/>
          </p:cNvGrpSpPr>
          <p:nvPr/>
        </p:nvGrpSpPr>
        <p:grpSpPr bwMode="auto">
          <a:xfrm>
            <a:off x="3200400" y="4784725"/>
            <a:ext cx="1781175" cy="1387475"/>
            <a:chOff x="2382" y="3014"/>
            <a:chExt cx="1122" cy="874"/>
          </a:xfrm>
        </p:grpSpPr>
        <p:sp>
          <p:nvSpPr>
            <p:cNvPr id="61453" name="Rectangle 45"/>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P1:256KB</a:t>
              </a:r>
            </a:p>
          </p:txBody>
        </p:sp>
        <p:sp>
          <p:nvSpPr>
            <p:cNvPr id="61454" name="Rectangle 46"/>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P2:256KB</a:t>
              </a:r>
            </a:p>
          </p:txBody>
        </p:sp>
        <p:sp>
          <p:nvSpPr>
            <p:cNvPr id="61455" name="Text Box 47"/>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val="37908348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1.38778E-17 1.21612E-6 L 0.25833 1.21612E-6 " pathEditMode="relative" rAng="0" ptsTypes="AA">
                                      <p:cBhvr>
                                        <p:cTn id="6" dur="2000" fill="hold"/>
                                        <p:tgtEl>
                                          <p:spTgt spid="266249"/>
                                        </p:tgtEl>
                                        <p:attrNameLst>
                                          <p:attrName>ppt_x</p:attrName>
                                          <p:attrName>ppt_y</p:attrName>
                                        </p:attrNameLst>
                                      </p:cBhvr>
                                      <p:rCtr x="12917" y="0"/>
                                    </p:animMotion>
                                  </p:childTnLst>
                                </p:cTn>
                              </p:par>
                              <p:par>
                                <p:cTn id="7" presetID="35" presetClass="emph" presetSubtype="0" repeatCount="2000" fill="hold" nodeType="withEffect">
                                  <p:stCondLst>
                                    <p:cond delay="0"/>
                                  </p:stCondLst>
                                  <p:childTnLst>
                                    <p:anim calcmode="discrete" valueType="str">
                                      <p:cBhvr>
                                        <p:cTn id="8" dur="1000" fill="hold"/>
                                        <p:tgtEl>
                                          <p:spTgt spid="4"/>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4"/>
                                        </p:tgtEl>
                                        <p:attrNameLst>
                                          <p:attrName>style.visibility</p:attrName>
                                        </p:attrNameLst>
                                      </p:cBhvr>
                                      <p:to>
                                        <p:strVal val="hidden"/>
                                      </p:to>
                                    </p:set>
                                  </p:sub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C4D410EA-7369-BF47-ABCE-378227F080D3}" type="slidenum">
              <a:rPr lang="ko-KR" altLang="en-US" sz="1200">
                <a:solidFill>
                  <a:srgbClr val="000000"/>
                </a:solidFill>
                <a:latin typeface="Garamond" charset="0"/>
              </a:rPr>
              <a:pPr algn="ctr" eaLnBrk="1" hangingPunct="1"/>
              <a:t>43</a:t>
            </a:fld>
            <a:endParaRPr lang="en-US" altLang="ko-KR" sz="1200">
              <a:solidFill>
                <a:srgbClr val="000000"/>
              </a:solidFill>
              <a:latin typeface="Garamond" charset="0"/>
            </a:endParaRPr>
          </a:p>
        </p:txBody>
      </p:sp>
      <p:sp>
        <p:nvSpPr>
          <p:cNvPr id="63490"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3491" name="Group 3"/>
          <p:cNvGrpSpPr>
            <a:grpSpLocks/>
          </p:cNvGrpSpPr>
          <p:nvPr/>
        </p:nvGrpSpPr>
        <p:grpSpPr bwMode="auto">
          <a:xfrm>
            <a:off x="685800" y="3962400"/>
            <a:ext cx="7010400" cy="457200"/>
            <a:chOff x="768" y="2592"/>
            <a:chExt cx="4416" cy="288"/>
          </a:xfrm>
        </p:grpSpPr>
        <p:sp>
          <p:nvSpPr>
            <p:cNvPr id="63515"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3516"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3517"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3518"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3519"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63492" name="AutoShape 9"/>
          <p:cNvSpPr>
            <a:spLocks noChangeArrowheads="1"/>
          </p:cNvSpPr>
          <p:nvPr/>
        </p:nvSpPr>
        <p:spPr bwMode="auto">
          <a:xfrm>
            <a:off x="28956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3493" name="AutoShape 22"/>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Repartition!</a:t>
            </a:r>
          </a:p>
        </p:txBody>
      </p:sp>
      <p:sp>
        <p:nvSpPr>
          <p:cNvPr id="63494" name="AutoShape 27"/>
          <p:cNvSpPr>
            <a:spLocks noChangeArrowheads="1"/>
          </p:cNvSpPr>
          <p:nvPr/>
        </p:nvSpPr>
        <p:spPr bwMode="auto">
          <a:xfrm>
            <a:off x="2895600" y="2286000"/>
            <a:ext cx="2209800" cy="1600200"/>
          </a:xfrm>
          <a:prstGeom prst="wedgeRoundRectCallout">
            <a:avLst>
              <a:gd name="adj1" fmla="val -42315"/>
              <a:gd name="adj2" fmla="val 67162"/>
              <a:gd name="adj3" fmla="val 16667"/>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r>
              <a:rPr lang="en-US" altLang="ko-KR" dirty="0">
                <a:solidFill>
                  <a:srgbClr val="000000"/>
                </a:solidFill>
              </a:rPr>
              <a:t>Evaluate </a:t>
            </a:r>
            <a:r>
              <a:rPr lang="en-US" altLang="ko-KR" dirty="0" smtClean="0">
                <a:solidFill>
                  <a:srgbClr val="000000"/>
                </a:solidFill>
              </a:rPr>
              <a:t>Slowdown</a:t>
            </a:r>
            <a:endParaRPr lang="en-US" altLang="ko-KR" dirty="0">
              <a:solidFill>
                <a:srgbClr val="000000"/>
              </a:solidFill>
            </a:endParaRPr>
          </a:p>
          <a:p>
            <a:r>
              <a:rPr lang="en-US" altLang="ko-KR" dirty="0">
                <a:solidFill>
                  <a:srgbClr val="000000"/>
                </a:solidFill>
              </a:rPr>
              <a:t>P1: </a:t>
            </a:r>
            <a:r>
              <a:rPr lang="en-US" altLang="ko-KR" dirty="0">
                <a:solidFill>
                  <a:srgbClr val="3B812F"/>
                </a:solidFill>
              </a:rPr>
              <a:t>20%</a:t>
            </a:r>
            <a:r>
              <a:rPr lang="en-US" altLang="ko-KR" dirty="0">
                <a:solidFill>
                  <a:srgbClr val="000000"/>
                </a:solidFill>
              </a:rPr>
              <a:t> / 20%</a:t>
            </a:r>
          </a:p>
          <a:p>
            <a:r>
              <a:rPr lang="en-US" altLang="ko-KR" dirty="0">
                <a:solidFill>
                  <a:srgbClr val="000000"/>
                </a:solidFill>
              </a:rPr>
              <a:t>P2: </a:t>
            </a:r>
            <a:r>
              <a:rPr lang="en-US" altLang="ko-KR" dirty="0">
                <a:solidFill>
                  <a:srgbClr val="FF0000"/>
                </a:solidFill>
              </a:rPr>
              <a:t>15%</a:t>
            </a:r>
            <a:r>
              <a:rPr lang="en-US" altLang="ko-KR" dirty="0">
                <a:solidFill>
                  <a:srgbClr val="000000"/>
                </a:solidFill>
              </a:rPr>
              <a:t> / 5%</a:t>
            </a:r>
          </a:p>
        </p:txBody>
      </p:sp>
      <p:sp>
        <p:nvSpPr>
          <p:cNvPr id="272413" name="AutoShape 29"/>
          <p:cNvSpPr>
            <a:spLocks noChangeArrowheads="1"/>
          </p:cNvSpPr>
          <p:nvPr/>
        </p:nvSpPr>
        <p:spPr bwMode="auto">
          <a:xfrm>
            <a:off x="3886200" y="4038600"/>
            <a:ext cx="304800" cy="762000"/>
          </a:xfrm>
          <a:prstGeom prst="downArrow">
            <a:avLst>
              <a:gd name="adj1" fmla="val 50000"/>
              <a:gd name="adj2" fmla="val 62500"/>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63496" name="Rectangle 35"/>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3497" name="Rectangle 36"/>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5%</a:t>
            </a:r>
          </a:p>
        </p:txBody>
      </p:sp>
      <p:sp>
        <p:nvSpPr>
          <p:cNvPr id="63498" name="Text Box 37"/>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3499" name="Group 38"/>
          <p:cNvGrpSpPr>
            <a:grpSpLocks/>
          </p:cNvGrpSpPr>
          <p:nvPr/>
        </p:nvGrpSpPr>
        <p:grpSpPr bwMode="auto">
          <a:xfrm>
            <a:off x="5410200" y="4327525"/>
            <a:ext cx="2286000" cy="701675"/>
            <a:chOff x="3408" y="2726"/>
            <a:chExt cx="1440" cy="442"/>
          </a:xfrm>
        </p:grpSpPr>
        <p:sp>
          <p:nvSpPr>
            <p:cNvPr id="63513" name="Line 39"/>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63514" name="Text Box 40"/>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3500" name="Group 41"/>
          <p:cNvGrpSpPr>
            <a:grpSpLocks/>
          </p:cNvGrpSpPr>
          <p:nvPr/>
        </p:nvGrpSpPr>
        <p:grpSpPr bwMode="auto">
          <a:xfrm>
            <a:off x="990600" y="2651125"/>
            <a:ext cx="1866900" cy="1387475"/>
            <a:chOff x="624" y="1670"/>
            <a:chExt cx="1176" cy="874"/>
          </a:xfrm>
        </p:grpSpPr>
        <p:sp>
          <p:nvSpPr>
            <p:cNvPr id="63510" name="Rectangle 42"/>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3511" name="Rectangle 43"/>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P2:15%</a:t>
              </a:r>
            </a:p>
          </p:txBody>
        </p:sp>
        <p:sp>
          <p:nvSpPr>
            <p:cNvPr id="63512" name="Text Box 44"/>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5" name="Group 45"/>
          <p:cNvGrpSpPr>
            <a:grpSpLocks/>
          </p:cNvGrpSpPr>
          <p:nvPr/>
        </p:nvGrpSpPr>
        <p:grpSpPr bwMode="auto">
          <a:xfrm>
            <a:off x="3200400" y="4784725"/>
            <a:ext cx="1781175" cy="1387475"/>
            <a:chOff x="2382" y="3014"/>
            <a:chExt cx="1122" cy="874"/>
          </a:xfrm>
        </p:grpSpPr>
        <p:sp>
          <p:nvSpPr>
            <p:cNvPr id="63507" name="Rectangle 46"/>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P1:256KB</a:t>
              </a:r>
            </a:p>
          </p:txBody>
        </p:sp>
        <p:sp>
          <p:nvSpPr>
            <p:cNvPr id="63508" name="Rectangle 47"/>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P2:256KB</a:t>
              </a:r>
            </a:p>
          </p:txBody>
        </p:sp>
        <p:sp>
          <p:nvSpPr>
            <p:cNvPr id="63509" name="Text Box 48"/>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6" name="Group 49"/>
          <p:cNvGrpSpPr>
            <a:grpSpLocks/>
          </p:cNvGrpSpPr>
          <p:nvPr/>
        </p:nvGrpSpPr>
        <p:grpSpPr bwMode="auto">
          <a:xfrm>
            <a:off x="3200400" y="4784725"/>
            <a:ext cx="1781175" cy="1387475"/>
            <a:chOff x="2382" y="3014"/>
            <a:chExt cx="1122" cy="874"/>
          </a:xfrm>
        </p:grpSpPr>
        <p:sp>
          <p:nvSpPr>
            <p:cNvPr id="63504" name="Rectangle 50"/>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P1:192KB</a:t>
              </a:r>
            </a:p>
          </p:txBody>
        </p:sp>
        <p:sp>
          <p:nvSpPr>
            <p:cNvPr id="63505" name="Rectangle 51"/>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P2:320KB</a:t>
              </a:r>
            </a:p>
          </p:txBody>
        </p:sp>
        <p:sp>
          <p:nvSpPr>
            <p:cNvPr id="63506" name="Text Box 52"/>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
        <p:nvSpPr>
          <p:cNvPr id="272437" name="AutoShape 53"/>
          <p:cNvSpPr>
            <a:spLocks noChangeArrowheads="1"/>
          </p:cNvSpPr>
          <p:nvPr/>
        </p:nvSpPr>
        <p:spPr bwMode="auto">
          <a:xfrm>
            <a:off x="5334000" y="5029200"/>
            <a:ext cx="1828800" cy="1447800"/>
          </a:xfrm>
          <a:prstGeom prst="wedgeRoundRectCallout">
            <a:avLst>
              <a:gd name="adj1" fmla="val -72310"/>
              <a:gd name="adj2" fmla="val -5593"/>
              <a:gd name="adj3" fmla="val 16667"/>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r>
              <a:rPr lang="en-US" altLang="ko-KR">
                <a:solidFill>
                  <a:srgbClr val="000000"/>
                </a:solidFill>
              </a:rPr>
              <a:t>Partition granularity: 64KB</a:t>
            </a:r>
          </a:p>
        </p:txBody>
      </p:sp>
    </p:spTree>
    <p:extLst>
      <p:ext uri="{BB962C8B-B14F-4D97-AF65-F5344CB8AC3E}">
        <p14:creationId xmlns:p14="http://schemas.microsoft.com/office/powerpoint/2010/main" val="40522794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4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2437"/>
                                        </p:tgtEl>
                                        <p:attrNameLst>
                                          <p:attrName>style.visibility</p:attrName>
                                        </p:attrNameLst>
                                      </p:cBhvr>
                                      <p:to>
                                        <p:strVal val="visible"/>
                                      </p:to>
                                    </p:set>
                                  </p:childTnLst>
                                </p:cTn>
                              </p:par>
                              <p:par>
                                <p:cTn id="9" presetID="35" presetClass="emph" presetSubtype="0" fill="hold"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9"/>
                                            </p:cond>
                                          </p:stCondLst>
                                        </p:cTn>
                                        <p:tgtEl>
                                          <p:spTgt spid="5"/>
                                        </p:tgtEl>
                                        <p:attrNameLst>
                                          <p:attrName>style.visibility</p:attrName>
                                        </p:attrNameLst>
                                      </p:cBhvr>
                                      <p:to>
                                        <p:strVal val="hidden"/>
                                      </p:to>
                                    </p:set>
                                  </p:sub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13" grpId="0" animBg="1"/>
      <p:bldP spid="2724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1A6CAA86-D254-FF4B-A264-0E17DB74E495}" type="slidenum">
              <a:rPr lang="ko-KR" altLang="en-US" sz="1200">
                <a:solidFill>
                  <a:srgbClr val="000000"/>
                </a:solidFill>
                <a:latin typeface="Garamond" charset="0"/>
              </a:rPr>
              <a:pPr algn="ctr" eaLnBrk="1" hangingPunct="1"/>
              <a:t>44</a:t>
            </a:fld>
            <a:endParaRPr lang="en-US" altLang="ko-KR" sz="1200">
              <a:solidFill>
                <a:srgbClr val="000000"/>
              </a:solidFill>
              <a:latin typeface="Garamond" charset="0"/>
            </a:endParaRPr>
          </a:p>
        </p:txBody>
      </p:sp>
      <p:sp>
        <p:nvSpPr>
          <p:cNvPr id="65538"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5539" name="Group 3"/>
          <p:cNvGrpSpPr>
            <a:grpSpLocks/>
          </p:cNvGrpSpPr>
          <p:nvPr/>
        </p:nvGrpSpPr>
        <p:grpSpPr bwMode="auto">
          <a:xfrm>
            <a:off x="685800" y="3962400"/>
            <a:ext cx="7010400" cy="457200"/>
            <a:chOff x="768" y="2592"/>
            <a:chExt cx="4416" cy="288"/>
          </a:xfrm>
        </p:grpSpPr>
        <p:sp>
          <p:nvSpPr>
            <p:cNvPr id="65564"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5565"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5566"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5567"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5568"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65540" name="AutoShape 22"/>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2</a:t>
            </a:r>
            <a:r>
              <a:rPr lang="en-US" altLang="ko-KR" baseline="30000">
                <a:solidFill>
                  <a:srgbClr val="000000"/>
                </a:solidFill>
              </a:rPr>
              <a:t>nd</a:t>
            </a:r>
            <a:r>
              <a:rPr lang="en-US" altLang="ko-KR">
                <a:solidFill>
                  <a:srgbClr val="000000"/>
                </a:solidFill>
              </a:rPr>
              <a:t> Interval</a:t>
            </a:r>
          </a:p>
        </p:txBody>
      </p:sp>
      <p:sp>
        <p:nvSpPr>
          <p:cNvPr id="270359" name="AutoShape 23"/>
          <p:cNvSpPr>
            <a:spLocks noChangeArrowheads="1"/>
          </p:cNvSpPr>
          <p:nvPr/>
        </p:nvSpPr>
        <p:spPr bwMode="auto">
          <a:xfrm>
            <a:off x="28956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5542" name="Rectangle 32"/>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5543" name="Rectangle 33"/>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5%</a:t>
            </a:r>
          </a:p>
        </p:txBody>
      </p:sp>
      <p:sp>
        <p:nvSpPr>
          <p:cNvPr id="65544" name="Text Box 34"/>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5545" name="Group 35"/>
          <p:cNvGrpSpPr>
            <a:grpSpLocks/>
          </p:cNvGrpSpPr>
          <p:nvPr/>
        </p:nvGrpSpPr>
        <p:grpSpPr bwMode="auto">
          <a:xfrm>
            <a:off x="5410200" y="4327525"/>
            <a:ext cx="2286000" cy="701675"/>
            <a:chOff x="3408" y="2726"/>
            <a:chExt cx="1440" cy="442"/>
          </a:xfrm>
        </p:grpSpPr>
        <p:sp>
          <p:nvSpPr>
            <p:cNvPr id="65562" name="Line 36"/>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65563" name="Text Box 37"/>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5546" name="Group 38"/>
          <p:cNvGrpSpPr>
            <a:grpSpLocks/>
          </p:cNvGrpSpPr>
          <p:nvPr/>
        </p:nvGrpSpPr>
        <p:grpSpPr bwMode="auto">
          <a:xfrm>
            <a:off x="990600" y="2651125"/>
            <a:ext cx="1866900" cy="1387475"/>
            <a:chOff x="624" y="1670"/>
            <a:chExt cx="1176" cy="874"/>
          </a:xfrm>
        </p:grpSpPr>
        <p:sp>
          <p:nvSpPr>
            <p:cNvPr id="65559" name="Rectangle 39"/>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5560" name="Rectangle 40"/>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P2:15%</a:t>
              </a:r>
            </a:p>
          </p:txBody>
        </p:sp>
        <p:sp>
          <p:nvSpPr>
            <p:cNvPr id="65561" name="Text Box 41"/>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5" name="Group 42"/>
          <p:cNvGrpSpPr>
            <a:grpSpLocks/>
          </p:cNvGrpSpPr>
          <p:nvPr/>
        </p:nvGrpSpPr>
        <p:grpSpPr bwMode="auto">
          <a:xfrm>
            <a:off x="3352800" y="2651125"/>
            <a:ext cx="1866900" cy="1387475"/>
            <a:chOff x="624" y="1670"/>
            <a:chExt cx="1176" cy="874"/>
          </a:xfrm>
        </p:grpSpPr>
        <p:sp>
          <p:nvSpPr>
            <p:cNvPr id="65556" name="Rectangle 43"/>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5557" name="Rectangle 44"/>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P2:15%</a:t>
              </a:r>
            </a:p>
          </p:txBody>
        </p:sp>
        <p:sp>
          <p:nvSpPr>
            <p:cNvPr id="65558" name="Text Box 45"/>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 name="Group 46"/>
          <p:cNvGrpSpPr>
            <a:grpSpLocks/>
          </p:cNvGrpSpPr>
          <p:nvPr/>
        </p:nvGrpSpPr>
        <p:grpSpPr bwMode="auto">
          <a:xfrm>
            <a:off x="3352800" y="2651125"/>
            <a:ext cx="1866900" cy="1387475"/>
            <a:chOff x="624" y="1670"/>
            <a:chExt cx="1176" cy="874"/>
          </a:xfrm>
        </p:grpSpPr>
        <p:sp>
          <p:nvSpPr>
            <p:cNvPr id="65553" name="Rectangle 47"/>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5554" name="Rectangle 48"/>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P2:10%</a:t>
              </a:r>
            </a:p>
          </p:txBody>
        </p:sp>
        <p:sp>
          <p:nvSpPr>
            <p:cNvPr id="65555" name="Text Box 49"/>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5549" name="Group 50"/>
          <p:cNvGrpSpPr>
            <a:grpSpLocks/>
          </p:cNvGrpSpPr>
          <p:nvPr/>
        </p:nvGrpSpPr>
        <p:grpSpPr bwMode="auto">
          <a:xfrm>
            <a:off x="3200400" y="4784725"/>
            <a:ext cx="1781175" cy="1387475"/>
            <a:chOff x="2382" y="3014"/>
            <a:chExt cx="1122" cy="874"/>
          </a:xfrm>
        </p:grpSpPr>
        <p:sp>
          <p:nvSpPr>
            <p:cNvPr id="65550" name="Rectangle 51"/>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P1:192KB</a:t>
              </a:r>
            </a:p>
          </p:txBody>
        </p:sp>
        <p:sp>
          <p:nvSpPr>
            <p:cNvPr id="65551" name="Rectangle 52"/>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P2:320KB</a:t>
              </a:r>
            </a:p>
          </p:txBody>
        </p:sp>
        <p:sp>
          <p:nvSpPr>
            <p:cNvPr id="65552" name="Text Box 53"/>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val="37496731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1.21612E-6 L 0.25834 1.21612E-6 " pathEditMode="relative" rAng="0" ptsTypes="AA">
                                      <p:cBhvr>
                                        <p:cTn id="6" dur="2000" fill="hold"/>
                                        <p:tgtEl>
                                          <p:spTgt spid="270359"/>
                                        </p:tgtEl>
                                        <p:attrNameLst>
                                          <p:attrName>ppt_x</p:attrName>
                                          <p:attrName>ppt_y</p:attrName>
                                        </p:attrNameLst>
                                      </p:cBhvr>
                                      <p:rCtr x="12917" y="0"/>
                                    </p:animMotion>
                                  </p:childTnLst>
                                </p:cTn>
                              </p:par>
                              <p:par>
                                <p:cTn id="7" presetID="35" presetClass="emph" presetSubtype="0" repeatCount="2000" fill="hold" nodeType="withEffect">
                                  <p:stCondLst>
                                    <p:cond delay="0"/>
                                  </p:stCondLst>
                                  <p:childTnLst>
                                    <p:anim calcmode="discrete" valueType="str">
                                      <p:cBhvr>
                                        <p:cTn id="8" dur="1000" fill="hold"/>
                                        <p:tgtEl>
                                          <p:spTgt spid="5"/>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5"/>
                                        </p:tgtEl>
                                        <p:attrNameLst>
                                          <p:attrName>style.visibility</p:attrName>
                                        </p:attrNameLst>
                                      </p:cBhvr>
                                      <p:to>
                                        <p:strVal val="hidden"/>
                                      </p:to>
                                    </p:set>
                                  </p:sub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DBB25FBC-40F4-9441-A30B-9EC75C2780CB}" type="slidenum">
              <a:rPr lang="ko-KR" altLang="en-US" sz="1200">
                <a:solidFill>
                  <a:srgbClr val="000000"/>
                </a:solidFill>
                <a:latin typeface="Garamond" charset="0"/>
              </a:rPr>
              <a:pPr algn="ctr" eaLnBrk="1" hangingPunct="1"/>
              <a:t>45</a:t>
            </a:fld>
            <a:endParaRPr lang="en-US" altLang="ko-KR" sz="1200">
              <a:solidFill>
                <a:srgbClr val="000000"/>
              </a:solidFill>
              <a:latin typeface="Garamond" charset="0"/>
            </a:endParaRPr>
          </a:p>
        </p:txBody>
      </p:sp>
      <p:sp>
        <p:nvSpPr>
          <p:cNvPr id="67586" name="Rectangle 4"/>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7587" name="Group 5"/>
          <p:cNvGrpSpPr>
            <a:grpSpLocks/>
          </p:cNvGrpSpPr>
          <p:nvPr/>
        </p:nvGrpSpPr>
        <p:grpSpPr bwMode="auto">
          <a:xfrm>
            <a:off x="685800" y="3962400"/>
            <a:ext cx="7010400" cy="457200"/>
            <a:chOff x="768" y="2592"/>
            <a:chExt cx="4416" cy="288"/>
          </a:xfrm>
        </p:grpSpPr>
        <p:sp>
          <p:nvSpPr>
            <p:cNvPr id="67614" name="Line 6"/>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7615" name="Line 7"/>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7616" name="Line 8"/>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7617" name="Line 9"/>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7618" name="Line 10"/>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67588" name="AutoShape 11"/>
          <p:cNvSpPr>
            <a:spLocks noChangeArrowheads="1"/>
          </p:cNvSpPr>
          <p:nvPr/>
        </p:nvSpPr>
        <p:spPr bwMode="auto">
          <a:xfrm>
            <a:off x="52578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7589" name="AutoShape 24"/>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Repartition!</a:t>
            </a:r>
          </a:p>
        </p:txBody>
      </p:sp>
      <p:sp>
        <p:nvSpPr>
          <p:cNvPr id="67590" name="AutoShape 25"/>
          <p:cNvSpPr>
            <a:spLocks noChangeArrowheads="1"/>
          </p:cNvSpPr>
          <p:nvPr/>
        </p:nvSpPr>
        <p:spPr bwMode="auto">
          <a:xfrm>
            <a:off x="5257800" y="2133600"/>
            <a:ext cx="2209800" cy="1752600"/>
          </a:xfrm>
          <a:prstGeom prst="wedgeRoundRectCallout">
            <a:avLst>
              <a:gd name="adj1" fmla="val -42315"/>
              <a:gd name="adj2" fmla="val 65671"/>
              <a:gd name="adj3" fmla="val 16667"/>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r>
              <a:rPr lang="en-US" altLang="ko-KR" dirty="0">
                <a:solidFill>
                  <a:srgbClr val="000000"/>
                </a:solidFill>
              </a:rPr>
              <a:t>Evaluate </a:t>
            </a:r>
            <a:r>
              <a:rPr lang="en-US" altLang="ko-KR" dirty="0" smtClean="0">
                <a:solidFill>
                  <a:srgbClr val="000000"/>
                </a:solidFill>
              </a:rPr>
              <a:t>Slowdown</a:t>
            </a:r>
            <a:endParaRPr lang="en-US" altLang="ko-KR" dirty="0">
              <a:solidFill>
                <a:srgbClr val="000000"/>
              </a:solidFill>
            </a:endParaRPr>
          </a:p>
          <a:p>
            <a:r>
              <a:rPr lang="en-US" altLang="ko-KR" dirty="0">
                <a:solidFill>
                  <a:srgbClr val="000000"/>
                </a:solidFill>
              </a:rPr>
              <a:t>P1: </a:t>
            </a:r>
            <a:r>
              <a:rPr lang="en-US" altLang="ko-KR" dirty="0">
                <a:solidFill>
                  <a:srgbClr val="3B812F"/>
                </a:solidFill>
              </a:rPr>
              <a:t>20%</a:t>
            </a:r>
            <a:r>
              <a:rPr lang="en-US" altLang="ko-KR" dirty="0">
                <a:solidFill>
                  <a:srgbClr val="000000"/>
                </a:solidFill>
              </a:rPr>
              <a:t> / 20%</a:t>
            </a:r>
          </a:p>
          <a:p>
            <a:r>
              <a:rPr lang="en-US" altLang="ko-KR" dirty="0">
                <a:solidFill>
                  <a:srgbClr val="000000"/>
                </a:solidFill>
              </a:rPr>
              <a:t>P2: </a:t>
            </a:r>
            <a:r>
              <a:rPr lang="en-US" altLang="ko-KR" dirty="0">
                <a:solidFill>
                  <a:srgbClr val="FF0000"/>
                </a:solidFill>
              </a:rPr>
              <a:t>10%</a:t>
            </a:r>
            <a:r>
              <a:rPr lang="en-US" altLang="ko-KR" dirty="0">
                <a:solidFill>
                  <a:srgbClr val="000000"/>
                </a:solidFill>
              </a:rPr>
              <a:t> / 5%</a:t>
            </a:r>
          </a:p>
        </p:txBody>
      </p:sp>
      <p:sp>
        <p:nvSpPr>
          <p:cNvPr id="276506" name="AutoShape 26"/>
          <p:cNvSpPr>
            <a:spLocks noChangeArrowheads="1"/>
          </p:cNvSpPr>
          <p:nvPr/>
        </p:nvSpPr>
        <p:spPr bwMode="auto">
          <a:xfrm rot="2373241">
            <a:off x="4876800" y="4267200"/>
            <a:ext cx="304800" cy="609600"/>
          </a:xfrm>
          <a:prstGeom prst="downArrow">
            <a:avLst>
              <a:gd name="adj1" fmla="val 50000"/>
              <a:gd name="adj2" fmla="val 50000"/>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67592" name="Rectangle 31"/>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7593" name="Rectangle 32"/>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5%</a:t>
            </a:r>
          </a:p>
        </p:txBody>
      </p:sp>
      <p:sp>
        <p:nvSpPr>
          <p:cNvPr id="67594" name="Text Box 33"/>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7595" name="Group 34"/>
          <p:cNvGrpSpPr>
            <a:grpSpLocks/>
          </p:cNvGrpSpPr>
          <p:nvPr/>
        </p:nvGrpSpPr>
        <p:grpSpPr bwMode="auto">
          <a:xfrm>
            <a:off x="5410200" y="4327525"/>
            <a:ext cx="2286000" cy="701675"/>
            <a:chOff x="3408" y="2726"/>
            <a:chExt cx="1440" cy="442"/>
          </a:xfrm>
        </p:grpSpPr>
        <p:sp>
          <p:nvSpPr>
            <p:cNvPr id="67612" name="Line 35"/>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67613" name="Text Box 36"/>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7596" name="Group 37"/>
          <p:cNvGrpSpPr>
            <a:grpSpLocks/>
          </p:cNvGrpSpPr>
          <p:nvPr/>
        </p:nvGrpSpPr>
        <p:grpSpPr bwMode="auto">
          <a:xfrm>
            <a:off x="990600" y="2651125"/>
            <a:ext cx="1866900" cy="1387475"/>
            <a:chOff x="624" y="1670"/>
            <a:chExt cx="1176" cy="874"/>
          </a:xfrm>
        </p:grpSpPr>
        <p:sp>
          <p:nvSpPr>
            <p:cNvPr id="67609" name="Rectangle 38"/>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7610" name="Rectangle 39"/>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P2:15%</a:t>
              </a:r>
            </a:p>
          </p:txBody>
        </p:sp>
        <p:sp>
          <p:nvSpPr>
            <p:cNvPr id="67611" name="Text Box 40"/>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7597" name="Group 45"/>
          <p:cNvGrpSpPr>
            <a:grpSpLocks/>
          </p:cNvGrpSpPr>
          <p:nvPr/>
        </p:nvGrpSpPr>
        <p:grpSpPr bwMode="auto">
          <a:xfrm>
            <a:off x="3352800" y="2651125"/>
            <a:ext cx="1866900" cy="1387475"/>
            <a:chOff x="624" y="1670"/>
            <a:chExt cx="1176" cy="874"/>
          </a:xfrm>
        </p:grpSpPr>
        <p:sp>
          <p:nvSpPr>
            <p:cNvPr id="67606" name="Rectangle 46"/>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7607" name="Rectangle 47"/>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P2:10%</a:t>
              </a:r>
            </a:p>
          </p:txBody>
        </p:sp>
        <p:sp>
          <p:nvSpPr>
            <p:cNvPr id="67608" name="Text Box 48"/>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 name="Group 49"/>
          <p:cNvGrpSpPr>
            <a:grpSpLocks/>
          </p:cNvGrpSpPr>
          <p:nvPr/>
        </p:nvGrpSpPr>
        <p:grpSpPr bwMode="auto">
          <a:xfrm>
            <a:off x="3200400" y="4784725"/>
            <a:ext cx="1781175" cy="1387475"/>
            <a:chOff x="2382" y="3014"/>
            <a:chExt cx="1122" cy="874"/>
          </a:xfrm>
        </p:grpSpPr>
        <p:sp>
          <p:nvSpPr>
            <p:cNvPr id="67603" name="Rectangle 50"/>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P1:192KB</a:t>
              </a:r>
            </a:p>
          </p:txBody>
        </p:sp>
        <p:sp>
          <p:nvSpPr>
            <p:cNvPr id="67604" name="Rectangle 51"/>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P2:320KB</a:t>
              </a:r>
            </a:p>
          </p:txBody>
        </p:sp>
        <p:sp>
          <p:nvSpPr>
            <p:cNvPr id="67605" name="Text Box 52"/>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7" name="Group 53"/>
          <p:cNvGrpSpPr>
            <a:grpSpLocks/>
          </p:cNvGrpSpPr>
          <p:nvPr/>
        </p:nvGrpSpPr>
        <p:grpSpPr bwMode="auto">
          <a:xfrm>
            <a:off x="3200400" y="4784725"/>
            <a:ext cx="1781175" cy="1387475"/>
            <a:chOff x="2382" y="3014"/>
            <a:chExt cx="1122" cy="874"/>
          </a:xfrm>
        </p:grpSpPr>
        <p:sp>
          <p:nvSpPr>
            <p:cNvPr id="67600" name="Rectangle 54"/>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P1:128KB</a:t>
              </a:r>
            </a:p>
          </p:txBody>
        </p:sp>
        <p:sp>
          <p:nvSpPr>
            <p:cNvPr id="67601" name="Rectangle 55"/>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P2:384KB</a:t>
              </a:r>
            </a:p>
          </p:txBody>
        </p:sp>
        <p:sp>
          <p:nvSpPr>
            <p:cNvPr id="67602" name="Text Box 56"/>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val="7501899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6"/>
                                        </p:tgtEl>
                                        <p:attrNameLst>
                                          <p:attrName>style.visibility</p:attrName>
                                        </p:attrNameLst>
                                      </p:cBhvr>
                                      <p:to>
                                        <p:strVal val="visible"/>
                                      </p:to>
                                    </p:set>
                                  </p:childTnLst>
                                </p:cTn>
                              </p:par>
                              <p:par>
                                <p:cTn id="7" presetID="35" presetClass="emph" presetSubtype="0" fill="hold" nodeType="withEffect">
                                  <p:stCondLst>
                                    <p:cond delay="0"/>
                                  </p:stCondLst>
                                  <p:childTnLst>
                                    <p:anim calcmode="discrete" valueType="str">
                                      <p:cBhvr>
                                        <p:cTn id="8"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5EB6498D-F273-0547-97D1-0248302BA433}" type="slidenum">
              <a:rPr lang="ko-KR" altLang="en-US" sz="1200">
                <a:solidFill>
                  <a:srgbClr val="000000"/>
                </a:solidFill>
                <a:latin typeface="Garamond" charset="0"/>
              </a:rPr>
              <a:pPr algn="ctr" eaLnBrk="1" hangingPunct="1"/>
              <a:t>46</a:t>
            </a:fld>
            <a:endParaRPr lang="en-US" altLang="ko-KR" sz="1200">
              <a:solidFill>
                <a:srgbClr val="000000"/>
              </a:solidFill>
              <a:latin typeface="Garamond" charset="0"/>
            </a:endParaRPr>
          </a:p>
        </p:txBody>
      </p:sp>
      <p:sp>
        <p:nvSpPr>
          <p:cNvPr id="69634"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9635" name="Group 3"/>
          <p:cNvGrpSpPr>
            <a:grpSpLocks/>
          </p:cNvGrpSpPr>
          <p:nvPr/>
        </p:nvGrpSpPr>
        <p:grpSpPr bwMode="auto">
          <a:xfrm>
            <a:off x="685800" y="3962400"/>
            <a:ext cx="7010400" cy="457200"/>
            <a:chOff x="768" y="2592"/>
            <a:chExt cx="4416" cy="288"/>
          </a:xfrm>
        </p:grpSpPr>
        <p:sp>
          <p:nvSpPr>
            <p:cNvPr id="69660"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9661"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9662"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9663"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69664"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69636" name="AutoShape 21"/>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3</a:t>
            </a:r>
            <a:r>
              <a:rPr lang="en-US" altLang="ko-KR" baseline="30000">
                <a:solidFill>
                  <a:srgbClr val="000000"/>
                </a:solidFill>
              </a:rPr>
              <a:t>rd</a:t>
            </a:r>
            <a:r>
              <a:rPr lang="en-US" altLang="ko-KR">
                <a:solidFill>
                  <a:srgbClr val="000000"/>
                </a:solidFill>
              </a:rPr>
              <a:t> Interval</a:t>
            </a:r>
          </a:p>
        </p:txBody>
      </p:sp>
      <p:sp>
        <p:nvSpPr>
          <p:cNvPr id="274463" name="AutoShape 31"/>
          <p:cNvSpPr>
            <a:spLocks noChangeArrowheads="1"/>
          </p:cNvSpPr>
          <p:nvPr/>
        </p:nvSpPr>
        <p:spPr bwMode="auto">
          <a:xfrm>
            <a:off x="52578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9638" name="Rectangle 36"/>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9639" name="Rectangle 37"/>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5%</a:t>
            </a:r>
          </a:p>
        </p:txBody>
      </p:sp>
      <p:sp>
        <p:nvSpPr>
          <p:cNvPr id="69640" name="Text Box 38"/>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9641" name="Group 39"/>
          <p:cNvGrpSpPr>
            <a:grpSpLocks/>
          </p:cNvGrpSpPr>
          <p:nvPr/>
        </p:nvGrpSpPr>
        <p:grpSpPr bwMode="auto">
          <a:xfrm>
            <a:off x="5410200" y="4327525"/>
            <a:ext cx="2286000" cy="701675"/>
            <a:chOff x="3408" y="2726"/>
            <a:chExt cx="1440" cy="442"/>
          </a:xfrm>
        </p:grpSpPr>
        <p:sp>
          <p:nvSpPr>
            <p:cNvPr id="69658" name="Line 40"/>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69659" name="Text Box 41"/>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9642" name="Group 42"/>
          <p:cNvGrpSpPr>
            <a:grpSpLocks/>
          </p:cNvGrpSpPr>
          <p:nvPr/>
        </p:nvGrpSpPr>
        <p:grpSpPr bwMode="auto">
          <a:xfrm>
            <a:off x="3352800" y="2651125"/>
            <a:ext cx="1866900" cy="1387475"/>
            <a:chOff x="624" y="1670"/>
            <a:chExt cx="1176" cy="874"/>
          </a:xfrm>
        </p:grpSpPr>
        <p:sp>
          <p:nvSpPr>
            <p:cNvPr id="69655" name="Rectangle 43"/>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9656" name="Rectangle 44"/>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P2:10%</a:t>
              </a:r>
            </a:p>
          </p:txBody>
        </p:sp>
        <p:sp>
          <p:nvSpPr>
            <p:cNvPr id="69657" name="Text Box 45"/>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9643" name="Group 46"/>
          <p:cNvGrpSpPr>
            <a:grpSpLocks/>
          </p:cNvGrpSpPr>
          <p:nvPr/>
        </p:nvGrpSpPr>
        <p:grpSpPr bwMode="auto">
          <a:xfrm>
            <a:off x="3200400" y="4784725"/>
            <a:ext cx="1781175" cy="1387475"/>
            <a:chOff x="2382" y="3014"/>
            <a:chExt cx="1122" cy="874"/>
          </a:xfrm>
        </p:grpSpPr>
        <p:sp>
          <p:nvSpPr>
            <p:cNvPr id="69652" name="Rectangle 47"/>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P1:128KB</a:t>
              </a:r>
            </a:p>
          </p:txBody>
        </p:sp>
        <p:sp>
          <p:nvSpPr>
            <p:cNvPr id="69653" name="Rectangle 48"/>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P2:384KB</a:t>
              </a:r>
            </a:p>
          </p:txBody>
        </p:sp>
        <p:sp>
          <p:nvSpPr>
            <p:cNvPr id="69654" name="Text Box 49"/>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6" name="Group 50"/>
          <p:cNvGrpSpPr>
            <a:grpSpLocks/>
          </p:cNvGrpSpPr>
          <p:nvPr/>
        </p:nvGrpSpPr>
        <p:grpSpPr bwMode="auto">
          <a:xfrm>
            <a:off x="5562600" y="2651125"/>
            <a:ext cx="1866900" cy="1387475"/>
            <a:chOff x="624" y="1670"/>
            <a:chExt cx="1176" cy="874"/>
          </a:xfrm>
        </p:grpSpPr>
        <p:sp>
          <p:nvSpPr>
            <p:cNvPr id="69649" name="Rectangle 51"/>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69650" name="Rectangle 52"/>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P2:10%</a:t>
              </a:r>
            </a:p>
          </p:txBody>
        </p:sp>
        <p:sp>
          <p:nvSpPr>
            <p:cNvPr id="69651" name="Text Box 53"/>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7" name="Group 54"/>
          <p:cNvGrpSpPr>
            <a:grpSpLocks/>
          </p:cNvGrpSpPr>
          <p:nvPr/>
        </p:nvGrpSpPr>
        <p:grpSpPr bwMode="auto">
          <a:xfrm>
            <a:off x="5562600" y="2651125"/>
            <a:ext cx="1866900" cy="1387475"/>
            <a:chOff x="624" y="1670"/>
            <a:chExt cx="1176" cy="874"/>
          </a:xfrm>
        </p:grpSpPr>
        <p:sp>
          <p:nvSpPr>
            <p:cNvPr id="69646" name="Rectangle 55"/>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P1:25%</a:t>
              </a:r>
            </a:p>
          </p:txBody>
        </p:sp>
        <p:sp>
          <p:nvSpPr>
            <p:cNvPr id="69647" name="Rectangle 56"/>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9%</a:t>
              </a:r>
            </a:p>
          </p:txBody>
        </p:sp>
        <p:sp>
          <p:nvSpPr>
            <p:cNvPr id="69648" name="Text Box 57"/>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spTree>
    <p:extLst>
      <p:ext uri="{BB962C8B-B14F-4D97-AF65-F5344CB8AC3E}">
        <p14:creationId xmlns:p14="http://schemas.microsoft.com/office/powerpoint/2010/main" val="147526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0 0.0  L 0.25 0.0  E" pathEditMode="relative" ptsTypes="">
                                      <p:cBhvr>
                                        <p:cTn id="6" dur="2000" fill="hold"/>
                                        <p:tgtEl>
                                          <p:spTgt spid="274463"/>
                                        </p:tgtEl>
                                        <p:attrNameLst>
                                          <p:attrName>ppt_x</p:attrName>
                                          <p:attrName>ppt_y</p:attrName>
                                        </p:attrNameLst>
                                      </p:cBhvr>
                                    </p:animMotion>
                                  </p:childTnLst>
                                </p:cTn>
                              </p:par>
                              <p:par>
                                <p:cTn id="7" presetID="35" presetClass="emph" presetSubtype="0" repeatCount="2000" fill="hold" nodeType="withEffect">
                                  <p:stCondLst>
                                    <p:cond delay="0"/>
                                  </p:stCondLst>
                                  <p:childTnLst>
                                    <p:anim calcmode="discrete" valueType="str">
                                      <p:cBhvr>
                                        <p:cTn id="8"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6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40CA08A9-D042-9A4A-BB1D-0EAB7941D9CC}" type="slidenum">
              <a:rPr lang="ko-KR" altLang="en-US" sz="1200">
                <a:solidFill>
                  <a:srgbClr val="000000"/>
                </a:solidFill>
                <a:latin typeface="Garamond" charset="0"/>
              </a:rPr>
              <a:pPr algn="ctr" eaLnBrk="1" hangingPunct="1"/>
              <a:t>47</a:t>
            </a:fld>
            <a:endParaRPr lang="en-US" altLang="ko-KR" sz="1200">
              <a:solidFill>
                <a:srgbClr val="000000"/>
              </a:solidFill>
              <a:latin typeface="Garamond" charset="0"/>
            </a:endParaRPr>
          </a:p>
        </p:txBody>
      </p:sp>
      <p:sp>
        <p:nvSpPr>
          <p:cNvPr id="71682" name="Rectangle 4"/>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71683" name="Group 5"/>
          <p:cNvGrpSpPr>
            <a:grpSpLocks/>
          </p:cNvGrpSpPr>
          <p:nvPr/>
        </p:nvGrpSpPr>
        <p:grpSpPr bwMode="auto">
          <a:xfrm>
            <a:off x="685800" y="3962400"/>
            <a:ext cx="7010400" cy="457200"/>
            <a:chOff x="768" y="2592"/>
            <a:chExt cx="4416" cy="288"/>
          </a:xfrm>
        </p:grpSpPr>
        <p:sp>
          <p:nvSpPr>
            <p:cNvPr id="71710" name="Line 6"/>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1711" name="Line 7"/>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1712" name="Line 8"/>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1713" name="Line 9"/>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1714" name="Line 10"/>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sp>
        <p:nvSpPr>
          <p:cNvPr id="71684" name="AutoShape 24"/>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Repartition!</a:t>
            </a:r>
          </a:p>
        </p:txBody>
      </p:sp>
      <p:sp>
        <p:nvSpPr>
          <p:cNvPr id="71685" name="AutoShape 25"/>
          <p:cNvSpPr>
            <a:spLocks noChangeArrowheads="1"/>
          </p:cNvSpPr>
          <p:nvPr/>
        </p:nvSpPr>
        <p:spPr bwMode="auto">
          <a:xfrm>
            <a:off x="6400800" y="990600"/>
            <a:ext cx="2438400" cy="1676400"/>
          </a:xfrm>
          <a:prstGeom prst="wedgeRoundRectCallout">
            <a:avLst>
              <a:gd name="adj1" fmla="val 3190"/>
              <a:gd name="adj2" fmla="val 128505"/>
              <a:gd name="adj3" fmla="val 16667"/>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r>
              <a:rPr lang="en-US" altLang="ko-KR">
                <a:solidFill>
                  <a:srgbClr val="000000"/>
                </a:solidFill>
              </a:rPr>
              <a:t>Do Rollback if:</a:t>
            </a:r>
          </a:p>
          <a:p>
            <a:r>
              <a:rPr lang="en-US" altLang="ko-KR">
                <a:solidFill>
                  <a:srgbClr val="000000"/>
                </a:solidFill>
              </a:rPr>
              <a:t>P2: </a:t>
            </a:r>
            <a:r>
              <a:rPr lang="el-GR" altLang="ko-KR">
                <a:solidFill>
                  <a:srgbClr val="000000"/>
                </a:solidFill>
                <a:cs typeface="Times New Roman" charset="0"/>
              </a:rPr>
              <a:t>Δ</a:t>
            </a:r>
            <a:r>
              <a:rPr lang="en-US" altLang="ko-KR">
                <a:solidFill>
                  <a:srgbClr val="000000"/>
                </a:solidFill>
                <a:cs typeface="Times New Roman" charset="0"/>
              </a:rPr>
              <a:t>&lt;T</a:t>
            </a:r>
            <a:r>
              <a:rPr lang="en-US" altLang="ko-KR" baseline="-25000">
                <a:solidFill>
                  <a:srgbClr val="000000"/>
                </a:solidFill>
                <a:cs typeface="Times New Roman" charset="0"/>
              </a:rPr>
              <a:t>rollback</a:t>
            </a:r>
            <a:endParaRPr lang="el-GR" altLang="ko-KR" baseline="-25000">
              <a:solidFill>
                <a:srgbClr val="000000"/>
              </a:solidFill>
              <a:cs typeface="Times New Roman" charset="0"/>
            </a:endParaRPr>
          </a:p>
          <a:p>
            <a:r>
              <a:rPr lang="el-GR" altLang="ko-KR">
                <a:solidFill>
                  <a:srgbClr val="000000"/>
                </a:solidFill>
              </a:rPr>
              <a:t>Δ</a:t>
            </a:r>
            <a:r>
              <a:rPr lang="en-US" altLang="ko-KR">
                <a:solidFill>
                  <a:srgbClr val="000000"/>
                </a:solidFill>
              </a:rPr>
              <a:t>=MR</a:t>
            </a:r>
            <a:r>
              <a:rPr lang="en-US" altLang="ko-KR" baseline="-25000">
                <a:solidFill>
                  <a:srgbClr val="000000"/>
                </a:solidFill>
              </a:rPr>
              <a:t>old</a:t>
            </a:r>
            <a:r>
              <a:rPr lang="en-US" altLang="ko-KR">
                <a:solidFill>
                  <a:srgbClr val="000000"/>
                </a:solidFill>
              </a:rPr>
              <a:t>-MR</a:t>
            </a:r>
            <a:r>
              <a:rPr lang="en-US" altLang="ko-KR" baseline="-25000">
                <a:solidFill>
                  <a:srgbClr val="000000"/>
                </a:solidFill>
              </a:rPr>
              <a:t>new</a:t>
            </a:r>
          </a:p>
        </p:txBody>
      </p:sp>
      <p:sp>
        <p:nvSpPr>
          <p:cNvPr id="278554" name="AutoShape 26"/>
          <p:cNvSpPr>
            <a:spLocks noChangeArrowheads="1"/>
          </p:cNvSpPr>
          <p:nvPr/>
        </p:nvSpPr>
        <p:spPr bwMode="auto">
          <a:xfrm rot="4338355">
            <a:off x="6403975" y="4651375"/>
            <a:ext cx="304800" cy="1212850"/>
          </a:xfrm>
          <a:prstGeom prst="downArrow">
            <a:avLst>
              <a:gd name="adj1" fmla="val 50000"/>
              <a:gd name="adj2" fmla="val 99479"/>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71687" name="AutoShape 11"/>
          <p:cNvSpPr>
            <a:spLocks noChangeArrowheads="1"/>
          </p:cNvSpPr>
          <p:nvPr/>
        </p:nvSpPr>
        <p:spPr bwMode="auto">
          <a:xfrm>
            <a:off x="75438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1688" name="Rectangle 35"/>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71689" name="Rectangle 36"/>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5%</a:t>
            </a:r>
          </a:p>
        </p:txBody>
      </p:sp>
      <p:sp>
        <p:nvSpPr>
          <p:cNvPr id="71690" name="Text Box 37"/>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71691" name="Group 38"/>
          <p:cNvGrpSpPr>
            <a:grpSpLocks/>
          </p:cNvGrpSpPr>
          <p:nvPr/>
        </p:nvGrpSpPr>
        <p:grpSpPr bwMode="auto">
          <a:xfrm>
            <a:off x="5410200" y="4327525"/>
            <a:ext cx="2286000" cy="701675"/>
            <a:chOff x="3408" y="2726"/>
            <a:chExt cx="1440" cy="442"/>
          </a:xfrm>
        </p:grpSpPr>
        <p:sp>
          <p:nvSpPr>
            <p:cNvPr id="71708" name="Line 39"/>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71709" name="Text Box 40"/>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71692" name="Group 41"/>
          <p:cNvGrpSpPr>
            <a:grpSpLocks/>
          </p:cNvGrpSpPr>
          <p:nvPr/>
        </p:nvGrpSpPr>
        <p:grpSpPr bwMode="auto">
          <a:xfrm>
            <a:off x="3352800" y="2651125"/>
            <a:ext cx="1866900" cy="1387475"/>
            <a:chOff x="624" y="1670"/>
            <a:chExt cx="1176" cy="874"/>
          </a:xfrm>
        </p:grpSpPr>
        <p:sp>
          <p:nvSpPr>
            <p:cNvPr id="71705" name="Rectangle 42"/>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P1:20%</a:t>
              </a:r>
            </a:p>
          </p:txBody>
        </p:sp>
        <p:sp>
          <p:nvSpPr>
            <p:cNvPr id="71706" name="Rectangle 43"/>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P2:10%</a:t>
              </a:r>
            </a:p>
          </p:txBody>
        </p:sp>
        <p:sp>
          <p:nvSpPr>
            <p:cNvPr id="71707" name="Text Box 44"/>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71693" name="Group 45"/>
          <p:cNvGrpSpPr>
            <a:grpSpLocks/>
          </p:cNvGrpSpPr>
          <p:nvPr/>
        </p:nvGrpSpPr>
        <p:grpSpPr bwMode="auto">
          <a:xfrm>
            <a:off x="5562600" y="2651125"/>
            <a:ext cx="1866900" cy="1387475"/>
            <a:chOff x="624" y="1670"/>
            <a:chExt cx="1176" cy="874"/>
          </a:xfrm>
        </p:grpSpPr>
        <p:sp>
          <p:nvSpPr>
            <p:cNvPr id="71702" name="Rectangle 46"/>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P1:25%</a:t>
              </a:r>
            </a:p>
          </p:txBody>
        </p:sp>
        <p:sp>
          <p:nvSpPr>
            <p:cNvPr id="71703" name="Rectangle 47"/>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 9%</a:t>
              </a:r>
            </a:p>
          </p:txBody>
        </p:sp>
        <p:sp>
          <p:nvSpPr>
            <p:cNvPr id="71704" name="Text Box 48"/>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 name="Group 49"/>
          <p:cNvGrpSpPr>
            <a:grpSpLocks/>
          </p:cNvGrpSpPr>
          <p:nvPr/>
        </p:nvGrpSpPr>
        <p:grpSpPr bwMode="auto">
          <a:xfrm>
            <a:off x="3200400" y="4784725"/>
            <a:ext cx="1781175" cy="1387475"/>
            <a:chOff x="2382" y="3014"/>
            <a:chExt cx="1122" cy="874"/>
          </a:xfrm>
        </p:grpSpPr>
        <p:sp>
          <p:nvSpPr>
            <p:cNvPr id="71699" name="Rectangle 50"/>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P1:128KB</a:t>
              </a:r>
            </a:p>
          </p:txBody>
        </p:sp>
        <p:sp>
          <p:nvSpPr>
            <p:cNvPr id="71700" name="Rectangle 51"/>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P2:384KB</a:t>
              </a:r>
            </a:p>
          </p:txBody>
        </p:sp>
        <p:sp>
          <p:nvSpPr>
            <p:cNvPr id="71701" name="Text Box 52"/>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7" name="Group 53"/>
          <p:cNvGrpSpPr>
            <a:grpSpLocks/>
          </p:cNvGrpSpPr>
          <p:nvPr/>
        </p:nvGrpSpPr>
        <p:grpSpPr bwMode="auto">
          <a:xfrm>
            <a:off x="3200400" y="4784725"/>
            <a:ext cx="1781175" cy="1387475"/>
            <a:chOff x="2382" y="3014"/>
            <a:chExt cx="1122" cy="874"/>
          </a:xfrm>
        </p:grpSpPr>
        <p:sp>
          <p:nvSpPr>
            <p:cNvPr id="71696" name="Rectangle 54"/>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3B812F"/>
                  </a:solidFill>
                </a:rPr>
                <a:t>P1:192KB</a:t>
              </a:r>
            </a:p>
          </p:txBody>
        </p:sp>
        <p:sp>
          <p:nvSpPr>
            <p:cNvPr id="71697" name="Rectangle 55"/>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FF0000"/>
                  </a:solidFill>
                </a:rPr>
                <a:t>P2:320KB</a:t>
              </a:r>
            </a:p>
          </p:txBody>
        </p:sp>
        <p:sp>
          <p:nvSpPr>
            <p:cNvPr id="71698" name="Text Box 56"/>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val="14670094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54"/>
                                        </p:tgtEl>
                                        <p:attrNameLst>
                                          <p:attrName>style.visibility</p:attrName>
                                        </p:attrNameLst>
                                      </p:cBhvr>
                                      <p:to>
                                        <p:strVal val="visible"/>
                                      </p:to>
                                    </p:set>
                                  </p:childTnLst>
                                </p:cTn>
                              </p:par>
                              <p:par>
                                <p:cTn id="7" presetID="35" presetClass="emph" presetSubtype="0" fill="hold" nodeType="withEffect">
                                  <p:stCondLst>
                                    <p:cond delay="0"/>
                                  </p:stCondLst>
                                  <p:childTnLst>
                                    <p:anim calcmode="discrete" valueType="str">
                                      <p:cBhvr>
                                        <p:cTn id="8"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Advantages/Disadvantages of the Approach</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Advantages</a:t>
            </a:r>
          </a:p>
          <a:p>
            <a:pPr lvl="1">
              <a:buFont typeface="Wingdings" charset="0"/>
              <a:buNone/>
            </a:pPr>
            <a:r>
              <a:rPr lang="en-US" dirty="0">
                <a:latin typeface="Tahoma" charset="0"/>
                <a:ea typeface="ＭＳ Ｐゴシック" charset="0"/>
              </a:rPr>
              <a:t>+ </a:t>
            </a:r>
            <a:r>
              <a:rPr lang="en-US" dirty="0" smtClean="0">
                <a:latin typeface="Tahoma" charset="0"/>
                <a:ea typeface="ＭＳ Ｐゴシック" charset="0"/>
              </a:rPr>
              <a:t>Reduced </a:t>
            </a:r>
            <a:r>
              <a:rPr lang="en-US" dirty="0">
                <a:latin typeface="Tahoma" charset="0"/>
                <a:ea typeface="ＭＳ Ｐゴシック" charset="0"/>
              </a:rPr>
              <a:t>starvation</a:t>
            </a:r>
          </a:p>
          <a:p>
            <a:pPr lvl="1">
              <a:buFont typeface="Wingdings" charset="0"/>
              <a:buNone/>
            </a:pPr>
            <a:r>
              <a:rPr lang="en-US" dirty="0">
                <a:latin typeface="Tahoma" charset="0"/>
                <a:ea typeface="ＭＳ Ｐゴシック" charset="0"/>
              </a:rPr>
              <a:t>+ Better average </a:t>
            </a:r>
            <a:r>
              <a:rPr lang="en-US" dirty="0" smtClean="0">
                <a:latin typeface="Tahoma" charset="0"/>
                <a:ea typeface="ＭＳ Ｐゴシック" charset="0"/>
              </a:rPr>
              <a:t>throughput</a:t>
            </a:r>
          </a:p>
          <a:p>
            <a:pPr lvl="1">
              <a:buFont typeface="Wingdings" charset="0"/>
              <a:buNone/>
            </a:pPr>
            <a:r>
              <a:rPr lang="en-US" dirty="0" smtClean="0">
                <a:latin typeface="Tahoma" charset="0"/>
                <a:ea typeface="ＭＳ Ｐゴシック" charset="0"/>
              </a:rPr>
              <a:t>+ Block granularity partitioning </a:t>
            </a:r>
            <a:endParaRPr lang="en-US" dirty="0">
              <a:latin typeface="Tahoma" charset="0"/>
              <a:ea typeface="ＭＳ Ｐゴシック" charset="0"/>
            </a:endParaRPr>
          </a:p>
          <a:p>
            <a:pPr lvl="1">
              <a:buFont typeface="Wingdings" charset="0"/>
              <a:buNone/>
            </a:pPr>
            <a:endParaRPr lang="en-US" dirty="0">
              <a:latin typeface="Tahoma" charset="0"/>
              <a:ea typeface="ＭＳ Ｐゴシック" charset="0"/>
            </a:endParaRPr>
          </a:p>
          <a:p>
            <a:r>
              <a:rPr lang="en-US" dirty="0" smtClean="0">
                <a:latin typeface="Tahoma" charset="0"/>
                <a:ea typeface="ＭＳ Ｐゴシック" charset="0"/>
                <a:cs typeface="ＭＳ Ｐゴシック" charset="0"/>
              </a:rPr>
              <a:t>Disadvantages and Limitations</a:t>
            </a:r>
            <a:endParaRPr lang="en-US" dirty="0">
              <a:latin typeface="Tahoma" charset="0"/>
              <a:ea typeface="ＭＳ Ｐゴシック" charset="0"/>
              <a:cs typeface="ＭＳ Ｐゴシック" charset="0"/>
            </a:endParaRPr>
          </a:p>
          <a:p>
            <a:pPr lvl="1">
              <a:buNone/>
            </a:pPr>
            <a:r>
              <a:rPr lang="en-US" dirty="0">
                <a:latin typeface="Tahoma" charset="0"/>
                <a:ea typeface="ＭＳ Ｐゴシック" charset="0"/>
              </a:rPr>
              <a:t>- Alone miss rate estimation can be incorrect</a:t>
            </a:r>
          </a:p>
          <a:p>
            <a:pPr lvl="1">
              <a:buFont typeface="Wingdings" charset="0"/>
              <a:buNone/>
            </a:pPr>
            <a:r>
              <a:rPr lang="en-US" dirty="0" smtClean="0">
                <a:latin typeface="Tahoma" charset="0"/>
                <a:ea typeface="ＭＳ Ｐゴシック" charset="0"/>
              </a:rPr>
              <a:t>- </a:t>
            </a:r>
            <a:r>
              <a:rPr lang="en-US" dirty="0">
                <a:latin typeface="Tahoma" charset="0"/>
                <a:ea typeface="ＭＳ Ｐゴシック" charset="0"/>
              </a:rPr>
              <a:t>Scalable to many cores?</a:t>
            </a:r>
          </a:p>
          <a:p>
            <a:pPr lvl="1">
              <a:buFont typeface="Wingdings" charset="0"/>
              <a:buNone/>
            </a:pPr>
            <a:r>
              <a:rPr lang="en-US" dirty="0">
                <a:latin typeface="Tahoma" charset="0"/>
                <a:ea typeface="ＭＳ Ｐゴシック" charset="0"/>
              </a:rPr>
              <a:t>- Is this the best (or a good) fairness metric?</a:t>
            </a:r>
          </a:p>
          <a:p>
            <a:pPr lvl="1">
              <a:buFont typeface="Wingdings" charset="0"/>
              <a:buNone/>
            </a:pPr>
            <a:r>
              <a:rPr lang="en-US" dirty="0">
                <a:latin typeface="Tahoma" charset="0"/>
                <a:ea typeface="ＭＳ Ｐゴシック" charset="0"/>
              </a:rPr>
              <a:t>- Does this provide performance isolation in cache</a:t>
            </a:r>
            <a:r>
              <a:rPr lang="en-US" dirty="0" smtClean="0">
                <a:latin typeface="Tahoma" charset="0"/>
                <a:ea typeface="ＭＳ Ｐゴシック" charset="0"/>
              </a:rPr>
              <a:t>?</a:t>
            </a:r>
            <a:endParaRPr lang="en-US" dirty="0">
              <a:latin typeface="Tahoma" charset="0"/>
              <a:ea typeface="ＭＳ Ｐゴシック" charset="0"/>
            </a:endParaRP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DF7990-F400-6E48-A8BA-B4B46D8542D8}"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spTree>
    <p:extLst>
      <p:ext uri="{BB962C8B-B14F-4D97-AF65-F5344CB8AC3E}">
        <p14:creationId xmlns:p14="http://schemas.microsoft.com/office/powerpoint/2010/main" val="35131810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a:xfrm>
            <a:off x="685800" y="1460376"/>
            <a:ext cx="7924800" cy="1752600"/>
          </a:xfrm>
        </p:spPr>
        <p:txBody>
          <a:bodyPr/>
          <a:lstStyle/>
          <a:p>
            <a:r>
              <a:rPr lang="en-US" dirty="0" smtClean="0">
                <a:latin typeface="Garamond" charset="0"/>
              </a:rPr>
              <a:t>Software-Based Shared Cache Partitioning</a:t>
            </a:r>
            <a:endParaRPr lang="en-US" dirty="0">
              <a:latin typeface="Garamond" charset="0"/>
            </a:endParaRPr>
          </a:p>
        </p:txBody>
      </p:sp>
      <p:sp>
        <p:nvSpPr>
          <p:cNvPr id="41986" name="Subtitle 2"/>
          <p:cNvSpPr>
            <a:spLocks noGrp="1"/>
          </p:cNvSpPr>
          <p:nvPr>
            <p:ph type="subTitle" idx="1"/>
          </p:nvPr>
        </p:nvSpPr>
        <p:spPr/>
        <p:txBody>
          <a:bodyPr/>
          <a:lstStyle/>
          <a:p>
            <a:pPr>
              <a:buFont typeface="Wingdings" charset="0"/>
              <a:buNone/>
            </a:pPr>
            <a:endParaRPr lang="en-US">
              <a:latin typeface="Tahoma" charset="0"/>
            </a:endParaRPr>
          </a:p>
        </p:txBody>
      </p:sp>
      <p:sp>
        <p:nvSpPr>
          <p:cNvPr id="4198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59F178-025C-3C4E-9F3A-2C75E76AB7F8}" type="slidenum">
              <a:rPr lang="en-US" sz="1200">
                <a:solidFill>
                  <a:srgbClr val="000000"/>
                </a:solidFill>
                <a:latin typeface="Garamond" charset="0"/>
                <a:cs typeface="Arial" charset="0"/>
              </a:rPr>
              <a:pPr eaLnBrk="1" hangingPunct="1"/>
              <a:t>49</a:t>
            </a:fld>
            <a:endParaRPr lang="en-US" sz="1200">
              <a:solidFill>
                <a:srgbClr val="000000"/>
              </a:solidFill>
              <a:latin typeface="Garamond" charset="0"/>
              <a:cs typeface="Arial" charset="0"/>
            </a:endParaRPr>
          </a:p>
        </p:txBody>
      </p:sp>
    </p:spTree>
    <p:extLst>
      <p:ext uri="{BB962C8B-B14F-4D97-AF65-F5344CB8AC3E}">
        <p14:creationId xmlns:p14="http://schemas.microsoft.com/office/powerpoint/2010/main" val="226819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Garamond" charset="0"/>
                <a:ea typeface="ＭＳ Ｐゴシック" charset="0"/>
                <a:cs typeface="ＭＳ Ｐゴシック" charset="0"/>
              </a:rPr>
              <a:t>Resource Sharing Concept</a:t>
            </a:r>
          </a:p>
        </p:txBody>
      </p:sp>
      <p:sp>
        <p:nvSpPr>
          <p:cNvPr id="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a:t>
            </a:r>
            <a:r>
              <a:rPr lang="en-US" dirty="0">
                <a:solidFill>
                  <a:srgbClr val="0000FF"/>
                </a:solidFill>
                <a:latin typeface="Tahoma" charset="0"/>
                <a:ea typeface="ＭＳ Ｐゴシック" charset="0"/>
                <a:cs typeface="ＭＳ Ｐゴシック" charset="0"/>
              </a:rPr>
              <a:t>Instead of dedicating a hardware resource to a hardware context, allow multiple contexts to use it</a:t>
            </a:r>
          </a:p>
          <a:p>
            <a:pPr lvl="1"/>
            <a:r>
              <a:rPr lang="en-US" dirty="0">
                <a:latin typeface="Tahoma" charset="0"/>
                <a:ea typeface="ＭＳ Ｐゴシック" charset="0"/>
              </a:rPr>
              <a:t>Example resources: functional units, pipeline, caches, buses, memory</a:t>
            </a:r>
          </a:p>
          <a:p>
            <a:r>
              <a:rPr lang="en-US" dirty="0">
                <a:latin typeface="Tahoma" charset="0"/>
                <a:ea typeface="ＭＳ Ｐゴシック" charset="0"/>
                <a:cs typeface="ＭＳ Ｐゴシック" charset="0"/>
              </a:rPr>
              <a:t>Why?</a:t>
            </a:r>
          </a:p>
          <a:p>
            <a:endParaRPr lang="en-US" dirty="0">
              <a:latin typeface="Tahoma" charset="0"/>
              <a:ea typeface="ＭＳ Ｐゴシック" charset="0"/>
              <a:cs typeface="ＭＳ Ｐゴシック" charset="0"/>
            </a:endParaRPr>
          </a:p>
          <a:p>
            <a:pPr>
              <a:buFont typeface="Wingdings" charset="0"/>
              <a:buNone/>
            </a:pPr>
            <a:r>
              <a:rPr lang="en-US" dirty="0">
                <a:latin typeface="Tahoma" charset="0"/>
                <a:ea typeface="ＭＳ Ｐゴシック" charset="0"/>
                <a:cs typeface="ＭＳ Ｐゴシック" charset="0"/>
              </a:rPr>
              <a:t>+ Resource sharing </a:t>
            </a:r>
            <a:r>
              <a:rPr lang="en-US" dirty="0">
                <a:solidFill>
                  <a:srgbClr val="0000FF"/>
                </a:solidFill>
                <a:latin typeface="Tahoma" charset="0"/>
                <a:ea typeface="ＭＳ Ｐゴシック" charset="0"/>
                <a:cs typeface="ＭＳ Ｐゴシック" charset="0"/>
              </a:rPr>
              <a:t>improves utilization/efficiency </a:t>
            </a:r>
            <a:r>
              <a:rPr lang="en-US" dirty="0">
                <a:solidFill>
                  <a:srgbClr val="0000FF"/>
                </a:solidFill>
                <a:latin typeface="Tahoma" charset="0"/>
                <a:ea typeface="ＭＳ Ｐゴシック" charset="0"/>
                <a:cs typeface="ＭＳ Ｐゴシック" charset="0"/>
                <a:sym typeface="Wingdings" charset="0"/>
              </a:rPr>
              <a:t> throughput</a:t>
            </a:r>
            <a:endParaRPr lang="en-US" dirty="0">
              <a:solidFill>
                <a:srgbClr val="0000FF"/>
              </a:solidFill>
              <a:latin typeface="Tahoma" charset="0"/>
              <a:ea typeface="ＭＳ Ｐゴシック" charset="0"/>
              <a:cs typeface="ＭＳ Ｐゴシック" charset="0"/>
            </a:endParaRPr>
          </a:p>
          <a:p>
            <a:pPr lvl="1"/>
            <a:r>
              <a:rPr lang="en-US" dirty="0" smtClean="0">
                <a:latin typeface="Tahoma" charset="0"/>
                <a:ea typeface="ＭＳ Ｐゴシック" charset="0"/>
              </a:rPr>
              <a:t>When </a:t>
            </a:r>
            <a:r>
              <a:rPr lang="en-US" dirty="0">
                <a:latin typeface="Tahoma" charset="0"/>
                <a:ea typeface="ＭＳ Ｐゴシック" charset="0"/>
              </a:rPr>
              <a:t>a resource is left idle by one thread, another thread can use it; no need to replicate shared data</a:t>
            </a: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Reduces communication latency</a:t>
            </a:r>
          </a:p>
          <a:p>
            <a:pPr lvl="1"/>
            <a:r>
              <a:rPr lang="en-US" dirty="0">
                <a:latin typeface="Tahoma" charset="0"/>
                <a:ea typeface="ＭＳ Ｐゴシック" charset="0"/>
              </a:rPr>
              <a:t>For example, shared data kept in the same cache in </a:t>
            </a:r>
            <a:r>
              <a:rPr lang="en-US" dirty="0" smtClean="0">
                <a:latin typeface="Tahoma" charset="0"/>
                <a:ea typeface="ＭＳ Ｐゴシック" charset="0"/>
              </a:rPr>
              <a:t>SMT processors</a:t>
            </a:r>
            <a:endParaRPr lang="en-US" dirty="0">
              <a:latin typeface="Tahoma" charset="0"/>
              <a:ea typeface="ＭＳ Ｐゴシック" charset="0"/>
            </a:endParaRP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Compatible with the shared memory model</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25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7E1F37-B63B-9B4D-85C1-87CEA6C21DE6}"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spTree>
    <p:extLst>
      <p:ext uri="{BB962C8B-B14F-4D97-AF65-F5344CB8AC3E}">
        <p14:creationId xmlns:p14="http://schemas.microsoft.com/office/powerpoint/2010/main" val="38861868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z="3600">
                <a:latin typeface="Garamond" charset="0"/>
                <a:ea typeface="ＭＳ Ｐゴシック" charset="0"/>
                <a:cs typeface="ＭＳ Ｐゴシック" charset="0"/>
              </a:rPr>
              <a:t>Software-Based Shared Cache Management</a:t>
            </a:r>
          </a:p>
        </p:txBody>
      </p:sp>
      <p:sp>
        <p:nvSpPr>
          <p:cNvPr id="3" name="Content Placeholder 2"/>
          <p:cNvSpPr>
            <a:spLocks noGrp="1"/>
          </p:cNvSpPr>
          <p:nvPr>
            <p:ph idx="1"/>
          </p:nvPr>
        </p:nvSpPr>
        <p:spPr>
          <a:xfrm>
            <a:off x="228600" y="838200"/>
            <a:ext cx="8610600" cy="5194300"/>
          </a:xfrm>
        </p:spPr>
        <p:txBody>
          <a:bodyPr/>
          <a:lstStyle/>
          <a:p>
            <a:r>
              <a:rPr lang="en-US" sz="2200">
                <a:latin typeface="Tahoma" charset="0"/>
                <a:ea typeface="ＭＳ Ｐゴシック" charset="0"/>
                <a:cs typeface="ＭＳ Ｐゴシック" charset="0"/>
              </a:rPr>
              <a:t>Assume no hardware support (demand based cache sharing, i.e. LRU replacement)</a:t>
            </a:r>
          </a:p>
          <a:p>
            <a:r>
              <a:rPr lang="en-US" sz="2200">
                <a:latin typeface="Tahoma" charset="0"/>
                <a:ea typeface="ＭＳ Ｐゴシック" charset="0"/>
                <a:cs typeface="ＭＳ Ｐゴシック" charset="0"/>
              </a:rPr>
              <a:t>How can the OS best utilize the cache?</a:t>
            </a:r>
          </a:p>
          <a:p>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Cache sharing aware </a:t>
            </a:r>
            <a:r>
              <a:rPr lang="en-US" sz="2200">
                <a:solidFill>
                  <a:srgbClr val="0000FF"/>
                </a:solidFill>
                <a:latin typeface="Tahoma" charset="0"/>
                <a:ea typeface="ＭＳ Ｐゴシック" charset="0"/>
                <a:cs typeface="ＭＳ Ｐゴシック" charset="0"/>
              </a:rPr>
              <a:t>thread scheduling</a:t>
            </a:r>
          </a:p>
          <a:p>
            <a:pPr lvl="1"/>
            <a:r>
              <a:rPr lang="en-US">
                <a:latin typeface="Tahoma" charset="0"/>
                <a:ea typeface="ＭＳ Ｐゴシック" charset="0"/>
              </a:rPr>
              <a:t>Schedule workloads that </a:t>
            </a:r>
            <a:r>
              <a:rPr lang="ja-JP" altLang="en-US">
                <a:latin typeface="Tahoma" charset="0"/>
                <a:ea typeface="ＭＳ Ｐゴシック" charset="0"/>
              </a:rPr>
              <a:t>“</a:t>
            </a:r>
            <a:r>
              <a:rPr lang="en-US" altLang="ja-JP">
                <a:latin typeface="Tahoma" charset="0"/>
                <a:ea typeface="ＭＳ Ｐゴシック" charset="0"/>
              </a:rPr>
              <a:t>play nicely</a:t>
            </a:r>
            <a:r>
              <a:rPr lang="ja-JP" altLang="en-US">
                <a:latin typeface="Tahoma" charset="0"/>
                <a:ea typeface="ＭＳ Ｐゴシック" charset="0"/>
              </a:rPr>
              <a:t>”</a:t>
            </a:r>
            <a:r>
              <a:rPr lang="en-US" altLang="ja-JP">
                <a:latin typeface="Tahoma" charset="0"/>
                <a:ea typeface="ＭＳ Ｐゴシック" charset="0"/>
              </a:rPr>
              <a:t> together in the cache</a:t>
            </a:r>
          </a:p>
          <a:p>
            <a:pPr lvl="2"/>
            <a:r>
              <a:rPr lang="en-US">
                <a:latin typeface="Tahoma" charset="0"/>
                <a:ea typeface="ＭＳ Ｐゴシック" charset="0"/>
              </a:rPr>
              <a:t>E.g., working sets together fit in the cache</a:t>
            </a:r>
          </a:p>
          <a:p>
            <a:pPr lvl="2"/>
            <a:r>
              <a:rPr lang="en-US">
                <a:latin typeface="Tahoma" charset="0"/>
                <a:ea typeface="ＭＳ Ｐゴシック" charset="0"/>
              </a:rPr>
              <a:t>Requires static/dynamic profiling of application behavior</a:t>
            </a:r>
          </a:p>
          <a:p>
            <a:pPr lvl="2"/>
            <a:r>
              <a:rPr lang="en-US">
                <a:latin typeface="Tahoma" charset="0"/>
                <a:ea typeface="ＭＳ Ｐゴシック" charset="0"/>
              </a:rPr>
              <a:t>Fedorova et al., </a:t>
            </a:r>
            <a:r>
              <a:rPr lang="ja-JP" altLang="en-US">
                <a:latin typeface="Tahoma" charset="0"/>
                <a:ea typeface="ＭＳ Ｐゴシック" charset="0"/>
              </a:rPr>
              <a:t>“</a:t>
            </a:r>
            <a:r>
              <a:rPr lang="en-US" altLang="ja-JP">
                <a:solidFill>
                  <a:srgbClr val="0000FF"/>
                </a:solidFill>
                <a:latin typeface="Tahoma" charset="0"/>
                <a:ea typeface="ＭＳ Ｐゴシック" charset="0"/>
              </a:rPr>
              <a:t>Improving Performance Isolation on Chip Multiprocessors via an Operating System Scheduler</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PACT 2007.</a:t>
            </a:r>
          </a:p>
          <a:p>
            <a:pPr lvl="2"/>
            <a:endParaRPr lang="en-US">
              <a:latin typeface="Tahoma" charset="0"/>
              <a:ea typeface="ＭＳ Ｐゴシック" charset="0"/>
            </a:endParaRPr>
          </a:p>
          <a:p>
            <a:r>
              <a:rPr lang="en-US" sz="2200">
                <a:latin typeface="Tahoma" charset="0"/>
                <a:ea typeface="ＭＳ Ｐゴシック" charset="0"/>
                <a:cs typeface="ＭＳ Ｐゴシック" charset="0"/>
              </a:rPr>
              <a:t>Cache sharing aware </a:t>
            </a:r>
            <a:r>
              <a:rPr lang="en-US" sz="2200">
                <a:solidFill>
                  <a:srgbClr val="0000FF"/>
                </a:solidFill>
                <a:latin typeface="Tahoma" charset="0"/>
                <a:ea typeface="ＭＳ Ｐゴシック" charset="0"/>
                <a:cs typeface="ＭＳ Ｐゴシック" charset="0"/>
              </a:rPr>
              <a:t>page coloring</a:t>
            </a:r>
          </a:p>
          <a:p>
            <a:pPr lvl="1"/>
            <a:r>
              <a:rPr lang="en-US">
                <a:latin typeface="Tahoma" charset="0"/>
                <a:ea typeface="ＭＳ Ｐゴシック" charset="0"/>
              </a:rPr>
              <a:t>Dynamically monitor miss rate over an interval and change virtual to physical mapping to minimize miss rate</a:t>
            </a:r>
          </a:p>
          <a:p>
            <a:pPr lvl="2"/>
            <a:r>
              <a:rPr lang="en-US">
                <a:latin typeface="Tahoma" charset="0"/>
                <a:ea typeface="ＭＳ Ｐゴシック" charset="0"/>
              </a:rPr>
              <a:t>Try out different partitions</a:t>
            </a:r>
          </a:p>
          <a:p>
            <a:pPr lvl="1"/>
            <a:endParaRPr lang="en-US">
              <a:latin typeface="Tahoma" charset="0"/>
              <a:ea typeface="ＭＳ Ｐゴシック" charset="0"/>
            </a:endParaRPr>
          </a:p>
        </p:txBody>
      </p:sp>
      <p:sp>
        <p:nvSpPr>
          <p:cNvPr id="778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4A51FA-0AA1-3145-8C87-9DABC01C0596}" type="slidenum">
              <a:rPr lang="en-US" sz="1600">
                <a:solidFill>
                  <a:srgbClr val="000000"/>
                </a:solidFill>
                <a:latin typeface="Garamond" charset="0"/>
              </a:rPr>
              <a:pPr eaLnBrk="1" hangingPunct="1"/>
              <a:t>50</a:t>
            </a:fld>
            <a:endParaRPr lang="en-US" sz="1600">
              <a:solidFill>
                <a:srgbClr val="000000"/>
              </a:solidFill>
              <a:latin typeface="Garamond" charset="0"/>
            </a:endParaRPr>
          </a:p>
        </p:txBody>
      </p:sp>
    </p:spTree>
    <p:extLst>
      <p:ext uri="{BB962C8B-B14F-4D97-AF65-F5344CB8AC3E}">
        <p14:creationId xmlns:p14="http://schemas.microsoft.com/office/powerpoint/2010/main" val="19894866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Garamond" charset="0"/>
                <a:ea typeface="ＭＳ Ｐゴシック" charset="0"/>
                <a:cs typeface="ＭＳ Ｐゴシック" charset="0"/>
              </a:rPr>
              <a:t>OS Based Cache Partitioning</a:t>
            </a:r>
          </a:p>
        </p:txBody>
      </p:sp>
      <p:sp>
        <p:nvSpPr>
          <p:cNvPr id="78850" name="Content Placeholder 2"/>
          <p:cNvSpPr>
            <a:spLocks noGrp="1"/>
          </p:cNvSpPr>
          <p:nvPr>
            <p:ph idx="1"/>
          </p:nvPr>
        </p:nvSpPr>
        <p:spPr>
          <a:xfrm>
            <a:off x="228600" y="996950"/>
            <a:ext cx="8610600" cy="5194300"/>
          </a:xfrm>
        </p:spPr>
        <p:txBody>
          <a:bodyPr/>
          <a:lstStyle/>
          <a:p>
            <a:r>
              <a:rPr lang="en-US" sz="2000" dirty="0">
                <a:latin typeface="Tahoma" charset="0"/>
                <a:ea typeface="ＭＳ Ｐゴシック" charset="0"/>
                <a:cs typeface="ＭＳ Ｐゴシック" charset="0"/>
              </a:rPr>
              <a:t>Lin et al., </a:t>
            </a:r>
            <a:r>
              <a:rPr lang="ja-JP" altLang="en-US" sz="2000" dirty="0">
                <a:latin typeface="Tahoma" charset="0"/>
                <a:ea typeface="ＭＳ Ｐゴシック" charset="0"/>
                <a:cs typeface="ＭＳ Ｐゴシック" charset="0"/>
              </a:rPr>
              <a:t>“</a:t>
            </a:r>
            <a:r>
              <a:rPr lang="en-US" altLang="ja-JP" sz="2000" dirty="0">
                <a:solidFill>
                  <a:srgbClr val="0000FF"/>
                </a:solidFill>
                <a:latin typeface="Tahoma" charset="0"/>
                <a:ea typeface="ＭＳ Ｐゴシック" charset="0"/>
                <a:cs typeface="ＭＳ Ｐゴシック" charset="0"/>
              </a:rPr>
              <a:t>Gaining Insights into Multi-Core Cache Partitioning: Bridging the Gap between Simulation and Real Systems</a:t>
            </a:r>
            <a:r>
              <a:rPr lang="en-US" altLang="ja-JP" sz="2000" dirty="0">
                <a:latin typeface="Tahoma" charset="0"/>
                <a:ea typeface="ＭＳ Ｐゴシック" charset="0"/>
                <a:cs typeface="ＭＳ Ｐゴシック" charset="0"/>
              </a:rPr>
              <a:t>,</a:t>
            </a:r>
            <a:r>
              <a:rPr lang="ja-JP" altLang="en-US" sz="2000" dirty="0">
                <a:latin typeface="Tahoma" charset="0"/>
                <a:ea typeface="ＭＳ Ｐゴシック" charset="0"/>
                <a:cs typeface="ＭＳ Ｐゴシック" charset="0"/>
              </a:rPr>
              <a:t>”</a:t>
            </a:r>
            <a:r>
              <a:rPr lang="en-US" altLang="ja-JP" sz="2000" dirty="0">
                <a:latin typeface="Tahoma" charset="0"/>
                <a:ea typeface="ＭＳ Ｐゴシック" charset="0"/>
                <a:cs typeface="ＭＳ Ｐゴシック" charset="0"/>
              </a:rPr>
              <a:t> HPCA 2008.</a:t>
            </a:r>
          </a:p>
          <a:p>
            <a:r>
              <a:rPr lang="en-US" sz="2000" dirty="0">
                <a:latin typeface="Tahoma" charset="0"/>
                <a:ea typeface="ＭＳ Ｐゴシック" charset="0"/>
                <a:cs typeface="ＭＳ Ｐゴシック" charset="0"/>
              </a:rPr>
              <a:t>Cho and Jin, </a:t>
            </a:r>
            <a:r>
              <a:rPr lang="ja-JP" altLang="en-US" sz="2000" dirty="0">
                <a:latin typeface="Tahoma" charset="0"/>
                <a:ea typeface="ＭＳ Ｐゴシック" charset="0"/>
                <a:cs typeface="ＭＳ Ｐゴシック" charset="0"/>
              </a:rPr>
              <a:t>“</a:t>
            </a:r>
            <a:r>
              <a:rPr lang="en-US" altLang="ja-JP" sz="2000" dirty="0">
                <a:solidFill>
                  <a:srgbClr val="0000FF"/>
                </a:solidFill>
                <a:latin typeface="Tahoma" charset="0"/>
                <a:ea typeface="ＭＳ Ｐゴシック" charset="0"/>
                <a:cs typeface="ＭＳ Ｐゴシック" charset="0"/>
              </a:rPr>
              <a:t>Managing Distributed, Shared L2 Caches through OS-Level Page Allocation</a:t>
            </a:r>
            <a:r>
              <a:rPr lang="en-US" altLang="ja-JP" sz="2000" dirty="0">
                <a:latin typeface="Tahoma" charset="0"/>
                <a:ea typeface="ＭＳ Ｐゴシック" charset="0"/>
                <a:cs typeface="ＭＳ Ｐゴシック" charset="0"/>
              </a:rPr>
              <a:t>,</a:t>
            </a:r>
            <a:r>
              <a:rPr lang="ja-JP" altLang="en-US" sz="2000" dirty="0">
                <a:latin typeface="Tahoma" charset="0"/>
                <a:ea typeface="ＭＳ Ｐゴシック" charset="0"/>
                <a:cs typeface="ＭＳ Ｐゴシック" charset="0"/>
              </a:rPr>
              <a:t>”</a:t>
            </a:r>
            <a:r>
              <a:rPr lang="en-US" altLang="ja-JP" sz="2000" dirty="0">
                <a:latin typeface="Tahoma" charset="0"/>
                <a:ea typeface="ＭＳ Ｐゴシック" charset="0"/>
                <a:cs typeface="ＭＳ Ｐゴシック" charset="0"/>
              </a:rPr>
              <a:t> MICRO 2006.</a:t>
            </a:r>
          </a:p>
          <a:p>
            <a:endParaRPr lang="en-US" sz="1400" dirty="0">
              <a:latin typeface="Tahoma" charset="0"/>
              <a:ea typeface="ＭＳ Ｐゴシック" charset="0"/>
              <a:cs typeface="ＭＳ Ｐゴシック" charset="0"/>
            </a:endParaRPr>
          </a:p>
          <a:p>
            <a:pPr eaLnBrk="1" hangingPunct="1"/>
            <a:r>
              <a:rPr lang="en-US" altLang="zh-CN" dirty="0">
                <a:solidFill>
                  <a:srgbClr val="BA0000"/>
                </a:solidFill>
                <a:latin typeface="Tahoma" charset="0"/>
                <a:ea typeface="ＭＳ Ｐゴシック" charset="0"/>
                <a:cs typeface="ＭＳ Ｐゴシック" charset="0"/>
              </a:rPr>
              <a:t>Static cache partitioning</a:t>
            </a:r>
          </a:p>
          <a:p>
            <a:pPr lvl="1" eaLnBrk="1" hangingPunct="1"/>
            <a:r>
              <a:rPr lang="en-US" altLang="zh-CN" dirty="0">
                <a:latin typeface="Tahoma" charset="0"/>
                <a:ea typeface="ＭＳ Ｐゴシック" charset="0"/>
              </a:rPr>
              <a:t>Predetermines the amount of cache blocks allocated to each program at the beginning of its execution</a:t>
            </a:r>
          </a:p>
          <a:p>
            <a:pPr lvl="1" eaLnBrk="1" hangingPunct="1"/>
            <a:r>
              <a:rPr lang="en-US" altLang="zh-CN" dirty="0">
                <a:latin typeface="Tahoma" charset="0"/>
                <a:ea typeface="ＭＳ Ｐゴシック" charset="0"/>
              </a:rPr>
              <a:t>Divides shared cache to multiple regions and partitions cache regions through OS page address mapping</a:t>
            </a:r>
          </a:p>
          <a:p>
            <a:pPr eaLnBrk="1" hangingPunct="1"/>
            <a:r>
              <a:rPr lang="en-US" altLang="zh-CN" dirty="0">
                <a:solidFill>
                  <a:srgbClr val="BA0000"/>
                </a:solidFill>
                <a:latin typeface="Tahoma" charset="0"/>
                <a:ea typeface="ＭＳ Ｐゴシック" charset="0"/>
                <a:cs typeface="ＭＳ Ｐゴシック" charset="0"/>
              </a:rPr>
              <a:t>Dynamic cache partitioning</a:t>
            </a:r>
          </a:p>
          <a:p>
            <a:pPr lvl="1" eaLnBrk="1" hangingPunct="1"/>
            <a:r>
              <a:rPr lang="en-US" altLang="zh-CN" dirty="0">
                <a:latin typeface="Tahoma" charset="0"/>
                <a:ea typeface="ＭＳ Ｐゴシック" charset="0"/>
              </a:rPr>
              <a:t>Adjusts cache quota among processes dynamically </a:t>
            </a:r>
          </a:p>
          <a:p>
            <a:pPr lvl="1" eaLnBrk="1" hangingPunct="1"/>
            <a:r>
              <a:rPr lang="en-US" altLang="zh-CN" dirty="0">
                <a:latin typeface="Tahoma" charset="0"/>
                <a:ea typeface="ＭＳ Ｐゴシック" charset="0"/>
              </a:rPr>
              <a:t>Page re-coloring</a:t>
            </a:r>
          </a:p>
          <a:p>
            <a:pPr lvl="1" eaLnBrk="1" hangingPunct="1"/>
            <a:r>
              <a:rPr lang="en-US" altLang="zh-CN" dirty="0">
                <a:latin typeface="Tahoma" charset="0"/>
                <a:ea typeface="ＭＳ Ｐゴシック" charset="0"/>
              </a:rPr>
              <a:t>Dynamically changes processes’ cache usage through OS page address re-mapping</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7885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A0394D-1635-5B44-8F8D-B45424FE6112}" type="slidenum">
              <a:rPr lang="en-US" sz="1600">
                <a:solidFill>
                  <a:srgbClr val="000000"/>
                </a:solidFill>
                <a:latin typeface="Garamond" charset="0"/>
              </a:rPr>
              <a:pPr eaLnBrk="1" hangingPunct="1"/>
              <a:t>51</a:t>
            </a:fld>
            <a:endParaRPr lang="en-US" sz="1600">
              <a:solidFill>
                <a:srgbClr val="000000"/>
              </a:solidFill>
              <a:latin typeface="Garamond" charset="0"/>
            </a:endParaRPr>
          </a:p>
        </p:txBody>
      </p:sp>
    </p:spTree>
    <p:extLst>
      <p:ext uri="{BB962C8B-B14F-4D97-AF65-F5344CB8AC3E}">
        <p14:creationId xmlns:p14="http://schemas.microsoft.com/office/powerpoint/2010/main" val="1459322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atin typeface="Garamond" charset="0"/>
                <a:ea typeface="ＭＳ Ｐゴシック" charset="0"/>
                <a:cs typeface="ＭＳ Ｐゴシック" charset="0"/>
              </a:rPr>
              <a:t>Page Coloring</a:t>
            </a:r>
          </a:p>
        </p:txBody>
      </p:sp>
      <p:sp>
        <p:nvSpPr>
          <p:cNvPr id="79874"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Physical memory divided into colors</a:t>
            </a:r>
          </a:p>
          <a:p>
            <a:r>
              <a:rPr lang="en-US">
                <a:latin typeface="Tahoma" charset="0"/>
                <a:ea typeface="ＭＳ Ｐゴシック" charset="0"/>
                <a:cs typeface="ＭＳ Ｐゴシック" charset="0"/>
              </a:rPr>
              <a:t>Colors map to different cache sets</a:t>
            </a:r>
          </a:p>
          <a:p>
            <a:r>
              <a:rPr lang="en-US">
                <a:latin typeface="Tahoma" charset="0"/>
                <a:ea typeface="ＭＳ Ｐゴシック" charset="0"/>
                <a:cs typeface="ＭＳ Ｐゴシック" charset="0"/>
              </a:rPr>
              <a:t>Cache partitioning</a:t>
            </a:r>
          </a:p>
          <a:p>
            <a:pPr lvl="1"/>
            <a:r>
              <a:rPr lang="en-US">
                <a:latin typeface="Tahoma" charset="0"/>
                <a:ea typeface="ＭＳ Ｐゴシック" charset="0"/>
              </a:rPr>
              <a:t>Ensure two threads are allocated </a:t>
            </a:r>
          </a:p>
          <a:p>
            <a:pPr lvl="1">
              <a:buFont typeface="Wingdings" charset="0"/>
              <a:buNone/>
            </a:pPr>
            <a:r>
              <a:rPr lang="en-US">
                <a:latin typeface="Tahoma" charset="0"/>
                <a:ea typeface="ＭＳ Ｐゴシック" charset="0"/>
              </a:rPr>
              <a:t>    pages of different colors</a:t>
            </a:r>
          </a:p>
        </p:txBody>
      </p:sp>
      <p:sp>
        <p:nvSpPr>
          <p:cNvPr id="798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A3C542-99AB-A240-A2C9-16DC4F18908C}"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sp>
        <p:nvSpPr>
          <p:cNvPr id="79876" name="Rectangle 4"/>
          <p:cNvSpPr>
            <a:spLocks noChangeArrowheads="1"/>
          </p:cNvSpPr>
          <p:nvPr/>
        </p:nvSpPr>
        <p:spPr bwMode="auto">
          <a:xfrm>
            <a:off x="5170488"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77" name="Rectangle 5"/>
          <p:cNvSpPr>
            <a:spLocks noChangeArrowheads="1"/>
          </p:cNvSpPr>
          <p:nvPr/>
        </p:nvSpPr>
        <p:spPr bwMode="auto">
          <a:xfrm>
            <a:off x="5602288"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78" name="Rectangle 6"/>
          <p:cNvSpPr>
            <a:spLocks noChangeArrowheads="1"/>
          </p:cNvSpPr>
          <p:nvPr/>
        </p:nvSpPr>
        <p:spPr bwMode="auto">
          <a:xfrm>
            <a:off x="6034088"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79" name="Rectangle 7"/>
          <p:cNvSpPr>
            <a:spLocks noChangeArrowheads="1"/>
          </p:cNvSpPr>
          <p:nvPr/>
        </p:nvSpPr>
        <p:spPr bwMode="auto">
          <a:xfrm>
            <a:off x="6467475"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0" name="Rectangle 8"/>
          <p:cNvSpPr>
            <a:spLocks noChangeArrowheads="1"/>
          </p:cNvSpPr>
          <p:nvPr/>
        </p:nvSpPr>
        <p:spPr bwMode="auto">
          <a:xfrm>
            <a:off x="5170488"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1" name="Rectangle 9"/>
          <p:cNvSpPr>
            <a:spLocks noChangeArrowheads="1"/>
          </p:cNvSpPr>
          <p:nvPr/>
        </p:nvSpPr>
        <p:spPr bwMode="auto">
          <a:xfrm>
            <a:off x="5602288"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2" name="Rectangle 10"/>
          <p:cNvSpPr>
            <a:spLocks noChangeArrowheads="1"/>
          </p:cNvSpPr>
          <p:nvPr/>
        </p:nvSpPr>
        <p:spPr bwMode="auto">
          <a:xfrm>
            <a:off x="6034088"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3" name="Rectangle 11"/>
          <p:cNvSpPr>
            <a:spLocks noChangeArrowheads="1"/>
          </p:cNvSpPr>
          <p:nvPr/>
        </p:nvSpPr>
        <p:spPr bwMode="auto">
          <a:xfrm>
            <a:off x="6467475"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4" name="Rectangle 12"/>
          <p:cNvSpPr>
            <a:spLocks noChangeArrowheads="1"/>
          </p:cNvSpPr>
          <p:nvPr/>
        </p:nvSpPr>
        <p:spPr bwMode="auto">
          <a:xfrm>
            <a:off x="5170488" y="3878263"/>
            <a:ext cx="431800" cy="215900"/>
          </a:xfrm>
          <a:prstGeom prst="rect">
            <a:avLst/>
          </a:prstGeom>
          <a:solidFill>
            <a:srgbClr val="3333CC"/>
          </a:solidFill>
          <a:ln w="9525">
            <a:solidFill>
              <a:srgbClr val="6600CC"/>
            </a:solidFill>
            <a:miter lim="800000"/>
            <a:headEnd/>
            <a:tailEnd/>
          </a:ln>
        </p:spPr>
        <p:txBody>
          <a:bodyPr wrap="none" anchor="ctr"/>
          <a:lstStyle/>
          <a:p>
            <a:endParaRPr lang="en-US">
              <a:solidFill>
                <a:srgbClr val="000000"/>
              </a:solidFill>
            </a:endParaRPr>
          </a:p>
        </p:txBody>
      </p:sp>
      <p:sp>
        <p:nvSpPr>
          <p:cNvPr id="79885" name="Rectangle 13"/>
          <p:cNvSpPr>
            <a:spLocks noChangeArrowheads="1"/>
          </p:cNvSpPr>
          <p:nvPr/>
        </p:nvSpPr>
        <p:spPr bwMode="auto">
          <a:xfrm>
            <a:off x="5602288" y="38782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6" name="Rectangle 14"/>
          <p:cNvSpPr>
            <a:spLocks noChangeArrowheads="1"/>
          </p:cNvSpPr>
          <p:nvPr/>
        </p:nvSpPr>
        <p:spPr bwMode="auto">
          <a:xfrm>
            <a:off x="6034088" y="38782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7" name="Rectangle 15"/>
          <p:cNvSpPr>
            <a:spLocks noChangeArrowheads="1"/>
          </p:cNvSpPr>
          <p:nvPr/>
        </p:nvSpPr>
        <p:spPr bwMode="auto">
          <a:xfrm>
            <a:off x="6467475" y="38782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8" name="Rectangle 16"/>
          <p:cNvSpPr>
            <a:spLocks noChangeArrowheads="1"/>
          </p:cNvSpPr>
          <p:nvPr/>
        </p:nvSpPr>
        <p:spPr bwMode="auto">
          <a:xfrm>
            <a:off x="5170488"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9" name="Rectangle 17"/>
          <p:cNvSpPr>
            <a:spLocks noChangeArrowheads="1"/>
          </p:cNvSpPr>
          <p:nvPr/>
        </p:nvSpPr>
        <p:spPr bwMode="auto">
          <a:xfrm>
            <a:off x="5602288"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90" name="Rectangle 18"/>
          <p:cNvSpPr>
            <a:spLocks noChangeArrowheads="1"/>
          </p:cNvSpPr>
          <p:nvPr/>
        </p:nvSpPr>
        <p:spPr bwMode="auto">
          <a:xfrm>
            <a:off x="6034088"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91" name="Rectangle 19"/>
          <p:cNvSpPr>
            <a:spLocks noChangeArrowheads="1"/>
          </p:cNvSpPr>
          <p:nvPr/>
        </p:nvSpPr>
        <p:spPr bwMode="auto">
          <a:xfrm>
            <a:off x="6467475"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92" name="Rectangle 20"/>
          <p:cNvSpPr>
            <a:spLocks noChangeArrowheads="1"/>
          </p:cNvSpPr>
          <p:nvPr/>
        </p:nvSpPr>
        <p:spPr bwMode="auto">
          <a:xfrm>
            <a:off x="5170488"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3" name="Rectangle 21"/>
          <p:cNvSpPr>
            <a:spLocks noChangeArrowheads="1"/>
          </p:cNvSpPr>
          <p:nvPr/>
        </p:nvSpPr>
        <p:spPr bwMode="auto">
          <a:xfrm>
            <a:off x="5602288"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4" name="Rectangle 22"/>
          <p:cNvSpPr>
            <a:spLocks noChangeArrowheads="1"/>
          </p:cNvSpPr>
          <p:nvPr/>
        </p:nvSpPr>
        <p:spPr bwMode="auto">
          <a:xfrm>
            <a:off x="6034088"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5" name="Rectangle 23"/>
          <p:cNvSpPr>
            <a:spLocks noChangeArrowheads="1"/>
          </p:cNvSpPr>
          <p:nvPr/>
        </p:nvSpPr>
        <p:spPr bwMode="auto">
          <a:xfrm>
            <a:off x="6467475"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6" name="Rectangle 24"/>
          <p:cNvSpPr>
            <a:spLocks noChangeArrowheads="1"/>
          </p:cNvSpPr>
          <p:nvPr/>
        </p:nvSpPr>
        <p:spPr bwMode="auto">
          <a:xfrm>
            <a:off x="5170488"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7" name="Rectangle 25"/>
          <p:cNvSpPr>
            <a:spLocks noChangeArrowheads="1"/>
          </p:cNvSpPr>
          <p:nvPr/>
        </p:nvSpPr>
        <p:spPr bwMode="auto">
          <a:xfrm>
            <a:off x="5602288"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8" name="Rectangle 26"/>
          <p:cNvSpPr>
            <a:spLocks noChangeArrowheads="1"/>
          </p:cNvSpPr>
          <p:nvPr/>
        </p:nvSpPr>
        <p:spPr bwMode="auto">
          <a:xfrm>
            <a:off x="6034088"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9" name="Rectangle 27"/>
          <p:cNvSpPr>
            <a:spLocks noChangeArrowheads="1"/>
          </p:cNvSpPr>
          <p:nvPr/>
        </p:nvSpPr>
        <p:spPr bwMode="auto">
          <a:xfrm>
            <a:off x="6467475"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900" name="Rectangle 28"/>
          <p:cNvSpPr>
            <a:spLocks noChangeArrowheads="1"/>
          </p:cNvSpPr>
          <p:nvPr/>
        </p:nvSpPr>
        <p:spPr bwMode="auto">
          <a:xfrm>
            <a:off x="5170488" y="4743450"/>
            <a:ext cx="431800" cy="215900"/>
          </a:xfrm>
          <a:prstGeom prst="rect">
            <a:avLst/>
          </a:prstGeom>
          <a:solidFill>
            <a:schemeClr val="bg2"/>
          </a:solidFill>
          <a:ln w="9525">
            <a:solidFill>
              <a:schemeClr val="tx1"/>
            </a:solidFill>
            <a:miter lim="800000"/>
            <a:headEnd/>
            <a:tailEnd/>
          </a:ln>
        </p:spPr>
        <p:txBody>
          <a:bodyPr wrap="none" anchor="ctr"/>
          <a:lstStyle/>
          <a:p>
            <a:pPr algn="ctr"/>
            <a:endParaRPr lang="en-US">
              <a:solidFill>
                <a:srgbClr val="000000"/>
              </a:solidFill>
            </a:endParaRPr>
          </a:p>
        </p:txBody>
      </p:sp>
      <p:sp>
        <p:nvSpPr>
          <p:cNvPr id="79901" name="Rectangle 29"/>
          <p:cNvSpPr>
            <a:spLocks noChangeArrowheads="1"/>
          </p:cNvSpPr>
          <p:nvPr/>
        </p:nvSpPr>
        <p:spPr bwMode="auto">
          <a:xfrm>
            <a:off x="5602288" y="47434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2" name="Rectangle 30"/>
          <p:cNvSpPr>
            <a:spLocks noChangeArrowheads="1"/>
          </p:cNvSpPr>
          <p:nvPr/>
        </p:nvSpPr>
        <p:spPr bwMode="auto">
          <a:xfrm>
            <a:off x="6034088" y="47434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3" name="Rectangle 31"/>
          <p:cNvSpPr>
            <a:spLocks noChangeArrowheads="1"/>
          </p:cNvSpPr>
          <p:nvPr/>
        </p:nvSpPr>
        <p:spPr bwMode="auto">
          <a:xfrm>
            <a:off x="6467475" y="47434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4" name="Rectangle 32"/>
          <p:cNvSpPr>
            <a:spLocks noChangeArrowheads="1"/>
          </p:cNvSpPr>
          <p:nvPr/>
        </p:nvSpPr>
        <p:spPr bwMode="auto">
          <a:xfrm>
            <a:off x="5170488"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5" name="Rectangle 33"/>
          <p:cNvSpPr>
            <a:spLocks noChangeArrowheads="1"/>
          </p:cNvSpPr>
          <p:nvPr/>
        </p:nvSpPr>
        <p:spPr bwMode="auto">
          <a:xfrm>
            <a:off x="5602288"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6" name="Rectangle 34"/>
          <p:cNvSpPr>
            <a:spLocks noChangeArrowheads="1"/>
          </p:cNvSpPr>
          <p:nvPr/>
        </p:nvSpPr>
        <p:spPr bwMode="auto">
          <a:xfrm>
            <a:off x="6034088"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7" name="Rectangle 35"/>
          <p:cNvSpPr>
            <a:spLocks noChangeArrowheads="1"/>
          </p:cNvSpPr>
          <p:nvPr/>
        </p:nvSpPr>
        <p:spPr bwMode="auto">
          <a:xfrm>
            <a:off x="6467475"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8" name="Rectangle 36"/>
          <p:cNvSpPr>
            <a:spLocks noChangeArrowheads="1"/>
          </p:cNvSpPr>
          <p:nvPr/>
        </p:nvSpPr>
        <p:spPr bwMode="auto">
          <a:xfrm>
            <a:off x="7402513" y="2436813"/>
            <a:ext cx="503237" cy="431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909" name="Rectangle 37"/>
          <p:cNvSpPr>
            <a:spLocks noChangeArrowheads="1"/>
          </p:cNvSpPr>
          <p:nvPr/>
        </p:nvSpPr>
        <p:spPr bwMode="auto">
          <a:xfrm>
            <a:off x="7402513" y="2868613"/>
            <a:ext cx="503237" cy="4318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910" name="Rectangle 38"/>
          <p:cNvSpPr>
            <a:spLocks noChangeArrowheads="1"/>
          </p:cNvSpPr>
          <p:nvPr/>
        </p:nvSpPr>
        <p:spPr bwMode="auto">
          <a:xfrm>
            <a:off x="7402513" y="3300413"/>
            <a:ext cx="503237" cy="431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911" name="Rectangle 39"/>
          <p:cNvSpPr>
            <a:spLocks noChangeArrowheads="1"/>
          </p:cNvSpPr>
          <p:nvPr/>
        </p:nvSpPr>
        <p:spPr bwMode="auto">
          <a:xfrm>
            <a:off x="7402513" y="3732213"/>
            <a:ext cx="503237" cy="4318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12" name="Rectangle 40"/>
          <p:cNvSpPr>
            <a:spLocks noChangeArrowheads="1"/>
          </p:cNvSpPr>
          <p:nvPr/>
        </p:nvSpPr>
        <p:spPr bwMode="auto">
          <a:xfrm>
            <a:off x="7402513" y="4165600"/>
            <a:ext cx="503237" cy="431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913" name="Rectangle 41"/>
          <p:cNvSpPr>
            <a:spLocks noChangeArrowheads="1"/>
          </p:cNvSpPr>
          <p:nvPr/>
        </p:nvSpPr>
        <p:spPr bwMode="auto">
          <a:xfrm>
            <a:off x="7402513" y="4597400"/>
            <a:ext cx="503237" cy="4318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914" name="Rectangle 42"/>
          <p:cNvSpPr>
            <a:spLocks noChangeArrowheads="1"/>
          </p:cNvSpPr>
          <p:nvPr/>
        </p:nvSpPr>
        <p:spPr bwMode="auto">
          <a:xfrm>
            <a:off x="7402513" y="5029200"/>
            <a:ext cx="503237" cy="431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915" name="Rectangle 43"/>
          <p:cNvSpPr>
            <a:spLocks noChangeArrowheads="1"/>
          </p:cNvSpPr>
          <p:nvPr/>
        </p:nvSpPr>
        <p:spPr bwMode="auto">
          <a:xfrm>
            <a:off x="7402513" y="5461000"/>
            <a:ext cx="503237" cy="4318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16" name="Rectangle 44"/>
          <p:cNvSpPr>
            <a:spLocks noChangeArrowheads="1"/>
          </p:cNvSpPr>
          <p:nvPr/>
        </p:nvSpPr>
        <p:spPr bwMode="auto">
          <a:xfrm>
            <a:off x="7402513" y="5892800"/>
            <a:ext cx="503237" cy="431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917" name="AutoShape 45"/>
          <p:cNvSpPr>
            <a:spLocks/>
          </p:cNvSpPr>
          <p:nvPr/>
        </p:nvSpPr>
        <p:spPr bwMode="auto">
          <a:xfrm>
            <a:off x="4954588" y="3446463"/>
            <a:ext cx="142875" cy="771525"/>
          </a:xfrm>
          <a:prstGeom prst="leftBrace">
            <a:avLst>
              <a:gd name="adj1" fmla="val 45000"/>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79918" name="AutoShape 46"/>
          <p:cNvSpPr>
            <a:spLocks/>
          </p:cNvSpPr>
          <p:nvPr/>
        </p:nvSpPr>
        <p:spPr bwMode="auto">
          <a:xfrm>
            <a:off x="4954588" y="4383088"/>
            <a:ext cx="142875" cy="771525"/>
          </a:xfrm>
          <a:prstGeom prst="leftBrace">
            <a:avLst>
              <a:gd name="adj1" fmla="val 45000"/>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79919" name="Text Box 47"/>
          <p:cNvSpPr txBox="1">
            <a:spLocks noChangeArrowheads="1"/>
          </p:cNvSpPr>
          <p:nvPr/>
        </p:nvSpPr>
        <p:spPr bwMode="auto">
          <a:xfrm>
            <a:off x="4089400" y="3662363"/>
            <a:ext cx="912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996600"/>
                </a:solidFill>
              </a:rPr>
              <a:t>Thread A</a:t>
            </a:r>
          </a:p>
        </p:txBody>
      </p:sp>
      <p:sp>
        <p:nvSpPr>
          <p:cNvPr id="79920" name="Text Box 48"/>
          <p:cNvSpPr txBox="1">
            <a:spLocks noChangeArrowheads="1"/>
          </p:cNvSpPr>
          <p:nvPr/>
        </p:nvSpPr>
        <p:spPr bwMode="auto">
          <a:xfrm>
            <a:off x="4089400" y="4598988"/>
            <a:ext cx="912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996600"/>
                </a:solidFill>
              </a:rPr>
              <a:t>Thread B</a:t>
            </a:r>
          </a:p>
        </p:txBody>
      </p:sp>
      <p:sp>
        <p:nvSpPr>
          <p:cNvPr id="79921" name="Text Box 49"/>
          <p:cNvSpPr txBox="1">
            <a:spLocks noChangeArrowheads="1"/>
          </p:cNvSpPr>
          <p:nvPr/>
        </p:nvSpPr>
        <p:spPr bwMode="auto">
          <a:xfrm>
            <a:off x="5602288" y="2725738"/>
            <a:ext cx="844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Cache</a:t>
            </a:r>
          </a:p>
        </p:txBody>
      </p:sp>
      <p:sp>
        <p:nvSpPr>
          <p:cNvPr id="79922" name="Text Box 50"/>
          <p:cNvSpPr txBox="1">
            <a:spLocks noChangeArrowheads="1"/>
          </p:cNvSpPr>
          <p:nvPr/>
        </p:nvSpPr>
        <p:spPr bwMode="auto">
          <a:xfrm>
            <a:off x="5097463" y="3157538"/>
            <a:ext cx="5508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Way-1</a:t>
            </a:r>
          </a:p>
        </p:txBody>
      </p:sp>
      <p:sp>
        <p:nvSpPr>
          <p:cNvPr id="79923" name="Rectangle 51"/>
          <p:cNvSpPr>
            <a:spLocks noChangeArrowheads="1"/>
          </p:cNvSpPr>
          <p:nvPr/>
        </p:nvSpPr>
        <p:spPr bwMode="auto">
          <a:xfrm>
            <a:off x="6394450" y="3157538"/>
            <a:ext cx="5508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000">
                <a:solidFill>
                  <a:srgbClr val="000000"/>
                </a:solidFill>
              </a:rPr>
              <a:t>Way-n</a:t>
            </a:r>
          </a:p>
        </p:txBody>
      </p:sp>
      <p:sp>
        <p:nvSpPr>
          <p:cNvPr id="79924" name="Rectangle 52"/>
          <p:cNvSpPr>
            <a:spLocks noChangeArrowheads="1"/>
          </p:cNvSpPr>
          <p:nvPr/>
        </p:nvSpPr>
        <p:spPr bwMode="auto">
          <a:xfrm>
            <a:off x="5673725" y="3157538"/>
            <a:ext cx="692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000">
                <a:solidFill>
                  <a:srgbClr val="000000"/>
                </a:solidFill>
              </a:rPr>
              <a:t>…………</a:t>
            </a:r>
          </a:p>
        </p:txBody>
      </p:sp>
      <p:sp>
        <p:nvSpPr>
          <p:cNvPr id="79925" name="Line 53"/>
          <p:cNvSpPr>
            <a:spLocks noChangeShapeType="1"/>
          </p:cNvSpPr>
          <p:nvPr/>
        </p:nvSpPr>
        <p:spPr bwMode="auto">
          <a:xfrm flipH="1">
            <a:off x="6897688" y="2652713"/>
            <a:ext cx="504825" cy="865187"/>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26" name="Line 54"/>
          <p:cNvSpPr>
            <a:spLocks noChangeShapeType="1"/>
          </p:cNvSpPr>
          <p:nvPr/>
        </p:nvSpPr>
        <p:spPr bwMode="auto">
          <a:xfrm flipH="1" flipV="1">
            <a:off x="6897688" y="3660775"/>
            <a:ext cx="504825" cy="720725"/>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27" name="Line 55"/>
          <p:cNvSpPr>
            <a:spLocks noChangeShapeType="1"/>
          </p:cNvSpPr>
          <p:nvPr/>
        </p:nvSpPr>
        <p:spPr bwMode="auto">
          <a:xfrm flipH="1" flipV="1">
            <a:off x="6897688" y="3805238"/>
            <a:ext cx="504825" cy="2305050"/>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28" name="Line 56"/>
          <p:cNvSpPr>
            <a:spLocks noChangeShapeType="1"/>
          </p:cNvSpPr>
          <p:nvPr/>
        </p:nvSpPr>
        <p:spPr bwMode="auto">
          <a:xfrm flipH="1">
            <a:off x="6897688" y="3086100"/>
            <a:ext cx="504825" cy="935038"/>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29" name="Line 57"/>
          <p:cNvSpPr>
            <a:spLocks noChangeShapeType="1"/>
          </p:cNvSpPr>
          <p:nvPr/>
        </p:nvSpPr>
        <p:spPr bwMode="auto">
          <a:xfrm flipH="1">
            <a:off x="6897688" y="3517900"/>
            <a:ext cx="504825" cy="935038"/>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30" name="Line 58"/>
          <p:cNvSpPr>
            <a:spLocks noChangeShapeType="1"/>
          </p:cNvSpPr>
          <p:nvPr/>
        </p:nvSpPr>
        <p:spPr bwMode="auto">
          <a:xfrm flipH="1" flipV="1">
            <a:off x="6897688" y="4597400"/>
            <a:ext cx="504825" cy="647700"/>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31" name="Line 59"/>
          <p:cNvSpPr>
            <a:spLocks noChangeShapeType="1"/>
          </p:cNvSpPr>
          <p:nvPr/>
        </p:nvSpPr>
        <p:spPr bwMode="auto">
          <a:xfrm flipH="1">
            <a:off x="6897688" y="3949700"/>
            <a:ext cx="504825" cy="936625"/>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32" name="Line 60"/>
          <p:cNvSpPr>
            <a:spLocks noChangeShapeType="1"/>
          </p:cNvSpPr>
          <p:nvPr/>
        </p:nvSpPr>
        <p:spPr bwMode="auto">
          <a:xfrm flipH="1" flipV="1">
            <a:off x="6897688" y="5029200"/>
            <a:ext cx="504825" cy="649288"/>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33" name="Line 61"/>
          <p:cNvSpPr>
            <a:spLocks noChangeShapeType="1"/>
          </p:cNvSpPr>
          <p:nvPr/>
        </p:nvSpPr>
        <p:spPr bwMode="auto">
          <a:xfrm flipH="1" flipV="1">
            <a:off x="6897688" y="4165600"/>
            <a:ext cx="504825" cy="647700"/>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9934" name="Text Box 62"/>
          <p:cNvSpPr txBox="1">
            <a:spLocks noChangeArrowheads="1"/>
          </p:cNvSpPr>
          <p:nvPr/>
        </p:nvSpPr>
        <p:spPr bwMode="auto">
          <a:xfrm>
            <a:off x="6648450" y="1995488"/>
            <a:ext cx="158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Memory page</a:t>
            </a:r>
          </a:p>
        </p:txBody>
      </p:sp>
    </p:spTree>
    <p:extLst>
      <p:ext uri="{BB962C8B-B14F-4D97-AF65-F5344CB8AC3E}">
        <p14:creationId xmlns:p14="http://schemas.microsoft.com/office/powerpoint/2010/main" val="167780492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p:txBody>
          <a:bodyPr/>
          <a:lstStyle/>
          <a:p>
            <a:pPr eaLnBrk="1" hangingPunct="1"/>
            <a:r>
              <a:rPr lang="en-US" altLang="zh-CN">
                <a:solidFill>
                  <a:srgbClr val="006633"/>
                </a:solidFill>
                <a:latin typeface="Garamond" charset="0"/>
                <a:ea typeface="ＭＳ Ｐゴシック" charset="0"/>
                <a:cs typeface="ＭＳ Ｐゴシック" charset="0"/>
              </a:rPr>
              <a:t>Page Coloring</a:t>
            </a:r>
          </a:p>
        </p:txBody>
      </p:sp>
      <p:sp>
        <p:nvSpPr>
          <p:cNvPr id="26628" name="Rectangle 4"/>
          <p:cNvSpPr>
            <a:spLocks noChangeArrowheads="1"/>
          </p:cNvSpPr>
          <p:nvPr/>
        </p:nvSpPr>
        <p:spPr bwMode="auto">
          <a:xfrm>
            <a:off x="2195513" y="2205038"/>
            <a:ext cx="2735262" cy="288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zh-CN" sz="1400">
                <a:solidFill>
                  <a:srgbClr val="000000"/>
                </a:solidFill>
              </a:rPr>
              <a:t>virtual page number</a:t>
            </a:r>
          </a:p>
        </p:txBody>
      </p:sp>
      <p:sp>
        <p:nvSpPr>
          <p:cNvPr id="26629" name="Text Box 5"/>
          <p:cNvSpPr txBox="1">
            <a:spLocks noChangeArrowheads="1"/>
          </p:cNvSpPr>
          <p:nvPr/>
        </p:nvSpPr>
        <p:spPr bwMode="auto">
          <a:xfrm>
            <a:off x="323850" y="2133600"/>
            <a:ext cx="1708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Virtual address</a:t>
            </a:r>
          </a:p>
        </p:txBody>
      </p:sp>
      <p:sp>
        <p:nvSpPr>
          <p:cNvPr id="26630" name="Rectangle 6"/>
          <p:cNvSpPr>
            <a:spLocks noChangeArrowheads="1"/>
          </p:cNvSpPr>
          <p:nvPr/>
        </p:nvSpPr>
        <p:spPr bwMode="auto">
          <a:xfrm>
            <a:off x="4932363" y="2205038"/>
            <a:ext cx="1223962" cy="2873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zh-CN" sz="1400">
                <a:solidFill>
                  <a:srgbClr val="000000"/>
                </a:solidFill>
              </a:rPr>
              <a:t>page offset</a:t>
            </a:r>
          </a:p>
        </p:txBody>
      </p:sp>
      <p:sp>
        <p:nvSpPr>
          <p:cNvPr id="26634" name="Rectangle 10"/>
          <p:cNvSpPr>
            <a:spLocks noChangeArrowheads="1"/>
          </p:cNvSpPr>
          <p:nvPr/>
        </p:nvSpPr>
        <p:spPr bwMode="auto">
          <a:xfrm>
            <a:off x="2339975" y="4005263"/>
            <a:ext cx="2590800" cy="288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zh-CN" sz="1400">
                <a:solidFill>
                  <a:srgbClr val="000000"/>
                </a:solidFill>
              </a:rPr>
              <a:t>physical page number</a:t>
            </a:r>
          </a:p>
        </p:txBody>
      </p:sp>
      <p:sp>
        <p:nvSpPr>
          <p:cNvPr id="26635" name="Text Box 11"/>
          <p:cNvSpPr txBox="1">
            <a:spLocks noChangeArrowheads="1"/>
          </p:cNvSpPr>
          <p:nvPr/>
        </p:nvSpPr>
        <p:spPr bwMode="auto">
          <a:xfrm>
            <a:off x="323850" y="3933825"/>
            <a:ext cx="191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Physical address</a:t>
            </a:r>
          </a:p>
        </p:txBody>
      </p:sp>
      <p:sp>
        <p:nvSpPr>
          <p:cNvPr id="26636" name="Rectangle 12"/>
          <p:cNvSpPr>
            <a:spLocks noChangeArrowheads="1"/>
          </p:cNvSpPr>
          <p:nvPr/>
        </p:nvSpPr>
        <p:spPr bwMode="auto">
          <a:xfrm>
            <a:off x="4932363" y="4005263"/>
            <a:ext cx="1223962" cy="2873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zh-CN" sz="1400">
                <a:solidFill>
                  <a:srgbClr val="000000"/>
                </a:solidFill>
              </a:rPr>
              <a:t>Page offset</a:t>
            </a:r>
          </a:p>
        </p:txBody>
      </p:sp>
      <p:sp>
        <p:nvSpPr>
          <p:cNvPr id="26637" name="Rectangle 13"/>
          <p:cNvSpPr>
            <a:spLocks noChangeArrowheads="1"/>
          </p:cNvSpPr>
          <p:nvPr/>
        </p:nvSpPr>
        <p:spPr bwMode="auto">
          <a:xfrm>
            <a:off x="2555875" y="3068638"/>
            <a:ext cx="2087563" cy="360362"/>
          </a:xfrm>
          <a:prstGeom prst="rect">
            <a:avLst/>
          </a:prstGeom>
          <a:solidFill>
            <a:schemeClr val="bg1">
              <a:alpha val="0"/>
            </a:schemeClr>
          </a:solidFill>
          <a:ln w="9525" cap="rnd">
            <a:solidFill>
              <a:schemeClr val="tx1"/>
            </a:solidFill>
            <a:prstDash val="sysDot"/>
            <a:miter lim="800000"/>
            <a:headEnd/>
            <a:tailEnd/>
          </a:ln>
        </p:spPr>
        <p:txBody>
          <a:bodyPr wrap="none" anchor="ctr"/>
          <a:lstStyle/>
          <a:p>
            <a:r>
              <a:rPr lang="en-US" altLang="zh-CN" sz="1600">
                <a:solidFill>
                  <a:srgbClr val="000000"/>
                </a:solidFill>
              </a:rPr>
              <a:t>Address translation</a:t>
            </a:r>
          </a:p>
        </p:txBody>
      </p:sp>
      <p:sp>
        <p:nvSpPr>
          <p:cNvPr id="26639" name="AutoShape 15"/>
          <p:cNvSpPr>
            <a:spLocks/>
          </p:cNvSpPr>
          <p:nvPr/>
        </p:nvSpPr>
        <p:spPr bwMode="auto">
          <a:xfrm rot="-5400000">
            <a:off x="3419475" y="1268413"/>
            <a:ext cx="288925" cy="2736850"/>
          </a:xfrm>
          <a:prstGeom prst="leftBrace">
            <a:avLst>
              <a:gd name="adj1" fmla="val 78938"/>
              <a:gd name="adj2" fmla="val 50000"/>
            </a:avLst>
          </a:prstGeom>
          <a:noFill/>
          <a:ln w="9525" cap="rnd">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6640" name="Line 16"/>
          <p:cNvSpPr>
            <a:spLocks noChangeShapeType="1"/>
          </p:cNvSpPr>
          <p:nvPr/>
        </p:nvSpPr>
        <p:spPr bwMode="auto">
          <a:xfrm>
            <a:off x="3563938" y="2781300"/>
            <a:ext cx="0" cy="2889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6641" name="Line 17"/>
          <p:cNvSpPr>
            <a:spLocks noChangeShapeType="1"/>
          </p:cNvSpPr>
          <p:nvPr/>
        </p:nvSpPr>
        <p:spPr bwMode="auto">
          <a:xfrm>
            <a:off x="3563938" y="3429000"/>
            <a:ext cx="0" cy="5762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6642" name="Line 18"/>
          <p:cNvSpPr>
            <a:spLocks noChangeShapeType="1"/>
          </p:cNvSpPr>
          <p:nvPr/>
        </p:nvSpPr>
        <p:spPr bwMode="auto">
          <a:xfrm>
            <a:off x="5508625" y="2492375"/>
            <a:ext cx="0" cy="1512888"/>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6643" name="Rectangle 19"/>
          <p:cNvSpPr>
            <a:spLocks noChangeArrowheads="1"/>
          </p:cNvSpPr>
          <p:nvPr/>
        </p:nvSpPr>
        <p:spPr bwMode="auto">
          <a:xfrm>
            <a:off x="2339975" y="5157788"/>
            <a:ext cx="1655763" cy="288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zh-CN" sz="1400">
                <a:solidFill>
                  <a:srgbClr val="000000"/>
                </a:solidFill>
              </a:rPr>
              <a:t>Cache tag</a:t>
            </a:r>
          </a:p>
        </p:txBody>
      </p:sp>
      <p:sp>
        <p:nvSpPr>
          <p:cNvPr id="26644" name="Rectangle 20"/>
          <p:cNvSpPr>
            <a:spLocks noChangeArrowheads="1"/>
          </p:cNvSpPr>
          <p:nvPr/>
        </p:nvSpPr>
        <p:spPr bwMode="auto">
          <a:xfrm>
            <a:off x="5219700" y="5157788"/>
            <a:ext cx="936625" cy="2873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zh-CN" sz="1400">
                <a:solidFill>
                  <a:srgbClr val="000000"/>
                </a:solidFill>
              </a:rPr>
              <a:t>Block offset</a:t>
            </a:r>
          </a:p>
        </p:txBody>
      </p:sp>
      <p:sp>
        <p:nvSpPr>
          <p:cNvPr id="26645" name="Rectangle 21"/>
          <p:cNvSpPr>
            <a:spLocks noChangeArrowheads="1"/>
          </p:cNvSpPr>
          <p:nvPr/>
        </p:nvSpPr>
        <p:spPr bwMode="auto">
          <a:xfrm>
            <a:off x="3995738" y="5157788"/>
            <a:ext cx="1223962" cy="288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zh-CN" sz="1400">
                <a:solidFill>
                  <a:srgbClr val="000000"/>
                </a:solidFill>
              </a:rPr>
              <a:t>Set index</a:t>
            </a:r>
          </a:p>
        </p:txBody>
      </p:sp>
      <p:sp>
        <p:nvSpPr>
          <p:cNvPr id="26647" name="Text Box 23"/>
          <p:cNvSpPr txBox="1">
            <a:spLocks noChangeArrowheads="1"/>
          </p:cNvSpPr>
          <p:nvPr/>
        </p:nvSpPr>
        <p:spPr bwMode="auto">
          <a:xfrm>
            <a:off x="395288" y="5084763"/>
            <a:ext cx="1720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Cache address</a:t>
            </a:r>
          </a:p>
        </p:txBody>
      </p:sp>
      <p:sp>
        <p:nvSpPr>
          <p:cNvPr id="26650" name="AutoShape 26"/>
          <p:cNvSpPr>
            <a:spLocks/>
          </p:cNvSpPr>
          <p:nvPr/>
        </p:nvSpPr>
        <p:spPr bwMode="auto">
          <a:xfrm rot="-5400000">
            <a:off x="4319588" y="5121275"/>
            <a:ext cx="288925" cy="936625"/>
          </a:xfrm>
          <a:prstGeom prst="leftBrace">
            <a:avLst>
              <a:gd name="adj1" fmla="val 27015"/>
              <a:gd name="adj2" fmla="val 50000"/>
            </a:avLst>
          </a:prstGeom>
          <a:noFill/>
          <a:ln w="9525" cap="rnd">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6651" name="Line 27"/>
          <p:cNvSpPr>
            <a:spLocks noChangeShapeType="1"/>
          </p:cNvSpPr>
          <p:nvPr/>
        </p:nvSpPr>
        <p:spPr bwMode="auto">
          <a:xfrm>
            <a:off x="4932363" y="4292600"/>
            <a:ext cx="0" cy="1152525"/>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6652" name="Line 28"/>
          <p:cNvSpPr>
            <a:spLocks noChangeShapeType="1"/>
          </p:cNvSpPr>
          <p:nvPr/>
        </p:nvSpPr>
        <p:spPr bwMode="auto">
          <a:xfrm>
            <a:off x="3995738" y="4005263"/>
            <a:ext cx="0" cy="1152525"/>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6653" name="Rectangle 29"/>
          <p:cNvSpPr>
            <a:spLocks noChangeArrowheads="1"/>
          </p:cNvSpPr>
          <p:nvPr/>
        </p:nvSpPr>
        <p:spPr bwMode="auto">
          <a:xfrm>
            <a:off x="7380288" y="2205038"/>
            <a:ext cx="1296987" cy="41767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6654" name="Text Box 30"/>
          <p:cNvSpPr txBox="1">
            <a:spLocks noChangeArrowheads="1"/>
          </p:cNvSpPr>
          <p:nvPr/>
        </p:nvSpPr>
        <p:spPr bwMode="auto">
          <a:xfrm>
            <a:off x="6694488" y="1773238"/>
            <a:ext cx="24495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Physically indexed cache</a:t>
            </a:r>
          </a:p>
        </p:txBody>
      </p:sp>
      <p:sp>
        <p:nvSpPr>
          <p:cNvPr id="26655" name="Text Box 31"/>
          <p:cNvSpPr txBox="1">
            <a:spLocks noChangeArrowheads="1"/>
          </p:cNvSpPr>
          <p:nvPr/>
        </p:nvSpPr>
        <p:spPr bwMode="auto">
          <a:xfrm>
            <a:off x="3708400" y="6165850"/>
            <a:ext cx="15049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page color bits</a:t>
            </a:r>
          </a:p>
        </p:txBody>
      </p:sp>
      <p:sp>
        <p:nvSpPr>
          <p:cNvPr id="26658" name="Rectangle 34"/>
          <p:cNvSpPr>
            <a:spLocks noChangeArrowheads="1"/>
          </p:cNvSpPr>
          <p:nvPr/>
        </p:nvSpPr>
        <p:spPr bwMode="auto">
          <a:xfrm>
            <a:off x="7380288" y="2205038"/>
            <a:ext cx="1295400" cy="431800"/>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59" name="Rectangle 35"/>
          <p:cNvSpPr>
            <a:spLocks noChangeArrowheads="1"/>
          </p:cNvSpPr>
          <p:nvPr/>
        </p:nvSpPr>
        <p:spPr bwMode="auto">
          <a:xfrm>
            <a:off x="7380288" y="2636838"/>
            <a:ext cx="1295400" cy="431800"/>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0" name="Rectangle 36"/>
          <p:cNvSpPr>
            <a:spLocks noChangeArrowheads="1"/>
          </p:cNvSpPr>
          <p:nvPr/>
        </p:nvSpPr>
        <p:spPr bwMode="auto">
          <a:xfrm>
            <a:off x="7380288" y="3068638"/>
            <a:ext cx="1295400" cy="431800"/>
          </a:xfrm>
          <a:prstGeom prst="rect">
            <a:avLst/>
          </a:prstGeom>
          <a:solidFill>
            <a:schemeClr val="tx2"/>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1" name="Text Box 37"/>
          <p:cNvSpPr txBox="1">
            <a:spLocks noChangeArrowheads="1"/>
          </p:cNvSpPr>
          <p:nvPr/>
        </p:nvSpPr>
        <p:spPr bwMode="auto">
          <a:xfrm>
            <a:off x="7667625" y="3789363"/>
            <a:ext cx="647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 …</a:t>
            </a:r>
          </a:p>
        </p:txBody>
      </p:sp>
      <p:sp>
        <p:nvSpPr>
          <p:cNvPr id="26662" name="Rectangle 38"/>
          <p:cNvSpPr>
            <a:spLocks noChangeArrowheads="1"/>
          </p:cNvSpPr>
          <p:nvPr/>
        </p:nvSpPr>
        <p:spPr bwMode="auto">
          <a:xfrm>
            <a:off x="7380288" y="4652963"/>
            <a:ext cx="1295400" cy="431800"/>
          </a:xfrm>
          <a:prstGeom prst="rect">
            <a:avLst/>
          </a:prstGeom>
          <a:solidFill>
            <a:schemeClr val="accent1"/>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3" name="Rectangle 39"/>
          <p:cNvSpPr>
            <a:spLocks noChangeArrowheads="1"/>
          </p:cNvSpPr>
          <p:nvPr/>
        </p:nvSpPr>
        <p:spPr bwMode="auto">
          <a:xfrm>
            <a:off x="7380288" y="5084763"/>
            <a:ext cx="1295400" cy="431800"/>
          </a:xfrm>
          <a:prstGeom prst="rect">
            <a:avLst/>
          </a:prstGeom>
          <a:solidFill>
            <a:schemeClr val="accent2"/>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4" name="Rectangle 40"/>
          <p:cNvSpPr>
            <a:spLocks noChangeArrowheads="1"/>
          </p:cNvSpPr>
          <p:nvPr/>
        </p:nvSpPr>
        <p:spPr bwMode="auto">
          <a:xfrm>
            <a:off x="7380288" y="5516563"/>
            <a:ext cx="1295400" cy="431800"/>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5" name="Rectangle 41"/>
          <p:cNvSpPr>
            <a:spLocks noChangeArrowheads="1"/>
          </p:cNvSpPr>
          <p:nvPr/>
        </p:nvSpPr>
        <p:spPr bwMode="auto">
          <a:xfrm>
            <a:off x="7380288" y="5948363"/>
            <a:ext cx="1295400" cy="431800"/>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cxnSp>
        <p:nvCxnSpPr>
          <p:cNvPr id="26668" name="AutoShape 44"/>
          <p:cNvCxnSpPr>
            <a:cxnSpLocks noChangeShapeType="1"/>
            <a:stCxn id="26650" idx="1"/>
          </p:cNvCxnSpPr>
          <p:nvPr/>
        </p:nvCxnSpPr>
        <p:spPr bwMode="auto">
          <a:xfrm rot="16200000" flipH="1">
            <a:off x="5274469" y="4923631"/>
            <a:ext cx="431800" cy="2052638"/>
          </a:xfrm>
          <a:prstGeom prst="bentConnector2">
            <a:avLst/>
          </a:prstGeom>
          <a:noFill/>
          <a:ln w="9525" cap="rnd">
            <a:solidFill>
              <a:schemeClr val="tx1"/>
            </a:solidFill>
            <a:prstDash val="sysDot"/>
            <a:miter lim="800000"/>
            <a:headEnd/>
            <a:tailEnd/>
          </a:ln>
          <a:extLst>
            <a:ext uri="{909E8E84-426E-40dd-AFC4-6F175D3DCCD1}">
              <a14:hiddenFill xmlns:a14="http://schemas.microsoft.com/office/drawing/2010/main" xmlns="">
                <a:noFill/>
              </a14:hiddenFill>
            </a:ext>
          </a:extLst>
        </p:spPr>
      </p:cxnSp>
      <p:cxnSp>
        <p:nvCxnSpPr>
          <p:cNvPr id="26669" name="AutoShape 45"/>
          <p:cNvCxnSpPr>
            <a:cxnSpLocks noChangeShapeType="1"/>
          </p:cNvCxnSpPr>
          <p:nvPr/>
        </p:nvCxnSpPr>
        <p:spPr bwMode="auto">
          <a:xfrm flipV="1">
            <a:off x="6516688" y="4292600"/>
            <a:ext cx="0" cy="1873250"/>
          </a:xfrm>
          <a:prstGeom prst="straightConnector1">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cxnSp>
      <p:sp>
        <p:nvSpPr>
          <p:cNvPr id="26670" name="Line 46"/>
          <p:cNvSpPr>
            <a:spLocks noChangeShapeType="1"/>
          </p:cNvSpPr>
          <p:nvPr/>
        </p:nvSpPr>
        <p:spPr bwMode="auto">
          <a:xfrm>
            <a:off x="6516688" y="4292600"/>
            <a:ext cx="863600"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6671" name="Rectangle 47"/>
          <p:cNvSpPr>
            <a:spLocks noChangeArrowheads="1"/>
          </p:cNvSpPr>
          <p:nvPr/>
        </p:nvSpPr>
        <p:spPr bwMode="auto">
          <a:xfrm>
            <a:off x="3995738" y="4005263"/>
            <a:ext cx="936625" cy="287337"/>
          </a:xfrm>
          <a:prstGeom prst="rect">
            <a:avLst/>
          </a:prstGeom>
          <a:solidFill>
            <a:srgbClr val="FFFFFF">
              <a:alpha val="79999"/>
            </a:srgbClr>
          </a:solidFill>
          <a:ln w="9525">
            <a:solidFill>
              <a:srgbClr val="00FFFF"/>
            </a:solidFill>
            <a:miter lim="800000"/>
            <a:headEnd/>
            <a:tailEnd/>
          </a:ln>
        </p:spPr>
        <p:txBody>
          <a:bodyPr wrap="none" anchor="ctr"/>
          <a:lstStyle/>
          <a:p>
            <a:endParaRPr lang="zh-CN" altLang="en-US">
              <a:solidFill>
                <a:srgbClr val="000000"/>
              </a:solidFill>
            </a:endParaRPr>
          </a:p>
        </p:txBody>
      </p:sp>
      <p:sp>
        <p:nvSpPr>
          <p:cNvPr id="26672" name="Rectangle 48"/>
          <p:cNvSpPr>
            <a:spLocks noChangeArrowheads="1"/>
          </p:cNvSpPr>
          <p:nvPr/>
        </p:nvSpPr>
        <p:spPr bwMode="auto">
          <a:xfrm>
            <a:off x="3995738" y="5157788"/>
            <a:ext cx="936625" cy="287337"/>
          </a:xfrm>
          <a:prstGeom prst="rect">
            <a:avLst/>
          </a:prstGeom>
          <a:solidFill>
            <a:srgbClr val="FFFFFF">
              <a:alpha val="79999"/>
            </a:srgbClr>
          </a:solidFill>
          <a:ln w="9525">
            <a:solidFill>
              <a:srgbClr val="00FFFF"/>
            </a:solidFill>
            <a:miter lim="800000"/>
            <a:headEnd/>
            <a:tailEnd/>
          </a:ln>
        </p:spPr>
        <p:txBody>
          <a:bodyPr wrap="none" anchor="ctr"/>
          <a:lstStyle/>
          <a:p>
            <a:endParaRPr lang="zh-CN" altLang="en-US">
              <a:solidFill>
                <a:srgbClr val="000000"/>
              </a:solidFill>
            </a:endParaRPr>
          </a:p>
        </p:txBody>
      </p:sp>
      <p:sp>
        <p:nvSpPr>
          <p:cNvPr id="26673" name="Text Box 49"/>
          <p:cNvSpPr txBox="1">
            <a:spLocks noChangeArrowheads="1"/>
          </p:cNvSpPr>
          <p:nvPr/>
        </p:nvSpPr>
        <p:spPr bwMode="auto">
          <a:xfrm>
            <a:off x="684213" y="3068638"/>
            <a:ext cx="1263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OS control</a:t>
            </a:r>
          </a:p>
        </p:txBody>
      </p:sp>
      <p:sp>
        <p:nvSpPr>
          <p:cNvPr id="26676" name="Text Box 52"/>
          <p:cNvSpPr txBox="1">
            <a:spLocks noChangeArrowheads="1"/>
          </p:cNvSpPr>
          <p:nvPr/>
        </p:nvSpPr>
        <p:spPr bwMode="auto">
          <a:xfrm>
            <a:off x="847725" y="4508500"/>
            <a:ext cx="733425"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3600">
                <a:solidFill>
                  <a:srgbClr val="000000"/>
                </a:solidFill>
              </a:rPr>
              <a:t>=</a:t>
            </a:r>
          </a:p>
        </p:txBody>
      </p:sp>
      <p:sp>
        <p:nvSpPr>
          <p:cNvPr id="26677" name="Rectangle 53"/>
          <p:cNvSpPr>
            <a:spLocks noChangeArrowheads="1"/>
          </p:cNvSpPr>
          <p:nvPr/>
        </p:nvSpPr>
        <p:spPr bwMode="auto">
          <a:xfrm>
            <a:off x="179388" y="1341438"/>
            <a:ext cx="8713787" cy="647700"/>
          </a:xfrm>
          <a:prstGeom prst="rect">
            <a:avLst/>
          </a:prstGeom>
          <a:solidFill>
            <a:srgbClr val="FF6600"/>
          </a:solidFill>
          <a:ln w="9525">
            <a:solidFill>
              <a:schemeClr val="tx1"/>
            </a:solidFill>
            <a:miter lim="800000"/>
            <a:headEnd/>
            <a:tailEnd/>
          </a:ln>
        </p:spPr>
        <p:txBody>
          <a:bodyPr wrap="none" anchor="ctr"/>
          <a:lstStyle/>
          <a:p>
            <a:pPr>
              <a:buFontTx/>
              <a:buChar char="•"/>
            </a:pPr>
            <a:r>
              <a:rPr lang="en-US" altLang="zh-CN">
                <a:solidFill>
                  <a:srgbClr val="000000"/>
                </a:solidFill>
              </a:rPr>
              <a:t>Physically indexed caches are divided into multiple regions (colors).</a:t>
            </a:r>
          </a:p>
          <a:p>
            <a:pPr>
              <a:buFontTx/>
              <a:buChar char="•"/>
            </a:pPr>
            <a:r>
              <a:rPr lang="en-US" altLang="zh-CN">
                <a:solidFill>
                  <a:srgbClr val="000000"/>
                </a:solidFill>
              </a:rPr>
              <a:t>All cache lines in a physical page are cached in one of those regions (colors).</a:t>
            </a:r>
          </a:p>
        </p:txBody>
      </p:sp>
      <p:sp>
        <p:nvSpPr>
          <p:cNvPr id="26679" name="Line 55"/>
          <p:cNvSpPr>
            <a:spLocks noChangeShapeType="1"/>
          </p:cNvSpPr>
          <p:nvPr/>
        </p:nvSpPr>
        <p:spPr bwMode="auto">
          <a:xfrm flipH="1" flipV="1">
            <a:off x="6156325" y="1989138"/>
            <a:ext cx="1511300" cy="1655762"/>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6680" name="Rectangle 56"/>
          <p:cNvSpPr>
            <a:spLocks noChangeArrowheads="1"/>
          </p:cNvSpPr>
          <p:nvPr/>
        </p:nvSpPr>
        <p:spPr bwMode="auto">
          <a:xfrm>
            <a:off x="0" y="4365625"/>
            <a:ext cx="8893175" cy="647700"/>
          </a:xfrm>
          <a:prstGeom prst="rect">
            <a:avLst/>
          </a:prstGeom>
          <a:solidFill>
            <a:srgbClr val="FF6600"/>
          </a:solidFill>
          <a:ln w="9525">
            <a:solidFill>
              <a:schemeClr val="tx1"/>
            </a:solidFill>
            <a:miter lim="800000"/>
            <a:headEnd/>
            <a:tailEnd/>
          </a:ln>
        </p:spPr>
        <p:txBody>
          <a:bodyPr wrap="none" anchor="ctr"/>
          <a:lstStyle/>
          <a:p>
            <a:r>
              <a:rPr lang="en-US" altLang="zh-CN">
                <a:solidFill>
                  <a:srgbClr val="000000"/>
                </a:solidFill>
              </a:rPr>
              <a:t>OS can control the page color of a virtual page through address mapping </a:t>
            </a:r>
          </a:p>
          <a:p>
            <a:r>
              <a:rPr lang="en-US" altLang="zh-CN">
                <a:solidFill>
                  <a:srgbClr val="000000"/>
                </a:solidFill>
              </a:rPr>
              <a:t>(by selecting a physical page with a specific value in its page color bits).</a:t>
            </a:r>
          </a:p>
        </p:txBody>
      </p:sp>
      <p:sp>
        <p:nvSpPr>
          <p:cNvPr id="26681" name="Line 57"/>
          <p:cNvSpPr>
            <a:spLocks noChangeShapeType="1"/>
          </p:cNvSpPr>
          <p:nvPr/>
        </p:nvSpPr>
        <p:spPr bwMode="auto">
          <a:xfrm flipV="1">
            <a:off x="2195513" y="3429000"/>
            <a:ext cx="647700" cy="936625"/>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802304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7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3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6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6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6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6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67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6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6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6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6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6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65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666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6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6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6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6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6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6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66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6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6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65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65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67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67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6677"/>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668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6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p:bldP spid="26630" grpId="0" animBg="1"/>
      <p:bldP spid="26634" grpId="0" animBg="1"/>
      <p:bldP spid="26635" grpId="0"/>
      <p:bldP spid="26636" grpId="0" animBg="1"/>
      <p:bldP spid="26637" grpId="0" animBg="1"/>
      <p:bldP spid="26639" grpId="0" animBg="1"/>
      <p:bldP spid="26640" grpId="0" animBg="1"/>
      <p:bldP spid="26641" grpId="0" animBg="1"/>
      <p:bldP spid="26642" grpId="0" animBg="1"/>
      <p:bldP spid="26643" grpId="0" animBg="1"/>
      <p:bldP spid="26644" grpId="0" animBg="1"/>
      <p:bldP spid="26645" grpId="0" animBg="1"/>
      <p:bldP spid="26647" grpId="0"/>
      <p:bldP spid="26650" grpId="0" animBg="1"/>
      <p:bldP spid="26651" grpId="0" animBg="1"/>
      <p:bldP spid="26652" grpId="0" animBg="1"/>
      <p:bldP spid="26653" grpId="0" animBg="1"/>
      <p:bldP spid="26654" grpId="0"/>
      <p:bldP spid="26655" grpId="0"/>
      <p:bldP spid="26658" grpId="0" animBg="1"/>
      <p:bldP spid="26659" grpId="0" animBg="1"/>
      <p:bldP spid="26660" grpId="0" animBg="1"/>
      <p:bldP spid="26661" grpId="0"/>
      <p:bldP spid="26662" grpId="0" animBg="1"/>
      <p:bldP spid="26663" grpId="0" animBg="1"/>
      <p:bldP spid="26664" grpId="0" animBg="1"/>
      <p:bldP spid="26665" grpId="0" animBg="1"/>
      <p:bldP spid="26670" grpId="0" animBg="1"/>
      <p:bldP spid="26671" grpId="0" animBg="1"/>
      <p:bldP spid="26672" grpId="0" animBg="1"/>
      <p:bldP spid="26673" grpId="0"/>
      <p:bldP spid="26676" grpId="0"/>
      <p:bldP spid="26677" grpId="0" animBg="1"/>
      <p:bldP spid="26679" grpId="0" animBg="1"/>
      <p:bldP spid="26680" grpId="0" animBg="1"/>
      <p:bldP spid="2668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24" name="Rectangle 176"/>
          <p:cNvSpPr>
            <a:spLocks noChangeArrowheads="1"/>
          </p:cNvSpPr>
          <p:nvPr/>
        </p:nvSpPr>
        <p:spPr bwMode="auto">
          <a:xfrm>
            <a:off x="3132138" y="4365625"/>
            <a:ext cx="5832475" cy="2232025"/>
          </a:xfrm>
          <a:prstGeom prst="rect">
            <a:avLst/>
          </a:prstGeom>
          <a:solidFill>
            <a:schemeClr val="tx2">
              <a:alpha val="50195"/>
            </a:schemeClr>
          </a:solidFill>
          <a:ln w="9525">
            <a:solidFill>
              <a:schemeClr val="tx1"/>
            </a:solidFill>
            <a:miter lim="800000"/>
            <a:headEnd/>
            <a:tailEnd/>
          </a:ln>
        </p:spPr>
        <p:txBody>
          <a:bodyPr wrap="none" anchor="ctr"/>
          <a:lstStyle/>
          <a:p>
            <a:endParaRPr lang="zh-CN" altLang="en-US">
              <a:solidFill>
                <a:srgbClr val="000000"/>
              </a:solidFill>
            </a:endParaRPr>
          </a:p>
        </p:txBody>
      </p:sp>
      <p:sp>
        <p:nvSpPr>
          <p:cNvPr id="27823" name="Rectangle 175"/>
          <p:cNvSpPr>
            <a:spLocks noChangeArrowheads="1"/>
          </p:cNvSpPr>
          <p:nvPr/>
        </p:nvSpPr>
        <p:spPr bwMode="auto">
          <a:xfrm>
            <a:off x="3132138" y="2133600"/>
            <a:ext cx="5832475" cy="2087563"/>
          </a:xfrm>
          <a:prstGeom prst="rect">
            <a:avLst/>
          </a:prstGeom>
          <a:solidFill>
            <a:schemeClr val="tx2">
              <a:alpha val="50195"/>
            </a:schemeClr>
          </a:solidFill>
          <a:ln w="9525">
            <a:solidFill>
              <a:schemeClr val="tx1"/>
            </a:solidFill>
            <a:miter lim="800000"/>
            <a:headEnd/>
            <a:tailEnd/>
          </a:ln>
        </p:spPr>
        <p:txBody>
          <a:bodyPr wrap="none" anchor="ctr"/>
          <a:lstStyle/>
          <a:p>
            <a:endParaRPr lang="zh-CN" altLang="en-US">
              <a:solidFill>
                <a:srgbClr val="000000"/>
              </a:solidFill>
            </a:endParaRPr>
          </a:p>
        </p:txBody>
      </p:sp>
      <p:sp>
        <p:nvSpPr>
          <p:cNvPr id="82947" name="Rectangle 2"/>
          <p:cNvSpPr>
            <a:spLocks noGrp="1"/>
          </p:cNvSpPr>
          <p:nvPr>
            <p:ph type="title"/>
          </p:nvPr>
        </p:nvSpPr>
        <p:spPr/>
        <p:txBody>
          <a:bodyPr/>
          <a:lstStyle/>
          <a:p>
            <a:pPr eaLnBrk="1" hangingPunct="1"/>
            <a:r>
              <a:rPr lang="en-US" altLang="zh-CN" sz="3600">
                <a:solidFill>
                  <a:srgbClr val="006633"/>
                </a:solidFill>
                <a:latin typeface="Garamond" charset="0"/>
                <a:ea typeface="ＭＳ Ｐゴシック" charset="0"/>
                <a:cs typeface="ＭＳ Ｐゴシック" charset="0"/>
              </a:rPr>
              <a:t>Static Cache Partitioning using Page Coloring</a:t>
            </a:r>
          </a:p>
        </p:txBody>
      </p:sp>
      <p:sp>
        <p:nvSpPr>
          <p:cNvPr id="27732" name="Rectangle 84"/>
          <p:cNvSpPr>
            <a:spLocks noChangeArrowheads="1"/>
          </p:cNvSpPr>
          <p:nvPr/>
        </p:nvSpPr>
        <p:spPr bwMode="auto">
          <a:xfrm>
            <a:off x="6877050" y="2205038"/>
            <a:ext cx="1296988" cy="41767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7734" name="Rectangle 86"/>
          <p:cNvSpPr>
            <a:spLocks noChangeArrowheads="1"/>
          </p:cNvSpPr>
          <p:nvPr/>
        </p:nvSpPr>
        <p:spPr bwMode="auto">
          <a:xfrm>
            <a:off x="6877050" y="2205038"/>
            <a:ext cx="1295400" cy="431800"/>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5" name="Rectangle 87"/>
          <p:cNvSpPr>
            <a:spLocks noChangeArrowheads="1"/>
          </p:cNvSpPr>
          <p:nvPr/>
        </p:nvSpPr>
        <p:spPr bwMode="auto">
          <a:xfrm>
            <a:off x="6877050" y="2636838"/>
            <a:ext cx="1295400" cy="431800"/>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6" name="Rectangle 88"/>
          <p:cNvSpPr>
            <a:spLocks noChangeArrowheads="1"/>
          </p:cNvSpPr>
          <p:nvPr/>
        </p:nvSpPr>
        <p:spPr bwMode="auto">
          <a:xfrm>
            <a:off x="6877050" y="3068638"/>
            <a:ext cx="1295400" cy="431800"/>
          </a:xfrm>
          <a:prstGeom prst="rect">
            <a:avLst/>
          </a:prstGeom>
          <a:solidFill>
            <a:schemeClr val="tx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7" name="Text Box 89"/>
          <p:cNvSpPr txBox="1">
            <a:spLocks noChangeArrowheads="1"/>
          </p:cNvSpPr>
          <p:nvPr/>
        </p:nvSpPr>
        <p:spPr bwMode="auto">
          <a:xfrm>
            <a:off x="7164388" y="4149725"/>
            <a:ext cx="647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 …</a:t>
            </a:r>
          </a:p>
        </p:txBody>
      </p:sp>
      <p:sp>
        <p:nvSpPr>
          <p:cNvPr id="27738" name="Rectangle 90"/>
          <p:cNvSpPr>
            <a:spLocks noChangeArrowheads="1"/>
          </p:cNvSpPr>
          <p:nvPr/>
        </p:nvSpPr>
        <p:spPr bwMode="auto">
          <a:xfrm>
            <a:off x="6877050" y="4652963"/>
            <a:ext cx="1295400" cy="431800"/>
          </a:xfrm>
          <a:prstGeom prst="rect">
            <a:avLst/>
          </a:prstGeom>
          <a:solidFill>
            <a:schemeClr val="accent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9" name="Rectangle 91"/>
          <p:cNvSpPr>
            <a:spLocks noChangeArrowheads="1"/>
          </p:cNvSpPr>
          <p:nvPr/>
        </p:nvSpPr>
        <p:spPr bwMode="auto">
          <a:xfrm>
            <a:off x="6877050" y="5084763"/>
            <a:ext cx="1295400" cy="431800"/>
          </a:xfrm>
          <a:prstGeom prst="rect">
            <a:avLst/>
          </a:prstGeom>
          <a:solidFill>
            <a:schemeClr val="accent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40" name="Rectangle 92"/>
          <p:cNvSpPr>
            <a:spLocks noChangeArrowheads="1"/>
          </p:cNvSpPr>
          <p:nvPr/>
        </p:nvSpPr>
        <p:spPr bwMode="auto">
          <a:xfrm>
            <a:off x="6877050" y="5516563"/>
            <a:ext cx="1295400" cy="431800"/>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41" name="Rectangle 93"/>
          <p:cNvSpPr>
            <a:spLocks noChangeArrowheads="1"/>
          </p:cNvSpPr>
          <p:nvPr/>
        </p:nvSpPr>
        <p:spPr bwMode="auto">
          <a:xfrm>
            <a:off x="6877050" y="5948363"/>
            <a:ext cx="1295400" cy="431800"/>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42" name="AutoShape 94"/>
          <p:cNvSpPr>
            <a:spLocks noChangeArrowheads="1"/>
          </p:cNvSpPr>
          <p:nvPr/>
        </p:nvSpPr>
        <p:spPr bwMode="auto">
          <a:xfrm>
            <a:off x="3276600" y="2276475"/>
            <a:ext cx="1800225" cy="665163"/>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7745" name="Text Box 97"/>
          <p:cNvSpPr txBox="1">
            <a:spLocks noChangeArrowheads="1"/>
          </p:cNvSpPr>
          <p:nvPr/>
        </p:nvSpPr>
        <p:spPr bwMode="auto">
          <a:xfrm>
            <a:off x="3924300" y="4221163"/>
            <a:ext cx="73342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sz="3600">
                <a:solidFill>
                  <a:srgbClr val="000000"/>
                </a:solidFill>
              </a:rPr>
              <a:t>...</a:t>
            </a:r>
          </a:p>
        </p:txBody>
      </p:sp>
      <p:sp>
        <p:nvSpPr>
          <p:cNvPr id="27748" name="Rectangle 100"/>
          <p:cNvSpPr>
            <a:spLocks noChangeArrowheads="1"/>
          </p:cNvSpPr>
          <p:nvPr/>
        </p:nvSpPr>
        <p:spPr bwMode="auto">
          <a:xfrm>
            <a:off x="3419475" y="60213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0" name="Rectangle 102"/>
          <p:cNvSpPr>
            <a:spLocks noChangeArrowheads="1"/>
          </p:cNvSpPr>
          <p:nvPr/>
        </p:nvSpPr>
        <p:spPr bwMode="auto">
          <a:xfrm>
            <a:off x="3851275" y="60213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1" name="Rectangle 103"/>
          <p:cNvSpPr>
            <a:spLocks noChangeArrowheads="1"/>
          </p:cNvSpPr>
          <p:nvPr/>
        </p:nvSpPr>
        <p:spPr bwMode="auto">
          <a:xfrm>
            <a:off x="4284663" y="6021388"/>
            <a:ext cx="360362"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2" name="Text Box 104"/>
          <p:cNvSpPr txBox="1">
            <a:spLocks noChangeArrowheads="1"/>
          </p:cNvSpPr>
          <p:nvPr/>
        </p:nvSpPr>
        <p:spPr bwMode="auto">
          <a:xfrm>
            <a:off x="4356100" y="6021388"/>
            <a:ext cx="936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53" name="Text Box 105"/>
          <p:cNvSpPr txBox="1">
            <a:spLocks noChangeArrowheads="1"/>
          </p:cNvSpPr>
          <p:nvPr/>
        </p:nvSpPr>
        <p:spPr bwMode="auto">
          <a:xfrm>
            <a:off x="4643438" y="5805488"/>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54" name="Rectangle 106"/>
          <p:cNvSpPr>
            <a:spLocks noChangeArrowheads="1"/>
          </p:cNvSpPr>
          <p:nvPr/>
        </p:nvSpPr>
        <p:spPr bwMode="auto">
          <a:xfrm>
            <a:off x="3419475" y="62372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5" name="Rectangle 107"/>
          <p:cNvSpPr>
            <a:spLocks noChangeArrowheads="1"/>
          </p:cNvSpPr>
          <p:nvPr/>
        </p:nvSpPr>
        <p:spPr bwMode="auto">
          <a:xfrm>
            <a:off x="3851275" y="62372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6" name="AutoShape 108"/>
          <p:cNvSpPr>
            <a:spLocks noChangeArrowheads="1"/>
          </p:cNvSpPr>
          <p:nvPr/>
        </p:nvSpPr>
        <p:spPr bwMode="auto">
          <a:xfrm>
            <a:off x="3276600" y="5805488"/>
            <a:ext cx="1800225" cy="665162"/>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7757" name="Rectangle 109"/>
          <p:cNvSpPr>
            <a:spLocks noChangeArrowheads="1"/>
          </p:cNvSpPr>
          <p:nvPr/>
        </p:nvSpPr>
        <p:spPr bwMode="auto">
          <a:xfrm>
            <a:off x="3419475" y="53006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8" name="Rectangle 110"/>
          <p:cNvSpPr>
            <a:spLocks noChangeArrowheads="1"/>
          </p:cNvSpPr>
          <p:nvPr/>
        </p:nvSpPr>
        <p:spPr bwMode="auto">
          <a:xfrm>
            <a:off x="3851275" y="53006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9" name="Rectangle 111"/>
          <p:cNvSpPr>
            <a:spLocks noChangeArrowheads="1"/>
          </p:cNvSpPr>
          <p:nvPr/>
        </p:nvSpPr>
        <p:spPr bwMode="auto">
          <a:xfrm>
            <a:off x="4284663" y="5300663"/>
            <a:ext cx="360362"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0" name="Text Box 112"/>
          <p:cNvSpPr txBox="1">
            <a:spLocks noChangeArrowheads="1"/>
          </p:cNvSpPr>
          <p:nvPr/>
        </p:nvSpPr>
        <p:spPr bwMode="auto">
          <a:xfrm>
            <a:off x="4356100" y="5300663"/>
            <a:ext cx="936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61" name="Text Box 113"/>
          <p:cNvSpPr txBox="1">
            <a:spLocks noChangeArrowheads="1"/>
          </p:cNvSpPr>
          <p:nvPr/>
        </p:nvSpPr>
        <p:spPr bwMode="auto">
          <a:xfrm>
            <a:off x="4643438" y="5084763"/>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62" name="Rectangle 114"/>
          <p:cNvSpPr>
            <a:spLocks noChangeArrowheads="1"/>
          </p:cNvSpPr>
          <p:nvPr/>
        </p:nvSpPr>
        <p:spPr bwMode="auto">
          <a:xfrm>
            <a:off x="3419475" y="55165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3" name="Rectangle 115"/>
          <p:cNvSpPr>
            <a:spLocks noChangeArrowheads="1"/>
          </p:cNvSpPr>
          <p:nvPr/>
        </p:nvSpPr>
        <p:spPr bwMode="auto">
          <a:xfrm>
            <a:off x="3851275" y="55165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4" name="AutoShape 116"/>
          <p:cNvSpPr>
            <a:spLocks noChangeArrowheads="1"/>
          </p:cNvSpPr>
          <p:nvPr/>
        </p:nvSpPr>
        <p:spPr bwMode="auto">
          <a:xfrm>
            <a:off x="3276600" y="5084763"/>
            <a:ext cx="1800225" cy="665162"/>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7765" name="Text Box 117"/>
          <p:cNvSpPr txBox="1">
            <a:spLocks noChangeArrowheads="1"/>
          </p:cNvSpPr>
          <p:nvPr/>
        </p:nvSpPr>
        <p:spPr bwMode="auto">
          <a:xfrm>
            <a:off x="6732588" y="1773238"/>
            <a:ext cx="21669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Physically indexed cache</a:t>
            </a:r>
          </a:p>
        </p:txBody>
      </p:sp>
      <p:sp>
        <p:nvSpPr>
          <p:cNvPr id="27766" name="Line 118"/>
          <p:cNvSpPr>
            <a:spLocks noChangeShapeType="1"/>
          </p:cNvSpPr>
          <p:nvPr/>
        </p:nvSpPr>
        <p:spPr bwMode="auto">
          <a:xfrm flipV="1">
            <a:off x="5076825" y="6165850"/>
            <a:ext cx="1800225" cy="714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767" name="Line 119"/>
          <p:cNvSpPr>
            <a:spLocks noChangeShapeType="1"/>
          </p:cNvSpPr>
          <p:nvPr/>
        </p:nvSpPr>
        <p:spPr bwMode="auto">
          <a:xfrm>
            <a:off x="5076825" y="5373688"/>
            <a:ext cx="1800225"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768" name="Rectangle 120"/>
          <p:cNvSpPr>
            <a:spLocks noChangeArrowheads="1"/>
          </p:cNvSpPr>
          <p:nvPr/>
        </p:nvSpPr>
        <p:spPr bwMode="auto">
          <a:xfrm>
            <a:off x="3419475" y="34290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9" name="Rectangle 121"/>
          <p:cNvSpPr>
            <a:spLocks noChangeArrowheads="1"/>
          </p:cNvSpPr>
          <p:nvPr/>
        </p:nvSpPr>
        <p:spPr bwMode="auto">
          <a:xfrm>
            <a:off x="3851275" y="34290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0" name="Rectangle 122"/>
          <p:cNvSpPr>
            <a:spLocks noChangeArrowheads="1"/>
          </p:cNvSpPr>
          <p:nvPr/>
        </p:nvSpPr>
        <p:spPr bwMode="auto">
          <a:xfrm>
            <a:off x="4284663" y="3429000"/>
            <a:ext cx="360362"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1" name="Text Box 123"/>
          <p:cNvSpPr txBox="1">
            <a:spLocks noChangeArrowheads="1"/>
          </p:cNvSpPr>
          <p:nvPr/>
        </p:nvSpPr>
        <p:spPr bwMode="auto">
          <a:xfrm>
            <a:off x="4643438" y="3213100"/>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72" name="Rectangle 124"/>
          <p:cNvSpPr>
            <a:spLocks noChangeArrowheads="1"/>
          </p:cNvSpPr>
          <p:nvPr/>
        </p:nvSpPr>
        <p:spPr bwMode="auto">
          <a:xfrm>
            <a:off x="3419475" y="36449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3" name="Rectangle 125"/>
          <p:cNvSpPr>
            <a:spLocks noChangeArrowheads="1"/>
          </p:cNvSpPr>
          <p:nvPr/>
        </p:nvSpPr>
        <p:spPr bwMode="auto">
          <a:xfrm>
            <a:off x="3851275" y="36449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4" name="AutoShape 126"/>
          <p:cNvSpPr>
            <a:spLocks noChangeArrowheads="1"/>
          </p:cNvSpPr>
          <p:nvPr/>
        </p:nvSpPr>
        <p:spPr bwMode="auto">
          <a:xfrm>
            <a:off x="3276600" y="3213100"/>
            <a:ext cx="1800225" cy="665163"/>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7775" name="Rectangle 127"/>
          <p:cNvSpPr>
            <a:spLocks noChangeArrowheads="1"/>
          </p:cNvSpPr>
          <p:nvPr/>
        </p:nvSpPr>
        <p:spPr bwMode="auto">
          <a:xfrm>
            <a:off x="3417888" y="34290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6" name="Rectangle 128"/>
          <p:cNvSpPr>
            <a:spLocks noChangeArrowheads="1"/>
          </p:cNvSpPr>
          <p:nvPr/>
        </p:nvSpPr>
        <p:spPr bwMode="auto">
          <a:xfrm>
            <a:off x="3849688" y="34290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7" name="Rectangle 129"/>
          <p:cNvSpPr>
            <a:spLocks noChangeArrowheads="1"/>
          </p:cNvSpPr>
          <p:nvPr/>
        </p:nvSpPr>
        <p:spPr bwMode="auto">
          <a:xfrm>
            <a:off x="4283075" y="3429000"/>
            <a:ext cx="360363"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8" name="Rectangle 130"/>
          <p:cNvSpPr>
            <a:spLocks noChangeArrowheads="1"/>
          </p:cNvSpPr>
          <p:nvPr/>
        </p:nvSpPr>
        <p:spPr bwMode="auto">
          <a:xfrm>
            <a:off x="3417888" y="36449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9" name="Rectangle 131"/>
          <p:cNvSpPr>
            <a:spLocks noChangeArrowheads="1"/>
          </p:cNvSpPr>
          <p:nvPr/>
        </p:nvSpPr>
        <p:spPr bwMode="auto">
          <a:xfrm>
            <a:off x="3849688" y="36449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0" name="Text Box 132"/>
          <p:cNvSpPr txBox="1">
            <a:spLocks noChangeArrowheads="1"/>
          </p:cNvSpPr>
          <p:nvPr/>
        </p:nvSpPr>
        <p:spPr bwMode="auto">
          <a:xfrm>
            <a:off x="4356100" y="3429000"/>
            <a:ext cx="936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81" name="Line 133"/>
          <p:cNvSpPr>
            <a:spLocks noChangeShapeType="1"/>
          </p:cNvSpPr>
          <p:nvPr/>
        </p:nvSpPr>
        <p:spPr bwMode="auto">
          <a:xfrm flipV="1">
            <a:off x="5076825" y="2924175"/>
            <a:ext cx="1800225"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782" name="Rectangle 134"/>
          <p:cNvSpPr>
            <a:spLocks noChangeArrowheads="1"/>
          </p:cNvSpPr>
          <p:nvPr/>
        </p:nvSpPr>
        <p:spPr bwMode="auto">
          <a:xfrm>
            <a:off x="3417888" y="24923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3" name="Rectangle 135"/>
          <p:cNvSpPr>
            <a:spLocks noChangeArrowheads="1"/>
          </p:cNvSpPr>
          <p:nvPr/>
        </p:nvSpPr>
        <p:spPr bwMode="auto">
          <a:xfrm>
            <a:off x="3849688" y="24923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4" name="Rectangle 136"/>
          <p:cNvSpPr>
            <a:spLocks noChangeArrowheads="1"/>
          </p:cNvSpPr>
          <p:nvPr/>
        </p:nvSpPr>
        <p:spPr bwMode="auto">
          <a:xfrm>
            <a:off x="4283075" y="2492375"/>
            <a:ext cx="360363"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5" name="Rectangle 137"/>
          <p:cNvSpPr>
            <a:spLocks noChangeArrowheads="1"/>
          </p:cNvSpPr>
          <p:nvPr/>
        </p:nvSpPr>
        <p:spPr bwMode="auto">
          <a:xfrm>
            <a:off x="3417888" y="27082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6" name="Rectangle 138"/>
          <p:cNvSpPr>
            <a:spLocks noChangeArrowheads="1"/>
          </p:cNvSpPr>
          <p:nvPr/>
        </p:nvSpPr>
        <p:spPr bwMode="auto">
          <a:xfrm>
            <a:off x="3849688" y="27082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7" name="Text Box 139"/>
          <p:cNvSpPr txBox="1">
            <a:spLocks noChangeArrowheads="1"/>
          </p:cNvSpPr>
          <p:nvPr/>
        </p:nvSpPr>
        <p:spPr bwMode="auto">
          <a:xfrm>
            <a:off x="4356100" y="2492375"/>
            <a:ext cx="936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88" name="Text Box 140"/>
          <p:cNvSpPr txBox="1">
            <a:spLocks noChangeArrowheads="1"/>
          </p:cNvSpPr>
          <p:nvPr/>
        </p:nvSpPr>
        <p:spPr bwMode="auto">
          <a:xfrm>
            <a:off x="4643438" y="2276475"/>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89" name="Line 141"/>
          <p:cNvSpPr>
            <a:spLocks noChangeShapeType="1"/>
          </p:cNvSpPr>
          <p:nvPr/>
        </p:nvSpPr>
        <p:spPr bwMode="auto">
          <a:xfrm flipV="1">
            <a:off x="5076825" y="2420938"/>
            <a:ext cx="18002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790" name="Text Box 142"/>
          <p:cNvSpPr txBox="1">
            <a:spLocks noChangeArrowheads="1"/>
          </p:cNvSpPr>
          <p:nvPr/>
        </p:nvSpPr>
        <p:spPr bwMode="auto">
          <a:xfrm>
            <a:off x="3059113" y="1584325"/>
            <a:ext cx="3395662"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Physical pages are grouped to page bins</a:t>
            </a:r>
          </a:p>
          <a:p>
            <a:pPr eaLnBrk="1" hangingPunct="1"/>
            <a:r>
              <a:rPr lang="en-US" altLang="zh-CN" sz="1400">
                <a:solidFill>
                  <a:srgbClr val="000000"/>
                </a:solidFill>
              </a:rPr>
              <a:t>according to their page color</a:t>
            </a:r>
          </a:p>
        </p:txBody>
      </p:sp>
      <p:sp>
        <p:nvSpPr>
          <p:cNvPr id="27791" name="Rectangle 143"/>
          <p:cNvSpPr>
            <a:spLocks noChangeArrowheads="1"/>
          </p:cNvSpPr>
          <p:nvPr/>
        </p:nvSpPr>
        <p:spPr bwMode="auto">
          <a:xfrm>
            <a:off x="755650" y="1844675"/>
            <a:ext cx="792163" cy="1800225"/>
          </a:xfrm>
          <a:prstGeom prst="rect">
            <a:avLst/>
          </a:prstGeom>
          <a:solidFill>
            <a:srgbClr val="FFFF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92" name="Rectangle 144"/>
          <p:cNvSpPr>
            <a:spLocks noChangeArrowheads="1"/>
          </p:cNvSpPr>
          <p:nvPr/>
        </p:nvSpPr>
        <p:spPr bwMode="auto">
          <a:xfrm>
            <a:off x="755650" y="184467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1</a:t>
            </a:r>
          </a:p>
        </p:txBody>
      </p:sp>
      <p:sp>
        <p:nvSpPr>
          <p:cNvPr id="27793" name="Rectangle 145"/>
          <p:cNvSpPr>
            <a:spLocks noChangeArrowheads="1"/>
          </p:cNvSpPr>
          <p:nvPr/>
        </p:nvSpPr>
        <p:spPr bwMode="auto">
          <a:xfrm>
            <a:off x="755650" y="198913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2</a:t>
            </a:r>
          </a:p>
        </p:txBody>
      </p:sp>
      <p:sp>
        <p:nvSpPr>
          <p:cNvPr id="27794" name="Rectangle 146"/>
          <p:cNvSpPr>
            <a:spLocks noChangeArrowheads="1"/>
          </p:cNvSpPr>
          <p:nvPr/>
        </p:nvSpPr>
        <p:spPr bwMode="auto">
          <a:xfrm>
            <a:off x="755650" y="2133600"/>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3</a:t>
            </a:r>
          </a:p>
        </p:txBody>
      </p:sp>
      <p:sp>
        <p:nvSpPr>
          <p:cNvPr id="27795" name="Rectangle 147"/>
          <p:cNvSpPr>
            <a:spLocks noChangeArrowheads="1"/>
          </p:cNvSpPr>
          <p:nvPr/>
        </p:nvSpPr>
        <p:spPr bwMode="auto">
          <a:xfrm>
            <a:off x="755650" y="227647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4</a:t>
            </a:r>
          </a:p>
        </p:txBody>
      </p:sp>
      <p:sp>
        <p:nvSpPr>
          <p:cNvPr id="27797" name="Text Box 149"/>
          <p:cNvSpPr txBox="1">
            <a:spLocks noChangeArrowheads="1"/>
          </p:cNvSpPr>
          <p:nvPr/>
        </p:nvSpPr>
        <p:spPr bwMode="auto">
          <a:xfrm>
            <a:off x="900113" y="2349500"/>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98" name="Rectangle 150"/>
          <p:cNvSpPr>
            <a:spLocks noChangeArrowheads="1"/>
          </p:cNvSpPr>
          <p:nvPr/>
        </p:nvSpPr>
        <p:spPr bwMode="auto">
          <a:xfrm>
            <a:off x="755650" y="3141663"/>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i+2</a:t>
            </a:r>
          </a:p>
        </p:txBody>
      </p:sp>
      <p:sp>
        <p:nvSpPr>
          <p:cNvPr id="27799" name="Rectangle 151"/>
          <p:cNvSpPr>
            <a:spLocks noChangeArrowheads="1"/>
          </p:cNvSpPr>
          <p:nvPr/>
        </p:nvSpPr>
        <p:spPr bwMode="auto">
          <a:xfrm>
            <a:off x="755650" y="285273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a:t>
            </a:r>
          </a:p>
        </p:txBody>
      </p:sp>
      <p:sp>
        <p:nvSpPr>
          <p:cNvPr id="27800" name="Rectangle 152"/>
          <p:cNvSpPr>
            <a:spLocks noChangeArrowheads="1"/>
          </p:cNvSpPr>
          <p:nvPr/>
        </p:nvSpPr>
        <p:spPr bwMode="auto">
          <a:xfrm>
            <a:off x="755650" y="2997200"/>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i+1</a:t>
            </a:r>
          </a:p>
        </p:txBody>
      </p:sp>
      <p:sp>
        <p:nvSpPr>
          <p:cNvPr id="27803" name="Text Box 155"/>
          <p:cNvSpPr txBox="1">
            <a:spLocks noChangeArrowheads="1"/>
          </p:cNvSpPr>
          <p:nvPr/>
        </p:nvSpPr>
        <p:spPr bwMode="auto">
          <a:xfrm>
            <a:off x="900113" y="3141663"/>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804" name="Line 156"/>
          <p:cNvSpPr>
            <a:spLocks noChangeShapeType="1"/>
          </p:cNvSpPr>
          <p:nvPr/>
        </p:nvSpPr>
        <p:spPr bwMode="auto">
          <a:xfrm>
            <a:off x="1547813" y="1916113"/>
            <a:ext cx="1871662" cy="649287"/>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05" name="Line 157"/>
          <p:cNvSpPr>
            <a:spLocks noChangeShapeType="1"/>
          </p:cNvSpPr>
          <p:nvPr/>
        </p:nvSpPr>
        <p:spPr bwMode="auto">
          <a:xfrm>
            <a:off x="1547813" y="2060575"/>
            <a:ext cx="2879725" cy="13684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06" name="Text Box 158"/>
          <p:cNvSpPr txBox="1">
            <a:spLocks noChangeArrowheads="1"/>
          </p:cNvSpPr>
          <p:nvPr/>
        </p:nvSpPr>
        <p:spPr bwMode="auto">
          <a:xfrm>
            <a:off x="684213" y="3716338"/>
            <a:ext cx="973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Process 1</a:t>
            </a:r>
          </a:p>
        </p:txBody>
      </p:sp>
      <p:sp>
        <p:nvSpPr>
          <p:cNvPr id="27807" name="Rectangle 159"/>
          <p:cNvSpPr>
            <a:spLocks noChangeArrowheads="1"/>
          </p:cNvSpPr>
          <p:nvPr/>
        </p:nvSpPr>
        <p:spPr bwMode="auto">
          <a:xfrm>
            <a:off x="755650" y="4437063"/>
            <a:ext cx="792163" cy="1800225"/>
          </a:xfrm>
          <a:prstGeom prst="rect">
            <a:avLst/>
          </a:prstGeom>
          <a:solidFill>
            <a:srgbClr val="FFFF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7808" name="Rectangle 160"/>
          <p:cNvSpPr>
            <a:spLocks noChangeArrowheads="1"/>
          </p:cNvSpPr>
          <p:nvPr/>
        </p:nvSpPr>
        <p:spPr bwMode="auto">
          <a:xfrm>
            <a:off x="755650" y="4437063"/>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1</a:t>
            </a:r>
          </a:p>
        </p:txBody>
      </p:sp>
      <p:sp>
        <p:nvSpPr>
          <p:cNvPr id="27809" name="Rectangle 161"/>
          <p:cNvSpPr>
            <a:spLocks noChangeArrowheads="1"/>
          </p:cNvSpPr>
          <p:nvPr/>
        </p:nvSpPr>
        <p:spPr bwMode="auto">
          <a:xfrm>
            <a:off x="755650" y="458152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2</a:t>
            </a:r>
          </a:p>
        </p:txBody>
      </p:sp>
      <p:sp>
        <p:nvSpPr>
          <p:cNvPr id="27810" name="Rectangle 162"/>
          <p:cNvSpPr>
            <a:spLocks noChangeArrowheads="1"/>
          </p:cNvSpPr>
          <p:nvPr/>
        </p:nvSpPr>
        <p:spPr bwMode="auto">
          <a:xfrm>
            <a:off x="755650" y="472598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3</a:t>
            </a:r>
          </a:p>
        </p:txBody>
      </p:sp>
      <p:sp>
        <p:nvSpPr>
          <p:cNvPr id="27811" name="Rectangle 163"/>
          <p:cNvSpPr>
            <a:spLocks noChangeArrowheads="1"/>
          </p:cNvSpPr>
          <p:nvPr/>
        </p:nvSpPr>
        <p:spPr bwMode="auto">
          <a:xfrm>
            <a:off x="755650" y="4868863"/>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4</a:t>
            </a:r>
          </a:p>
        </p:txBody>
      </p:sp>
      <p:sp>
        <p:nvSpPr>
          <p:cNvPr id="27812" name="Text Box 164"/>
          <p:cNvSpPr txBox="1">
            <a:spLocks noChangeArrowheads="1"/>
          </p:cNvSpPr>
          <p:nvPr/>
        </p:nvSpPr>
        <p:spPr bwMode="auto">
          <a:xfrm>
            <a:off x="900113" y="4941888"/>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813" name="Rectangle 165"/>
          <p:cNvSpPr>
            <a:spLocks noChangeArrowheads="1"/>
          </p:cNvSpPr>
          <p:nvPr/>
        </p:nvSpPr>
        <p:spPr bwMode="auto">
          <a:xfrm>
            <a:off x="755650" y="5734050"/>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i+2</a:t>
            </a:r>
          </a:p>
        </p:txBody>
      </p:sp>
      <p:sp>
        <p:nvSpPr>
          <p:cNvPr id="27814" name="Rectangle 166"/>
          <p:cNvSpPr>
            <a:spLocks noChangeArrowheads="1"/>
          </p:cNvSpPr>
          <p:nvPr/>
        </p:nvSpPr>
        <p:spPr bwMode="auto">
          <a:xfrm>
            <a:off x="755650" y="544512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a:t>
            </a:r>
          </a:p>
        </p:txBody>
      </p:sp>
      <p:sp>
        <p:nvSpPr>
          <p:cNvPr id="27815" name="Rectangle 167"/>
          <p:cNvSpPr>
            <a:spLocks noChangeArrowheads="1"/>
          </p:cNvSpPr>
          <p:nvPr/>
        </p:nvSpPr>
        <p:spPr bwMode="auto">
          <a:xfrm>
            <a:off x="755650" y="558958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i+1</a:t>
            </a:r>
          </a:p>
        </p:txBody>
      </p:sp>
      <p:sp>
        <p:nvSpPr>
          <p:cNvPr id="27816" name="Text Box 168"/>
          <p:cNvSpPr txBox="1">
            <a:spLocks noChangeArrowheads="1"/>
          </p:cNvSpPr>
          <p:nvPr/>
        </p:nvSpPr>
        <p:spPr bwMode="auto">
          <a:xfrm>
            <a:off x="900113" y="5734050"/>
            <a:ext cx="428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817" name="Text Box 169"/>
          <p:cNvSpPr txBox="1">
            <a:spLocks noChangeArrowheads="1"/>
          </p:cNvSpPr>
          <p:nvPr/>
        </p:nvSpPr>
        <p:spPr bwMode="auto">
          <a:xfrm>
            <a:off x="684213" y="6308725"/>
            <a:ext cx="973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Process 2</a:t>
            </a:r>
          </a:p>
        </p:txBody>
      </p:sp>
      <p:sp>
        <p:nvSpPr>
          <p:cNvPr id="27818" name="Line 170"/>
          <p:cNvSpPr>
            <a:spLocks noChangeShapeType="1"/>
          </p:cNvSpPr>
          <p:nvPr/>
        </p:nvSpPr>
        <p:spPr bwMode="auto">
          <a:xfrm>
            <a:off x="1547813" y="2924175"/>
            <a:ext cx="1871662" cy="5762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19" name="Line 171"/>
          <p:cNvSpPr>
            <a:spLocks noChangeShapeType="1"/>
          </p:cNvSpPr>
          <p:nvPr/>
        </p:nvSpPr>
        <p:spPr bwMode="auto">
          <a:xfrm>
            <a:off x="1547813" y="3068638"/>
            <a:ext cx="1944687" cy="9366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0" name="Line 172"/>
          <p:cNvSpPr>
            <a:spLocks noChangeShapeType="1"/>
          </p:cNvSpPr>
          <p:nvPr/>
        </p:nvSpPr>
        <p:spPr bwMode="auto">
          <a:xfrm flipV="1">
            <a:off x="1547813" y="2781300"/>
            <a:ext cx="1871662" cy="431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1" name="Line 173"/>
          <p:cNvSpPr>
            <a:spLocks noChangeShapeType="1"/>
          </p:cNvSpPr>
          <p:nvPr/>
        </p:nvSpPr>
        <p:spPr bwMode="auto">
          <a:xfrm>
            <a:off x="1547813" y="2349500"/>
            <a:ext cx="2376487" cy="12954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2" name="Line 174"/>
          <p:cNvSpPr>
            <a:spLocks noChangeShapeType="1"/>
          </p:cNvSpPr>
          <p:nvPr/>
        </p:nvSpPr>
        <p:spPr bwMode="auto">
          <a:xfrm>
            <a:off x="1547813" y="2205038"/>
            <a:ext cx="1800225" cy="1871662"/>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5" name="Line 177"/>
          <p:cNvSpPr>
            <a:spLocks noChangeShapeType="1"/>
          </p:cNvSpPr>
          <p:nvPr/>
        </p:nvSpPr>
        <p:spPr bwMode="auto">
          <a:xfrm>
            <a:off x="1547813" y="4508500"/>
            <a:ext cx="2879725" cy="7921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6" name="Line 178"/>
          <p:cNvSpPr>
            <a:spLocks noChangeShapeType="1"/>
          </p:cNvSpPr>
          <p:nvPr/>
        </p:nvSpPr>
        <p:spPr bwMode="auto">
          <a:xfrm>
            <a:off x="1547813" y="4652963"/>
            <a:ext cx="2376487" cy="13684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7" name="Line 179"/>
          <p:cNvSpPr>
            <a:spLocks noChangeShapeType="1"/>
          </p:cNvSpPr>
          <p:nvPr/>
        </p:nvSpPr>
        <p:spPr bwMode="auto">
          <a:xfrm>
            <a:off x="1547813" y="4797425"/>
            <a:ext cx="1944687" cy="1444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8" name="Line 180"/>
          <p:cNvSpPr>
            <a:spLocks noChangeShapeType="1"/>
          </p:cNvSpPr>
          <p:nvPr/>
        </p:nvSpPr>
        <p:spPr bwMode="auto">
          <a:xfrm>
            <a:off x="1547813" y="4941888"/>
            <a:ext cx="1871662" cy="649287"/>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29" name="Line 181"/>
          <p:cNvSpPr>
            <a:spLocks noChangeShapeType="1"/>
          </p:cNvSpPr>
          <p:nvPr/>
        </p:nvSpPr>
        <p:spPr bwMode="auto">
          <a:xfrm>
            <a:off x="1547813" y="5516563"/>
            <a:ext cx="1871662" cy="7207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30" name="Line 182"/>
          <p:cNvSpPr>
            <a:spLocks noChangeShapeType="1"/>
          </p:cNvSpPr>
          <p:nvPr/>
        </p:nvSpPr>
        <p:spPr bwMode="auto">
          <a:xfrm flipV="1">
            <a:off x="1547813" y="4797425"/>
            <a:ext cx="1871662" cy="8636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31" name="Line 183"/>
          <p:cNvSpPr>
            <a:spLocks noChangeShapeType="1"/>
          </p:cNvSpPr>
          <p:nvPr/>
        </p:nvSpPr>
        <p:spPr bwMode="auto">
          <a:xfrm flipV="1">
            <a:off x="1547813" y="5373688"/>
            <a:ext cx="1871662" cy="431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7832" name="Oval 184"/>
          <p:cNvSpPr>
            <a:spLocks noChangeArrowheads="1"/>
          </p:cNvSpPr>
          <p:nvPr/>
        </p:nvSpPr>
        <p:spPr bwMode="auto">
          <a:xfrm>
            <a:off x="2124075" y="1700213"/>
            <a:ext cx="503238" cy="4608512"/>
          </a:xfrm>
          <a:prstGeom prst="ellipse">
            <a:avLst/>
          </a:prstGeom>
          <a:solidFill>
            <a:srgbClr val="FF00FF">
              <a:alpha val="50195"/>
            </a:srgbClr>
          </a:solidFill>
          <a:ln w="9525">
            <a:solidFill>
              <a:schemeClr val="tx1"/>
            </a:solidFill>
            <a:round/>
            <a:headEnd/>
            <a:tailEnd/>
          </a:ln>
        </p:spPr>
        <p:txBody>
          <a:bodyPr vert="eaVert" wrap="none" anchor="ctr"/>
          <a:lstStyle/>
          <a:p>
            <a:r>
              <a:rPr lang="en-US" altLang="zh-CN" sz="1400">
                <a:solidFill>
                  <a:srgbClr val="000000"/>
                </a:solidFill>
              </a:rPr>
              <a:t>OS address mapping</a:t>
            </a:r>
          </a:p>
        </p:txBody>
      </p:sp>
      <p:sp>
        <p:nvSpPr>
          <p:cNvPr id="27837" name="Rectangle 189"/>
          <p:cNvSpPr>
            <a:spLocks noChangeArrowheads="1"/>
          </p:cNvSpPr>
          <p:nvPr/>
        </p:nvSpPr>
        <p:spPr bwMode="auto">
          <a:xfrm>
            <a:off x="250825" y="3284538"/>
            <a:ext cx="8713788" cy="647700"/>
          </a:xfrm>
          <a:prstGeom prst="rect">
            <a:avLst/>
          </a:prstGeom>
          <a:solidFill>
            <a:srgbClr val="FF6600"/>
          </a:solidFill>
          <a:ln w="9525">
            <a:solidFill>
              <a:schemeClr val="tx1"/>
            </a:solidFill>
            <a:miter lim="800000"/>
            <a:headEnd/>
            <a:tailEnd/>
          </a:ln>
        </p:spPr>
        <p:txBody>
          <a:bodyPr wrap="none" anchor="ctr"/>
          <a:lstStyle/>
          <a:p>
            <a:r>
              <a:rPr lang="en-US" altLang="zh-CN">
                <a:solidFill>
                  <a:srgbClr val="000000"/>
                </a:solidFill>
              </a:rPr>
              <a:t>Shared cache is partitioned between two processes through address mapping.</a:t>
            </a:r>
          </a:p>
        </p:txBody>
      </p:sp>
      <p:sp>
        <p:nvSpPr>
          <p:cNvPr id="27838" name="Rectangle 190"/>
          <p:cNvSpPr>
            <a:spLocks noChangeArrowheads="1"/>
          </p:cNvSpPr>
          <p:nvPr/>
        </p:nvSpPr>
        <p:spPr bwMode="auto">
          <a:xfrm>
            <a:off x="250825" y="4724400"/>
            <a:ext cx="8713788" cy="647700"/>
          </a:xfrm>
          <a:prstGeom prst="rect">
            <a:avLst/>
          </a:prstGeom>
          <a:solidFill>
            <a:srgbClr val="FF6600"/>
          </a:solidFill>
          <a:ln w="9525">
            <a:solidFill>
              <a:schemeClr val="tx1"/>
            </a:solidFill>
            <a:miter lim="800000"/>
            <a:headEnd/>
            <a:tailEnd/>
          </a:ln>
        </p:spPr>
        <p:txBody>
          <a:bodyPr wrap="none" anchor="ctr"/>
          <a:lstStyle/>
          <a:p>
            <a:r>
              <a:rPr lang="en-US" altLang="zh-CN">
                <a:solidFill>
                  <a:srgbClr val="000000"/>
                </a:solidFill>
              </a:rPr>
              <a:t>Cost: Main memory space needs to be partitioned, too.</a:t>
            </a:r>
          </a:p>
        </p:txBody>
      </p:sp>
    </p:spTree>
    <p:extLst>
      <p:ext uri="{BB962C8B-B14F-4D97-AF65-F5344CB8AC3E}">
        <p14:creationId xmlns:p14="http://schemas.microsoft.com/office/powerpoint/2010/main" val="4052706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7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7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7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7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7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7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7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7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7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7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7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7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7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7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7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7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7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7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7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7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7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77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7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7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77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7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7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77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78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7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78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78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78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78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78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78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79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73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773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773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77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773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773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77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774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774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776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776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776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778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7789"/>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779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779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779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779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779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779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779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779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780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780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780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780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780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780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781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781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781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781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7814"/>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781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781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7817"/>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7804"/>
                                        </p:tgtEl>
                                        <p:attrNameLst>
                                          <p:attrName>style.visibility</p:attrName>
                                        </p:attrNameLst>
                                      </p:cBhvr>
                                      <p:to>
                                        <p:strVal val="visible"/>
                                      </p:to>
                                    </p:set>
                                  </p:childTnLst>
                                </p:cTn>
                              </p:par>
                            </p:childTnLst>
                          </p:cTn>
                        </p:par>
                        <p:par>
                          <p:cTn id="163" fill="hold" nodeType="afterGroup">
                            <p:stCondLst>
                              <p:cond delay="0"/>
                            </p:stCondLst>
                            <p:childTnLst>
                              <p:par>
                                <p:cTn id="164" presetID="1" presetClass="entr" presetSubtype="0" fill="hold" grpId="0" nodeType="afterEffect">
                                  <p:stCondLst>
                                    <p:cond delay="500"/>
                                  </p:stCondLst>
                                  <p:childTnLst>
                                    <p:set>
                                      <p:cBhvr>
                                        <p:cTn id="165" dur="1" fill="hold">
                                          <p:stCondLst>
                                            <p:cond delay="0"/>
                                          </p:stCondLst>
                                        </p:cTn>
                                        <p:tgtEl>
                                          <p:spTgt spid="27818"/>
                                        </p:tgtEl>
                                        <p:attrNameLst>
                                          <p:attrName>style.visibility</p:attrName>
                                        </p:attrNameLst>
                                      </p:cBhvr>
                                      <p:to>
                                        <p:strVal val="visible"/>
                                      </p:to>
                                    </p:set>
                                  </p:childTnLst>
                                </p:cTn>
                              </p:par>
                            </p:childTnLst>
                          </p:cTn>
                        </p:par>
                        <p:par>
                          <p:cTn id="166" fill="hold" nodeType="afterGroup">
                            <p:stCondLst>
                              <p:cond delay="500"/>
                            </p:stCondLst>
                            <p:childTnLst>
                              <p:par>
                                <p:cTn id="167" presetID="1" presetClass="entr" presetSubtype="0" fill="hold" grpId="0" nodeType="afterEffect">
                                  <p:stCondLst>
                                    <p:cond delay="500"/>
                                  </p:stCondLst>
                                  <p:childTnLst>
                                    <p:set>
                                      <p:cBhvr>
                                        <p:cTn id="168" dur="1" fill="hold">
                                          <p:stCondLst>
                                            <p:cond delay="0"/>
                                          </p:stCondLst>
                                        </p:cTn>
                                        <p:tgtEl>
                                          <p:spTgt spid="27819"/>
                                        </p:tgtEl>
                                        <p:attrNameLst>
                                          <p:attrName>style.visibility</p:attrName>
                                        </p:attrNameLst>
                                      </p:cBhvr>
                                      <p:to>
                                        <p:strVal val="visible"/>
                                      </p:to>
                                    </p:set>
                                  </p:childTnLst>
                                </p:cTn>
                              </p:par>
                            </p:childTnLst>
                          </p:cTn>
                        </p:par>
                        <p:par>
                          <p:cTn id="169" fill="hold" nodeType="afterGroup">
                            <p:stCondLst>
                              <p:cond delay="1000"/>
                            </p:stCondLst>
                            <p:childTnLst>
                              <p:par>
                                <p:cTn id="170" presetID="1" presetClass="entr" presetSubtype="0" fill="hold" grpId="0" nodeType="afterEffect">
                                  <p:stCondLst>
                                    <p:cond delay="500"/>
                                  </p:stCondLst>
                                  <p:childTnLst>
                                    <p:set>
                                      <p:cBhvr>
                                        <p:cTn id="171" dur="1" fill="hold">
                                          <p:stCondLst>
                                            <p:cond delay="0"/>
                                          </p:stCondLst>
                                        </p:cTn>
                                        <p:tgtEl>
                                          <p:spTgt spid="27820"/>
                                        </p:tgtEl>
                                        <p:attrNameLst>
                                          <p:attrName>style.visibility</p:attrName>
                                        </p:attrNameLst>
                                      </p:cBhvr>
                                      <p:to>
                                        <p:strVal val="visible"/>
                                      </p:to>
                                    </p:set>
                                  </p:childTnLst>
                                </p:cTn>
                              </p:par>
                            </p:childTnLst>
                          </p:cTn>
                        </p:par>
                        <p:par>
                          <p:cTn id="172" fill="hold" nodeType="afterGroup">
                            <p:stCondLst>
                              <p:cond delay="1500"/>
                            </p:stCondLst>
                            <p:childTnLst>
                              <p:par>
                                <p:cTn id="173" presetID="1" presetClass="entr" presetSubtype="0" fill="hold" grpId="0" nodeType="afterEffect">
                                  <p:stCondLst>
                                    <p:cond delay="500"/>
                                  </p:stCondLst>
                                  <p:childTnLst>
                                    <p:set>
                                      <p:cBhvr>
                                        <p:cTn id="174" dur="1" fill="hold">
                                          <p:stCondLst>
                                            <p:cond delay="0"/>
                                          </p:stCondLst>
                                        </p:cTn>
                                        <p:tgtEl>
                                          <p:spTgt spid="27822"/>
                                        </p:tgtEl>
                                        <p:attrNameLst>
                                          <p:attrName>style.visibility</p:attrName>
                                        </p:attrNameLst>
                                      </p:cBhvr>
                                      <p:to>
                                        <p:strVal val="visible"/>
                                      </p:to>
                                    </p:set>
                                  </p:childTnLst>
                                </p:cTn>
                              </p:par>
                            </p:childTnLst>
                          </p:cTn>
                        </p:par>
                        <p:par>
                          <p:cTn id="175" fill="hold" nodeType="afterGroup">
                            <p:stCondLst>
                              <p:cond delay="2000"/>
                            </p:stCondLst>
                            <p:childTnLst>
                              <p:par>
                                <p:cTn id="176" presetID="1" presetClass="entr" presetSubtype="0" fill="hold" grpId="0" nodeType="afterEffect">
                                  <p:stCondLst>
                                    <p:cond delay="500"/>
                                  </p:stCondLst>
                                  <p:childTnLst>
                                    <p:set>
                                      <p:cBhvr>
                                        <p:cTn id="177" dur="1" fill="hold">
                                          <p:stCondLst>
                                            <p:cond delay="0"/>
                                          </p:stCondLst>
                                        </p:cTn>
                                        <p:tgtEl>
                                          <p:spTgt spid="27827"/>
                                        </p:tgtEl>
                                        <p:attrNameLst>
                                          <p:attrName>style.visibility</p:attrName>
                                        </p:attrNameLst>
                                      </p:cBhvr>
                                      <p:to>
                                        <p:strVal val="visible"/>
                                      </p:to>
                                    </p:set>
                                  </p:childTnLst>
                                </p:cTn>
                              </p:par>
                            </p:childTnLst>
                          </p:cTn>
                        </p:par>
                        <p:par>
                          <p:cTn id="178" fill="hold" nodeType="afterGroup">
                            <p:stCondLst>
                              <p:cond delay="2500"/>
                            </p:stCondLst>
                            <p:childTnLst>
                              <p:par>
                                <p:cTn id="179" presetID="1" presetClass="entr" presetSubtype="0" fill="hold" grpId="0" nodeType="afterEffect">
                                  <p:stCondLst>
                                    <p:cond delay="500"/>
                                  </p:stCondLst>
                                  <p:childTnLst>
                                    <p:set>
                                      <p:cBhvr>
                                        <p:cTn id="180" dur="1" fill="hold">
                                          <p:stCondLst>
                                            <p:cond delay="0"/>
                                          </p:stCondLst>
                                        </p:cTn>
                                        <p:tgtEl>
                                          <p:spTgt spid="27828"/>
                                        </p:tgtEl>
                                        <p:attrNameLst>
                                          <p:attrName>style.visibility</p:attrName>
                                        </p:attrNameLst>
                                      </p:cBhvr>
                                      <p:to>
                                        <p:strVal val="visible"/>
                                      </p:to>
                                    </p:set>
                                  </p:childTnLst>
                                </p:cTn>
                              </p:par>
                            </p:childTnLst>
                          </p:cTn>
                        </p:par>
                        <p:par>
                          <p:cTn id="181" fill="hold" nodeType="afterGroup">
                            <p:stCondLst>
                              <p:cond delay="3000"/>
                            </p:stCondLst>
                            <p:childTnLst>
                              <p:par>
                                <p:cTn id="182" presetID="1" presetClass="entr" presetSubtype="0" fill="hold" grpId="0" nodeType="afterEffect">
                                  <p:stCondLst>
                                    <p:cond delay="500"/>
                                  </p:stCondLst>
                                  <p:childTnLst>
                                    <p:set>
                                      <p:cBhvr>
                                        <p:cTn id="183" dur="1" fill="hold">
                                          <p:stCondLst>
                                            <p:cond delay="0"/>
                                          </p:stCondLst>
                                        </p:cTn>
                                        <p:tgtEl>
                                          <p:spTgt spid="27829"/>
                                        </p:tgtEl>
                                        <p:attrNameLst>
                                          <p:attrName>style.visibility</p:attrName>
                                        </p:attrNameLst>
                                      </p:cBhvr>
                                      <p:to>
                                        <p:strVal val="visible"/>
                                      </p:to>
                                    </p:set>
                                  </p:childTnLst>
                                </p:cTn>
                              </p:par>
                            </p:childTnLst>
                          </p:cTn>
                        </p:par>
                        <p:par>
                          <p:cTn id="184" fill="hold" nodeType="afterGroup">
                            <p:stCondLst>
                              <p:cond delay="3500"/>
                            </p:stCondLst>
                            <p:childTnLst>
                              <p:par>
                                <p:cTn id="185" presetID="1" presetClass="entr" presetSubtype="0" fill="hold" grpId="0" nodeType="afterEffect">
                                  <p:stCondLst>
                                    <p:cond delay="500"/>
                                  </p:stCondLst>
                                  <p:childTnLst>
                                    <p:set>
                                      <p:cBhvr>
                                        <p:cTn id="186" dur="1" fill="hold">
                                          <p:stCondLst>
                                            <p:cond delay="0"/>
                                          </p:stCondLst>
                                        </p:cTn>
                                        <p:tgtEl>
                                          <p:spTgt spid="27830"/>
                                        </p:tgtEl>
                                        <p:attrNameLst>
                                          <p:attrName>style.visibility</p:attrName>
                                        </p:attrNameLst>
                                      </p:cBhvr>
                                      <p:to>
                                        <p:strVal val="visible"/>
                                      </p:to>
                                    </p:set>
                                  </p:childTnLst>
                                </p:cTn>
                              </p:par>
                            </p:childTnLst>
                          </p:cTn>
                        </p:par>
                        <p:par>
                          <p:cTn id="187" fill="hold" nodeType="afterGroup">
                            <p:stCondLst>
                              <p:cond delay="4000"/>
                            </p:stCondLst>
                            <p:childTnLst>
                              <p:par>
                                <p:cTn id="188" presetID="1" presetClass="entr" presetSubtype="0" fill="hold" grpId="0" nodeType="afterEffect">
                                  <p:stCondLst>
                                    <p:cond delay="500"/>
                                  </p:stCondLst>
                                  <p:childTnLst>
                                    <p:set>
                                      <p:cBhvr>
                                        <p:cTn id="189" dur="1" fill="hold">
                                          <p:stCondLst>
                                            <p:cond delay="0"/>
                                          </p:stCondLst>
                                        </p:cTn>
                                        <p:tgtEl>
                                          <p:spTgt spid="27831"/>
                                        </p:tgtEl>
                                        <p:attrNameLst>
                                          <p:attrName>style.visibility</p:attrName>
                                        </p:attrNameLst>
                                      </p:cBhvr>
                                      <p:to>
                                        <p:strVal val="visible"/>
                                      </p:to>
                                    </p:set>
                                  </p:childTnLst>
                                </p:cTn>
                              </p:par>
                            </p:childTnLst>
                          </p:cTn>
                        </p:par>
                        <p:par>
                          <p:cTn id="190" fill="hold" nodeType="afterGroup">
                            <p:stCondLst>
                              <p:cond delay="4500"/>
                            </p:stCondLst>
                            <p:childTnLst>
                              <p:par>
                                <p:cTn id="191" presetID="1" presetClass="entr" presetSubtype="0" fill="hold" grpId="0" nodeType="afterEffect">
                                  <p:stCondLst>
                                    <p:cond delay="500"/>
                                  </p:stCondLst>
                                  <p:childTnLst>
                                    <p:set>
                                      <p:cBhvr>
                                        <p:cTn id="192" dur="1" fill="hold">
                                          <p:stCondLst>
                                            <p:cond delay="0"/>
                                          </p:stCondLst>
                                        </p:cTn>
                                        <p:tgtEl>
                                          <p:spTgt spid="27821"/>
                                        </p:tgtEl>
                                        <p:attrNameLst>
                                          <p:attrName>style.visibility</p:attrName>
                                        </p:attrNameLst>
                                      </p:cBhvr>
                                      <p:to>
                                        <p:strVal val="visible"/>
                                      </p:to>
                                    </p:set>
                                  </p:childTnLst>
                                </p:cTn>
                              </p:par>
                            </p:childTnLst>
                          </p:cTn>
                        </p:par>
                        <p:par>
                          <p:cTn id="193" fill="hold" nodeType="afterGroup">
                            <p:stCondLst>
                              <p:cond delay="5000"/>
                            </p:stCondLst>
                            <p:childTnLst>
                              <p:par>
                                <p:cTn id="194" presetID="1" presetClass="entr" presetSubtype="0" fill="hold" grpId="0" nodeType="afterEffect">
                                  <p:stCondLst>
                                    <p:cond delay="500"/>
                                  </p:stCondLst>
                                  <p:childTnLst>
                                    <p:set>
                                      <p:cBhvr>
                                        <p:cTn id="195" dur="1" fill="hold">
                                          <p:stCondLst>
                                            <p:cond delay="0"/>
                                          </p:stCondLst>
                                        </p:cTn>
                                        <p:tgtEl>
                                          <p:spTgt spid="27805"/>
                                        </p:tgtEl>
                                        <p:attrNameLst>
                                          <p:attrName>style.visibility</p:attrName>
                                        </p:attrNameLst>
                                      </p:cBhvr>
                                      <p:to>
                                        <p:strVal val="visible"/>
                                      </p:to>
                                    </p:set>
                                  </p:childTnLst>
                                </p:cTn>
                              </p:par>
                            </p:childTnLst>
                          </p:cTn>
                        </p:par>
                        <p:par>
                          <p:cTn id="196" fill="hold" nodeType="afterGroup">
                            <p:stCondLst>
                              <p:cond delay="5500"/>
                            </p:stCondLst>
                            <p:childTnLst>
                              <p:par>
                                <p:cTn id="197" presetID="1" presetClass="entr" presetSubtype="0" fill="hold" grpId="0" nodeType="afterEffect">
                                  <p:stCondLst>
                                    <p:cond delay="500"/>
                                  </p:stCondLst>
                                  <p:childTnLst>
                                    <p:set>
                                      <p:cBhvr>
                                        <p:cTn id="198" dur="1" fill="hold">
                                          <p:stCondLst>
                                            <p:cond delay="0"/>
                                          </p:stCondLst>
                                        </p:cTn>
                                        <p:tgtEl>
                                          <p:spTgt spid="27825"/>
                                        </p:tgtEl>
                                        <p:attrNameLst>
                                          <p:attrName>style.visibility</p:attrName>
                                        </p:attrNameLst>
                                      </p:cBhvr>
                                      <p:to>
                                        <p:strVal val="visible"/>
                                      </p:to>
                                    </p:set>
                                  </p:childTnLst>
                                </p:cTn>
                              </p:par>
                            </p:childTnLst>
                          </p:cTn>
                        </p:par>
                        <p:par>
                          <p:cTn id="199" fill="hold" nodeType="afterGroup">
                            <p:stCondLst>
                              <p:cond delay="6000"/>
                            </p:stCondLst>
                            <p:childTnLst>
                              <p:par>
                                <p:cTn id="200" presetID="1" presetClass="entr" presetSubtype="0" fill="hold" grpId="0" nodeType="afterEffect">
                                  <p:stCondLst>
                                    <p:cond delay="500"/>
                                  </p:stCondLst>
                                  <p:childTnLst>
                                    <p:set>
                                      <p:cBhvr>
                                        <p:cTn id="201" dur="1" fill="hold">
                                          <p:stCondLst>
                                            <p:cond delay="0"/>
                                          </p:stCondLst>
                                        </p:cTn>
                                        <p:tgtEl>
                                          <p:spTgt spid="27826"/>
                                        </p:tgtEl>
                                        <p:attrNameLst>
                                          <p:attrName>style.visibility</p:attrName>
                                        </p:attrNameLst>
                                      </p:cBhvr>
                                      <p:to>
                                        <p:strVal val="visible"/>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27823"/>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27824"/>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27832"/>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27837"/>
                                        </p:tgtEl>
                                        <p:attrNameLst>
                                          <p:attrName>style.visibility</p:attrName>
                                        </p:attrNameLst>
                                      </p:cBhvr>
                                      <p:to>
                                        <p:strVal val="visible"/>
                                      </p:to>
                                    </p:se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1" presetClass="entr" presetSubtype="0" fill="hold" grpId="0" nodeType="clickEffect">
                                  <p:stCondLst>
                                    <p:cond delay="0"/>
                                  </p:stCondLst>
                                  <p:childTnLst>
                                    <p:set>
                                      <p:cBhvr>
                                        <p:cTn id="217" dur="1" fill="hold">
                                          <p:stCondLst>
                                            <p:cond delay="0"/>
                                          </p:stCondLst>
                                        </p:cTn>
                                        <p:tgtEl>
                                          <p:spTgt spid="27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24" grpId="0" animBg="1"/>
      <p:bldP spid="27823" grpId="0" animBg="1"/>
      <p:bldP spid="27732" grpId="0" animBg="1"/>
      <p:bldP spid="27734" grpId="0" animBg="1"/>
      <p:bldP spid="27735" grpId="0" animBg="1"/>
      <p:bldP spid="27736" grpId="0" animBg="1"/>
      <p:bldP spid="27737" grpId="0"/>
      <p:bldP spid="27738" grpId="0" animBg="1"/>
      <p:bldP spid="27739" grpId="0" animBg="1"/>
      <p:bldP spid="27740" grpId="0" animBg="1"/>
      <p:bldP spid="27741" grpId="0" animBg="1"/>
      <p:bldP spid="27742" grpId="0" animBg="1"/>
      <p:bldP spid="27745" grpId="0"/>
      <p:bldP spid="27748" grpId="0" animBg="1"/>
      <p:bldP spid="27750" grpId="0" animBg="1"/>
      <p:bldP spid="27751" grpId="0" animBg="1"/>
      <p:bldP spid="27752" grpId="0"/>
      <p:bldP spid="27753" grpId="0"/>
      <p:bldP spid="27754" grpId="0" animBg="1"/>
      <p:bldP spid="27755" grpId="0" animBg="1"/>
      <p:bldP spid="27756" grpId="0" animBg="1"/>
      <p:bldP spid="27757" grpId="0" animBg="1"/>
      <p:bldP spid="27758" grpId="0" animBg="1"/>
      <p:bldP spid="27759" grpId="0" animBg="1"/>
      <p:bldP spid="27760" grpId="0"/>
      <p:bldP spid="27761" grpId="0"/>
      <p:bldP spid="27762" grpId="0" animBg="1"/>
      <p:bldP spid="27763" grpId="0" animBg="1"/>
      <p:bldP spid="27764" grpId="0" animBg="1"/>
      <p:bldP spid="27765" grpId="0"/>
      <p:bldP spid="27766" grpId="0" animBg="1"/>
      <p:bldP spid="27767" grpId="0" animBg="1"/>
      <p:bldP spid="27768" grpId="0" animBg="1"/>
      <p:bldP spid="27769" grpId="0" animBg="1"/>
      <p:bldP spid="27770" grpId="0" animBg="1"/>
      <p:bldP spid="27771" grpId="0"/>
      <p:bldP spid="27772" grpId="0" animBg="1"/>
      <p:bldP spid="27773" grpId="0" animBg="1"/>
      <p:bldP spid="27774" grpId="0" animBg="1"/>
      <p:bldP spid="27775" grpId="0" animBg="1"/>
      <p:bldP spid="27776" grpId="0" animBg="1"/>
      <p:bldP spid="27777" grpId="0" animBg="1"/>
      <p:bldP spid="27778" grpId="0" animBg="1"/>
      <p:bldP spid="27779" grpId="0" animBg="1"/>
      <p:bldP spid="27780" grpId="0"/>
      <p:bldP spid="27781" grpId="0" animBg="1"/>
      <p:bldP spid="27782" grpId="0" animBg="1"/>
      <p:bldP spid="27783" grpId="0" animBg="1"/>
      <p:bldP spid="27784" grpId="0" animBg="1"/>
      <p:bldP spid="27785" grpId="0" animBg="1"/>
      <p:bldP spid="27786" grpId="0" animBg="1"/>
      <p:bldP spid="27787" grpId="0"/>
      <p:bldP spid="27788" grpId="0"/>
      <p:bldP spid="27789" grpId="0" animBg="1"/>
      <p:bldP spid="27790" grpId="0"/>
      <p:bldP spid="27791" grpId="0" animBg="1"/>
      <p:bldP spid="27792" grpId="0" animBg="1"/>
      <p:bldP spid="27793" grpId="0" animBg="1"/>
      <p:bldP spid="27794" grpId="0" animBg="1"/>
      <p:bldP spid="27795" grpId="0" animBg="1"/>
      <p:bldP spid="27797" grpId="0"/>
      <p:bldP spid="27798" grpId="0" animBg="1"/>
      <p:bldP spid="27799" grpId="0" animBg="1"/>
      <p:bldP spid="27800" grpId="0" animBg="1"/>
      <p:bldP spid="27803" grpId="0"/>
      <p:bldP spid="27804" grpId="0" animBg="1"/>
      <p:bldP spid="27805" grpId="0" animBg="1"/>
      <p:bldP spid="27806" grpId="0"/>
      <p:bldP spid="27807" grpId="0" animBg="1"/>
      <p:bldP spid="27808" grpId="0" animBg="1"/>
      <p:bldP spid="27809" grpId="0" animBg="1"/>
      <p:bldP spid="27810" grpId="0" animBg="1"/>
      <p:bldP spid="27811" grpId="0" animBg="1"/>
      <p:bldP spid="27812" grpId="0"/>
      <p:bldP spid="27813" grpId="0" animBg="1"/>
      <p:bldP spid="27814" grpId="0" animBg="1"/>
      <p:bldP spid="27815" grpId="0" animBg="1"/>
      <p:bldP spid="27816" grpId="0"/>
      <p:bldP spid="27817" grpId="0"/>
      <p:bldP spid="27818" grpId="0" animBg="1"/>
      <p:bldP spid="27819" grpId="0" animBg="1"/>
      <p:bldP spid="27820" grpId="0" animBg="1"/>
      <p:bldP spid="27821" grpId="0" animBg="1"/>
      <p:bldP spid="27822" grpId="0" animBg="1"/>
      <p:bldP spid="27825" grpId="0" animBg="1"/>
      <p:bldP spid="27826" grpId="0" animBg="1"/>
      <p:bldP spid="27827" grpId="0" animBg="1"/>
      <p:bldP spid="27828" grpId="0" animBg="1"/>
      <p:bldP spid="27829" grpId="0" animBg="1"/>
      <p:bldP spid="27830" grpId="0" animBg="1"/>
      <p:bldP spid="27831" grpId="0" animBg="1"/>
      <p:bldP spid="27832" grpId="0" animBg="1"/>
      <p:bldP spid="27837" grpId="0" animBg="1"/>
      <p:bldP spid="278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70" name="Rectangle 74"/>
          <p:cNvSpPr>
            <a:spLocks noChangeArrowheads="1"/>
          </p:cNvSpPr>
          <p:nvPr/>
        </p:nvSpPr>
        <p:spPr bwMode="auto">
          <a:xfrm>
            <a:off x="179388" y="1773238"/>
            <a:ext cx="504825" cy="2879725"/>
          </a:xfrm>
          <a:prstGeom prst="rect">
            <a:avLst/>
          </a:prstGeom>
          <a:solidFill>
            <a:schemeClr val="accent1"/>
          </a:solidFill>
          <a:ln w="9525">
            <a:solidFill>
              <a:schemeClr val="tx1"/>
            </a:solidFill>
            <a:miter lim="800000"/>
            <a:headEnd/>
            <a:tailEnd/>
          </a:ln>
        </p:spPr>
        <p:txBody>
          <a:bodyPr vert="eaVert" wrap="none" anchor="ctr"/>
          <a:lstStyle/>
          <a:p>
            <a:r>
              <a:rPr lang="en-US" altLang="zh-CN">
                <a:solidFill>
                  <a:srgbClr val="000000"/>
                </a:solidFill>
              </a:rPr>
              <a:t>Allocated color</a:t>
            </a:r>
          </a:p>
        </p:txBody>
      </p:sp>
      <p:sp>
        <p:nvSpPr>
          <p:cNvPr id="84994" name="Rectangle 2"/>
          <p:cNvSpPr>
            <a:spLocks noGrp="1"/>
          </p:cNvSpPr>
          <p:nvPr>
            <p:ph type="title"/>
          </p:nvPr>
        </p:nvSpPr>
        <p:spPr/>
        <p:txBody>
          <a:bodyPr/>
          <a:lstStyle/>
          <a:p>
            <a:pPr eaLnBrk="1" hangingPunct="1"/>
            <a:r>
              <a:rPr lang="en-US" altLang="zh-CN" sz="3400">
                <a:solidFill>
                  <a:srgbClr val="006633"/>
                </a:solidFill>
                <a:latin typeface="Garamond" charset="0"/>
                <a:ea typeface="ＭＳ Ｐゴシック" charset="0"/>
                <a:cs typeface="ＭＳ Ｐゴシック" charset="0"/>
              </a:rPr>
              <a:t>Dynamic Cache Partitioning via Page Re-Coloring</a:t>
            </a:r>
          </a:p>
        </p:txBody>
      </p:sp>
      <p:sp>
        <p:nvSpPr>
          <p:cNvPr id="84995" name="Rectangle 4"/>
          <p:cNvSpPr>
            <a:spLocks noChangeArrowheads="1"/>
          </p:cNvSpPr>
          <p:nvPr/>
        </p:nvSpPr>
        <p:spPr bwMode="auto">
          <a:xfrm>
            <a:off x="827088" y="1773238"/>
            <a:ext cx="1295400" cy="4248150"/>
          </a:xfrm>
          <a:prstGeom prst="rect">
            <a:avLst/>
          </a:prstGeom>
          <a:solidFill>
            <a:srgbClr val="FFFFFF"/>
          </a:solidFill>
          <a:ln w="9525">
            <a:solidFill>
              <a:schemeClr val="tx1"/>
            </a:solidFill>
            <a:miter lim="800000"/>
            <a:headEnd/>
            <a:tailEnd/>
          </a:ln>
        </p:spPr>
        <p:txBody>
          <a:bodyPr wrap="none" anchor="ctr"/>
          <a:lstStyle/>
          <a:p>
            <a:endParaRPr lang="en-US" altLang="zh-CN">
              <a:solidFill>
                <a:srgbClr val="000000"/>
              </a:solidFill>
            </a:endParaRPr>
          </a:p>
        </p:txBody>
      </p:sp>
      <p:sp>
        <p:nvSpPr>
          <p:cNvPr id="84996" name="Text Box 14"/>
          <p:cNvSpPr txBox="1">
            <a:spLocks noChangeArrowheads="1"/>
          </p:cNvSpPr>
          <p:nvPr/>
        </p:nvSpPr>
        <p:spPr bwMode="auto">
          <a:xfrm>
            <a:off x="0" y="6094413"/>
            <a:ext cx="3100388"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page color table </a:t>
            </a:r>
          </a:p>
          <a:p>
            <a:pPr eaLnBrk="1" hangingPunct="1"/>
            <a:endParaRPr lang="en-US" altLang="zh-CN" sz="1600">
              <a:solidFill>
                <a:srgbClr val="000000"/>
              </a:solidFill>
            </a:endParaRPr>
          </a:p>
        </p:txBody>
      </p:sp>
      <p:sp>
        <p:nvSpPr>
          <p:cNvPr id="84997" name="Text Box 20"/>
          <p:cNvSpPr txBox="1">
            <a:spLocks noChangeArrowheads="1"/>
          </p:cNvSpPr>
          <p:nvPr/>
        </p:nvSpPr>
        <p:spPr bwMode="auto">
          <a:xfrm>
            <a:off x="898525" y="4797425"/>
            <a:ext cx="11509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sz="2000">
                <a:solidFill>
                  <a:srgbClr val="000000"/>
                </a:solidFill>
              </a:rPr>
              <a:t>……</a:t>
            </a:r>
          </a:p>
        </p:txBody>
      </p:sp>
      <p:sp>
        <p:nvSpPr>
          <p:cNvPr id="84998" name="Rectangle 21"/>
          <p:cNvSpPr>
            <a:spLocks noChangeArrowheads="1"/>
          </p:cNvSpPr>
          <p:nvPr/>
        </p:nvSpPr>
        <p:spPr bwMode="auto">
          <a:xfrm>
            <a:off x="827088" y="5302250"/>
            <a:ext cx="1295400" cy="720725"/>
          </a:xfrm>
          <a:prstGeom prst="rect">
            <a:avLst/>
          </a:prstGeom>
          <a:solidFill>
            <a:srgbClr val="FFFFFF"/>
          </a:solidFill>
          <a:ln w="9525">
            <a:solidFill>
              <a:schemeClr val="tx1"/>
            </a:solidFill>
            <a:miter lim="800000"/>
            <a:headEnd/>
            <a:tailEnd/>
          </a:ln>
        </p:spPr>
        <p:txBody>
          <a:bodyPr wrap="none" anchor="ctr"/>
          <a:lstStyle/>
          <a:p>
            <a:r>
              <a:rPr lang="en-US" altLang="zh-CN" sz="1600">
                <a:solidFill>
                  <a:srgbClr val="000000"/>
                </a:solidFill>
              </a:rPr>
              <a:t>N - 1</a:t>
            </a:r>
          </a:p>
        </p:txBody>
      </p:sp>
      <p:sp>
        <p:nvSpPr>
          <p:cNvPr id="29718" name="Rectangle 22"/>
          <p:cNvSpPr>
            <a:spLocks noChangeArrowheads="1"/>
          </p:cNvSpPr>
          <p:nvPr/>
        </p:nvSpPr>
        <p:spPr bwMode="auto">
          <a:xfrm>
            <a:off x="2482850"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85000" name="Rectangle 23"/>
          <p:cNvSpPr>
            <a:spLocks noChangeArrowheads="1"/>
          </p:cNvSpPr>
          <p:nvPr/>
        </p:nvSpPr>
        <p:spPr bwMode="auto">
          <a:xfrm>
            <a:off x="827088" y="1773238"/>
            <a:ext cx="1295400" cy="720725"/>
          </a:xfrm>
          <a:prstGeom prst="rect">
            <a:avLst/>
          </a:prstGeom>
          <a:solidFill>
            <a:srgbClr val="FF0000"/>
          </a:solidFill>
          <a:ln w="9525">
            <a:solidFill>
              <a:schemeClr val="tx1"/>
            </a:solidFill>
            <a:miter lim="800000"/>
            <a:headEnd/>
            <a:tailEnd/>
          </a:ln>
        </p:spPr>
        <p:txBody>
          <a:bodyPr wrap="none" anchor="ctr"/>
          <a:lstStyle/>
          <a:p>
            <a:r>
              <a:rPr lang="en-US" altLang="zh-CN">
                <a:solidFill>
                  <a:srgbClr val="000000"/>
                </a:solidFill>
              </a:rPr>
              <a:t>0</a:t>
            </a:r>
          </a:p>
        </p:txBody>
      </p:sp>
      <p:sp>
        <p:nvSpPr>
          <p:cNvPr id="85001" name="Rectangle 24"/>
          <p:cNvSpPr>
            <a:spLocks noChangeArrowheads="1"/>
          </p:cNvSpPr>
          <p:nvPr/>
        </p:nvSpPr>
        <p:spPr bwMode="auto">
          <a:xfrm>
            <a:off x="827088" y="2493963"/>
            <a:ext cx="1295400" cy="720725"/>
          </a:xfrm>
          <a:prstGeom prst="rect">
            <a:avLst/>
          </a:prstGeom>
          <a:solidFill>
            <a:srgbClr val="00FF00"/>
          </a:solidFill>
          <a:ln w="9525">
            <a:solidFill>
              <a:schemeClr val="tx1"/>
            </a:solidFill>
            <a:miter lim="800000"/>
            <a:headEnd/>
            <a:tailEnd/>
          </a:ln>
        </p:spPr>
        <p:txBody>
          <a:bodyPr wrap="none" anchor="ctr"/>
          <a:lstStyle/>
          <a:p>
            <a:r>
              <a:rPr lang="en-US" altLang="zh-CN">
                <a:solidFill>
                  <a:srgbClr val="000000"/>
                </a:solidFill>
              </a:rPr>
              <a:t>1</a:t>
            </a:r>
          </a:p>
        </p:txBody>
      </p:sp>
      <p:sp>
        <p:nvSpPr>
          <p:cNvPr id="85002" name="Rectangle 25"/>
          <p:cNvSpPr>
            <a:spLocks noChangeArrowheads="1"/>
          </p:cNvSpPr>
          <p:nvPr/>
        </p:nvSpPr>
        <p:spPr bwMode="auto">
          <a:xfrm>
            <a:off x="827088" y="3213100"/>
            <a:ext cx="1295400" cy="720725"/>
          </a:xfrm>
          <a:prstGeom prst="rect">
            <a:avLst/>
          </a:prstGeom>
          <a:solidFill>
            <a:srgbClr val="FFFF00"/>
          </a:solidFill>
          <a:ln w="9525">
            <a:solidFill>
              <a:schemeClr val="tx1"/>
            </a:solidFill>
            <a:miter lim="800000"/>
            <a:headEnd/>
            <a:tailEnd/>
          </a:ln>
        </p:spPr>
        <p:txBody>
          <a:bodyPr wrap="none" anchor="ctr"/>
          <a:lstStyle/>
          <a:p>
            <a:r>
              <a:rPr lang="en-US" altLang="zh-CN">
                <a:solidFill>
                  <a:srgbClr val="000000"/>
                </a:solidFill>
              </a:rPr>
              <a:t>2</a:t>
            </a:r>
          </a:p>
        </p:txBody>
      </p:sp>
      <p:sp>
        <p:nvSpPr>
          <p:cNvPr id="85003" name="Rectangle 26"/>
          <p:cNvSpPr>
            <a:spLocks noChangeArrowheads="1"/>
          </p:cNvSpPr>
          <p:nvPr/>
        </p:nvSpPr>
        <p:spPr bwMode="auto">
          <a:xfrm>
            <a:off x="827088" y="3933825"/>
            <a:ext cx="1295400" cy="720725"/>
          </a:xfrm>
          <a:prstGeom prst="rect">
            <a:avLst/>
          </a:prstGeom>
          <a:solidFill>
            <a:srgbClr val="3366FF"/>
          </a:solidFill>
          <a:ln w="9525">
            <a:solidFill>
              <a:schemeClr val="tx1"/>
            </a:solidFill>
            <a:miter lim="800000"/>
            <a:headEnd/>
            <a:tailEnd/>
          </a:ln>
        </p:spPr>
        <p:txBody>
          <a:bodyPr wrap="none" anchor="ctr"/>
          <a:lstStyle/>
          <a:p>
            <a:r>
              <a:rPr lang="en-US" altLang="zh-CN">
                <a:solidFill>
                  <a:srgbClr val="000000"/>
                </a:solidFill>
              </a:rPr>
              <a:t>3</a:t>
            </a:r>
          </a:p>
        </p:txBody>
      </p:sp>
      <p:sp>
        <p:nvSpPr>
          <p:cNvPr id="29723" name="Line 27"/>
          <p:cNvSpPr>
            <a:spLocks noChangeShapeType="1"/>
          </p:cNvSpPr>
          <p:nvPr/>
        </p:nvSpPr>
        <p:spPr bwMode="auto">
          <a:xfrm>
            <a:off x="2122488" y="20621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24" name="Rectangle 28"/>
          <p:cNvSpPr>
            <a:spLocks noChangeArrowheads="1"/>
          </p:cNvSpPr>
          <p:nvPr/>
        </p:nvSpPr>
        <p:spPr bwMode="auto">
          <a:xfrm>
            <a:off x="33480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25" name="Line 29"/>
          <p:cNvSpPr>
            <a:spLocks noChangeShapeType="1"/>
          </p:cNvSpPr>
          <p:nvPr/>
        </p:nvSpPr>
        <p:spPr bwMode="auto">
          <a:xfrm>
            <a:off x="29876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26" name="Rectangle 30"/>
          <p:cNvSpPr>
            <a:spLocks noChangeArrowheads="1"/>
          </p:cNvSpPr>
          <p:nvPr/>
        </p:nvSpPr>
        <p:spPr bwMode="auto">
          <a:xfrm>
            <a:off x="42116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27" name="Line 31"/>
          <p:cNvSpPr>
            <a:spLocks noChangeShapeType="1"/>
          </p:cNvSpPr>
          <p:nvPr/>
        </p:nvSpPr>
        <p:spPr bwMode="auto">
          <a:xfrm>
            <a:off x="38512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28" name="Rectangle 32"/>
          <p:cNvSpPr>
            <a:spLocks noChangeArrowheads="1"/>
          </p:cNvSpPr>
          <p:nvPr/>
        </p:nvSpPr>
        <p:spPr bwMode="auto">
          <a:xfrm>
            <a:off x="50752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29" name="Line 33"/>
          <p:cNvSpPr>
            <a:spLocks noChangeShapeType="1"/>
          </p:cNvSpPr>
          <p:nvPr/>
        </p:nvSpPr>
        <p:spPr bwMode="auto">
          <a:xfrm>
            <a:off x="47148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30" name="Rectangle 34"/>
          <p:cNvSpPr>
            <a:spLocks noChangeArrowheads="1"/>
          </p:cNvSpPr>
          <p:nvPr/>
        </p:nvSpPr>
        <p:spPr bwMode="auto">
          <a:xfrm>
            <a:off x="59388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1" name="Line 35"/>
          <p:cNvSpPr>
            <a:spLocks noChangeShapeType="1"/>
          </p:cNvSpPr>
          <p:nvPr/>
        </p:nvSpPr>
        <p:spPr bwMode="auto">
          <a:xfrm>
            <a:off x="55784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32" name="Rectangle 36"/>
          <p:cNvSpPr>
            <a:spLocks noChangeArrowheads="1"/>
          </p:cNvSpPr>
          <p:nvPr/>
        </p:nvSpPr>
        <p:spPr bwMode="auto">
          <a:xfrm>
            <a:off x="6804025"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3" name="Line 37"/>
          <p:cNvSpPr>
            <a:spLocks noChangeShapeType="1"/>
          </p:cNvSpPr>
          <p:nvPr/>
        </p:nvSpPr>
        <p:spPr bwMode="auto">
          <a:xfrm>
            <a:off x="6443663" y="20621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34" name="Rectangle 38"/>
          <p:cNvSpPr>
            <a:spLocks noChangeArrowheads="1"/>
          </p:cNvSpPr>
          <p:nvPr/>
        </p:nvSpPr>
        <p:spPr bwMode="auto">
          <a:xfrm>
            <a:off x="2482850"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5" name="Line 39"/>
          <p:cNvSpPr>
            <a:spLocks noChangeShapeType="1"/>
          </p:cNvSpPr>
          <p:nvPr/>
        </p:nvSpPr>
        <p:spPr bwMode="auto">
          <a:xfrm>
            <a:off x="2122488" y="285432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36" name="Rectangle 40"/>
          <p:cNvSpPr>
            <a:spLocks noChangeArrowheads="1"/>
          </p:cNvSpPr>
          <p:nvPr/>
        </p:nvSpPr>
        <p:spPr bwMode="auto">
          <a:xfrm>
            <a:off x="33480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7" name="Line 41"/>
          <p:cNvSpPr>
            <a:spLocks noChangeShapeType="1"/>
          </p:cNvSpPr>
          <p:nvPr/>
        </p:nvSpPr>
        <p:spPr bwMode="auto">
          <a:xfrm>
            <a:off x="29876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38" name="Rectangle 42"/>
          <p:cNvSpPr>
            <a:spLocks noChangeArrowheads="1"/>
          </p:cNvSpPr>
          <p:nvPr/>
        </p:nvSpPr>
        <p:spPr bwMode="auto">
          <a:xfrm>
            <a:off x="42116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9" name="Line 43"/>
          <p:cNvSpPr>
            <a:spLocks noChangeShapeType="1"/>
          </p:cNvSpPr>
          <p:nvPr/>
        </p:nvSpPr>
        <p:spPr bwMode="auto">
          <a:xfrm>
            <a:off x="38512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40" name="Rectangle 44"/>
          <p:cNvSpPr>
            <a:spLocks noChangeArrowheads="1"/>
          </p:cNvSpPr>
          <p:nvPr/>
        </p:nvSpPr>
        <p:spPr bwMode="auto">
          <a:xfrm>
            <a:off x="50752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1" name="Line 45"/>
          <p:cNvSpPr>
            <a:spLocks noChangeShapeType="1"/>
          </p:cNvSpPr>
          <p:nvPr/>
        </p:nvSpPr>
        <p:spPr bwMode="auto">
          <a:xfrm>
            <a:off x="47148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42" name="Rectangle 46"/>
          <p:cNvSpPr>
            <a:spLocks noChangeArrowheads="1"/>
          </p:cNvSpPr>
          <p:nvPr/>
        </p:nvSpPr>
        <p:spPr bwMode="auto">
          <a:xfrm>
            <a:off x="59388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3" name="Line 47"/>
          <p:cNvSpPr>
            <a:spLocks noChangeShapeType="1"/>
          </p:cNvSpPr>
          <p:nvPr/>
        </p:nvSpPr>
        <p:spPr bwMode="auto">
          <a:xfrm>
            <a:off x="55784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44" name="Rectangle 48"/>
          <p:cNvSpPr>
            <a:spLocks noChangeArrowheads="1"/>
          </p:cNvSpPr>
          <p:nvPr/>
        </p:nvSpPr>
        <p:spPr bwMode="auto">
          <a:xfrm>
            <a:off x="6804025"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5" name="Line 49"/>
          <p:cNvSpPr>
            <a:spLocks noChangeShapeType="1"/>
          </p:cNvSpPr>
          <p:nvPr/>
        </p:nvSpPr>
        <p:spPr bwMode="auto">
          <a:xfrm>
            <a:off x="6443663" y="285432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46" name="Rectangle 50"/>
          <p:cNvSpPr>
            <a:spLocks noChangeArrowheads="1"/>
          </p:cNvSpPr>
          <p:nvPr/>
        </p:nvSpPr>
        <p:spPr bwMode="auto">
          <a:xfrm>
            <a:off x="2482850"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7" name="Line 51"/>
          <p:cNvSpPr>
            <a:spLocks noChangeShapeType="1"/>
          </p:cNvSpPr>
          <p:nvPr/>
        </p:nvSpPr>
        <p:spPr bwMode="auto">
          <a:xfrm>
            <a:off x="2122488" y="364648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48" name="Rectangle 52"/>
          <p:cNvSpPr>
            <a:spLocks noChangeArrowheads="1"/>
          </p:cNvSpPr>
          <p:nvPr/>
        </p:nvSpPr>
        <p:spPr bwMode="auto">
          <a:xfrm>
            <a:off x="33480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9" name="Line 53"/>
          <p:cNvSpPr>
            <a:spLocks noChangeShapeType="1"/>
          </p:cNvSpPr>
          <p:nvPr/>
        </p:nvSpPr>
        <p:spPr bwMode="auto">
          <a:xfrm>
            <a:off x="29876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50" name="Rectangle 54"/>
          <p:cNvSpPr>
            <a:spLocks noChangeArrowheads="1"/>
          </p:cNvSpPr>
          <p:nvPr/>
        </p:nvSpPr>
        <p:spPr bwMode="auto">
          <a:xfrm>
            <a:off x="42116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1" name="Line 55"/>
          <p:cNvSpPr>
            <a:spLocks noChangeShapeType="1"/>
          </p:cNvSpPr>
          <p:nvPr/>
        </p:nvSpPr>
        <p:spPr bwMode="auto">
          <a:xfrm>
            <a:off x="38512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52" name="Rectangle 56"/>
          <p:cNvSpPr>
            <a:spLocks noChangeArrowheads="1"/>
          </p:cNvSpPr>
          <p:nvPr/>
        </p:nvSpPr>
        <p:spPr bwMode="auto">
          <a:xfrm>
            <a:off x="50752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3" name="Line 57"/>
          <p:cNvSpPr>
            <a:spLocks noChangeShapeType="1"/>
          </p:cNvSpPr>
          <p:nvPr/>
        </p:nvSpPr>
        <p:spPr bwMode="auto">
          <a:xfrm>
            <a:off x="47148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54" name="Rectangle 58"/>
          <p:cNvSpPr>
            <a:spLocks noChangeArrowheads="1"/>
          </p:cNvSpPr>
          <p:nvPr/>
        </p:nvSpPr>
        <p:spPr bwMode="auto">
          <a:xfrm>
            <a:off x="59388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5" name="Line 59"/>
          <p:cNvSpPr>
            <a:spLocks noChangeShapeType="1"/>
          </p:cNvSpPr>
          <p:nvPr/>
        </p:nvSpPr>
        <p:spPr bwMode="auto">
          <a:xfrm>
            <a:off x="55784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56" name="Rectangle 60"/>
          <p:cNvSpPr>
            <a:spLocks noChangeArrowheads="1"/>
          </p:cNvSpPr>
          <p:nvPr/>
        </p:nvSpPr>
        <p:spPr bwMode="auto">
          <a:xfrm>
            <a:off x="6804025"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7" name="Line 61"/>
          <p:cNvSpPr>
            <a:spLocks noChangeShapeType="1"/>
          </p:cNvSpPr>
          <p:nvPr/>
        </p:nvSpPr>
        <p:spPr bwMode="auto">
          <a:xfrm>
            <a:off x="6443663" y="364648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60" name="Rectangle 64"/>
          <p:cNvSpPr>
            <a:spLocks noChangeArrowheads="1"/>
          </p:cNvSpPr>
          <p:nvPr/>
        </p:nvSpPr>
        <p:spPr bwMode="auto">
          <a:xfrm>
            <a:off x="2482850" y="4149725"/>
            <a:ext cx="504825" cy="2873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29761" name="Line 65"/>
          <p:cNvSpPr>
            <a:spLocks noChangeShapeType="1"/>
          </p:cNvSpPr>
          <p:nvPr/>
        </p:nvSpPr>
        <p:spPr bwMode="auto">
          <a:xfrm>
            <a:off x="2122488" y="429418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62" name="Rectangle 66"/>
          <p:cNvSpPr>
            <a:spLocks noChangeArrowheads="1"/>
          </p:cNvSpPr>
          <p:nvPr/>
        </p:nvSpPr>
        <p:spPr bwMode="auto">
          <a:xfrm>
            <a:off x="3348038" y="4149725"/>
            <a:ext cx="504825" cy="287338"/>
          </a:xfrm>
          <a:prstGeom prst="rect">
            <a:avLst/>
          </a:prstGeom>
          <a:solidFill>
            <a:srgbClr val="3366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63" name="Line 67"/>
          <p:cNvSpPr>
            <a:spLocks noChangeShapeType="1"/>
          </p:cNvSpPr>
          <p:nvPr/>
        </p:nvSpPr>
        <p:spPr bwMode="auto">
          <a:xfrm>
            <a:off x="2987675" y="42941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64" name="Rectangle 68"/>
          <p:cNvSpPr>
            <a:spLocks noChangeArrowheads="1"/>
          </p:cNvSpPr>
          <p:nvPr/>
        </p:nvSpPr>
        <p:spPr bwMode="auto">
          <a:xfrm>
            <a:off x="4211638" y="4149725"/>
            <a:ext cx="504825" cy="287338"/>
          </a:xfrm>
          <a:prstGeom prst="rect">
            <a:avLst/>
          </a:prstGeom>
          <a:solidFill>
            <a:srgbClr val="3366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65" name="Line 69"/>
          <p:cNvSpPr>
            <a:spLocks noChangeShapeType="1"/>
          </p:cNvSpPr>
          <p:nvPr/>
        </p:nvSpPr>
        <p:spPr bwMode="auto">
          <a:xfrm>
            <a:off x="3851275" y="42941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66" name="Rectangle 70"/>
          <p:cNvSpPr>
            <a:spLocks noChangeArrowheads="1"/>
          </p:cNvSpPr>
          <p:nvPr/>
        </p:nvSpPr>
        <p:spPr bwMode="auto">
          <a:xfrm>
            <a:off x="5076825" y="4149725"/>
            <a:ext cx="504825" cy="287338"/>
          </a:xfrm>
          <a:prstGeom prst="rect">
            <a:avLst/>
          </a:prstGeom>
          <a:solidFill>
            <a:srgbClr val="3366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67" name="Line 71"/>
          <p:cNvSpPr>
            <a:spLocks noChangeShapeType="1"/>
          </p:cNvSpPr>
          <p:nvPr/>
        </p:nvSpPr>
        <p:spPr bwMode="auto">
          <a:xfrm>
            <a:off x="4714875" y="42941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29768" name="Rectangle 72"/>
          <p:cNvSpPr>
            <a:spLocks noGrp="1"/>
          </p:cNvSpPr>
          <p:nvPr>
            <p:ph type="body" idx="1"/>
          </p:nvPr>
        </p:nvSpPr>
        <p:spPr>
          <a:xfrm>
            <a:off x="2771775" y="4797425"/>
            <a:ext cx="5915025" cy="1871663"/>
          </a:xfrm>
          <a:noFill/>
        </p:spPr>
        <p:txBody>
          <a:bodyPr/>
          <a:lstStyle/>
          <a:p>
            <a:pPr eaLnBrk="1" hangingPunct="1"/>
            <a:r>
              <a:rPr lang="en-US" altLang="zh-CN">
                <a:latin typeface="Tahoma" charset="0"/>
                <a:ea typeface="ＭＳ Ｐゴシック" charset="0"/>
                <a:cs typeface="ＭＳ Ｐゴシック" charset="0"/>
              </a:rPr>
              <a:t>Page re-coloring:</a:t>
            </a:r>
          </a:p>
          <a:p>
            <a:pPr marL="742950" lvl="1" indent="-285750" eaLnBrk="1" hangingPunct="1"/>
            <a:r>
              <a:rPr lang="en-US" altLang="zh-CN">
                <a:latin typeface="Tahoma" charset="0"/>
                <a:ea typeface="ＭＳ Ｐゴシック" charset="0"/>
              </a:rPr>
              <a:t>Allocate page in new color</a:t>
            </a:r>
          </a:p>
          <a:p>
            <a:pPr marL="742950" lvl="1" indent="-285750" eaLnBrk="1" hangingPunct="1"/>
            <a:r>
              <a:rPr lang="en-US" altLang="zh-CN">
                <a:latin typeface="Tahoma" charset="0"/>
                <a:ea typeface="ＭＳ Ｐゴシック" charset="0"/>
              </a:rPr>
              <a:t>Copy memory contents</a:t>
            </a:r>
          </a:p>
          <a:p>
            <a:pPr marL="742950" lvl="1" indent="-285750" eaLnBrk="1" hangingPunct="1"/>
            <a:r>
              <a:rPr lang="en-US" altLang="zh-CN">
                <a:latin typeface="Tahoma" charset="0"/>
                <a:ea typeface="ＭＳ Ｐゴシック" charset="0"/>
              </a:rPr>
              <a:t>Free old page</a:t>
            </a:r>
          </a:p>
        </p:txBody>
      </p:sp>
      <p:sp>
        <p:nvSpPr>
          <p:cNvPr id="29769" name="Rectangle 73"/>
          <p:cNvSpPr>
            <a:spLocks noChangeArrowheads="1"/>
          </p:cNvSpPr>
          <p:nvPr/>
        </p:nvSpPr>
        <p:spPr bwMode="auto">
          <a:xfrm>
            <a:off x="179388" y="1773238"/>
            <a:ext cx="504825" cy="2160587"/>
          </a:xfrm>
          <a:prstGeom prst="rect">
            <a:avLst/>
          </a:prstGeom>
          <a:solidFill>
            <a:schemeClr val="accent1"/>
          </a:solidFill>
          <a:ln w="9525">
            <a:solidFill>
              <a:schemeClr val="tx1"/>
            </a:solidFill>
            <a:miter lim="800000"/>
            <a:headEnd/>
            <a:tailEnd/>
          </a:ln>
        </p:spPr>
        <p:txBody>
          <a:bodyPr vert="eaVert" wrap="none" anchor="ctr"/>
          <a:lstStyle/>
          <a:p>
            <a:r>
              <a:rPr lang="en-US" altLang="zh-CN">
                <a:solidFill>
                  <a:srgbClr val="000000"/>
                </a:solidFill>
              </a:rPr>
              <a:t>Allocated colors</a:t>
            </a:r>
          </a:p>
        </p:txBody>
      </p:sp>
      <p:sp>
        <p:nvSpPr>
          <p:cNvPr id="29771" name="Rectangle 75"/>
          <p:cNvSpPr>
            <a:spLocks/>
          </p:cNvSpPr>
          <p:nvPr/>
        </p:nvSpPr>
        <p:spPr bwMode="auto">
          <a:xfrm>
            <a:off x="2268538" y="1773238"/>
            <a:ext cx="6516687" cy="414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ts val="575"/>
              </a:spcBef>
              <a:buClr>
                <a:srgbClr val="CC9900"/>
              </a:buClr>
              <a:buSzPct val="85000"/>
              <a:buFont typeface="Wingdings 2" charset="0"/>
              <a:buChar char=""/>
            </a:pPr>
            <a:r>
              <a:rPr lang="en-US" altLang="zh-CN" sz="2600">
                <a:solidFill>
                  <a:srgbClr val="000000"/>
                </a:solidFill>
                <a:latin typeface="Perpetua" charset="0"/>
              </a:rPr>
              <a:t>Pages of a process are organized into linked lists by their colors.</a:t>
            </a:r>
          </a:p>
          <a:p>
            <a:pPr marL="342900" indent="-342900">
              <a:spcBef>
                <a:spcPts val="575"/>
              </a:spcBef>
              <a:buClr>
                <a:srgbClr val="CC9900"/>
              </a:buClr>
              <a:buSzPct val="85000"/>
              <a:buFont typeface="Wingdings 2" charset="0"/>
              <a:buChar char=""/>
            </a:pPr>
            <a:r>
              <a:rPr lang="en-US" altLang="zh-CN" sz="2600">
                <a:solidFill>
                  <a:srgbClr val="000000"/>
                </a:solidFill>
                <a:latin typeface="Perpetua" charset="0"/>
              </a:rPr>
              <a:t>Memory allocation guarantees that pages are evenly distributed into all the lists (colors) to avoid hot points.</a:t>
            </a:r>
            <a:br>
              <a:rPr lang="en-US" altLang="zh-CN" sz="2600">
                <a:solidFill>
                  <a:srgbClr val="000000"/>
                </a:solidFill>
                <a:latin typeface="Perpetua" charset="0"/>
              </a:rPr>
            </a:br>
            <a:endParaRPr lang="en-US" altLang="zh-CN" sz="2600">
              <a:solidFill>
                <a:srgbClr val="000000"/>
              </a:solidFill>
              <a:latin typeface="Perpetua" charset="0"/>
            </a:endParaRPr>
          </a:p>
        </p:txBody>
      </p:sp>
    </p:spTree>
    <p:extLst>
      <p:ext uri="{BB962C8B-B14F-4D97-AF65-F5344CB8AC3E}">
        <p14:creationId xmlns:p14="http://schemas.microsoft.com/office/powerpoint/2010/main" val="1791905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29771">
                                            <p:txEl>
                                              <p:pRg st="0" end="0"/>
                                            </p:txEl>
                                          </p:spTgt>
                                        </p:tgtEl>
                                      </p:cBhvr>
                                    </p:animEffect>
                                    <p:set>
                                      <p:cBhvr>
                                        <p:cTn id="15" dur="1" fill="hold">
                                          <p:stCondLst>
                                            <p:cond delay="499"/>
                                          </p:stCondLst>
                                        </p:cTn>
                                        <p:tgtEl>
                                          <p:spTgt spid="29771">
                                            <p:txEl>
                                              <p:pRg st="0" end="0"/>
                                            </p:txEl>
                                          </p:spTgt>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29771">
                                            <p:txEl>
                                              <p:pRg st="1" end="1"/>
                                            </p:txEl>
                                          </p:spTgt>
                                        </p:tgtEl>
                                      </p:cBhvr>
                                    </p:animEffect>
                                    <p:set>
                                      <p:cBhvr>
                                        <p:cTn id="18" dur="1" fill="hold">
                                          <p:stCondLst>
                                            <p:cond delay="499"/>
                                          </p:stCondLst>
                                        </p:cTn>
                                        <p:tgtEl>
                                          <p:spTgt spid="29771">
                                            <p:txEl>
                                              <p:pRg st="1" end="1"/>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723"/>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9718"/>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200"/>
                                  </p:stCondLst>
                                  <p:childTnLst>
                                    <p:set>
                                      <p:cBhvr>
                                        <p:cTn id="28" dur="1" fill="hold">
                                          <p:stCondLst>
                                            <p:cond delay="0"/>
                                          </p:stCondLst>
                                        </p:cTn>
                                        <p:tgtEl>
                                          <p:spTgt spid="29735"/>
                                        </p:tgtEl>
                                        <p:attrNameLst>
                                          <p:attrName>style.visibility</p:attrName>
                                        </p:attrNameLst>
                                      </p:cBhvr>
                                      <p:to>
                                        <p:strVal val="visible"/>
                                      </p:to>
                                    </p:set>
                                  </p:childTnLst>
                                </p:cTn>
                              </p:par>
                            </p:childTnLst>
                          </p:cTn>
                        </p:par>
                        <p:par>
                          <p:cTn id="29" fill="hold" nodeType="afterGroup">
                            <p:stCondLst>
                              <p:cond delay="200"/>
                            </p:stCondLst>
                            <p:childTnLst>
                              <p:par>
                                <p:cTn id="30" presetID="1" presetClass="entr" presetSubtype="0" fill="hold" grpId="0" nodeType="afterEffect">
                                  <p:stCondLst>
                                    <p:cond delay="0"/>
                                  </p:stCondLst>
                                  <p:childTnLst>
                                    <p:set>
                                      <p:cBhvr>
                                        <p:cTn id="31" dur="1" fill="hold">
                                          <p:stCondLst>
                                            <p:cond delay="0"/>
                                          </p:stCondLst>
                                        </p:cTn>
                                        <p:tgtEl>
                                          <p:spTgt spid="29734"/>
                                        </p:tgtEl>
                                        <p:attrNameLst>
                                          <p:attrName>style.visibility</p:attrName>
                                        </p:attrNameLst>
                                      </p:cBhvr>
                                      <p:to>
                                        <p:strVal val="visible"/>
                                      </p:to>
                                    </p:set>
                                  </p:childTnLst>
                                </p:cTn>
                              </p:par>
                            </p:childTnLst>
                          </p:cTn>
                        </p:par>
                        <p:par>
                          <p:cTn id="32" fill="hold" nodeType="afterGroup">
                            <p:stCondLst>
                              <p:cond delay="200"/>
                            </p:stCondLst>
                            <p:childTnLst>
                              <p:par>
                                <p:cTn id="33" presetID="1" presetClass="entr" presetSubtype="0" fill="hold" grpId="0" nodeType="afterEffect">
                                  <p:stCondLst>
                                    <p:cond delay="200"/>
                                  </p:stCondLst>
                                  <p:childTnLst>
                                    <p:set>
                                      <p:cBhvr>
                                        <p:cTn id="34" dur="1" fill="hold">
                                          <p:stCondLst>
                                            <p:cond delay="0"/>
                                          </p:stCondLst>
                                        </p:cTn>
                                        <p:tgtEl>
                                          <p:spTgt spid="29746"/>
                                        </p:tgtEl>
                                        <p:attrNameLst>
                                          <p:attrName>style.visibility</p:attrName>
                                        </p:attrNameLst>
                                      </p:cBhvr>
                                      <p:to>
                                        <p:strVal val="visible"/>
                                      </p:to>
                                    </p:set>
                                  </p:childTnLst>
                                </p:cTn>
                              </p:par>
                            </p:childTnLst>
                          </p:cTn>
                        </p:par>
                        <p:par>
                          <p:cTn id="35" fill="hold" nodeType="afterGroup">
                            <p:stCondLst>
                              <p:cond delay="400"/>
                            </p:stCondLst>
                            <p:childTnLst>
                              <p:par>
                                <p:cTn id="36" presetID="1" presetClass="entr" presetSubtype="0" fill="hold" grpId="0" nodeType="afterEffect">
                                  <p:stCondLst>
                                    <p:cond delay="0"/>
                                  </p:stCondLst>
                                  <p:childTnLst>
                                    <p:set>
                                      <p:cBhvr>
                                        <p:cTn id="37" dur="1" fill="hold">
                                          <p:stCondLst>
                                            <p:cond delay="0"/>
                                          </p:stCondLst>
                                        </p:cTn>
                                        <p:tgtEl>
                                          <p:spTgt spid="29747"/>
                                        </p:tgtEl>
                                        <p:attrNameLst>
                                          <p:attrName>style.visibility</p:attrName>
                                        </p:attrNameLst>
                                      </p:cBhvr>
                                      <p:to>
                                        <p:strVal val="visible"/>
                                      </p:to>
                                    </p:set>
                                  </p:childTnLst>
                                </p:cTn>
                              </p:par>
                            </p:childTnLst>
                          </p:cTn>
                        </p:par>
                        <p:par>
                          <p:cTn id="38" fill="hold" nodeType="afterGroup">
                            <p:stCondLst>
                              <p:cond delay="400"/>
                            </p:stCondLst>
                            <p:childTnLst>
                              <p:par>
                                <p:cTn id="39" presetID="1" presetClass="entr" presetSubtype="0" fill="hold" grpId="0" nodeType="afterEffect">
                                  <p:stCondLst>
                                    <p:cond delay="200"/>
                                  </p:stCondLst>
                                  <p:childTnLst>
                                    <p:set>
                                      <p:cBhvr>
                                        <p:cTn id="40" dur="1" fill="hold">
                                          <p:stCondLst>
                                            <p:cond delay="0"/>
                                          </p:stCondLst>
                                        </p:cTn>
                                        <p:tgtEl>
                                          <p:spTgt spid="29725"/>
                                        </p:tgtEl>
                                        <p:attrNameLst>
                                          <p:attrName>style.visibility</p:attrName>
                                        </p:attrNameLst>
                                      </p:cBhvr>
                                      <p:to>
                                        <p:strVal val="visible"/>
                                      </p:to>
                                    </p:set>
                                  </p:childTnLst>
                                </p:cTn>
                              </p:par>
                            </p:childTnLst>
                          </p:cTn>
                        </p:par>
                        <p:par>
                          <p:cTn id="41" fill="hold" nodeType="afterGroup">
                            <p:stCondLst>
                              <p:cond delay="600"/>
                            </p:stCondLst>
                            <p:childTnLst>
                              <p:par>
                                <p:cTn id="42" presetID="1" presetClass="entr" presetSubtype="0" fill="hold" grpId="0" nodeType="afterEffect">
                                  <p:stCondLst>
                                    <p:cond delay="0"/>
                                  </p:stCondLst>
                                  <p:childTnLst>
                                    <p:set>
                                      <p:cBhvr>
                                        <p:cTn id="43" dur="1" fill="hold">
                                          <p:stCondLst>
                                            <p:cond delay="0"/>
                                          </p:stCondLst>
                                        </p:cTn>
                                        <p:tgtEl>
                                          <p:spTgt spid="29724"/>
                                        </p:tgtEl>
                                        <p:attrNameLst>
                                          <p:attrName>style.visibility</p:attrName>
                                        </p:attrNameLst>
                                      </p:cBhvr>
                                      <p:to>
                                        <p:strVal val="visible"/>
                                      </p:to>
                                    </p:set>
                                  </p:childTnLst>
                                </p:cTn>
                              </p:par>
                            </p:childTnLst>
                          </p:cTn>
                        </p:par>
                        <p:par>
                          <p:cTn id="44" fill="hold" nodeType="afterGroup">
                            <p:stCondLst>
                              <p:cond delay="600"/>
                            </p:stCondLst>
                            <p:childTnLst>
                              <p:par>
                                <p:cTn id="45" presetID="1" presetClass="entr" presetSubtype="0" fill="hold" grpId="0" nodeType="afterEffect">
                                  <p:stCondLst>
                                    <p:cond delay="200"/>
                                  </p:stCondLst>
                                  <p:childTnLst>
                                    <p:set>
                                      <p:cBhvr>
                                        <p:cTn id="46" dur="1" fill="hold">
                                          <p:stCondLst>
                                            <p:cond delay="0"/>
                                          </p:stCondLst>
                                        </p:cTn>
                                        <p:tgtEl>
                                          <p:spTgt spid="29737"/>
                                        </p:tgtEl>
                                        <p:attrNameLst>
                                          <p:attrName>style.visibility</p:attrName>
                                        </p:attrNameLst>
                                      </p:cBhvr>
                                      <p:to>
                                        <p:strVal val="visible"/>
                                      </p:to>
                                    </p:set>
                                  </p:childTnLst>
                                </p:cTn>
                              </p:par>
                            </p:childTnLst>
                          </p:cTn>
                        </p:par>
                        <p:par>
                          <p:cTn id="47" fill="hold" nodeType="afterGroup">
                            <p:stCondLst>
                              <p:cond delay="800"/>
                            </p:stCondLst>
                            <p:childTnLst>
                              <p:par>
                                <p:cTn id="48" presetID="1" presetClass="entr" presetSubtype="0" fill="hold" grpId="0" nodeType="afterEffect">
                                  <p:stCondLst>
                                    <p:cond delay="0"/>
                                  </p:stCondLst>
                                  <p:childTnLst>
                                    <p:set>
                                      <p:cBhvr>
                                        <p:cTn id="49" dur="1" fill="hold">
                                          <p:stCondLst>
                                            <p:cond delay="0"/>
                                          </p:stCondLst>
                                        </p:cTn>
                                        <p:tgtEl>
                                          <p:spTgt spid="29736"/>
                                        </p:tgtEl>
                                        <p:attrNameLst>
                                          <p:attrName>style.visibility</p:attrName>
                                        </p:attrNameLst>
                                      </p:cBhvr>
                                      <p:to>
                                        <p:strVal val="visible"/>
                                      </p:to>
                                    </p:set>
                                  </p:childTnLst>
                                </p:cTn>
                              </p:par>
                            </p:childTnLst>
                          </p:cTn>
                        </p:par>
                        <p:par>
                          <p:cTn id="50" fill="hold" nodeType="afterGroup">
                            <p:stCondLst>
                              <p:cond delay="800"/>
                            </p:stCondLst>
                            <p:childTnLst>
                              <p:par>
                                <p:cTn id="51" presetID="1" presetClass="entr" presetSubtype="0" fill="hold" grpId="0" nodeType="afterEffect">
                                  <p:stCondLst>
                                    <p:cond delay="200"/>
                                  </p:stCondLst>
                                  <p:childTnLst>
                                    <p:set>
                                      <p:cBhvr>
                                        <p:cTn id="52" dur="1" fill="hold">
                                          <p:stCondLst>
                                            <p:cond delay="0"/>
                                          </p:stCondLst>
                                        </p:cTn>
                                        <p:tgtEl>
                                          <p:spTgt spid="29749"/>
                                        </p:tgtEl>
                                        <p:attrNameLst>
                                          <p:attrName>style.visibility</p:attrName>
                                        </p:attrNameLst>
                                      </p:cBhvr>
                                      <p:to>
                                        <p:strVal val="visible"/>
                                      </p:to>
                                    </p:set>
                                  </p:childTnLst>
                                </p:cTn>
                              </p:par>
                            </p:childTnLst>
                          </p:cTn>
                        </p:par>
                        <p:par>
                          <p:cTn id="53" fill="hold" nodeType="afterGroup">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29748"/>
                                        </p:tgtEl>
                                        <p:attrNameLst>
                                          <p:attrName>style.visibility</p:attrName>
                                        </p:attrNameLst>
                                      </p:cBhvr>
                                      <p:to>
                                        <p:strVal val="visible"/>
                                      </p:to>
                                    </p:set>
                                  </p:childTnLst>
                                </p:cTn>
                              </p:par>
                            </p:childTnLst>
                          </p:cTn>
                        </p:par>
                        <p:par>
                          <p:cTn id="56" fill="hold" nodeType="afterGroup">
                            <p:stCondLst>
                              <p:cond delay="1000"/>
                            </p:stCondLst>
                            <p:childTnLst>
                              <p:par>
                                <p:cTn id="57" presetID="1" presetClass="entr" presetSubtype="0" fill="hold" grpId="0" nodeType="afterEffect">
                                  <p:stCondLst>
                                    <p:cond delay="200"/>
                                  </p:stCondLst>
                                  <p:childTnLst>
                                    <p:set>
                                      <p:cBhvr>
                                        <p:cTn id="58" dur="1" fill="hold">
                                          <p:stCondLst>
                                            <p:cond delay="0"/>
                                          </p:stCondLst>
                                        </p:cTn>
                                        <p:tgtEl>
                                          <p:spTgt spid="29727"/>
                                        </p:tgtEl>
                                        <p:attrNameLst>
                                          <p:attrName>style.visibility</p:attrName>
                                        </p:attrNameLst>
                                      </p:cBhvr>
                                      <p:to>
                                        <p:strVal val="visible"/>
                                      </p:to>
                                    </p:set>
                                  </p:childTnLst>
                                </p:cTn>
                              </p:par>
                            </p:childTnLst>
                          </p:cTn>
                        </p:par>
                        <p:par>
                          <p:cTn id="59" fill="hold" nodeType="afterGroup">
                            <p:stCondLst>
                              <p:cond delay="1200"/>
                            </p:stCondLst>
                            <p:childTnLst>
                              <p:par>
                                <p:cTn id="60" presetID="1" presetClass="entr" presetSubtype="0" fill="hold" grpId="0" nodeType="afterEffect">
                                  <p:stCondLst>
                                    <p:cond delay="0"/>
                                  </p:stCondLst>
                                  <p:childTnLst>
                                    <p:set>
                                      <p:cBhvr>
                                        <p:cTn id="61" dur="1" fill="hold">
                                          <p:stCondLst>
                                            <p:cond delay="0"/>
                                          </p:stCondLst>
                                        </p:cTn>
                                        <p:tgtEl>
                                          <p:spTgt spid="29726"/>
                                        </p:tgtEl>
                                        <p:attrNameLst>
                                          <p:attrName>style.visibility</p:attrName>
                                        </p:attrNameLst>
                                      </p:cBhvr>
                                      <p:to>
                                        <p:strVal val="visible"/>
                                      </p:to>
                                    </p:set>
                                  </p:childTnLst>
                                </p:cTn>
                              </p:par>
                            </p:childTnLst>
                          </p:cTn>
                        </p:par>
                        <p:par>
                          <p:cTn id="62" fill="hold" nodeType="afterGroup">
                            <p:stCondLst>
                              <p:cond delay="1200"/>
                            </p:stCondLst>
                            <p:childTnLst>
                              <p:par>
                                <p:cTn id="63" presetID="1" presetClass="entr" presetSubtype="0" fill="hold" grpId="0" nodeType="afterEffect">
                                  <p:stCondLst>
                                    <p:cond delay="200"/>
                                  </p:stCondLst>
                                  <p:childTnLst>
                                    <p:set>
                                      <p:cBhvr>
                                        <p:cTn id="64" dur="1" fill="hold">
                                          <p:stCondLst>
                                            <p:cond delay="0"/>
                                          </p:stCondLst>
                                        </p:cTn>
                                        <p:tgtEl>
                                          <p:spTgt spid="29739"/>
                                        </p:tgtEl>
                                        <p:attrNameLst>
                                          <p:attrName>style.visibility</p:attrName>
                                        </p:attrNameLst>
                                      </p:cBhvr>
                                      <p:to>
                                        <p:strVal val="visible"/>
                                      </p:to>
                                    </p:set>
                                  </p:childTnLst>
                                </p:cTn>
                              </p:par>
                            </p:childTnLst>
                          </p:cTn>
                        </p:par>
                        <p:par>
                          <p:cTn id="65" fill="hold" nodeType="afterGroup">
                            <p:stCondLst>
                              <p:cond delay="1400"/>
                            </p:stCondLst>
                            <p:childTnLst>
                              <p:par>
                                <p:cTn id="66" presetID="1" presetClass="entr" presetSubtype="0" fill="hold" grpId="0" nodeType="afterEffect">
                                  <p:stCondLst>
                                    <p:cond delay="0"/>
                                  </p:stCondLst>
                                  <p:childTnLst>
                                    <p:set>
                                      <p:cBhvr>
                                        <p:cTn id="67" dur="1" fill="hold">
                                          <p:stCondLst>
                                            <p:cond delay="0"/>
                                          </p:stCondLst>
                                        </p:cTn>
                                        <p:tgtEl>
                                          <p:spTgt spid="29738"/>
                                        </p:tgtEl>
                                        <p:attrNameLst>
                                          <p:attrName>style.visibility</p:attrName>
                                        </p:attrNameLst>
                                      </p:cBhvr>
                                      <p:to>
                                        <p:strVal val="visible"/>
                                      </p:to>
                                    </p:set>
                                  </p:childTnLst>
                                </p:cTn>
                              </p:par>
                            </p:childTnLst>
                          </p:cTn>
                        </p:par>
                        <p:par>
                          <p:cTn id="68" fill="hold" nodeType="afterGroup">
                            <p:stCondLst>
                              <p:cond delay="1400"/>
                            </p:stCondLst>
                            <p:childTnLst>
                              <p:par>
                                <p:cTn id="69" presetID="1" presetClass="entr" presetSubtype="0" fill="hold" grpId="0" nodeType="afterEffect">
                                  <p:stCondLst>
                                    <p:cond delay="200"/>
                                  </p:stCondLst>
                                  <p:childTnLst>
                                    <p:set>
                                      <p:cBhvr>
                                        <p:cTn id="70" dur="1" fill="hold">
                                          <p:stCondLst>
                                            <p:cond delay="0"/>
                                          </p:stCondLst>
                                        </p:cTn>
                                        <p:tgtEl>
                                          <p:spTgt spid="29751"/>
                                        </p:tgtEl>
                                        <p:attrNameLst>
                                          <p:attrName>style.visibility</p:attrName>
                                        </p:attrNameLst>
                                      </p:cBhvr>
                                      <p:to>
                                        <p:strVal val="visible"/>
                                      </p:to>
                                    </p:set>
                                  </p:childTnLst>
                                </p:cTn>
                              </p:par>
                            </p:childTnLst>
                          </p:cTn>
                        </p:par>
                        <p:par>
                          <p:cTn id="71" fill="hold" nodeType="afterGroup">
                            <p:stCondLst>
                              <p:cond delay="1600"/>
                            </p:stCondLst>
                            <p:childTnLst>
                              <p:par>
                                <p:cTn id="72" presetID="1" presetClass="entr" presetSubtype="0" fill="hold" grpId="0" nodeType="afterEffect">
                                  <p:stCondLst>
                                    <p:cond delay="0"/>
                                  </p:stCondLst>
                                  <p:childTnLst>
                                    <p:set>
                                      <p:cBhvr>
                                        <p:cTn id="73" dur="1" fill="hold">
                                          <p:stCondLst>
                                            <p:cond delay="0"/>
                                          </p:stCondLst>
                                        </p:cTn>
                                        <p:tgtEl>
                                          <p:spTgt spid="29750"/>
                                        </p:tgtEl>
                                        <p:attrNameLst>
                                          <p:attrName>style.visibility</p:attrName>
                                        </p:attrNameLst>
                                      </p:cBhvr>
                                      <p:to>
                                        <p:strVal val="visible"/>
                                      </p:to>
                                    </p:set>
                                  </p:childTnLst>
                                </p:cTn>
                              </p:par>
                            </p:childTnLst>
                          </p:cTn>
                        </p:par>
                        <p:par>
                          <p:cTn id="74" fill="hold" nodeType="afterGroup">
                            <p:stCondLst>
                              <p:cond delay="1600"/>
                            </p:stCondLst>
                            <p:childTnLst>
                              <p:par>
                                <p:cTn id="75" presetID="1" presetClass="entr" presetSubtype="0" fill="hold" grpId="0" nodeType="afterEffect">
                                  <p:stCondLst>
                                    <p:cond delay="200"/>
                                  </p:stCondLst>
                                  <p:childTnLst>
                                    <p:set>
                                      <p:cBhvr>
                                        <p:cTn id="76" dur="1" fill="hold">
                                          <p:stCondLst>
                                            <p:cond delay="0"/>
                                          </p:stCondLst>
                                        </p:cTn>
                                        <p:tgtEl>
                                          <p:spTgt spid="29729"/>
                                        </p:tgtEl>
                                        <p:attrNameLst>
                                          <p:attrName>style.visibility</p:attrName>
                                        </p:attrNameLst>
                                      </p:cBhvr>
                                      <p:to>
                                        <p:strVal val="visible"/>
                                      </p:to>
                                    </p:set>
                                  </p:childTnLst>
                                </p:cTn>
                              </p:par>
                            </p:childTnLst>
                          </p:cTn>
                        </p:par>
                        <p:par>
                          <p:cTn id="77" fill="hold" nodeType="afterGroup">
                            <p:stCondLst>
                              <p:cond delay="1800"/>
                            </p:stCondLst>
                            <p:childTnLst>
                              <p:par>
                                <p:cTn id="78" presetID="1" presetClass="entr" presetSubtype="0" fill="hold" grpId="0" nodeType="afterEffect">
                                  <p:stCondLst>
                                    <p:cond delay="0"/>
                                  </p:stCondLst>
                                  <p:childTnLst>
                                    <p:set>
                                      <p:cBhvr>
                                        <p:cTn id="79" dur="1" fill="hold">
                                          <p:stCondLst>
                                            <p:cond delay="0"/>
                                          </p:stCondLst>
                                        </p:cTn>
                                        <p:tgtEl>
                                          <p:spTgt spid="29728"/>
                                        </p:tgtEl>
                                        <p:attrNameLst>
                                          <p:attrName>style.visibility</p:attrName>
                                        </p:attrNameLst>
                                      </p:cBhvr>
                                      <p:to>
                                        <p:strVal val="visible"/>
                                      </p:to>
                                    </p:set>
                                  </p:childTnLst>
                                </p:cTn>
                              </p:par>
                            </p:childTnLst>
                          </p:cTn>
                        </p:par>
                        <p:par>
                          <p:cTn id="80" fill="hold" nodeType="afterGroup">
                            <p:stCondLst>
                              <p:cond delay="1800"/>
                            </p:stCondLst>
                            <p:childTnLst>
                              <p:par>
                                <p:cTn id="81" presetID="1" presetClass="entr" presetSubtype="0" fill="hold" grpId="0" nodeType="afterEffect">
                                  <p:stCondLst>
                                    <p:cond delay="200"/>
                                  </p:stCondLst>
                                  <p:childTnLst>
                                    <p:set>
                                      <p:cBhvr>
                                        <p:cTn id="82" dur="1" fill="hold">
                                          <p:stCondLst>
                                            <p:cond delay="0"/>
                                          </p:stCondLst>
                                        </p:cTn>
                                        <p:tgtEl>
                                          <p:spTgt spid="29741"/>
                                        </p:tgtEl>
                                        <p:attrNameLst>
                                          <p:attrName>style.visibility</p:attrName>
                                        </p:attrNameLst>
                                      </p:cBhvr>
                                      <p:to>
                                        <p:strVal val="visible"/>
                                      </p:to>
                                    </p:set>
                                  </p:childTnLst>
                                </p:cTn>
                              </p:par>
                            </p:childTnLst>
                          </p:cTn>
                        </p:par>
                        <p:par>
                          <p:cTn id="83" fill="hold" nodeType="afterGroup">
                            <p:stCondLst>
                              <p:cond delay="2000"/>
                            </p:stCondLst>
                            <p:childTnLst>
                              <p:par>
                                <p:cTn id="84" presetID="1" presetClass="entr" presetSubtype="0" fill="hold" grpId="0" nodeType="afterEffect">
                                  <p:stCondLst>
                                    <p:cond delay="0"/>
                                  </p:stCondLst>
                                  <p:childTnLst>
                                    <p:set>
                                      <p:cBhvr>
                                        <p:cTn id="85" dur="1" fill="hold">
                                          <p:stCondLst>
                                            <p:cond delay="0"/>
                                          </p:stCondLst>
                                        </p:cTn>
                                        <p:tgtEl>
                                          <p:spTgt spid="29740"/>
                                        </p:tgtEl>
                                        <p:attrNameLst>
                                          <p:attrName>style.visibility</p:attrName>
                                        </p:attrNameLst>
                                      </p:cBhvr>
                                      <p:to>
                                        <p:strVal val="visible"/>
                                      </p:to>
                                    </p:set>
                                  </p:childTnLst>
                                </p:cTn>
                              </p:par>
                            </p:childTnLst>
                          </p:cTn>
                        </p:par>
                        <p:par>
                          <p:cTn id="86" fill="hold" nodeType="afterGroup">
                            <p:stCondLst>
                              <p:cond delay="2000"/>
                            </p:stCondLst>
                            <p:childTnLst>
                              <p:par>
                                <p:cTn id="87" presetID="1" presetClass="entr" presetSubtype="0" fill="hold" grpId="0" nodeType="afterEffect">
                                  <p:stCondLst>
                                    <p:cond delay="200"/>
                                  </p:stCondLst>
                                  <p:childTnLst>
                                    <p:set>
                                      <p:cBhvr>
                                        <p:cTn id="88" dur="1" fill="hold">
                                          <p:stCondLst>
                                            <p:cond delay="0"/>
                                          </p:stCondLst>
                                        </p:cTn>
                                        <p:tgtEl>
                                          <p:spTgt spid="29753"/>
                                        </p:tgtEl>
                                        <p:attrNameLst>
                                          <p:attrName>style.visibility</p:attrName>
                                        </p:attrNameLst>
                                      </p:cBhvr>
                                      <p:to>
                                        <p:strVal val="visible"/>
                                      </p:to>
                                    </p:set>
                                  </p:childTnLst>
                                </p:cTn>
                              </p:par>
                            </p:childTnLst>
                          </p:cTn>
                        </p:par>
                        <p:par>
                          <p:cTn id="89" fill="hold" nodeType="afterGroup">
                            <p:stCondLst>
                              <p:cond delay="2200"/>
                            </p:stCondLst>
                            <p:childTnLst>
                              <p:par>
                                <p:cTn id="90" presetID="1" presetClass="entr" presetSubtype="0" fill="hold" grpId="0" nodeType="afterEffect">
                                  <p:stCondLst>
                                    <p:cond delay="0"/>
                                  </p:stCondLst>
                                  <p:childTnLst>
                                    <p:set>
                                      <p:cBhvr>
                                        <p:cTn id="91" dur="1" fill="hold">
                                          <p:stCondLst>
                                            <p:cond delay="0"/>
                                          </p:stCondLst>
                                        </p:cTn>
                                        <p:tgtEl>
                                          <p:spTgt spid="29752"/>
                                        </p:tgtEl>
                                        <p:attrNameLst>
                                          <p:attrName>style.visibility</p:attrName>
                                        </p:attrNameLst>
                                      </p:cBhvr>
                                      <p:to>
                                        <p:strVal val="visible"/>
                                      </p:to>
                                    </p:set>
                                  </p:childTnLst>
                                </p:cTn>
                              </p:par>
                            </p:childTnLst>
                          </p:cTn>
                        </p:par>
                        <p:par>
                          <p:cTn id="92" fill="hold" nodeType="afterGroup">
                            <p:stCondLst>
                              <p:cond delay="2200"/>
                            </p:stCondLst>
                            <p:childTnLst>
                              <p:par>
                                <p:cTn id="93" presetID="1" presetClass="entr" presetSubtype="0" fill="hold" grpId="0" nodeType="afterEffect">
                                  <p:stCondLst>
                                    <p:cond delay="200"/>
                                  </p:stCondLst>
                                  <p:childTnLst>
                                    <p:set>
                                      <p:cBhvr>
                                        <p:cTn id="94" dur="1" fill="hold">
                                          <p:stCondLst>
                                            <p:cond delay="0"/>
                                          </p:stCondLst>
                                        </p:cTn>
                                        <p:tgtEl>
                                          <p:spTgt spid="29731"/>
                                        </p:tgtEl>
                                        <p:attrNameLst>
                                          <p:attrName>style.visibility</p:attrName>
                                        </p:attrNameLst>
                                      </p:cBhvr>
                                      <p:to>
                                        <p:strVal val="visible"/>
                                      </p:to>
                                    </p:set>
                                  </p:childTnLst>
                                </p:cTn>
                              </p:par>
                            </p:childTnLst>
                          </p:cTn>
                        </p:par>
                        <p:par>
                          <p:cTn id="95" fill="hold" nodeType="afterGroup">
                            <p:stCondLst>
                              <p:cond delay="2400"/>
                            </p:stCondLst>
                            <p:childTnLst>
                              <p:par>
                                <p:cTn id="96" presetID="1" presetClass="entr" presetSubtype="0" fill="hold" grpId="0" nodeType="afterEffect">
                                  <p:stCondLst>
                                    <p:cond delay="0"/>
                                  </p:stCondLst>
                                  <p:childTnLst>
                                    <p:set>
                                      <p:cBhvr>
                                        <p:cTn id="97" dur="1" fill="hold">
                                          <p:stCondLst>
                                            <p:cond delay="0"/>
                                          </p:stCondLst>
                                        </p:cTn>
                                        <p:tgtEl>
                                          <p:spTgt spid="29730"/>
                                        </p:tgtEl>
                                        <p:attrNameLst>
                                          <p:attrName>style.visibility</p:attrName>
                                        </p:attrNameLst>
                                      </p:cBhvr>
                                      <p:to>
                                        <p:strVal val="visible"/>
                                      </p:to>
                                    </p:set>
                                  </p:childTnLst>
                                </p:cTn>
                              </p:par>
                            </p:childTnLst>
                          </p:cTn>
                        </p:par>
                        <p:par>
                          <p:cTn id="98" fill="hold" nodeType="afterGroup">
                            <p:stCondLst>
                              <p:cond delay="2400"/>
                            </p:stCondLst>
                            <p:childTnLst>
                              <p:par>
                                <p:cTn id="99" presetID="1" presetClass="entr" presetSubtype="0" fill="hold" grpId="0" nodeType="afterEffect">
                                  <p:stCondLst>
                                    <p:cond delay="200"/>
                                  </p:stCondLst>
                                  <p:childTnLst>
                                    <p:set>
                                      <p:cBhvr>
                                        <p:cTn id="100" dur="1" fill="hold">
                                          <p:stCondLst>
                                            <p:cond delay="0"/>
                                          </p:stCondLst>
                                        </p:cTn>
                                        <p:tgtEl>
                                          <p:spTgt spid="29743"/>
                                        </p:tgtEl>
                                        <p:attrNameLst>
                                          <p:attrName>style.visibility</p:attrName>
                                        </p:attrNameLst>
                                      </p:cBhvr>
                                      <p:to>
                                        <p:strVal val="visible"/>
                                      </p:to>
                                    </p:set>
                                  </p:childTnLst>
                                </p:cTn>
                              </p:par>
                            </p:childTnLst>
                          </p:cTn>
                        </p:par>
                        <p:par>
                          <p:cTn id="101" fill="hold" nodeType="afterGroup">
                            <p:stCondLst>
                              <p:cond delay="2600"/>
                            </p:stCondLst>
                            <p:childTnLst>
                              <p:par>
                                <p:cTn id="102" presetID="1" presetClass="entr" presetSubtype="0" fill="hold" grpId="0" nodeType="afterEffect">
                                  <p:stCondLst>
                                    <p:cond delay="0"/>
                                  </p:stCondLst>
                                  <p:childTnLst>
                                    <p:set>
                                      <p:cBhvr>
                                        <p:cTn id="103" dur="1" fill="hold">
                                          <p:stCondLst>
                                            <p:cond delay="0"/>
                                          </p:stCondLst>
                                        </p:cTn>
                                        <p:tgtEl>
                                          <p:spTgt spid="29742"/>
                                        </p:tgtEl>
                                        <p:attrNameLst>
                                          <p:attrName>style.visibility</p:attrName>
                                        </p:attrNameLst>
                                      </p:cBhvr>
                                      <p:to>
                                        <p:strVal val="visible"/>
                                      </p:to>
                                    </p:set>
                                  </p:childTnLst>
                                </p:cTn>
                              </p:par>
                            </p:childTnLst>
                          </p:cTn>
                        </p:par>
                        <p:par>
                          <p:cTn id="104" fill="hold" nodeType="afterGroup">
                            <p:stCondLst>
                              <p:cond delay="2600"/>
                            </p:stCondLst>
                            <p:childTnLst>
                              <p:par>
                                <p:cTn id="105" presetID="1" presetClass="entr" presetSubtype="0" fill="hold" grpId="0" nodeType="afterEffect">
                                  <p:stCondLst>
                                    <p:cond delay="200"/>
                                  </p:stCondLst>
                                  <p:childTnLst>
                                    <p:set>
                                      <p:cBhvr>
                                        <p:cTn id="106" dur="1" fill="hold">
                                          <p:stCondLst>
                                            <p:cond delay="0"/>
                                          </p:stCondLst>
                                        </p:cTn>
                                        <p:tgtEl>
                                          <p:spTgt spid="29755"/>
                                        </p:tgtEl>
                                        <p:attrNameLst>
                                          <p:attrName>style.visibility</p:attrName>
                                        </p:attrNameLst>
                                      </p:cBhvr>
                                      <p:to>
                                        <p:strVal val="visible"/>
                                      </p:to>
                                    </p:set>
                                  </p:childTnLst>
                                </p:cTn>
                              </p:par>
                            </p:childTnLst>
                          </p:cTn>
                        </p:par>
                        <p:par>
                          <p:cTn id="107" fill="hold" nodeType="afterGroup">
                            <p:stCondLst>
                              <p:cond delay="2800"/>
                            </p:stCondLst>
                            <p:childTnLst>
                              <p:par>
                                <p:cTn id="108" presetID="1" presetClass="entr" presetSubtype="0" fill="hold" grpId="0" nodeType="afterEffect">
                                  <p:stCondLst>
                                    <p:cond delay="0"/>
                                  </p:stCondLst>
                                  <p:childTnLst>
                                    <p:set>
                                      <p:cBhvr>
                                        <p:cTn id="109" dur="1" fill="hold">
                                          <p:stCondLst>
                                            <p:cond delay="0"/>
                                          </p:stCondLst>
                                        </p:cTn>
                                        <p:tgtEl>
                                          <p:spTgt spid="29754"/>
                                        </p:tgtEl>
                                        <p:attrNameLst>
                                          <p:attrName>style.visibility</p:attrName>
                                        </p:attrNameLst>
                                      </p:cBhvr>
                                      <p:to>
                                        <p:strVal val="visible"/>
                                      </p:to>
                                    </p:set>
                                  </p:childTnLst>
                                </p:cTn>
                              </p:par>
                            </p:childTnLst>
                          </p:cTn>
                        </p:par>
                        <p:par>
                          <p:cTn id="110" fill="hold" nodeType="afterGroup">
                            <p:stCondLst>
                              <p:cond delay="2800"/>
                            </p:stCondLst>
                            <p:childTnLst>
                              <p:par>
                                <p:cTn id="111" presetID="1" presetClass="entr" presetSubtype="0" fill="hold" grpId="0" nodeType="afterEffect">
                                  <p:stCondLst>
                                    <p:cond delay="200"/>
                                  </p:stCondLst>
                                  <p:childTnLst>
                                    <p:set>
                                      <p:cBhvr>
                                        <p:cTn id="112" dur="1" fill="hold">
                                          <p:stCondLst>
                                            <p:cond delay="0"/>
                                          </p:stCondLst>
                                        </p:cTn>
                                        <p:tgtEl>
                                          <p:spTgt spid="29733"/>
                                        </p:tgtEl>
                                        <p:attrNameLst>
                                          <p:attrName>style.visibility</p:attrName>
                                        </p:attrNameLst>
                                      </p:cBhvr>
                                      <p:to>
                                        <p:strVal val="visible"/>
                                      </p:to>
                                    </p:set>
                                  </p:childTnLst>
                                </p:cTn>
                              </p:par>
                            </p:childTnLst>
                          </p:cTn>
                        </p:par>
                        <p:par>
                          <p:cTn id="113" fill="hold" nodeType="afterGroup">
                            <p:stCondLst>
                              <p:cond delay="3000"/>
                            </p:stCondLst>
                            <p:childTnLst>
                              <p:par>
                                <p:cTn id="114" presetID="1" presetClass="entr" presetSubtype="0" fill="hold" grpId="0" nodeType="afterEffect">
                                  <p:stCondLst>
                                    <p:cond delay="0"/>
                                  </p:stCondLst>
                                  <p:childTnLst>
                                    <p:set>
                                      <p:cBhvr>
                                        <p:cTn id="115" dur="1" fill="hold">
                                          <p:stCondLst>
                                            <p:cond delay="0"/>
                                          </p:stCondLst>
                                        </p:cTn>
                                        <p:tgtEl>
                                          <p:spTgt spid="29732"/>
                                        </p:tgtEl>
                                        <p:attrNameLst>
                                          <p:attrName>style.visibility</p:attrName>
                                        </p:attrNameLst>
                                      </p:cBhvr>
                                      <p:to>
                                        <p:strVal val="visible"/>
                                      </p:to>
                                    </p:set>
                                  </p:childTnLst>
                                </p:cTn>
                              </p:par>
                            </p:childTnLst>
                          </p:cTn>
                        </p:par>
                        <p:par>
                          <p:cTn id="116" fill="hold" nodeType="afterGroup">
                            <p:stCondLst>
                              <p:cond delay="3000"/>
                            </p:stCondLst>
                            <p:childTnLst>
                              <p:par>
                                <p:cTn id="117" presetID="1" presetClass="entr" presetSubtype="0" fill="hold" grpId="0" nodeType="afterEffect">
                                  <p:stCondLst>
                                    <p:cond delay="200"/>
                                  </p:stCondLst>
                                  <p:childTnLst>
                                    <p:set>
                                      <p:cBhvr>
                                        <p:cTn id="118" dur="1" fill="hold">
                                          <p:stCondLst>
                                            <p:cond delay="0"/>
                                          </p:stCondLst>
                                        </p:cTn>
                                        <p:tgtEl>
                                          <p:spTgt spid="29745"/>
                                        </p:tgtEl>
                                        <p:attrNameLst>
                                          <p:attrName>style.visibility</p:attrName>
                                        </p:attrNameLst>
                                      </p:cBhvr>
                                      <p:to>
                                        <p:strVal val="visible"/>
                                      </p:to>
                                    </p:set>
                                  </p:childTnLst>
                                </p:cTn>
                              </p:par>
                            </p:childTnLst>
                          </p:cTn>
                        </p:par>
                        <p:par>
                          <p:cTn id="119" fill="hold" nodeType="afterGroup">
                            <p:stCondLst>
                              <p:cond delay="3200"/>
                            </p:stCondLst>
                            <p:childTnLst>
                              <p:par>
                                <p:cTn id="120" presetID="1" presetClass="entr" presetSubtype="0" fill="hold" grpId="0" nodeType="afterEffect">
                                  <p:stCondLst>
                                    <p:cond delay="0"/>
                                  </p:stCondLst>
                                  <p:childTnLst>
                                    <p:set>
                                      <p:cBhvr>
                                        <p:cTn id="121" dur="1" fill="hold">
                                          <p:stCondLst>
                                            <p:cond delay="0"/>
                                          </p:stCondLst>
                                        </p:cTn>
                                        <p:tgtEl>
                                          <p:spTgt spid="29744"/>
                                        </p:tgtEl>
                                        <p:attrNameLst>
                                          <p:attrName>style.visibility</p:attrName>
                                        </p:attrNameLst>
                                      </p:cBhvr>
                                      <p:to>
                                        <p:strVal val="visible"/>
                                      </p:to>
                                    </p:set>
                                  </p:childTnLst>
                                </p:cTn>
                              </p:par>
                            </p:childTnLst>
                          </p:cTn>
                        </p:par>
                        <p:par>
                          <p:cTn id="122" fill="hold" nodeType="afterGroup">
                            <p:stCondLst>
                              <p:cond delay="3200"/>
                            </p:stCondLst>
                            <p:childTnLst>
                              <p:par>
                                <p:cTn id="123" presetID="1" presetClass="entr" presetSubtype="0" fill="hold" grpId="0" nodeType="afterEffect">
                                  <p:stCondLst>
                                    <p:cond delay="200"/>
                                  </p:stCondLst>
                                  <p:childTnLst>
                                    <p:set>
                                      <p:cBhvr>
                                        <p:cTn id="124" dur="1" fill="hold">
                                          <p:stCondLst>
                                            <p:cond delay="0"/>
                                          </p:stCondLst>
                                        </p:cTn>
                                        <p:tgtEl>
                                          <p:spTgt spid="29757"/>
                                        </p:tgtEl>
                                        <p:attrNameLst>
                                          <p:attrName>style.visibility</p:attrName>
                                        </p:attrNameLst>
                                      </p:cBhvr>
                                      <p:to>
                                        <p:strVal val="visible"/>
                                      </p:to>
                                    </p:set>
                                  </p:childTnLst>
                                </p:cTn>
                              </p:par>
                            </p:childTnLst>
                          </p:cTn>
                        </p:par>
                        <p:par>
                          <p:cTn id="125" fill="hold" nodeType="afterGroup">
                            <p:stCondLst>
                              <p:cond delay="3400"/>
                            </p:stCondLst>
                            <p:childTnLst>
                              <p:par>
                                <p:cTn id="126" presetID="1" presetClass="entr" presetSubtype="0" fill="hold" grpId="0" nodeType="afterEffect">
                                  <p:stCondLst>
                                    <p:cond delay="0"/>
                                  </p:stCondLst>
                                  <p:childTnLst>
                                    <p:set>
                                      <p:cBhvr>
                                        <p:cTn id="127" dur="1" fill="hold">
                                          <p:stCondLst>
                                            <p:cond delay="0"/>
                                          </p:stCondLst>
                                        </p:cTn>
                                        <p:tgtEl>
                                          <p:spTgt spid="29756"/>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xit" presetSubtype="10" fill="hold" grpId="0" nodeType="clickEffect">
                                  <p:stCondLst>
                                    <p:cond delay="0"/>
                                  </p:stCondLst>
                                  <p:childTnLst>
                                    <p:animEffect transition="out" filter="blinds(horizontal)">
                                      <p:cBhvr>
                                        <p:cTn id="131" dur="500"/>
                                        <p:tgtEl>
                                          <p:spTgt spid="29769"/>
                                        </p:tgtEl>
                                      </p:cBhvr>
                                    </p:animEffect>
                                    <p:set>
                                      <p:cBhvr>
                                        <p:cTn id="132" dur="1" fill="hold">
                                          <p:stCondLst>
                                            <p:cond delay="499"/>
                                          </p:stCondLst>
                                        </p:cTn>
                                        <p:tgtEl>
                                          <p:spTgt spid="29769"/>
                                        </p:tgtEl>
                                        <p:attrNameLst>
                                          <p:attrName>style.visibility</p:attrName>
                                        </p:attrNameLst>
                                      </p:cBhvr>
                                      <p:to>
                                        <p:strVal val="hidden"/>
                                      </p:to>
                                    </p:set>
                                  </p:childTnLst>
                                </p:cTn>
                              </p:par>
                              <p:par>
                                <p:cTn id="133" presetID="3" presetClass="entr" presetSubtype="10" fill="hold" grpId="0" nodeType="withEffect">
                                  <p:stCondLst>
                                    <p:cond delay="0"/>
                                  </p:stCondLst>
                                  <p:childTnLst>
                                    <p:set>
                                      <p:cBhvr>
                                        <p:cTn id="134" dur="1" fill="hold">
                                          <p:stCondLst>
                                            <p:cond delay="0"/>
                                          </p:stCondLst>
                                        </p:cTn>
                                        <p:tgtEl>
                                          <p:spTgt spid="29770"/>
                                        </p:tgtEl>
                                        <p:attrNameLst>
                                          <p:attrName>style.visibility</p:attrName>
                                        </p:attrNameLst>
                                      </p:cBhvr>
                                      <p:to>
                                        <p:strVal val="visible"/>
                                      </p:to>
                                    </p:set>
                                    <p:animEffect transition="in" filter="blinds(horizontal)">
                                      <p:cBhvr>
                                        <p:cTn id="135" dur="500"/>
                                        <p:tgtEl>
                                          <p:spTgt spid="29770"/>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 presetClass="emph" presetSubtype="2" fill="hold" nodeType="clickEffect">
                                  <p:stCondLst>
                                    <p:cond delay="0"/>
                                  </p:stCondLst>
                                  <p:childTnLst>
                                    <p:animClr clrSpc="rgb" dir="cw">
                                      <p:cBhvr>
                                        <p:cTn id="139" dur="2000" fill="hold"/>
                                        <p:tgtEl>
                                          <p:spTgt spid="29728"/>
                                        </p:tgtEl>
                                        <p:attrNameLst>
                                          <p:attrName>fillcolor</p:attrName>
                                        </p:attrNameLst>
                                      </p:cBhvr>
                                      <p:to>
                                        <a:srgbClr val="0066FF"/>
                                      </p:to>
                                    </p:animClr>
                                    <p:set>
                                      <p:cBhvr>
                                        <p:cTn id="140" dur="2000" fill="hold"/>
                                        <p:tgtEl>
                                          <p:spTgt spid="29728"/>
                                        </p:tgtEl>
                                        <p:attrNameLst>
                                          <p:attrName>fill.type</p:attrName>
                                        </p:attrNameLst>
                                      </p:cBhvr>
                                      <p:to>
                                        <p:strVal val="solid"/>
                                      </p:to>
                                    </p:set>
                                    <p:set>
                                      <p:cBhvr>
                                        <p:cTn id="141" dur="2000" fill="hold"/>
                                        <p:tgtEl>
                                          <p:spTgt spid="29728"/>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2000" fill="hold"/>
                                        <p:tgtEl>
                                          <p:spTgt spid="29744"/>
                                        </p:tgtEl>
                                        <p:attrNameLst>
                                          <p:attrName>fillcolor</p:attrName>
                                        </p:attrNameLst>
                                      </p:cBhvr>
                                      <p:to>
                                        <a:srgbClr val="0066FF"/>
                                      </p:to>
                                    </p:animClr>
                                    <p:set>
                                      <p:cBhvr>
                                        <p:cTn id="144" dur="2000" fill="hold"/>
                                        <p:tgtEl>
                                          <p:spTgt spid="29744"/>
                                        </p:tgtEl>
                                        <p:attrNameLst>
                                          <p:attrName>fill.type</p:attrName>
                                        </p:attrNameLst>
                                      </p:cBhvr>
                                      <p:to>
                                        <p:strVal val="solid"/>
                                      </p:to>
                                    </p:set>
                                    <p:set>
                                      <p:cBhvr>
                                        <p:cTn id="145" dur="2000" fill="hold"/>
                                        <p:tgtEl>
                                          <p:spTgt spid="29744"/>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2000" fill="hold"/>
                                        <p:tgtEl>
                                          <p:spTgt spid="29736"/>
                                        </p:tgtEl>
                                        <p:attrNameLst>
                                          <p:attrName>fillcolor</p:attrName>
                                        </p:attrNameLst>
                                      </p:cBhvr>
                                      <p:to>
                                        <a:srgbClr val="0066FF"/>
                                      </p:to>
                                    </p:animClr>
                                    <p:set>
                                      <p:cBhvr>
                                        <p:cTn id="148" dur="2000" fill="hold"/>
                                        <p:tgtEl>
                                          <p:spTgt spid="29736"/>
                                        </p:tgtEl>
                                        <p:attrNameLst>
                                          <p:attrName>fill.type</p:attrName>
                                        </p:attrNameLst>
                                      </p:cBhvr>
                                      <p:to>
                                        <p:strVal val="solid"/>
                                      </p:to>
                                    </p:set>
                                    <p:set>
                                      <p:cBhvr>
                                        <p:cTn id="149" dur="2000" fill="hold"/>
                                        <p:tgtEl>
                                          <p:spTgt spid="29736"/>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2000" fill="hold"/>
                                        <p:tgtEl>
                                          <p:spTgt spid="29752"/>
                                        </p:tgtEl>
                                        <p:attrNameLst>
                                          <p:attrName>fillcolor</p:attrName>
                                        </p:attrNameLst>
                                      </p:cBhvr>
                                      <p:to>
                                        <a:srgbClr val="0066FF"/>
                                      </p:to>
                                    </p:animClr>
                                    <p:set>
                                      <p:cBhvr>
                                        <p:cTn id="152" dur="2000" fill="hold"/>
                                        <p:tgtEl>
                                          <p:spTgt spid="29752"/>
                                        </p:tgtEl>
                                        <p:attrNameLst>
                                          <p:attrName>fill.type</p:attrName>
                                        </p:attrNameLst>
                                      </p:cBhvr>
                                      <p:to>
                                        <p:strVal val="solid"/>
                                      </p:to>
                                    </p:set>
                                    <p:set>
                                      <p:cBhvr>
                                        <p:cTn id="153" dur="2000" fill="hold"/>
                                        <p:tgtEl>
                                          <p:spTgt spid="29752"/>
                                        </p:tgtEl>
                                        <p:attrNameLst>
                                          <p:attrName>fill.on</p:attrName>
                                        </p:attrNameLst>
                                      </p:cBhvr>
                                      <p:to>
                                        <p:strVal val="true"/>
                                      </p:to>
                                    </p:se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29768">
                                            <p:txEl>
                                              <p:pRg st="0" end="0"/>
                                            </p:txEl>
                                          </p:spTgt>
                                        </p:tgtEl>
                                        <p:attrNameLst>
                                          <p:attrName>style.visibility</p:attrName>
                                        </p:attrNameLst>
                                      </p:cBhvr>
                                      <p:to>
                                        <p:strVal val="visible"/>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4" presetClass="entr" presetSubtype="16" fill="hold" grpId="0" nodeType="clickEffect">
                                  <p:stCondLst>
                                    <p:cond delay="0"/>
                                  </p:stCondLst>
                                  <p:childTnLst>
                                    <p:set>
                                      <p:cBhvr>
                                        <p:cTn id="161" dur="1" fill="hold">
                                          <p:stCondLst>
                                            <p:cond delay="0"/>
                                          </p:stCondLst>
                                        </p:cTn>
                                        <p:tgtEl>
                                          <p:spTgt spid="29760"/>
                                        </p:tgtEl>
                                        <p:attrNameLst>
                                          <p:attrName>style.visibility</p:attrName>
                                        </p:attrNameLst>
                                      </p:cBhvr>
                                      <p:to>
                                        <p:strVal val="visible"/>
                                      </p:to>
                                    </p:set>
                                    <p:animEffect transition="in" filter="box(in)">
                                      <p:cBhvr>
                                        <p:cTn id="162" dur="1000"/>
                                        <p:tgtEl>
                                          <p:spTgt spid="29760"/>
                                        </p:tgtEl>
                                      </p:cBhvr>
                                    </p:animEffect>
                                  </p:childTnLst>
                                </p:cTn>
                              </p:par>
                              <p:par>
                                <p:cTn id="163" presetID="4" presetClass="entr" presetSubtype="16" fill="hold" grpId="0" nodeType="withEffect">
                                  <p:stCondLst>
                                    <p:cond delay="0"/>
                                  </p:stCondLst>
                                  <p:childTnLst>
                                    <p:set>
                                      <p:cBhvr>
                                        <p:cTn id="164" dur="1" fill="hold">
                                          <p:stCondLst>
                                            <p:cond delay="0"/>
                                          </p:stCondLst>
                                        </p:cTn>
                                        <p:tgtEl>
                                          <p:spTgt spid="29761"/>
                                        </p:tgtEl>
                                        <p:attrNameLst>
                                          <p:attrName>style.visibility</p:attrName>
                                        </p:attrNameLst>
                                      </p:cBhvr>
                                      <p:to>
                                        <p:strVal val="visible"/>
                                      </p:to>
                                    </p:set>
                                    <p:animEffect transition="in" filter="box(in)">
                                      <p:cBhvr>
                                        <p:cTn id="165" dur="500"/>
                                        <p:tgtEl>
                                          <p:spTgt spid="29761"/>
                                        </p:tgtEl>
                                      </p:cBhvr>
                                    </p:animEffect>
                                  </p:childTnLst>
                                </p:cTn>
                              </p:par>
                              <p:par>
                                <p:cTn id="166" presetID="1" presetClass="entr" presetSubtype="0" fill="hold" grpId="0" nodeType="withEffect">
                                  <p:stCondLst>
                                    <p:cond delay="0"/>
                                  </p:stCondLst>
                                  <p:childTnLst>
                                    <p:set>
                                      <p:cBhvr>
                                        <p:cTn id="167" dur="1" fill="hold">
                                          <p:stCondLst>
                                            <p:cond delay="0"/>
                                          </p:stCondLst>
                                        </p:cTn>
                                        <p:tgtEl>
                                          <p:spTgt spid="29768">
                                            <p:txEl>
                                              <p:pRg st="1" end="1"/>
                                            </p:txEl>
                                          </p:spTgt>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mph" presetSubtype="2" fill="hold" nodeType="clickEffect">
                                  <p:stCondLst>
                                    <p:cond delay="0"/>
                                  </p:stCondLst>
                                  <p:childTnLst>
                                    <p:animClr clrSpc="rgb" dir="cw">
                                      <p:cBhvr>
                                        <p:cTn id="171" dur="2000" fill="hold"/>
                                        <p:tgtEl>
                                          <p:spTgt spid="29760"/>
                                        </p:tgtEl>
                                        <p:attrNameLst>
                                          <p:attrName>fillcolor</p:attrName>
                                        </p:attrNameLst>
                                      </p:cBhvr>
                                      <p:to>
                                        <a:srgbClr val="0066FF"/>
                                      </p:to>
                                    </p:animClr>
                                    <p:set>
                                      <p:cBhvr>
                                        <p:cTn id="172" dur="2000" fill="hold"/>
                                        <p:tgtEl>
                                          <p:spTgt spid="29760"/>
                                        </p:tgtEl>
                                        <p:attrNameLst>
                                          <p:attrName>fill.type</p:attrName>
                                        </p:attrNameLst>
                                      </p:cBhvr>
                                      <p:to>
                                        <p:strVal val="solid"/>
                                      </p:to>
                                    </p:set>
                                    <p:set>
                                      <p:cBhvr>
                                        <p:cTn id="173" dur="2000" fill="hold"/>
                                        <p:tgtEl>
                                          <p:spTgt spid="29760"/>
                                        </p:tgtEl>
                                        <p:attrNameLst>
                                          <p:attrName>fill.on</p:attrName>
                                        </p:attrNameLst>
                                      </p:cBhvr>
                                      <p:to>
                                        <p:strVal val="true"/>
                                      </p:to>
                                    </p:set>
                                  </p:childTnLst>
                                </p:cTn>
                              </p:par>
                              <p:par>
                                <p:cTn id="174" presetID="1" presetClass="emph" presetSubtype="2" accel="50000" decel="50000" fill="hold" nodeType="withEffect">
                                  <p:stCondLst>
                                    <p:cond delay="0"/>
                                  </p:stCondLst>
                                  <p:childTnLst>
                                    <p:animClr clrSpc="rgb" dir="cw">
                                      <p:cBhvr>
                                        <p:cTn id="175" dur="3000" fill="hold"/>
                                        <p:tgtEl>
                                          <p:spTgt spid="29728"/>
                                        </p:tgtEl>
                                        <p:attrNameLst>
                                          <p:attrName>fillcolor</p:attrName>
                                        </p:attrNameLst>
                                      </p:cBhvr>
                                      <p:to>
                                        <a:schemeClr val="bg1"/>
                                      </p:to>
                                    </p:animClr>
                                    <p:set>
                                      <p:cBhvr>
                                        <p:cTn id="176" dur="3000" fill="hold"/>
                                        <p:tgtEl>
                                          <p:spTgt spid="29728"/>
                                        </p:tgtEl>
                                        <p:attrNameLst>
                                          <p:attrName>fill.type</p:attrName>
                                        </p:attrNameLst>
                                      </p:cBhvr>
                                      <p:to>
                                        <p:strVal val="solid"/>
                                      </p:to>
                                    </p:set>
                                    <p:set>
                                      <p:cBhvr>
                                        <p:cTn id="177" dur="3000" fill="hold"/>
                                        <p:tgtEl>
                                          <p:spTgt spid="29728"/>
                                        </p:tgtEl>
                                        <p:attrNameLst>
                                          <p:attrName>fill.on</p:attrName>
                                        </p:attrNameLst>
                                      </p:cBhvr>
                                      <p:to>
                                        <p:strVal val="true"/>
                                      </p:to>
                                    </p:set>
                                  </p:childTnLst>
                                </p:cTn>
                              </p:par>
                              <p:par>
                                <p:cTn id="178" presetID="1" presetClass="entr" presetSubtype="0" fill="hold" grpId="0" nodeType="withEffect">
                                  <p:stCondLst>
                                    <p:cond delay="0"/>
                                  </p:stCondLst>
                                  <p:childTnLst>
                                    <p:set>
                                      <p:cBhvr>
                                        <p:cTn id="179" dur="1" fill="hold">
                                          <p:stCondLst>
                                            <p:cond delay="0"/>
                                          </p:stCondLst>
                                        </p:cTn>
                                        <p:tgtEl>
                                          <p:spTgt spid="29768">
                                            <p:txEl>
                                              <p:pRg st="2" end="2"/>
                                            </p:txEl>
                                          </p:spTgt>
                                        </p:tgtEl>
                                        <p:attrNameLst>
                                          <p:attrName>style.visibility</p:attrName>
                                        </p:attrNameLst>
                                      </p:cBhvr>
                                      <p:to>
                                        <p:strVal val="visibl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3" presetClass="exit" presetSubtype="10" fill="hold" grpId="1" nodeType="clickEffect">
                                  <p:stCondLst>
                                    <p:cond delay="0"/>
                                  </p:stCondLst>
                                  <p:childTnLst>
                                    <p:animEffect transition="out" filter="blinds(horizontal)">
                                      <p:cBhvr>
                                        <p:cTn id="183" dur="1000"/>
                                        <p:tgtEl>
                                          <p:spTgt spid="29728"/>
                                        </p:tgtEl>
                                      </p:cBhvr>
                                    </p:animEffect>
                                    <p:set>
                                      <p:cBhvr>
                                        <p:cTn id="184" dur="1" fill="hold">
                                          <p:stCondLst>
                                            <p:cond delay="999"/>
                                          </p:stCondLst>
                                        </p:cTn>
                                        <p:tgtEl>
                                          <p:spTgt spid="29728"/>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29729"/>
                                        </p:tgtEl>
                                      </p:cBhvr>
                                    </p:animEffect>
                                    <p:set>
                                      <p:cBhvr>
                                        <p:cTn id="187" dur="1" fill="hold">
                                          <p:stCondLst>
                                            <p:cond delay="499"/>
                                          </p:stCondLst>
                                        </p:cTn>
                                        <p:tgtEl>
                                          <p:spTgt spid="29729"/>
                                        </p:tgtEl>
                                        <p:attrNameLst>
                                          <p:attrName>style.visibility</p:attrName>
                                        </p:attrNameLst>
                                      </p:cBhvr>
                                      <p:to>
                                        <p:strVal val="hidden"/>
                                      </p:to>
                                    </p:set>
                                  </p:childTnLst>
                                </p:cTn>
                              </p:par>
                              <p:par>
                                <p:cTn id="188" presetID="1" presetClass="entr" presetSubtype="0" fill="hold" grpId="0" nodeType="withEffect">
                                  <p:stCondLst>
                                    <p:cond delay="0"/>
                                  </p:stCondLst>
                                  <p:childTnLst>
                                    <p:set>
                                      <p:cBhvr>
                                        <p:cTn id="189" dur="1" fill="hold">
                                          <p:stCondLst>
                                            <p:cond delay="0"/>
                                          </p:stCondLst>
                                        </p:cTn>
                                        <p:tgtEl>
                                          <p:spTgt spid="29768">
                                            <p:txEl>
                                              <p:pRg st="3" end="3"/>
                                            </p:txEl>
                                          </p:spTgt>
                                        </p:tgtEl>
                                        <p:attrNameLst>
                                          <p:attrName>style.visibility</p:attrName>
                                        </p:attrNameLst>
                                      </p:cBhvr>
                                      <p:to>
                                        <p:strVal val="visible"/>
                                      </p:to>
                                    </p:set>
                                  </p:childTnLst>
                                </p:cTn>
                              </p:par>
                            </p:childTnLst>
                          </p:cTn>
                        </p:par>
                        <p:par>
                          <p:cTn id="190" fill="hold" nodeType="afterGroup">
                            <p:stCondLst>
                              <p:cond delay="1000"/>
                            </p:stCondLst>
                            <p:childTnLst>
                              <p:par>
                                <p:cTn id="191" presetID="0" presetClass="path" presetSubtype="0" accel="50000" decel="50000" fill="hold" grpId="1" nodeType="afterEffect">
                                  <p:stCondLst>
                                    <p:cond delay="0"/>
                                  </p:stCondLst>
                                  <p:childTnLst>
                                    <p:animMotion origin="layout" path="M 0.0 0.0 L -0.09444 0.0 " pathEditMode="relative" ptsTypes="AA">
                                      <p:cBhvr>
                                        <p:cTn id="192" dur="1000" fill="hold"/>
                                        <p:tgtEl>
                                          <p:spTgt spid="29730"/>
                                        </p:tgtEl>
                                        <p:attrNameLst>
                                          <p:attrName>ppt_x</p:attrName>
                                          <p:attrName>ppt_y</p:attrName>
                                        </p:attrNameLst>
                                      </p:cBhvr>
                                    </p:animMotion>
                                  </p:childTnLst>
                                </p:cTn>
                              </p:par>
                              <p:par>
                                <p:cTn id="193" presetID="0" presetClass="path" presetSubtype="0" accel="50000" decel="50000" fill="hold" grpId="1" nodeType="withEffect">
                                  <p:stCondLst>
                                    <p:cond delay="0"/>
                                  </p:stCondLst>
                                  <p:childTnLst>
                                    <p:animMotion origin="layout" path="M 0.0 0.0 L -0.09444 0.0 " pathEditMode="relative" ptsTypes="AA">
                                      <p:cBhvr>
                                        <p:cTn id="194" dur="2000" fill="hold"/>
                                        <p:tgtEl>
                                          <p:spTgt spid="29732"/>
                                        </p:tgtEl>
                                        <p:attrNameLst>
                                          <p:attrName>ppt_x</p:attrName>
                                          <p:attrName>ppt_y</p:attrName>
                                        </p:attrNameLst>
                                      </p:cBhvr>
                                    </p:animMotion>
                                  </p:childTnLst>
                                </p:cTn>
                              </p:par>
                              <p:par>
                                <p:cTn id="195" presetID="0" presetClass="path" presetSubtype="0" accel="50000" decel="50000" fill="hold" grpId="1" nodeType="withEffect">
                                  <p:stCondLst>
                                    <p:cond delay="0"/>
                                  </p:stCondLst>
                                  <p:childTnLst>
                                    <p:animMotion origin="layout" path="M 0.0 0.0 L -0.09444 0.0 " pathEditMode="relative" ptsTypes="AA">
                                      <p:cBhvr>
                                        <p:cTn id="196" dur="2000" fill="hold"/>
                                        <p:tgtEl>
                                          <p:spTgt spid="29733"/>
                                        </p:tgtEl>
                                        <p:attrNameLst>
                                          <p:attrName>ppt_x</p:attrName>
                                          <p:attrName>ppt_y</p:attrName>
                                        </p:attrNameLst>
                                      </p:cBhvr>
                                    </p:animMotion>
                                  </p:childTnLst>
                                </p:cTn>
                              </p:par>
                              <p:par>
                                <p:cTn id="197" presetID="0" presetClass="path" presetSubtype="0" accel="50000" decel="50000" fill="hold" grpId="1" nodeType="withEffect">
                                  <p:stCondLst>
                                    <p:cond delay="0"/>
                                  </p:stCondLst>
                                  <p:childTnLst>
                                    <p:animMotion origin="layout" path="M 0.0 0.0 L -0.09444 0.0 " pathEditMode="relative" ptsTypes="AA">
                                      <p:cBhvr>
                                        <p:cTn id="198" dur="2000" fill="hold"/>
                                        <p:tgtEl>
                                          <p:spTgt spid="29731"/>
                                        </p:tgtEl>
                                        <p:attrNameLst>
                                          <p:attrName>ppt_x</p:attrName>
                                          <p:attrName>ppt_y</p:attrName>
                                        </p:attrNameLst>
                                      </p:cBhvr>
                                    </p:animMotion>
                                  </p:childTnLst>
                                </p:cTn>
                              </p:par>
                            </p:childTnLst>
                          </p:cTn>
                        </p:par>
                      </p:childTnLst>
                    </p:cTn>
                  </p:par>
                  <p:par>
                    <p:cTn id="199" fill="hold" nodeType="clickPar">
                      <p:stCondLst>
                        <p:cond delay="indefinite"/>
                      </p:stCondLst>
                      <p:childTnLst>
                        <p:par>
                          <p:cTn id="200" fill="hold" nodeType="withGroup">
                            <p:stCondLst>
                              <p:cond delay="0"/>
                            </p:stCondLst>
                            <p:childTnLst>
                              <p:par>
                                <p:cTn id="201" presetID="4" presetClass="entr" presetSubtype="16" fill="hold" grpId="0" nodeType="clickEffect">
                                  <p:stCondLst>
                                    <p:cond delay="0"/>
                                  </p:stCondLst>
                                  <p:childTnLst>
                                    <p:set>
                                      <p:cBhvr>
                                        <p:cTn id="202" dur="1" fill="hold">
                                          <p:stCondLst>
                                            <p:cond delay="0"/>
                                          </p:stCondLst>
                                        </p:cTn>
                                        <p:tgtEl>
                                          <p:spTgt spid="29762"/>
                                        </p:tgtEl>
                                        <p:attrNameLst>
                                          <p:attrName>style.visibility</p:attrName>
                                        </p:attrNameLst>
                                      </p:cBhvr>
                                      <p:to>
                                        <p:strVal val="visible"/>
                                      </p:to>
                                    </p:set>
                                    <p:animEffect transition="in" filter="box(in)">
                                      <p:cBhvr>
                                        <p:cTn id="203" dur="500"/>
                                        <p:tgtEl>
                                          <p:spTgt spid="29762"/>
                                        </p:tgtEl>
                                      </p:cBhvr>
                                    </p:animEffect>
                                  </p:childTnLst>
                                </p:cTn>
                              </p:par>
                              <p:par>
                                <p:cTn id="204" presetID="4" presetClass="entr" presetSubtype="16" fill="hold" grpId="0" nodeType="withEffect">
                                  <p:stCondLst>
                                    <p:cond delay="0"/>
                                  </p:stCondLst>
                                  <p:childTnLst>
                                    <p:set>
                                      <p:cBhvr>
                                        <p:cTn id="205" dur="1" fill="hold">
                                          <p:stCondLst>
                                            <p:cond delay="0"/>
                                          </p:stCondLst>
                                        </p:cTn>
                                        <p:tgtEl>
                                          <p:spTgt spid="29763"/>
                                        </p:tgtEl>
                                        <p:attrNameLst>
                                          <p:attrName>style.visibility</p:attrName>
                                        </p:attrNameLst>
                                      </p:cBhvr>
                                      <p:to>
                                        <p:strVal val="visible"/>
                                      </p:to>
                                    </p:set>
                                    <p:animEffect transition="in" filter="box(in)">
                                      <p:cBhvr>
                                        <p:cTn id="206" dur="500"/>
                                        <p:tgtEl>
                                          <p:spTgt spid="29763"/>
                                        </p:tgtEl>
                                      </p:cBhvr>
                                    </p:animEffect>
                                  </p:childTnLst>
                                </p:cTn>
                              </p:par>
                              <p:par>
                                <p:cTn id="207" presetID="3" presetClass="exit" presetSubtype="10" fill="hold" grpId="1" nodeType="withEffect">
                                  <p:stCondLst>
                                    <p:cond delay="0"/>
                                  </p:stCondLst>
                                  <p:childTnLst>
                                    <p:animEffect transition="out" filter="blinds(horizontal)">
                                      <p:cBhvr>
                                        <p:cTn id="208" dur="500"/>
                                        <p:tgtEl>
                                          <p:spTgt spid="29736"/>
                                        </p:tgtEl>
                                      </p:cBhvr>
                                    </p:animEffect>
                                    <p:set>
                                      <p:cBhvr>
                                        <p:cTn id="209" dur="1" fill="hold">
                                          <p:stCondLst>
                                            <p:cond delay="499"/>
                                          </p:stCondLst>
                                        </p:cTn>
                                        <p:tgtEl>
                                          <p:spTgt spid="29736"/>
                                        </p:tgtEl>
                                        <p:attrNameLst>
                                          <p:attrName>style.visibility</p:attrName>
                                        </p:attrNameLst>
                                      </p:cBhvr>
                                      <p:to>
                                        <p:strVal val="hidden"/>
                                      </p:to>
                                    </p:set>
                                  </p:childTnLst>
                                </p:cTn>
                              </p:par>
                              <p:par>
                                <p:cTn id="210" presetID="3" presetClass="exit" presetSubtype="10" fill="hold" grpId="1" nodeType="withEffect">
                                  <p:stCondLst>
                                    <p:cond delay="0"/>
                                  </p:stCondLst>
                                  <p:childTnLst>
                                    <p:animEffect transition="out" filter="blinds(horizontal)">
                                      <p:cBhvr>
                                        <p:cTn id="211" dur="500"/>
                                        <p:tgtEl>
                                          <p:spTgt spid="29737"/>
                                        </p:tgtEl>
                                      </p:cBhvr>
                                    </p:animEffect>
                                    <p:set>
                                      <p:cBhvr>
                                        <p:cTn id="212" dur="1" fill="hold">
                                          <p:stCondLst>
                                            <p:cond delay="499"/>
                                          </p:stCondLst>
                                        </p:cTn>
                                        <p:tgtEl>
                                          <p:spTgt spid="29737"/>
                                        </p:tgtEl>
                                        <p:attrNameLst>
                                          <p:attrName>style.visibility</p:attrName>
                                        </p:attrNameLst>
                                      </p:cBhvr>
                                      <p:to>
                                        <p:strVal val="hidden"/>
                                      </p:to>
                                    </p:set>
                                  </p:childTnLst>
                                </p:cTn>
                              </p:par>
                            </p:childTnLst>
                          </p:cTn>
                        </p:par>
                        <p:par>
                          <p:cTn id="213" fill="hold" nodeType="afterGroup">
                            <p:stCondLst>
                              <p:cond delay="500"/>
                            </p:stCondLst>
                            <p:childTnLst>
                              <p:par>
                                <p:cTn id="214" presetID="4" presetClass="entr" presetSubtype="16" fill="hold" grpId="0" nodeType="afterEffect">
                                  <p:stCondLst>
                                    <p:cond delay="0"/>
                                  </p:stCondLst>
                                  <p:childTnLst>
                                    <p:set>
                                      <p:cBhvr>
                                        <p:cTn id="215" dur="1" fill="hold">
                                          <p:stCondLst>
                                            <p:cond delay="0"/>
                                          </p:stCondLst>
                                        </p:cTn>
                                        <p:tgtEl>
                                          <p:spTgt spid="29764"/>
                                        </p:tgtEl>
                                        <p:attrNameLst>
                                          <p:attrName>style.visibility</p:attrName>
                                        </p:attrNameLst>
                                      </p:cBhvr>
                                      <p:to>
                                        <p:strVal val="visible"/>
                                      </p:to>
                                    </p:set>
                                    <p:animEffect transition="in" filter="box(in)">
                                      <p:cBhvr>
                                        <p:cTn id="216" dur="500"/>
                                        <p:tgtEl>
                                          <p:spTgt spid="29764"/>
                                        </p:tgtEl>
                                      </p:cBhvr>
                                    </p:animEffect>
                                  </p:childTnLst>
                                </p:cTn>
                              </p:par>
                              <p:par>
                                <p:cTn id="217" presetID="4" presetClass="entr" presetSubtype="16" fill="hold" grpId="0" nodeType="withEffect">
                                  <p:stCondLst>
                                    <p:cond delay="0"/>
                                  </p:stCondLst>
                                  <p:childTnLst>
                                    <p:set>
                                      <p:cBhvr>
                                        <p:cTn id="218" dur="1" fill="hold">
                                          <p:stCondLst>
                                            <p:cond delay="0"/>
                                          </p:stCondLst>
                                        </p:cTn>
                                        <p:tgtEl>
                                          <p:spTgt spid="29765"/>
                                        </p:tgtEl>
                                        <p:attrNameLst>
                                          <p:attrName>style.visibility</p:attrName>
                                        </p:attrNameLst>
                                      </p:cBhvr>
                                      <p:to>
                                        <p:strVal val="visible"/>
                                      </p:to>
                                    </p:set>
                                    <p:animEffect transition="in" filter="box(in)">
                                      <p:cBhvr>
                                        <p:cTn id="219" dur="500"/>
                                        <p:tgtEl>
                                          <p:spTgt spid="29765"/>
                                        </p:tgtEl>
                                      </p:cBhvr>
                                    </p:animEffect>
                                  </p:childTnLst>
                                </p:cTn>
                              </p:par>
                              <p:par>
                                <p:cTn id="220" presetID="3" presetClass="exit" presetSubtype="10" fill="hold" grpId="1" nodeType="withEffect">
                                  <p:stCondLst>
                                    <p:cond delay="0"/>
                                  </p:stCondLst>
                                  <p:childTnLst>
                                    <p:animEffect transition="out" filter="blinds(horizontal)">
                                      <p:cBhvr>
                                        <p:cTn id="221" dur="500"/>
                                        <p:tgtEl>
                                          <p:spTgt spid="29745"/>
                                        </p:tgtEl>
                                      </p:cBhvr>
                                    </p:animEffect>
                                    <p:set>
                                      <p:cBhvr>
                                        <p:cTn id="222" dur="1" fill="hold">
                                          <p:stCondLst>
                                            <p:cond delay="499"/>
                                          </p:stCondLst>
                                        </p:cTn>
                                        <p:tgtEl>
                                          <p:spTgt spid="29745"/>
                                        </p:tgtEl>
                                        <p:attrNameLst>
                                          <p:attrName>style.visibility</p:attrName>
                                        </p:attrNameLst>
                                      </p:cBhvr>
                                      <p:to>
                                        <p:strVal val="hidden"/>
                                      </p:to>
                                    </p:set>
                                  </p:childTnLst>
                                </p:cTn>
                              </p:par>
                              <p:par>
                                <p:cTn id="223" presetID="3" presetClass="exit" presetSubtype="10" fill="hold" grpId="1" nodeType="withEffect">
                                  <p:stCondLst>
                                    <p:cond delay="0"/>
                                  </p:stCondLst>
                                  <p:childTnLst>
                                    <p:animEffect transition="out" filter="blinds(horizontal)">
                                      <p:cBhvr>
                                        <p:cTn id="224" dur="500"/>
                                        <p:tgtEl>
                                          <p:spTgt spid="29744"/>
                                        </p:tgtEl>
                                      </p:cBhvr>
                                    </p:animEffect>
                                    <p:set>
                                      <p:cBhvr>
                                        <p:cTn id="225" dur="1" fill="hold">
                                          <p:stCondLst>
                                            <p:cond delay="499"/>
                                          </p:stCondLst>
                                        </p:cTn>
                                        <p:tgtEl>
                                          <p:spTgt spid="29744"/>
                                        </p:tgtEl>
                                        <p:attrNameLst>
                                          <p:attrName>style.visibility</p:attrName>
                                        </p:attrNameLst>
                                      </p:cBhvr>
                                      <p:to>
                                        <p:strVal val="hidden"/>
                                      </p:to>
                                    </p:set>
                                  </p:childTnLst>
                                </p:cTn>
                              </p:par>
                            </p:childTnLst>
                          </p:cTn>
                        </p:par>
                        <p:par>
                          <p:cTn id="226" fill="hold" nodeType="afterGroup">
                            <p:stCondLst>
                              <p:cond delay="1000"/>
                            </p:stCondLst>
                            <p:childTnLst>
                              <p:par>
                                <p:cTn id="227" presetID="4" presetClass="entr" presetSubtype="16" fill="hold" grpId="0" nodeType="afterEffect">
                                  <p:stCondLst>
                                    <p:cond delay="0"/>
                                  </p:stCondLst>
                                  <p:childTnLst>
                                    <p:set>
                                      <p:cBhvr>
                                        <p:cTn id="228" dur="1" fill="hold">
                                          <p:stCondLst>
                                            <p:cond delay="0"/>
                                          </p:stCondLst>
                                        </p:cTn>
                                        <p:tgtEl>
                                          <p:spTgt spid="29766"/>
                                        </p:tgtEl>
                                        <p:attrNameLst>
                                          <p:attrName>style.visibility</p:attrName>
                                        </p:attrNameLst>
                                      </p:cBhvr>
                                      <p:to>
                                        <p:strVal val="visible"/>
                                      </p:to>
                                    </p:set>
                                    <p:animEffect transition="in" filter="box(in)">
                                      <p:cBhvr>
                                        <p:cTn id="229" dur="500"/>
                                        <p:tgtEl>
                                          <p:spTgt spid="29766"/>
                                        </p:tgtEl>
                                      </p:cBhvr>
                                    </p:animEffect>
                                  </p:childTnLst>
                                </p:cTn>
                              </p:par>
                              <p:par>
                                <p:cTn id="230" presetID="4" presetClass="entr" presetSubtype="16" fill="hold" grpId="0" nodeType="withEffect">
                                  <p:stCondLst>
                                    <p:cond delay="0"/>
                                  </p:stCondLst>
                                  <p:childTnLst>
                                    <p:set>
                                      <p:cBhvr>
                                        <p:cTn id="231" dur="1" fill="hold">
                                          <p:stCondLst>
                                            <p:cond delay="0"/>
                                          </p:stCondLst>
                                        </p:cTn>
                                        <p:tgtEl>
                                          <p:spTgt spid="29767"/>
                                        </p:tgtEl>
                                        <p:attrNameLst>
                                          <p:attrName>style.visibility</p:attrName>
                                        </p:attrNameLst>
                                      </p:cBhvr>
                                      <p:to>
                                        <p:strVal val="visible"/>
                                      </p:to>
                                    </p:set>
                                    <p:animEffect transition="in" filter="box(in)">
                                      <p:cBhvr>
                                        <p:cTn id="232" dur="500"/>
                                        <p:tgtEl>
                                          <p:spTgt spid="29767"/>
                                        </p:tgtEl>
                                      </p:cBhvr>
                                    </p:animEffect>
                                  </p:childTnLst>
                                </p:cTn>
                              </p:par>
                              <p:par>
                                <p:cTn id="233" presetID="3" presetClass="exit" presetSubtype="10" fill="hold" grpId="1" nodeType="withEffect">
                                  <p:stCondLst>
                                    <p:cond delay="0"/>
                                  </p:stCondLst>
                                  <p:childTnLst>
                                    <p:animEffect transition="out" filter="blinds(horizontal)">
                                      <p:cBhvr>
                                        <p:cTn id="234" dur="500"/>
                                        <p:tgtEl>
                                          <p:spTgt spid="29752"/>
                                        </p:tgtEl>
                                      </p:cBhvr>
                                    </p:animEffect>
                                    <p:set>
                                      <p:cBhvr>
                                        <p:cTn id="235" dur="1" fill="hold">
                                          <p:stCondLst>
                                            <p:cond delay="499"/>
                                          </p:stCondLst>
                                        </p:cTn>
                                        <p:tgtEl>
                                          <p:spTgt spid="29752"/>
                                        </p:tgtEl>
                                        <p:attrNameLst>
                                          <p:attrName>style.visibility</p:attrName>
                                        </p:attrNameLst>
                                      </p:cBhvr>
                                      <p:to>
                                        <p:strVal val="hidden"/>
                                      </p:to>
                                    </p:set>
                                  </p:childTnLst>
                                </p:cTn>
                              </p:par>
                              <p:par>
                                <p:cTn id="236" presetID="3" presetClass="exit" presetSubtype="10" fill="hold" grpId="1" nodeType="withEffect">
                                  <p:stCondLst>
                                    <p:cond delay="0"/>
                                  </p:stCondLst>
                                  <p:childTnLst>
                                    <p:animEffect transition="out" filter="blinds(horizontal)">
                                      <p:cBhvr>
                                        <p:cTn id="237" dur="500"/>
                                        <p:tgtEl>
                                          <p:spTgt spid="29753"/>
                                        </p:tgtEl>
                                      </p:cBhvr>
                                    </p:animEffect>
                                    <p:set>
                                      <p:cBhvr>
                                        <p:cTn id="238" dur="1" fill="hold">
                                          <p:stCondLst>
                                            <p:cond delay="499"/>
                                          </p:stCondLst>
                                        </p:cTn>
                                        <p:tgtEl>
                                          <p:spTgt spid="29753"/>
                                        </p:tgtEl>
                                        <p:attrNameLst>
                                          <p:attrName>style.visibility</p:attrName>
                                        </p:attrNameLst>
                                      </p:cBhvr>
                                      <p:to>
                                        <p:strVal val="hidden"/>
                                      </p:to>
                                    </p:set>
                                  </p:childTnLst>
                                </p:cTn>
                              </p:par>
                            </p:childTnLst>
                          </p:cTn>
                        </p:par>
                        <p:par>
                          <p:cTn id="239" fill="hold" nodeType="afterGroup">
                            <p:stCondLst>
                              <p:cond delay="1500"/>
                            </p:stCondLst>
                            <p:childTnLst>
                              <p:par>
                                <p:cTn id="240" presetID="0" presetClass="path" presetSubtype="0" accel="50000" decel="50000" fill="hold" grpId="1" nodeType="afterEffect">
                                  <p:stCondLst>
                                    <p:cond delay="0"/>
                                  </p:stCondLst>
                                  <p:childTnLst>
                                    <p:animMotion origin="layout" path="M 0.0 0.0 L -0.09444 0.0 " pathEditMode="relative" ptsTypes="AA">
                                      <p:cBhvr>
                                        <p:cTn id="241" dur="2000" fill="hold"/>
                                        <p:tgtEl>
                                          <p:spTgt spid="29754"/>
                                        </p:tgtEl>
                                        <p:attrNameLst>
                                          <p:attrName>ppt_x</p:attrName>
                                          <p:attrName>ppt_y</p:attrName>
                                        </p:attrNameLst>
                                      </p:cBhvr>
                                    </p:animMotion>
                                  </p:childTnLst>
                                </p:cTn>
                              </p:par>
                              <p:par>
                                <p:cTn id="242" presetID="0" presetClass="path" presetSubtype="0" accel="50000" decel="50000" fill="hold" grpId="1" nodeType="withEffect">
                                  <p:stCondLst>
                                    <p:cond delay="0"/>
                                  </p:stCondLst>
                                  <p:childTnLst>
                                    <p:animMotion origin="layout" path="M 0.0 0.0 L -0.09444 0.0 " pathEditMode="relative" ptsTypes="AA">
                                      <p:cBhvr>
                                        <p:cTn id="243" dur="2000" fill="hold"/>
                                        <p:tgtEl>
                                          <p:spTgt spid="29755"/>
                                        </p:tgtEl>
                                        <p:attrNameLst>
                                          <p:attrName>ppt_x</p:attrName>
                                          <p:attrName>ppt_y</p:attrName>
                                        </p:attrNameLst>
                                      </p:cBhvr>
                                    </p:animMotion>
                                  </p:childTnLst>
                                </p:cTn>
                              </p:par>
                              <p:par>
                                <p:cTn id="244" presetID="0" presetClass="path" presetSubtype="0" accel="50000" decel="50000" fill="hold" grpId="1" nodeType="withEffect">
                                  <p:stCondLst>
                                    <p:cond delay="0"/>
                                  </p:stCondLst>
                                  <p:childTnLst>
                                    <p:animMotion origin="layout" path="M 0.0 0.0 L -0.09444 0.0 " pathEditMode="relative" ptsTypes="AA">
                                      <p:cBhvr>
                                        <p:cTn id="245" dur="2000" fill="hold"/>
                                        <p:tgtEl>
                                          <p:spTgt spid="29756"/>
                                        </p:tgtEl>
                                        <p:attrNameLst>
                                          <p:attrName>ppt_x</p:attrName>
                                          <p:attrName>ppt_y</p:attrName>
                                        </p:attrNameLst>
                                      </p:cBhvr>
                                    </p:animMotion>
                                  </p:childTnLst>
                                </p:cTn>
                              </p:par>
                              <p:par>
                                <p:cTn id="246" presetID="0" presetClass="path" presetSubtype="0" accel="50000" decel="50000" fill="hold" grpId="1" nodeType="withEffect">
                                  <p:stCondLst>
                                    <p:cond delay="0"/>
                                  </p:stCondLst>
                                  <p:childTnLst>
                                    <p:animMotion origin="layout" path="M 0.0 0.0 L -0.09444 0.0 " pathEditMode="relative" ptsTypes="AA">
                                      <p:cBhvr>
                                        <p:cTn id="247" dur="2000" fill="hold"/>
                                        <p:tgtEl>
                                          <p:spTgt spid="29757"/>
                                        </p:tgtEl>
                                        <p:attrNameLst>
                                          <p:attrName>ppt_x</p:attrName>
                                          <p:attrName>ppt_y</p:attrName>
                                        </p:attrNameLst>
                                      </p:cBhvr>
                                    </p:animMotion>
                                  </p:childTnLst>
                                </p:cTn>
                              </p:par>
                              <p:par>
                                <p:cTn id="248" presetID="0" presetClass="path" presetSubtype="0" accel="50000" decel="50000" fill="hold" grpId="1" nodeType="withEffect">
                                  <p:stCondLst>
                                    <p:cond delay="0"/>
                                  </p:stCondLst>
                                  <p:childTnLst>
                                    <p:animMotion origin="layout" path="M 0.0 0.0 L -0.09444 0.0 " pathEditMode="relative" ptsTypes="AA">
                                      <p:cBhvr>
                                        <p:cTn id="249" dur="2000" fill="hold"/>
                                        <p:tgtEl>
                                          <p:spTgt spid="29738"/>
                                        </p:tgtEl>
                                        <p:attrNameLst>
                                          <p:attrName>ppt_x</p:attrName>
                                          <p:attrName>ppt_y</p:attrName>
                                        </p:attrNameLst>
                                      </p:cBhvr>
                                    </p:animMotion>
                                  </p:childTnLst>
                                </p:cTn>
                              </p:par>
                              <p:par>
                                <p:cTn id="250" presetID="0" presetClass="path" presetSubtype="0" accel="50000" decel="50000" fill="hold" grpId="1" nodeType="withEffect">
                                  <p:stCondLst>
                                    <p:cond delay="0"/>
                                  </p:stCondLst>
                                  <p:childTnLst>
                                    <p:animMotion origin="layout" path="M 0.0 0.0 L -0.09444 0.0 " pathEditMode="relative" ptsTypes="AA">
                                      <p:cBhvr>
                                        <p:cTn id="251" dur="2000" fill="hold"/>
                                        <p:tgtEl>
                                          <p:spTgt spid="29739"/>
                                        </p:tgtEl>
                                        <p:attrNameLst>
                                          <p:attrName>ppt_x</p:attrName>
                                          <p:attrName>ppt_y</p:attrName>
                                        </p:attrNameLst>
                                      </p:cBhvr>
                                    </p:animMotion>
                                  </p:childTnLst>
                                </p:cTn>
                              </p:par>
                              <p:par>
                                <p:cTn id="252" presetID="0" presetClass="path" presetSubtype="0" accel="50000" decel="50000" fill="hold" grpId="1" nodeType="withEffect">
                                  <p:stCondLst>
                                    <p:cond delay="0"/>
                                  </p:stCondLst>
                                  <p:childTnLst>
                                    <p:animMotion origin="layout" path="M 0.0 0.0 L -0.09444 0.0 " pathEditMode="relative" ptsTypes="AA">
                                      <p:cBhvr>
                                        <p:cTn id="253" dur="2000" fill="hold"/>
                                        <p:tgtEl>
                                          <p:spTgt spid="29740"/>
                                        </p:tgtEl>
                                        <p:attrNameLst>
                                          <p:attrName>ppt_x</p:attrName>
                                          <p:attrName>ppt_y</p:attrName>
                                        </p:attrNameLst>
                                      </p:cBhvr>
                                    </p:animMotion>
                                  </p:childTnLst>
                                </p:cTn>
                              </p:par>
                              <p:par>
                                <p:cTn id="254" presetID="0" presetClass="path" presetSubtype="0" accel="50000" decel="50000" fill="hold" grpId="1" nodeType="withEffect">
                                  <p:stCondLst>
                                    <p:cond delay="0"/>
                                  </p:stCondLst>
                                  <p:childTnLst>
                                    <p:animMotion origin="layout" path="M 0.0 0.0 L -0.09444 0.0 " pathEditMode="relative" ptsTypes="AA">
                                      <p:cBhvr>
                                        <p:cTn id="255" dur="2000" fill="hold"/>
                                        <p:tgtEl>
                                          <p:spTgt spid="29741"/>
                                        </p:tgtEl>
                                        <p:attrNameLst>
                                          <p:attrName>ppt_x</p:attrName>
                                          <p:attrName>ppt_y</p:attrName>
                                        </p:attrNameLst>
                                      </p:cBhvr>
                                    </p:animMotion>
                                  </p:childTnLst>
                                </p:cTn>
                              </p:par>
                              <p:par>
                                <p:cTn id="256" presetID="0" presetClass="path" presetSubtype="0" accel="50000" decel="50000" fill="hold" grpId="1" nodeType="withEffect">
                                  <p:stCondLst>
                                    <p:cond delay="0"/>
                                  </p:stCondLst>
                                  <p:childTnLst>
                                    <p:animMotion origin="layout" path="M 0.0 0.0 L -0.09444 0.0 " pathEditMode="relative" ptsTypes="AA">
                                      <p:cBhvr>
                                        <p:cTn id="257" dur="2000" fill="hold"/>
                                        <p:tgtEl>
                                          <p:spTgt spid="29742"/>
                                        </p:tgtEl>
                                        <p:attrNameLst>
                                          <p:attrName>ppt_x</p:attrName>
                                          <p:attrName>ppt_y</p:attrName>
                                        </p:attrNameLst>
                                      </p:cBhvr>
                                    </p:animMotion>
                                  </p:childTnLst>
                                </p:cTn>
                              </p:par>
                              <p:par>
                                <p:cTn id="258" presetID="0" presetClass="path" presetSubtype="0" accel="50000" decel="50000" fill="hold" grpId="1" nodeType="withEffect">
                                  <p:stCondLst>
                                    <p:cond delay="0"/>
                                  </p:stCondLst>
                                  <p:childTnLst>
                                    <p:animMotion origin="layout" path="M 0.0 0.0 L -0.09444 0.0 " pathEditMode="relative" ptsTypes="AA">
                                      <p:cBhvr>
                                        <p:cTn id="259" dur="2000" fill="hold"/>
                                        <p:tgtEl>
                                          <p:spTgt spid="2974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70" grpId="0" animBg="1"/>
      <p:bldP spid="29718" grpId="0" animBg="1"/>
      <p:bldP spid="29723" grpId="0" animBg="1"/>
      <p:bldP spid="29724" grpId="0" animBg="1"/>
      <p:bldP spid="29725" grpId="0" animBg="1"/>
      <p:bldP spid="29726" grpId="0" animBg="1"/>
      <p:bldP spid="29727" grpId="0" animBg="1"/>
      <p:bldP spid="29728" grpId="0" animBg="1"/>
      <p:bldP spid="29728" grpId="1" animBg="1"/>
      <p:bldP spid="29729" grpId="0" animBg="1"/>
      <p:bldP spid="29729" grpId="1" animBg="1"/>
      <p:bldP spid="29730" grpId="0" animBg="1"/>
      <p:bldP spid="29730" grpId="1" animBg="1"/>
      <p:bldP spid="29731" grpId="0" animBg="1"/>
      <p:bldP spid="29731" grpId="1" animBg="1"/>
      <p:bldP spid="29732" grpId="0" animBg="1"/>
      <p:bldP spid="29732" grpId="1" animBg="1"/>
      <p:bldP spid="29733" grpId="0" animBg="1"/>
      <p:bldP spid="29733" grpId="1" animBg="1"/>
      <p:bldP spid="29734" grpId="0" animBg="1"/>
      <p:bldP spid="29735" grpId="0" animBg="1"/>
      <p:bldP spid="29736" grpId="0" animBg="1"/>
      <p:bldP spid="29736" grpId="1" animBg="1"/>
      <p:bldP spid="29737" grpId="0" animBg="1"/>
      <p:bldP spid="29737" grpId="1" animBg="1"/>
      <p:bldP spid="29738" grpId="0" animBg="1"/>
      <p:bldP spid="29738" grpId="1" animBg="1"/>
      <p:bldP spid="29739" grpId="0" animBg="1"/>
      <p:bldP spid="29739" grpId="1" animBg="1"/>
      <p:bldP spid="29740" grpId="0" animBg="1"/>
      <p:bldP spid="29740" grpId="1" animBg="1"/>
      <p:bldP spid="29741" grpId="0" animBg="1"/>
      <p:bldP spid="29741" grpId="1" animBg="1"/>
      <p:bldP spid="29742" grpId="0" animBg="1"/>
      <p:bldP spid="29742" grpId="1" animBg="1"/>
      <p:bldP spid="29743" grpId="0" animBg="1"/>
      <p:bldP spid="29743" grpId="1" animBg="1"/>
      <p:bldP spid="29744" grpId="0" animBg="1"/>
      <p:bldP spid="29744" grpId="1" animBg="1"/>
      <p:bldP spid="29745" grpId="0" animBg="1"/>
      <p:bldP spid="29745" grpId="1" animBg="1"/>
      <p:bldP spid="29746" grpId="0" animBg="1"/>
      <p:bldP spid="29747" grpId="0" animBg="1"/>
      <p:bldP spid="29748" grpId="0" animBg="1"/>
      <p:bldP spid="29749" grpId="0" animBg="1"/>
      <p:bldP spid="29750" grpId="0" animBg="1"/>
      <p:bldP spid="29751" grpId="0" animBg="1"/>
      <p:bldP spid="29752" grpId="0" animBg="1"/>
      <p:bldP spid="29752" grpId="1" animBg="1"/>
      <p:bldP spid="29753" grpId="0" animBg="1"/>
      <p:bldP spid="29753" grpId="1" animBg="1"/>
      <p:bldP spid="29754" grpId="0" animBg="1"/>
      <p:bldP spid="29754" grpId="1" animBg="1"/>
      <p:bldP spid="29755" grpId="0" animBg="1"/>
      <p:bldP spid="29755" grpId="1" animBg="1"/>
      <p:bldP spid="29756" grpId="0" animBg="1"/>
      <p:bldP spid="29756" grpId="1" animBg="1"/>
      <p:bldP spid="29757" grpId="0" animBg="1"/>
      <p:bldP spid="29757" grpId="1" animBg="1"/>
      <p:bldP spid="29760" grpId="0" animBg="1"/>
      <p:bldP spid="29761" grpId="0" animBg="1"/>
      <p:bldP spid="29762" grpId="0" animBg="1"/>
      <p:bldP spid="29763" grpId="0" animBg="1"/>
      <p:bldP spid="29764" grpId="0" animBg="1"/>
      <p:bldP spid="29765" grpId="0" animBg="1"/>
      <p:bldP spid="29766" grpId="0" animBg="1"/>
      <p:bldP spid="29767" grpId="0" animBg="1"/>
      <p:bldP spid="29768" grpId="0" build="p"/>
      <p:bldP spid="29769" grpId="0" animBg="1"/>
      <p:bldP spid="29771" grpId="0" build="p"/>
      <p:bldP spid="29771" grpId="1"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p:cNvSpPr>
          <p:nvPr>
            <p:ph type="title"/>
          </p:nvPr>
        </p:nvSpPr>
        <p:spPr/>
        <p:txBody>
          <a:bodyPr/>
          <a:lstStyle/>
          <a:p>
            <a:pPr eaLnBrk="1" hangingPunct="1"/>
            <a:r>
              <a:rPr lang="en-US" altLang="zh-CN" sz="3600" dirty="0">
                <a:solidFill>
                  <a:srgbClr val="006633"/>
                </a:solidFill>
                <a:latin typeface="Garamond" charset="0"/>
                <a:ea typeface="ＭＳ Ｐゴシック" charset="0"/>
                <a:cs typeface="ＭＳ Ｐゴシック" charset="0"/>
              </a:rPr>
              <a:t>Dynamic Partitioning in </a:t>
            </a:r>
            <a:r>
              <a:rPr lang="en-US" altLang="zh-CN" sz="3600" dirty="0" smtClean="0">
                <a:solidFill>
                  <a:srgbClr val="006633"/>
                </a:solidFill>
                <a:latin typeface="Garamond" charset="0"/>
                <a:ea typeface="ＭＳ Ｐゴシック" charset="0"/>
                <a:cs typeface="ＭＳ Ｐゴシック" charset="0"/>
              </a:rPr>
              <a:t>a Dual-Core System</a:t>
            </a:r>
            <a:endParaRPr lang="en-US" altLang="zh-CN" sz="3600" dirty="0">
              <a:solidFill>
                <a:srgbClr val="006633"/>
              </a:solidFill>
              <a:latin typeface="Garamond" charset="0"/>
              <a:ea typeface="ＭＳ Ｐゴシック" charset="0"/>
              <a:cs typeface="ＭＳ Ｐゴシック" charset="0"/>
            </a:endParaRPr>
          </a:p>
        </p:txBody>
      </p:sp>
      <p:sp>
        <p:nvSpPr>
          <p:cNvPr id="87042" name="Rectangle 7"/>
          <p:cNvSpPr>
            <a:spLocks noChangeArrowheads="1"/>
          </p:cNvSpPr>
          <p:nvPr/>
        </p:nvSpPr>
        <p:spPr bwMode="auto">
          <a:xfrm>
            <a:off x="1403350" y="1628775"/>
            <a:ext cx="4321175" cy="503238"/>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Init: Partition the cache as (8:8)</a:t>
            </a:r>
          </a:p>
        </p:txBody>
      </p:sp>
      <p:sp>
        <p:nvSpPr>
          <p:cNvPr id="87043" name="Rectangle 8"/>
          <p:cNvSpPr>
            <a:spLocks noChangeArrowheads="1"/>
          </p:cNvSpPr>
          <p:nvPr/>
        </p:nvSpPr>
        <p:spPr bwMode="auto">
          <a:xfrm>
            <a:off x="1258888" y="3284538"/>
            <a:ext cx="4608512" cy="649287"/>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Run current partition (P</a:t>
            </a:r>
            <a:r>
              <a:rPr lang="en-US" altLang="zh-CN" baseline="-25000">
                <a:solidFill>
                  <a:srgbClr val="000000"/>
                </a:solidFill>
              </a:rPr>
              <a:t>0</a:t>
            </a:r>
            <a:r>
              <a:rPr lang="en-US" altLang="zh-CN">
                <a:solidFill>
                  <a:srgbClr val="000000"/>
                </a:solidFill>
              </a:rPr>
              <a:t>:P</a:t>
            </a:r>
            <a:r>
              <a:rPr lang="en-US" altLang="zh-CN" baseline="-25000">
                <a:solidFill>
                  <a:srgbClr val="000000"/>
                </a:solidFill>
              </a:rPr>
              <a:t>1</a:t>
            </a:r>
            <a:r>
              <a:rPr lang="en-US" altLang="zh-CN">
                <a:solidFill>
                  <a:srgbClr val="000000"/>
                </a:solidFill>
              </a:rPr>
              <a:t>) for one epoch</a:t>
            </a:r>
          </a:p>
        </p:txBody>
      </p:sp>
      <p:sp>
        <p:nvSpPr>
          <p:cNvPr id="87044" name="AutoShape 9"/>
          <p:cNvSpPr>
            <a:spLocks noChangeArrowheads="1"/>
          </p:cNvSpPr>
          <p:nvPr/>
        </p:nvSpPr>
        <p:spPr bwMode="auto">
          <a:xfrm>
            <a:off x="2771775" y="2492375"/>
            <a:ext cx="1584325" cy="431800"/>
          </a:xfrm>
          <a:prstGeom prst="flowChartDecision">
            <a:avLst/>
          </a:prstGeom>
          <a:solidFill>
            <a:schemeClr val="accent1"/>
          </a:solidFill>
          <a:ln w="9525">
            <a:solidFill>
              <a:schemeClr val="tx1"/>
            </a:solidFill>
            <a:miter lim="800000"/>
            <a:headEnd/>
            <a:tailEnd/>
          </a:ln>
        </p:spPr>
        <p:txBody>
          <a:bodyPr wrap="none" anchor="ctr"/>
          <a:lstStyle/>
          <a:p>
            <a:r>
              <a:rPr lang="en-US" altLang="zh-CN">
                <a:solidFill>
                  <a:srgbClr val="000000"/>
                </a:solidFill>
              </a:rPr>
              <a:t>finished</a:t>
            </a:r>
          </a:p>
        </p:txBody>
      </p:sp>
      <p:cxnSp>
        <p:nvCxnSpPr>
          <p:cNvPr id="87045" name="AutoShape 10"/>
          <p:cNvCxnSpPr>
            <a:cxnSpLocks noChangeShapeType="1"/>
            <a:stCxn id="87042" idx="2"/>
            <a:endCxn id="87044" idx="0"/>
          </p:cNvCxnSpPr>
          <p:nvPr/>
        </p:nvCxnSpPr>
        <p:spPr bwMode="auto">
          <a:xfrm>
            <a:off x="3563938" y="2132013"/>
            <a:ext cx="0" cy="360362"/>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7046" name="AutoShape 11"/>
          <p:cNvCxnSpPr>
            <a:cxnSpLocks noChangeShapeType="1"/>
          </p:cNvCxnSpPr>
          <p:nvPr/>
        </p:nvCxnSpPr>
        <p:spPr bwMode="auto">
          <a:xfrm>
            <a:off x="3563938" y="2924175"/>
            <a:ext cx="0" cy="360363"/>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87047" name="Rectangle 12"/>
          <p:cNvSpPr>
            <a:spLocks noChangeArrowheads="1"/>
          </p:cNvSpPr>
          <p:nvPr/>
        </p:nvSpPr>
        <p:spPr bwMode="auto">
          <a:xfrm>
            <a:off x="1331913" y="4292600"/>
            <a:ext cx="4608512" cy="647700"/>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Try one epoch for each of the two neighboring</a:t>
            </a:r>
          </a:p>
          <a:p>
            <a:r>
              <a:rPr lang="en-US" altLang="zh-CN">
                <a:solidFill>
                  <a:srgbClr val="000000"/>
                </a:solidFill>
              </a:rPr>
              <a:t>partitions: (P</a:t>
            </a:r>
            <a:r>
              <a:rPr lang="en-US" altLang="zh-CN" baseline="-25000">
                <a:solidFill>
                  <a:srgbClr val="000000"/>
                </a:solidFill>
              </a:rPr>
              <a:t>0 </a:t>
            </a:r>
            <a:r>
              <a:rPr lang="en-US" altLang="zh-CN">
                <a:solidFill>
                  <a:srgbClr val="000000"/>
                </a:solidFill>
              </a:rPr>
              <a:t>– 1: P</a:t>
            </a:r>
            <a:r>
              <a:rPr lang="en-US" altLang="zh-CN" baseline="-25000">
                <a:solidFill>
                  <a:srgbClr val="000000"/>
                </a:solidFill>
              </a:rPr>
              <a:t>1</a:t>
            </a:r>
            <a:r>
              <a:rPr lang="en-US" altLang="zh-CN">
                <a:solidFill>
                  <a:srgbClr val="000000"/>
                </a:solidFill>
              </a:rPr>
              <a:t>+1) and (P</a:t>
            </a:r>
            <a:r>
              <a:rPr lang="en-US" altLang="zh-CN" baseline="-25000">
                <a:solidFill>
                  <a:srgbClr val="000000"/>
                </a:solidFill>
              </a:rPr>
              <a:t>0</a:t>
            </a:r>
            <a:r>
              <a:rPr lang="en-US" altLang="zh-CN">
                <a:solidFill>
                  <a:srgbClr val="000000"/>
                </a:solidFill>
              </a:rPr>
              <a:t> + 1: P</a:t>
            </a:r>
            <a:r>
              <a:rPr lang="en-US" altLang="zh-CN" baseline="-25000">
                <a:solidFill>
                  <a:srgbClr val="000000"/>
                </a:solidFill>
              </a:rPr>
              <a:t>1</a:t>
            </a:r>
            <a:r>
              <a:rPr lang="en-US" altLang="zh-CN">
                <a:solidFill>
                  <a:srgbClr val="000000"/>
                </a:solidFill>
              </a:rPr>
              <a:t>-1)</a:t>
            </a:r>
          </a:p>
        </p:txBody>
      </p:sp>
      <p:cxnSp>
        <p:nvCxnSpPr>
          <p:cNvPr id="87048" name="AutoShape 13"/>
          <p:cNvCxnSpPr>
            <a:cxnSpLocks noChangeShapeType="1"/>
          </p:cNvCxnSpPr>
          <p:nvPr/>
        </p:nvCxnSpPr>
        <p:spPr bwMode="auto">
          <a:xfrm>
            <a:off x="3563938" y="3933825"/>
            <a:ext cx="0" cy="360363"/>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87049" name="Rectangle 14"/>
          <p:cNvSpPr>
            <a:spLocks noChangeArrowheads="1"/>
          </p:cNvSpPr>
          <p:nvPr/>
        </p:nvSpPr>
        <p:spPr bwMode="auto">
          <a:xfrm>
            <a:off x="1331913" y="5300663"/>
            <a:ext cx="4608512" cy="647700"/>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Choose next partitioning with best policy </a:t>
            </a:r>
          </a:p>
          <a:p>
            <a:r>
              <a:rPr lang="en-US" altLang="zh-CN">
                <a:solidFill>
                  <a:srgbClr val="000000"/>
                </a:solidFill>
              </a:rPr>
              <a:t>metrics measurement (e.g., cache miss rate)</a:t>
            </a:r>
          </a:p>
        </p:txBody>
      </p:sp>
      <p:sp>
        <p:nvSpPr>
          <p:cNvPr id="87050" name="Text Box 15"/>
          <p:cNvSpPr txBox="1">
            <a:spLocks noChangeArrowheads="1"/>
          </p:cNvSpPr>
          <p:nvPr/>
        </p:nvSpPr>
        <p:spPr bwMode="auto">
          <a:xfrm>
            <a:off x="3635375" y="2852738"/>
            <a:ext cx="476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No</a:t>
            </a:r>
          </a:p>
        </p:txBody>
      </p:sp>
      <p:cxnSp>
        <p:nvCxnSpPr>
          <p:cNvPr id="87051" name="AutoShape 16"/>
          <p:cNvCxnSpPr>
            <a:cxnSpLocks noChangeShapeType="1"/>
            <a:endCxn id="87053" idx="1"/>
          </p:cNvCxnSpPr>
          <p:nvPr/>
        </p:nvCxnSpPr>
        <p:spPr bwMode="auto">
          <a:xfrm>
            <a:off x="4356100" y="2708275"/>
            <a:ext cx="1584325" cy="0"/>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87052" name="Text Box 17"/>
          <p:cNvSpPr txBox="1">
            <a:spLocks noChangeArrowheads="1"/>
          </p:cNvSpPr>
          <p:nvPr/>
        </p:nvSpPr>
        <p:spPr bwMode="auto">
          <a:xfrm>
            <a:off x="4737100" y="2349500"/>
            <a:ext cx="577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Yes</a:t>
            </a:r>
          </a:p>
        </p:txBody>
      </p:sp>
      <p:sp>
        <p:nvSpPr>
          <p:cNvPr id="87053" name="Rectangle 19"/>
          <p:cNvSpPr>
            <a:spLocks noChangeArrowheads="1"/>
          </p:cNvSpPr>
          <p:nvPr/>
        </p:nvSpPr>
        <p:spPr bwMode="auto">
          <a:xfrm>
            <a:off x="5940425" y="2492375"/>
            <a:ext cx="792163" cy="431800"/>
          </a:xfrm>
          <a:prstGeom prst="rect">
            <a:avLst/>
          </a:prstGeom>
          <a:solidFill>
            <a:srgbClr val="FFFF00"/>
          </a:solidFill>
          <a:ln w="9525">
            <a:solidFill>
              <a:schemeClr val="tx1"/>
            </a:solidFill>
            <a:miter lim="800000"/>
            <a:headEnd/>
            <a:tailEnd/>
          </a:ln>
        </p:spPr>
        <p:txBody>
          <a:bodyPr wrap="none" anchor="ctr"/>
          <a:lstStyle/>
          <a:p>
            <a:r>
              <a:rPr lang="en-US" altLang="zh-CN">
                <a:solidFill>
                  <a:srgbClr val="000000"/>
                </a:solidFill>
              </a:rPr>
              <a:t>Exit</a:t>
            </a:r>
          </a:p>
        </p:txBody>
      </p:sp>
      <p:cxnSp>
        <p:nvCxnSpPr>
          <p:cNvPr id="87054" name="AutoShape 20"/>
          <p:cNvCxnSpPr>
            <a:cxnSpLocks noChangeShapeType="1"/>
          </p:cNvCxnSpPr>
          <p:nvPr/>
        </p:nvCxnSpPr>
        <p:spPr bwMode="auto">
          <a:xfrm>
            <a:off x="3563938" y="4941888"/>
            <a:ext cx="0" cy="360362"/>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7055" name="AutoShape 21"/>
          <p:cNvCxnSpPr>
            <a:cxnSpLocks noChangeShapeType="1"/>
            <a:stCxn id="87049" idx="2"/>
            <a:endCxn id="87044" idx="1"/>
          </p:cNvCxnSpPr>
          <p:nvPr/>
        </p:nvCxnSpPr>
        <p:spPr bwMode="auto">
          <a:xfrm rot="16200000" flipV="1">
            <a:off x="1584325" y="3895725"/>
            <a:ext cx="3240088" cy="865188"/>
          </a:xfrm>
          <a:prstGeom prst="bentConnector4">
            <a:avLst>
              <a:gd name="adj1" fmla="val -7056"/>
              <a:gd name="adj2" fmla="val 355963"/>
            </a:avLst>
          </a:prstGeom>
          <a:noFill/>
          <a:ln w="22225">
            <a:solidFill>
              <a:schemeClr val="tx1"/>
            </a:solidFill>
            <a:miter lim="800000"/>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7208383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p:nvPr>
        </p:nvSpPr>
        <p:spPr/>
        <p:txBody>
          <a:bodyPr/>
          <a:lstStyle/>
          <a:p>
            <a:pPr eaLnBrk="1" hangingPunct="1"/>
            <a:r>
              <a:rPr lang="en-US" altLang="zh-CN">
                <a:solidFill>
                  <a:srgbClr val="006633"/>
                </a:solidFill>
                <a:latin typeface="Garamond" charset="0"/>
                <a:ea typeface="ＭＳ Ｐゴシック" charset="0"/>
                <a:cs typeface="ＭＳ Ｐゴシック" charset="0"/>
              </a:rPr>
              <a:t>Experimental Environment</a:t>
            </a:r>
          </a:p>
        </p:txBody>
      </p:sp>
      <p:sp>
        <p:nvSpPr>
          <p:cNvPr id="89090" name="Rectangle 3"/>
          <p:cNvSpPr>
            <a:spLocks noGrp="1"/>
          </p:cNvSpPr>
          <p:nvPr>
            <p:ph type="body" idx="1"/>
          </p:nvPr>
        </p:nvSpPr>
        <p:spPr>
          <a:xfrm>
            <a:off x="228600" y="996950"/>
            <a:ext cx="8610600" cy="5194300"/>
          </a:xfrm>
        </p:spPr>
        <p:txBody>
          <a:bodyPr/>
          <a:lstStyle/>
          <a:p>
            <a:pPr eaLnBrk="1" hangingPunct="1"/>
            <a:endParaRPr lang="en-US" altLang="zh-CN">
              <a:latin typeface="Tahoma" charset="0"/>
              <a:ea typeface="ＭＳ Ｐゴシック" charset="0"/>
              <a:cs typeface="ＭＳ Ｐゴシック" charset="0"/>
            </a:endParaRPr>
          </a:p>
          <a:p>
            <a:pPr eaLnBrk="1" hangingPunct="1"/>
            <a:r>
              <a:rPr lang="en-US" altLang="zh-CN">
                <a:latin typeface="Tahoma" charset="0"/>
                <a:ea typeface="ＭＳ Ｐゴシック" charset="0"/>
                <a:cs typeface="ＭＳ Ｐゴシック" charset="0"/>
              </a:rPr>
              <a:t>Dell PowerEdge1950</a:t>
            </a:r>
          </a:p>
          <a:p>
            <a:pPr lvl="1" eaLnBrk="1" hangingPunct="1"/>
            <a:r>
              <a:rPr lang="en-US" altLang="zh-CN">
                <a:latin typeface="Tahoma" charset="0"/>
                <a:ea typeface="ＭＳ Ｐゴシック" charset="0"/>
              </a:rPr>
              <a:t>Two-way SMP, Intel dual-core Xeon 5160</a:t>
            </a:r>
          </a:p>
          <a:p>
            <a:pPr lvl="1" eaLnBrk="1" hangingPunct="1"/>
            <a:r>
              <a:rPr lang="en-US" altLang="zh-CN">
                <a:latin typeface="Tahoma" charset="0"/>
                <a:ea typeface="ＭＳ Ｐゴシック" charset="0"/>
              </a:rPr>
              <a:t>Shared 4MB L2 cache, 16-way</a:t>
            </a:r>
          </a:p>
          <a:p>
            <a:pPr lvl="1" eaLnBrk="1" hangingPunct="1"/>
            <a:r>
              <a:rPr lang="en-US" altLang="zh-CN">
                <a:latin typeface="Tahoma" charset="0"/>
                <a:ea typeface="ＭＳ Ｐゴシック" charset="0"/>
              </a:rPr>
              <a:t>8GB Fully Buffered DIMM</a:t>
            </a:r>
          </a:p>
          <a:p>
            <a:pPr eaLnBrk="1" hangingPunct="1"/>
            <a:endParaRPr lang="en-US" altLang="zh-CN">
              <a:latin typeface="Tahoma" charset="0"/>
              <a:ea typeface="ＭＳ Ｐゴシック" charset="0"/>
              <a:cs typeface="ＭＳ Ｐゴシック" charset="0"/>
            </a:endParaRPr>
          </a:p>
          <a:p>
            <a:pPr eaLnBrk="1" hangingPunct="1"/>
            <a:r>
              <a:rPr lang="en-US" altLang="zh-CN">
                <a:latin typeface="Tahoma" charset="0"/>
                <a:ea typeface="ＭＳ Ｐゴシック" charset="0"/>
                <a:cs typeface="ＭＳ Ｐゴシック" charset="0"/>
              </a:rPr>
              <a:t>Red Hat Enterprise Linux 4.0</a:t>
            </a:r>
          </a:p>
          <a:p>
            <a:pPr lvl="1" eaLnBrk="1" hangingPunct="1"/>
            <a:r>
              <a:rPr lang="en-US" altLang="zh-CN">
                <a:latin typeface="Tahoma" charset="0"/>
                <a:ea typeface="ＭＳ Ｐゴシック" charset="0"/>
              </a:rPr>
              <a:t>2.6.20.3 kernel</a:t>
            </a:r>
          </a:p>
          <a:p>
            <a:pPr lvl="1" eaLnBrk="1" hangingPunct="1"/>
            <a:r>
              <a:rPr lang="en-US" altLang="zh-CN">
                <a:latin typeface="Tahoma" charset="0"/>
                <a:ea typeface="ＭＳ Ｐゴシック" charset="0"/>
              </a:rPr>
              <a:t>Performance counter tools from HP (Pfmon)</a:t>
            </a:r>
          </a:p>
          <a:p>
            <a:pPr lvl="1" eaLnBrk="1" hangingPunct="1"/>
            <a:r>
              <a:rPr lang="en-US" altLang="zh-CN">
                <a:latin typeface="Tahoma" charset="0"/>
                <a:ea typeface="ＭＳ Ｐゴシック" charset="0"/>
              </a:rPr>
              <a:t>Divide L2 cache into 16 colors</a:t>
            </a:r>
          </a:p>
          <a:p>
            <a:pPr lvl="1" eaLnBrk="1" hangingPunct="1"/>
            <a:endParaRPr lang="en-US" altLang="zh-CN">
              <a:latin typeface="Tahoma" charset="0"/>
              <a:ea typeface="ＭＳ Ｐゴシック" charset="0"/>
            </a:endParaRPr>
          </a:p>
        </p:txBody>
      </p:sp>
    </p:spTree>
    <p:extLst>
      <p:ext uri="{BB962C8B-B14F-4D97-AF65-F5344CB8AC3E}">
        <p14:creationId xmlns:p14="http://schemas.microsoft.com/office/powerpoint/2010/main" val="40147948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7" name="Object 5"/>
          <p:cNvGraphicFramePr>
            <a:graphicFrameLocks noGrp="1" noChangeAspect="1"/>
          </p:cNvGraphicFramePr>
          <p:nvPr>
            <p:ph idx="1"/>
          </p:nvPr>
        </p:nvGraphicFramePr>
        <p:xfrm>
          <a:off x="684213" y="1412875"/>
          <a:ext cx="7772400" cy="2628900"/>
        </p:xfrm>
        <a:graphic>
          <a:graphicData uri="http://schemas.openxmlformats.org/presentationml/2006/ole">
            <mc:AlternateContent xmlns:mc="http://schemas.openxmlformats.org/markup-compatibility/2006">
              <mc:Choice xmlns:v="urn:schemas-microsoft-com:vml" Requires="v">
                <p:oleObj spid="_x0000_s103452" name="Bitmap Image" r:id="rId4" imgW="6249272" imgH="2114845" progId="Paint.Picture">
                  <p:embed/>
                </p:oleObj>
              </mc:Choice>
              <mc:Fallback>
                <p:oleObj name="Bitmap Image" r:id="rId4" imgW="6249272" imgH="211484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412875"/>
                        <a:ext cx="7772400" cy="262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91138" name="Rectangle 2"/>
          <p:cNvSpPr>
            <a:spLocks noGrp="1"/>
          </p:cNvSpPr>
          <p:nvPr>
            <p:ph type="title"/>
          </p:nvPr>
        </p:nvSpPr>
        <p:spPr/>
        <p:txBody>
          <a:bodyPr/>
          <a:lstStyle/>
          <a:p>
            <a:pPr eaLnBrk="1" hangingPunct="1"/>
            <a:r>
              <a:rPr lang="en-US" altLang="zh-CN">
                <a:solidFill>
                  <a:srgbClr val="006633"/>
                </a:solidFill>
                <a:latin typeface="Garamond" charset="0"/>
                <a:ea typeface="ＭＳ Ｐゴシック" charset="0"/>
                <a:cs typeface="ＭＳ Ｐゴシック" charset="0"/>
              </a:rPr>
              <a:t>Performance – Static &amp; Dynamic</a:t>
            </a:r>
          </a:p>
        </p:txBody>
      </p:sp>
      <p:sp>
        <p:nvSpPr>
          <p:cNvPr id="45062" name="Rectangle 6"/>
          <p:cNvSpPr>
            <a:spLocks/>
          </p:cNvSpPr>
          <p:nvPr/>
        </p:nvSpPr>
        <p:spPr bwMode="auto">
          <a:xfrm>
            <a:off x="755650" y="4221163"/>
            <a:ext cx="7704138"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73050" indent="-273050">
              <a:spcBef>
                <a:spcPts val="575"/>
              </a:spcBef>
              <a:buClr>
                <a:srgbClr val="CC9900"/>
              </a:buClr>
              <a:buSzPct val="85000"/>
              <a:buFont typeface="Wingdings 2" charset="0"/>
              <a:buChar char=""/>
            </a:pPr>
            <a:r>
              <a:rPr lang="en-US" altLang="zh-CN" sz="2200">
                <a:solidFill>
                  <a:srgbClr val="000000"/>
                </a:solidFill>
                <a:latin typeface="Perpetua" charset="0"/>
              </a:rPr>
              <a:t>Aim to minimize combined miss rate</a:t>
            </a:r>
          </a:p>
          <a:p>
            <a:pPr marL="273050" indent="-273050">
              <a:spcBef>
                <a:spcPts val="575"/>
              </a:spcBef>
              <a:buClr>
                <a:srgbClr val="CC9900"/>
              </a:buClr>
              <a:buSzPct val="85000"/>
              <a:buFont typeface="Wingdings 2" charset="0"/>
              <a:buChar char=""/>
            </a:pPr>
            <a:r>
              <a:rPr lang="en-US" altLang="zh-CN" sz="2200">
                <a:solidFill>
                  <a:srgbClr val="000000"/>
                </a:solidFill>
                <a:latin typeface="Perpetua" charset="0"/>
              </a:rPr>
              <a:t>For RG-type, and some RY-type:</a:t>
            </a:r>
          </a:p>
          <a:p>
            <a:pPr marL="547688" lvl="1" indent="-228600">
              <a:spcBef>
                <a:spcPts val="375"/>
              </a:spcBef>
              <a:buClr>
                <a:srgbClr val="3B812F"/>
              </a:buClr>
              <a:buSzPct val="85000"/>
              <a:buFont typeface="Wingdings 2" charset="0"/>
              <a:buChar char=""/>
            </a:pPr>
            <a:r>
              <a:rPr lang="en-US" altLang="zh-CN" sz="2000">
                <a:solidFill>
                  <a:srgbClr val="000000"/>
                </a:solidFill>
                <a:latin typeface="Perpetua" charset="0"/>
              </a:rPr>
              <a:t>Static partitioning outperforms dynamic partitioning</a:t>
            </a:r>
          </a:p>
          <a:p>
            <a:pPr marL="273050" indent="-273050">
              <a:spcBef>
                <a:spcPts val="575"/>
              </a:spcBef>
              <a:buClr>
                <a:srgbClr val="CC9900"/>
              </a:buClr>
              <a:buSzPct val="85000"/>
              <a:buFont typeface="Wingdings 2" charset="0"/>
              <a:buChar char=""/>
            </a:pPr>
            <a:r>
              <a:rPr lang="en-US" altLang="zh-CN" sz="2200">
                <a:solidFill>
                  <a:srgbClr val="000000"/>
                </a:solidFill>
                <a:latin typeface="Perpetua" charset="0"/>
              </a:rPr>
              <a:t>For RR- and RY-type, and some RY-type</a:t>
            </a:r>
          </a:p>
          <a:p>
            <a:pPr marL="547688" lvl="1" indent="-228600">
              <a:spcBef>
                <a:spcPts val="375"/>
              </a:spcBef>
              <a:buClr>
                <a:srgbClr val="3B812F"/>
              </a:buClr>
              <a:buSzPct val="85000"/>
              <a:buFont typeface="Wingdings 2" charset="0"/>
              <a:buChar char=""/>
            </a:pPr>
            <a:r>
              <a:rPr lang="en-US" altLang="zh-CN" sz="2000">
                <a:solidFill>
                  <a:srgbClr val="000000"/>
                </a:solidFill>
                <a:latin typeface="Perpetua" charset="0"/>
              </a:rPr>
              <a:t>Dynamic partitioning outperforms static partitioning</a:t>
            </a:r>
          </a:p>
        </p:txBody>
      </p:sp>
      <p:sp>
        <p:nvSpPr>
          <p:cNvPr id="45063" name="Oval 7"/>
          <p:cNvSpPr>
            <a:spLocks noChangeArrowheads="1"/>
          </p:cNvSpPr>
          <p:nvPr/>
        </p:nvSpPr>
        <p:spPr bwMode="auto">
          <a:xfrm>
            <a:off x="2195513" y="2276475"/>
            <a:ext cx="215900" cy="5048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45064" name="Oval 8"/>
          <p:cNvSpPr>
            <a:spLocks noChangeArrowheads="1"/>
          </p:cNvSpPr>
          <p:nvPr/>
        </p:nvSpPr>
        <p:spPr bwMode="auto">
          <a:xfrm>
            <a:off x="3276600" y="1555750"/>
            <a:ext cx="215900" cy="5048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45065" name="Oval 9"/>
          <p:cNvSpPr>
            <a:spLocks noChangeArrowheads="1"/>
          </p:cNvSpPr>
          <p:nvPr/>
        </p:nvSpPr>
        <p:spPr bwMode="auto">
          <a:xfrm>
            <a:off x="4140200" y="1771650"/>
            <a:ext cx="215900" cy="5048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45066" name="Oval 10"/>
          <p:cNvSpPr>
            <a:spLocks noChangeArrowheads="1"/>
          </p:cNvSpPr>
          <p:nvPr/>
        </p:nvSpPr>
        <p:spPr bwMode="auto">
          <a:xfrm>
            <a:off x="2843213" y="2636838"/>
            <a:ext cx="215900" cy="5048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45067" name="Oval 11"/>
          <p:cNvSpPr>
            <a:spLocks noChangeArrowheads="1"/>
          </p:cNvSpPr>
          <p:nvPr/>
        </p:nvSpPr>
        <p:spPr bwMode="auto">
          <a:xfrm>
            <a:off x="4716463" y="2349500"/>
            <a:ext cx="287337" cy="5048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45068" name="Oval 12"/>
          <p:cNvSpPr>
            <a:spLocks noChangeArrowheads="1"/>
          </p:cNvSpPr>
          <p:nvPr/>
        </p:nvSpPr>
        <p:spPr bwMode="auto">
          <a:xfrm>
            <a:off x="1619250" y="2563813"/>
            <a:ext cx="215900" cy="5048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Tree>
    <p:extLst>
      <p:ext uri="{BB962C8B-B14F-4D97-AF65-F5344CB8AC3E}">
        <p14:creationId xmlns:p14="http://schemas.microsoft.com/office/powerpoint/2010/main" val="1106627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6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45065"/>
                                        </p:tgtEl>
                                      </p:cBhvr>
                                    </p:animEffect>
                                    <p:set>
                                      <p:cBhvr>
                                        <p:cTn id="19" dur="1" fill="hold">
                                          <p:stCondLst>
                                            <p:cond delay="499"/>
                                          </p:stCondLst>
                                        </p:cTn>
                                        <p:tgtEl>
                                          <p:spTgt spid="45065"/>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45064"/>
                                        </p:tgtEl>
                                      </p:cBhvr>
                                    </p:animEffect>
                                    <p:set>
                                      <p:cBhvr>
                                        <p:cTn id="22" dur="1" fill="hold">
                                          <p:stCondLst>
                                            <p:cond delay="499"/>
                                          </p:stCondLst>
                                        </p:cTn>
                                        <p:tgtEl>
                                          <p:spTgt spid="45064"/>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45063"/>
                                        </p:tgtEl>
                                      </p:cBhvr>
                                    </p:animEffect>
                                    <p:set>
                                      <p:cBhvr>
                                        <p:cTn id="25" dur="1" fill="hold">
                                          <p:stCondLst>
                                            <p:cond delay="499"/>
                                          </p:stCondLst>
                                        </p:cTn>
                                        <p:tgtEl>
                                          <p:spTgt spid="45063"/>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4506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506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506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062">
                                            <p:txEl>
                                              <p:pRg st="3" end="3"/>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50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build="allAtOnce"/>
      <p:bldP spid="45063" grpId="0" animBg="1"/>
      <p:bldP spid="45063" grpId="1" animBg="1"/>
      <p:bldP spid="45064" grpId="0" animBg="1"/>
      <p:bldP spid="45064" grpId="1" animBg="1"/>
      <p:bldP spid="45065" grpId="0" animBg="1"/>
      <p:bldP spid="45065" grpId="1" animBg="1"/>
      <p:bldP spid="45066" grpId="0" animBg="1"/>
      <p:bldP spid="45067" grpId="0" animBg="1"/>
      <p:bldP spid="4506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Software vs. Hardware Cache Management</a:t>
            </a:r>
          </a:p>
        </p:txBody>
      </p:sp>
      <p:sp>
        <p:nvSpPr>
          <p:cNvPr id="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Software advantages</a:t>
            </a:r>
          </a:p>
          <a:p>
            <a:pPr lvl="1">
              <a:buFont typeface="Wingdings" charset="0"/>
              <a:buNone/>
            </a:pPr>
            <a:r>
              <a:rPr lang="en-US" dirty="0">
                <a:latin typeface="Tahoma" charset="0"/>
                <a:ea typeface="ＭＳ Ｐゴシック" charset="0"/>
              </a:rPr>
              <a:t>+ No need to change hardware</a:t>
            </a:r>
          </a:p>
          <a:p>
            <a:pPr lvl="1">
              <a:buFont typeface="Wingdings" charset="0"/>
              <a:buNone/>
            </a:pPr>
            <a:r>
              <a:rPr lang="en-US" dirty="0">
                <a:latin typeface="Tahoma" charset="0"/>
                <a:ea typeface="ＭＳ Ｐゴシック" charset="0"/>
              </a:rPr>
              <a:t>+ Easier to upgrade/change algorithm (not burned into hardware)</a:t>
            </a:r>
          </a:p>
          <a:p>
            <a:pPr>
              <a:buFont typeface="Wingdings" charset="0"/>
              <a:buNone/>
            </a:pPr>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Disadvantages</a:t>
            </a:r>
          </a:p>
          <a:p>
            <a:pPr lvl="1">
              <a:buFont typeface="Wingdings" charset="0"/>
              <a:buNone/>
            </a:pPr>
            <a:r>
              <a:rPr lang="en-US" dirty="0">
                <a:latin typeface="Tahoma" charset="0"/>
                <a:ea typeface="ＭＳ Ｐゴシック" charset="0"/>
              </a:rPr>
              <a:t>- L</a:t>
            </a:r>
            <a:r>
              <a:rPr lang="en-US" dirty="0" smtClean="0">
                <a:latin typeface="Tahoma" charset="0"/>
                <a:ea typeface="ＭＳ Ｐゴシック" charset="0"/>
              </a:rPr>
              <a:t>arge granularity of partitioning </a:t>
            </a:r>
            <a:r>
              <a:rPr lang="en-US" dirty="0">
                <a:latin typeface="Tahoma" charset="0"/>
                <a:ea typeface="ＭＳ Ｐゴシック" charset="0"/>
              </a:rPr>
              <a:t>(page-based </a:t>
            </a:r>
            <a:r>
              <a:rPr lang="en-US" dirty="0" smtClean="0">
                <a:latin typeface="Tahoma" charset="0"/>
                <a:ea typeface="ＭＳ Ｐゴシック" charset="0"/>
              </a:rPr>
              <a:t>versus </a:t>
            </a:r>
            <a:r>
              <a:rPr lang="en-US" dirty="0">
                <a:latin typeface="Tahoma" charset="0"/>
                <a:ea typeface="ＭＳ Ｐゴシック" charset="0"/>
              </a:rPr>
              <a:t>way/block)</a:t>
            </a:r>
          </a:p>
          <a:p>
            <a:pPr lvl="1">
              <a:buFont typeface="Wingdings" charset="0"/>
              <a:buNone/>
            </a:pPr>
            <a:r>
              <a:rPr lang="en-US" dirty="0">
                <a:latin typeface="Tahoma" charset="0"/>
                <a:ea typeface="ＭＳ Ｐゴシック" charset="0"/>
              </a:rPr>
              <a:t>- Limited page colors </a:t>
            </a:r>
            <a:r>
              <a:rPr lang="en-US" dirty="0">
                <a:latin typeface="Tahoma" charset="0"/>
                <a:ea typeface="ＭＳ Ｐゴシック" charset="0"/>
                <a:sym typeface="Wingdings" charset="0"/>
              </a:rPr>
              <a:t> reduced performance per application (limited physical memory space!), reduced flexibility</a:t>
            </a:r>
            <a:endParaRPr lang="en-US" dirty="0">
              <a:latin typeface="Tahoma" charset="0"/>
              <a:ea typeface="ＭＳ Ｐゴシック" charset="0"/>
            </a:endParaRPr>
          </a:p>
          <a:p>
            <a:pPr lvl="1">
              <a:buFont typeface="Wingdings" charset="0"/>
              <a:buNone/>
            </a:pPr>
            <a:r>
              <a:rPr lang="en-US" dirty="0">
                <a:latin typeface="Tahoma" charset="0"/>
                <a:ea typeface="ＭＳ Ｐゴシック" charset="0"/>
              </a:rPr>
              <a:t>- Changing partition size has high overhead </a:t>
            </a:r>
            <a:r>
              <a:rPr lang="en-US" dirty="0">
                <a:latin typeface="Tahoma" charset="0"/>
                <a:ea typeface="ＭＳ Ｐゴシック" charset="0"/>
                <a:sym typeface="Wingdings" charset="0"/>
              </a:rPr>
              <a:t> page mapping changes</a:t>
            </a:r>
            <a:endParaRPr lang="en-US" dirty="0">
              <a:latin typeface="Tahoma" charset="0"/>
              <a:ea typeface="ＭＳ Ｐゴシック" charset="0"/>
            </a:endParaRPr>
          </a:p>
          <a:p>
            <a:pPr lvl="1">
              <a:buFont typeface="Wingdings" charset="0"/>
              <a:buNone/>
            </a:pPr>
            <a:r>
              <a:rPr lang="en-US" dirty="0">
                <a:latin typeface="Tahoma" charset="0"/>
                <a:ea typeface="ＭＳ Ｐゴシック" charset="0"/>
              </a:rPr>
              <a:t>- </a:t>
            </a:r>
            <a:r>
              <a:rPr lang="en-US" dirty="0" err="1">
                <a:latin typeface="Tahoma" charset="0"/>
                <a:ea typeface="ＭＳ Ｐゴシック" charset="0"/>
              </a:rPr>
              <a:t>Adaptivity</a:t>
            </a:r>
            <a:r>
              <a:rPr lang="en-US" dirty="0">
                <a:latin typeface="Tahoma" charset="0"/>
                <a:ea typeface="ＭＳ Ｐゴシック" charset="0"/>
              </a:rPr>
              <a:t> is slow: hardware can adapt every cycle (possibly)</a:t>
            </a:r>
          </a:p>
          <a:p>
            <a:pPr lvl="1">
              <a:buFont typeface="Wingdings" charset="0"/>
              <a:buNone/>
            </a:pPr>
            <a:r>
              <a:rPr lang="en-US" dirty="0">
                <a:latin typeface="Tahoma" charset="0"/>
                <a:ea typeface="ＭＳ Ｐゴシック" charset="0"/>
              </a:rPr>
              <a:t>- Not enough information exposed to software (e.g., number of misses due to inter-thread conflict)</a:t>
            </a:r>
          </a:p>
          <a:p>
            <a:pPr lvl="1">
              <a:buFont typeface="Wingdings" charset="0"/>
              <a:buNone/>
            </a:pPr>
            <a:endParaRPr lang="en-US" dirty="0">
              <a:latin typeface="Tahoma" charset="0"/>
              <a:ea typeface="ＭＳ Ｐゴシック" charset="0"/>
            </a:endParaRPr>
          </a:p>
          <a:p>
            <a:pPr lvl="1">
              <a:buFont typeface="Wingdings" charset="0"/>
              <a:buNone/>
            </a:pPr>
            <a:endParaRPr lang="en-US" dirty="0">
              <a:latin typeface="Tahoma" charset="0"/>
              <a:ea typeface="ＭＳ Ｐゴシック" charset="0"/>
            </a:endParaRPr>
          </a:p>
        </p:txBody>
      </p:sp>
      <p:sp>
        <p:nvSpPr>
          <p:cNvPr id="9318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BE3534-5983-0544-BDE1-8850F57F9916}" type="slidenum">
              <a:rPr lang="en-US" sz="1600">
                <a:solidFill>
                  <a:srgbClr val="000000"/>
                </a:solidFill>
                <a:latin typeface="Garamond" charset="0"/>
              </a:rPr>
              <a:pPr eaLnBrk="1" hangingPunct="1"/>
              <a:t>59</a:t>
            </a:fld>
            <a:endParaRPr lang="en-US" sz="1600">
              <a:solidFill>
                <a:srgbClr val="000000"/>
              </a:solidFill>
              <a:latin typeface="Garamond" charset="0"/>
            </a:endParaRPr>
          </a:p>
        </p:txBody>
      </p:sp>
    </p:spTree>
    <p:extLst>
      <p:ext uri="{BB962C8B-B14F-4D97-AF65-F5344CB8AC3E}">
        <p14:creationId xmlns:p14="http://schemas.microsoft.com/office/powerpoint/2010/main" val="11637142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Garamond" charset="0"/>
                <a:ea typeface="ＭＳ Ｐゴシック" charset="0"/>
                <a:cs typeface="ＭＳ Ｐゴシック" charset="0"/>
              </a:rPr>
              <a:t>Resource Sharing Disadvantages</a:t>
            </a:r>
          </a:p>
        </p:txBody>
      </p:sp>
      <p:sp>
        <p:nvSpPr>
          <p:cNvPr id="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Resource sharing results in </a:t>
            </a:r>
            <a:r>
              <a:rPr lang="en-US" dirty="0">
                <a:solidFill>
                  <a:srgbClr val="0000FF"/>
                </a:solidFill>
                <a:latin typeface="Tahoma" charset="0"/>
                <a:ea typeface="ＭＳ Ｐゴシック" charset="0"/>
                <a:cs typeface="ＭＳ Ｐゴシック" charset="0"/>
              </a:rPr>
              <a:t>contention for resources</a:t>
            </a:r>
          </a:p>
          <a:p>
            <a:pPr lvl="1"/>
            <a:r>
              <a:rPr lang="en-US" dirty="0">
                <a:latin typeface="Tahoma" charset="0"/>
                <a:ea typeface="ＭＳ Ｐゴシック" charset="0"/>
              </a:rPr>
              <a:t>When the resource is not idle, another thread cannot use it</a:t>
            </a:r>
          </a:p>
          <a:p>
            <a:pPr lvl="1"/>
            <a:r>
              <a:rPr lang="en-US" dirty="0">
                <a:latin typeface="Tahoma" charset="0"/>
                <a:ea typeface="ＭＳ Ｐゴシック" charset="0"/>
              </a:rPr>
              <a:t>If space is occupied by one thread, another thread needs to re-occupy it </a:t>
            </a:r>
          </a:p>
          <a:p>
            <a:pPr lvl="1"/>
            <a:endParaRPr lang="en-US" sz="1600" dirty="0">
              <a:latin typeface="Tahoma" charset="0"/>
              <a:ea typeface="ＭＳ Ｐゴシック" charset="0"/>
            </a:endParaRP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Sometimes reduces each or some thread</a:t>
            </a:r>
            <a:r>
              <a:rPr lang="ja-JP" altLang="en-US" dirty="0">
                <a:solidFill>
                  <a:srgbClr val="0000FF"/>
                </a:solidFill>
                <a:latin typeface="Tahoma" charset="0"/>
                <a:ea typeface="ＭＳ Ｐゴシック" charset="0"/>
                <a:cs typeface="ＭＳ Ｐゴシック" charset="0"/>
              </a:rPr>
              <a:t>’</a:t>
            </a:r>
            <a:r>
              <a:rPr lang="en-US" altLang="ja-JP" dirty="0">
                <a:solidFill>
                  <a:srgbClr val="0000FF"/>
                </a:solidFill>
                <a:latin typeface="Tahoma" charset="0"/>
                <a:ea typeface="ＭＳ Ｐゴシック" charset="0"/>
                <a:cs typeface="ＭＳ Ｐゴシック" charset="0"/>
              </a:rPr>
              <a:t>s performance</a:t>
            </a:r>
          </a:p>
          <a:p>
            <a:pPr>
              <a:buFont typeface="Wingdings" charset="0"/>
              <a:buNone/>
            </a:pPr>
            <a:r>
              <a:rPr lang="en-US" sz="2200" dirty="0">
                <a:latin typeface="Tahoma" charset="0"/>
                <a:ea typeface="ＭＳ Ｐゴシック" charset="0"/>
                <a:cs typeface="ＭＳ Ｐゴシック" charset="0"/>
              </a:rPr>
              <a:t>	- Thread performance can be worse than when it is run alone  </a:t>
            </a: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Eliminates performance isolation </a:t>
            </a:r>
            <a:r>
              <a:rPr lang="en-US" dirty="0">
                <a:latin typeface="Tahoma" charset="0"/>
                <a:ea typeface="ＭＳ Ｐゴシック" charset="0"/>
                <a:cs typeface="ＭＳ Ｐゴシック" charset="0"/>
                <a:sym typeface="Wingdings" charset="0"/>
              </a:rPr>
              <a:t> inconsistent performance across runs</a:t>
            </a:r>
            <a:endParaRPr lang="en-US" dirty="0">
              <a:latin typeface="Tahoma" charset="0"/>
              <a:ea typeface="ＭＳ Ｐゴシック" charset="0"/>
              <a:cs typeface="ＭＳ Ｐゴシック" charset="0"/>
            </a:endParaRPr>
          </a:p>
          <a:p>
            <a:pPr>
              <a:buFont typeface="Wingdings" charset="0"/>
              <a:buNone/>
            </a:pPr>
            <a:r>
              <a:rPr lang="en-US" sz="2200" dirty="0">
                <a:latin typeface="Tahoma" charset="0"/>
                <a:ea typeface="ＭＳ Ｐゴシック" charset="0"/>
                <a:cs typeface="ＭＳ Ｐゴシック" charset="0"/>
              </a:rPr>
              <a:t>  - Thread performance depends on co-executing threads</a:t>
            </a:r>
          </a:p>
          <a:p>
            <a:pPr>
              <a:buFont typeface="Wingdings" charset="0"/>
              <a:buNone/>
            </a:pPr>
            <a:r>
              <a:rPr lang="en-US" dirty="0">
                <a:latin typeface="Tahoma" charset="0"/>
                <a:ea typeface="ＭＳ Ｐゴシック" charset="0"/>
                <a:cs typeface="ＭＳ Ｐゴシック" charset="0"/>
              </a:rPr>
              <a:t>- Uncontrolled (free-for-all) sharing </a:t>
            </a:r>
            <a:r>
              <a:rPr lang="en-US" dirty="0">
                <a:solidFill>
                  <a:srgbClr val="0000FF"/>
                </a:solidFill>
                <a:latin typeface="Tahoma" charset="0"/>
                <a:ea typeface="ＭＳ Ｐゴシック" charset="0"/>
                <a:cs typeface="ＭＳ Ｐゴシック" charset="0"/>
              </a:rPr>
              <a:t>degrades QoS</a:t>
            </a:r>
          </a:p>
          <a:p>
            <a:pPr>
              <a:buFont typeface="Wingdings" charset="0"/>
              <a:buNone/>
            </a:pPr>
            <a:r>
              <a:rPr lang="en-US" sz="2200" dirty="0">
                <a:latin typeface="Tahoma" charset="0"/>
                <a:ea typeface="ＭＳ Ｐゴシック" charset="0"/>
                <a:cs typeface="ＭＳ Ｐゴシック" charset="0"/>
              </a:rPr>
              <a:t>  - Causes unfairness, </a:t>
            </a:r>
            <a:r>
              <a:rPr lang="en-US" sz="2200" dirty="0" smtClean="0">
                <a:latin typeface="Tahoma" charset="0"/>
                <a:ea typeface="ＭＳ Ｐゴシック" charset="0"/>
                <a:cs typeface="ＭＳ Ｐゴシック" charset="0"/>
              </a:rPr>
              <a:t>starvation</a:t>
            </a:r>
          </a:p>
          <a:p>
            <a:pPr>
              <a:buFont typeface="Wingdings" charset="0"/>
              <a:buNone/>
            </a:pPr>
            <a:endParaRPr lang="en-US" sz="1600" dirty="0">
              <a:latin typeface="Tahoma" charset="0"/>
              <a:ea typeface="ＭＳ Ｐゴシック" charset="0"/>
              <a:cs typeface="ＭＳ Ｐゴシック" charset="0"/>
            </a:endParaRPr>
          </a:p>
          <a:p>
            <a:pPr algn="ctr">
              <a:buFont typeface="Wingdings" charset="0"/>
              <a:buNone/>
            </a:pPr>
            <a:r>
              <a:rPr lang="en-US" sz="2200" dirty="0" smtClean="0">
                <a:solidFill>
                  <a:srgbClr val="FF0000"/>
                </a:solidFill>
                <a:latin typeface="Tahoma" charset="0"/>
                <a:ea typeface="ＭＳ Ｐゴシック" charset="0"/>
                <a:cs typeface="ＭＳ Ｐゴシック" charset="0"/>
              </a:rPr>
              <a:t>Need to efficiently and fairly utilize shared resources</a:t>
            </a:r>
            <a:endParaRPr lang="en-US" sz="2200" dirty="0">
              <a:solidFill>
                <a:srgbClr val="FF0000"/>
              </a:solidFill>
              <a:latin typeface="Tahoma" charset="0"/>
              <a:ea typeface="ＭＳ Ｐゴシック" charset="0"/>
              <a:cs typeface="ＭＳ Ｐゴシック" charset="0"/>
            </a:endParaRPr>
          </a:p>
        </p:txBody>
      </p:sp>
      <p:sp>
        <p:nvSpPr>
          <p:cNvPr id="2355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D083B7-AD5F-7246-8E02-F2FE2656769B}" type="slidenum">
              <a:rPr lang="en-US" sz="1600">
                <a:solidFill>
                  <a:srgbClr val="000000"/>
                </a:solidFill>
                <a:latin typeface="Garamond" charset="0"/>
              </a:rPr>
              <a:pPr eaLnBrk="1" hangingPunct="1"/>
              <a:t>6</a:t>
            </a:fld>
            <a:endParaRPr lang="en-US" sz="1600">
              <a:solidFill>
                <a:srgbClr val="000000"/>
              </a:solidFill>
              <a:latin typeface="Garamond" charset="0"/>
            </a:endParaRPr>
          </a:p>
        </p:txBody>
      </p:sp>
    </p:spTree>
    <p:extLst>
      <p:ext uri="{BB962C8B-B14F-4D97-AF65-F5344CB8AC3E}">
        <p14:creationId xmlns:p14="http://schemas.microsoft.com/office/powerpoint/2010/main" val="2043978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p:txBody>
          <a:bodyPr/>
          <a:lstStyle/>
          <a:p>
            <a:r>
              <a:rPr lang="en-US" dirty="0" smtClean="0">
                <a:latin typeface="Garamond" charset="0"/>
              </a:rPr>
              <a:t>Private/Shared Caching</a:t>
            </a:r>
            <a:endParaRPr lang="en-US" dirty="0">
              <a:latin typeface="Garamond" charset="0"/>
            </a:endParaRPr>
          </a:p>
        </p:txBody>
      </p:sp>
      <p:sp>
        <p:nvSpPr>
          <p:cNvPr id="41986" name="Subtitle 2"/>
          <p:cNvSpPr>
            <a:spLocks noGrp="1"/>
          </p:cNvSpPr>
          <p:nvPr>
            <p:ph type="subTitle" idx="1"/>
          </p:nvPr>
        </p:nvSpPr>
        <p:spPr/>
        <p:txBody>
          <a:bodyPr/>
          <a:lstStyle/>
          <a:p>
            <a:pPr>
              <a:buFont typeface="Wingdings" charset="0"/>
              <a:buNone/>
            </a:pPr>
            <a:endParaRPr lang="en-US">
              <a:latin typeface="Tahoma" charset="0"/>
            </a:endParaRPr>
          </a:p>
        </p:txBody>
      </p:sp>
      <p:sp>
        <p:nvSpPr>
          <p:cNvPr id="4198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59F178-025C-3C4E-9F3A-2C75E76AB7F8}" type="slidenum">
              <a:rPr lang="en-US" sz="1200">
                <a:solidFill>
                  <a:srgbClr val="000000"/>
                </a:solidFill>
                <a:latin typeface="Garamond" charset="0"/>
                <a:cs typeface="Arial" charset="0"/>
              </a:rPr>
              <a:pPr eaLnBrk="1" hangingPunct="1"/>
              <a:t>60</a:t>
            </a:fld>
            <a:endParaRPr lang="en-US" sz="1200">
              <a:solidFill>
                <a:srgbClr val="000000"/>
              </a:solidFill>
              <a:latin typeface="Garamond" charset="0"/>
              <a:cs typeface="Arial" charset="0"/>
            </a:endParaRPr>
          </a:p>
        </p:txBody>
      </p:sp>
    </p:spTree>
    <p:extLst>
      <p:ext uri="{BB962C8B-B14F-4D97-AF65-F5344CB8AC3E}">
        <p14:creationId xmlns:p14="http://schemas.microsoft.com/office/powerpoint/2010/main" val="6445349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Garamond" charset="0"/>
                <a:ea typeface="ＭＳ Ｐゴシック" charset="0"/>
                <a:cs typeface="ＭＳ Ｐゴシック" charset="0"/>
              </a:rPr>
              <a:t>Private/Shared Caching</a:t>
            </a:r>
          </a:p>
        </p:txBody>
      </p:sp>
      <p:sp>
        <p:nvSpPr>
          <p:cNvPr id="94210" name="Content Placeholder 2"/>
          <p:cNvSpPr>
            <a:spLocks noGrp="1"/>
          </p:cNvSpPr>
          <p:nvPr>
            <p:ph idx="1"/>
          </p:nvPr>
        </p:nvSpPr>
        <p:spPr>
          <a:xfrm>
            <a:off x="228600" y="901700"/>
            <a:ext cx="8610600" cy="5194300"/>
          </a:xfrm>
        </p:spPr>
        <p:txBody>
          <a:bodyPr/>
          <a:lstStyle/>
          <a:p>
            <a:r>
              <a:rPr lang="en-US" dirty="0">
                <a:latin typeface="Tahoma" charset="0"/>
                <a:ea typeface="ＭＳ Ｐゴシック" charset="0"/>
                <a:cs typeface="ＭＳ Ｐゴシック" charset="0"/>
              </a:rPr>
              <a:t>Example: Adaptive spill/receive caching</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Goal: Achieve the benefits of private caches (low latency, performance isolation) while sharing cache capacity across cores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Idea: </a:t>
            </a:r>
            <a:r>
              <a:rPr lang="en-US" dirty="0">
                <a:solidFill>
                  <a:srgbClr val="0000FF"/>
                </a:solidFill>
                <a:latin typeface="Tahoma" charset="0"/>
                <a:ea typeface="ＭＳ Ｐゴシック" charset="0"/>
                <a:cs typeface="ＭＳ Ｐゴシック" charset="0"/>
              </a:rPr>
              <a:t>Start with a private cache design (for performance isolation), but dynamically steal space from other cores that do not need all their private caches</a:t>
            </a:r>
          </a:p>
          <a:p>
            <a:pPr lvl="1"/>
            <a:r>
              <a:rPr lang="en-US" dirty="0">
                <a:latin typeface="Tahoma" charset="0"/>
                <a:ea typeface="ＭＳ Ｐゴシック" charset="0"/>
              </a:rPr>
              <a:t>Some caches can spill their data to other cores</a:t>
            </a:r>
            <a:r>
              <a:rPr lang="ja-JP" altLang="en-US" dirty="0">
                <a:latin typeface="Tahoma" charset="0"/>
                <a:ea typeface="ＭＳ Ｐゴシック" charset="0"/>
              </a:rPr>
              <a:t>’</a:t>
            </a:r>
            <a:r>
              <a:rPr lang="en-US" altLang="ja-JP" dirty="0">
                <a:latin typeface="Tahoma" charset="0"/>
                <a:ea typeface="ＭＳ Ｐゴシック" charset="0"/>
              </a:rPr>
              <a:t> caches dynamically</a:t>
            </a:r>
          </a:p>
          <a:p>
            <a:pPr lvl="1">
              <a:buFont typeface="Wingdings" charset="0"/>
              <a:buNone/>
            </a:pPr>
            <a:endParaRPr lang="en-US" dirty="0">
              <a:latin typeface="Tahoma" charset="0"/>
              <a:ea typeface="ＭＳ Ｐゴシック" charset="0"/>
            </a:endParaRPr>
          </a:p>
          <a:p>
            <a:r>
              <a:rPr lang="en-US" dirty="0" err="1">
                <a:latin typeface="Tahoma" charset="0"/>
                <a:ea typeface="굴림" charset="0"/>
                <a:cs typeface="굴림" charset="0"/>
              </a:rPr>
              <a:t>Qureshi</a:t>
            </a:r>
            <a:r>
              <a:rPr lang="en-US" dirty="0">
                <a:latin typeface="Tahoma" charset="0"/>
                <a:ea typeface="굴림" charset="0"/>
                <a:cs typeface="굴림" charset="0"/>
              </a:rPr>
              <a:t>, </a:t>
            </a:r>
            <a:r>
              <a:rPr lang="ja-JP" altLang="en-US" dirty="0">
                <a:latin typeface="Tahoma" charset="0"/>
                <a:ea typeface="굴림" charset="0"/>
                <a:cs typeface="굴림" charset="0"/>
              </a:rPr>
              <a:t>“</a:t>
            </a:r>
            <a:r>
              <a:rPr lang="en-US" altLang="ja-JP" dirty="0">
                <a:solidFill>
                  <a:srgbClr val="0000FF"/>
                </a:solidFill>
                <a:latin typeface="Tahoma" charset="0"/>
                <a:ea typeface="굴림" charset="0"/>
                <a:cs typeface="굴림" charset="0"/>
              </a:rPr>
              <a:t>Adaptive Spill-Receive for Robust High-Performance Caching in CMPs</a:t>
            </a:r>
            <a:r>
              <a:rPr lang="en-US" altLang="ja-JP" dirty="0">
                <a:latin typeface="Tahoma" charset="0"/>
                <a:ea typeface="굴림" charset="0"/>
                <a:cs typeface="굴림" charset="0"/>
              </a:rPr>
              <a:t>,</a:t>
            </a:r>
            <a:r>
              <a:rPr lang="ja-JP" altLang="en-US" dirty="0">
                <a:latin typeface="Tahoma" charset="0"/>
                <a:ea typeface="굴림" charset="0"/>
                <a:cs typeface="굴림" charset="0"/>
              </a:rPr>
              <a:t>”</a:t>
            </a:r>
            <a:r>
              <a:rPr lang="en-US" altLang="ja-JP" dirty="0">
                <a:latin typeface="Tahoma" charset="0"/>
                <a:ea typeface="굴림" charset="0"/>
                <a:cs typeface="굴림" charset="0"/>
              </a:rPr>
              <a:t> HPCA 2009.</a:t>
            </a:r>
            <a:endParaRPr lang="en-US" altLang="ja-JP" dirty="0">
              <a:latin typeface="Tahoma" charset="0"/>
              <a:ea typeface="ＭＳ Ｐゴシック" charset="0"/>
              <a:cs typeface="ＭＳ Ｐゴシック" charset="0"/>
            </a:endParaRPr>
          </a:p>
          <a:p>
            <a:pPr lvl="1"/>
            <a:endParaRPr lang="en-US" dirty="0">
              <a:latin typeface="Tahoma" charset="0"/>
              <a:ea typeface="ＭＳ Ｐゴシック" charset="0"/>
            </a:endParaRPr>
          </a:p>
        </p:txBody>
      </p:sp>
      <p:sp>
        <p:nvSpPr>
          <p:cNvPr id="942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989349-FAF0-2A4E-8A56-23185A0E5814}" type="slidenum">
              <a:rPr lang="en-US" sz="1600">
                <a:solidFill>
                  <a:srgbClr val="000000"/>
                </a:solidFill>
                <a:latin typeface="Garamond" charset="0"/>
              </a:rPr>
              <a:pPr eaLnBrk="1" hangingPunct="1"/>
              <a:t>61</a:t>
            </a:fld>
            <a:endParaRPr lang="en-US" sz="1600">
              <a:solidFill>
                <a:srgbClr val="000000"/>
              </a:solidFill>
              <a:latin typeface="Garamond" charset="0"/>
            </a:endParaRPr>
          </a:p>
        </p:txBody>
      </p:sp>
    </p:spTree>
    <p:extLst>
      <p:ext uri="{BB962C8B-B14F-4D97-AF65-F5344CB8AC3E}">
        <p14:creationId xmlns:p14="http://schemas.microsoft.com/office/powerpoint/2010/main" val="4281556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B3523AE3-7FBB-7940-A585-C123C50B9924}" type="slidenum">
              <a:rPr lang="en-US" sz="1200">
                <a:solidFill>
                  <a:srgbClr val="000000"/>
                </a:solidFill>
                <a:latin typeface="Garamond" charset="0"/>
              </a:rPr>
              <a:pPr algn="ctr" eaLnBrk="1" hangingPunct="1"/>
              <a:t>62</a:t>
            </a:fld>
            <a:endParaRPr lang="en-US" sz="1200">
              <a:solidFill>
                <a:srgbClr val="000000"/>
              </a:solidFill>
              <a:latin typeface="Garamond" charset="0"/>
            </a:endParaRPr>
          </a:p>
        </p:txBody>
      </p:sp>
      <p:sp>
        <p:nvSpPr>
          <p:cNvPr id="95234" name="Rectangle 2"/>
          <p:cNvSpPr>
            <a:spLocks noGrp="1" noChangeArrowheads="1"/>
          </p:cNvSpPr>
          <p:nvPr>
            <p:ph type="title"/>
          </p:nvPr>
        </p:nvSpPr>
        <p:spPr>
          <a:xfrm>
            <a:off x="381000" y="152400"/>
            <a:ext cx="8081963" cy="450850"/>
          </a:xfrm>
        </p:spPr>
        <p:txBody>
          <a:bodyPr/>
          <a:lstStyle/>
          <a:p>
            <a:r>
              <a:rPr lang="en-US">
                <a:latin typeface="Garamond" charset="0"/>
                <a:ea typeface="ＭＳ Ｐゴシック" charset="0"/>
                <a:cs typeface="ＭＳ Ｐゴシック" charset="0"/>
              </a:rPr>
              <a:t>Revisiting Private Caches on CMP</a:t>
            </a:r>
          </a:p>
        </p:txBody>
      </p:sp>
      <p:sp>
        <p:nvSpPr>
          <p:cNvPr id="95235" name="Text Box 3"/>
          <p:cNvSpPr txBox="1">
            <a:spLocks noChangeArrowheads="1"/>
          </p:cNvSpPr>
          <p:nvPr/>
        </p:nvSpPr>
        <p:spPr bwMode="auto">
          <a:xfrm>
            <a:off x="777875" y="1471613"/>
            <a:ext cx="79089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Private caches avoid the need for shared interconnect</a:t>
            </a:r>
          </a:p>
          <a:p>
            <a:pPr eaLnBrk="1" hangingPunct="1"/>
            <a:r>
              <a:rPr lang="en-US">
                <a:solidFill>
                  <a:srgbClr val="000000"/>
                </a:solidFill>
              </a:rPr>
              <a:t>    ++ fast latency, tiled design, performance isolation</a:t>
            </a:r>
          </a:p>
        </p:txBody>
      </p:sp>
      <p:grpSp>
        <p:nvGrpSpPr>
          <p:cNvPr id="95236" name="Group 4"/>
          <p:cNvGrpSpPr>
            <a:grpSpLocks/>
          </p:cNvGrpSpPr>
          <p:nvPr/>
        </p:nvGrpSpPr>
        <p:grpSpPr bwMode="auto">
          <a:xfrm>
            <a:off x="822325" y="2665413"/>
            <a:ext cx="5568950" cy="2227262"/>
            <a:chOff x="969" y="2063"/>
            <a:chExt cx="3508" cy="1403"/>
          </a:xfrm>
        </p:grpSpPr>
        <p:sp>
          <p:nvSpPr>
            <p:cNvPr id="95241" name="Rectangle 5"/>
            <p:cNvSpPr>
              <a:spLocks noChangeArrowheads="1"/>
            </p:cNvSpPr>
            <p:nvPr/>
          </p:nvSpPr>
          <p:spPr bwMode="auto">
            <a:xfrm>
              <a:off x="969" y="2063"/>
              <a:ext cx="3508" cy="1403"/>
            </a:xfrm>
            <a:prstGeom prst="rect">
              <a:avLst/>
            </a:prstGeom>
            <a:solidFill>
              <a:srgbClr val="CCFFCC">
                <a:alpha val="50195"/>
              </a:srgbClr>
            </a:solidFill>
            <a:ln w="38100">
              <a:solidFill>
                <a:schemeClr val="tx1"/>
              </a:solidFill>
              <a:miter lim="800000"/>
              <a:headEnd/>
              <a:tailEnd/>
            </a:ln>
          </p:spPr>
          <p:txBody>
            <a:bodyPr wrap="none" anchor="ctr"/>
            <a:lstStyle/>
            <a:p>
              <a:endParaRPr lang="en-US">
                <a:solidFill>
                  <a:srgbClr val="000000"/>
                </a:solidFill>
              </a:endParaRPr>
            </a:p>
          </p:txBody>
        </p:sp>
        <p:sp>
          <p:nvSpPr>
            <p:cNvPr id="95242" name="AutoShape 6"/>
            <p:cNvSpPr>
              <a:spLocks noChangeArrowheads="1"/>
            </p:cNvSpPr>
            <p:nvPr/>
          </p:nvSpPr>
          <p:spPr bwMode="auto">
            <a:xfrm>
              <a:off x="3703" y="2378"/>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sp>
          <p:nvSpPr>
            <p:cNvPr id="95243" name="AutoShape 7"/>
            <p:cNvSpPr>
              <a:spLocks noChangeArrowheads="1"/>
            </p:cNvSpPr>
            <p:nvPr/>
          </p:nvSpPr>
          <p:spPr bwMode="auto">
            <a:xfrm>
              <a:off x="2813" y="2396"/>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sp>
          <p:nvSpPr>
            <p:cNvPr id="95244" name="AutoShape 8"/>
            <p:cNvSpPr>
              <a:spLocks noChangeArrowheads="1"/>
            </p:cNvSpPr>
            <p:nvPr/>
          </p:nvSpPr>
          <p:spPr bwMode="auto">
            <a:xfrm>
              <a:off x="1961" y="2378"/>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sp>
          <p:nvSpPr>
            <p:cNvPr id="95245" name="AutoShape 9"/>
            <p:cNvSpPr>
              <a:spLocks noChangeArrowheads="1"/>
            </p:cNvSpPr>
            <p:nvPr/>
          </p:nvSpPr>
          <p:spPr bwMode="auto">
            <a:xfrm>
              <a:off x="1066" y="2378"/>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grpSp>
          <p:nvGrpSpPr>
            <p:cNvPr id="95246" name="Group 10"/>
            <p:cNvGrpSpPr>
              <a:grpSpLocks/>
            </p:cNvGrpSpPr>
            <p:nvPr/>
          </p:nvGrpSpPr>
          <p:grpSpPr bwMode="auto">
            <a:xfrm>
              <a:off x="1138" y="2450"/>
              <a:ext cx="581" cy="865"/>
              <a:chOff x="1138" y="2450"/>
              <a:chExt cx="581" cy="865"/>
            </a:xfrm>
          </p:grpSpPr>
          <p:sp>
            <p:nvSpPr>
              <p:cNvPr id="95270" name="Rectangle 11"/>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A</a:t>
                </a:r>
              </a:p>
            </p:txBody>
          </p:sp>
          <p:sp>
            <p:nvSpPr>
              <p:cNvPr id="95271" name="Rectangle 12"/>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72" name="Rectangle 13"/>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73" name="Line 14"/>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74" name="Rectangle 15"/>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A</a:t>
                </a:r>
              </a:p>
            </p:txBody>
          </p:sp>
        </p:grpSp>
        <p:grpSp>
          <p:nvGrpSpPr>
            <p:cNvPr id="95247" name="Group 16"/>
            <p:cNvGrpSpPr>
              <a:grpSpLocks/>
            </p:cNvGrpSpPr>
            <p:nvPr/>
          </p:nvGrpSpPr>
          <p:grpSpPr bwMode="auto">
            <a:xfrm>
              <a:off x="2033" y="2450"/>
              <a:ext cx="581" cy="865"/>
              <a:chOff x="1138" y="2450"/>
              <a:chExt cx="581" cy="865"/>
            </a:xfrm>
          </p:grpSpPr>
          <p:sp>
            <p:nvSpPr>
              <p:cNvPr id="95265" name="Rectangle 17"/>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B</a:t>
                </a:r>
              </a:p>
            </p:txBody>
          </p:sp>
          <p:sp>
            <p:nvSpPr>
              <p:cNvPr id="95266" name="Rectangle 18"/>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67" name="Rectangle 19"/>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68" name="Line 20"/>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69" name="Rectangle 21"/>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B</a:t>
                </a:r>
              </a:p>
            </p:txBody>
          </p:sp>
        </p:grpSp>
        <p:grpSp>
          <p:nvGrpSpPr>
            <p:cNvPr id="95248" name="Group 22"/>
            <p:cNvGrpSpPr>
              <a:grpSpLocks/>
            </p:cNvGrpSpPr>
            <p:nvPr/>
          </p:nvGrpSpPr>
          <p:grpSpPr bwMode="auto">
            <a:xfrm>
              <a:off x="2880" y="2456"/>
              <a:ext cx="581" cy="865"/>
              <a:chOff x="1138" y="2450"/>
              <a:chExt cx="581" cy="865"/>
            </a:xfrm>
          </p:grpSpPr>
          <p:sp>
            <p:nvSpPr>
              <p:cNvPr id="95260" name="Rectangle 23"/>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C</a:t>
                </a:r>
              </a:p>
            </p:txBody>
          </p:sp>
          <p:sp>
            <p:nvSpPr>
              <p:cNvPr id="95261" name="Rectangle 24"/>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62" name="Rectangle 25"/>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63" name="Line 26"/>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64" name="Rectangle 27"/>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C</a:t>
                </a:r>
              </a:p>
            </p:txBody>
          </p:sp>
        </p:grpSp>
        <p:grpSp>
          <p:nvGrpSpPr>
            <p:cNvPr id="95249" name="Group 28"/>
            <p:cNvGrpSpPr>
              <a:grpSpLocks/>
            </p:cNvGrpSpPr>
            <p:nvPr/>
          </p:nvGrpSpPr>
          <p:grpSpPr bwMode="auto">
            <a:xfrm>
              <a:off x="3775" y="2450"/>
              <a:ext cx="581" cy="865"/>
              <a:chOff x="1138" y="2450"/>
              <a:chExt cx="581" cy="865"/>
            </a:xfrm>
          </p:grpSpPr>
          <p:sp>
            <p:nvSpPr>
              <p:cNvPr id="95255" name="Rectangle 29"/>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D</a:t>
                </a:r>
              </a:p>
            </p:txBody>
          </p:sp>
          <p:sp>
            <p:nvSpPr>
              <p:cNvPr id="95256" name="Rectangle 30"/>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57" name="Rectangle 31"/>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58" name="Line 32"/>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59" name="Rectangle 33"/>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D</a:t>
                </a:r>
              </a:p>
            </p:txBody>
          </p:sp>
        </p:grpSp>
        <p:sp>
          <p:nvSpPr>
            <p:cNvPr id="95250" name="Line 34"/>
            <p:cNvSpPr>
              <a:spLocks noChangeShapeType="1"/>
            </p:cNvSpPr>
            <p:nvPr/>
          </p:nvSpPr>
          <p:spPr bwMode="auto">
            <a:xfrm>
              <a:off x="1404"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51" name="Line 35"/>
            <p:cNvSpPr>
              <a:spLocks noChangeShapeType="1"/>
            </p:cNvSpPr>
            <p:nvPr/>
          </p:nvSpPr>
          <p:spPr bwMode="auto">
            <a:xfrm>
              <a:off x="1404" y="2160"/>
              <a:ext cx="2637"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52" name="Line 36"/>
            <p:cNvSpPr>
              <a:spLocks noChangeShapeType="1"/>
            </p:cNvSpPr>
            <p:nvPr/>
          </p:nvSpPr>
          <p:spPr bwMode="auto">
            <a:xfrm>
              <a:off x="2299"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53" name="Line 37"/>
            <p:cNvSpPr>
              <a:spLocks noChangeShapeType="1"/>
            </p:cNvSpPr>
            <p:nvPr/>
          </p:nvSpPr>
          <p:spPr bwMode="auto">
            <a:xfrm>
              <a:off x="3146"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54" name="Line 38"/>
            <p:cNvSpPr>
              <a:spLocks noChangeShapeType="1"/>
            </p:cNvSpPr>
            <p:nvPr/>
          </p:nvSpPr>
          <p:spPr bwMode="auto">
            <a:xfrm>
              <a:off x="4041"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grpSp>
      <p:sp>
        <p:nvSpPr>
          <p:cNvPr id="95237" name="Line 39"/>
          <p:cNvSpPr>
            <a:spLocks noChangeShapeType="1"/>
          </p:cNvSpPr>
          <p:nvPr/>
        </p:nvSpPr>
        <p:spPr bwMode="auto">
          <a:xfrm flipV="1">
            <a:off x="5705475" y="2824163"/>
            <a:ext cx="191928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95238" name="Text Box 40"/>
          <p:cNvSpPr txBox="1">
            <a:spLocks noChangeArrowheads="1"/>
          </p:cNvSpPr>
          <p:nvPr/>
        </p:nvSpPr>
        <p:spPr bwMode="auto">
          <a:xfrm>
            <a:off x="6862763" y="3505200"/>
            <a:ext cx="15144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0000"/>
                </a:solidFill>
              </a:rPr>
              <a:t>Memory</a:t>
            </a:r>
          </a:p>
        </p:txBody>
      </p:sp>
      <p:sp>
        <p:nvSpPr>
          <p:cNvPr id="95239" name="Text Box 41"/>
          <p:cNvSpPr txBox="1">
            <a:spLocks noChangeArrowheads="1"/>
          </p:cNvSpPr>
          <p:nvPr/>
        </p:nvSpPr>
        <p:spPr bwMode="auto">
          <a:xfrm>
            <a:off x="822325" y="5329238"/>
            <a:ext cx="7224713"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Wingdings" charset="0"/>
              <a:buNone/>
            </a:pPr>
            <a:r>
              <a:rPr lang="en-US" sz="2000">
                <a:solidFill>
                  <a:srgbClr val="FF0000"/>
                </a:solidFill>
              </a:rPr>
              <a:t>Problem:</a:t>
            </a:r>
            <a:r>
              <a:rPr lang="en-US" sz="2000">
                <a:solidFill>
                  <a:srgbClr val="000000"/>
                </a:solidFill>
              </a:rPr>
              <a:t> When one core needs more cache and other core </a:t>
            </a:r>
          </a:p>
          <a:p>
            <a:pPr algn="ctr" eaLnBrk="1" hangingPunct="1">
              <a:spcBef>
                <a:spcPct val="20000"/>
              </a:spcBef>
              <a:buFont typeface="Wingdings" charset="0"/>
              <a:buNone/>
            </a:pPr>
            <a:r>
              <a:rPr lang="en-US" sz="2000">
                <a:solidFill>
                  <a:srgbClr val="000000"/>
                </a:solidFill>
              </a:rPr>
              <a:t>has spare cache, private-cache CMPs cannot share capacity </a:t>
            </a:r>
          </a:p>
        </p:txBody>
      </p:sp>
      <p:sp>
        <p:nvSpPr>
          <p:cNvPr id="95240" name="Line 42"/>
          <p:cNvSpPr>
            <a:spLocks noChangeShapeType="1"/>
          </p:cNvSpPr>
          <p:nvPr/>
        </p:nvSpPr>
        <p:spPr bwMode="auto">
          <a:xfrm>
            <a:off x="7613650" y="2813050"/>
            <a:ext cx="0" cy="639763"/>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64008" tIns="32004" rIns="64008" bIns="32004" anchor="ctr"/>
          <a:lstStyle/>
          <a:p>
            <a:endParaRPr lang="en-US">
              <a:solidFill>
                <a:srgbClr val="000000"/>
              </a:solidFill>
            </a:endParaRPr>
          </a:p>
        </p:txBody>
      </p:sp>
    </p:spTree>
    <p:extLst>
      <p:ext uri="{BB962C8B-B14F-4D97-AF65-F5344CB8AC3E}">
        <p14:creationId xmlns:p14="http://schemas.microsoft.com/office/powerpoint/2010/main" val="248774061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3391E087-A428-064A-AE6E-8BC44AC4A6D1}" type="slidenum">
              <a:rPr lang="en-US" sz="1200">
                <a:solidFill>
                  <a:srgbClr val="000000"/>
                </a:solidFill>
                <a:latin typeface="Garamond" charset="0"/>
              </a:rPr>
              <a:pPr algn="ctr" eaLnBrk="1" hangingPunct="1"/>
              <a:t>63</a:t>
            </a:fld>
            <a:endParaRPr lang="en-US" sz="1200">
              <a:solidFill>
                <a:srgbClr val="000000"/>
              </a:solidFill>
              <a:latin typeface="Garamond" charset="0"/>
            </a:endParaRPr>
          </a:p>
        </p:txBody>
      </p:sp>
      <p:sp>
        <p:nvSpPr>
          <p:cNvPr id="97282" name="Rectangle 2"/>
          <p:cNvSpPr>
            <a:spLocks noGrp="1" noChangeArrowheads="1"/>
          </p:cNvSpPr>
          <p:nvPr>
            <p:ph type="title"/>
          </p:nvPr>
        </p:nvSpPr>
        <p:spPr>
          <a:xfrm>
            <a:off x="228600" y="158750"/>
            <a:ext cx="7783513" cy="450850"/>
          </a:xfrm>
        </p:spPr>
        <p:txBody>
          <a:bodyPr/>
          <a:lstStyle/>
          <a:p>
            <a:r>
              <a:rPr lang="en-US">
                <a:latin typeface="Garamond" charset="0"/>
                <a:ea typeface="ＭＳ Ｐゴシック" charset="0"/>
                <a:cs typeface="ＭＳ Ｐゴシック" charset="0"/>
              </a:rPr>
              <a:t> Cache Line Spilling </a:t>
            </a:r>
          </a:p>
        </p:txBody>
      </p:sp>
      <p:sp>
        <p:nvSpPr>
          <p:cNvPr id="97283" name="Rectangle 3"/>
          <p:cNvSpPr>
            <a:spLocks noGrp="1" noChangeArrowheads="1"/>
          </p:cNvSpPr>
          <p:nvPr>
            <p:ph type="body" idx="1"/>
          </p:nvPr>
        </p:nvSpPr>
        <p:spPr>
          <a:xfrm>
            <a:off x="625475" y="1355725"/>
            <a:ext cx="8243888" cy="1066800"/>
          </a:xfrm>
        </p:spPr>
        <p:txBody>
          <a:bodyPr/>
          <a:lstStyle/>
          <a:p>
            <a:pPr marL="457200" indent="-457200">
              <a:buFont typeface="Wingdings" charset="0"/>
              <a:buNone/>
            </a:pPr>
            <a:r>
              <a:rPr lang="en-US">
                <a:latin typeface="Tahoma" charset="0"/>
                <a:ea typeface="ＭＳ Ｐゴシック" charset="0"/>
                <a:cs typeface="ＭＳ Ｐゴシック" charset="0"/>
              </a:rPr>
              <a:t>Spill evicted line from one cache to neighbor cache</a:t>
            </a:r>
          </a:p>
          <a:p>
            <a:pPr marL="457200" indent="-457200">
              <a:buFont typeface="Wingdings" charset="0"/>
              <a:buNone/>
            </a:pPr>
            <a:r>
              <a:rPr lang="en-US">
                <a:latin typeface="Tahoma" charset="0"/>
                <a:ea typeface="ＭＳ Ｐゴシック" charset="0"/>
                <a:cs typeface="ＭＳ Ｐゴシック" charset="0"/>
              </a:rPr>
              <a:t>	- Co-operative caching (CC)  </a:t>
            </a:r>
            <a:r>
              <a:rPr lang="en-US" sz="1800">
                <a:latin typeface="Tahoma" charset="0"/>
                <a:ea typeface="ＭＳ Ｐゴシック" charset="0"/>
                <a:cs typeface="ＭＳ Ｐゴシック" charset="0"/>
              </a:rPr>
              <a:t>[ Chang+ ISCA</a:t>
            </a:r>
            <a:r>
              <a:rPr lang="ja-JP" altLang="en-US" sz="1800">
                <a:latin typeface="Tahoma" charset="0"/>
                <a:ea typeface="ＭＳ Ｐゴシック" charset="0"/>
                <a:cs typeface="ＭＳ Ｐゴシック" charset="0"/>
              </a:rPr>
              <a:t>’</a:t>
            </a:r>
            <a:r>
              <a:rPr lang="en-US" altLang="ja-JP" sz="1800">
                <a:latin typeface="Tahoma" charset="0"/>
                <a:ea typeface="ＭＳ Ｐゴシック" charset="0"/>
                <a:cs typeface="ＭＳ Ｐゴシック" charset="0"/>
              </a:rPr>
              <a:t>06]</a:t>
            </a:r>
            <a:endParaRPr lang="en-US" sz="1800">
              <a:latin typeface="Tahoma" charset="0"/>
              <a:ea typeface="ＭＳ Ｐゴシック" charset="0"/>
              <a:cs typeface="ＭＳ Ｐゴシック" charset="0"/>
            </a:endParaRPr>
          </a:p>
        </p:txBody>
      </p:sp>
      <p:sp>
        <p:nvSpPr>
          <p:cNvPr id="97284" name="Text Box 4" descr="90%"/>
          <p:cNvSpPr txBox="1">
            <a:spLocks noChangeArrowheads="1"/>
          </p:cNvSpPr>
          <p:nvPr/>
        </p:nvSpPr>
        <p:spPr bwMode="auto">
          <a:xfrm>
            <a:off x="473075" y="4400550"/>
            <a:ext cx="8202613" cy="110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Font typeface="Wingdings" charset="0"/>
              <a:buNone/>
            </a:pPr>
            <a:r>
              <a:rPr lang="en-US" sz="2200">
                <a:solidFill>
                  <a:srgbClr val="000000"/>
                </a:solidFill>
              </a:rPr>
              <a:t>Problem with CC: </a:t>
            </a:r>
          </a:p>
          <a:p>
            <a:pPr eaLnBrk="1" hangingPunct="1">
              <a:lnSpc>
                <a:spcPct val="90000"/>
              </a:lnSpc>
              <a:spcBef>
                <a:spcPct val="20000"/>
              </a:spcBef>
              <a:buFont typeface="Wingdings" charset="0"/>
              <a:buAutoNum type="arabicPeriod"/>
            </a:pPr>
            <a:r>
              <a:rPr lang="en-US" sz="2200">
                <a:solidFill>
                  <a:srgbClr val="000000"/>
                </a:solidFill>
              </a:rPr>
              <a:t>Performance depends on the parameter (spill probability)</a:t>
            </a:r>
            <a:endParaRPr lang="en-US" sz="2200">
              <a:solidFill>
                <a:srgbClr val="02203A"/>
              </a:solidFill>
            </a:endParaRPr>
          </a:p>
          <a:p>
            <a:pPr eaLnBrk="1" hangingPunct="1">
              <a:lnSpc>
                <a:spcPct val="90000"/>
              </a:lnSpc>
              <a:spcBef>
                <a:spcPct val="20000"/>
              </a:spcBef>
              <a:buFont typeface="Wingdings" charset="0"/>
              <a:buAutoNum type="arabicPeriod"/>
            </a:pPr>
            <a:r>
              <a:rPr lang="en-US" sz="2200">
                <a:solidFill>
                  <a:srgbClr val="000000"/>
                </a:solidFill>
              </a:rPr>
              <a:t>All caches spill as well as receive </a:t>
            </a:r>
            <a:r>
              <a:rPr lang="en-US" sz="2200">
                <a:solidFill>
                  <a:srgbClr val="000000"/>
                </a:solidFill>
                <a:sym typeface="Wingdings" charset="0"/>
              </a:rPr>
              <a:t> Limited improvement </a:t>
            </a:r>
            <a:r>
              <a:rPr lang="en-US" sz="2200">
                <a:solidFill>
                  <a:srgbClr val="000000"/>
                </a:solidFill>
              </a:rPr>
              <a:t> </a:t>
            </a:r>
          </a:p>
        </p:txBody>
      </p:sp>
      <p:sp>
        <p:nvSpPr>
          <p:cNvPr id="97285" name="Rectangle 5"/>
          <p:cNvSpPr>
            <a:spLocks noChangeArrowheads="1"/>
          </p:cNvSpPr>
          <p:nvPr/>
        </p:nvSpPr>
        <p:spPr bwMode="auto">
          <a:xfrm>
            <a:off x="1828800" y="3138488"/>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A</a:t>
            </a:r>
          </a:p>
        </p:txBody>
      </p:sp>
      <p:sp>
        <p:nvSpPr>
          <p:cNvPr id="97286" name="Rectangle 6"/>
          <p:cNvSpPr>
            <a:spLocks noChangeArrowheads="1"/>
          </p:cNvSpPr>
          <p:nvPr/>
        </p:nvSpPr>
        <p:spPr bwMode="auto">
          <a:xfrm>
            <a:off x="3200400" y="3138488"/>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B</a:t>
            </a:r>
          </a:p>
        </p:txBody>
      </p:sp>
      <p:sp>
        <p:nvSpPr>
          <p:cNvPr id="97287" name="Rectangle 7"/>
          <p:cNvSpPr>
            <a:spLocks noChangeArrowheads="1"/>
          </p:cNvSpPr>
          <p:nvPr/>
        </p:nvSpPr>
        <p:spPr bwMode="auto">
          <a:xfrm>
            <a:off x="4572000" y="3138488"/>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C</a:t>
            </a:r>
          </a:p>
        </p:txBody>
      </p:sp>
      <p:sp>
        <p:nvSpPr>
          <p:cNvPr id="97288" name="Rectangle 8"/>
          <p:cNvSpPr>
            <a:spLocks noChangeArrowheads="1"/>
          </p:cNvSpPr>
          <p:nvPr/>
        </p:nvSpPr>
        <p:spPr bwMode="auto">
          <a:xfrm>
            <a:off x="5943600" y="3130550"/>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D</a:t>
            </a:r>
          </a:p>
        </p:txBody>
      </p:sp>
      <p:sp>
        <p:nvSpPr>
          <p:cNvPr id="97289" name="Freeform 9"/>
          <p:cNvSpPr>
            <a:spLocks/>
          </p:cNvSpPr>
          <p:nvPr/>
        </p:nvSpPr>
        <p:spPr bwMode="auto">
          <a:xfrm>
            <a:off x="2286000" y="2762250"/>
            <a:ext cx="1371600" cy="365125"/>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sp>
        <p:nvSpPr>
          <p:cNvPr id="97290" name="Freeform 10"/>
          <p:cNvSpPr>
            <a:spLocks/>
          </p:cNvSpPr>
          <p:nvPr/>
        </p:nvSpPr>
        <p:spPr bwMode="auto">
          <a:xfrm>
            <a:off x="3681413" y="2757488"/>
            <a:ext cx="1371600" cy="365125"/>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sp>
        <p:nvSpPr>
          <p:cNvPr id="97291" name="Freeform 11"/>
          <p:cNvSpPr>
            <a:spLocks/>
          </p:cNvSpPr>
          <p:nvPr/>
        </p:nvSpPr>
        <p:spPr bwMode="auto">
          <a:xfrm>
            <a:off x="5057775" y="2746375"/>
            <a:ext cx="1371600" cy="365125"/>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sp>
        <p:nvSpPr>
          <p:cNvPr id="97292" name="Freeform 12"/>
          <p:cNvSpPr>
            <a:spLocks/>
          </p:cNvSpPr>
          <p:nvPr/>
        </p:nvSpPr>
        <p:spPr bwMode="auto">
          <a:xfrm flipV="1">
            <a:off x="2378075" y="3584575"/>
            <a:ext cx="4022725" cy="457200"/>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sp>
        <p:nvSpPr>
          <p:cNvPr id="97293" name="Text Box 13" descr="90%"/>
          <p:cNvSpPr txBox="1">
            <a:spLocks noChangeArrowheads="1"/>
          </p:cNvSpPr>
          <p:nvPr/>
        </p:nvSpPr>
        <p:spPr bwMode="auto">
          <a:xfrm>
            <a:off x="2644775" y="2420938"/>
            <a:ext cx="5953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2203A"/>
                </a:solidFill>
              </a:rPr>
              <a:t>Spill</a:t>
            </a:r>
          </a:p>
        </p:txBody>
      </p:sp>
      <p:sp>
        <p:nvSpPr>
          <p:cNvPr id="3197966" name="Text Box 14"/>
          <p:cNvSpPr txBox="1">
            <a:spLocks noChangeArrowheads="1"/>
          </p:cNvSpPr>
          <p:nvPr/>
        </p:nvSpPr>
        <p:spPr bwMode="auto">
          <a:xfrm>
            <a:off x="468313" y="5935663"/>
            <a:ext cx="8161337" cy="338137"/>
          </a:xfrm>
          <a:prstGeom prst="rect">
            <a:avLst/>
          </a:prstGeom>
          <a:solidFill>
            <a:srgbClr val="FF99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Goal:  Robust High-Performance Capacity Sharing with Negligible Overhead</a:t>
            </a:r>
          </a:p>
        </p:txBody>
      </p:sp>
      <p:sp>
        <p:nvSpPr>
          <p:cNvPr id="2" name="Rectangle 1"/>
          <p:cNvSpPr/>
          <p:nvPr/>
        </p:nvSpPr>
        <p:spPr>
          <a:xfrm>
            <a:off x="107504" y="6516052"/>
            <a:ext cx="8244408" cy="369332"/>
          </a:xfrm>
          <a:prstGeom prst="rect">
            <a:avLst/>
          </a:prstGeom>
        </p:spPr>
        <p:txBody>
          <a:bodyPr wrap="square">
            <a:spAutoFit/>
          </a:bodyPr>
          <a:lstStyle/>
          <a:p>
            <a:r>
              <a:rPr lang="en-US" dirty="0" smtClean="0"/>
              <a:t>Chang and </a:t>
            </a:r>
            <a:r>
              <a:rPr lang="en-US" dirty="0" err="1" smtClean="0"/>
              <a:t>Sohi</a:t>
            </a:r>
            <a:r>
              <a:rPr lang="en-US" dirty="0" smtClean="0"/>
              <a:t>, “</a:t>
            </a:r>
            <a:r>
              <a:rPr lang="en-US" dirty="0" smtClean="0">
                <a:solidFill>
                  <a:srgbClr val="0000FF"/>
                </a:solidFill>
              </a:rPr>
              <a:t>Cooperative </a:t>
            </a:r>
            <a:r>
              <a:rPr lang="en-US" dirty="0">
                <a:solidFill>
                  <a:srgbClr val="0000FF"/>
                </a:solidFill>
              </a:rPr>
              <a:t>Caching for Chip </a:t>
            </a:r>
            <a:r>
              <a:rPr lang="en-US" dirty="0" smtClean="0">
                <a:solidFill>
                  <a:srgbClr val="0000FF"/>
                </a:solidFill>
              </a:rPr>
              <a:t>Multiprocessors</a:t>
            </a:r>
            <a:r>
              <a:rPr lang="en-US" dirty="0" smtClean="0"/>
              <a:t>,” ISCA 2006.</a:t>
            </a:r>
            <a:endParaRPr lang="en-US" dirty="0"/>
          </a:p>
        </p:txBody>
      </p:sp>
    </p:spTree>
    <p:extLst>
      <p:ext uri="{BB962C8B-B14F-4D97-AF65-F5344CB8AC3E}">
        <p14:creationId xmlns:p14="http://schemas.microsoft.com/office/powerpoint/2010/main" val="17438065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7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96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A0994DE4-D1D4-874C-BE55-D45619E06159}" type="slidenum">
              <a:rPr lang="en-US" sz="1200">
                <a:solidFill>
                  <a:srgbClr val="000000"/>
                </a:solidFill>
                <a:latin typeface="Garamond" charset="0"/>
              </a:rPr>
              <a:pPr algn="ctr" eaLnBrk="1" hangingPunct="1"/>
              <a:t>64</a:t>
            </a:fld>
            <a:endParaRPr lang="en-US" sz="1200">
              <a:solidFill>
                <a:srgbClr val="000000"/>
              </a:solidFill>
              <a:latin typeface="Garamond" charset="0"/>
            </a:endParaRPr>
          </a:p>
        </p:txBody>
      </p:sp>
      <p:sp>
        <p:nvSpPr>
          <p:cNvPr id="99330" name="Rectangle 2"/>
          <p:cNvSpPr>
            <a:spLocks noGrp="1" noChangeArrowheads="1"/>
          </p:cNvSpPr>
          <p:nvPr>
            <p:ph type="title"/>
          </p:nvPr>
        </p:nvSpPr>
        <p:spPr>
          <a:xfrm>
            <a:off x="381000" y="228600"/>
            <a:ext cx="7666038" cy="450850"/>
          </a:xfrm>
        </p:spPr>
        <p:txBody>
          <a:bodyPr/>
          <a:lstStyle/>
          <a:p>
            <a:r>
              <a:rPr lang="en-US">
                <a:latin typeface="Garamond" charset="0"/>
                <a:ea typeface="ＭＳ Ｐゴシック" charset="0"/>
                <a:cs typeface="ＭＳ Ｐゴシック" charset="0"/>
              </a:rPr>
              <a:t>Spill-Receive Architecture</a:t>
            </a:r>
          </a:p>
        </p:txBody>
      </p:sp>
      <p:sp>
        <p:nvSpPr>
          <p:cNvPr id="99331" name="Rectangle 3"/>
          <p:cNvSpPr>
            <a:spLocks noGrp="1" noChangeArrowheads="1"/>
          </p:cNvSpPr>
          <p:nvPr>
            <p:ph type="body" idx="1"/>
          </p:nvPr>
        </p:nvSpPr>
        <p:spPr>
          <a:xfrm>
            <a:off x="625475" y="1355725"/>
            <a:ext cx="8056563" cy="1250950"/>
          </a:xfrm>
        </p:spPr>
        <p:txBody>
          <a:bodyPr/>
          <a:lstStyle/>
          <a:p>
            <a:pPr marL="457200" indent="-457200">
              <a:buClr>
                <a:schemeClr val="tx1"/>
              </a:buClr>
              <a:buFont typeface="Wingdings" charset="0"/>
              <a:buNone/>
            </a:pPr>
            <a:r>
              <a:rPr lang="en-US" sz="2200">
                <a:latin typeface="Tahoma" charset="0"/>
                <a:ea typeface="ＭＳ Ｐゴシック" charset="0"/>
                <a:cs typeface="ＭＳ Ｐゴシック" charset="0"/>
              </a:rPr>
              <a:t>Each Cache is either a Spiller or Receiver but not both</a:t>
            </a:r>
          </a:p>
          <a:p>
            <a:pPr marL="457200" indent="-457200">
              <a:buClr>
                <a:schemeClr val="tx1"/>
              </a:buClr>
              <a:buFont typeface="Wingdings" charset="0"/>
              <a:buNone/>
            </a:pPr>
            <a:r>
              <a:rPr lang="en-US" sz="2200">
                <a:latin typeface="Tahoma" charset="0"/>
                <a:ea typeface="ＭＳ Ｐゴシック" charset="0"/>
                <a:cs typeface="ＭＳ Ｐゴシック" charset="0"/>
              </a:rPr>
              <a:t>	- </a:t>
            </a:r>
            <a:r>
              <a:rPr lang="en-US" sz="1800">
                <a:latin typeface="Tahoma" charset="0"/>
                <a:ea typeface="ＭＳ Ｐゴシック" charset="0"/>
                <a:cs typeface="ＭＳ Ｐゴシック" charset="0"/>
              </a:rPr>
              <a:t>Lines from spiller cache are spilled to one of the receivers</a:t>
            </a:r>
          </a:p>
          <a:p>
            <a:pPr marL="457200" indent="-457200">
              <a:buClr>
                <a:schemeClr val="tx1"/>
              </a:buClr>
              <a:buFont typeface="Wingdings" charset="0"/>
              <a:buNone/>
            </a:pPr>
            <a:r>
              <a:rPr lang="en-US" sz="1800">
                <a:latin typeface="Tahoma" charset="0"/>
                <a:ea typeface="ＭＳ Ｐゴシック" charset="0"/>
                <a:cs typeface="ＭＳ Ｐゴシック" charset="0"/>
              </a:rPr>
              <a:t>	-  Evicted lines from receiver cache are discarded  </a:t>
            </a:r>
          </a:p>
        </p:txBody>
      </p:sp>
      <p:sp>
        <p:nvSpPr>
          <p:cNvPr id="3200004" name="Text Box 4" descr="90%"/>
          <p:cNvSpPr txBox="1">
            <a:spLocks noChangeArrowheads="1"/>
          </p:cNvSpPr>
          <p:nvPr/>
        </p:nvSpPr>
        <p:spPr bwMode="auto">
          <a:xfrm>
            <a:off x="258763" y="5340350"/>
            <a:ext cx="85963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Wingdings" charset="0"/>
              <a:buNone/>
            </a:pPr>
            <a:r>
              <a:rPr lang="en-US" sz="2000">
                <a:solidFill>
                  <a:srgbClr val="000000"/>
                </a:solidFill>
              </a:rPr>
              <a:t>What is the best N-bit binary string that maximizes the performance of Spill Receive Architecture </a:t>
            </a:r>
            <a:r>
              <a:rPr lang="en-US" sz="2000">
                <a:solidFill>
                  <a:srgbClr val="000000"/>
                </a:solidFill>
                <a:sym typeface="Wingdings" charset="0"/>
              </a:rPr>
              <a:t> Dynamic Spill Receive (DSR)</a:t>
            </a:r>
            <a:endParaRPr lang="en-US" sz="2000">
              <a:solidFill>
                <a:srgbClr val="000000"/>
              </a:solidFill>
            </a:endParaRPr>
          </a:p>
        </p:txBody>
      </p:sp>
      <p:sp>
        <p:nvSpPr>
          <p:cNvPr id="99333" name="Rectangle 5"/>
          <p:cNvSpPr>
            <a:spLocks noChangeArrowheads="1"/>
          </p:cNvSpPr>
          <p:nvPr/>
        </p:nvSpPr>
        <p:spPr bwMode="auto">
          <a:xfrm>
            <a:off x="1828800" y="3665538"/>
            <a:ext cx="914400" cy="457200"/>
          </a:xfrm>
          <a:prstGeom prst="rect">
            <a:avLst/>
          </a:prstGeom>
          <a:solidFill>
            <a:srgbClr val="FF9900"/>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A</a:t>
            </a:r>
          </a:p>
        </p:txBody>
      </p:sp>
      <p:sp>
        <p:nvSpPr>
          <p:cNvPr id="99334" name="Rectangle 6"/>
          <p:cNvSpPr>
            <a:spLocks noChangeArrowheads="1"/>
          </p:cNvSpPr>
          <p:nvPr/>
        </p:nvSpPr>
        <p:spPr bwMode="auto">
          <a:xfrm>
            <a:off x="3200400" y="3665538"/>
            <a:ext cx="914400" cy="457200"/>
          </a:xfrm>
          <a:prstGeom prst="rect">
            <a:avLst/>
          </a:prstGeom>
          <a:solidFill>
            <a:srgbClr val="66FF66"/>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B</a:t>
            </a:r>
          </a:p>
        </p:txBody>
      </p:sp>
      <p:sp>
        <p:nvSpPr>
          <p:cNvPr id="99335" name="Rectangle 7"/>
          <p:cNvSpPr>
            <a:spLocks noChangeArrowheads="1"/>
          </p:cNvSpPr>
          <p:nvPr/>
        </p:nvSpPr>
        <p:spPr bwMode="auto">
          <a:xfrm>
            <a:off x="4572000" y="3665538"/>
            <a:ext cx="914400" cy="457200"/>
          </a:xfrm>
          <a:prstGeom prst="rect">
            <a:avLst/>
          </a:prstGeom>
          <a:solidFill>
            <a:srgbClr val="FF9900"/>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C</a:t>
            </a:r>
          </a:p>
        </p:txBody>
      </p:sp>
      <p:sp>
        <p:nvSpPr>
          <p:cNvPr id="99336" name="Rectangle 8"/>
          <p:cNvSpPr>
            <a:spLocks noChangeArrowheads="1"/>
          </p:cNvSpPr>
          <p:nvPr/>
        </p:nvSpPr>
        <p:spPr bwMode="auto">
          <a:xfrm>
            <a:off x="5943600" y="3657600"/>
            <a:ext cx="914400" cy="457200"/>
          </a:xfrm>
          <a:prstGeom prst="rect">
            <a:avLst/>
          </a:prstGeom>
          <a:solidFill>
            <a:srgbClr val="66FF66"/>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D</a:t>
            </a:r>
          </a:p>
        </p:txBody>
      </p:sp>
      <p:grpSp>
        <p:nvGrpSpPr>
          <p:cNvPr id="2" name="Group 9"/>
          <p:cNvGrpSpPr>
            <a:grpSpLocks/>
          </p:cNvGrpSpPr>
          <p:nvPr/>
        </p:nvGrpSpPr>
        <p:grpSpPr bwMode="auto">
          <a:xfrm>
            <a:off x="2286000" y="3014663"/>
            <a:ext cx="4206875" cy="639762"/>
            <a:chOff x="1440" y="1757"/>
            <a:chExt cx="2650" cy="403"/>
          </a:xfrm>
        </p:grpSpPr>
        <p:sp>
          <p:nvSpPr>
            <p:cNvPr id="99346" name="Freeform 10"/>
            <p:cNvSpPr>
              <a:spLocks/>
            </p:cNvSpPr>
            <p:nvPr/>
          </p:nvSpPr>
          <p:spPr bwMode="auto">
            <a:xfrm>
              <a:off x="1440" y="2045"/>
              <a:ext cx="864" cy="115"/>
            </a:xfrm>
            <a:custGeom>
              <a:avLst/>
              <a:gdLst>
                <a:gd name="T0" fmla="*/ 0 w 922"/>
                <a:gd name="T1" fmla="*/ 3 h 173"/>
                <a:gd name="T2" fmla="*/ 242 w 922"/>
                <a:gd name="T3" fmla="*/ 0 h 173"/>
                <a:gd name="T4" fmla="*/ 482 w 922"/>
                <a:gd name="T5" fmla="*/ 3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sp>
          <p:nvSpPr>
            <p:cNvPr id="99347" name="Freeform 11"/>
            <p:cNvSpPr>
              <a:spLocks/>
            </p:cNvSpPr>
            <p:nvPr/>
          </p:nvSpPr>
          <p:spPr bwMode="auto">
            <a:xfrm>
              <a:off x="1440" y="1757"/>
              <a:ext cx="2650" cy="403"/>
            </a:xfrm>
            <a:custGeom>
              <a:avLst/>
              <a:gdLst>
                <a:gd name="T0" fmla="*/ 0 w 922"/>
                <a:gd name="T1" fmla="*/ 814172 h 173"/>
                <a:gd name="T2" fmla="*/ 17734521 w 922"/>
                <a:gd name="T3" fmla="*/ 0 h 173"/>
                <a:gd name="T4" fmla="*/ 35474222 w 922"/>
                <a:gd name="T5" fmla="*/ 814172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grpSp>
      <p:sp>
        <p:nvSpPr>
          <p:cNvPr id="3200012" name="Text Box 12" descr="90%"/>
          <p:cNvSpPr txBox="1">
            <a:spLocks noChangeArrowheads="1"/>
          </p:cNvSpPr>
          <p:nvPr/>
        </p:nvSpPr>
        <p:spPr bwMode="auto">
          <a:xfrm>
            <a:off x="2644775" y="2947988"/>
            <a:ext cx="5953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2203A"/>
                </a:solidFill>
              </a:rPr>
              <a:t>Spill</a:t>
            </a:r>
          </a:p>
        </p:txBody>
      </p:sp>
      <p:sp>
        <p:nvSpPr>
          <p:cNvPr id="99339" name="Text Box 13" descr="90%"/>
          <p:cNvSpPr txBox="1">
            <a:spLocks noChangeArrowheads="1"/>
          </p:cNvSpPr>
          <p:nvPr/>
        </p:nvSpPr>
        <p:spPr bwMode="auto">
          <a:xfrm>
            <a:off x="1570038" y="4286250"/>
            <a:ext cx="13335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=1 </a:t>
            </a:r>
          </a:p>
          <a:p>
            <a:pPr algn="ctr" eaLnBrk="1" hangingPunct="1"/>
            <a:r>
              <a:rPr lang="en-US" sz="1400">
                <a:solidFill>
                  <a:srgbClr val="000000"/>
                </a:solidFill>
              </a:rPr>
              <a:t>(Spiller cache)</a:t>
            </a:r>
          </a:p>
        </p:txBody>
      </p:sp>
      <p:sp>
        <p:nvSpPr>
          <p:cNvPr id="99340" name="Text Box 14" descr="90%"/>
          <p:cNvSpPr txBox="1">
            <a:spLocks noChangeArrowheads="1"/>
          </p:cNvSpPr>
          <p:nvPr/>
        </p:nvSpPr>
        <p:spPr bwMode="auto">
          <a:xfrm>
            <a:off x="2903538" y="4294188"/>
            <a:ext cx="14986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=0 </a:t>
            </a:r>
          </a:p>
          <a:p>
            <a:pPr algn="ctr" eaLnBrk="1" hangingPunct="1"/>
            <a:r>
              <a:rPr lang="en-US" sz="1400">
                <a:solidFill>
                  <a:srgbClr val="000000"/>
                </a:solidFill>
              </a:rPr>
              <a:t>(Receiver cache)</a:t>
            </a:r>
          </a:p>
        </p:txBody>
      </p:sp>
      <p:sp>
        <p:nvSpPr>
          <p:cNvPr id="99341" name="Text Box 15" descr="90%"/>
          <p:cNvSpPr txBox="1">
            <a:spLocks noChangeArrowheads="1"/>
          </p:cNvSpPr>
          <p:nvPr/>
        </p:nvSpPr>
        <p:spPr bwMode="auto">
          <a:xfrm>
            <a:off x="4330700" y="4279900"/>
            <a:ext cx="1393825"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=1</a:t>
            </a:r>
          </a:p>
          <a:p>
            <a:pPr algn="ctr" eaLnBrk="1" hangingPunct="1"/>
            <a:r>
              <a:rPr lang="en-US" sz="1400">
                <a:solidFill>
                  <a:srgbClr val="000000"/>
                </a:solidFill>
              </a:rPr>
              <a:t>(Spiller cache)</a:t>
            </a:r>
            <a:r>
              <a:rPr lang="en-US" sz="1600">
                <a:solidFill>
                  <a:srgbClr val="000000"/>
                </a:solidFill>
              </a:rPr>
              <a:t> </a:t>
            </a:r>
          </a:p>
        </p:txBody>
      </p:sp>
      <p:sp>
        <p:nvSpPr>
          <p:cNvPr id="99342" name="Text Box 16" descr="90%"/>
          <p:cNvSpPr txBox="1">
            <a:spLocks noChangeArrowheads="1"/>
          </p:cNvSpPr>
          <p:nvPr/>
        </p:nvSpPr>
        <p:spPr bwMode="auto">
          <a:xfrm>
            <a:off x="5648325" y="4303713"/>
            <a:ext cx="14986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=0 </a:t>
            </a:r>
          </a:p>
          <a:p>
            <a:pPr algn="ctr" eaLnBrk="1" hangingPunct="1"/>
            <a:r>
              <a:rPr lang="en-US" sz="1400">
                <a:solidFill>
                  <a:srgbClr val="000000"/>
                </a:solidFill>
              </a:rPr>
              <a:t>(Receiver cache)</a:t>
            </a:r>
          </a:p>
        </p:txBody>
      </p:sp>
      <p:grpSp>
        <p:nvGrpSpPr>
          <p:cNvPr id="3" name="Group 17"/>
          <p:cNvGrpSpPr>
            <a:grpSpLocks/>
          </p:cNvGrpSpPr>
          <p:nvPr/>
        </p:nvGrpSpPr>
        <p:grpSpPr bwMode="auto">
          <a:xfrm>
            <a:off x="4114800" y="3379788"/>
            <a:ext cx="1828800" cy="274637"/>
            <a:chOff x="2362" y="1987"/>
            <a:chExt cx="1688" cy="173"/>
          </a:xfrm>
        </p:grpSpPr>
        <p:sp>
          <p:nvSpPr>
            <p:cNvPr id="99344" name="Freeform 18"/>
            <p:cNvSpPr>
              <a:spLocks/>
            </p:cNvSpPr>
            <p:nvPr/>
          </p:nvSpPr>
          <p:spPr bwMode="auto">
            <a:xfrm>
              <a:off x="3226" y="1987"/>
              <a:ext cx="824" cy="173"/>
            </a:xfrm>
            <a:custGeom>
              <a:avLst/>
              <a:gdLst>
                <a:gd name="T0" fmla="*/ 0 w 922"/>
                <a:gd name="T1" fmla="*/ 173 h 173"/>
                <a:gd name="T2" fmla="*/ 150 w 922"/>
                <a:gd name="T3" fmla="*/ 0 h 173"/>
                <a:gd name="T4" fmla="*/ 299 w 922"/>
                <a:gd name="T5" fmla="*/ 173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prstDash val="dash"/>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sp>
          <p:nvSpPr>
            <p:cNvPr id="99345" name="Freeform 19"/>
            <p:cNvSpPr>
              <a:spLocks/>
            </p:cNvSpPr>
            <p:nvPr/>
          </p:nvSpPr>
          <p:spPr bwMode="auto">
            <a:xfrm>
              <a:off x="2362" y="1987"/>
              <a:ext cx="864" cy="163"/>
            </a:xfrm>
            <a:custGeom>
              <a:avLst/>
              <a:gdLst>
                <a:gd name="T0" fmla="*/ 0 w 922"/>
                <a:gd name="T1" fmla="*/ 96 h 173"/>
                <a:gd name="T2" fmla="*/ 242 w 922"/>
                <a:gd name="T3" fmla="*/ 0 h 173"/>
                <a:gd name="T4" fmla="*/ 482 w 922"/>
                <a:gd name="T5" fmla="*/ 96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prstDash val="dash"/>
              <a:round/>
              <a:headEnd type="triangle" w="med" len="med"/>
              <a:tailEnd/>
            </a:ln>
            <a:extLst>
              <a:ext uri="{909E8E84-426E-40dd-AFC4-6F175D3DCCD1}">
                <a14:hiddenFill xmlns:a14="http://schemas.microsoft.com/office/drawing/2010/main" xmlns="">
                  <a:solidFill>
                    <a:srgbClr val="FFFFFF"/>
                  </a:solidFill>
                </a14:hiddenFill>
              </a:ext>
            </a:extLst>
          </p:spPr>
          <p:txBody>
            <a:bodyPr wrap="none" lIns="64008" tIns="32004" rIns="64008" bIns="32004" anchor="ctr"/>
            <a:lstStyle/>
            <a:p>
              <a:endParaRPr lang="en-US">
                <a:solidFill>
                  <a:srgbClr val="000000"/>
                </a:solidFill>
              </a:endParaRPr>
            </a:p>
          </p:txBody>
        </p:sp>
      </p:grpSp>
      <p:sp>
        <p:nvSpPr>
          <p:cNvPr id="5" name="Rectangle 4"/>
          <p:cNvSpPr/>
          <p:nvPr/>
        </p:nvSpPr>
        <p:spPr>
          <a:xfrm>
            <a:off x="107504" y="6531441"/>
            <a:ext cx="9145016" cy="353943"/>
          </a:xfrm>
          <a:prstGeom prst="rect">
            <a:avLst/>
          </a:prstGeom>
        </p:spPr>
        <p:txBody>
          <a:bodyPr wrap="square">
            <a:spAutoFit/>
          </a:bodyPr>
          <a:lstStyle/>
          <a:p>
            <a:r>
              <a:rPr lang="en-US" sz="1700" dirty="0" err="1">
                <a:latin typeface="Tahoma" charset="0"/>
                <a:ea typeface="굴림" charset="0"/>
                <a:cs typeface="굴림" charset="0"/>
              </a:rPr>
              <a:t>Qureshi</a:t>
            </a:r>
            <a:r>
              <a:rPr lang="en-US" sz="1700" dirty="0">
                <a:latin typeface="Tahoma" charset="0"/>
                <a:ea typeface="굴림" charset="0"/>
                <a:cs typeface="굴림" charset="0"/>
              </a:rPr>
              <a:t>, </a:t>
            </a:r>
            <a:r>
              <a:rPr lang="ja-JP" altLang="en-US" sz="1700" dirty="0">
                <a:latin typeface="Tahoma" charset="0"/>
                <a:ea typeface="굴림" charset="0"/>
                <a:cs typeface="굴림" charset="0"/>
              </a:rPr>
              <a:t>“</a:t>
            </a:r>
            <a:r>
              <a:rPr lang="en-US" altLang="ja-JP" sz="1700" dirty="0">
                <a:solidFill>
                  <a:srgbClr val="0000FF"/>
                </a:solidFill>
                <a:latin typeface="Tahoma" charset="0"/>
                <a:ea typeface="굴림" charset="0"/>
                <a:cs typeface="굴림" charset="0"/>
              </a:rPr>
              <a:t>Adaptive Spill-Receive for Robust High-Performance Caching in CMPs</a:t>
            </a:r>
            <a:r>
              <a:rPr lang="en-US" altLang="ja-JP" sz="1700" dirty="0">
                <a:latin typeface="Tahoma" charset="0"/>
                <a:ea typeface="굴림" charset="0"/>
                <a:cs typeface="굴림" charset="0"/>
              </a:rPr>
              <a:t>,</a:t>
            </a:r>
            <a:r>
              <a:rPr lang="ja-JP" altLang="en-US" sz="1700" dirty="0">
                <a:latin typeface="Tahoma" charset="0"/>
                <a:ea typeface="굴림" charset="0"/>
                <a:cs typeface="굴림" charset="0"/>
              </a:rPr>
              <a:t>”</a:t>
            </a:r>
            <a:r>
              <a:rPr lang="en-US" altLang="ja-JP" sz="1700" dirty="0">
                <a:latin typeface="Tahoma" charset="0"/>
                <a:ea typeface="굴림" charset="0"/>
                <a:cs typeface="굴림" charset="0"/>
              </a:rPr>
              <a:t> HPCA 2009.</a:t>
            </a:r>
            <a:endParaRPr lang="en-US" altLang="ja-JP" sz="1700"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2417431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00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00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0004" grpId="0"/>
      <p:bldP spid="32000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990600" y="1752600"/>
            <a:ext cx="7924800" cy="1752600"/>
          </a:xfrm>
        </p:spPr>
        <p:txBody>
          <a:bodyPr/>
          <a:lstStyle/>
          <a:p>
            <a:r>
              <a:rPr lang="en-US" dirty="0" smtClean="0">
                <a:latin typeface="Garamond" charset="0"/>
              </a:rPr>
              <a:t>Efficient Cache Utilization</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pPr>
              <a:buFont typeface="Wingdings" charset="0"/>
              <a:buNone/>
            </a:pP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65</a:t>
            </a:fld>
            <a:endParaRPr lang="en-US" sz="1200">
              <a:solidFill>
                <a:srgbClr val="000000"/>
              </a:solidFill>
              <a:latin typeface="Garamond" charset="0"/>
            </a:endParaRPr>
          </a:p>
        </p:txBody>
      </p:sp>
    </p:spTree>
    <p:extLst>
      <p:ext uri="{BB962C8B-B14F-4D97-AF65-F5344CB8AC3E}">
        <p14:creationId xmlns:p14="http://schemas.microsoft.com/office/powerpoint/2010/main" val="118736148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Cache Utilization: Examples</a:t>
            </a:r>
            <a:endParaRPr lang="en-US" dirty="0"/>
          </a:p>
        </p:txBody>
      </p:sp>
      <p:sp>
        <p:nvSpPr>
          <p:cNvPr id="3" name="Content Placeholder 2"/>
          <p:cNvSpPr>
            <a:spLocks noGrp="1"/>
          </p:cNvSpPr>
          <p:nvPr>
            <p:ph idx="1"/>
          </p:nvPr>
        </p:nvSpPr>
        <p:spPr/>
        <p:txBody>
          <a:bodyPr/>
          <a:lstStyle/>
          <a:p>
            <a:pPr>
              <a:defRPr/>
            </a:pPr>
            <a:r>
              <a:rPr lang="en-US" sz="2100" dirty="0" err="1">
                <a:latin typeface="Tahoma" charset="0"/>
                <a:ea typeface="ＭＳ Ｐゴシック" charset="0"/>
                <a:cs typeface="ＭＳ Ｐゴシック" charset="0"/>
              </a:rPr>
              <a:t>Qureshi</a:t>
            </a:r>
            <a:r>
              <a:rPr lang="en-US" sz="2100" dirty="0">
                <a:latin typeface="Tahoma" charset="0"/>
                <a:ea typeface="ＭＳ Ｐゴシック" charset="0"/>
                <a:cs typeface="ＭＳ Ｐゴシック" charset="0"/>
              </a:rPr>
              <a:t> et al., “</a:t>
            </a:r>
            <a:r>
              <a:rPr lang="en-US" sz="2100" dirty="0">
                <a:solidFill>
                  <a:srgbClr val="0000FF"/>
                </a:solidFill>
                <a:latin typeface="Tahoma" charset="0"/>
                <a:ea typeface="ＭＳ Ｐゴシック" charset="0"/>
                <a:cs typeface="ＭＳ Ｐゴシック" charset="0"/>
              </a:rPr>
              <a:t>A Case for MLP-Aware Cache Replacement</a:t>
            </a:r>
            <a:r>
              <a:rPr lang="en-US" sz="2100" dirty="0">
                <a:latin typeface="Tahoma" charset="0"/>
                <a:ea typeface="ＭＳ Ｐゴシック" charset="0"/>
                <a:cs typeface="ＭＳ Ｐゴシック" charset="0"/>
              </a:rPr>
              <a:t>,” ISCA 2005.</a:t>
            </a:r>
          </a:p>
          <a:p>
            <a:pPr>
              <a:defRPr/>
            </a:pPr>
            <a:endParaRPr lang="en-US" sz="2100" dirty="0" smtClean="0">
              <a:latin typeface="Tahoma" charset="0"/>
              <a:ea typeface="ＭＳ Ｐゴシック" charset="0"/>
              <a:cs typeface="ＭＳ Ｐゴシック" charset="0"/>
            </a:endParaRPr>
          </a:p>
          <a:p>
            <a:pPr>
              <a:defRPr/>
            </a:pPr>
            <a:r>
              <a:rPr lang="en-US" sz="2100" dirty="0" smtClean="0">
                <a:latin typeface="Tahoma" charset="0"/>
                <a:ea typeface="ＭＳ Ｐゴシック" charset="0"/>
                <a:cs typeface="ＭＳ Ｐゴシック" charset="0"/>
              </a:rPr>
              <a:t>Seshadri </a:t>
            </a:r>
            <a:r>
              <a:rPr lang="en-US" sz="2100" dirty="0">
                <a:latin typeface="Tahoma" charset="0"/>
                <a:ea typeface="ＭＳ Ｐゴシック" charset="0"/>
                <a:cs typeface="ＭＳ Ｐゴシック" charset="0"/>
              </a:rPr>
              <a:t>et al., </a:t>
            </a:r>
            <a:r>
              <a:rPr lang="ja-JP" altLang="en-US" sz="2100" dirty="0">
                <a:latin typeface="Tahoma" charset="0"/>
                <a:ea typeface="ＭＳ Ｐゴシック" charset="0"/>
                <a:cs typeface="ＭＳ Ｐゴシック" charset="0"/>
              </a:rPr>
              <a:t>“</a:t>
            </a:r>
            <a:r>
              <a:rPr lang="en-US" altLang="ja-JP" sz="2100" dirty="0">
                <a:solidFill>
                  <a:srgbClr val="0000FF"/>
                </a:solidFill>
                <a:latin typeface="Tahoma" charset="0"/>
                <a:ea typeface="ＭＳ Ｐゴシック" charset="0"/>
                <a:cs typeface="ＭＳ Ｐゴシック" charset="0"/>
              </a:rPr>
              <a:t>The Evicted-Address Filter: A Unified Mechanism to Address both Cache Pollution and Thrashing</a:t>
            </a:r>
            <a:r>
              <a:rPr lang="en-US" altLang="ja-JP" sz="2100" dirty="0">
                <a:latin typeface="Tahoma" charset="0"/>
                <a:ea typeface="ＭＳ Ｐゴシック" charset="0"/>
                <a:cs typeface="ＭＳ Ｐゴシック" charset="0"/>
              </a:rPr>
              <a:t>,</a:t>
            </a:r>
            <a:r>
              <a:rPr lang="ja-JP" altLang="en-US" sz="2100" dirty="0">
                <a:latin typeface="Tahoma" charset="0"/>
                <a:ea typeface="ＭＳ Ｐゴシック" charset="0"/>
                <a:cs typeface="ＭＳ Ｐゴシック" charset="0"/>
              </a:rPr>
              <a:t>”</a:t>
            </a:r>
            <a:r>
              <a:rPr lang="en-US" altLang="ja-JP" sz="2100" dirty="0">
                <a:latin typeface="Tahoma" charset="0"/>
                <a:ea typeface="ＭＳ Ｐゴシック" charset="0"/>
                <a:cs typeface="ＭＳ Ｐゴシック" charset="0"/>
              </a:rPr>
              <a:t> PACT 2012.</a:t>
            </a:r>
            <a:endParaRPr lang="en-US" sz="2100" dirty="0">
              <a:latin typeface="Tahoma" charset="0"/>
              <a:ea typeface="ＭＳ Ｐゴシック" charset="0"/>
              <a:cs typeface="ＭＳ Ｐゴシック" charset="0"/>
            </a:endParaRPr>
          </a:p>
          <a:p>
            <a:pPr>
              <a:defRPr/>
            </a:pPr>
            <a:endParaRPr lang="en-US" sz="2100" dirty="0" smtClean="0">
              <a:latin typeface="Tahoma" charset="0"/>
              <a:ea typeface="ＭＳ Ｐゴシック" charset="0"/>
            </a:endParaRPr>
          </a:p>
          <a:p>
            <a:pPr>
              <a:defRPr/>
            </a:pPr>
            <a:r>
              <a:rPr lang="en-US" sz="2100" dirty="0" err="1" smtClean="0">
                <a:latin typeface="Tahoma" charset="0"/>
                <a:ea typeface="ＭＳ Ｐゴシック" charset="0"/>
              </a:rPr>
              <a:t>Pekhimenko</a:t>
            </a:r>
            <a:r>
              <a:rPr lang="en-US" sz="2100" dirty="0" smtClean="0">
                <a:latin typeface="Tahoma" charset="0"/>
                <a:ea typeface="ＭＳ Ｐゴシック" charset="0"/>
              </a:rPr>
              <a:t> </a:t>
            </a:r>
            <a:r>
              <a:rPr lang="en-US" sz="2100" dirty="0">
                <a:latin typeface="Tahoma" charset="0"/>
                <a:ea typeface="ＭＳ Ｐゴシック" charset="0"/>
              </a:rPr>
              <a:t>et al., </a:t>
            </a:r>
            <a:r>
              <a:rPr lang="ja-JP" altLang="en-US" sz="2100" dirty="0">
                <a:latin typeface="Tahoma" charset="0"/>
                <a:ea typeface="ＭＳ Ｐゴシック" charset="0"/>
              </a:rPr>
              <a:t>“</a:t>
            </a:r>
            <a:r>
              <a:rPr lang="en-US" altLang="ja-JP" sz="2100" dirty="0">
                <a:solidFill>
                  <a:srgbClr val="0000FF"/>
                </a:solidFill>
                <a:latin typeface="Tahoma" charset="0"/>
                <a:ea typeface="ＭＳ Ｐゴシック" charset="0"/>
              </a:rPr>
              <a:t>Base-Delta-Immediate Compression: Practical Data Compression for On-Chip Caches</a:t>
            </a:r>
            <a:r>
              <a:rPr lang="en-US" altLang="ja-JP" sz="2100" dirty="0">
                <a:latin typeface="Tahoma" charset="0"/>
                <a:ea typeface="ＭＳ Ｐゴシック" charset="0"/>
              </a:rPr>
              <a:t>,</a:t>
            </a:r>
            <a:r>
              <a:rPr lang="ja-JP" altLang="en-US" sz="2100" dirty="0">
                <a:latin typeface="Tahoma" charset="0"/>
                <a:ea typeface="ＭＳ Ｐゴシック" charset="0"/>
              </a:rPr>
              <a:t>”</a:t>
            </a:r>
            <a:r>
              <a:rPr lang="en-US" altLang="ja-JP" sz="2100" dirty="0">
                <a:latin typeface="Tahoma" charset="0"/>
                <a:ea typeface="ＭＳ Ｐゴシック" charset="0"/>
              </a:rPr>
              <a:t> PACT 2012. </a:t>
            </a:r>
          </a:p>
          <a:p>
            <a:pPr>
              <a:defRPr/>
            </a:pPr>
            <a:endParaRPr lang="en-US" altLang="ja-JP" sz="2100" dirty="0" smtClean="0">
              <a:latin typeface="Tahoma" charset="0"/>
              <a:ea typeface="ＭＳ Ｐゴシック" charset="0"/>
            </a:endParaRPr>
          </a:p>
          <a:p>
            <a:endParaRPr lang="en-US" dirty="0"/>
          </a:p>
        </p:txBody>
      </p:sp>
      <p:sp>
        <p:nvSpPr>
          <p:cNvPr id="4" name="Slide Number Placeholder 3"/>
          <p:cNvSpPr>
            <a:spLocks noGrp="1"/>
          </p:cNvSpPr>
          <p:nvPr>
            <p:ph type="sldNum" sz="quarter" idx="11"/>
          </p:nvPr>
        </p:nvSpPr>
        <p:spPr/>
        <p:txBody>
          <a:bodyPr/>
          <a:lstStyle/>
          <a:p>
            <a:pPr>
              <a:defRPr/>
            </a:pPr>
            <a:fld id="{1FA78A4B-24AB-804F-A3E8-DD92B46CF374}" type="slidenum">
              <a:rPr lang="en-US" smtClean="0"/>
              <a:pPr>
                <a:defRPr/>
              </a:pPr>
              <a:t>66</a:t>
            </a:fld>
            <a:endParaRPr lang="en-US"/>
          </a:p>
        </p:txBody>
      </p:sp>
      <p:sp>
        <p:nvSpPr>
          <p:cNvPr id="5" name="Rectangle 4"/>
          <p:cNvSpPr/>
          <p:nvPr/>
        </p:nvSpPr>
        <p:spPr>
          <a:xfrm>
            <a:off x="539552" y="2060848"/>
            <a:ext cx="8352928"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3961713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1143000"/>
          </a:xfrm>
        </p:spPr>
        <p:txBody>
          <a:bodyPr>
            <a:normAutofit/>
          </a:bodyPr>
          <a:lstStyle/>
          <a:p>
            <a:pPr eaLnBrk="1" fontAlgn="auto" hangingPunct="1">
              <a:spcAft>
                <a:spcPts val="0"/>
              </a:spcAft>
              <a:defRPr/>
            </a:pPr>
            <a:r>
              <a:rPr lang="en-US" dirty="0" smtClean="0"/>
              <a:t>Cache Utilization is Important</a:t>
            </a:r>
            <a:endParaRPr lang="en-US" dirty="0"/>
          </a:p>
        </p:txBody>
      </p:sp>
      <p:sp>
        <p:nvSpPr>
          <p:cNvPr id="15" name="Rectangle 14"/>
          <p:cNvSpPr/>
          <p:nvPr/>
        </p:nvSpPr>
        <p:spPr>
          <a:xfrm>
            <a:off x="1066800" y="2713038"/>
            <a:ext cx="1828800" cy="1736725"/>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800" dirty="0">
                <a:solidFill>
                  <a:prstClr val="white"/>
                </a:solidFill>
                <a:latin typeface="Calibri"/>
              </a:rPr>
              <a:t>Core</a:t>
            </a:r>
          </a:p>
        </p:txBody>
      </p:sp>
      <p:sp>
        <p:nvSpPr>
          <p:cNvPr id="16" name="Rectangle 15"/>
          <p:cNvSpPr/>
          <p:nvPr/>
        </p:nvSpPr>
        <p:spPr>
          <a:xfrm>
            <a:off x="3200400" y="2857500"/>
            <a:ext cx="1676400" cy="1447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rgbClr val="080808"/>
                </a:solidFill>
                <a:latin typeface="Calibri"/>
              </a:rPr>
              <a:t>Last-Level Cache</a:t>
            </a:r>
          </a:p>
        </p:txBody>
      </p:sp>
      <p:sp>
        <p:nvSpPr>
          <p:cNvPr id="17" name="Rectangle 16"/>
          <p:cNvSpPr/>
          <p:nvPr/>
        </p:nvSpPr>
        <p:spPr>
          <a:xfrm>
            <a:off x="5791200" y="1905000"/>
            <a:ext cx="1295400" cy="33528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dirty="0">
                <a:solidFill>
                  <a:prstClr val="white"/>
                </a:solidFill>
                <a:latin typeface="Calibri"/>
              </a:rPr>
              <a:t>Memory</a:t>
            </a:r>
          </a:p>
        </p:txBody>
      </p:sp>
      <p:grpSp>
        <p:nvGrpSpPr>
          <p:cNvPr id="46" name="Group 45"/>
          <p:cNvGrpSpPr/>
          <p:nvPr/>
        </p:nvGrpSpPr>
        <p:grpSpPr>
          <a:xfrm>
            <a:off x="914400" y="2590800"/>
            <a:ext cx="2133600" cy="1981200"/>
            <a:chOff x="914400" y="2590800"/>
            <a:chExt cx="2133600" cy="1981200"/>
          </a:xfrm>
        </p:grpSpPr>
        <p:sp>
          <p:nvSpPr>
            <p:cNvPr id="18" name="Rectangle 17"/>
            <p:cNvSpPr/>
            <p:nvPr/>
          </p:nvSpPr>
          <p:spPr>
            <a:xfrm>
              <a:off x="914400" y="25908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dirty="0">
                  <a:solidFill>
                    <a:prstClr val="white"/>
                  </a:solidFill>
                  <a:latin typeface="Calibri"/>
                </a:rPr>
                <a:t>Core</a:t>
              </a:r>
            </a:p>
          </p:txBody>
        </p:sp>
        <p:sp>
          <p:nvSpPr>
            <p:cNvPr id="19" name="Rectangle 18"/>
            <p:cNvSpPr/>
            <p:nvPr/>
          </p:nvSpPr>
          <p:spPr>
            <a:xfrm>
              <a:off x="2057400" y="25908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dirty="0">
                  <a:solidFill>
                    <a:prstClr val="white"/>
                  </a:solidFill>
                  <a:latin typeface="Calibri"/>
                </a:rPr>
                <a:t>Core</a:t>
              </a:r>
            </a:p>
          </p:txBody>
        </p:sp>
        <p:sp>
          <p:nvSpPr>
            <p:cNvPr id="20" name="Rectangle 19"/>
            <p:cNvSpPr/>
            <p:nvPr/>
          </p:nvSpPr>
          <p:spPr>
            <a:xfrm>
              <a:off x="914400" y="36576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dirty="0">
                  <a:solidFill>
                    <a:prstClr val="white"/>
                  </a:solidFill>
                  <a:latin typeface="Calibri"/>
                </a:rPr>
                <a:t>Core</a:t>
              </a:r>
            </a:p>
          </p:txBody>
        </p:sp>
        <p:sp>
          <p:nvSpPr>
            <p:cNvPr id="21" name="Rectangle 20"/>
            <p:cNvSpPr/>
            <p:nvPr/>
          </p:nvSpPr>
          <p:spPr>
            <a:xfrm>
              <a:off x="2057400" y="36576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dirty="0">
                  <a:solidFill>
                    <a:prstClr val="white"/>
                  </a:solidFill>
                  <a:latin typeface="Calibri"/>
                </a:rPr>
                <a:t>Core</a:t>
              </a:r>
            </a:p>
          </p:txBody>
        </p:sp>
      </p:grpSp>
      <p:cxnSp>
        <p:nvCxnSpPr>
          <p:cNvPr id="35" name="Straight Arrow Connector 34"/>
          <p:cNvCxnSpPr/>
          <p:nvPr/>
        </p:nvCxnSpPr>
        <p:spPr>
          <a:xfrm>
            <a:off x="4876800" y="1751012"/>
            <a:ext cx="1905000" cy="1588"/>
          </a:xfrm>
          <a:prstGeom prst="straightConnector1">
            <a:avLst/>
          </a:prstGeom>
          <a:ln w="28575">
            <a:solidFill>
              <a:schemeClr val="tx1">
                <a:lumMod val="85000"/>
                <a:lumOff val="1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838200" y="4724400"/>
            <a:ext cx="3788281" cy="813375"/>
            <a:chOff x="838200" y="4724400"/>
            <a:chExt cx="3788281" cy="813375"/>
          </a:xfrm>
        </p:grpSpPr>
        <p:sp>
          <p:nvSpPr>
            <p:cNvPr id="39" name="TextBox 38"/>
            <p:cNvSpPr txBox="1"/>
            <p:nvPr/>
          </p:nvSpPr>
          <p:spPr>
            <a:xfrm>
              <a:off x="838200" y="4953000"/>
              <a:ext cx="3788281" cy="584775"/>
            </a:xfrm>
            <a:prstGeom prst="rect">
              <a:avLst/>
            </a:prstGeom>
            <a:noFill/>
          </p:spPr>
          <p:txBody>
            <a:bodyPr wrap="none" rtlCol="0">
              <a:spAutoFit/>
            </a:bodyPr>
            <a:lstStyle/>
            <a:p>
              <a:r>
                <a:rPr lang="en-US" sz="3200" dirty="0">
                  <a:solidFill>
                    <a:srgbClr val="C00000"/>
                  </a:solidFill>
                  <a:latin typeface="Calibri"/>
                  <a:ea typeface="ＭＳ Ｐゴシック" charset="0"/>
                  <a:cs typeface="ＭＳ Ｐゴシック" charset="0"/>
                </a:rPr>
                <a:t>Increasing contention</a:t>
              </a:r>
            </a:p>
          </p:txBody>
        </p:sp>
        <p:cxnSp>
          <p:nvCxnSpPr>
            <p:cNvPr id="42" name="Straight Arrow Connector 41"/>
            <p:cNvCxnSpPr/>
            <p:nvPr/>
          </p:nvCxnSpPr>
          <p:spPr>
            <a:xfrm rot="16200000" flipH="1">
              <a:off x="1943100" y="4762500"/>
              <a:ext cx="304800" cy="228600"/>
            </a:xfrm>
            <a:prstGeom prst="straightConnector1">
              <a:avLst/>
            </a:prstGeom>
            <a:ln w="28575">
              <a:solidFill>
                <a:schemeClr val="tx1">
                  <a:lumMod val="85000"/>
                  <a:lumOff val="15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609600" y="5791200"/>
            <a:ext cx="7467600" cy="685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6688"/>
            <a:r>
              <a:rPr lang="en-US" sz="2800" dirty="0">
                <a:solidFill>
                  <a:srgbClr val="080808">
                    <a:lumMod val="90000"/>
                    <a:lumOff val="10000"/>
                  </a:srgbClr>
                </a:solidFill>
                <a:latin typeface="Calibri" pitchFamily="34" charset="0"/>
              </a:rPr>
              <a:t>Effective cache utilization is important</a:t>
            </a:r>
          </a:p>
        </p:txBody>
      </p:sp>
      <p:sp>
        <p:nvSpPr>
          <p:cNvPr id="28" name="TextBox 27"/>
          <p:cNvSpPr txBox="1"/>
          <p:nvPr/>
        </p:nvSpPr>
        <p:spPr>
          <a:xfrm>
            <a:off x="4648200" y="1219200"/>
            <a:ext cx="2362200" cy="523220"/>
          </a:xfrm>
          <a:prstGeom prst="rect">
            <a:avLst/>
          </a:prstGeom>
          <a:noFill/>
          <a:ln w="28575">
            <a:noFill/>
          </a:ln>
        </p:spPr>
        <p:txBody>
          <a:bodyPr wrap="square" rtlCol="0">
            <a:spAutoFit/>
          </a:bodyPr>
          <a:lstStyle/>
          <a:p>
            <a:pPr algn="ctr"/>
            <a:r>
              <a:rPr lang="en-US" sz="2800" dirty="0">
                <a:solidFill>
                  <a:srgbClr val="C00000"/>
                </a:solidFill>
                <a:latin typeface="Calibri"/>
                <a:ea typeface="ＭＳ Ｐゴシック" charset="0"/>
                <a:cs typeface="ＭＳ Ｐゴシック" charset="0"/>
              </a:rPr>
              <a:t>Large latency</a:t>
            </a:r>
          </a:p>
        </p:txBody>
      </p:sp>
      <p:sp>
        <p:nvSpPr>
          <p:cNvPr id="22" name="Slide Number Placeholder 21"/>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67</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782196099"/>
      </p:ext>
    </p:extLst>
  </p:cSld>
  <p:clrMapOvr>
    <a:masterClrMapping/>
  </p:clrMapOvr>
  <p:transition advTm="315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Behavior of Cache Blocks</a:t>
            </a:r>
            <a:endParaRPr lang="en-US" dirty="0"/>
          </a:p>
        </p:txBody>
      </p:sp>
      <p:sp>
        <p:nvSpPr>
          <p:cNvPr id="5" name="Rectangle 4"/>
          <p:cNvSpPr/>
          <p:nvPr/>
        </p:nvSpPr>
        <p:spPr>
          <a:xfrm>
            <a:off x="9144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A</a:t>
            </a:r>
          </a:p>
        </p:txBody>
      </p:sp>
      <p:sp>
        <p:nvSpPr>
          <p:cNvPr id="6" name="Rectangle 5"/>
          <p:cNvSpPr/>
          <p:nvPr/>
        </p:nvSpPr>
        <p:spPr>
          <a:xfrm>
            <a:off x="12954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B</a:t>
            </a:r>
          </a:p>
        </p:txBody>
      </p:sp>
      <p:sp>
        <p:nvSpPr>
          <p:cNvPr id="7" name="Rectangle 6"/>
          <p:cNvSpPr/>
          <p:nvPr/>
        </p:nvSpPr>
        <p:spPr>
          <a:xfrm>
            <a:off x="16764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C</a:t>
            </a:r>
          </a:p>
        </p:txBody>
      </p:sp>
      <p:sp>
        <p:nvSpPr>
          <p:cNvPr id="8" name="Rectangle 7"/>
          <p:cNvSpPr/>
          <p:nvPr/>
        </p:nvSpPr>
        <p:spPr>
          <a:xfrm>
            <a:off x="21336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A</a:t>
            </a:r>
          </a:p>
        </p:txBody>
      </p:sp>
      <p:sp>
        <p:nvSpPr>
          <p:cNvPr id="9" name="Rectangle 8"/>
          <p:cNvSpPr/>
          <p:nvPr/>
        </p:nvSpPr>
        <p:spPr>
          <a:xfrm>
            <a:off x="25146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B</a:t>
            </a:r>
          </a:p>
        </p:txBody>
      </p:sp>
      <p:sp>
        <p:nvSpPr>
          <p:cNvPr id="10" name="Rectangle 9"/>
          <p:cNvSpPr/>
          <p:nvPr/>
        </p:nvSpPr>
        <p:spPr>
          <a:xfrm>
            <a:off x="28956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C</a:t>
            </a:r>
          </a:p>
        </p:txBody>
      </p:sp>
      <p:sp>
        <p:nvSpPr>
          <p:cNvPr id="12" name="Rectangle 11"/>
          <p:cNvSpPr/>
          <p:nvPr/>
        </p:nvSpPr>
        <p:spPr>
          <a:xfrm>
            <a:off x="3352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S</a:t>
            </a:r>
          </a:p>
        </p:txBody>
      </p:sp>
      <p:sp>
        <p:nvSpPr>
          <p:cNvPr id="13" name="Rectangle 12"/>
          <p:cNvSpPr/>
          <p:nvPr/>
        </p:nvSpPr>
        <p:spPr>
          <a:xfrm>
            <a:off x="37338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T</a:t>
            </a:r>
          </a:p>
        </p:txBody>
      </p:sp>
      <p:sp>
        <p:nvSpPr>
          <p:cNvPr id="14" name="Rectangle 13"/>
          <p:cNvSpPr/>
          <p:nvPr/>
        </p:nvSpPr>
        <p:spPr>
          <a:xfrm>
            <a:off x="4114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U</a:t>
            </a:r>
          </a:p>
        </p:txBody>
      </p:sp>
      <p:sp>
        <p:nvSpPr>
          <p:cNvPr id="15" name="Rectangle 14"/>
          <p:cNvSpPr/>
          <p:nvPr/>
        </p:nvSpPr>
        <p:spPr>
          <a:xfrm>
            <a:off x="4495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V</a:t>
            </a:r>
          </a:p>
        </p:txBody>
      </p:sp>
      <p:sp>
        <p:nvSpPr>
          <p:cNvPr id="16" name="Rectangle 15"/>
          <p:cNvSpPr/>
          <p:nvPr/>
        </p:nvSpPr>
        <p:spPr>
          <a:xfrm>
            <a:off x="4876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W</a:t>
            </a:r>
          </a:p>
        </p:txBody>
      </p:sp>
      <p:sp>
        <p:nvSpPr>
          <p:cNvPr id="17" name="Rectangle 16"/>
          <p:cNvSpPr/>
          <p:nvPr/>
        </p:nvSpPr>
        <p:spPr>
          <a:xfrm>
            <a:off x="52578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X</a:t>
            </a:r>
          </a:p>
        </p:txBody>
      </p:sp>
      <p:sp>
        <p:nvSpPr>
          <p:cNvPr id="18" name="Rectangle 17"/>
          <p:cNvSpPr/>
          <p:nvPr/>
        </p:nvSpPr>
        <p:spPr>
          <a:xfrm>
            <a:off x="5638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Y</a:t>
            </a:r>
          </a:p>
        </p:txBody>
      </p:sp>
      <p:sp>
        <p:nvSpPr>
          <p:cNvPr id="19" name="Rectangle 18"/>
          <p:cNvSpPr/>
          <p:nvPr/>
        </p:nvSpPr>
        <p:spPr>
          <a:xfrm>
            <a:off x="6553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A</a:t>
            </a:r>
          </a:p>
        </p:txBody>
      </p:sp>
      <p:sp>
        <p:nvSpPr>
          <p:cNvPr id="20" name="Rectangle 19"/>
          <p:cNvSpPr/>
          <p:nvPr/>
        </p:nvSpPr>
        <p:spPr>
          <a:xfrm>
            <a:off x="6934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B</a:t>
            </a:r>
          </a:p>
        </p:txBody>
      </p:sp>
      <p:sp>
        <p:nvSpPr>
          <p:cNvPr id="21" name="Rectangle 20"/>
          <p:cNvSpPr/>
          <p:nvPr/>
        </p:nvSpPr>
        <p:spPr>
          <a:xfrm>
            <a:off x="7315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C</a:t>
            </a:r>
          </a:p>
        </p:txBody>
      </p:sp>
      <p:sp>
        <p:nvSpPr>
          <p:cNvPr id="23" name="TextBox 22"/>
          <p:cNvSpPr txBox="1"/>
          <p:nvPr/>
        </p:nvSpPr>
        <p:spPr>
          <a:xfrm>
            <a:off x="533400" y="1371600"/>
            <a:ext cx="7792646" cy="584775"/>
          </a:xfrm>
          <a:prstGeom prst="rect">
            <a:avLst/>
          </a:prstGeom>
          <a:noFill/>
        </p:spPr>
        <p:txBody>
          <a:bodyPr wrap="none" rtlCol="0">
            <a:spAutoFit/>
          </a:bodyPr>
          <a:lstStyle/>
          <a:p>
            <a:r>
              <a:rPr lang="en-US" sz="3200" dirty="0">
                <a:solidFill>
                  <a:srgbClr val="080808"/>
                </a:solidFill>
                <a:latin typeface="Calibri"/>
                <a:ea typeface="ＭＳ Ｐゴシック" charset="0"/>
                <a:cs typeface="ＭＳ Ｐゴシック" charset="0"/>
              </a:rPr>
              <a:t>Different blocks have different reuse behavior</a:t>
            </a:r>
          </a:p>
        </p:txBody>
      </p:sp>
      <p:sp>
        <p:nvSpPr>
          <p:cNvPr id="24" name="TextBox 23"/>
          <p:cNvSpPr txBox="1"/>
          <p:nvPr/>
        </p:nvSpPr>
        <p:spPr>
          <a:xfrm>
            <a:off x="862726" y="2219980"/>
            <a:ext cx="2754280" cy="523220"/>
          </a:xfrm>
          <a:prstGeom prst="rect">
            <a:avLst/>
          </a:prstGeom>
          <a:noFill/>
        </p:spPr>
        <p:txBody>
          <a:bodyPr wrap="none" rtlCol="0">
            <a:spAutoFit/>
          </a:bodyPr>
          <a:lstStyle/>
          <a:p>
            <a:r>
              <a:rPr lang="en-US" sz="2800" dirty="0">
                <a:solidFill>
                  <a:srgbClr val="080808"/>
                </a:solidFill>
                <a:latin typeface="Calibri"/>
                <a:ea typeface="ＭＳ Ｐゴシック" charset="0"/>
                <a:cs typeface="ＭＳ Ｐゴシック" charset="0"/>
              </a:rPr>
              <a:t>Access Sequence:</a:t>
            </a:r>
          </a:p>
        </p:txBody>
      </p:sp>
      <p:sp>
        <p:nvSpPr>
          <p:cNvPr id="27" name="Rectangle 26"/>
          <p:cNvSpPr/>
          <p:nvPr/>
        </p:nvSpPr>
        <p:spPr>
          <a:xfrm>
            <a:off x="914400" y="3810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latin typeface="Calibri"/>
            </a:endParaRPr>
          </a:p>
        </p:txBody>
      </p:sp>
      <p:sp>
        <p:nvSpPr>
          <p:cNvPr id="28" name="TextBox 27"/>
          <p:cNvSpPr txBox="1"/>
          <p:nvPr/>
        </p:nvSpPr>
        <p:spPr>
          <a:xfrm>
            <a:off x="1251349" y="3857968"/>
            <a:ext cx="2971711" cy="584775"/>
          </a:xfrm>
          <a:prstGeom prst="rect">
            <a:avLst/>
          </a:prstGeom>
          <a:noFill/>
        </p:spPr>
        <p:txBody>
          <a:bodyPr wrap="none" rtlCol="0">
            <a:spAutoFit/>
          </a:bodyPr>
          <a:lstStyle/>
          <a:p>
            <a:r>
              <a:rPr lang="en-US" sz="3200" dirty="0">
                <a:solidFill>
                  <a:srgbClr val="080808"/>
                </a:solidFill>
                <a:latin typeface="Calibri"/>
                <a:ea typeface="ＭＳ Ｐゴシック" charset="0"/>
                <a:cs typeface="ＭＳ Ｐゴシック" charset="0"/>
              </a:rPr>
              <a:t>High-reuse block</a:t>
            </a:r>
          </a:p>
        </p:txBody>
      </p:sp>
      <p:sp>
        <p:nvSpPr>
          <p:cNvPr id="29" name="TextBox 28"/>
          <p:cNvSpPr txBox="1"/>
          <p:nvPr/>
        </p:nvSpPr>
        <p:spPr>
          <a:xfrm>
            <a:off x="4804639" y="3863058"/>
            <a:ext cx="2891561" cy="584775"/>
          </a:xfrm>
          <a:prstGeom prst="rect">
            <a:avLst/>
          </a:prstGeom>
          <a:noFill/>
        </p:spPr>
        <p:txBody>
          <a:bodyPr wrap="none" rtlCol="0">
            <a:spAutoFit/>
          </a:bodyPr>
          <a:lstStyle/>
          <a:p>
            <a:r>
              <a:rPr lang="en-US" sz="3200" dirty="0">
                <a:solidFill>
                  <a:srgbClr val="080808"/>
                </a:solidFill>
                <a:latin typeface="Calibri"/>
                <a:ea typeface="ＭＳ Ｐゴシック" charset="0"/>
                <a:cs typeface="ＭＳ Ｐゴシック" charset="0"/>
              </a:rPr>
              <a:t>Low-reuse block</a:t>
            </a:r>
          </a:p>
        </p:txBody>
      </p:sp>
      <p:sp>
        <p:nvSpPr>
          <p:cNvPr id="30" name="Rectangle 29"/>
          <p:cNvSpPr/>
          <p:nvPr/>
        </p:nvSpPr>
        <p:spPr>
          <a:xfrm>
            <a:off x="4463740" y="38150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latin typeface="Calibri"/>
            </a:endParaRPr>
          </a:p>
        </p:txBody>
      </p:sp>
      <p:sp>
        <p:nvSpPr>
          <p:cNvPr id="31" name="Rectangle 30"/>
          <p:cNvSpPr/>
          <p:nvPr/>
        </p:nvSpPr>
        <p:spPr>
          <a:xfrm>
            <a:off x="6019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latin typeface="Calibri"/>
              </a:rPr>
              <a:t>Z</a:t>
            </a:r>
          </a:p>
        </p:txBody>
      </p:sp>
      <p:sp>
        <p:nvSpPr>
          <p:cNvPr id="33" name="TextBox 32"/>
          <p:cNvSpPr txBox="1"/>
          <p:nvPr/>
        </p:nvSpPr>
        <p:spPr>
          <a:xfrm>
            <a:off x="838200" y="5181600"/>
            <a:ext cx="2103461" cy="584775"/>
          </a:xfrm>
          <a:prstGeom prst="rect">
            <a:avLst/>
          </a:prstGeom>
          <a:noFill/>
        </p:spPr>
        <p:txBody>
          <a:bodyPr wrap="none" rtlCol="0">
            <a:spAutoFit/>
          </a:bodyPr>
          <a:lstStyle/>
          <a:p>
            <a:r>
              <a:rPr lang="en-US" sz="3200" dirty="0">
                <a:solidFill>
                  <a:srgbClr val="080808"/>
                </a:solidFill>
                <a:latin typeface="Calibri"/>
                <a:ea typeface="ＭＳ Ｐゴシック" charset="0"/>
                <a:cs typeface="ＭＳ Ｐゴシック" charset="0"/>
              </a:rPr>
              <a:t>Ideal Cache</a:t>
            </a:r>
          </a:p>
        </p:txBody>
      </p:sp>
      <p:grpSp>
        <p:nvGrpSpPr>
          <p:cNvPr id="42" name="Group 41"/>
          <p:cNvGrpSpPr/>
          <p:nvPr/>
        </p:nvGrpSpPr>
        <p:grpSpPr>
          <a:xfrm>
            <a:off x="3124200" y="5029200"/>
            <a:ext cx="3124200" cy="838200"/>
            <a:chOff x="3124200" y="5029200"/>
            <a:chExt cx="3124200" cy="838200"/>
          </a:xfrm>
        </p:grpSpPr>
        <p:sp>
          <p:nvSpPr>
            <p:cNvPr id="32" name="Rectangle 31"/>
            <p:cNvSpPr/>
            <p:nvPr/>
          </p:nvSpPr>
          <p:spPr>
            <a:xfrm>
              <a:off x="3124200" y="50292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4" name="Rectangle 33"/>
            <p:cNvSpPr/>
            <p:nvPr/>
          </p:nvSpPr>
          <p:spPr>
            <a:xfrm>
              <a:off x="3200400" y="51104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sp>
          <p:nvSpPr>
            <p:cNvPr id="35" name="Rectangle 34"/>
            <p:cNvSpPr/>
            <p:nvPr/>
          </p:nvSpPr>
          <p:spPr>
            <a:xfrm>
              <a:off x="3581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B</a:t>
              </a:r>
            </a:p>
          </p:txBody>
        </p:sp>
        <p:sp>
          <p:nvSpPr>
            <p:cNvPr id="36" name="Rectangle 35"/>
            <p:cNvSpPr/>
            <p:nvPr/>
          </p:nvSpPr>
          <p:spPr>
            <a:xfrm>
              <a:off x="3962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C</a:t>
              </a:r>
            </a:p>
          </p:txBody>
        </p:sp>
        <p:sp>
          <p:nvSpPr>
            <p:cNvPr id="37" name="Rectangle 36"/>
            <p:cNvSpPr/>
            <p:nvPr/>
          </p:nvSpPr>
          <p:spPr>
            <a:xfrm>
              <a:off x="4343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t>
              </a:r>
            </a:p>
          </p:txBody>
        </p:sp>
        <p:sp>
          <p:nvSpPr>
            <p:cNvPr id="38" name="Rectangle 37"/>
            <p:cNvSpPr/>
            <p:nvPr/>
          </p:nvSpPr>
          <p:spPr>
            <a:xfrm>
              <a:off x="4724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t>
              </a:r>
            </a:p>
          </p:txBody>
        </p:sp>
        <p:sp>
          <p:nvSpPr>
            <p:cNvPr id="39" name="Rectangle 38"/>
            <p:cNvSpPr/>
            <p:nvPr/>
          </p:nvSpPr>
          <p:spPr>
            <a:xfrm>
              <a:off x="5105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t>
              </a:r>
            </a:p>
          </p:txBody>
        </p:sp>
        <p:sp>
          <p:nvSpPr>
            <p:cNvPr id="40" name="Rectangle 39"/>
            <p:cNvSpPr/>
            <p:nvPr/>
          </p:nvSpPr>
          <p:spPr>
            <a:xfrm>
              <a:off x="5486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t>
              </a:r>
            </a:p>
          </p:txBody>
        </p:sp>
        <p:sp>
          <p:nvSpPr>
            <p:cNvPr id="41" name="Rectangle 40"/>
            <p:cNvSpPr/>
            <p:nvPr/>
          </p:nvSpPr>
          <p:spPr>
            <a:xfrm>
              <a:off x="5867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t>
              </a:r>
            </a:p>
          </p:txBody>
        </p:sp>
      </p:grpSp>
      <p:sp>
        <p:nvSpPr>
          <p:cNvPr id="43" name="Slide Number Placeholder 4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68</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981215758"/>
      </p:ext>
    </p:extLst>
  </p:cSld>
  <p:clrMapOvr>
    <a:masterClrMapping/>
  </p:clrMapOvr>
  <p:transition advTm="283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5"/>
                                        </p:tgtEl>
                                        <p:attrNameLst>
                                          <p:attrName>fillcolor</p:attrName>
                                        </p:attrNameLst>
                                      </p:cBhvr>
                                      <p:to>
                                        <a:srgbClr val="CC0000"/>
                                      </p:to>
                                    </p:animClr>
                                    <p:set>
                                      <p:cBhvr>
                                        <p:cTn id="63" dur="500" fill="hold"/>
                                        <p:tgtEl>
                                          <p:spTgt spid="5"/>
                                        </p:tgtEl>
                                        <p:attrNameLst>
                                          <p:attrName>fill.type</p:attrName>
                                        </p:attrNameLst>
                                      </p:cBhvr>
                                      <p:to>
                                        <p:strVal val="solid"/>
                                      </p:to>
                                    </p:set>
                                    <p:set>
                                      <p:cBhvr>
                                        <p:cTn id="64" dur="500" fill="hold"/>
                                        <p:tgtEl>
                                          <p:spTgt spid="5"/>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500" fill="hold"/>
                                        <p:tgtEl>
                                          <p:spTgt spid="6"/>
                                        </p:tgtEl>
                                        <p:attrNameLst>
                                          <p:attrName>fillcolor</p:attrName>
                                        </p:attrNameLst>
                                      </p:cBhvr>
                                      <p:to>
                                        <a:srgbClr val="CC0000"/>
                                      </p:to>
                                    </p:animClr>
                                    <p:set>
                                      <p:cBhvr>
                                        <p:cTn id="67" dur="500" fill="hold"/>
                                        <p:tgtEl>
                                          <p:spTgt spid="6"/>
                                        </p:tgtEl>
                                        <p:attrNameLst>
                                          <p:attrName>fill.type</p:attrName>
                                        </p:attrNameLst>
                                      </p:cBhvr>
                                      <p:to>
                                        <p:strVal val="solid"/>
                                      </p:to>
                                    </p:set>
                                    <p:set>
                                      <p:cBhvr>
                                        <p:cTn id="68" dur="500" fill="hold"/>
                                        <p:tgtEl>
                                          <p:spTgt spid="6"/>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500" fill="hold"/>
                                        <p:tgtEl>
                                          <p:spTgt spid="7"/>
                                        </p:tgtEl>
                                        <p:attrNameLst>
                                          <p:attrName>fillcolor</p:attrName>
                                        </p:attrNameLst>
                                      </p:cBhvr>
                                      <p:to>
                                        <a:srgbClr val="CC0000"/>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500" fill="hold"/>
                                        <p:tgtEl>
                                          <p:spTgt spid="8"/>
                                        </p:tgtEl>
                                        <p:attrNameLst>
                                          <p:attrName>fillcolor</p:attrName>
                                        </p:attrNameLst>
                                      </p:cBhvr>
                                      <p:to>
                                        <a:srgbClr val="CC0000"/>
                                      </p:to>
                                    </p:animClr>
                                    <p:set>
                                      <p:cBhvr>
                                        <p:cTn id="75" dur="500" fill="hold"/>
                                        <p:tgtEl>
                                          <p:spTgt spid="8"/>
                                        </p:tgtEl>
                                        <p:attrNameLst>
                                          <p:attrName>fill.type</p:attrName>
                                        </p:attrNameLst>
                                      </p:cBhvr>
                                      <p:to>
                                        <p:strVal val="solid"/>
                                      </p:to>
                                    </p:set>
                                    <p:set>
                                      <p:cBhvr>
                                        <p:cTn id="76" dur="500" fill="hold"/>
                                        <p:tgtEl>
                                          <p:spTgt spid="8"/>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500" fill="hold"/>
                                        <p:tgtEl>
                                          <p:spTgt spid="9"/>
                                        </p:tgtEl>
                                        <p:attrNameLst>
                                          <p:attrName>fillcolor</p:attrName>
                                        </p:attrNameLst>
                                      </p:cBhvr>
                                      <p:to>
                                        <a:srgbClr val="CC0000"/>
                                      </p:to>
                                    </p:animClr>
                                    <p:set>
                                      <p:cBhvr>
                                        <p:cTn id="79" dur="500" fill="hold"/>
                                        <p:tgtEl>
                                          <p:spTgt spid="9"/>
                                        </p:tgtEl>
                                        <p:attrNameLst>
                                          <p:attrName>fill.type</p:attrName>
                                        </p:attrNameLst>
                                      </p:cBhvr>
                                      <p:to>
                                        <p:strVal val="solid"/>
                                      </p:to>
                                    </p:set>
                                    <p:set>
                                      <p:cBhvr>
                                        <p:cTn id="80" dur="500" fill="hold"/>
                                        <p:tgtEl>
                                          <p:spTgt spid="9"/>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10"/>
                                        </p:tgtEl>
                                        <p:attrNameLst>
                                          <p:attrName>fillcolor</p:attrName>
                                        </p:attrNameLst>
                                      </p:cBhvr>
                                      <p:to>
                                        <a:srgbClr val="CC0000"/>
                                      </p:to>
                                    </p:animClr>
                                    <p:set>
                                      <p:cBhvr>
                                        <p:cTn id="83" dur="500" fill="hold"/>
                                        <p:tgtEl>
                                          <p:spTgt spid="10"/>
                                        </p:tgtEl>
                                        <p:attrNameLst>
                                          <p:attrName>fill.type</p:attrName>
                                        </p:attrNameLst>
                                      </p:cBhvr>
                                      <p:to>
                                        <p:strVal val="solid"/>
                                      </p:to>
                                    </p:set>
                                    <p:set>
                                      <p:cBhvr>
                                        <p:cTn id="84" dur="500" fill="hold"/>
                                        <p:tgtEl>
                                          <p:spTgt spid="10"/>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19"/>
                                        </p:tgtEl>
                                        <p:attrNameLst>
                                          <p:attrName>fillcolor</p:attrName>
                                        </p:attrNameLst>
                                      </p:cBhvr>
                                      <p:to>
                                        <a:srgbClr val="CC0000"/>
                                      </p:to>
                                    </p:animClr>
                                    <p:set>
                                      <p:cBhvr>
                                        <p:cTn id="87" dur="500" fill="hold"/>
                                        <p:tgtEl>
                                          <p:spTgt spid="19"/>
                                        </p:tgtEl>
                                        <p:attrNameLst>
                                          <p:attrName>fill.type</p:attrName>
                                        </p:attrNameLst>
                                      </p:cBhvr>
                                      <p:to>
                                        <p:strVal val="solid"/>
                                      </p:to>
                                    </p:set>
                                    <p:set>
                                      <p:cBhvr>
                                        <p:cTn id="88" dur="500" fill="hold"/>
                                        <p:tgtEl>
                                          <p:spTgt spid="19"/>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20"/>
                                        </p:tgtEl>
                                        <p:attrNameLst>
                                          <p:attrName>fillcolor</p:attrName>
                                        </p:attrNameLst>
                                      </p:cBhvr>
                                      <p:to>
                                        <a:srgbClr val="CC0000"/>
                                      </p:to>
                                    </p:animClr>
                                    <p:set>
                                      <p:cBhvr>
                                        <p:cTn id="91" dur="500" fill="hold"/>
                                        <p:tgtEl>
                                          <p:spTgt spid="20"/>
                                        </p:tgtEl>
                                        <p:attrNameLst>
                                          <p:attrName>fill.type</p:attrName>
                                        </p:attrNameLst>
                                      </p:cBhvr>
                                      <p:to>
                                        <p:strVal val="solid"/>
                                      </p:to>
                                    </p:set>
                                    <p:set>
                                      <p:cBhvr>
                                        <p:cTn id="92" dur="500" fill="hold"/>
                                        <p:tgtEl>
                                          <p:spTgt spid="20"/>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21"/>
                                        </p:tgtEl>
                                        <p:attrNameLst>
                                          <p:attrName>fillcolor</p:attrName>
                                        </p:attrNameLst>
                                      </p:cBhvr>
                                      <p:to>
                                        <a:srgbClr val="CC0000"/>
                                      </p:to>
                                    </p:animClr>
                                    <p:set>
                                      <p:cBhvr>
                                        <p:cTn id="95" dur="500" fill="hold"/>
                                        <p:tgtEl>
                                          <p:spTgt spid="21"/>
                                        </p:tgtEl>
                                        <p:attrNameLst>
                                          <p:attrName>fill.type</p:attrName>
                                        </p:attrNameLst>
                                      </p:cBhvr>
                                      <p:to>
                                        <p:strVal val="solid"/>
                                      </p:to>
                                    </p:set>
                                    <p:set>
                                      <p:cBhvr>
                                        <p:cTn id="96" dur="500" fill="hold"/>
                                        <p:tgtEl>
                                          <p:spTgt spid="21"/>
                                        </p:tgtEl>
                                        <p:attrNameLst>
                                          <p:attrName>fill.on</p:attrName>
                                        </p:attrNameLst>
                                      </p:cBhvr>
                                      <p:to>
                                        <p:strVal val="true"/>
                                      </p:to>
                                    </p:set>
                                  </p:childTnLst>
                                </p:cTn>
                              </p:par>
                              <p:par>
                                <p:cTn id="97" presetID="7" presetClass="emph" presetSubtype="2" fill="hold" nodeType="withEffect">
                                  <p:stCondLst>
                                    <p:cond delay="0"/>
                                  </p:stCondLst>
                                  <p:childTnLst>
                                    <p:animClr clrSpc="rgb" dir="cw">
                                      <p:cBhvr>
                                        <p:cTn id="98" dur="500" fill="hold"/>
                                        <p:tgtEl>
                                          <p:spTgt spid="19"/>
                                        </p:tgtEl>
                                        <p:attrNameLst>
                                          <p:attrName>stroke.color</p:attrName>
                                        </p:attrNameLst>
                                      </p:cBhvr>
                                      <p:to>
                                        <a:srgbClr val="CC0000"/>
                                      </p:to>
                                    </p:animClr>
                                    <p:set>
                                      <p:cBhvr>
                                        <p:cTn id="99" dur="500" fill="hold"/>
                                        <p:tgtEl>
                                          <p:spTgt spid="19"/>
                                        </p:tgtEl>
                                        <p:attrNameLst>
                                          <p:attrName>stroke.on</p:attrName>
                                        </p:attrNameLst>
                                      </p:cBhvr>
                                      <p:to>
                                        <p:strVal val="true"/>
                                      </p:to>
                                    </p:set>
                                  </p:childTnLst>
                                </p:cTn>
                              </p:par>
                              <p:par>
                                <p:cTn id="100" presetID="7" presetClass="emph" presetSubtype="2" fill="hold" nodeType="withEffect">
                                  <p:stCondLst>
                                    <p:cond delay="0"/>
                                  </p:stCondLst>
                                  <p:childTnLst>
                                    <p:animClr clrSpc="rgb" dir="cw">
                                      <p:cBhvr>
                                        <p:cTn id="101" dur="500" fill="hold"/>
                                        <p:tgtEl>
                                          <p:spTgt spid="20"/>
                                        </p:tgtEl>
                                        <p:attrNameLst>
                                          <p:attrName>stroke.color</p:attrName>
                                        </p:attrNameLst>
                                      </p:cBhvr>
                                      <p:to>
                                        <a:srgbClr val="CC0000"/>
                                      </p:to>
                                    </p:animClr>
                                    <p:set>
                                      <p:cBhvr>
                                        <p:cTn id="102" dur="500" fill="hold"/>
                                        <p:tgtEl>
                                          <p:spTgt spid="20"/>
                                        </p:tgtEl>
                                        <p:attrNameLst>
                                          <p:attrName>stroke.on</p:attrName>
                                        </p:attrNameLst>
                                      </p:cBhvr>
                                      <p:to>
                                        <p:strVal val="true"/>
                                      </p:to>
                                    </p:set>
                                  </p:childTnLst>
                                </p:cTn>
                              </p:par>
                              <p:par>
                                <p:cTn id="103" presetID="7" presetClass="emph" presetSubtype="2" fill="hold" nodeType="withEffect">
                                  <p:stCondLst>
                                    <p:cond delay="0"/>
                                  </p:stCondLst>
                                  <p:childTnLst>
                                    <p:animClr clrSpc="rgb" dir="cw">
                                      <p:cBhvr>
                                        <p:cTn id="104" dur="500" fill="hold"/>
                                        <p:tgtEl>
                                          <p:spTgt spid="21"/>
                                        </p:tgtEl>
                                        <p:attrNameLst>
                                          <p:attrName>stroke.color</p:attrName>
                                        </p:attrNameLst>
                                      </p:cBhvr>
                                      <p:to>
                                        <a:srgbClr val="CC0000"/>
                                      </p:to>
                                    </p:animClr>
                                    <p:set>
                                      <p:cBhvr>
                                        <p:cTn id="105" dur="500" fill="hold"/>
                                        <p:tgtEl>
                                          <p:spTgt spid="21"/>
                                        </p:tgtEl>
                                        <p:attrNameLst>
                                          <p:attrName>stroke.on</p:attrName>
                                        </p:attrNameLst>
                                      </p:cBhvr>
                                      <p:to>
                                        <p:strVal val="true"/>
                                      </p:to>
                                    </p:set>
                                  </p:childTnLst>
                                </p:cTn>
                              </p:par>
                              <p:par>
                                <p:cTn id="106" presetID="7" presetClass="emph" presetSubtype="2" fill="hold" nodeType="withEffect">
                                  <p:stCondLst>
                                    <p:cond delay="0"/>
                                  </p:stCondLst>
                                  <p:childTnLst>
                                    <p:animClr clrSpc="rgb" dir="cw">
                                      <p:cBhvr>
                                        <p:cTn id="107" dur="500" fill="hold"/>
                                        <p:tgtEl>
                                          <p:spTgt spid="5"/>
                                        </p:tgtEl>
                                        <p:attrNameLst>
                                          <p:attrName>stroke.color</p:attrName>
                                        </p:attrNameLst>
                                      </p:cBhvr>
                                      <p:to>
                                        <a:srgbClr val="CC0000"/>
                                      </p:to>
                                    </p:animClr>
                                    <p:set>
                                      <p:cBhvr>
                                        <p:cTn id="108" dur="500" fill="hold"/>
                                        <p:tgtEl>
                                          <p:spTgt spid="5"/>
                                        </p:tgtEl>
                                        <p:attrNameLst>
                                          <p:attrName>stroke.on</p:attrName>
                                        </p:attrNameLst>
                                      </p:cBhvr>
                                      <p:to>
                                        <p:strVal val="true"/>
                                      </p:to>
                                    </p:set>
                                  </p:childTnLst>
                                </p:cTn>
                              </p:par>
                              <p:par>
                                <p:cTn id="109" presetID="7" presetClass="emph" presetSubtype="2" fill="hold" nodeType="withEffect">
                                  <p:stCondLst>
                                    <p:cond delay="0"/>
                                  </p:stCondLst>
                                  <p:childTnLst>
                                    <p:animClr clrSpc="rgb" dir="cw">
                                      <p:cBhvr>
                                        <p:cTn id="110" dur="500" fill="hold"/>
                                        <p:tgtEl>
                                          <p:spTgt spid="6"/>
                                        </p:tgtEl>
                                        <p:attrNameLst>
                                          <p:attrName>stroke.color</p:attrName>
                                        </p:attrNameLst>
                                      </p:cBhvr>
                                      <p:to>
                                        <a:srgbClr val="CC0000"/>
                                      </p:to>
                                    </p:animClr>
                                    <p:set>
                                      <p:cBhvr>
                                        <p:cTn id="111" dur="500" fill="hold"/>
                                        <p:tgtEl>
                                          <p:spTgt spid="6"/>
                                        </p:tgtEl>
                                        <p:attrNameLst>
                                          <p:attrName>stroke.on</p:attrName>
                                        </p:attrNameLst>
                                      </p:cBhvr>
                                      <p:to>
                                        <p:strVal val="true"/>
                                      </p:to>
                                    </p:set>
                                  </p:childTnLst>
                                </p:cTn>
                              </p:par>
                              <p:par>
                                <p:cTn id="112" presetID="7" presetClass="emph" presetSubtype="2" fill="hold" nodeType="withEffect">
                                  <p:stCondLst>
                                    <p:cond delay="0"/>
                                  </p:stCondLst>
                                  <p:childTnLst>
                                    <p:animClr clrSpc="rgb" dir="cw">
                                      <p:cBhvr>
                                        <p:cTn id="113" dur="500" fill="hold"/>
                                        <p:tgtEl>
                                          <p:spTgt spid="7"/>
                                        </p:tgtEl>
                                        <p:attrNameLst>
                                          <p:attrName>stroke.color</p:attrName>
                                        </p:attrNameLst>
                                      </p:cBhvr>
                                      <p:to>
                                        <a:srgbClr val="CC0000"/>
                                      </p:to>
                                    </p:animClr>
                                    <p:set>
                                      <p:cBhvr>
                                        <p:cTn id="114" dur="500" fill="hold"/>
                                        <p:tgtEl>
                                          <p:spTgt spid="7"/>
                                        </p:tgtEl>
                                        <p:attrNameLst>
                                          <p:attrName>stroke.on</p:attrName>
                                        </p:attrNameLst>
                                      </p:cBhvr>
                                      <p:to>
                                        <p:strVal val="true"/>
                                      </p:to>
                                    </p:set>
                                  </p:childTnLst>
                                </p:cTn>
                              </p:par>
                              <p:par>
                                <p:cTn id="115" presetID="7" presetClass="emph" presetSubtype="2" fill="hold" nodeType="withEffect">
                                  <p:stCondLst>
                                    <p:cond delay="0"/>
                                  </p:stCondLst>
                                  <p:childTnLst>
                                    <p:animClr clrSpc="rgb" dir="cw">
                                      <p:cBhvr>
                                        <p:cTn id="116" dur="500" fill="hold"/>
                                        <p:tgtEl>
                                          <p:spTgt spid="8"/>
                                        </p:tgtEl>
                                        <p:attrNameLst>
                                          <p:attrName>stroke.color</p:attrName>
                                        </p:attrNameLst>
                                      </p:cBhvr>
                                      <p:to>
                                        <a:srgbClr val="CC0000"/>
                                      </p:to>
                                    </p:animClr>
                                    <p:set>
                                      <p:cBhvr>
                                        <p:cTn id="117" dur="500" fill="hold"/>
                                        <p:tgtEl>
                                          <p:spTgt spid="8"/>
                                        </p:tgtEl>
                                        <p:attrNameLst>
                                          <p:attrName>stroke.on</p:attrName>
                                        </p:attrNameLst>
                                      </p:cBhvr>
                                      <p:to>
                                        <p:strVal val="true"/>
                                      </p:to>
                                    </p:set>
                                  </p:childTnLst>
                                </p:cTn>
                              </p:par>
                              <p:par>
                                <p:cTn id="118" presetID="7" presetClass="emph" presetSubtype="2" fill="hold" nodeType="withEffect">
                                  <p:stCondLst>
                                    <p:cond delay="0"/>
                                  </p:stCondLst>
                                  <p:childTnLst>
                                    <p:animClr clrSpc="rgb" dir="cw">
                                      <p:cBhvr>
                                        <p:cTn id="119" dur="500" fill="hold"/>
                                        <p:tgtEl>
                                          <p:spTgt spid="9"/>
                                        </p:tgtEl>
                                        <p:attrNameLst>
                                          <p:attrName>stroke.color</p:attrName>
                                        </p:attrNameLst>
                                      </p:cBhvr>
                                      <p:to>
                                        <a:srgbClr val="CC0000"/>
                                      </p:to>
                                    </p:animClr>
                                    <p:set>
                                      <p:cBhvr>
                                        <p:cTn id="120" dur="500" fill="hold"/>
                                        <p:tgtEl>
                                          <p:spTgt spid="9"/>
                                        </p:tgtEl>
                                        <p:attrNameLst>
                                          <p:attrName>stroke.on</p:attrName>
                                        </p:attrNameLst>
                                      </p:cBhvr>
                                      <p:to>
                                        <p:strVal val="true"/>
                                      </p:to>
                                    </p:set>
                                  </p:childTnLst>
                                </p:cTn>
                              </p:par>
                              <p:par>
                                <p:cTn id="121" presetID="7" presetClass="emph" presetSubtype="2" fill="hold" nodeType="withEffect">
                                  <p:stCondLst>
                                    <p:cond delay="0"/>
                                  </p:stCondLst>
                                  <p:childTnLst>
                                    <p:animClr clrSpc="rgb" dir="cw">
                                      <p:cBhvr>
                                        <p:cTn id="122" dur="500" fill="hold"/>
                                        <p:tgtEl>
                                          <p:spTgt spid="10"/>
                                        </p:tgtEl>
                                        <p:attrNameLst>
                                          <p:attrName>stroke.color</p:attrName>
                                        </p:attrNameLst>
                                      </p:cBhvr>
                                      <p:to>
                                        <a:srgbClr val="CC0000"/>
                                      </p:to>
                                    </p:animClr>
                                    <p:set>
                                      <p:cBhvr>
                                        <p:cTn id="123" dur="500" fill="hold"/>
                                        <p:tgtEl>
                                          <p:spTgt spid="10"/>
                                        </p:tgtEl>
                                        <p:attrNameLst>
                                          <p:attrName>stroke.on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500"/>
                                        <p:tgtEl>
                                          <p:spTgt spid="2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mph" presetSubtype="2" fill="hold" nodeType="clickEffect">
                                  <p:stCondLst>
                                    <p:cond delay="0"/>
                                  </p:stCondLst>
                                  <p:childTnLst>
                                    <p:animClr clrSpc="rgb" dir="cw">
                                      <p:cBhvr>
                                        <p:cTn id="135" dur="500" fill="hold"/>
                                        <p:tgtEl>
                                          <p:spTgt spid="12"/>
                                        </p:tgtEl>
                                        <p:attrNameLst>
                                          <p:attrName>fillcolor</p:attrName>
                                        </p:attrNameLst>
                                      </p:cBhvr>
                                      <p:to>
                                        <a:schemeClr val="tx2"/>
                                      </p:to>
                                    </p:animClr>
                                    <p:set>
                                      <p:cBhvr>
                                        <p:cTn id="136" dur="500" fill="hold"/>
                                        <p:tgtEl>
                                          <p:spTgt spid="12"/>
                                        </p:tgtEl>
                                        <p:attrNameLst>
                                          <p:attrName>fill.type</p:attrName>
                                        </p:attrNameLst>
                                      </p:cBhvr>
                                      <p:to>
                                        <p:strVal val="solid"/>
                                      </p:to>
                                    </p:set>
                                    <p:set>
                                      <p:cBhvr>
                                        <p:cTn id="137" dur="500" fill="hold"/>
                                        <p:tgtEl>
                                          <p:spTgt spid="12"/>
                                        </p:tgtEl>
                                        <p:attrNameLst>
                                          <p:attrName>fill.on</p:attrName>
                                        </p:attrNameLst>
                                      </p:cBhvr>
                                      <p:to>
                                        <p:strVal val="true"/>
                                      </p:to>
                                    </p:set>
                                  </p:childTnLst>
                                </p:cTn>
                              </p:par>
                              <p:par>
                                <p:cTn id="138" presetID="1" presetClass="emph" presetSubtype="2" fill="hold" nodeType="withEffect">
                                  <p:stCondLst>
                                    <p:cond delay="0"/>
                                  </p:stCondLst>
                                  <p:childTnLst>
                                    <p:animClr clrSpc="rgb" dir="cw">
                                      <p:cBhvr>
                                        <p:cTn id="139" dur="500" fill="hold"/>
                                        <p:tgtEl>
                                          <p:spTgt spid="13"/>
                                        </p:tgtEl>
                                        <p:attrNameLst>
                                          <p:attrName>fillcolor</p:attrName>
                                        </p:attrNameLst>
                                      </p:cBhvr>
                                      <p:to>
                                        <a:schemeClr val="tx2"/>
                                      </p:to>
                                    </p:animClr>
                                    <p:set>
                                      <p:cBhvr>
                                        <p:cTn id="140" dur="500" fill="hold"/>
                                        <p:tgtEl>
                                          <p:spTgt spid="13"/>
                                        </p:tgtEl>
                                        <p:attrNameLst>
                                          <p:attrName>fill.type</p:attrName>
                                        </p:attrNameLst>
                                      </p:cBhvr>
                                      <p:to>
                                        <p:strVal val="solid"/>
                                      </p:to>
                                    </p:set>
                                    <p:set>
                                      <p:cBhvr>
                                        <p:cTn id="141" dur="500" fill="hold"/>
                                        <p:tgtEl>
                                          <p:spTgt spid="13"/>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500" fill="hold"/>
                                        <p:tgtEl>
                                          <p:spTgt spid="15"/>
                                        </p:tgtEl>
                                        <p:attrNameLst>
                                          <p:attrName>fillcolor</p:attrName>
                                        </p:attrNameLst>
                                      </p:cBhvr>
                                      <p:to>
                                        <a:schemeClr val="tx2"/>
                                      </p:to>
                                    </p:animClr>
                                    <p:set>
                                      <p:cBhvr>
                                        <p:cTn id="144" dur="500" fill="hold"/>
                                        <p:tgtEl>
                                          <p:spTgt spid="15"/>
                                        </p:tgtEl>
                                        <p:attrNameLst>
                                          <p:attrName>fill.type</p:attrName>
                                        </p:attrNameLst>
                                      </p:cBhvr>
                                      <p:to>
                                        <p:strVal val="solid"/>
                                      </p:to>
                                    </p:set>
                                    <p:set>
                                      <p:cBhvr>
                                        <p:cTn id="145" dur="500" fill="hold"/>
                                        <p:tgtEl>
                                          <p:spTgt spid="15"/>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500" fill="hold"/>
                                        <p:tgtEl>
                                          <p:spTgt spid="14"/>
                                        </p:tgtEl>
                                        <p:attrNameLst>
                                          <p:attrName>fillcolor</p:attrName>
                                        </p:attrNameLst>
                                      </p:cBhvr>
                                      <p:to>
                                        <a:schemeClr val="tx2"/>
                                      </p:to>
                                    </p:animClr>
                                    <p:set>
                                      <p:cBhvr>
                                        <p:cTn id="148" dur="500" fill="hold"/>
                                        <p:tgtEl>
                                          <p:spTgt spid="14"/>
                                        </p:tgtEl>
                                        <p:attrNameLst>
                                          <p:attrName>fill.type</p:attrName>
                                        </p:attrNameLst>
                                      </p:cBhvr>
                                      <p:to>
                                        <p:strVal val="solid"/>
                                      </p:to>
                                    </p:set>
                                    <p:set>
                                      <p:cBhvr>
                                        <p:cTn id="149" dur="500" fill="hold"/>
                                        <p:tgtEl>
                                          <p:spTgt spid="14"/>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500" fill="hold"/>
                                        <p:tgtEl>
                                          <p:spTgt spid="16"/>
                                        </p:tgtEl>
                                        <p:attrNameLst>
                                          <p:attrName>fillcolor</p:attrName>
                                        </p:attrNameLst>
                                      </p:cBhvr>
                                      <p:to>
                                        <a:schemeClr val="tx2"/>
                                      </p:to>
                                    </p:animClr>
                                    <p:set>
                                      <p:cBhvr>
                                        <p:cTn id="152" dur="500" fill="hold"/>
                                        <p:tgtEl>
                                          <p:spTgt spid="16"/>
                                        </p:tgtEl>
                                        <p:attrNameLst>
                                          <p:attrName>fill.type</p:attrName>
                                        </p:attrNameLst>
                                      </p:cBhvr>
                                      <p:to>
                                        <p:strVal val="solid"/>
                                      </p:to>
                                    </p:set>
                                    <p:set>
                                      <p:cBhvr>
                                        <p:cTn id="153" dur="500" fill="hold"/>
                                        <p:tgtEl>
                                          <p:spTgt spid="16"/>
                                        </p:tgtEl>
                                        <p:attrNameLst>
                                          <p:attrName>fill.on</p:attrName>
                                        </p:attrNameLst>
                                      </p:cBhvr>
                                      <p:to>
                                        <p:strVal val="true"/>
                                      </p:to>
                                    </p:set>
                                  </p:childTnLst>
                                </p:cTn>
                              </p:par>
                              <p:par>
                                <p:cTn id="154" presetID="1" presetClass="emph" presetSubtype="2" fill="hold" nodeType="withEffect">
                                  <p:stCondLst>
                                    <p:cond delay="0"/>
                                  </p:stCondLst>
                                  <p:childTnLst>
                                    <p:animClr clrSpc="rgb" dir="cw">
                                      <p:cBhvr>
                                        <p:cTn id="155" dur="500" fill="hold"/>
                                        <p:tgtEl>
                                          <p:spTgt spid="17"/>
                                        </p:tgtEl>
                                        <p:attrNameLst>
                                          <p:attrName>fillcolor</p:attrName>
                                        </p:attrNameLst>
                                      </p:cBhvr>
                                      <p:to>
                                        <a:schemeClr val="tx2"/>
                                      </p:to>
                                    </p:animClr>
                                    <p:set>
                                      <p:cBhvr>
                                        <p:cTn id="156" dur="500" fill="hold"/>
                                        <p:tgtEl>
                                          <p:spTgt spid="17"/>
                                        </p:tgtEl>
                                        <p:attrNameLst>
                                          <p:attrName>fill.type</p:attrName>
                                        </p:attrNameLst>
                                      </p:cBhvr>
                                      <p:to>
                                        <p:strVal val="solid"/>
                                      </p:to>
                                    </p:set>
                                    <p:set>
                                      <p:cBhvr>
                                        <p:cTn id="157" dur="500" fill="hold"/>
                                        <p:tgtEl>
                                          <p:spTgt spid="17"/>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18"/>
                                        </p:tgtEl>
                                        <p:attrNameLst>
                                          <p:attrName>fillcolor</p:attrName>
                                        </p:attrNameLst>
                                      </p:cBhvr>
                                      <p:to>
                                        <a:schemeClr val="tx2"/>
                                      </p:to>
                                    </p:animClr>
                                    <p:set>
                                      <p:cBhvr>
                                        <p:cTn id="160" dur="500" fill="hold"/>
                                        <p:tgtEl>
                                          <p:spTgt spid="18"/>
                                        </p:tgtEl>
                                        <p:attrNameLst>
                                          <p:attrName>fill.type</p:attrName>
                                        </p:attrNameLst>
                                      </p:cBhvr>
                                      <p:to>
                                        <p:strVal val="solid"/>
                                      </p:to>
                                    </p:set>
                                    <p:set>
                                      <p:cBhvr>
                                        <p:cTn id="161" dur="500" fill="hold"/>
                                        <p:tgtEl>
                                          <p:spTgt spid="18"/>
                                        </p:tgtEl>
                                        <p:attrNameLst>
                                          <p:attrName>fill.on</p:attrName>
                                        </p:attrNameLst>
                                      </p:cBhvr>
                                      <p:to>
                                        <p:strVal val="true"/>
                                      </p:to>
                                    </p:set>
                                  </p:childTnLst>
                                </p:cTn>
                              </p:par>
                              <p:par>
                                <p:cTn id="162" presetID="7" presetClass="emph" presetSubtype="2" fill="hold" nodeType="withEffect">
                                  <p:stCondLst>
                                    <p:cond delay="0"/>
                                  </p:stCondLst>
                                  <p:childTnLst>
                                    <p:animClr clrSpc="rgb" dir="cw">
                                      <p:cBhvr>
                                        <p:cTn id="163" dur="500" fill="hold"/>
                                        <p:tgtEl>
                                          <p:spTgt spid="12"/>
                                        </p:tgtEl>
                                        <p:attrNameLst>
                                          <p:attrName>stroke.color</p:attrName>
                                        </p:attrNameLst>
                                      </p:cBhvr>
                                      <p:to>
                                        <a:schemeClr val="tx2"/>
                                      </p:to>
                                    </p:animClr>
                                    <p:set>
                                      <p:cBhvr>
                                        <p:cTn id="164" dur="500" fill="hold"/>
                                        <p:tgtEl>
                                          <p:spTgt spid="12"/>
                                        </p:tgtEl>
                                        <p:attrNameLst>
                                          <p:attrName>stroke.on</p:attrName>
                                        </p:attrNameLst>
                                      </p:cBhvr>
                                      <p:to>
                                        <p:strVal val="true"/>
                                      </p:to>
                                    </p:set>
                                  </p:childTnLst>
                                </p:cTn>
                              </p:par>
                              <p:par>
                                <p:cTn id="165" presetID="7" presetClass="emph" presetSubtype="2" fill="hold" nodeType="withEffect">
                                  <p:stCondLst>
                                    <p:cond delay="0"/>
                                  </p:stCondLst>
                                  <p:childTnLst>
                                    <p:animClr clrSpc="rgb" dir="cw">
                                      <p:cBhvr>
                                        <p:cTn id="166" dur="500" fill="hold"/>
                                        <p:tgtEl>
                                          <p:spTgt spid="13"/>
                                        </p:tgtEl>
                                        <p:attrNameLst>
                                          <p:attrName>stroke.color</p:attrName>
                                        </p:attrNameLst>
                                      </p:cBhvr>
                                      <p:to>
                                        <a:schemeClr val="tx2"/>
                                      </p:to>
                                    </p:animClr>
                                    <p:set>
                                      <p:cBhvr>
                                        <p:cTn id="167" dur="500" fill="hold"/>
                                        <p:tgtEl>
                                          <p:spTgt spid="13"/>
                                        </p:tgtEl>
                                        <p:attrNameLst>
                                          <p:attrName>stroke.on</p:attrName>
                                        </p:attrNameLst>
                                      </p:cBhvr>
                                      <p:to>
                                        <p:strVal val="true"/>
                                      </p:to>
                                    </p:set>
                                  </p:childTnLst>
                                </p:cTn>
                              </p:par>
                              <p:par>
                                <p:cTn id="168" presetID="7" presetClass="emph" presetSubtype="2" fill="hold" nodeType="withEffect">
                                  <p:stCondLst>
                                    <p:cond delay="0"/>
                                  </p:stCondLst>
                                  <p:childTnLst>
                                    <p:animClr clrSpc="rgb" dir="cw">
                                      <p:cBhvr>
                                        <p:cTn id="169" dur="500" fill="hold"/>
                                        <p:tgtEl>
                                          <p:spTgt spid="15"/>
                                        </p:tgtEl>
                                        <p:attrNameLst>
                                          <p:attrName>stroke.color</p:attrName>
                                        </p:attrNameLst>
                                      </p:cBhvr>
                                      <p:to>
                                        <a:schemeClr val="tx2"/>
                                      </p:to>
                                    </p:animClr>
                                    <p:set>
                                      <p:cBhvr>
                                        <p:cTn id="170" dur="500" fill="hold"/>
                                        <p:tgtEl>
                                          <p:spTgt spid="15"/>
                                        </p:tgtEl>
                                        <p:attrNameLst>
                                          <p:attrName>stroke.on</p:attrName>
                                        </p:attrNameLst>
                                      </p:cBhvr>
                                      <p:to>
                                        <p:strVal val="true"/>
                                      </p:to>
                                    </p:set>
                                  </p:childTnLst>
                                </p:cTn>
                              </p:par>
                              <p:par>
                                <p:cTn id="171" presetID="7" presetClass="emph" presetSubtype="2" fill="hold" nodeType="withEffect">
                                  <p:stCondLst>
                                    <p:cond delay="0"/>
                                  </p:stCondLst>
                                  <p:childTnLst>
                                    <p:animClr clrSpc="rgb" dir="cw">
                                      <p:cBhvr>
                                        <p:cTn id="172" dur="500" fill="hold"/>
                                        <p:tgtEl>
                                          <p:spTgt spid="14"/>
                                        </p:tgtEl>
                                        <p:attrNameLst>
                                          <p:attrName>stroke.color</p:attrName>
                                        </p:attrNameLst>
                                      </p:cBhvr>
                                      <p:to>
                                        <a:schemeClr val="tx2"/>
                                      </p:to>
                                    </p:animClr>
                                    <p:set>
                                      <p:cBhvr>
                                        <p:cTn id="173" dur="500" fill="hold"/>
                                        <p:tgtEl>
                                          <p:spTgt spid="14"/>
                                        </p:tgtEl>
                                        <p:attrNameLst>
                                          <p:attrName>stroke.on</p:attrName>
                                        </p:attrNameLst>
                                      </p:cBhvr>
                                      <p:to>
                                        <p:strVal val="true"/>
                                      </p:to>
                                    </p:set>
                                  </p:childTnLst>
                                </p:cTn>
                              </p:par>
                              <p:par>
                                <p:cTn id="174" presetID="7" presetClass="emph" presetSubtype="2" fill="hold" nodeType="withEffect">
                                  <p:stCondLst>
                                    <p:cond delay="0"/>
                                  </p:stCondLst>
                                  <p:childTnLst>
                                    <p:animClr clrSpc="rgb" dir="cw">
                                      <p:cBhvr>
                                        <p:cTn id="175" dur="500" fill="hold"/>
                                        <p:tgtEl>
                                          <p:spTgt spid="16"/>
                                        </p:tgtEl>
                                        <p:attrNameLst>
                                          <p:attrName>stroke.color</p:attrName>
                                        </p:attrNameLst>
                                      </p:cBhvr>
                                      <p:to>
                                        <a:schemeClr val="tx2"/>
                                      </p:to>
                                    </p:animClr>
                                    <p:set>
                                      <p:cBhvr>
                                        <p:cTn id="176" dur="500" fill="hold"/>
                                        <p:tgtEl>
                                          <p:spTgt spid="16"/>
                                        </p:tgtEl>
                                        <p:attrNameLst>
                                          <p:attrName>stroke.on</p:attrName>
                                        </p:attrNameLst>
                                      </p:cBhvr>
                                      <p:to>
                                        <p:strVal val="true"/>
                                      </p:to>
                                    </p:set>
                                  </p:childTnLst>
                                </p:cTn>
                              </p:par>
                              <p:par>
                                <p:cTn id="177" presetID="7" presetClass="emph" presetSubtype="2" fill="hold" nodeType="withEffect">
                                  <p:stCondLst>
                                    <p:cond delay="0"/>
                                  </p:stCondLst>
                                  <p:childTnLst>
                                    <p:animClr clrSpc="rgb" dir="cw">
                                      <p:cBhvr>
                                        <p:cTn id="178" dur="500" fill="hold"/>
                                        <p:tgtEl>
                                          <p:spTgt spid="17"/>
                                        </p:tgtEl>
                                        <p:attrNameLst>
                                          <p:attrName>stroke.color</p:attrName>
                                        </p:attrNameLst>
                                      </p:cBhvr>
                                      <p:to>
                                        <a:schemeClr val="tx2"/>
                                      </p:to>
                                    </p:animClr>
                                    <p:set>
                                      <p:cBhvr>
                                        <p:cTn id="179" dur="500" fill="hold"/>
                                        <p:tgtEl>
                                          <p:spTgt spid="17"/>
                                        </p:tgtEl>
                                        <p:attrNameLst>
                                          <p:attrName>stroke.on</p:attrName>
                                        </p:attrNameLst>
                                      </p:cBhvr>
                                      <p:to>
                                        <p:strVal val="true"/>
                                      </p:to>
                                    </p:set>
                                  </p:childTnLst>
                                </p:cTn>
                              </p:par>
                              <p:par>
                                <p:cTn id="180" presetID="7" presetClass="emph" presetSubtype="2" fill="hold" nodeType="withEffect">
                                  <p:stCondLst>
                                    <p:cond delay="0"/>
                                  </p:stCondLst>
                                  <p:childTnLst>
                                    <p:animClr clrSpc="rgb" dir="cw">
                                      <p:cBhvr>
                                        <p:cTn id="181" dur="500" fill="hold"/>
                                        <p:tgtEl>
                                          <p:spTgt spid="18"/>
                                        </p:tgtEl>
                                        <p:attrNameLst>
                                          <p:attrName>stroke.color</p:attrName>
                                        </p:attrNameLst>
                                      </p:cBhvr>
                                      <p:to>
                                        <a:schemeClr val="tx2"/>
                                      </p:to>
                                    </p:animClr>
                                    <p:set>
                                      <p:cBhvr>
                                        <p:cTn id="182" dur="500" fill="hold"/>
                                        <p:tgtEl>
                                          <p:spTgt spid="18"/>
                                        </p:tgtEl>
                                        <p:attrNameLst>
                                          <p:attrName>stroke.on</p:attrName>
                                        </p:attrNameLst>
                                      </p:cBhvr>
                                      <p:to>
                                        <p:strVal val="true"/>
                                      </p:to>
                                    </p:set>
                                  </p:childTnLst>
                                </p:cTn>
                              </p:par>
                              <p:par>
                                <p:cTn id="183" presetID="1" presetClass="emph" presetSubtype="2" fill="hold" nodeType="withEffect">
                                  <p:stCondLst>
                                    <p:cond delay="0"/>
                                  </p:stCondLst>
                                  <p:childTnLst>
                                    <p:animClr clrSpc="rgb" dir="cw">
                                      <p:cBhvr>
                                        <p:cTn id="184" dur="500" fill="hold"/>
                                        <p:tgtEl>
                                          <p:spTgt spid="31"/>
                                        </p:tgtEl>
                                        <p:attrNameLst>
                                          <p:attrName>fillcolor</p:attrName>
                                        </p:attrNameLst>
                                      </p:cBhvr>
                                      <p:to>
                                        <a:schemeClr val="tx2"/>
                                      </p:to>
                                    </p:animClr>
                                    <p:set>
                                      <p:cBhvr>
                                        <p:cTn id="185" dur="500" fill="hold"/>
                                        <p:tgtEl>
                                          <p:spTgt spid="31"/>
                                        </p:tgtEl>
                                        <p:attrNameLst>
                                          <p:attrName>fill.type</p:attrName>
                                        </p:attrNameLst>
                                      </p:cBhvr>
                                      <p:to>
                                        <p:strVal val="solid"/>
                                      </p:to>
                                    </p:set>
                                    <p:set>
                                      <p:cBhvr>
                                        <p:cTn id="186" dur="500" fill="hold"/>
                                        <p:tgtEl>
                                          <p:spTgt spid="31"/>
                                        </p:tgtEl>
                                        <p:attrNameLst>
                                          <p:attrName>fill.on</p:attrName>
                                        </p:attrNameLst>
                                      </p:cBhvr>
                                      <p:to>
                                        <p:strVal val="true"/>
                                      </p:to>
                                    </p:set>
                                  </p:childTnLst>
                                </p:cTn>
                              </p:par>
                              <p:par>
                                <p:cTn id="187" presetID="7" presetClass="emph" presetSubtype="2" fill="hold" nodeType="withEffect">
                                  <p:stCondLst>
                                    <p:cond delay="0"/>
                                  </p:stCondLst>
                                  <p:childTnLst>
                                    <p:animClr clrSpc="rgb" dir="cw">
                                      <p:cBhvr>
                                        <p:cTn id="188" dur="500" fill="hold"/>
                                        <p:tgtEl>
                                          <p:spTgt spid="31"/>
                                        </p:tgtEl>
                                        <p:attrNameLst>
                                          <p:attrName>stroke.color</p:attrName>
                                        </p:attrNameLst>
                                      </p:cBhvr>
                                      <p:to>
                                        <a:schemeClr val="tx2"/>
                                      </p:to>
                                    </p:animClr>
                                    <p:set>
                                      <p:cBhvr>
                                        <p:cTn id="189" dur="500" fill="hold"/>
                                        <p:tgtEl>
                                          <p:spTgt spid="31"/>
                                        </p:tgtEl>
                                        <p:attrNameLst>
                                          <p:attrName>stroke.on</p:attrName>
                                        </p:attrNameLst>
                                      </p:cBhvr>
                                      <p:to>
                                        <p:strVal val="true"/>
                                      </p:to>
                                    </p:se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29"/>
                                        </p:tgtEl>
                                        <p:attrNameLst>
                                          <p:attrName>style.visibility</p:attrName>
                                        </p:attrNameLst>
                                      </p:cBhvr>
                                      <p:to>
                                        <p:strVal val="visible"/>
                                      </p:to>
                                    </p:set>
                                    <p:animEffect transition="in" filter="fade">
                                      <p:cBhvr>
                                        <p:cTn id="194" dur="500"/>
                                        <p:tgtEl>
                                          <p:spTgt spid="2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0"/>
                                        </p:tgtEl>
                                        <p:attrNameLst>
                                          <p:attrName>style.visibility</p:attrName>
                                        </p:attrNameLst>
                                      </p:cBhvr>
                                      <p:to>
                                        <p:strVal val="visible"/>
                                      </p:to>
                                    </p:set>
                                    <p:animEffect transition="in" filter="fade">
                                      <p:cBhvr>
                                        <p:cTn id="197" dur="500"/>
                                        <p:tgtEl>
                                          <p:spTgt spid="30"/>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42"/>
                                        </p:tgtEl>
                                        <p:attrNameLst>
                                          <p:attrName>style.visibility</p:attrName>
                                        </p:attrNameLst>
                                      </p:cBhvr>
                                      <p:to>
                                        <p:strVal val="visible"/>
                                      </p:to>
                                    </p:set>
                                    <p:animEffect transition="in" filter="fade">
                                      <p:cBhvr>
                                        <p:cTn id="202" dur="500"/>
                                        <p:tgtEl>
                                          <p:spTgt spid="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33"/>
                                        </p:tgtEl>
                                        <p:attrNameLst>
                                          <p:attrName>style.visibility</p:attrName>
                                        </p:attrNameLst>
                                      </p:cBhvr>
                                      <p:to>
                                        <p:strVal val="visible"/>
                                      </p:to>
                                    </p:set>
                                    <p:animEffect transition="in" filter="fade">
                                      <p:cBhvr>
                                        <p:cTn id="20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4" grpId="0"/>
      <p:bldP spid="27" grpId="0" animBg="1"/>
      <p:bldP spid="28" grpId="0"/>
      <p:bldP spid="29" grpId="0"/>
      <p:bldP spid="30" grpId="0" animBg="1"/>
      <p:bldP spid="31" grpId="0" animBg="1"/>
      <p:bldP spid="3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Pollution</a:t>
            </a:r>
            <a:endParaRPr lang="en-US" dirty="0"/>
          </a:p>
        </p:txBody>
      </p:sp>
      <p:sp>
        <p:nvSpPr>
          <p:cNvPr id="4" name="Rectangle 3"/>
          <p:cNvSpPr/>
          <p:nvPr/>
        </p:nvSpPr>
        <p:spPr>
          <a:xfrm>
            <a:off x="3200400" y="2444115"/>
            <a:ext cx="3124200" cy="680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5" name="Group 4"/>
          <p:cNvGrpSpPr/>
          <p:nvPr/>
        </p:nvGrpSpPr>
        <p:grpSpPr>
          <a:xfrm>
            <a:off x="3276600" y="2520315"/>
            <a:ext cx="2590800" cy="527685"/>
            <a:chOff x="685800" y="3048000"/>
            <a:chExt cx="2590800" cy="685800"/>
          </a:xfrm>
        </p:grpSpPr>
        <p:sp>
          <p:nvSpPr>
            <p:cNvPr id="6" name="Rectangle 5"/>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H</a:t>
              </a:r>
            </a:p>
          </p:txBody>
        </p:sp>
        <p:sp>
          <p:nvSpPr>
            <p:cNvPr id="7" name="Rectangle 6"/>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G</a:t>
              </a:r>
            </a:p>
          </p:txBody>
        </p:sp>
        <p:sp>
          <p:nvSpPr>
            <p:cNvPr id="8" name="Rectangle 7"/>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F</a:t>
              </a:r>
            </a:p>
          </p:txBody>
        </p:sp>
        <p:sp>
          <p:nvSpPr>
            <p:cNvPr id="9" name="Rectangle 8"/>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E</a:t>
              </a:r>
            </a:p>
          </p:txBody>
        </p:sp>
        <p:sp>
          <p:nvSpPr>
            <p:cNvPr id="10" name="Rectangle 9"/>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D</a:t>
              </a:r>
            </a:p>
          </p:txBody>
        </p:sp>
        <p:sp>
          <p:nvSpPr>
            <p:cNvPr id="11" name="Rectangle 10"/>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C</a:t>
              </a:r>
            </a:p>
          </p:txBody>
        </p:sp>
        <p:sp>
          <p:nvSpPr>
            <p:cNvPr id="12" name="Rectangle 11"/>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B</a:t>
              </a:r>
            </a:p>
          </p:txBody>
        </p:sp>
      </p:grpSp>
      <p:sp>
        <p:nvSpPr>
          <p:cNvPr id="13" name="Rectangle 12"/>
          <p:cNvSpPr/>
          <p:nvPr/>
        </p:nvSpPr>
        <p:spPr>
          <a:xfrm>
            <a:off x="5943600" y="2520315"/>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grpSp>
        <p:nvGrpSpPr>
          <p:cNvPr id="14" name="Group 13"/>
          <p:cNvGrpSpPr/>
          <p:nvPr/>
        </p:nvGrpSpPr>
        <p:grpSpPr>
          <a:xfrm>
            <a:off x="3276600" y="2514600"/>
            <a:ext cx="2590800" cy="527685"/>
            <a:chOff x="685800" y="3962400"/>
            <a:chExt cx="2590800" cy="685800"/>
          </a:xfrm>
        </p:grpSpPr>
        <p:sp>
          <p:nvSpPr>
            <p:cNvPr id="15" name="Rectangle 14"/>
            <p:cNvSpPr/>
            <p:nvPr/>
          </p:nvSpPr>
          <p:spPr>
            <a:xfrm>
              <a:off x="685800" y="39674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prstClr val="white"/>
                  </a:solidFill>
                  <a:latin typeface="Calibri"/>
                </a:rPr>
                <a:t>S</a:t>
              </a:r>
            </a:p>
          </p:txBody>
        </p:sp>
        <p:sp>
          <p:nvSpPr>
            <p:cNvPr id="16" name="Rectangle 15"/>
            <p:cNvSpPr/>
            <p:nvPr/>
          </p:nvSpPr>
          <p:spPr>
            <a:xfrm>
              <a:off x="1066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H</a:t>
              </a:r>
            </a:p>
          </p:txBody>
        </p:sp>
        <p:sp>
          <p:nvSpPr>
            <p:cNvPr id="17" name="Rectangle 16"/>
            <p:cNvSpPr/>
            <p:nvPr/>
          </p:nvSpPr>
          <p:spPr>
            <a:xfrm>
              <a:off x="1447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G</a:t>
              </a:r>
            </a:p>
          </p:txBody>
        </p:sp>
        <p:sp>
          <p:nvSpPr>
            <p:cNvPr id="18" name="Rectangle 17"/>
            <p:cNvSpPr/>
            <p:nvPr/>
          </p:nvSpPr>
          <p:spPr>
            <a:xfrm>
              <a:off x="1828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F</a:t>
              </a:r>
            </a:p>
          </p:txBody>
        </p:sp>
        <p:sp>
          <p:nvSpPr>
            <p:cNvPr id="19" name="Rectangle 18"/>
            <p:cNvSpPr/>
            <p:nvPr/>
          </p:nvSpPr>
          <p:spPr>
            <a:xfrm>
              <a:off x="2209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E</a:t>
              </a:r>
            </a:p>
          </p:txBody>
        </p:sp>
        <p:sp>
          <p:nvSpPr>
            <p:cNvPr id="20" name="Rectangle 19"/>
            <p:cNvSpPr/>
            <p:nvPr/>
          </p:nvSpPr>
          <p:spPr>
            <a:xfrm>
              <a:off x="2590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D</a:t>
              </a:r>
            </a:p>
          </p:txBody>
        </p:sp>
        <p:sp>
          <p:nvSpPr>
            <p:cNvPr id="21" name="Rectangle 20"/>
            <p:cNvSpPr/>
            <p:nvPr/>
          </p:nvSpPr>
          <p:spPr>
            <a:xfrm>
              <a:off x="2971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C</a:t>
              </a:r>
            </a:p>
          </p:txBody>
        </p:sp>
      </p:grpSp>
      <p:sp>
        <p:nvSpPr>
          <p:cNvPr id="22" name="Rectangle 21"/>
          <p:cNvSpPr/>
          <p:nvPr/>
        </p:nvSpPr>
        <p:spPr>
          <a:xfrm>
            <a:off x="5943600" y="2514600"/>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B</a:t>
            </a:r>
          </a:p>
        </p:txBody>
      </p:sp>
      <p:grpSp>
        <p:nvGrpSpPr>
          <p:cNvPr id="23" name="Group 22"/>
          <p:cNvGrpSpPr/>
          <p:nvPr/>
        </p:nvGrpSpPr>
        <p:grpSpPr>
          <a:xfrm>
            <a:off x="3276600" y="2514600"/>
            <a:ext cx="2590800" cy="527685"/>
            <a:chOff x="685800" y="4800600"/>
            <a:chExt cx="2590800" cy="685800"/>
          </a:xfrm>
        </p:grpSpPr>
        <p:sp>
          <p:nvSpPr>
            <p:cNvPr id="24" name="Rectangle 23"/>
            <p:cNvSpPr/>
            <p:nvPr/>
          </p:nvSpPr>
          <p:spPr>
            <a:xfrm>
              <a:off x="685800" y="4805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prstClr val="white"/>
                  </a:solidFill>
                  <a:latin typeface="Calibri"/>
                </a:rPr>
                <a:t>T</a:t>
              </a:r>
            </a:p>
          </p:txBody>
        </p:sp>
        <p:sp>
          <p:nvSpPr>
            <p:cNvPr id="25" name="Rectangle 24"/>
            <p:cNvSpPr/>
            <p:nvPr/>
          </p:nvSpPr>
          <p:spPr>
            <a:xfrm>
              <a:off x="1066800" y="48006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prstClr val="white"/>
                  </a:solidFill>
                  <a:latin typeface="Calibri"/>
                </a:rPr>
                <a:t>S</a:t>
              </a:r>
            </a:p>
          </p:txBody>
        </p:sp>
        <p:sp>
          <p:nvSpPr>
            <p:cNvPr id="26" name="Rectangle 25"/>
            <p:cNvSpPr/>
            <p:nvPr/>
          </p:nvSpPr>
          <p:spPr>
            <a:xfrm>
              <a:off x="1447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H</a:t>
              </a:r>
            </a:p>
          </p:txBody>
        </p:sp>
        <p:sp>
          <p:nvSpPr>
            <p:cNvPr id="27" name="Rectangle 26"/>
            <p:cNvSpPr/>
            <p:nvPr/>
          </p:nvSpPr>
          <p:spPr>
            <a:xfrm>
              <a:off x="1828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G</a:t>
              </a:r>
            </a:p>
          </p:txBody>
        </p:sp>
        <p:sp>
          <p:nvSpPr>
            <p:cNvPr id="28" name="Rectangle 27"/>
            <p:cNvSpPr/>
            <p:nvPr/>
          </p:nvSpPr>
          <p:spPr>
            <a:xfrm>
              <a:off x="2209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F</a:t>
              </a:r>
            </a:p>
          </p:txBody>
        </p:sp>
        <p:sp>
          <p:nvSpPr>
            <p:cNvPr id="29" name="Rectangle 28"/>
            <p:cNvSpPr/>
            <p:nvPr/>
          </p:nvSpPr>
          <p:spPr>
            <a:xfrm>
              <a:off x="2590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E</a:t>
              </a:r>
            </a:p>
          </p:txBody>
        </p:sp>
        <p:sp>
          <p:nvSpPr>
            <p:cNvPr id="30" name="Rectangle 29"/>
            <p:cNvSpPr/>
            <p:nvPr/>
          </p:nvSpPr>
          <p:spPr>
            <a:xfrm>
              <a:off x="2971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D</a:t>
              </a:r>
            </a:p>
          </p:txBody>
        </p:sp>
      </p:grpSp>
      <p:sp>
        <p:nvSpPr>
          <p:cNvPr id="31" name="Rectangle 30"/>
          <p:cNvSpPr/>
          <p:nvPr/>
        </p:nvSpPr>
        <p:spPr>
          <a:xfrm>
            <a:off x="5943600" y="2514600"/>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C</a:t>
            </a:r>
          </a:p>
        </p:txBody>
      </p:sp>
      <p:grpSp>
        <p:nvGrpSpPr>
          <p:cNvPr id="32" name="Group 31"/>
          <p:cNvGrpSpPr/>
          <p:nvPr/>
        </p:nvGrpSpPr>
        <p:grpSpPr>
          <a:xfrm>
            <a:off x="3276600" y="2514600"/>
            <a:ext cx="2971800" cy="527685"/>
            <a:chOff x="685800" y="7152620"/>
            <a:chExt cx="2971800" cy="685800"/>
          </a:xfrm>
        </p:grpSpPr>
        <p:sp>
          <p:nvSpPr>
            <p:cNvPr id="33" name="Rectangle 32"/>
            <p:cNvSpPr/>
            <p:nvPr/>
          </p:nvSpPr>
          <p:spPr>
            <a:xfrm>
              <a:off x="685800" y="715771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prstClr val="white"/>
                  </a:solidFill>
                  <a:latin typeface="Calibri"/>
                </a:rPr>
                <a:t>U</a:t>
              </a:r>
            </a:p>
          </p:txBody>
        </p:sp>
        <p:sp>
          <p:nvSpPr>
            <p:cNvPr id="34" name="Rectangle 33"/>
            <p:cNvSpPr/>
            <p:nvPr/>
          </p:nvSpPr>
          <p:spPr>
            <a:xfrm>
              <a:off x="1066800" y="715262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prstClr val="white"/>
                  </a:solidFill>
                  <a:latin typeface="Calibri"/>
                </a:rPr>
                <a:t>T</a:t>
              </a:r>
            </a:p>
          </p:txBody>
        </p:sp>
        <p:sp>
          <p:nvSpPr>
            <p:cNvPr id="35" name="Rectangle 34"/>
            <p:cNvSpPr/>
            <p:nvPr/>
          </p:nvSpPr>
          <p:spPr>
            <a:xfrm>
              <a:off x="1447800" y="715262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prstClr val="white"/>
                  </a:solidFill>
                  <a:latin typeface="Calibri"/>
                </a:rPr>
                <a:t>S</a:t>
              </a:r>
            </a:p>
          </p:txBody>
        </p:sp>
        <p:sp>
          <p:nvSpPr>
            <p:cNvPr id="36" name="Rectangle 35"/>
            <p:cNvSpPr/>
            <p:nvPr/>
          </p:nvSpPr>
          <p:spPr>
            <a:xfrm>
              <a:off x="1828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H</a:t>
              </a:r>
            </a:p>
          </p:txBody>
        </p:sp>
        <p:sp>
          <p:nvSpPr>
            <p:cNvPr id="37" name="Rectangle 36"/>
            <p:cNvSpPr/>
            <p:nvPr/>
          </p:nvSpPr>
          <p:spPr>
            <a:xfrm>
              <a:off x="2209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G</a:t>
              </a:r>
            </a:p>
          </p:txBody>
        </p:sp>
        <p:sp>
          <p:nvSpPr>
            <p:cNvPr id="38" name="Rectangle 37"/>
            <p:cNvSpPr/>
            <p:nvPr/>
          </p:nvSpPr>
          <p:spPr>
            <a:xfrm>
              <a:off x="2590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F</a:t>
              </a:r>
            </a:p>
          </p:txBody>
        </p:sp>
        <p:sp>
          <p:nvSpPr>
            <p:cNvPr id="39" name="Rectangle 38"/>
            <p:cNvSpPr/>
            <p:nvPr/>
          </p:nvSpPr>
          <p:spPr>
            <a:xfrm>
              <a:off x="2971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E</a:t>
              </a:r>
            </a:p>
          </p:txBody>
        </p:sp>
        <p:sp>
          <p:nvSpPr>
            <p:cNvPr id="40" name="Rectangle 39"/>
            <p:cNvSpPr/>
            <p:nvPr/>
          </p:nvSpPr>
          <p:spPr>
            <a:xfrm>
              <a:off x="3352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D</a:t>
              </a:r>
            </a:p>
          </p:txBody>
        </p:sp>
      </p:grpSp>
      <p:sp>
        <p:nvSpPr>
          <p:cNvPr id="41" name="TextBox 40"/>
          <p:cNvSpPr txBox="1"/>
          <p:nvPr/>
        </p:nvSpPr>
        <p:spPr>
          <a:xfrm>
            <a:off x="3124200" y="3119735"/>
            <a:ext cx="990602" cy="461665"/>
          </a:xfrm>
          <a:prstGeom prst="rect">
            <a:avLst/>
          </a:prstGeom>
          <a:noFill/>
        </p:spPr>
        <p:txBody>
          <a:bodyPr wrap="square" rtlCol="0">
            <a:spAutoFit/>
          </a:bodyPr>
          <a:lstStyle/>
          <a:p>
            <a:pPr algn="ctr"/>
            <a:r>
              <a:rPr lang="en-US" sz="2400" dirty="0">
                <a:solidFill>
                  <a:srgbClr val="080808">
                    <a:lumMod val="85000"/>
                    <a:lumOff val="15000"/>
                  </a:srgbClr>
                </a:solidFill>
                <a:latin typeface="Calibri"/>
                <a:ea typeface="ＭＳ Ｐゴシック" charset="0"/>
                <a:cs typeface="ＭＳ Ｐゴシック" charset="0"/>
              </a:rPr>
              <a:t>MRU</a:t>
            </a:r>
          </a:p>
        </p:txBody>
      </p:sp>
      <p:sp>
        <p:nvSpPr>
          <p:cNvPr id="42" name="TextBox 41"/>
          <p:cNvSpPr txBox="1"/>
          <p:nvPr/>
        </p:nvSpPr>
        <p:spPr>
          <a:xfrm>
            <a:off x="5722409" y="3119735"/>
            <a:ext cx="678391" cy="461665"/>
          </a:xfrm>
          <a:prstGeom prst="rect">
            <a:avLst/>
          </a:prstGeom>
          <a:noFill/>
        </p:spPr>
        <p:txBody>
          <a:bodyPr wrap="none" rtlCol="0">
            <a:spAutoFit/>
          </a:bodyPr>
          <a:lstStyle/>
          <a:p>
            <a:pPr algn="r"/>
            <a:r>
              <a:rPr lang="en-US" sz="2400" dirty="0">
                <a:solidFill>
                  <a:srgbClr val="080808">
                    <a:lumMod val="85000"/>
                    <a:lumOff val="15000"/>
                  </a:srgbClr>
                </a:solidFill>
                <a:latin typeface="Calibri"/>
                <a:ea typeface="ＭＳ Ｐゴシック" charset="0"/>
                <a:cs typeface="ＭＳ Ｐゴシック" charset="0"/>
              </a:rPr>
              <a:t>LRU</a:t>
            </a:r>
          </a:p>
        </p:txBody>
      </p:sp>
      <p:sp>
        <p:nvSpPr>
          <p:cNvPr id="43" name="TextBox 42"/>
          <p:cNvSpPr txBox="1"/>
          <p:nvPr/>
        </p:nvSpPr>
        <p:spPr>
          <a:xfrm>
            <a:off x="1295400" y="2576155"/>
            <a:ext cx="1689117" cy="523220"/>
          </a:xfrm>
          <a:prstGeom prst="rect">
            <a:avLst/>
          </a:prstGeom>
          <a:noFill/>
        </p:spPr>
        <p:txBody>
          <a:bodyPr wrap="none" rtlCol="0">
            <a:spAutoFit/>
          </a:bodyPr>
          <a:lstStyle/>
          <a:p>
            <a:r>
              <a:rPr lang="en-US" sz="2800" dirty="0">
                <a:solidFill>
                  <a:srgbClr val="080808"/>
                </a:solidFill>
                <a:latin typeface="Calibri"/>
                <a:ea typeface="ＭＳ Ｐゴシック" charset="0"/>
                <a:cs typeface="ＭＳ Ｐゴシック" charset="0"/>
              </a:rPr>
              <a:t>LRU Policy</a:t>
            </a:r>
          </a:p>
        </p:txBody>
      </p:sp>
      <p:sp>
        <p:nvSpPr>
          <p:cNvPr id="44" name="Rectangle 43"/>
          <p:cNvSpPr/>
          <p:nvPr/>
        </p:nvSpPr>
        <p:spPr>
          <a:xfrm>
            <a:off x="533400" y="4114800"/>
            <a:ext cx="7924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a:r>
              <a:rPr lang="en-US" sz="2800" b="1" dirty="0" smtClean="0">
                <a:solidFill>
                  <a:srgbClr val="080808">
                    <a:lumMod val="90000"/>
                    <a:lumOff val="10000"/>
                  </a:srgbClr>
                </a:solidFill>
                <a:latin typeface="Calibri" pitchFamily="34" charset="0"/>
              </a:rPr>
              <a:t>Idea: </a:t>
            </a:r>
            <a:r>
              <a:rPr lang="en-US" sz="2800" dirty="0">
                <a:solidFill>
                  <a:srgbClr val="080808"/>
                </a:solidFill>
                <a:latin typeface="Calibri"/>
              </a:rPr>
              <a:t>Predict reuse behavior of missed blocks. Insert low-reuse blocks at LRU position.</a:t>
            </a:r>
          </a:p>
        </p:txBody>
      </p:sp>
      <p:sp>
        <p:nvSpPr>
          <p:cNvPr id="46" name="Rectangle 45"/>
          <p:cNvSpPr/>
          <p:nvPr/>
        </p:nvSpPr>
        <p:spPr>
          <a:xfrm>
            <a:off x="3200402" y="5410199"/>
            <a:ext cx="3124200" cy="6858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prstClr val="white"/>
              </a:solidFill>
              <a:latin typeface="Calibri"/>
            </a:endParaRPr>
          </a:p>
        </p:txBody>
      </p:sp>
      <p:grpSp>
        <p:nvGrpSpPr>
          <p:cNvPr id="47" name="Group 46"/>
          <p:cNvGrpSpPr/>
          <p:nvPr/>
        </p:nvGrpSpPr>
        <p:grpSpPr>
          <a:xfrm>
            <a:off x="3276602" y="5486399"/>
            <a:ext cx="2590800" cy="533401"/>
            <a:chOff x="685800" y="3048000"/>
            <a:chExt cx="2590800" cy="685800"/>
          </a:xfrm>
        </p:grpSpPr>
        <p:sp>
          <p:nvSpPr>
            <p:cNvPr id="48" name="Rectangle 47"/>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H</a:t>
              </a:r>
            </a:p>
          </p:txBody>
        </p:sp>
        <p:sp>
          <p:nvSpPr>
            <p:cNvPr id="49" name="Rectangle 48"/>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G</a:t>
              </a:r>
            </a:p>
          </p:txBody>
        </p:sp>
        <p:sp>
          <p:nvSpPr>
            <p:cNvPr id="50" name="Rectangle 49"/>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F</a:t>
              </a:r>
            </a:p>
          </p:txBody>
        </p:sp>
        <p:sp>
          <p:nvSpPr>
            <p:cNvPr id="51" name="Rectangle 50"/>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E</a:t>
              </a:r>
            </a:p>
          </p:txBody>
        </p:sp>
        <p:sp>
          <p:nvSpPr>
            <p:cNvPr id="52" name="Rectangle 51"/>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D</a:t>
              </a:r>
            </a:p>
          </p:txBody>
        </p:sp>
        <p:sp>
          <p:nvSpPr>
            <p:cNvPr id="53" name="Rectangle 52"/>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C</a:t>
              </a:r>
            </a:p>
          </p:txBody>
        </p:sp>
        <p:sp>
          <p:nvSpPr>
            <p:cNvPr id="54" name="Rectangle 53"/>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B</a:t>
              </a:r>
            </a:p>
          </p:txBody>
        </p:sp>
      </p:grpSp>
      <p:sp>
        <p:nvSpPr>
          <p:cNvPr id="55" name="Rectangle 54"/>
          <p:cNvSpPr/>
          <p:nvPr/>
        </p:nvSpPr>
        <p:spPr>
          <a:xfrm>
            <a:off x="5943602" y="5486400"/>
            <a:ext cx="304800" cy="52944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sp>
        <p:nvSpPr>
          <p:cNvPr id="56" name="Rectangle 55"/>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prstClr val="white"/>
                </a:solidFill>
                <a:latin typeface="Calibri"/>
              </a:rPr>
              <a:t>S</a:t>
            </a:r>
          </a:p>
        </p:txBody>
      </p:sp>
      <p:sp>
        <p:nvSpPr>
          <p:cNvPr id="57" name="Rectangle 56"/>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prstClr val="white"/>
                </a:solidFill>
                <a:latin typeface="Calibri"/>
              </a:rPr>
              <a:t>T</a:t>
            </a:r>
          </a:p>
        </p:txBody>
      </p:sp>
      <p:sp>
        <p:nvSpPr>
          <p:cNvPr id="58" name="Rectangle 57"/>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prstClr val="white"/>
                </a:solidFill>
                <a:latin typeface="Calibri"/>
              </a:rPr>
              <a:t>U</a:t>
            </a:r>
          </a:p>
        </p:txBody>
      </p:sp>
      <p:sp>
        <p:nvSpPr>
          <p:cNvPr id="59" name="TextBox 58"/>
          <p:cNvSpPr txBox="1"/>
          <p:nvPr/>
        </p:nvSpPr>
        <p:spPr>
          <a:xfrm>
            <a:off x="3124200" y="6096000"/>
            <a:ext cx="990602" cy="461665"/>
          </a:xfrm>
          <a:prstGeom prst="rect">
            <a:avLst/>
          </a:prstGeom>
          <a:noFill/>
        </p:spPr>
        <p:txBody>
          <a:bodyPr wrap="square" rtlCol="0">
            <a:spAutoFit/>
          </a:bodyPr>
          <a:lstStyle/>
          <a:p>
            <a:pPr algn="ctr"/>
            <a:r>
              <a:rPr lang="en-US" sz="2400" dirty="0">
                <a:solidFill>
                  <a:srgbClr val="080808">
                    <a:lumMod val="85000"/>
                    <a:lumOff val="15000"/>
                  </a:srgbClr>
                </a:solidFill>
                <a:latin typeface="Calibri"/>
                <a:ea typeface="ＭＳ Ｐゴシック" charset="0"/>
                <a:cs typeface="ＭＳ Ｐゴシック" charset="0"/>
              </a:rPr>
              <a:t>MRU</a:t>
            </a:r>
          </a:p>
        </p:txBody>
      </p:sp>
      <p:sp>
        <p:nvSpPr>
          <p:cNvPr id="60" name="TextBox 59"/>
          <p:cNvSpPr txBox="1"/>
          <p:nvPr/>
        </p:nvSpPr>
        <p:spPr>
          <a:xfrm>
            <a:off x="5639055" y="6106180"/>
            <a:ext cx="678391" cy="461665"/>
          </a:xfrm>
          <a:prstGeom prst="rect">
            <a:avLst/>
          </a:prstGeom>
          <a:noFill/>
        </p:spPr>
        <p:txBody>
          <a:bodyPr wrap="none" rtlCol="0">
            <a:spAutoFit/>
          </a:bodyPr>
          <a:lstStyle/>
          <a:p>
            <a:r>
              <a:rPr lang="en-US" sz="2400" dirty="0">
                <a:solidFill>
                  <a:srgbClr val="080808">
                    <a:lumMod val="85000"/>
                    <a:lumOff val="15000"/>
                  </a:srgbClr>
                </a:solidFill>
                <a:latin typeface="Calibri"/>
                <a:ea typeface="ＭＳ Ｐゴシック" charset="0"/>
                <a:cs typeface="ＭＳ Ｐゴシック" charset="0"/>
              </a:rPr>
              <a:t>LRU</a:t>
            </a:r>
          </a:p>
        </p:txBody>
      </p:sp>
      <p:sp>
        <p:nvSpPr>
          <p:cNvPr id="61" name="Rectangle 60"/>
          <p:cNvSpPr/>
          <p:nvPr/>
        </p:nvSpPr>
        <p:spPr>
          <a:xfrm>
            <a:off x="6629400" y="2520315"/>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grpSp>
        <p:nvGrpSpPr>
          <p:cNvPr id="62" name="Group 61"/>
          <p:cNvGrpSpPr/>
          <p:nvPr/>
        </p:nvGrpSpPr>
        <p:grpSpPr>
          <a:xfrm>
            <a:off x="6629400" y="2520315"/>
            <a:ext cx="685800" cy="527685"/>
            <a:chOff x="6858000" y="2895600"/>
            <a:chExt cx="685800" cy="685800"/>
          </a:xfrm>
        </p:grpSpPr>
        <p:sp>
          <p:nvSpPr>
            <p:cNvPr id="63" name="Rectangle 62"/>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B</a:t>
              </a:r>
            </a:p>
          </p:txBody>
        </p:sp>
        <p:sp>
          <p:nvSpPr>
            <p:cNvPr id="64" name="Rectangle 63"/>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grpSp>
      <p:grpSp>
        <p:nvGrpSpPr>
          <p:cNvPr id="65" name="Group 64"/>
          <p:cNvGrpSpPr/>
          <p:nvPr/>
        </p:nvGrpSpPr>
        <p:grpSpPr>
          <a:xfrm>
            <a:off x="6629400" y="2520315"/>
            <a:ext cx="1066800" cy="527685"/>
            <a:chOff x="6858000" y="3657600"/>
            <a:chExt cx="1066800" cy="685800"/>
          </a:xfrm>
        </p:grpSpPr>
        <p:sp>
          <p:nvSpPr>
            <p:cNvPr id="66" name="Rectangle 65"/>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C</a:t>
              </a:r>
            </a:p>
          </p:txBody>
        </p:sp>
        <p:sp>
          <p:nvSpPr>
            <p:cNvPr id="67" name="Rectangle 66"/>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B</a:t>
              </a:r>
            </a:p>
          </p:txBody>
        </p:sp>
        <p:sp>
          <p:nvSpPr>
            <p:cNvPr id="68" name="Rectangle 67"/>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grpSp>
      <p:sp>
        <p:nvSpPr>
          <p:cNvPr id="69" name="Rectangle 68"/>
          <p:cNvSpPr/>
          <p:nvPr/>
        </p:nvSpPr>
        <p:spPr>
          <a:xfrm>
            <a:off x="6629400" y="5486401"/>
            <a:ext cx="304800" cy="52944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grpSp>
        <p:nvGrpSpPr>
          <p:cNvPr id="70" name="Group 69"/>
          <p:cNvGrpSpPr/>
          <p:nvPr/>
        </p:nvGrpSpPr>
        <p:grpSpPr>
          <a:xfrm>
            <a:off x="6629400" y="5486400"/>
            <a:ext cx="685800" cy="533401"/>
            <a:chOff x="6858000" y="2895600"/>
            <a:chExt cx="685800" cy="685800"/>
          </a:xfrm>
        </p:grpSpPr>
        <p:sp>
          <p:nvSpPr>
            <p:cNvPr id="71" name="Rectangle 70"/>
            <p:cNvSpPr/>
            <p:nvPr/>
          </p:nvSpPr>
          <p:spPr>
            <a:xfrm>
              <a:off x="6858000" y="2900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prstClr val="white"/>
                  </a:solidFill>
                  <a:latin typeface="Calibri"/>
                </a:rPr>
                <a:t>S</a:t>
              </a:r>
            </a:p>
          </p:txBody>
        </p:sp>
        <p:sp>
          <p:nvSpPr>
            <p:cNvPr id="72" name="Rectangle 71"/>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grpSp>
      <p:grpSp>
        <p:nvGrpSpPr>
          <p:cNvPr id="73" name="Group 72"/>
          <p:cNvGrpSpPr/>
          <p:nvPr/>
        </p:nvGrpSpPr>
        <p:grpSpPr>
          <a:xfrm>
            <a:off x="6629400" y="5486400"/>
            <a:ext cx="1066800" cy="533401"/>
            <a:chOff x="6858000" y="3657600"/>
            <a:chExt cx="1066800" cy="685800"/>
          </a:xfrm>
        </p:grpSpPr>
        <p:sp>
          <p:nvSpPr>
            <p:cNvPr id="74" name="Rectangle 73"/>
            <p:cNvSpPr/>
            <p:nvPr/>
          </p:nvSpPr>
          <p:spPr>
            <a:xfrm>
              <a:off x="6858000" y="3662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prstClr val="white"/>
                  </a:solidFill>
                  <a:latin typeface="Calibri"/>
                </a:rPr>
                <a:t>T</a:t>
              </a:r>
            </a:p>
          </p:txBody>
        </p:sp>
        <p:sp>
          <p:nvSpPr>
            <p:cNvPr id="75" name="Rectangle 74"/>
            <p:cNvSpPr/>
            <p:nvPr/>
          </p:nvSpPr>
          <p:spPr>
            <a:xfrm>
              <a:off x="7239000" y="36576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prstClr val="white"/>
                  </a:solidFill>
                  <a:latin typeface="Calibri"/>
                </a:rPr>
                <a:t>S</a:t>
              </a:r>
            </a:p>
          </p:txBody>
        </p:sp>
        <p:sp>
          <p:nvSpPr>
            <p:cNvPr id="76" name="Rectangle 75"/>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grpSp>
      <p:sp>
        <p:nvSpPr>
          <p:cNvPr id="78" name="TextBox 77"/>
          <p:cNvSpPr txBox="1"/>
          <p:nvPr/>
        </p:nvSpPr>
        <p:spPr>
          <a:xfrm>
            <a:off x="3148842" y="1905000"/>
            <a:ext cx="1066318" cy="523220"/>
          </a:xfrm>
          <a:prstGeom prst="rect">
            <a:avLst/>
          </a:prstGeom>
          <a:noFill/>
        </p:spPr>
        <p:txBody>
          <a:bodyPr wrap="none" rtlCol="0">
            <a:spAutoFit/>
          </a:bodyPr>
          <a:lstStyle/>
          <a:p>
            <a:r>
              <a:rPr lang="en-US" sz="2800" dirty="0">
                <a:solidFill>
                  <a:srgbClr val="080808"/>
                </a:solidFill>
                <a:latin typeface="Calibri"/>
                <a:ea typeface="ＭＳ Ｐゴシック" charset="0"/>
                <a:cs typeface="ＭＳ Ｐゴシック" charset="0"/>
              </a:rPr>
              <a:t>Cache</a:t>
            </a:r>
          </a:p>
        </p:txBody>
      </p:sp>
      <p:sp>
        <p:nvSpPr>
          <p:cNvPr id="79" name="TextBox 78"/>
          <p:cNvSpPr txBox="1"/>
          <p:nvPr/>
        </p:nvSpPr>
        <p:spPr>
          <a:xfrm>
            <a:off x="533400" y="1305580"/>
            <a:ext cx="7611764" cy="52322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800" b="1" dirty="0">
                <a:solidFill>
                  <a:srgbClr val="080808"/>
                </a:solidFill>
                <a:latin typeface="Calibri"/>
              </a:rPr>
              <a:t>Problem: </a:t>
            </a:r>
            <a:r>
              <a:rPr lang="en-US" sz="2800" dirty="0">
                <a:solidFill>
                  <a:srgbClr val="080808"/>
                </a:solidFill>
                <a:latin typeface="Calibri"/>
              </a:rPr>
              <a:t>Low-reuse blocks evict high-reuse blocks</a:t>
            </a:r>
            <a:endParaRPr lang="en-US" sz="2800" b="1" dirty="0">
              <a:solidFill>
                <a:srgbClr val="080808"/>
              </a:solidFill>
              <a:latin typeface="Calibri"/>
            </a:endParaRPr>
          </a:p>
        </p:txBody>
      </p:sp>
      <p:sp>
        <p:nvSpPr>
          <p:cNvPr id="77" name="Slide Number Placeholder 7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69</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438478705"/>
      </p:ext>
    </p:extLst>
  </p:cSld>
  <p:clrMapOvr>
    <a:masterClrMapping/>
  </p:clrMapOvr>
  <p:transition advTm="45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63" presetClass="path" presetSubtype="0" accel="50000" decel="50000" fill="hold" nodeType="withEffect">
                                  <p:stCondLst>
                                    <p:cond delay="0"/>
                                  </p:stCondLst>
                                  <p:childTnLst>
                                    <p:animMotion origin="layout" path="M 3.33333E-6 2.95097E-6 L 0.04166 2.95097E-6 " pathEditMode="relative" rAng="0" ptsTypes="AA">
                                      <p:cBhvr>
                                        <p:cTn id="32" dur="500" fill="hold"/>
                                        <p:tgtEl>
                                          <p:spTgt spid="5"/>
                                        </p:tgtEl>
                                        <p:attrNameLst>
                                          <p:attrName>ppt_x</p:attrName>
                                          <p:attrName>ppt_y</p:attrName>
                                        </p:attrNameLst>
                                      </p:cBhvr>
                                      <p:rCtr x="21" y="0"/>
                                    </p:animMotion>
                                  </p:childTnLst>
                                </p:cTn>
                              </p:par>
                              <p:par>
                                <p:cTn id="33" presetID="10"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par>
                          <p:cTn id="36" fill="hold">
                            <p:stCondLst>
                              <p:cond delay="500"/>
                            </p:stCondLst>
                            <p:childTnLst>
                              <p:par>
                                <p:cTn id="37" presetID="1" presetClass="exit" presetSubtype="0" fill="hold" nodeType="afterEffect">
                                  <p:stCondLst>
                                    <p:cond delay="0"/>
                                  </p:stCondLst>
                                  <p:childTnLst>
                                    <p:set>
                                      <p:cBhvr>
                                        <p:cTn id="38" dur="1" fill="hold">
                                          <p:stCondLst>
                                            <p:cond delay="0"/>
                                          </p:stCondLst>
                                        </p:cTn>
                                        <p:tgtEl>
                                          <p:spTgt spid="5"/>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par>
                                <p:cTn id="50" presetID="63" presetClass="path" presetSubtype="0" accel="50000" decel="50000" fill="hold" nodeType="withEffect">
                                  <p:stCondLst>
                                    <p:cond delay="0"/>
                                  </p:stCondLst>
                                  <p:childTnLst>
                                    <p:animMotion origin="layout" path="M 3.33333E-6 2.95097E-6 L 0.04166 2.95097E-6 " pathEditMode="relative" rAng="0" ptsTypes="AA">
                                      <p:cBhvr>
                                        <p:cTn id="51" dur="500" fill="hold"/>
                                        <p:tgtEl>
                                          <p:spTgt spid="14"/>
                                        </p:tgtEl>
                                        <p:attrNameLst>
                                          <p:attrName>ppt_x</p:attrName>
                                          <p:attrName>ppt_y</p:attrName>
                                        </p:attrNameLst>
                                      </p:cBhvr>
                                      <p:rCtr x="21" y="0"/>
                                    </p:animMotion>
                                  </p:childTnLst>
                                </p:cTn>
                              </p:par>
                              <p:par>
                                <p:cTn id="52" presetID="10" presetClass="entr" presetSubtype="0"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par>
                          <p:cTn id="55" fill="hold">
                            <p:stCondLst>
                              <p:cond delay="500"/>
                            </p:stCondLst>
                            <p:childTnLst>
                              <p:par>
                                <p:cTn id="56" presetID="1" presetClass="exit" presetSubtype="0" fill="hold" nodeType="after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par>
                          <p:cTn id="58" fill="hold">
                            <p:stCondLst>
                              <p:cond delay="500"/>
                            </p:stCondLst>
                            <p:childTnLst>
                              <p:par>
                                <p:cTn id="59" presetID="1"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par>
                                <p:cTn id="69" presetID="63" presetClass="path" presetSubtype="0" accel="50000" decel="50000" fill="hold" nodeType="withEffect">
                                  <p:stCondLst>
                                    <p:cond delay="0"/>
                                  </p:stCondLst>
                                  <p:childTnLst>
                                    <p:animMotion origin="layout" path="M 3.33333E-6 2.95097E-6 L 0.04166 2.95097E-6 " pathEditMode="relative" rAng="0" ptsTypes="AA">
                                      <p:cBhvr>
                                        <p:cTn id="70" dur="500" fill="hold"/>
                                        <p:tgtEl>
                                          <p:spTgt spid="23"/>
                                        </p:tgtEl>
                                        <p:attrNameLst>
                                          <p:attrName>ppt_x</p:attrName>
                                          <p:attrName>ppt_y</p:attrName>
                                        </p:attrNameLst>
                                      </p:cBhvr>
                                      <p:rCtr x="21" y="0"/>
                                    </p:animMotion>
                                  </p:childTnLst>
                                </p:cTn>
                              </p:par>
                              <p:par>
                                <p:cTn id="71" presetID="10"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childTnLst>
                          </p:cTn>
                        </p:par>
                        <p:par>
                          <p:cTn id="74" fill="hold">
                            <p:stCondLst>
                              <p:cond delay="500"/>
                            </p:stCondLst>
                            <p:childTnLst>
                              <p:par>
                                <p:cTn id="75" presetID="1" presetClass="exit" presetSubtype="0" fill="hold" nodeType="afterEffect">
                                  <p:stCondLst>
                                    <p:cond delay="0"/>
                                  </p:stCondLst>
                                  <p:childTnLst>
                                    <p:set>
                                      <p:cBhvr>
                                        <p:cTn id="76" dur="1" fill="hold">
                                          <p:stCondLst>
                                            <p:cond delay="0"/>
                                          </p:stCondLst>
                                        </p:cTn>
                                        <p:tgtEl>
                                          <p:spTgt spid="23"/>
                                        </p:tgtEl>
                                        <p:attrNameLst>
                                          <p:attrName>style.visibility</p:attrName>
                                        </p:attrNameLst>
                                      </p:cBhvr>
                                      <p:to>
                                        <p:strVal val="hidden"/>
                                      </p:to>
                                    </p:set>
                                  </p:childTnLst>
                                </p:cTn>
                              </p:par>
                            </p:childTnLst>
                          </p:cTn>
                        </p:par>
                        <p:par>
                          <p:cTn id="77" fill="hold">
                            <p:stCondLst>
                              <p:cond delay="500"/>
                            </p:stCondLst>
                            <p:childTnLst>
                              <p:par>
                                <p:cTn id="78" presetID="1" presetClass="entr" presetSubtype="0"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55"/>
                                        </p:tgtEl>
                                      </p:cBhvr>
                                    </p:animEffect>
                                    <p:set>
                                      <p:cBhvr>
                                        <p:cTn id="101" dur="1" fill="hold">
                                          <p:stCondLst>
                                            <p:cond delay="499"/>
                                          </p:stCondLst>
                                        </p:cTn>
                                        <p:tgtEl>
                                          <p:spTgt spid="55"/>
                                        </p:tgtEl>
                                        <p:attrNameLst>
                                          <p:attrName>style.visibility</p:attrName>
                                        </p:attrNameLst>
                                      </p:cBhvr>
                                      <p:to>
                                        <p:strVal val="hidden"/>
                                      </p:to>
                                    </p:set>
                                  </p:childTnLst>
                                </p:cTn>
                              </p:par>
                              <p:par>
                                <p:cTn id="102" presetID="10" presetClass="entr" presetSubtype="0" fill="hold" grpId="0"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500"/>
                                        <p:tgtEl>
                                          <p:spTgt spid="69"/>
                                        </p:tgtEl>
                                      </p:cBhvr>
                                    </p:animEffect>
                                  </p:childTnLst>
                                </p:cTn>
                              </p:par>
                            </p:childTnLst>
                          </p:cTn>
                        </p:par>
                        <p:par>
                          <p:cTn id="105" fill="hold">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5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56"/>
                                        </p:tgtEl>
                                      </p:cBhvr>
                                    </p:animEffect>
                                    <p:set>
                                      <p:cBhvr>
                                        <p:cTn id="112" dur="1" fill="hold">
                                          <p:stCondLst>
                                            <p:cond delay="499"/>
                                          </p:stCondLst>
                                        </p:cTn>
                                        <p:tgtEl>
                                          <p:spTgt spid="56"/>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500"/>
                                        <p:tgtEl>
                                          <p:spTgt spid="70"/>
                                        </p:tgtEl>
                                      </p:cBhvr>
                                    </p:animEffect>
                                  </p:childTnLst>
                                </p:cTn>
                              </p:par>
                            </p:childTnLst>
                          </p:cTn>
                        </p:par>
                        <p:par>
                          <p:cTn id="116" fill="hold">
                            <p:stCondLst>
                              <p:cond delay="500"/>
                            </p:stCondLst>
                            <p:childTnLst>
                              <p:par>
                                <p:cTn id="117" presetID="1" presetClass="entr" presetSubtype="0"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57"/>
                                        </p:tgtEl>
                                      </p:cBhvr>
                                    </p:animEffect>
                                    <p:set>
                                      <p:cBhvr>
                                        <p:cTn id="123" dur="1" fill="hold">
                                          <p:stCondLst>
                                            <p:cond delay="499"/>
                                          </p:stCondLst>
                                        </p:cTn>
                                        <p:tgtEl>
                                          <p:spTgt spid="57"/>
                                        </p:tgtEl>
                                        <p:attrNameLst>
                                          <p:attrName>style.visibility</p:attrName>
                                        </p:attrNameLst>
                                      </p:cBhvr>
                                      <p:to>
                                        <p:strVal val="hidden"/>
                                      </p:to>
                                    </p:set>
                                  </p:childTnLst>
                                </p:cTn>
                              </p:par>
                              <p:par>
                                <p:cTn id="124" presetID="10" presetClass="entr" presetSubtype="0" fill="hold"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fade">
                                      <p:cBhvr>
                                        <p:cTn id="126" dur="500"/>
                                        <p:tgtEl>
                                          <p:spTgt spid="73"/>
                                        </p:tgtEl>
                                      </p:cBhvr>
                                    </p:animEffect>
                                  </p:childTnLst>
                                </p:cTn>
                              </p:par>
                            </p:childTnLst>
                          </p:cTn>
                        </p:par>
                        <p:par>
                          <p:cTn id="127" fill="hold">
                            <p:stCondLst>
                              <p:cond delay="500"/>
                            </p:stCondLst>
                            <p:childTnLst>
                              <p:par>
                                <p:cTn id="128" presetID="1" presetClass="entr" presetSubtype="0" fill="hold" grpId="0" nodeType="afterEffect">
                                  <p:stCondLst>
                                    <p:cond delay="0"/>
                                  </p:stCondLst>
                                  <p:childTnLst>
                                    <p:set>
                                      <p:cBhvr>
                                        <p:cTn id="129"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3" grpId="1" animBg="1"/>
      <p:bldP spid="22" grpId="0" animBg="1"/>
      <p:bldP spid="22" grpId="1" animBg="1"/>
      <p:bldP spid="31" grpId="0" animBg="1"/>
      <p:bldP spid="31" grpId="1" animBg="1"/>
      <p:bldP spid="41" grpId="0"/>
      <p:bldP spid="42" grpId="0"/>
      <p:bldP spid="43" grpId="0"/>
      <p:bldP spid="44" grpId="0" animBg="1"/>
      <p:bldP spid="46" grpId="0" animBg="1"/>
      <p:bldP spid="55" grpId="0" animBg="1"/>
      <p:bldP spid="55" grpId="1" animBg="1"/>
      <p:bldP spid="56" grpId="0" animBg="1"/>
      <p:bldP spid="56" grpId="1" animBg="1"/>
      <p:bldP spid="57" grpId="0" animBg="1"/>
      <p:bldP spid="57" grpId="1" animBg="1"/>
      <p:bldP spid="58" grpId="0" animBg="1"/>
      <p:bldP spid="59" grpId="0"/>
      <p:bldP spid="60" grpId="0"/>
      <p:bldP spid="61" grpId="0" animBg="1"/>
      <p:bldP spid="69" grpId="0" animBg="1"/>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dirty="0" smtClean="0">
                <a:latin typeface="Garamond" charset="0"/>
                <a:ea typeface="ＭＳ Ｐゴシック" charset="0"/>
                <a:cs typeface="ＭＳ Ｐゴシック" charset="0"/>
              </a:rPr>
              <a:t>Example: Problem </a:t>
            </a:r>
            <a:r>
              <a:rPr lang="en-US" dirty="0">
                <a:latin typeface="Garamond" charset="0"/>
                <a:ea typeface="ＭＳ Ｐゴシック" charset="0"/>
                <a:cs typeface="ＭＳ Ｐゴシック" charset="0"/>
              </a:rPr>
              <a:t>with Shared Caches</a:t>
            </a:r>
          </a:p>
        </p:txBody>
      </p:sp>
      <p:sp>
        <p:nvSpPr>
          <p:cNvPr id="5325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030EC3-D64D-CA49-B337-670CCF666B18}"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sp>
        <p:nvSpPr>
          <p:cNvPr id="53252" name="Rectangle 18"/>
          <p:cNvSpPr>
            <a:spLocks noChangeArrowheads="1"/>
          </p:cNvSpPr>
          <p:nvPr/>
        </p:nvSpPr>
        <p:spPr bwMode="auto">
          <a:xfrm>
            <a:off x="1219200" y="3124200"/>
            <a:ext cx="4876800" cy="838200"/>
          </a:xfrm>
          <a:prstGeom prst="rect">
            <a:avLst/>
          </a:prstGeom>
          <a:solidFill>
            <a:srgbClr val="33CCFF"/>
          </a:solidFill>
          <a:ln w="25400">
            <a:solidFill>
              <a:srgbClr val="33CCFF"/>
            </a:solidFill>
            <a:miter lim="800000"/>
            <a:headEnd/>
            <a:tailEnd/>
          </a:ln>
        </p:spPr>
        <p:txBody>
          <a:bodyPr wrap="none" anchor="ctr"/>
          <a:lstStyle/>
          <a:p>
            <a:endParaRPr lang="en-US">
              <a:solidFill>
                <a:srgbClr val="000000"/>
              </a:solidFill>
            </a:endParaRPr>
          </a:p>
        </p:txBody>
      </p:sp>
      <p:sp>
        <p:nvSpPr>
          <p:cNvPr id="53253" name="Rectangle 2"/>
          <p:cNvSpPr>
            <a:spLocks noChangeArrowheads="1"/>
          </p:cNvSpPr>
          <p:nvPr/>
        </p:nvSpPr>
        <p:spPr bwMode="auto">
          <a:xfrm>
            <a:off x="1219200" y="3124200"/>
            <a:ext cx="6705600" cy="838200"/>
          </a:xfrm>
          <a:prstGeom prst="rect">
            <a:avLst/>
          </a:prstGeom>
          <a:solidFill>
            <a:srgbClr val="FFFFFF">
              <a:alpha val="0"/>
            </a:srgbClr>
          </a:solidFill>
          <a:ln w="19050">
            <a:solidFill>
              <a:schemeClr val="tx1"/>
            </a:solidFill>
            <a:miter lim="800000"/>
            <a:headEnd/>
            <a:tailEnd/>
          </a:ln>
        </p:spPr>
        <p:txBody>
          <a:bodyPr wrap="none" anchor="ctr"/>
          <a:lstStyle/>
          <a:p>
            <a:r>
              <a:rPr lang="en-US" altLang="ko-KR">
                <a:solidFill>
                  <a:srgbClr val="000000"/>
                </a:solidFill>
              </a:rPr>
              <a:t>L2 $</a:t>
            </a:r>
          </a:p>
        </p:txBody>
      </p:sp>
      <p:sp>
        <p:nvSpPr>
          <p:cNvPr id="53254" name="Rectangle 4"/>
          <p:cNvSpPr>
            <a:spLocks noChangeArrowheads="1"/>
          </p:cNvSpPr>
          <p:nvPr/>
        </p:nvSpPr>
        <p:spPr bwMode="auto">
          <a:xfrm>
            <a:off x="1295400" y="2286000"/>
            <a:ext cx="2209800" cy="381000"/>
          </a:xfrm>
          <a:prstGeom prst="rect">
            <a:avLst/>
          </a:prstGeom>
          <a:solidFill>
            <a:srgbClr val="33CCFF"/>
          </a:solidFill>
          <a:ln w="19050">
            <a:solidFill>
              <a:schemeClr val="tx1"/>
            </a:solidFill>
            <a:miter lim="800000"/>
            <a:headEnd/>
            <a:tailEnd/>
          </a:ln>
        </p:spPr>
        <p:txBody>
          <a:bodyPr wrap="none" anchor="ctr"/>
          <a:lstStyle/>
          <a:p>
            <a:r>
              <a:rPr lang="en-US" altLang="ko-KR">
                <a:solidFill>
                  <a:srgbClr val="000000"/>
                </a:solidFill>
              </a:rPr>
              <a:t>L1 $</a:t>
            </a:r>
          </a:p>
        </p:txBody>
      </p:sp>
      <p:sp>
        <p:nvSpPr>
          <p:cNvPr id="53255" name="AutoShape 5"/>
          <p:cNvSpPr>
            <a:spLocks noChangeArrowheads="1"/>
          </p:cNvSpPr>
          <p:nvPr/>
        </p:nvSpPr>
        <p:spPr bwMode="auto">
          <a:xfrm>
            <a:off x="2335213"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3256" name="AutoShape 6"/>
          <p:cNvSpPr>
            <a:spLocks noChangeArrowheads="1"/>
          </p:cNvSpPr>
          <p:nvPr/>
        </p:nvSpPr>
        <p:spPr bwMode="auto">
          <a:xfrm>
            <a:off x="6640513" y="27765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3257" name="Text Box 7"/>
          <p:cNvSpPr txBox="1">
            <a:spLocks noChangeArrowheads="1"/>
          </p:cNvSpPr>
          <p:nvPr/>
        </p:nvSpPr>
        <p:spPr bwMode="auto">
          <a:xfrm>
            <a:off x="4159250" y="4191000"/>
            <a:ext cx="946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b="1">
                <a:solidFill>
                  <a:srgbClr val="000000"/>
                </a:solidFill>
              </a:rPr>
              <a:t>……</a:t>
            </a:r>
          </a:p>
        </p:txBody>
      </p:sp>
      <p:sp>
        <p:nvSpPr>
          <p:cNvPr id="53258" name="Rectangle 8"/>
          <p:cNvSpPr>
            <a:spLocks noChangeArrowheads="1"/>
          </p:cNvSpPr>
          <p:nvPr/>
        </p:nvSpPr>
        <p:spPr bwMode="auto">
          <a:xfrm>
            <a:off x="990600" y="1143000"/>
            <a:ext cx="7162800" cy="3733800"/>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3259" name="AutoShape 9"/>
          <p:cNvSpPr>
            <a:spLocks noChangeArrowheads="1"/>
          </p:cNvSpPr>
          <p:nvPr/>
        </p:nvSpPr>
        <p:spPr bwMode="auto">
          <a:xfrm>
            <a:off x="2324100"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3260" name="AutoShape 10"/>
          <p:cNvSpPr>
            <a:spLocks noChangeArrowheads="1"/>
          </p:cNvSpPr>
          <p:nvPr/>
        </p:nvSpPr>
        <p:spPr bwMode="auto">
          <a:xfrm>
            <a:off x="6629400" y="19383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3261" name="AutoShape 11"/>
          <p:cNvSpPr>
            <a:spLocks noChangeArrowheads="1"/>
          </p:cNvSpPr>
          <p:nvPr/>
        </p:nvSpPr>
        <p:spPr bwMode="auto">
          <a:xfrm>
            <a:off x="12954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000000"/>
                </a:solidFill>
              </a:rPr>
              <a:t>Processor Core 1</a:t>
            </a:r>
          </a:p>
        </p:txBody>
      </p:sp>
      <p:sp>
        <p:nvSpPr>
          <p:cNvPr id="53262" name="Rectangle 12"/>
          <p:cNvSpPr>
            <a:spLocks noChangeArrowheads="1"/>
          </p:cNvSpPr>
          <p:nvPr/>
        </p:nvSpPr>
        <p:spPr bwMode="auto">
          <a:xfrm>
            <a:off x="5638800" y="2286000"/>
            <a:ext cx="2209800" cy="381000"/>
          </a:xfrm>
          <a:prstGeom prst="rect">
            <a:avLst/>
          </a:prstGeom>
          <a:solidFill>
            <a:srgbClr val="FFFFFF"/>
          </a:solidFill>
          <a:ln w="19050">
            <a:solidFill>
              <a:srgbClr val="777777"/>
            </a:solidFill>
            <a:miter lim="800000"/>
            <a:headEnd/>
            <a:tailEnd/>
          </a:ln>
        </p:spPr>
        <p:txBody>
          <a:bodyPr wrap="none" anchor="ctr"/>
          <a:lstStyle/>
          <a:p>
            <a:r>
              <a:rPr lang="en-US" altLang="ko-KR">
                <a:solidFill>
                  <a:srgbClr val="777777"/>
                </a:solidFill>
              </a:rPr>
              <a:t>L1 $</a:t>
            </a:r>
          </a:p>
        </p:txBody>
      </p:sp>
      <p:sp>
        <p:nvSpPr>
          <p:cNvPr id="53263" name="AutoShape 13"/>
          <p:cNvSpPr>
            <a:spLocks noChangeArrowheads="1"/>
          </p:cNvSpPr>
          <p:nvPr/>
        </p:nvSpPr>
        <p:spPr bwMode="auto">
          <a:xfrm>
            <a:off x="5638800" y="1295400"/>
            <a:ext cx="2209800" cy="609600"/>
          </a:xfrm>
          <a:prstGeom prst="roundRect">
            <a:avLst>
              <a:gd name="adj" fmla="val 16667"/>
            </a:avLst>
          </a:prstGeom>
          <a:noFill/>
          <a:ln w="19050">
            <a:solidFill>
              <a:srgbClr val="777777"/>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777777"/>
                </a:solidFill>
              </a:rPr>
              <a:t>Processor Core 2</a:t>
            </a:r>
          </a:p>
        </p:txBody>
      </p:sp>
      <p:sp>
        <p:nvSpPr>
          <p:cNvPr id="53264" name="AutoShape 14"/>
          <p:cNvSpPr>
            <a:spLocks noChangeArrowheads="1"/>
          </p:cNvSpPr>
          <p:nvPr/>
        </p:nvSpPr>
        <p:spPr bwMode="auto">
          <a:xfrm>
            <a:off x="4543425" y="40719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3265" name="Text Box 17"/>
          <p:cNvSpPr txBox="1">
            <a:spLocks noChangeArrowheads="1"/>
          </p:cNvSpPr>
          <p:nvPr/>
        </p:nvSpPr>
        <p:spPr bwMode="auto">
          <a:xfrm>
            <a:off x="3429000" y="1371600"/>
            <a:ext cx="8016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3B812F"/>
                </a:solidFill>
                <a:cs typeface="Times New Roman" charset="0"/>
              </a:rPr>
              <a:t>←</a:t>
            </a:r>
            <a:r>
              <a:rPr lang="en-US" altLang="ko-KR" sz="1800">
                <a:solidFill>
                  <a:srgbClr val="3B812F"/>
                </a:solidFill>
              </a:rPr>
              <a:t>t1</a:t>
            </a:r>
          </a:p>
        </p:txBody>
      </p:sp>
      <p:sp>
        <p:nvSpPr>
          <p:cNvPr id="2" name="Rectangle 1"/>
          <p:cNvSpPr/>
          <p:nvPr/>
        </p:nvSpPr>
        <p:spPr>
          <a:xfrm>
            <a:off x="21602" y="5805264"/>
            <a:ext cx="8798869" cy="646331"/>
          </a:xfrm>
          <a:prstGeom prst="rect">
            <a:avLst/>
          </a:prstGeom>
        </p:spPr>
        <p:txBody>
          <a:bodyPr wrap="square">
            <a:spAutoFit/>
          </a:bodyPr>
          <a:lstStyle/>
          <a:p>
            <a:pPr lvl="1"/>
            <a:r>
              <a:rPr lang="en-US" dirty="0">
                <a:latin typeface="Tahoma" charset="0"/>
                <a:ea typeface="ＭＳ Ｐゴシック" charset="0"/>
                <a:cs typeface="ＭＳ Ｐゴシック" charset="0"/>
              </a:rPr>
              <a:t>Kim et al., </a:t>
            </a:r>
            <a:r>
              <a:rPr lang="ja-JP" altLang="en-US" dirty="0">
                <a:latin typeface="Tahoma" charset="0"/>
                <a:ea typeface="ＭＳ Ｐゴシック" charset="0"/>
                <a:cs typeface="ＭＳ Ｐゴシック" charset="0"/>
              </a:rPr>
              <a:t>“</a:t>
            </a:r>
            <a:r>
              <a:rPr lang="en-US" altLang="ko-KR" dirty="0">
                <a:solidFill>
                  <a:srgbClr val="0000FF"/>
                </a:solidFill>
                <a:latin typeface="Tahoma" charset="0"/>
                <a:ea typeface="굴림" charset="0"/>
                <a:cs typeface="굴림" charset="0"/>
              </a:rPr>
              <a:t>Fair Cache Sharing and Partitioning</a:t>
            </a:r>
            <a:r>
              <a:rPr lang="ko-KR" altLang="en-US" dirty="0">
                <a:solidFill>
                  <a:srgbClr val="0000FF"/>
                </a:solidFill>
                <a:latin typeface="Tahoma" charset="0"/>
                <a:ea typeface="굴림" charset="0"/>
                <a:cs typeface="굴림" charset="0"/>
              </a:rPr>
              <a:t> </a:t>
            </a:r>
            <a:r>
              <a:rPr lang="en-US" altLang="ko-KR" dirty="0">
                <a:solidFill>
                  <a:srgbClr val="0000FF"/>
                </a:solidFill>
                <a:latin typeface="Tahoma" charset="0"/>
                <a:ea typeface="굴림" charset="0"/>
                <a:cs typeface="굴림" charset="0"/>
              </a:rPr>
              <a:t>in a Chip Multiprocessor Architecture</a:t>
            </a:r>
            <a:r>
              <a:rPr lang="en-US" altLang="ko-KR" dirty="0">
                <a:latin typeface="Tahoma" charset="0"/>
                <a:ea typeface="굴림" charset="0"/>
                <a:cs typeface="굴림" charset="0"/>
              </a:rPr>
              <a:t>,” PACT 2004.</a:t>
            </a:r>
          </a:p>
        </p:txBody>
      </p:sp>
    </p:spTree>
    <p:extLst>
      <p:ext uri="{BB962C8B-B14F-4D97-AF65-F5344CB8AC3E}">
        <p14:creationId xmlns:p14="http://schemas.microsoft.com/office/powerpoint/2010/main" val="224641298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Thrashing</a:t>
            </a:r>
            <a:endParaRPr lang="en-US" dirty="0"/>
          </a:p>
        </p:txBody>
      </p:sp>
      <p:sp>
        <p:nvSpPr>
          <p:cNvPr id="44" name="Rectangle 43"/>
          <p:cNvSpPr/>
          <p:nvPr/>
        </p:nvSpPr>
        <p:spPr>
          <a:xfrm>
            <a:off x="3048000" y="2590800"/>
            <a:ext cx="31242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nvGrpSpPr>
          <p:cNvPr id="45" name="Group 44"/>
          <p:cNvGrpSpPr/>
          <p:nvPr/>
        </p:nvGrpSpPr>
        <p:grpSpPr>
          <a:xfrm>
            <a:off x="3124200" y="2687360"/>
            <a:ext cx="2590800" cy="533400"/>
            <a:chOff x="685800" y="3048000"/>
            <a:chExt cx="2590800" cy="685800"/>
          </a:xfrm>
        </p:grpSpPr>
        <p:sp>
          <p:nvSpPr>
            <p:cNvPr id="46" name="Rectangle 45"/>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H</a:t>
              </a:r>
            </a:p>
          </p:txBody>
        </p:sp>
        <p:sp>
          <p:nvSpPr>
            <p:cNvPr id="47" name="Rectangle 46"/>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G</a:t>
              </a:r>
            </a:p>
          </p:txBody>
        </p:sp>
        <p:sp>
          <p:nvSpPr>
            <p:cNvPr id="48" name="Rectangle 47"/>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F</a:t>
              </a:r>
            </a:p>
          </p:txBody>
        </p:sp>
        <p:sp>
          <p:nvSpPr>
            <p:cNvPr id="49" name="Rectangle 48"/>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E</a:t>
              </a:r>
            </a:p>
          </p:txBody>
        </p:sp>
        <p:sp>
          <p:nvSpPr>
            <p:cNvPr id="50" name="Rectangle 49"/>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D</a:t>
              </a:r>
            </a:p>
          </p:txBody>
        </p:sp>
        <p:sp>
          <p:nvSpPr>
            <p:cNvPr id="51" name="Rectangle 50"/>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C</a:t>
              </a:r>
            </a:p>
          </p:txBody>
        </p:sp>
        <p:sp>
          <p:nvSpPr>
            <p:cNvPr id="52" name="Rectangle 51"/>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B</a:t>
              </a:r>
            </a:p>
          </p:txBody>
        </p:sp>
      </p:grpSp>
      <p:sp>
        <p:nvSpPr>
          <p:cNvPr id="53" name="Rectangle 52"/>
          <p:cNvSpPr/>
          <p:nvPr/>
        </p:nvSpPr>
        <p:spPr>
          <a:xfrm>
            <a:off x="5791200" y="268736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grpSp>
        <p:nvGrpSpPr>
          <p:cNvPr id="54" name="Group 53"/>
          <p:cNvGrpSpPr/>
          <p:nvPr/>
        </p:nvGrpSpPr>
        <p:grpSpPr>
          <a:xfrm>
            <a:off x="3124200" y="2667000"/>
            <a:ext cx="2590800" cy="533400"/>
            <a:chOff x="685800" y="3962400"/>
            <a:chExt cx="2590800" cy="685800"/>
          </a:xfrm>
        </p:grpSpPr>
        <p:sp>
          <p:nvSpPr>
            <p:cNvPr id="55" name="Rectangle 54"/>
            <p:cNvSpPr/>
            <p:nvPr/>
          </p:nvSpPr>
          <p:spPr>
            <a:xfrm>
              <a:off x="685800" y="39674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I</a:t>
              </a:r>
            </a:p>
          </p:txBody>
        </p:sp>
        <p:sp>
          <p:nvSpPr>
            <p:cNvPr id="56" name="Rectangle 55"/>
            <p:cNvSpPr/>
            <p:nvPr/>
          </p:nvSpPr>
          <p:spPr>
            <a:xfrm>
              <a:off x="1066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H</a:t>
              </a:r>
            </a:p>
          </p:txBody>
        </p:sp>
        <p:sp>
          <p:nvSpPr>
            <p:cNvPr id="57" name="Rectangle 56"/>
            <p:cNvSpPr/>
            <p:nvPr/>
          </p:nvSpPr>
          <p:spPr>
            <a:xfrm>
              <a:off x="1447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G</a:t>
              </a:r>
            </a:p>
          </p:txBody>
        </p:sp>
        <p:sp>
          <p:nvSpPr>
            <p:cNvPr id="58" name="Rectangle 57"/>
            <p:cNvSpPr/>
            <p:nvPr/>
          </p:nvSpPr>
          <p:spPr>
            <a:xfrm>
              <a:off x="1828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F</a:t>
              </a:r>
            </a:p>
          </p:txBody>
        </p:sp>
        <p:sp>
          <p:nvSpPr>
            <p:cNvPr id="59" name="Rectangle 58"/>
            <p:cNvSpPr/>
            <p:nvPr/>
          </p:nvSpPr>
          <p:spPr>
            <a:xfrm>
              <a:off x="2209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E</a:t>
              </a:r>
            </a:p>
          </p:txBody>
        </p:sp>
        <p:sp>
          <p:nvSpPr>
            <p:cNvPr id="60" name="Rectangle 59"/>
            <p:cNvSpPr/>
            <p:nvPr/>
          </p:nvSpPr>
          <p:spPr>
            <a:xfrm>
              <a:off x="2590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D</a:t>
              </a:r>
            </a:p>
          </p:txBody>
        </p:sp>
        <p:sp>
          <p:nvSpPr>
            <p:cNvPr id="61" name="Rectangle 60"/>
            <p:cNvSpPr/>
            <p:nvPr/>
          </p:nvSpPr>
          <p:spPr>
            <a:xfrm>
              <a:off x="2971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C</a:t>
              </a:r>
            </a:p>
          </p:txBody>
        </p:sp>
      </p:grpSp>
      <p:sp>
        <p:nvSpPr>
          <p:cNvPr id="62" name="Rectangle 61"/>
          <p:cNvSpPr/>
          <p:nvPr/>
        </p:nvSpPr>
        <p:spPr>
          <a:xfrm>
            <a:off x="5791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B</a:t>
            </a:r>
          </a:p>
        </p:txBody>
      </p:sp>
      <p:grpSp>
        <p:nvGrpSpPr>
          <p:cNvPr id="63" name="Group 62"/>
          <p:cNvGrpSpPr/>
          <p:nvPr/>
        </p:nvGrpSpPr>
        <p:grpSpPr>
          <a:xfrm>
            <a:off x="3124200" y="2667000"/>
            <a:ext cx="2590800" cy="533400"/>
            <a:chOff x="685800" y="4800600"/>
            <a:chExt cx="2590800" cy="685800"/>
          </a:xfrm>
        </p:grpSpPr>
        <p:sp>
          <p:nvSpPr>
            <p:cNvPr id="64" name="Rectangle 63"/>
            <p:cNvSpPr/>
            <p:nvPr/>
          </p:nvSpPr>
          <p:spPr>
            <a:xfrm>
              <a:off x="685800" y="4805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J</a:t>
              </a:r>
            </a:p>
          </p:txBody>
        </p:sp>
        <p:sp>
          <p:nvSpPr>
            <p:cNvPr id="65" name="Rectangle 64"/>
            <p:cNvSpPr/>
            <p:nvPr/>
          </p:nvSpPr>
          <p:spPr>
            <a:xfrm>
              <a:off x="1066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I</a:t>
              </a:r>
            </a:p>
          </p:txBody>
        </p:sp>
        <p:sp>
          <p:nvSpPr>
            <p:cNvPr id="66" name="Rectangle 65"/>
            <p:cNvSpPr/>
            <p:nvPr/>
          </p:nvSpPr>
          <p:spPr>
            <a:xfrm>
              <a:off x="1447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H</a:t>
              </a:r>
            </a:p>
          </p:txBody>
        </p:sp>
        <p:sp>
          <p:nvSpPr>
            <p:cNvPr id="67" name="Rectangle 66"/>
            <p:cNvSpPr/>
            <p:nvPr/>
          </p:nvSpPr>
          <p:spPr>
            <a:xfrm>
              <a:off x="1828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G</a:t>
              </a:r>
            </a:p>
          </p:txBody>
        </p:sp>
        <p:sp>
          <p:nvSpPr>
            <p:cNvPr id="68" name="Rectangle 67"/>
            <p:cNvSpPr/>
            <p:nvPr/>
          </p:nvSpPr>
          <p:spPr>
            <a:xfrm>
              <a:off x="2209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F</a:t>
              </a:r>
            </a:p>
          </p:txBody>
        </p:sp>
        <p:sp>
          <p:nvSpPr>
            <p:cNvPr id="69" name="Rectangle 68"/>
            <p:cNvSpPr/>
            <p:nvPr/>
          </p:nvSpPr>
          <p:spPr>
            <a:xfrm>
              <a:off x="2590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E</a:t>
              </a:r>
            </a:p>
          </p:txBody>
        </p:sp>
        <p:sp>
          <p:nvSpPr>
            <p:cNvPr id="70" name="Rectangle 69"/>
            <p:cNvSpPr/>
            <p:nvPr/>
          </p:nvSpPr>
          <p:spPr>
            <a:xfrm>
              <a:off x="2971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D</a:t>
              </a:r>
            </a:p>
          </p:txBody>
        </p:sp>
      </p:grpSp>
      <p:sp>
        <p:nvSpPr>
          <p:cNvPr id="71" name="Rectangle 70"/>
          <p:cNvSpPr/>
          <p:nvPr/>
        </p:nvSpPr>
        <p:spPr>
          <a:xfrm>
            <a:off x="5791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C</a:t>
            </a:r>
          </a:p>
        </p:txBody>
      </p:sp>
      <p:grpSp>
        <p:nvGrpSpPr>
          <p:cNvPr id="72" name="Group 71"/>
          <p:cNvGrpSpPr/>
          <p:nvPr/>
        </p:nvGrpSpPr>
        <p:grpSpPr>
          <a:xfrm>
            <a:off x="3124200" y="2667000"/>
            <a:ext cx="2971800" cy="533400"/>
            <a:chOff x="685800" y="7152620"/>
            <a:chExt cx="2971800" cy="685800"/>
          </a:xfrm>
        </p:grpSpPr>
        <p:sp>
          <p:nvSpPr>
            <p:cNvPr id="73" name="Rectangle 72"/>
            <p:cNvSpPr/>
            <p:nvPr/>
          </p:nvSpPr>
          <p:spPr>
            <a:xfrm>
              <a:off x="685800" y="715771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K</a:t>
              </a:r>
            </a:p>
          </p:txBody>
        </p:sp>
        <p:sp>
          <p:nvSpPr>
            <p:cNvPr id="74" name="Rectangle 73"/>
            <p:cNvSpPr/>
            <p:nvPr/>
          </p:nvSpPr>
          <p:spPr>
            <a:xfrm>
              <a:off x="1066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J</a:t>
              </a:r>
            </a:p>
          </p:txBody>
        </p:sp>
        <p:sp>
          <p:nvSpPr>
            <p:cNvPr id="75" name="Rectangle 74"/>
            <p:cNvSpPr/>
            <p:nvPr/>
          </p:nvSpPr>
          <p:spPr>
            <a:xfrm>
              <a:off x="1447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I</a:t>
              </a:r>
            </a:p>
          </p:txBody>
        </p:sp>
        <p:sp>
          <p:nvSpPr>
            <p:cNvPr id="76" name="Rectangle 75"/>
            <p:cNvSpPr/>
            <p:nvPr/>
          </p:nvSpPr>
          <p:spPr>
            <a:xfrm>
              <a:off x="1828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H</a:t>
              </a:r>
            </a:p>
          </p:txBody>
        </p:sp>
        <p:sp>
          <p:nvSpPr>
            <p:cNvPr id="77" name="Rectangle 76"/>
            <p:cNvSpPr/>
            <p:nvPr/>
          </p:nvSpPr>
          <p:spPr>
            <a:xfrm>
              <a:off x="2209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G</a:t>
              </a:r>
            </a:p>
          </p:txBody>
        </p:sp>
        <p:sp>
          <p:nvSpPr>
            <p:cNvPr id="78" name="Rectangle 77"/>
            <p:cNvSpPr/>
            <p:nvPr/>
          </p:nvSpPr>
          <p:spPr>
            <a:xfrm>
              <a:off x="2590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F</a:t>
              </a:r>
            </a:p>
          </p:txBody>
        </p:sp>
        <p:sp>
          <p:nvSpPr>
            <p:cNvPr id="79" name="Rectangle 78"/>
            <p:cNvSpPr/>
            <p:nvPr/>
          </p:nvSpPr>
          <p:spPr>
            <a:xfrm>
              <a:off x="2971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E</a:t>
              </a:r>
            </a:p>
          </p:txBody>
        </p:sp>
        <p:sp>
          <p:nvSpPr>
            <p:cNvPr id="80" name="Rectangle 79"/>
            <p:cNvSpPr/>
            <p:nvPr/>
          </p:nvSpPr>
          <p:spPr>
            <a:xfrm>
              <a:off x="3352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D</a:t>
              </a:r>
            </a:p>
          </p:txBody>
        </p:sp>
      </p:grpSp>
      <p:sp>
        <p:nvSpPr>
          <p:cNvPr id="81" name="TextBox 80"/>
          <p:cNvSpPr txBox="1"/>
          <p:nvPr/>
        </p:nvSpPr>
        <p:spPr>
          <a:xfrm>
            <a:off x="2971800" y="3348335"/>
            <a:ext cx="990602" cy="461665"/>
          </a:xfrm>
          <a:prstGeom prst="rect">
            <a:avLst/>
          </a:prstGeom>
          <a:noFill/>
        </p:spPr>
        <p:txBody>
          <a:bodyPr wrap="square" rtlCol="0">
            <a:spAutoFit/>
          </a:bodyPr>
          <a:lstStyle/>
          <a:p>
            <a:pPr algn="ctr"/>
            <a:r>
              <a:rPr lang="en-US" sz="2400" dirty="0">
                <a:solidFill>
                  <a:srgbClr val="080808">
                    <a:lumMod val="85000"/>
                    <a:lumOff val="15000"/>
                  </a:srgbClr>
                </a:solidFill>
                <a:latin typeface="Calibri"/>
                <a:ea typeface="ＭＳ Ｐゴシック" charset="0"/>
                <a:cs typeface="ＭＳ Ｐゴシック" charset="0"/>
              </a:rPr>
              <a:t>MRU</a:t>
            </a:r>
          </a:p>
        </p:txBody>
      </p:sp>
      <p:sp>
        <p:nvSpPr>
          <p:cNvPr id="82" name="TextBox 81"/>
          <p:cNvSpPr txBox="1"/>
          <p:nvPr/>
        </p:nvSpPr>
        <p:spPr>
          <a:xfrm>
            <a:off x="5570009" y="3348335"/>
            <a:ext cx="678391" cy="461665"/>
          </a:xfrm>
          <a:prstGeom prst="rect">
            <a:avLst/>
          </a:prstGeom>
          <a:noFill/>
        </p:spPr>
        <p:txBody>
          <a:bodyPr wrap="none" rtlCol="0">
            <a:spAutoFit/>
          </a:bodyPr>
          <a:lstStyle/>
          <a:p>
            <a:pPr algn="r"/>
            <a:r>
              <a:rPr lang="en-US" sz="2400" dirty="0">
                <a:solidFill>
                  <a:srgbClr val="080808">
                    <a:lumMod val="85000"/>
                    <a:lumOff val="15000"/>
                  </a:srgbClr>
                </a:solidFill>
                <a:latin typeface="Calibri"/>
                <a:ea typeface="ＭＳ Ｐゴシック" charset="0"/>
                <a:cs typeface="ＭＳ Ｐゴシック" charset="0"/>
              </a:rPr>
              <a:t>LRU</a:t>
            </a:r>
          </a:p>
        </p:txBody>
      </p:sp>
      <p:sp>
        <p:nvSpPr>
          <p:cNvPr id="83" name="TextBox 82"/>
          <p:cNvSpPr txBox="1"/>
          <p:nvPr/>
        </p:nvSpPr>
        <p:spPr>
          <a:xfrm>
            <a:off x="1206483" y="2667000"/>
            <a:ext cx="1689117" cy="523220"/>
          </a:xfrm>
          <a:prstGeom prst="rect">
            <a:avLst/>
          </a:prstGeom>
          <a:noFill/>
        </p:spPr>
        <p:txBody>
          <a:bodyPr wrap="none" rtlCol="0">
            <a:spAutoFit/>
          </a:bodyPr>
          <a:lstStyle/>
          <a:p>
            <a:r>
              <a:rPr lang="en-US" sz="2800" dirty="0">
                <a:solidFill>
                  <a:srgbClr val="080808"/>
                </a:solidFill>
                <a:latin typeface="Calibri"/>
                <a:ea typeface="ＭＳ Ｐゴシック" charset="0"/>
                <a:cs typeface="ＭＳ Ｐゴシック" charset="0"/>
              </a:rPr>
              <a:t>LRU Policy</a:t>
            </a:r>
          </a:p>
        </p:txBody>
      </p:sp>
      <p:grpSp>
        <p:nvGrpSpPr>
          <p:cNvPr id="104" name="Group 103"/>
          <p:cNvGrpSpPr/>
          <p:nvPr/>
        </p:nvGrpSpPr>
        <p:grpSpPr>
          <a:xfrm>
            <a:off x="3124200" y="2667000"/>
            <a:ext cx="4114800" cy="533400"/>
            <a:chOff x="3733800" y="1371600"/>
            <a:chExt cx="4114800" cy="685800"/>
          </a:xfrm>
        </p:grpSpPr>
        <p:sp>
          <p:nvSpPr>
            <p:cNvPr id="85" name="Rectangle 84"/>
            <p:cNvSpPr/>
            <p:nvPr/>
          </p:nvSpPr>
          <p:spPr>
            <a:xfrm>
              <a:off x="3733800" y="1376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sp>
          <p:nvSpPr>
            <p:cNvPr id="86" name="Rectangle 85"/>
            <p:cNvSpPr/>
            <p:nvPr/>
          </p:nvSpPr>
          <p:spPr>
            <a:xfrm>
              <a:off x="4114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B</a:t>
              </a:r>
            </a:p>
          </p:txBody>
        </p:sp>
        <p:sp>
          <p:nvSpPr>
            <p:cNvPr id="87" name="Rectangle 86"/>
            <p:cNvSpPr/>
            <p:nvPr/>
          </p:nvSpPr>
          <p:spPr>
            <a:xfrm>
              <a:off x="4495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C</a:t>
              </a:r>
            </a:p>
          </p:txBody>
        </p:sp>
        <p:sp>
          <p:nvSpPr>
            <p:cNvPr id="88" name="Rectangle 87"/>
            <p:cNvSpPr/>
            <p:nvPr/>
          </p:nvSpPr>
          <p:spPr>
            <a:xfrm>
              <a:off x="4876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D</a:t>
              </a:r>
            </a:p>
          </p:txBody>
        </p:sp>
        <p:sp>
          <p:nvSpPr>
            <p:cNvPr id="89" name="Rectangle 88"/>
            <p:cNvSpPr/>
            <p:nvPr/>
          </p:nvSpPr>
          <p:spPr>
            <a:xfrm>
              <a:off x="5257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E</a:t>
              </a:r>
            </a:p>
          </p:txBody>
        </p:sp>
        <p:sp>
          <p:nvSpPr>
            <p:cNvPr id="90" name="Rectangle 89"/>
            <p:cNvSpPr/>
            <p:nvPr/>
          </p:nvSpPr>
          <p:spPr>
            <a:xfrm>
              <a:off x="5638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F</a:t>
              </a:r>
            </a:p>
          </p:txBody>
        </p:sp>
        <p:sp>
          <p:nvSpPr>
            <p:cNvPr id="91" name="Rectangle 90"/>
            <p:cNvSpPr/>
            <p:nvPr/>
          </p:nvSpPr>
          <p:spPr>
            <a:xfrm>
              <a:off x="6019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G</a:t>
              </a:r>
            </a:p>
          </p:txBody>
        </p:sp>
        <p:sp>
          <p:nvSpPr>
            <p:cNvPr id="92" name="Rectangle 91"/>
            <p:cNvSpPr/>
            <p:nvPr/>
          </p:nvSpPr>
          <p:spPr>
            <a:xfrm>
              <a:off x="6400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H</a:t>
              </a:r>
            </a:p>
          </p:txBody>
        </p:sp>
        <p:sp>
          <p:nvSpPr>
            <p:cNvPr id="93" name="Rectangle 92"/>
            <p:cNvSpPr/>
            <p:nvPr/>
          </p:nvSpPr>
          <p:spPr>
            <a:xfrm>
              <a:off x="6781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I</a:t>
              </a:r>
            </a:p>
          </p:txBody>
        </p:sp>
        <p:sp>
          <p:nvSpPr>
            <p:cNvPr id="94" name="Rectangle 93"/>
            <p:cNvSpPr/>
            <p:nvPr/>
          </p:nvSpPr>
          <p:spPr>
            <a:xfrm>
              <a:off x="7162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J</a:t>
              </a:r>
            </a:p>
          </p:txBody>
        </p:sp>
        <p:sp>
          <p:nvSpPr>
            <p:cNvPr id="95" name="Rectangle 94"/>
            <p:cNvSpPr/>
            <p:nvPr/>
          </p:nvSpPr>
          <p:spPr>
            <a:xfrm>
              <a:off x="7543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K</a:t>
              </a:r>
            </a:p>
          </p:txBody>
        </p:sp>
      </p:grpSp>
      <p:sp>
        <p:nvSpPr>
          <p:cNvPr id="96" name="Rectangle 95"/>
          <p:cNvSpPr/>
          <p:nvPr/>
        </p:nvSpPr>
        <p:spPr>
          <a:xfrm>
            <a:off x="6553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grpSp>
        <p:nvGrpSpPr>
          <p:cNvPr id="102" name="Group 101"/>
          <p:cNvGrpSpPr/>
          <p:nvPr/>
        </p:nvGrpSpPr>
        <p:grpSpPr>
          <a:xfrm>
            <a:off x="6553200" y="2667000"/>
            <a:ext cx="685800" cy="533400"/>
            <a:chOff x="6858000" y="2895600"/>
            <a:chExt cx="685800" cy="685800"/>
          </a:xfrm>
        </p:grpSpPr>
        <p:sp>
          <p:nvSpPr>
            <p:cNvPr id="97" name="Rectangle 96"/>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B</a:t>
              </a:r>
            </a:p>
          </p:txBody>
        </p:sp>
        <p:sp>
          <p:nvSpPr>
            <p:cNvPr id="98" name="Rectangle 97"/>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grpSp>
      <p:grpSp>
        <p:nvGrpSpPr>
          <p:cNvPr id="103" name="Group 102"/>
          <p:cNvGrpSpPr/>
          <p:nvPr/>
        </p:nvGrpSpPr>
        <p:grpSpPr>
          <a:xfrm>
            <a:off x="6553200" y="2667000"/>
            <a:ext cx="1066800" cy="533400"/>
            <a:chOff x="6858000" y="3657600"/>
            <a:chExt cx="1066800" cy="685800"/>
          </a:xfrm>
        </p:grpSpPr>
        <p:sp>
          <p:nvSpPr>
            <p:cNvPr id="99" name="Rectangle 98"/>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C</a:t>
              </a:r>
            </a:p>
          </p:txBody>
        </p:sp>
        <p:sp>
          <p:nvSpPr>
            <p:cNvPr id="100" name="Rectangle 99"/>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B</a:t>
              </a:r>
            </a:p>
          </p:txBody>
        </p:sp>
        <p:sp>
          <p:nvSpPr>
            <p:cNvPr id="101" name="Rectangle 100"/>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grpSp>
      <p:sp>
        <p:nvSpPr>
          <p:cNvPr id="105" name="Rectangle 104"/>
          <p:cNvSpPr/>
          <p:nvPr/>
        </p:nvSpPr>
        <p:spPr>
          <a:xfrm>
            <a:off x="457200" y="4114800"/>
            <a:ext cx="8305800" cy="1066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a:r>
              <a:rPr lang="en-US" sz="2800" b="1" dirty="0" smtClean="0">
                <a:solidFill>
                  <a:srgbClr val="080808">
                    <a:lumMod val="90000"/>
                    <a:lumOff val="10000"/>
                  </a:srgbClr>
                </a:solidFill>
                <a:latin typeface="Calibri" pitchFamily="34" charset="0"/>
              </a:rPr>
              <a:t>Idea: </a:t>
            </a:r>
            <a:r>
              <a:rPr lang="en-US" sz="2800" dirty="0">
                <a:solidFill>
                  <a:srgbClr val="080808">
                    <a:lumMod val="90000"/>
                    <a:lumOff val="10000"/>
                  </a:srgbClr>
                </a:solidFill>
                <a:latin typeface="Calibri" pitchFamily="34" charset="0"/>
              </a:rPr>
              <a:t>Insert at MRU position with a very low probability</a:t>
            </a:r>
            <a:r>
              <a:rPr lang="en-US" sz="2800" b="1" dirty="0">
                <a:solidFill>
                  <a:srgbClr val="080808">
                    <a:lumMod val="90000"/>
                    <a:lumOff val="10000"/>
                  </a:srgbClr>
                </a:solidFill>
                <a:latin typeface="Calibri" pitchFamily="34" charset="0"/>
              </a:rPr>
              <a:t> </a:t>
            </a:r>
            <a:r>
              <a:rPr lang="en-US" sz="2800" dirty="0">
                <a:solidFill>
                  <a:srgbClr val="080808">
                    <a:lumMod val="90000"/>
                    <a:lumOff val="10000"/>
                  </a:srgbClr>
                </a:solidFill>
                <a:latin typeface="Calibri" pitchFamily="34" charset="0"/>
              </a:rPr>
              <a:t>(</a:t>
            </a:r>
            <a:r>
              <a:rPr lang="en-US" sz="2800" b="1" dirty="0">
                <a:solidFill>
                  <a:srgbClr val="080808">
                    <a:lumMod val="90000"/>
                    <a:lumOff val="10000"/>
                  </a:srgbClr>
                </a:solidFill>
                <a:latin typeface="Calibri" pitchFamily="34" charset="0"/>
              </a:rPr>
              <a:t>Bimodal insertion policy</a:t>
            </a:r>
            <a:r>
              <a:rPr lang="en-US" sz="2800" dirty="0">
                <a:solidFill>
                  <a:srgbClr val="080808">
                    <a:lumMod val="90000"/>
                    <a:lumOff val="10000"/>
                  </a:srgbClr>
                </a:solidFill>
                <a:latin typeface="Calibri" pitchFamily="34" charset="0"/>
              </a:rPr>
              <a:t>)</a:t>
            </a:r>
            <a:endParaRPr lang="en-US" sz="2400" b="1" dirty="0">
              <a:solidFill>
                <a:srgbClr val="080808">
                  <a:lumMod val="90000"/>
                  <a:lumOff val="10000"/>
                </a:srgbClr>
              </a:solidFill>
              <a:latin typeface="Calibri" pitchFamily="34" charset="0"/>
            </a:endParaRPr>
          </a:p>
        </p:txBody>
      </p:sp>
      <p:sp>
        <p:nvSpPr>
          <p:cNvPr id="107" name="Rectangle 106"/>
          <p:cNvSpPr/>
          <p:nvPr/>
        </p:nvSpPr>
        <p:spPr>
          <a:xfrm>
            <a:off x="3048000" y="3352800"/>
            <a:ext cx="3124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80808">
                    <a:lumMod val="90000"/>
                    <a:lumOff val="10000"/>
                  </a:srgbClr>
                </a:solidFill>
                <a:latin typeface="Calibri"/>
              </a:rPr>
              <a:t>Cache</a:t>
            </a:r>
          </a:p>
        </p:txBody>
      </p:sp>
      <p:sp>
        <p:nvSpPr>
          <p:cNvPr id="108" name="Rectangle 107"/>
          <p:cNvSpPr/>
          <p:nvPr/>
        </p:nvSpPr>
        <p:spPr>
          <a:xfrm>
            <a:off x="3048002" y="5423594"/>
            <a:ext cx="3124200" cy="6447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prstClr val="white"/>
              </a:solidFill>
              <a:latin typeface="Calibri"/>
            </a:endParaRPr>
          </a:p>
        </p:txBody>
      </p:sp>
      <p:grpSp>
        <p:nvGrpSpPr>
          <p:cNvPr id="109" name="Group 108"/>
          <p:cNvGrpSpPr/>
          <p:nvPr/>
        </p:nvGrpSpPr>
        <p:grpSpPr>
          <a:xfrm>
            <a:off x="3124202" y="5499794"/>
            <a:ext cx="2590800" cy="527538"/>
            <a:chOff x="685800" y="3048000"/>
            <a:chExt cx="2590800" cy="685800"/>
          </a:xfrm>
        </p:grpSpPr>
        <p:sp>
          <p:nvSpPr>
            <p:cNvPr id="110" name="Rectangle 109"/>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H</a:t>
              </a:r>
            </a:p>
          </p:txBody>
        </p:sp>
        <p:sp>
          <p:nvSpPr>
            <p:cNvPr id="111" name="Rectangle 110"/>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G</a:t>
              </a:r>
            </a:p>
          </p:txBody>
        </p:sp>
        <p:sp>
          <p:nvSpPr>
            <p:cNvPr id="112" name="Rectangle 111"/>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F</a:t>
              </a:r>
            </a:p>
          </p:txBody>
        </p:sp>
        <p:sp>
          <p:nvSpPr>
            <p:cNvPr id="113" name="Rectangle 112"/>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E</a:t>
              </a:r>
            </a:p>
          </p:txBody>
        </p:sp>
        <p:sp>
          <p:nvSpPr>
            <p:cNvPr id="114" name="Rectangle 113"/>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D</a:t>
              </a:r>
            </a:p>
          </p:txBody>
        </p:sp>
        <p:sp>
          <p:nvSpPr>
            <p:cNvPr id="115" name="Rectangle 114"/>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C</a:t>
              </a:r>
            </a:p>
          </p:txBody>
        </p:sp>
        <p:sp>
          <p:nvSpPr>
            <p:cNvPr id="116" name="Rectangle 115"/>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B</a:t>
              </a:r>
            </a:p>
          </p:txBody>
        </p:sp>
      </p:grpSp>
      <p:sp>
        <p:nvSpPr>
          <p:cNvPr id="117" name="Rectangle 116"/>
          <p:cNvSpPr/>
          <p:nvPr/>
        </p:nvSpPr>
        <p:spPr>
          <a:xfrm>
            <a:off x="5791202" y="5499794"/>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sp>
        <p:nvSpPr>
          <p:cNvPr id="118" name="Rectangle 117"/>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I</a:t>
            </a:r>
          </a:p>
        </p:txBody>
      </p:sp>
      <p:sp>
        <p:nvSpPr>
          <p:cNvPr id="119" name="Rectangle 118"/>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J</a:t>
            </a:r>
          </a:p>
        </p:txBody>
      </p:sp>
      <p:sp>
        <p:nvSpPr>
          <p:cNvPr id="120" name="Rectangle 119"/>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K</a:t>
            </a:r>
          </a:p>
        </p:txBody>
      </p:sp>
      <p:sp>
        <p:nvSpPr>
          <p:cNvPr id="121" name="TextBox 120"/>
          <p:cNvSpPr txBox="1"/>
          <p:nvPr/>
        </p:nvSpPr>
        <p:spPr>
          <a:xfrm>
            <a:off x="2971800" y="6096000"/>
            <a:ext cx="990602" cy="461665"/>
          </a:xfrm>
          <a:prstGeom prst="rect">
            <a:avLst/>
          </a:prstGeom>
          <a:noFill/>
        </p:spPr>
        <p:txBody>
          <a:bodyPr wrap="square" rtlCol="0">
            <a:spAutoFit/>
          </a:bodyPr>
          <a:lstStyle/>
          <a:p>
            <a:pPr algn="ctr"/>
            <a:r>
              <a:rPr lang="en-US" sz="2400" dirty="0">
                <a:solidFill>
                  <a:srgbClr val="080808">
                    <a:lumMod val="85000"/>
                    <a:lumOff val="15000"/>
                  </a:srgbClr>
                </a:solidFill>
                <a:latin typeface="Calibri"/>
                <a:ea typeface="ＭＳ Ｐゴシック" charset="0"/>
                <a:cs typeface="ＭＳ Ｐゴシック" charset="0"/>
              </a:rPr>
              <a:t>MRU</a:t>
            </a:r>
          </a:p>
        </p:txBody>
      </p:sp>
      <p:sp>
        <p:nvSpPr>
          <p:cNvPr id="122" name="TextBox 121"/>
          <p:cNvSpPr txBox="1"/>
          <p:nvPr/>
        </p:nvSpPr>
        <p:spPr>
          <a:xfrm>
            <a:off x="5486655" y="6106180"/>
            <a:ext cx="678391" cy="461665"/>
          </a:xfrm>
          <a:prstGeom prst="rect">
            <a:avLst/>
          </a:prstGeom>
          <a:noFill/>
        </p:spPr>
        <p:txBody>
          <a:bodyPr wrap="none" rtlCol="0">
            <a:spAutoFit/>
          </a:bodyPr>
          <a:lstStyle/>
          <a:p>
            <a:r>
              <a:rPr lang="en-US" sz="2400" dirty="0">
                <a:solidFill>
                  <a:srgbClr val="080808">
                    <a:lumMod val="85000"/>
                    <a:lumOff val="15000"/>
                  </a:srgbClr>
                </a:solidFill>
                <a:latin typeface="Calibri"/>
                <a:ea typeface="ＭＳ Ｐゴシック" charset="0"/>
                <a:cs typeface="ＭＳ Ｐゴシック" charset="0"/>
              </a:rPr>
              <a:t>LRU</a:t>
            </a:r>
          </a:p>
        </p:txBody>
      </p:sp>
      <p:sp>
        <p:nvSpPr>
          <p:cNvPr id="123" name="Rectangle 122"/>
          <p:cNvSpPr/>
          <p:nvPr/>
        </p:nvSpPr>
        <p:spPr>
          <a:xfrm>
            <a:off x="64770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grpSp>
        <p:nvGrpSpPr>
          <p:cNvPr id="124" name="Group 123"/>
          <p:cNvGrpSpPr/>
          <p:nvPr/>
        </p:nvGrpSpPr>
        <p:grpSpPr>
          <a:xfrm>
            <a:off x="6477000" y="5499795"/>
            <a:ext cx="685800" cy="527538"/>
            <a:chOff x="6858000" y="2895600"/>
            <a:chExt cx="685800" cy="685800"/>
          </a:xfrm>
        </p:grpSpPr>
        <p:sp>
          <p:nvSpPr>
            <p:cNvPr id="125" name="Rectangle 124"/>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I</a:t>
              </a:r>
            </a:p>
          </p:txBody>
        </p:sp>
        <p:sp>
          <p:nvSpPr>
            <p:cNvPr id="126" name="Rectangle 125"/>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grpSp>
      <p:grpSp>
        <p:nvGrpSpPr>
          <p:cNvPr id="127" name="Group 126"/>
          <p:cNvGrpSpPr/>
          <p:nvPr/>
        </p:nvGrpSpPr>
        <p:grpSpPr>
          <a:xfrm>
            <a:off x="6477000" y="5499795"/>
            <a:ext cx="1066800" cy="527538"/>
            <a:chOff x="6858000" y="3657600"/>
            <a:chExt cx="1066800" cy="685800"/>
          </a:xfrm>
        </p:grpSpPr>
        <p:sp>
          <p:nvSpPr>
            <p:cNvPr id="128" name="Rectangle 127"/>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J</a:t>
              </a:r>
            </a:p>
          </p:txBody>
        </p:sp>
        <p:sp>
          <p:nvSpPr>
            <p:cNvPr id="129" name="Rectangle 128"/>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I</a:t>
              </a:r>
            </a:p>
          </p:txBody>
        </p:sp>
        <p:sp>
          <p:nvSpPr>
            <p:cNvPr id="130" name="Rectangle 129"/>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A</a:t>
              </a:r>
            </a:p>
          </p:txBody>
        </p:sp>
      </p:grpSp>
      <p:sp>
        <p:nvSpPr>
          <p:cNvPr id="131" name="Rectangle 130"/>
          <p:cNvSpPr/>
          <p:nvPr/>
        </p:nvSpPr>
        <p:spPr>
          <a:xfrm>
            <a:off x="3048000" y="5347395"/>
            <a:ext cx="2743200" cy="762000"/>
          </a:xfrm>
          <a:prstGeom prst="rect">
            <a:avLst/>
          </a:prstGeom>
          <a:solidFill>
            <a:srgbClr val="5F5F5F">
              <a:alpha val="36863"/>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latin typeface="Calibri"/>
            </a:endParaRPr>
          </a:p>
        </p:txBody>
      </p:sp>
      <p:sp>
        <p:nvSpPr>
          <p:cNvPr id="132" name="TextBox 131"/>
          <p:cNvSpPr txBox="1"/>
          <p:nvPr/>
        </p:nvSpPr>
        <p:spPr>
          <a:xfrm>
            <a:off x="381000" y="5257800"/>
            <a:ext cx="1981200" cy="1200329"/>
          </a:xfrm>
          <a:prstGeom prst="rect">
            <a:avLst/>
          </a:prstGeom>
          <a:noFill/>
        </p:spPr>
        <p:txBody>
          <a:bodyPr wrap="square" rtlCol="0">
            <a:spAutoFit/>
          </a:bodyPr>
          <a:lstStyle/>
          <a:p>
            <a:r>
              <a:rPr lang="en-US" sz="2400" dirty="0">
                <a:solidFill>
                  <a:srgbClr val="080808"/>
                </a:solidFill>
                <a:latin typeface="Calibri"/>
                <a:ea typeface="ＭＳ Ｐゴシック" charset="0"/>
                <a:cs typeface="ＭＳ Ｐゴシック" charset="0"/>
              </a:rPr>
              <a:t>A fraction of working set stays in cache</a:t>
            </a:r>
          </a:p>
        </p:txBody>
      </p:sp>
      <p:cxnSp>
        <p:nvCxnSpPr>
          <p:cNvPr id="134" name="Straight Arrow Connector 133"/>
          <p:cNvCxnSpPr>
            <a:stCxn id="132" idx="3"/>
            <a:endCxn id="131" idx="1"/>
          </p:cNvCxnSpPr>
          <p:nvPr/>
        </p:nvCxnSpPr>
        <p:spPr>
          <a:xfrm flipV="1">
            <a:off x="2362200" y="5728395"/>
            <a:ext cx="685800" cy="129570"/>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3035283" y="2133600"/>
            <a:ext cx="1066318" cy="523220"/>
          </a:xfrm>
          <a:prstGeom prst="rect">
            <a:avLst/>
          </a:prstGeom>
          <a:noFill/>
        </p:spPr>
        <p:txBody>
          <a:bodyPr wrap="none" rtlCol="0">
            <a:spAutoFit/>
          </a:bodyPr>
          <a:lstStyle/>
          <a:p>
            <a:r>
              <a:rPr lang="en-US" sz="2800" dirty="0">
                <a:solidFill>
                  <a:srgbClr val="080808"/>
                </a:solidFill>
                <a:latin typeface="Calibri"/>
                <a:ea typeface="ＭＳ Ｐゴシック" charset="0"/>
                <a:cs typeface="ＭＳ Ｐゴシック" charset="0"/>
              </a:rPr>
              <a:t>Cache</a:t>
            </a:r>
          </a:p>
        </p:txBody>
      </p:sp>
      <p:sp>
        <p:nvSpPr>
          <p:cNvPr id="136" name="TextBox 135"/>
          <p:cNvSpPr txBox="1"/>
          <p:nvPr/>
        </p:nvSpPr>
        <p:spPr>
          <a:xfrm>
            <a:off x="457200" y="1371600"/>
            <a:ext cx="82296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b="1" dirty="0">
                <a:solidFill>
                  <a:srgbClr val="080808"/>
                </a:solidFill>
                <a:latin typeface="Calibri"/>
              </a:rPr>
              <a:t>Problem: </a:t>
            </a:r>
            <a:r>
              <a:rPr lang="en-US" sz="2800" dirty="0">
                <a:solidFill>
                  <a:srgbClr val="080808"/>
                </a:solidFill>
                <a:latin typeface="Calibri"/>
              </a:rPr>
              <a:t>High-reuse blocks evict each other</a:t>
            </a:r>
            <a:endParaRPr lang="en-US" sz="2800" b="1" dirty="0">
              <a:solidFill>
                <a:srgbClr val="080808"/>
              </a:solidFill>
              <a:latin typeface="Calibri"/>
            </a:endParaRPr>
          </a:p>
        </p:txBody>
      </p:sp>
      <p:sp>
        <p:nvSpPr>
          <p:cNvPr id="106" name="Slide Number Placeholder 10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70</a:t>
            </a:fld>
            <a:endParaRPr lang="en-US">
              <a:solidFill>
                <a:srgbClr val="080808">
                  <a:tint val="75000"/>
                </a:srgbClr>
              </a:solidFill>
              <a:latin typeface="Calibri"/>
            </a:endParaRPr>
          </a:p>
        </p:txBody>
      </p:sp>
      <p:sp>
        <p:nvSpPr>
          <p:cNvPr id="3" name="Rectangle 2"/>
          <p:cNvSpPr/>
          <p:nvPr/>
        </p:nvSpPr>
        <p:spPr>
          <a:xfrm>
            <a:off x="430223" y="6483785"/>
            <a:ext cx="10262457" cy="369332"/>
          </a:xfrm>
          <a:prstGeom prst="rect">
            <a:avLst/>
          </a:prstGeom>
        </p:spPr>
        <p:txBody>
          <a:bodyPr wrap="square">
            <a:spAutoFit/>
          </a:bodyPr>
          <a:lstStyle/>
          <a:p>
            <a:r>
              <a:rPr lang="en-US" dirty="0" err="1" smtClean="0"/>
              <a:t>Qureshi</a:t>
            </a:r>
            <a:r>
              <a:rPr lang="en-US" dirty="0" smtClean="0"/>
              <a:t>+, “</a:t>
            </a:r>
            <a:r>
              <a:rPr lang="en-US" dirty="0" smtClean="0">
                <a:solidFill>
                  <a:srgbClr val="0000FF"/>
                </a:solidFill>
              </a:rPr>
              <a:t>Adaptive </a:t>
            </a:r>
            <a:r>
              <a:rPr lang="en-US" dirty="0">
                <a:solidFill>
                  <a:srgbClr val="0000FF"/>
                </a:solidFill>
              </a:rPr>
              <a:t>insertion policies for high performance </a:t>
            </a:r>
            <a:r>
              <a:rPr lang="en-US" dirty="0" smtClean="0">
                <a:solidFill>
                  <a:srgbClr val="0000FF"/>
                </a:solidFill>
              </a:rPr>
              <a:t>caching</a:t>
            </a:r>
            <a:r>
              <a:rPr lang="en-US" dirty="0" smtClean="0"/>
              <a:t>,” ISCA 2007.</a:t>
            </a:r>
            <a:endParaRPr lang="en-US" dirty="0"/>
          </a:p>
        </p:txBody>
      </p:sp>
    </p:spTree>
    <p:custDataLst>
      <p:tags r:id="rId1"/>
    </p:custDataLst>
    <p:extLst>
      <p:ext uri="{BB962C8B-B14F-4D97-AF65-F5344CB8AC3E}">
        <p14:creationId xmlns:p14="http://schemas.microsoft.com/office/powerpoint/2010/main" val="3537358677"/>
      </p:ext>
    </p:extLst>
  </p:cSld>
  <p:clrMapOvr>
    <a:masterClrMapping/>
  </p:clrMapOvr>
  <p:transition advTm="37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7"/>
                                        </p:tgtEl>
                                      </p:cBhvr>
                                    </p:animEffect>
                                    <p:set>
                                      <p:cBhvr>
                                        <p:cTn id="10" dur="1" fill="hold">
                                          <p:stCondLst>
                                            <p:cond delay="499"/>
                                          </p:stCondLst>
                                        </p:cTn>
                                        <p:tgtEl>
                                          <p:spTgt spid="10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fade">
                                      <p:cBhvr>
                                        <p:cTn id="16" dur="500"/>
                                        <p:tgtEl>
                                          <p:spTgt spid="1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53"/>
                                        </p:tgtEl>
                                      </p:cBhvr>
                                    </p:animEffect>
                                    <p:set>
                                      <p:cBhvr>
                                        <p:cTn id="36" dur="1" fill="hold">
                                          <p:stCondLst>
                                            <p:cond delay="499"/>
                                          </p:stCondLst>
                                        </p:cTn>
                                        <p:tgtEl>
                                          <p:spTgt spid="53"/>
                                        </p:tgtEl>
                                        <p:attrNameLst>
                                          <p:attrName>style.visibility</p:attrName>
                                        </p:attrNameLst>
                                      </p:cBhvr>
                                      <p:to>
                                        <p:strVal val="hidden"/>
                                      </p:to>
                                    </p:set>
                                  </p:childTnLst>
                                </p:cTn>
                              </p:par>
                              <p:par>
                                <p:cTn id="37" presetID="63" presetClass="path" presetSubtype="0" accel="50000" decel="50000" fill="hold" nodeType="withEffect">
                                  <p:stCondLst>
                                    <p:cond delay="0"/>
                                  </p:stCondLst>
                                  <p:childTnLst>
                                    <p:animMotion origin="layout" path="M 3.33333E-6 2.95097E-6 L 0.04166 2.95097E-6 " pathEditMode="relative" rAng="0" ptsTypes="AA">
                                      <p:cBhvr>
                                        <p:cTn id="38" dur="500" fill="hold"/>
                                        <p:tgtEl>
                                          <p:spTgt spid="45"/>
                                        </p:tgtEl>
                                        <p:attrNameLst>
                                          <p:attrName>ppt_x</p:attrName>
                                          <p:attrName>ppt_y</p:attrName>
                                        </p:attrNameLst>
                                      </p:cBhvr>
                                      <p:rCtr x="21" y="0"/>
                                    </p:animMotion>
                                  </p:childTnLst>
                                </p:cTn>
                              </p:par>
                              <p:par>
                                <p:cTn id="39" presetID="10"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500"/>
                                        <p:tgtEl>
                                          <p:spTgt spid="96"/>
                                        </p:tgtEl>
                                      </p:cBhvr>
                                    </p:animEffect>
                                  </p:childTnLst>
                                </p:cTn>
                              </p:par>
                            </p:childTnLst>
                          </p:cTn>
                        </p:par>
                        <p:par>
                          <p:cTn id="42" fill="hold">
                            <p:stCondLst>
                              <p:cond delay="500"/>
                            </p:stCondLst>
                            <p:childTnLst>
                              <p:par>
                                <p:cTn id="43" presetID="1" presetClass="exit" presetSubtype="0" fill="hold" nodeType="afterEffect">
                                  <p:stCondLst>
                                    <p:cond delay="0"/>
                                  </p:stCondLst>
                                  <p:childTnLst>
                                    <p:set>
                                      <p:cBhvr>
                                        <p:cTn id="44" dur="1" fill="hold">
                                          <p:stCondLst>
                                            <p:cond delay="0"/>
                                          </p:stCondLst>
                                        </p:cTn>
                                        <p:tgtEl>
                                          <p:spTgt spid="45"/>
                                        </p:tgtEl>
                                        <p:attrNameLst>
                                          <p:attrName>style.visibility</p:attrName>
                                        </p:attrNameLst>
                                      </p:cBhvr>
                                      <p:to>
                                        <p:strVal val="hidden"/>
                                      </p:to>
                                    </p:se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62"/>
                                        </p:tgtEl>
                                      </p:cBhvr>
                                    </p:animEffect>
                                    <p:set>
                                      <p:cBhvr>
                                        <p:cTn id="55" dur="1" fill="hold">
                                          <p:stCondLst>
                                            <p:cond delay="499"/>
                                          </p:stCondLst>
                                        </p:cTn>
                                        <p:tgtEl>
                                          <p:spTgt spid="62"/>
                                        </p:tgtEl>
                                        <p:attrNameLst>
                                          <p:attrName>style.visibility</p:attrName>
                                        </p:attrNameLst>
                                      </p:cBhvr>
                                      <p:to>
                                        <p:strVal val="hidden"/>
                                      </p:to>
                                    </p:set>
                                  </p:childTnLst>
                                </p:cTn>
                              </p:par>
                              <p:par>
                                <p:cTn id="56" presetID="63" presetClass="path" presetSubtype="0" accel="50000" decel="50000" fill="hold" nodeType="withEffect">
                                  <p:stCondLst>
                                    <p:cond delay="0"/>
                                  </p:stCondLst>
                                  <p:childTnLst>
                                    <p:animMotion origin="layout" path="M 3.33333E-6 2.95097E-6 L 0.04166 2.95097E-6 " pathEditMode="relative" rAng="0" ptsTypes="AA">
                                      <p:cBhvr>
                                        <p:cTn id="57" dur="500" fill="hold"/>
                                        <p:tgtEl>
                                          <p:spTgt spid="54"/>
                                        </p:tgtEl>
                                        <p:attrNameLst>
                                          <p:attrName>ppt_x</p:attrName>
                                          <p:attrName>ppt_y</p:attrName>
                                        </p:attrNameLst>
                                      </p:cBhvr>
                                      <p:rCtr x="21" y="0"/>
                                    </p:animMotion>
                                  </p:childTnLst>
                                </p:cTn>
                              </p:par>
                              <p:par>
                                <p:cTn id="58" presetID="10" presetClass="entr" presetSubtype="0" fill="hold" nodeType="with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500"/>
                                        <p:tgtEl>
                                          <p:spTgt spid="102"/>
                                        </p:tgtEl>
                                      </p:cBhvr>
                                    </p:animEffect>
                                  </p:childTnLst>
                                </p:cTn>
                              </p:par>
                            </p:childTnLst>
                          </p:cTn>
                        </p:par>
                        <p:par>
                          <p:cTn id="61" fill="hold">
                            <p:stCondLst>
                              <p:cond delay="500"/>
                            </p:stCondLst>
                            <p:childTnLst>
                              <p:par>
                                <p:cTn id="62" presetID="1" presetClass="exit" presetSubtype="0" fill="hold" nodeType="afterEffect">
                                  <p:stCondLst>
                                    <p:cond delay="0"/>
                                  </p:stCondLst>
                                  <p:childTnLst>
                                    <p:set>
                                      <p:cBhvr>
                                        <p:cTn id="63" dur="1" fill="hold">
                                          <p:stCondLst>
                                            <p:cond delay="0"/>
                                          </p:stCondLst>
                                        </p:cTn>
                                        <p:tgtEl>
                                          <p:spTgt spid="54"/>
                                        </p:tgtEl>
                                        <p:attrNameLst>
                                          <p:attrName>style.visibility</p:attrName>
                                        </p:attrNameLst>
                                      </p:cBhvr>
                                      <p:to>
                                        <p:strVal val="hidden"/>
                                      </p:to>
                                    </p:set>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71"/>
                                        </p:tgtEl>
                                      </p:cBhvr>
                                    </p:animEffect>
                                    <p:set>
                                      <p:cBhvr>
                                        <p:cTn id="74" dur="1" fill="hold">
                                          <p:stCondLst>
                                            <p:cond delay="499"/>
                                          </p:stCondLst>
                                        </p:cTn>
                                        <p:tgtEl>
                                          <p:spTgt spid="71"/>
                                        </p:tgtEl>
                                        <p:attrNameLst>
                                          <p:attrName>style.visibility</p:attrName>
                                        </p:attrNameLst>
                                      </p:cBhvr>
                                      <p:to>
                                        <p:strVal val="hidden"/>
                                      </p:to>
                                    </p:set>
                                  </p:childTnLst>
                                </p:cTn>
                              </p:par>
                              <p:par>
                                <p:cTn id="75" presetID="63" presetClass="path" presetSubtype="0" accel="50000" decel="50000" fill="hold" nodeType="withEffect">
                                  <p:stCondLst>
                                    <p:cond delay="0"/>
                                  </p:stCondLst>
                                  <p:childTnLst>
                                    <p:animMotion origin="layout" path="M 3.33333E-6 2.95097E-6 L 0.04166 2.95097E-6 " pathEditMode="relative" rAng="0" ptsTypes="AA">
                                      <p:cBhvr>
                                        <p:cTn id="76" dur="500" fill="hold"/>
                                        <p:tgtEl>
                                          <p:spTgt spid="63"/>
                                        </p:tgtEl>
                                        <p:attrNameLst>
                                          <p:attrName>ppt_x</p:attrName>
                                          <p:attrName>ppt_y</p:attrName>
                                        </p:attrNameLst>
                                      </p:cBhvr>
                                      <p:rCtr x="21" y="0"/>
                                    </p:animMotion>
                                  </p:childTnLst>
                                </p:cTn>
                              </p:par>
                              <p:par>
                                <p:cTn id="77" presetID="10" presetClass="entr" presetSubtype="0" fill="hold" nodeType="with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500"/>
                                        <p:tgtEl>
                                          <p:spTgt spid="103"/>
                                        </p:tgtEl>
                                      </p:cBhvr>
                                    </p:animEffect>
                                  </p:childTnLst>
                                </p:cTn>
                              </p:par>
                            </p:childTnLst>
                          </p:cTn>
                        </p:par>
                        <p:par>
                          <p:cTn id="80" fill="hold">
                            <p:stCondLst>
                              <p:cond delay="500"/>
                            </p:stCondLst>
                            <p:childTnLst>
                              <p:par>
                                <p:cTn id="81" presetID="1" presetClass="exit" presetSubtype="0" fill="hold" nodeType="afterEffect">
                                  <p:stCondLst>
                                    <p:cond delay="0"/>
                                  </p:stCondLst>
                                  <p:childTnLst>
                                    <p:set>
                                      <p:cBhvr>
                                        <p:cTn id="82" dur="1" fill="hold">
                                          <p:stCondLst>
                                            <p:cond delay="0"/>
                                          </p:stCondLst>
                                        </p:cTn>
                                        <p:tgtEl>
                                          <p:spTgt spid="63"/>
                                        </p:tgtEl>
                                        <p:attrNameLst>
                                          <p:attrName>style.visibility</p:attrName>
                                        </p:attrNameLst>
                                      </p:cBhvr>
                                      <p:to>
                                        <p:strVal val="hidden"/>
                                      </p:to>
                                    </p:set>
                                  </p:childTnLst>
                                </p:cTn>
                              </p:par>
                            </p:childTnLst>
                          </p:cTn>
                        </p:par>
                        <p:par>
                          <p:cTn id="83" fill="hold">
                            <p:stCondLst>
                              <p:cond delay="500"/>
                            </p:stCondLst>
                            <p:childTnLst>
                              <p:par>
                                <p:cTn id="84" presetID="1" presetClass="entr" presetSubtype="0"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fade">
                                      <p:cBhvr>
                                        <p:cTn id="90" dur="500"/>
                                        <p:tgtEl>
                                          <p:spTgt spid="105"/>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117"/>
                                        </p:tgtEl>
                                      </p:cBhvr>
                                    </p:animEffect>
                                    <p:set>
                                      <p:cBhvr>
                                        <p:cTn id="107" dur="1" fill="hold">
                                          <p:stCondLst>
                                            <p:cond delay="499"/>
                                          </p:stCondLst>
                                        </p:cTn>
                                        <p:tgtEl>
                                          <p:spTgt spid="117"/>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childTnLst>
                                </p:cTn>
                              </p:par>
                            </p:childTnLst>
                          </p:cTn>
                        </p:par>
                        <p:par>
                          <p:cTn id="111" fill="hold">
                            <p:stCondLst>
                              <p:cond delay="500"/>
                            </p:stCondLst>
                            <p:childTnLst>
                              <p:par>
                                <p:cTn id="112" presetID="1" presetClass="entr" presetSubtype="0" fill="hold" grpId="0" nodeType="afterEffect">
                                  <p:stCondLst>
                                    <p:cond delay="0"/>
                                  </p:stCondLst>
                                  <p:childTnLst>
                                    <p:set>
                                      <p:cBhvr>
                                        <p:cTn id="113" dur="1" fill="hold">
                                          <p:stCondLst>
                                            <p:cond delay="0"/>
                                          </p:stCondLst>
                                        </p:cTn>
                                        <p:tgtEl>
                                          <p:spTgt spid="118"/>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18"/>
                                        </p:tgtEl>
                                      </p:cBhvr>
                                    </p:animEffect>
                                    <p:set>
                                      <p:cBhvr>
                                        <p:cTn id="118" dur="1" fill="hold">
                                          <p:stCondLst>
                                            <p:cond delay="499"/>
                                          </p:stCondLst>
                                        </p:cTn>
                                        <p:tgtEl>
                                          <p:spTgt spid="118"/>
                                        </p:tgtEl>
                                        <p:attrNameLst>
                                          <p:attrName>style.visibility</p:attrName>
                                        </p:attrNameLst>
                                      </p:cBhvr>
                                      <p:to>
                                        <p:strVal val="hidden"/>
                                      </p:to>
                                    </p:set>
                                  </p:childTnLst>
                                </p:cTn>
                              </p:par>
                              <p:par>
                                <p:cTn id="119" presetID="10" presetClass="entr" presetSubtype="0" fill="hold" nodeType="withEffect">
                                  <p:stCondLst>
                                    <p:cond delay="0"/>
                                  </p:stCondLst>
                                  <p:childTnLst>
                                    <p:set>
                                      <p:cBhvr>
                                        <p:cTn id="120" dur="1" fill="hold">
                                          <p:stCondLst>
                                            <p:cond delay="0"/>
                                          </p:stCondLst>
                                        </p:cTn>
                                        <p:tgtEl>
                                          <p:spTgt spid="124"/>
                                        </p:tgtEl>
                                        <p:attrNameLst>
                                          <p:attrName>style.visibility</p:attrName>
                                        </p:attrNameLst>
                                      </p:cBhvr>
                                      <p:to>
                                        <p:strVal val="visible"/>
                                      </p:to>
                                    </p:set>
                                    <p:animEffect transition="in" filter="fade">
                                      <p:cBhvr>
                                        <p:cTn id="121" dur="500"/>
                                        <p:tgtEl>
                                          <p:spTgt spid="124"/>
                                        </p:tgtEl>
                                      </p:cBhvr>
                                    </p:animEffect>
                                  </p:childTnLst>
                                </p:cTn>
                              </p:par>
                            </p:childTnLst>
                          </p:cTn>
                        </p:par>
                        <p:par>
                          <p:cTn id="122" fill="hold">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11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119"/>
                                        </p:tgtEl>
                                      </p:cBhvr>
                                    </p:animEffect>
                                    <p:set>
                                      <p:cBhvr>
                                        <p:cTn id="129" dur="1" fill="hold">
                                          <p:stCondLst>
                                            <p:cond delay="499"/>
                                          </p:stCondLst>
                                        </p:cTn>
                                        <p:tgtEl>
                                          <p:spTgt spid="119"/>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127"/>
                                        </p:tgtEl>
                                        <p:attrNameLst>
                                          <p:attrName>style.visibility</p:attrName>
                                        </p:attrNameLst>
                                      </p:cBhvr>
                                      <p:to>
                                        <p:strVal val="visible"/>
                                      </p:to>
                                    </p:set>
                                    <p:animEffect transition="in" filter="fade">
                                      <p:cBhvr>
                                        <p:cTn id="132" dur="500"/>
                                        <p:tgtEl>
                                          <p:spTgt spid="127"/>
                                        </p:tgtEl>
                                      </p:cBhvr>
                                    </p:animEffect>
                                  </p:childTnLst>
                                </p:cTn>
                              </p:par>
                            </p:childTnLst>
                          </p:cTn>
                        </p:par>
                        <p:par>
                          <p:cTn id="133" fill="hold">
                            <p:stCondLst>
                              <p:cond delay="500"/>
                            </p:stCondLst>
                            <p:childTnLst>
                              <p:par>
                                <p:cTn id="134" presetID="1" presetClass="entr" presetSubtype="0" fill="hold" grpId="0" nodeType="afterEffect">
                                  <p:stCondLst>
                                    <p:cond delay="0"/>
                                  </p:stCondLst>
                                  <p:childTnLst>
                                    <p:set>
                                      <p:cBhvr>
                                        <p:cTn id="135" dur="1" fill="hold">
                                          <p:stCondLst>
                                            <p:cond delay="0"/>
                                          </p:stCondLst>
                                        </p:cTn>
                                        <p:tgtEl>
                                          <p:spTgt spid="120"/>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500"/>
                                        <p:tgtEl>
                                          <p:spTgt spid="131"/>
                                        </p:tgtEl>
                                      </p:cBhvr>
                                    </p:animEffect>
                                  </p:childTnLst>
                                </p:cTn>
                              </p:par>
                              <p:par>
                                <p:cTn id="141" presetID="10" presetClass="entr" presetSubtype="0" fill="hold" nodeType="withEffect">
                                  <p:stCondLst>
                                    <p:cond delay="0"/>
                                  </p:stCondLst>
                                  <p:childTnLst>
                                    <p:set>
                                      <p:cBhvr>
                                        <p:cTn id="142" dur="1" fill="hold">
                                          <p:stCondLst>
                                            <p:cond delay="0"/>
                                          </p:stCondLst>
                                        </p:cTn>
                                        <p:tgtEl>
                                          <p:spTgt spid="134"/>
                                        </p:tgtEl>
                                        <p:attrNameLst>
                                          <p:attrName>style.visibility</p:attrName>
                                        </p:attrNameLst>
                                      </p:cBhvr>
                                      <p:to>
                                        <p:strVal val="visible"/>
                                      </p:to>
                                    </p:set>
                                    <p:animEffect transition="in" filter="fade">
                                      <p:cBhvr>
                                        <p:cTn id="143" dur="500"/>
                                        <p:tgtEl>
                                          <p:spTgt spid="13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32"/>
                                        </p:tgtEl>
                                        <p:attrNameLst>
                                          <p:attrName>style.visibility</p:attrName>
                                        </p:attrNameLst>
                                      </p:cBhvr>
                                      <p:to>
                                        <p:strVal val="visible"/>
                                      </p:to>
                                    </p:set>
                                    <p:animEffect transition="in" filter="fade">
                                      <p:cBhvr>
                                        <p:cTn id="14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animBg="1"/>
      <p:bldP spid="53" grpId="1" animBg="1"/>
      <p:bldP spid="62" grpId="0" animBg="1"/>
      <p:bldP spid="62" grpId="1" animBg="1"/>
      <p:bldP spid="71" grpId="0" animBg="1"/>
      <p:bldP spid="71" grpId="1" animBg="1"/>
      <p:bldP spid="81" grpId="0"/>
      <p:bldP spid="82" grpId="0"/>
      <p:bldP spid="83" grpId="0"/>
      <p:bldP spid="96" grpId="0" animBg="1"/>
      <p:bldP spid="105" grpId="0" animBg="1"/>
      <p:bldP spid="107" grpId="0" animBg="1"/>
      <p:bldP spid="108" grpId="0" animBg="1"/>
      <p:bldP spid="117" grpId="0" animBg="1"/>
      <p:bldP spid="117" grpId="1" animBg="1"/>
      <p:bldP spid="118" grpId="0" animBg="1"/>
      <p:bldP spid="118" grpId="1" animBg="1"/>
      <p:bldP spid="119" grpId="0" animBg="1"/>
      <p:bldP spid="119" grpId="1" animBg="1"/>
      <p:bldP spid="120" grpId="0" animBg="1"/>
      <p:bldP spid="121" grpId="0"/>
      <p:bldP spid="122" grpId="0"/>
      <p:bldP spid="123" grpId="0" animBg="1"/>
      <p:bldP spid="131" grpId="0" animBg="1"/>
      <p:bldP spid="132" grpId="0"/>
      <p:bldP spid="13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Pollution and Thrashing</a:t>
            </a:r>
            <a:endParaRPr lang="en-US" dirty="0"/>
          </a:p>
        </p:txBody>
      </p:sp>
      <p:sp>
        <p:nvSpPr>
          <p:cNvPr id="23" name="TextBox 22"/>
          <p:cNvSpPr txBox="1"/>
          <p:nvPr/>
        </p:nvSpPr>
        <p:spPr>
          <a:xfrm>
            <a:off x="533400" y="1371600"/>
            <a:ext cx="792480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34950"/>
            <a:r>
              <a:rPr lang="en-US" sz="2800" dirty="0" smtClean="0">
                <a:solidFill>
                  <a:srgbClr val="080808"/>
                </a:solidFill>
                <a:latin typeface="Calibri"/>
              </a:rPr>
              <a:t>Need to address </a:t>
            </a:r>
            <a:r>
              <a:rPr lang="en-US" sz="2800" dirty="0">
                <a:solidFill>
                  <a:srgbClr val="080808"/>
                </a:solidFill>
                <a:latin typeface="Calibri"/>
              </a:rPr>
              <a:t>both pollution and thrashing concurrently</a:t>
            </a:r>
          </a:p>
        </p:txBody>
      </p:sp>
      <p:grpSp>
        <p:nvGrpSpPr>
          <p:cNvPr id="34" name="Group 33"/>
          <p:cNvGrpSpPr/>
          <p:nvPr/>
        </p:nvGrpSpPr>
        <p:grpSpPr>
          <a:xfrm>
            <a:off x="599256" y="4653136"/>
            <a:ext cx="8077200" cy="1411307"/>
            <a:chOff x="533400" y="2590800"/>
            <a:chExt cx="8077200" cy="1411307"/>
          </a:xfrm>
        </p:grpSpPr>
        <p:sp>
          <p:nvSpPr>
            <p:cNvPr id="24" name="TextBox 23"/>
            <p:cNvSpPr txBox="1"/>
            <p:nvPr/>
          </p:nvSpPr>
          <p:spPr>
            <a:xfrm>
              <a:off x="533400" y="2590800"/>
              <a:ext cx="2621230" cy="523220"/>
            </a:xfrm>
            <a:prstGeom prst="rect">
              <a:avLst/>
            </a:prstGeom>
            <a:noFill/>
          </p:spPr>
          <p:txBody>
            <a:bodyPr wrap="none" rtlCol="0">
              <a:spAutoFit/>
            </a:bodyPr>
            <a:lstStyle/>
            <a:p>
              <a:r>
                <a:rPr lang="en-US" sz="2800" b="1" dirty="0" smtClean="0">
                  <a:solidFill>
                    <a:srgbClr val="080808"/>
                  </a:solidFill>
                  <a:latin typeface="Calibri"/>
                  <a:ea typeface="ＭＳ Ｐゴシック" charset="0"/>
                  <a:cs typeface="ＭＳ Ｐゴシック" charset="0"/>
                </a:rPr>
                <a:t>Cache Thrashing</a:t>
              </a:r>
              <a:endParaRPr lang="en-US" sz="2800" b="1" dirty="0">
                <a:solidFill>
                  <a:srgbClr val="080808"/>
                </a:solidFill>
                <a:latin typeface="Calibri"/>
                <a:ea typeface="ＭＳ Ｐゴシック" charset="0"/>
                <a:cs typeface="ＭＳ Ｐゴシック" charset="0"/>
              </a:endParaRPr>
            </a:p>
          </p:txBody>
        </p:sp>
        <p:sp>
          <p:nvSpPr>
            <p:cNvPr id="31" name="TextBox 30"/>
            <p:cNvSpPr txBox="1"/>
            <p:nvPr/>
          </p:nvSpPr>
          <p:spPr>
            <a:xfrm>
              <a:off x="533400" y="3048000"/>
              <a:ext cx="8077200" cy="954107"/>
            </a:xfrm>
            <a:prstGeom prst="rect">
              <a:avLst/>
            </a:prstGeom>
            <a:noFill/>
          </p:spPr>
          <p:txBody>
            <a:bodyPr wrap="square" rtlCol="0">
              <a:spAutoFit/>
            </a:bodyPr>
            <a:lstStyle/>
            <a:p>
              <a:r>
                <a:rPr lang="en-US" sz="2800" dirty="0" smtClean="0">
                  <a:solidFill>
                    <a:srgbClr val="080808"/>
                  </a:solidFill>
                  <a:latin typeface="Calibri"/>
                  <a:ea typeface="ＭＳ Ｐゴシック" charset="0"/>
                  <a:cs typeface="ＭＳ Ｐゴシック" charset="0"/>
                </a:rPr>
                <a:t>Need to </a:t>
              </a:r>
              <a:r>
                <a:rPr lang="en-US" sz="2800" dirty="0">
                  <a:solidFill>
                    <a:srgbClr val="080808"/>
                  </a:solidFill>
                  <a:latin typeface="Calibri"/>
                  <a:ea typeface="ＭＳ Ｐゴシック" charset="0"/>
                  <a:cs typeface="ＭＳ Ｐゴシック" charset="0"/>
                </a:rPr>
                <a:t>control </a:t>
              </a:r>
              <a:r>
                <a:rPr lang="en-US" sz="2800" dirty="0" smtClean="0">
                  <a:solidFill>
                    <a:srgbClr val="080808"/>
                  </a:solidFill>
                  <a:latin typeface="Calibri"/>
                  <a:ea typeface="ＭＳ Ｐゴシック" charset="0"/>
                  <a:cs typeface="ＭＳ Ｐゴシック" charset="0"/>
                </a:rPr>
                <a:t>the </a:t>
              </a:r>
              <a:r>
                <a:rPr lang="en-US" sz="2800" dirty="0">
                  <a:solidFill>
                    <a:srgbClr val="080808"/>
                  </a:solidFill>
                  <a:latin typeface="Calibri"/>
                  <a:ea typeface="ＭＳ Ｐゴシック" charset="0"/>
                  <a:cs typeface="ＭＳ Ｐゴシック" charset="0"/>
                </a:rPr>
                <a:t>number of blocks inserted with high priority into the cache</a:t>
              </a:r>
            </a:p>
          </p:txBody>
        </p:sp>
      </p:grpSp>
      <p:grpSp>
        <p:nvGrpSpPr>
          <p:cNvPr id="35" name="Group 34"/>
          <p:cNvGrpSpPr/>
          <p:nvPr/>
        </p:nvGrpSpPr>
        <p:grpSpPr>
          <a:xfrm>
            <a:off x="533400" y="2852936"/>
            <a:ext cx="7696200" cy="1411307"/>
            <a:chOff x="533400" y="3733800"/>
            <a:chExt cx="7696200" cy="1411307"/>
          </a:xfrm>
        </p:grpSpPr>
        <p:sp>
          <p:nvSpPr>
            <p:cNvPr id="28" name="TextBox 27"/>
            <p:cNvSpPr txBox="1"/>
            <p:nvPr/>
          </p:nvSpPr>
          <p:spPr>
            <a:xfrm>
              <a:off x="533400" y="3733800"/>
              <a:ext cx="2506015" cy="523220"/>
            </a:xfrm>
            <a:prstGeom prst="rect">
              <a:avLst/>
            </a:prstGeom>
            <a:noFill/>
          </p:spPr>
          <p:txBody>
            <a:bodyPr wrap="none" rtlCol="0">
              <a:spAutoFit/>
            </a:bodyPr>
            <a:lstStyle/>
            <a:p>
              <a:r>
                <a:rPr lang="en-US" sz="2800" b="1" dirty="0" smtClean="0">
                  <a:solidFill>
                    <a:srgbClr val="080808"/>
                  </a:solidFill>
                  <a:latin typeface="Calibri"/>
                  <a:ea typeface="ＭＳ Ｐゴシック" charset="0"/>
                  <a:cs typeface="ＭＳ Ｐゴシック" charset="0"/>
                </a:rPr>
                <a:t>Cache Pollution</a:t>
              </a:r>
              <a:endParaRPr lang="en-US" sz="2800" b="1" dirty="0">
                <a:solidFill>
                  <a:srgbClr val="080808"/>
                </a:solidFill>
                <a:latin typeface="Calibri"/>
                <a:ea typeface="ＭＳ Ｐゴシック" charset="0"/>
                <a:cs typeface="ＭＳ Ｐゴシック" charset="0"/>
              </a:endParaRPr>
            </a:p>
          </p:txBody>
        </p:sp>
        <p:sp>
          <p:nvSpPr>
            <p:cNvPr id="32" name="TextBox 31"/>
            <p:cNvSpPr txBox="1"/>
            <p:nvPr/>
          </p:nvSpPr>
          <p:spPr>
            <a:xfrm>
              <a:off x="533400" y="4191000"/>
              <a:ext cx="7696200" cy="954107"/>
            </a:xfrm>
            <a:prstGeom prst="rect">
              <a:avLst/>
            </a:prstGeom>
            <a:noFill/>
          </p:spPr>
          <p:txBody>
            <a:bodyPr wrap="square" rtlCol="0">
              <a:spAutoFit/>
            </a:bodyPr>
            <a:lstStyle/>
            <a:p>
              <a:r>
                <a:rPr lang="en-US" sz="2800" dirty="0" smtClean="0">
                  <a:solidFill>
                    <a:srgbClr val="080808"/>
                  </a:solidFill>
                  <a:latin typeface="Calibri"/>
                  <a:ea typeface="ＭＳ Ｐゴシック" charset="0"/>
                  <a:cs typeface="ＭＳ Ｐゴシック" charset="0"/>
                </a:rPr>
                <a:t>Need to </a:t>
              </a:r>
              <a:r>
                <a:rPr lang="en-US" sz="2800" dirty="0">
                  <a:solidFill>
                    <a:srgbClr val="080808"/>
                  </a:solidFill>
                  <a:latin typeface="Calibri"/>
                  <a:ea typeface="ＭＳ Ｐゴシック" charset="0"/>
                  <a:cs typeface="ＭＳ Ｐゴシック" charset="0"/>
                </a:rPr>
                <a:t>distinguish high-reuse blocks from low-reuse blocks</a:t>
              </a:r>
            </a:p>
          </p:txBody>
        </p:sp>
      </p:grpSp>
      <p:sp>
        <p:nvSpPr>
          <p:cNvPr id="11" name="Slide Number Placeholder 10"/>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59156225"/>
      </p:ext>
    </p:extLst>
  </p:cSld>
  <p:clrMapOvr>
    <a:masterClrMapping/>
  </p:clrMapOvr>
  <p:transition advTm="417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Prediction</a:t>
            </a:r>
            <a:endParaRPr lang="en-US" dirty="0"/>
          </a:p>
        </p:txBody>
      </p:sp>
      <p:sp>
        <p:nvSpPr>
          <p:cNvPr id="4" name="Explosion 1 3"/>
          <p:cNvSpPr/>
          <p:nvPr/>
        </p:nvSpPr>
        <p:spPr>
          <a:xfrm>
            <a:off x="609600" y="1910090"/>
            <a:ext cx="1676400" cy="99060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Miss</a:t>
            </a:r>
          </a:p>
        </p:txBody>
      </p:sp>
      <p:sp>
        <p:nvSpPr>
          <p:cNvPr id="6" name="TextBox 5"/>
          <p:cNvSpPr txBox="1"/>
          <p:nvPr/>
        </p:nvSpPr>
        <p:spPr>
          <a:xfrm>
            <a:off x="2362200" y="2219980"/>
            <a:ext cx="2191626" cy="523220"/>
          </a:xfrm>
          <a:prstGeom prst="rect">
            <a:avLst/>
          </a:prstGeom>
          <a:noFill/>
        </p:spPr>
        <p:txBody>
          <a:bodyPr wrap="none" rtlCol="0">
            <a:spAutoFit/>
          </a:bodyPr>
          <a:lstStyle/>
          <a:p>
            <a:pPr algn="ctr"/>
            <a:r>
              <a:rPr lang="en-US" sz="2800" dirty="0">
                <a:solidFill>
                  <a:srgbClr val="080808"/>
                </a:solidFill>
                <a:latin typeface="Calibri"/>
                <a:ea typeface="ＭＳ Ｐゴシック" charset="0"/>
                <a:cs typeface="ＭＳ Ｐゴシック" charset="0"/>
              </a:rPr>
              <a:t>Missed-block</a:t>
            </a:r>
          </a:p>
        </p:txBody>
      </p:sp>
      <p:sp>
        <p:nvSpPr>
          <p:cNvPr id="9" name="TextBox 8"/>
          <p:cNvSpPr txBox="1"/>
          <p:nvPr/>
        </p:nvSpPr>
        <p:spPr>
          <a:xfrm>
            <a:off x="6188363" y="1681490"/>
            <a:ext cx="1736437" cy="523220"/>
          </a:xfrm>
          <a:prstGeom prst="rect">
            <a:avLst/>
          </a:prstGeom>
          <a:noFill/>
        </p:spPr>
        <p:txBody>
          <a:bodyPr wrap="none" rtlCol="0">
            <a:spAutoFit/>
          </a:bodyPr>
          <a:lstStyle/>
          <a:p>
            <a:pPr algn="ctr"/>
            <a:r>
              <a:rPr lang="en-US" sz="2800" dirty="0">
                <a:solidFill>
                  <a:srgbClr val="080808"/>
                </a:solidFill>
                <a:latin typeface="Calibri"/>
                <a:ea typeface="ＭＳ Ｐゴシック" charset="0"/>
                <a:cs typeface="ＭＳ Ｐゴシック" charset="0"/>
              </a:rPr>
              <a:t>High reuse</a:t>
            </a:r>
          </a:p>
        </p:txBody>
      </p:sp>
      <p:sp>
        <p:nvSpPr>
          <p:cNvPr id="10" name="TextBox 9"/>
          <p:cNvSpPr txBox="1"/>
          <p:nvPr/>
        </p:nvSpPr>
        <p:spPr>
          <a:xfrm>
            <a:off x="6257099" y="2824490"/>
            <a:ext cx="1667701" cy="523220"/>
          </a:xfrm>
          <a:prstGeom prst="rect">
            <a:avLst/>
          </a:prstGeom>
          <a:noFill/>
        </p:spPr>
        <p:txBody>
          <a:bodyPr wrap="none" rtlCol="0">
            <a:spAutoFit/>
          </a:bodyPr>
          <a:lstStyle/>
          <a:p>
            <a:pPr algn="ctr"/>
            <a:r>
              <a:rPr lang="en-US" sz="2800" dirty="0">
                <a:solidFill>
                  <a:srgbClr val="080808"/>
                </a:solidFill>
                <a:latin typeface="Calibri"/>
                <a:ea typeface="ＭＳ Ｐゴシック" charset="0"/>
                <a:cs typeface="ＭＳ Ｐゴシック" charset="0"/>
              </a:rPr>
              <a:t>Low reuse</a:t>
            </a:r>
          </a:p>
        </p:txBody>
      </p:sp>
      <p:cxnSp>
        <p:nvCxnSpPr>
          <p:cNvPr id="12" name="Straight Arrow Connector 11"/>
          <p:cNvCxnSpPr/>
          <p:nvPr/>
        </p:nvCxnSpPr>
        <p:spPr>
          <a:xfrm flipV="1">
            <a:off x="5224441" y="1943100"/>
            <a:ext cx="1006763" cy="541035"/>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24441" y="2484135"/>
            <a:ext cx="1023959" cy="601965"/>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495800" y="2143780"/>
            <a:ext cx="304800" cy="68071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prstClr val="white"/>
              </a:solidFill>
              <a:latin typeface="Calibri"/>
            </a:endParaRPr>
          </a:p>
        </p:txBody>
      </p:sp>
      <p:sp>
        <p:nvSpPr>
          <p:cNvPr id="16" name="TextBox 15"/>
          <p:cNvSpPr txBox="1"/>
          <p:nvPr/>
        </p:nvSpPr>
        <p:spPr>
          <a:xfrm>
            <a:off x="4906422" y="2225070"/>
            <a:ext cx="351378" cy="523220"/>
          </a:xfrm>
          <a:prstGeom prst="rect">
            <a:avLst/>
          </a:prstGeom>
          <a:noFill/>
        </p:spPr>
        <p:txBody>
          <a:bodyPr wrap="none" rtlCol="0">
            <a:spAutoFit/>
          </a:bodyPr>
          <a:lstStyle/>
          <a:p>
            <a:pPr algn="ctr"/>
            <a:r>
              <a:rPr lang="en-US" sz="2800" dirty="0">
                <a:solidFill>
                  <a:srgbClr val="080808"/>
                </a:solidFill>
                <a:latin typeface="Calibri"/>
                <a:ea typeface="ＭＳ Ｐゴシック" charset="0"/>
                <a:cs typeface="ＭＳ Ｐゴシック" charset="0"/>
              </a:rPr>
              <a:t>?</a:t>
            </a:r>
          </a:p>
        </p:txBody>
      </p:sp>
      <p:sp>
        <p:nvSpPr>
          <p:cNvPr id="17" name="Rectangle 16"/>
          <p:cNvSpPr/>
          <p:nvPr/>
        </p:nvSpPr>
        <p:spPr>
          <a:xfrm>
            <a:off x="8001000" y="161038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latin typeface="Calibri"/>
            </a:endParaRPr>
          </a:p>
        </p:txBody>
      </p:sp>
      <p:sp>
        <p:nvSpPr>
          <p:cNvPr id="18" name="Rectangle 17"/>
          <p:cNvSpPr/>
          <p:nvPr/>
        </p:nvSpPr>
        <p:spPr>
          <a:xfrm>
            <a:off x="8001000" y="27482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prstClr val="white"/>
              </a:solidFill>
              <a:latin typeface="Calibri"/>
            </a:endParaRPr>
          </a:p>
        </p:txBody>
      </p:sp>
      <p:sp>
        <p:nvSpPr>
          <p:cNvPr id="23" name="Rectangle 22"/>
          <p:cNvSpPr/>
          <p:nvPr/>
        </p:nvSpPr>
        <p:spPr>
          <a:xfrm>
            <a:off x="533400" y="3733800"/>
            <a:ext cx="7924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a:r>
              <a:rPr lang="en-US" sz="2800" dirty="0">
                <a:solidFill>
                  <a:srgbClr val="080808"/>
                </a:solidFill>
                <a:latin typeface="Calibri"/>
              </a:rPr>
              <a:t>Keep track of the reuse behavior of every cache block in the system</a:t>
            </a:r>
          </a:p>
        </p:txBody>
      </p:sp>
      <p:sp>
        <p:nvSpPr>
          <p:cNvPr id="25" name="TextBox 24"/>
          <p:cNvSpPr txBox="1"/>
          <p:nvPr/>
        </p:nvSpPr>
        <p:spPr>
          <a:xfrm>
            <a:off x="533400" y="4939605"/>
            <a:ext cx="7924800"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34950"/>
            <a:r>
              <a:rPr lang="en-US" sz="2800" b="1" dirty="0">
                <a:solidFill>
                  <a:srgbClr val="080808"/>
                </a:solidFill>
                <a:latin typeface="Calibri"/>
              </a:rPr>
              <a:t>Impractical</a:t>
            </a:r>
          </a:p>
          <a:p>
            <a:pPr marL="749300" indent="-514350">
              <a:buFont typeface="+mj-lt"/>
              <a:buAutoNum type="arabicPeriod"/>
            </a:pPr>
            <a:r>
              <a:rPr lang="en-US" sz="2800" dirty="0">
                <a:solidFill>
                  <a:srgbClr val="080808"/>
                </a:solidFill>
                <a:latin typeface="Calibri"/>
              </a:rPr>
              <a:t>High storage overhead</a:t>
            </a:r>
          </a:p>
          <a:p>
            <a:pPr marL="749300" indent="-514350">
              <a:buFont typeface="+mj-lt"/>
              <a:buAutoNum type="arabicPeriod"/>
            </a:pPr>
            <a:r>
              <a:rPr lang="en-US" sz="2800" dirty="0">
                <a:solidFill>
                  <a:srgbClr val="080808"/>
                </a:solidFill>
                <a:latin typeface="Calibri"/>
              </a:rPr>
              <a:t>Look-up latency</a:t>
            </a:r>
          </a:p>
        </p:txBody>
      </p:sp>
      <p:sp>
        <p:nvSpPr>
          <p:cNvPr id="15" name="Slide Number Placeholder 1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72</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162935064"/>
      </p:ext>
    </p:extLst>
  </p:cSld>
  <p:clrMapOvr>
    <a:masterClrMapping/>
  </p:clrMapOvr>
  <p:transition advTm="268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Reuse Prediction</a:t>
            </a:r>
            <a:endParaRPr lang="en-US" dirty="0"/>
          </a:p>
        </p:txBody>
      </p:sp>
      <p:sp>
        <p:nvSpPr>
          <p:cNvPr id="19" name="Rectangle 18"/>
          <p:cNvSpPr/>
          <p:nvPr/>
        </p:nvSpPr>
        <p:spPr>
          <a:xfrm>
            <a:off x="533400" y="1371600"/>
            <a:ext cx="8001000" cy="685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a:r>
              <a:rPr lang="en-US" sz="2800" dirty="0">
                <a:solidFill>
                  <a:srgbClr val="080808"/>
                </a:solidFill>
                <a:latin typeface="Calibri" pitchFamily="34" charset="0"/>
              </a:rPr>
              <a:t>Use program counter or memory region information.</a:t>
            </a:r>
          </a:p>
        </p:txBody>
      </p:sp>
      <p:grpSp>
        <p:nvGrpSpPr>
          <p:cNvPr id="61" name="Group 60"/>
          <p:cNvGrpSpPr/>
          <p:nvPr/>
        </p:nvGrpSpPr>
        <p:grpSpPr>
          <a:xfrm>
            <a:off x="838200" y="3276600"/>
            <a:ext cx="1646035" cy="1371600"/>
            <a:chOff x="838200" y="2819400"/>
            <a:chExt cx="1646035" cy="1371600"/>
          </a:xfrm>
        </p:grpSpPr>
        <p:grpSp>
          <p:nvGrpSpPr>
            <p:cNvPr id="31" name="Group 30"/>
            <p:cNvGrpSpPr/>
            <p:nvPr/>
          </p:nvGrpSpPr>
          <p:grpSpPr>
            <a:xfrm>
              <a:off x="838200" y="3276600"/>
              <a:ext cx="792480" cy="914400"/>
              <a:chOff x="762000" y="3048000"/>
              <a:chExt cx="990600" cy="1143000"/>
            </a:xfrm>
          </p:grpSpPr>
          <p:sp>
            <p:nvSpPr>
              <p:cNvPr id="23" name="Rectangle 22"/>
              <p:cNvSpPr/>
              <p:nvPr/>
            </p:nvSpPr>
            <p:spPr>
              <a:xfrm>
                <a:off x="1295400" y="32054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solidFill>
                      <a:prstClr val="white"/>
                    </a:solidFill>
                    <a:latin typeface="Calibri"/>
                  </a:rPr>
                  <a:t>B</a:t>
                </a:r>
              </a:p>
            </p:txBody>
          </p:sp>
          <p:sp>
            <p:nvSpPr>
              <p:cNvPr id="26" name="Rectangle 25"/>
              <p:cNvSpPr/>
              <p:nvPr/>
            </p:nvSpPr>
            <p:spPr>
              <a:xfrm>
                <a:off x="914400" y="33578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solidFill>
                      <a:prstClr val="white"/>
                    </a:solidFill>
                    <a:latin typeface="Calibri"/>
                  </a:rPr>
                  <a:t>A</a:t>
                </a:r>
              </a:p>
            </p:txBody>
          </p:sp>
          <p:sp>
            <p:nvSpPr>
              <p:cNvPr id="27" name="Rectangle 26"/>
              <p:cNvSpPr/>
              <p:nvPr/>
            </p:nvSpPr>
            <p:spPr>
              <a:xfrm>
                <a:off x="762000" y="3048000"/>
                <a:ext cx="990600" cy="11430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080808"/>
                  </a:solidFill>
                  <a:latin typeface="Calibri"/>
                </a:endParaRPr>
              </a:p>
            </p:txBody>
          </p:sp>
        </p:grpSp>
        <p:grpSp>
          <p:nvGrpSpPr>
            <p:cNvPr id="33" name="Group 32"/>
            <p:cNvGrpSpPr/>
            <p:nvPr/>
          </p:nvGrpSpPr>
          <p:grpSpPr>
            <a:xfrm>
              <a:off x="1691755" y="3276600"/>
              <a:ext cx="792480" cy="914400"/>
              <a:chOff x="762000" y="3048000"/>
              <a:chExt cx="990600" cy="1143000"/>
            </a:xfrm>
          </p:grpSpPr>
          <p:sp>
            <p:nvSpPr>
              <p:cNvPr id="34" name="Rectangle 33"/>
              <p:cNvSpPr/>
              <p:nvPr/>
            </p:nvSpPr>
            <p:spPr>
              <a:xfrm>
                <a:off x="1295400" y="32054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solidFill>
                      <a:prstClr val="white"/>
                    </a:solidFill>
                    <a:latin typeface="Calibri"/>
                  </a:rPr>
                  <a:t>T</a:t>
                </a:r>
              </a:p>
            </p:txBody>
          </p:sp>
          <p:sp>
            <p:nvSpPr>
              <p:cNvPr id="35" name="Rectangle 34"/>
              <p:cNvSpPr/>
              <p:nvPr/>
            </p:nvSpPr>
            <p:spPr>
              <a:xfrm>
                <a:off x="914400" y="33578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solidFill>
                      <a:prstClr val="white"/>
                    </a:solidFill>
                    <a:latin typeface="Calibri"/>
                  </a:rPr>
                  <a:t>S</a:t>
                </a:r>
              </a:p>
            </p:txBody>
          </p:sp>
          <p:sp>
            <p:nvSpPr>
              <p:cNvPr id="36" name="Rectangle 35"/>
              <p:cNvSpPr/>
              <p:nvPr/>
            </p:nvSpPr>
            <p:spPr>
              <a:xfrm>
                <a:off x="762000" y="3048000"/>
                <a:ext cx="990600" cy="11430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080808"/>
                  </a:solidFill>
                  <a:latin typeface="Calibri"/>
                </a:endParaRPr>
              </a:p>
            </p:txBody>
          </p:sp>
        </p:grpSp>
        <p:sp>
          <p:nvSpPr>
            <p:cNvPr id="37" name="TextBox 36"/>
            <p:cNvSpPr txBox="1"/>
            <p:nvPr/>
          </p:nvSpPr>
          <p:spPr>
            <a:xfrm>
              <a:off x="868795" y="2819400"/>
              <a:ext cx="731290" cy="461665"/>
            </a:xfrm>
            <a:prstGeom prst="rect">
              <a:avLst/>
            </a:prstGeom>
            <a:noFill/>
          </p:spPr>
          <p:txBody>
            <a:bodyPr wrap="none" rtlCol="0">
              <a:spAutoFit/>
            </a:bodyPr>
            <a:lstStyle/>
            <a:p>
              <a:r>
                <a:rPr lang="en-US" sz="2400" dirty="0">
                  <a:solidFill>
                    <a:srgbClr val="080808"/>
                  </a:solidFill>
                  <a:latin typeface="Calibri"/>
                  <a:ea typeface="ＭＳ Ｐゴシック" charset="0"/>
                  <a:cs typeface="ＭＳ Ｐゴシック" charset="0"/>
                </a:rPr>
                <a:t>PC 1</a:t>
              </a:r>
            </a:p>
          </p:txBody>
        </p:sp>
        <p:sp>
          <p:nvSpPr>
            <p:cNvPr id="38" name="TextBox 37"/>
            <p:cNvSpPr txBox="1"/>
            <p:nvPr/>
          </p:nvSpPr>
          <p:spPr>
            <a:xfrm>
              <a:off x="1722350" y="2819400"/>
              <a:ext cx="731290" cy="461665"/>
            </a:xfrm>
            <a:prstGeom prst="rect">
              <a:avLst/>
            </a:prstGeom>
            <a:noFill/>
          </p:spPr>
          <p:txBody>
            <a:bodyPr wrap="none" rtlCol="0">
              <a:spAutoFit/>
            </a:bodyPr>
            <a:lstStyle/>
            <a:p>
              <a:r>
                <a:rPr lang="en-US" sz="2400" dirty="0">
                  <a:solidFill>
                    <a:srgbClr val="080808"/>
                  </a:solidFill>
                  <a:latin typeface="Calibri"/>
                  <a:ea typeface="ＭＳ Ｐゴシック" charset="0"/>
                  <a:cs typeface="ＭＳ Ｐゴシック" charset="0"/>
                </a:rPr>
                <a:t>PC 2</a:t>
              </a:r>
            </a:p>
          </p:txBody>
        </p:sp>
      </p:grpSp>
      <p:grpSp>
        <p:nvGrpSpPr>
          <p:cNvPr id="60" name="Group 59"/>
          <p:cNvGrpSpPr/>
          <p:nvPr/>
        </p:nvGrpSpPr>
        <p:grpSpPr>
          <a:xfrm>
            <a:off x="3687965" y="3276600"/>
            <a:ext cx="1646035" cy="1371600"/>
            <a:chOff x="3687965" y="2895600"/>
            <a:chExt cx="1646035" cy="1371600"/>
          </a:xfrm>
        </p:grpSpPr>
        <p:grpSp>
          <p:nvGrpSpPr>
            <p:cNvPr id="39" name="Group 38"/>
            <p:cNvGrpSpPr/>
            <p:nvPr/>
          </p:nvGrpSpPr>
          <p:grpSpPr>
            <a:xfrm>
              <a:off x="3687965" y="3352800"/>
              <a:ext cx="792480" cy="914400"/>
              <a:chOff x="762000" y="3048000"/>
              <a:chExt cx="990600" cy="1143000"/>
            </a:xfrm>
          </p:grpSpPr>
          <p:sp>
            <p:nvSpPr>
              <p:cNvPr id="40" name="Rectangle 39"/>
              <p:cNvSpPr/>
              <p:nvPr/>
            </p:nvSpPr>
            <p:spPr>
              <a:xfrm>
                <a:off x="1295400" y="3205490"/>
                <a:ext cx="304800" cy="680710"/>
              </a:xfrm>
              <a:prstGeom prst="rect">
                <a:avLst/>
              </a:prstGeom>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solidFill>
                      <a:prstClr val="white"/>
                    </a:solidFill>
                    <a:latin typeface="Calibri"/>
                  </a:rPr>
                  <a:t>B</a:t>
                </a:r>
              </a:p>
            </p:txBody>
          </p:sp>
          <p:sp>
            <p:nvSpPr>
              <p:cNvPr id="41" name="Rectangle 40"/>
              <p:cNvSpPr/>
              <p:nvPr/>
            </p:nvSpPr>
            <p:spPr>
              <a:xfrm>
                <a:off x="914400" y="3357890"/>
                <a:ext cx="304800" cy="680710"/>
              </a:xfrm>
              <a:prstGeom prst="rect">
                <a:avLst/>
              </a:prstGeom>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solidFill>
                      <a:prstClr val="white"/>
                    </a:solidFill>
                    <a:latin typeface="Calibri"/>
                  </a:rPr>
                  <a:t>A</a:t>
                </a:r>
              </a:p>
            </p:txBody>
          </p:sp>
          <p:sp>
            <p:nvSpPr>
              <p:cNvPr id="42" name="Rectangle 41"/>
              <p:cNvSpPr/>
              <p:nvPr/>
            </p:nvSpPr>
            <p:spPr>
              <a:xfrm>
                <a:off x="762000" y="3048000"/>
                <a:ext cx="990600" cy="1143000"/>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080808"/>
                  </a:solidFill>
                  <a:latin typeface="Calibri"/>
                </a:endParaRPr>
              </a:p>
            </p:txBody>
          </p:sp>
        </p:grpSp>
        <p:grpSp>
          <p:nvGrpSpPr>
            <p:cNvPr id="43" name="Group 42"/>
            <p:cNvGrpSpPr/>
            <p:nvPr/>
          </p:nvGrpSpPr>
          <p:grpSpPr>
            <a:xfrm>
              <a:off x="4541520" y="3352800"/>
              <a:ext cx="792480" cy="914400"/>
              <a:chOff x="762000" y="3048000"/>
              <a:chExt cx="990600" cy="1143000"/>
            </a:xfrm>
          </p:grpSpPr>
          <p:sp>
            <p:nvSpPr>
              <p:cNvPr id="44" name="Rectangle 43"/>
              <p:cNvSpPr/>
              <p:nvPr/>
            </p:nvSpPr>
            <p:spPr>
              <a:xfrm>
                <a:off x="1295400" y="3205490"/>
                <a:ext cx="304800" cy="68071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a:solidFill>
                      <a:prstClr val="white"/>
                    </a:solidFill>
                    <a:latin typeface="Calibri"/>
                  </a:rPr>
                  <a:t>T</a:t>
                </a:r>
              </a:p>
            </p:txBody>
          </p:sp>
          <p:sp>
            <p:nvSpPr>
              <p:cNvPr id="45" name="Rectangle 44"/>
              <p:cNvSpPr/>
              <p:nvPr/>
            </p:nvSpPr>
            <p:spPr>
              <a:xfrm>
                <a:off x="914400" y="3357890"/>
                <a:ext cx="304800" cy="68071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a:solidFill>
                      <a:prstClr val="white"/>
                    </a:solidFill>
                    <a:latin typeface="Calibri"/>
                  </a:rPr>
                  <a:t>S</a:t>
                </a:r>
              </a:p>
            </p:txBody>
          </p:sp>
          <p:sp>
            <p:nvSpPr>
              <p:cNvPr id="46" name="Rectangle 45"/>
              <p:cNvSpPr/>
              <p:nvPr/>
            </p:nvSpPr>
            <p:spPr>
              <a:xfrm>
                <a:off x="762000" y="3048000"/>
                <a:ext cx="990600" cy="1143000"/>
              </a:xfrm>
              <a:prstGeom prst="rect">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080808"/>
                  </a:solidFill>
                  <a:latin typeface="Calibri"/>
                </a:endParaRPr>
              </a:p>
            </p:txBody>
          </p:sp>
        </p:grpSp>
        <p:sp>
          <p:nvSpPr>
            <p:cNvPr id="47" name="TextBox 46"/>
            <p:cNvSpPr txBox="1"/>
            <p:nvPr/>
          </p:nvSpPr>
          <p:spPr>
            <a:xfrm>
              <a:off x="3718560" y="2895600"/>
              <a:ext cx="731290" cy="461665"/>
            </a:xfrm>
            <a:prstGeom prst="rect">
              <a:avLst/>
            </a:prstGeom>
            <a:noFill/>
          </p:spPr>
          <p:txBody>
            <a:bodyPr wrap="none" rtlCol="0">
              <a:spAutoFit/>
            </a:bodyPr>
            <a:lstStyle/>
            <a:p>
              <a:r>
                <a:rPr lang="en-US" sz="2400" dirty="0">
                  <a:solidFill>
                    <a:srgbClr val="C00000"/>
                  </a:solidFill>
                  <a:latin typeface="Calibri"/>
                  <a:ea typeface="ＭＳ Ｐゴシック" charset="0"/>
                  <a:cs typeface="ＭＳ Ｐゴシック" charset="0"/>
                </a:rPr>
                <a:t>PC 1</a:t>
              </a:r>
            </a:p>
          </p:txBody>
        </p:sp>
        <p:sp>
          <p:nvSpPr>
            <p:cNvPr id="48" name="TextBox 47"/>
            <p:cNvSpPr txBox="1"/>
            <p:nvPr/>
          </p:nvSpPr>
          <p:spPr>
            <a:xfrm>
              <a:off x="4572115" y="2895600"/>
              <a:ext cx="731290" cy="461665"/>
            </a:xfrm>
            <a:prstGeom prst="rect">
              <a:avLst/>
            </a:prstGeom>
            <a:noFill/>
          </p:spPr>
          <p:txBody>
            <a:bodyPr wrap="none" rtlCol="0">
              <a:spAutoFit/>
            </a:bodyPr>
            <a:lstStyle/>
            <a:p>
              <a:r>
                <a:rPr lang="en-US" sz="2400" dirty="0">
                  <a:solidFill>
                    <a:srgbClr val="1F497D"/>
                  </a:solidFill>
                  <a:latin typeface="Calibri"/>
                  <a:ea typeface="ＭＳ Ｐゴシック" charset="0"/>
                  <a:cs typeface="ＭＳ Ｐゴシック" charset="0"/>
                </a:rPr>
                <a:t>PC 2</a:t>
              </a:r>
            </a:p>
          </p:txBody>
        </p:sp>
      </p:grpSp>
      <p:grpSp>
        <p:nvGrpSpPr>
          <p:cNvPr id="62" name="Group 61"/>
          <p:cNvGrpSpPr/>
          <p:nvPr/>
        </p:nvGrpSpPr>
        <p:grpSpPr>
          <a:xfrm>
            <a:off x="6324600" y="3276600"/>
            <a:ext cx="1737130" cy="1230368"/>
            <a:chOff x="6324600" y="3036832"/>
            <a:chExt cx="1737130" cy="1230368"/>
          </a:xfrm>
        </p:grpSpPr>
        <p:sp>
          <p:nvSpPr>
            <p:cNvPr id="49" name="TextBox 48"/>
            <p:cNvSpPr txBox="1"/>
            <p:nvPr/>
          </p:nvSpPr>
          <p:spPr>
            <a:xfrm>
              <a:off x="6324600" y="3119735"/>
              <a:ext cx="731290" cy="461665"/>
            </a:xfrm>
            <a:prstGeom prst="rect">
              <a:avLst/>
            </a:prstGeom>
            <a:noFill/>
          </p:spPr>
          <p:txBody>
            <a:bodyPr wrap="none" rtlCol="0">
              <a:spAutoFit/>
            </a:bodyPr>
            <a:lstStyle/>
            <a:p>
              <a:r>
                <a:rPr lang="en-US" sz="2400" dirty="0">
                  <a:solidFill>
                    <a:srgbClr val="080808"/>
                  </a:solidFill>
                  <a:latin typeface="Calibri"/>
                  <a:ea typeface="ＭＳ Ｐゴシック" charset="0"/>
                  <a:cs typeface="ＭＳ Ｐゴシック" charset="0"/>
                </a:rPr>
                <a:t>PC 1</a:t>
              </a:r>
            </a:p>
          </p:txBody>
        </p:sp>
        <p:sp>
          <p:nvSpPr>
            <p:cNvPr id="50" name="TextBox 49"/>
            <p:cNvSpPr txBox="1"/>
            <p:nvPr/>
          </p:nvSpPr>
          <p:spPr>
            <a:xfrm>
              <a:off x="6324600" y="3729335"/>
              <a:ext cx="731290" cy="461665"/>
            </a:xfrm>
            <a:prstGeom prst="rect">
              <a:avLst/>
            </a:prstGeom>
            <a:noFill/>
          </p:spPr>
          <p:txBody>
            <a:bodyPr wrap="none" rtlCol="0">
              <a:spAutoFit/>
            </a:bodyPr>
            <a:lstStyle/>
            <a:p>
              <a:r>
                <a:rPr lang="en-US" sz="2400" dirty="0">
                  <a:solidFill>
                    <a:srgbClr val="080808"/>
                  </a:solidFill>
                  <a:latin typeface="Calibri"/>
                  <a:ea typeface="ＭＳ Ｐゴシック" charset="0"/>
                  <a:cs typeface="ＭＳ Ｐゴシック" charset="0"/>
                </a:rPr>
                <a:t>PC 2</a:t>
              </a:r>
            </a:p>
          </p:txBody>
        </p:sp>
        <p:sp>
          <p:nvSpPr>
            <p:cNvPr id="51" name="Rectangle 50"/>
            <p:cNvSpPr/>
            <p:nvPr/>
          </p:nvSpPr>
          <p:spPr>
            <a:xfrm>
              <a:off x="7193050" y="3036832"/>
              <a:ext cx="243840" cy="5445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solidFill>
                    <a:prstClr val="white"/>
                  </a:solidFill>
                  <a:latin typeface="Calibri"/>
                </a:rPr>
                <a:t>C</a:t>
              </a:r>
            </a:p>
          </p:txBody>
        </p:sp>
        <p:sp>
          <p:nvSpPr>
            <p:cNvPr id="52" name="Rectangle 51"/>
            <p:cNvSpPr/>
            <p:nvPr/>
          </p:nvSpPr>
          <p:spPr>
            <a:xfrm>
              <a:off x="7817890" y="3036832"/>
              <a:ext cx="243840" cy="5445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solidFill>
                    <a:prstClr val="white"/>
                  </a:solidFill>
                  <a:latin typeface="Calibri"/>
                </a:rPr>
                <a:t>C</a:t>
              </a:r>
            </a:p>
          </p:txBody>
        </p:sp>
        <p:sp>
          <p:nvSpPr>
            <p:cNvPr id="53" name="Rectangle 52"/>
            <p:cNvSpPr/>
            <p:nvPr/>
          </p:nvSpPr>
          <p:spPr>
            <a:xfrm>
              <a:off x="7193050" y="3722632"/>
              <a:ext cx="243840" cy="5445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solidFill>
                    <a:prstClr val="white"/>
                  </a:solidFill>
                  <a:latin typeface="Calibri"/>
                </a:rPr>
                <a:t>U</a:t>
              </a:r>
            </a:p>
          </p:txBody>
        </p:sp>
        <p:sp>
          <p:nvSpPr>
            <p:cNvPr id="54" name="Rectangle 53"/>
            <p:cNvSpPr/>
            <p:nvPr/>
          </p:nvSpPr>
          <p:spPr>
            <a:xfrm>
              <a:off x="7817890" y="3722632"/>
              <a:ext cx="243840" cy="5445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a:solidFill>
                    <a:prstClr val="white"/>
                  </a:solidFill>
                  <a:latin typeface="Calibri"/>
                </a:rPr>
                <a:t>U</a:t>
              </a:r>
            </a:p>
          </p:txBody>
        </p:sp>
        <p:cxnSp>
          <p:nvCxnSpPr>
            <p:cNvPr id="56" name="Straight Arrow Connector 55"/>
            <p:cNvCxnSpPr>
              <a:stCxn id="51" idx="3"/>
              <a:endCxn id="52" idx="1"/>
            </p:cNvCxnSpPr>
            <p:nvPr/>
          </p:nvCxnSpPr>
          <p:spPr>
            <a:xfrm>
              <a:off x="7436890" y="3309116"/>
              <a:ext cx="381000" cy="1588"/>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3"/>
              <a:endCxn id="54" idx="1"/>
            </p:cNvCxnSpPr>
            <p:nvPr/>
          </p:nvCxnSpPr>
          <p:spPr>
            <a:xfrm>
              <a:off x="7436890" y="3994916"/>
              <a:ext cx="381000" cy="1588"/>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381000" y="2514600"/>
            <a:ext cx="2455031" cy="523220"/>
          </a:xfrm>
          <a:prstGeom prst="rect">
            <a:avLst/>
          </a:prstGeom>
          <a:noFill/>
        </p:spPr>
        <p:txBody>
          <a:bodyPr wrap="none" rtlCol="0">
            <a:spAutoFit/>
          </a:bodyPr>
          <a:lstStyle/>
          <a:p>
            <a:r>
              <a:rPr lang="en-US" sz="2800" dirty="0">
                <a:solidFill>
                  <a:srgbClr val="080808"/>
                </a:solidFill>
                <a:latin typeface="Calibri"/>
                <a:ea typeface="ＭＳ Ｐゴシック" charset="0"/>
                <a:cs typeface="ＭＳ Ｐゴシック" charset="0"/>
              </a:rPr>
              <a:t>1. Group Blocks</a:t>
            </a:r>
          </a:p>
        </p:txBody>
      </p:sp>
      <p:sp>
        <p:nvSpPr>
          <p:cNvPr id="64" name="TextBox 63"/>
          <p:cNvSpPr txBox="1"/>
          <p:nvPr/>
        </p:nvSpPr>
        <p:spPr>
          <a:xfrm>
            <a:off x="3259969" y="2322493"/>
            <a:ext cx="2531231" cy="954107"/>
          </a:xfrm>
          <a:prstGeom prst="rect">
            <a:avLst/>
          </a:prstGeom>
          <a:noFill/>
        </p:spPr>
        <p:txBody>
          <a:bodyPr wrap="square" rtlCol="0">
            <a:spAutoFit/>
          </a:bodyPr>
          <a:lstStyle/>
          <a:p>
            <a:pPr marL="339725" indent="-339725"/>
            <a:r>
              <a:rPr lang="en-US" sz="2800" dirty="0">
                <a:solidFill>
                  <a:srgbClr val="080808"/>
                </a:solidFill>
                <a:latin typeface="Calibri"/>
                <a:ea typeface="ＭＳ Ｐゴシック" charset="0"/>
                <a:cs typeface="ＭＳ Ｐゴシック" charset="0"/>
              </a:rPr>
              <a:t>2. Learn group behavior</a:t>
            </a:r>
          </a:p>
        </p:txBody>
      </p:sp>
      <p:sp>
        <p:nvSpPr>
          <p:cNvPr id="65" name="TextBox 64"/>
          <p:cNvSpPr txBox="1"/>
          <p:nvPr/>
        </p:nvSpPr>
        <p:spPr>
          <a:xfrm>
            <a:off x="6003169" y="2524780"/>
            <a:ext cx="2531231" cy="523220"/>
          </a:xfrm>
          <a:prstGeom prst="rect">
            <a:avLst/>
          </a:prstGeom>
          <a:noFill/>
        </p:spPr>
        <p:txBody>
          <a:bodyPr wrap="square" rtlCol="0">
            <a:spAutoFit/>
          </a:bodyPr>
          <a:lstStyle/>
          <a:p>
            <a:pPr marL="339725" indent="-339725"/>
            <a:r>
              <a:rPr lang="en-US" sz="2800" dirty="0">
                <a:solidFill>
                  <a:srgbClr val="080808"/>
                </a:solidFill>
                <a:latin typeface="Calibri"/>
                <a:ea typeface="ＭＳ Ｐゴシック" charset="0"/>
                <a:cs typeface="ＭＳ Ｐゴシック" charset="0"/>
              </a:rPr>
              <a:t>3. Predict reuse</a:t>
            </a:r>
          </a:p>
        </p:txBody>
      </p:sp>
      <p:grpSp>
        <p:nvGrpSpPr>
          <p:cNvPr id="71" name="Group 70"/>
          <p:cNvGrpSpPr/>
          <p:nvPr/>
        </p:nvGrpSpPr>
        <p:grpSpPr>
          <a:xfrm>
            <a:off x="533400" y="5065693"/>
            <a:ext cx="7924800" cy="954107"/>
            <a:chOff x="533400" y="4939605"/>
            <a:chExt cx="7924800" cy="954107"/>
          </a:xfrm>
        </p:grpSpPr>
        <p:sp>
          <p:nvSpPr>
            <p:cNvPr id="66" name="TextBox 65"/>
            <p:cNvSpPr txBox="1"/>
            <p:nvPr/>
          </p:nvSpPr>
          <p:spPr>
            <a:xfrm>
              <a:off x="533400" y="4939605"/>
              <a:ext cx="792480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749300" indent="-514350">
                <a:buFont typeface="+mj-lt"/>
                <a:buAutoNum type="arabicPeriod"/>
              </a:pPr>
              <a:r>
                <a:rPr lang="en-US" sz="2800" dirty="0">
                  <a:solidFill>
                    <a:srgbClr val="080808"/>
                  </a:solidFill>
                  <a:latin typeface="Calibri"/>
                </a:rPr>
                <a:t>Same group </a:t>
              </a:r>
              <a:r>
                <a:rPr lang="en-US" sz="2800" dirty="0">
                  <a:solidFill>
                    <a:srgbClr val="080808"/>
                  </a:solidFill>
                  <a:latin typeface="Arial"/>
                  <a:cs typeface="Arial"/>
                </a:rPr>
                <a:t>→ </a:t>
              </a:r>
              <a:r>
                <a:rPr lang="en-US" sz="2800" dirty="0">
                  <a:solidFill>
                    <a:srgbClr val="080808"/>
                  </a:solidFill>
                  <a:latin typeface="Calibri"/>
                  <a:cs typeface="Arial"/>
                </a:rPr>
                <a:t>same reuse behavior</a:t>
              </a:r>
              <a:endParaRPr lang="en-US" sz="2800" dirty="0">
                <a:solidFill>
                  <a:srgbClr val="080808"/>
                </a:solidFill>
                <a:latin typeface="Calibri"/>
              </a:endParaRPr>
            </a:p>
            <a:p>
              <a:pPr marL="749300" indent="-514350">
                <a:buFont typeface="+mj-lt"/>
                <a:buAutoNum type="arabicPeriod"/>
              </a:pPr>
              <a:r>
                <a:rPr lang="en-US" sz="2800" dirty="0">
                  <a:solidFill>
                    <a:srgbClr val="080808"/>
                  </a:solidFill>
                  <a:latin typeface="Calibri"/>
                </a:rPr>
                <a:t>No control over number of high-reuse blocks</a:t>
              </a:r>
            </a:p>
          </p:txBody>
        </p:sp>
        <p:cxnSp>
          <p:nvCxnSpPr>
            <p:cNvPr id="68" name="Straight Connector 67"/>
            <p:cNvCxnSpPr/>
            <p:nvPr/>
          </p:nvCxnSpPr>
          <p:spPr>
            <a:xfrm rot="5400000">
              <a:off x="3201489" y="5169626"/>
              <a:ext cx="228600" cy="15240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grpSp>
      <p:sp>
        <p:nvSpPr>
          <p:cNvPr id="55" name="Slide Number Placeholder 5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73</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712735532"/>
      </p:ext>
    </p:extLst>
  </p:cSld>
  <p:clrMapOvr>
    <a:masterClrMapping/>
  </p:clrMapOvr>
  <p:transition advTm="472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Per-block Reuse Prediction</a:t>
            </a:r>
            <a:endParaRPr lang="en-US" dirty="0"/>
          </a:p>
        </p:txBody>
      </p:sp>
      <p:grpSp>
        <p:nvGrpSpPr>
          <p:cNvPr id="40" name="Group 39"/>
          <p:cNvGrpSpPr/>
          <p:nvPr/>
        </p:nvGrpSpPr>
        <p:grpSpPr>
          <a:xfrm>
            <a:off x="609600" y="1371600"/>
            <a:ext cx="7696200" cy="685800"/>
            <a:chOff x="0" y="1219200"/>
            <a:chExt cx="7696200" cy="685800"/>
          </a:xfrm>
        </p:grpSpPr>
        <p:sp>
          <p:nvSpPr>
            <p:cNvPr id="61" name="Flowchart: Process 60"/>
            <p:cNvSpPr/>
            <p:nvPr/>
          </p:nvSpPr>
          <p:spPr>
            <a:xfrm>
              <a:off x="0" y="1219200"/>
              <a:ext cx="7696200" cy="685800"/>
            </a:xfrm>
            <a:prstGeom prst="flowChartProcess">
              <a:avLst/>
            </a:prstGeom>
            <a:ln/>
          </p:spPr>
          <p:style>
            <a:lnRef idx="2">
              <a:schemeClr val="accent4"/>
            </a:lnRef>
            <a:fillRef idx="1">
              <a:schemeClr val="lt1"/>
            </a:fillRef>
            <a:effectRef idx="0">
              <a:schemeClr val="accent4"/>
            </a:effectRef>
            <a:fontRef idx="minor">
              <a:schemeClr val="dk1"/>
            </a:fontRef>
          </p:style>
          <p:txBody>
            <a:bodyPr rtlCol="0" anchor="ctr"/>
            <a:lstStyle/>
            <a:p>
              <a:pPr marL="814388"/>
              <a:r>
                <a:rPr lang="en-US" sz="2800" dirty="0">
                  <a:solidFill>
                    <a:srgbClr val="080808">
                      <a:lumMod val="90000"/>
                      <a:lumOff val="10000"/>
                    </a:srgbClr>
                  </a:solidFill>
                  <a:latin typeface="Calibri"/>
                </a:rPr>
                <a:t>Use recency of eviction to predict reuse</a:t>
              </a:r>
            </a:p>
          </p:txBody>
        </p:sp>
        <p:pic>
          <p:nvPicPr>
            <p:cNvPr id="39" name="Picture 3" descr="C:\Users\yoonguk\AppData\Local\Microsoft\Windows\Temporary Internet Files\Content.IE5\IYRAVN1D\MC900432617[1].png"/>
            <p:cNvPicPr>
              <a:picLocks noChangeAspect="1" noChangeArrowheads="1"/>
            </p:cNvPicPr>
            <p:nvPr/>
          </p:nvPicPr>
          <p:blipFill>
            <a:blip r:embed="rId4" cstate="print"/>
            <a:srcRect/>
            <a:stretch>
              <a:fillRect/>
            </a:stretch>
          </p:blipFill>
          <p:spPr bwMode="auto">
            <a:xfrm>
              <a:off x="228600" y="1371600"/>
              <a:ext cx="381000" cy="381000"/>
            </a:xfrm>
            <a:prstGeom prst="rect">
              <a:avLst/>
            </a:prstGeom>
            <a:noFill/>
          </p:spPr>
        </p:pic>
      </p:grpSp>
      <p:cxnSp>
        <p:nvCxnSpPr>
          <p:cNvPr id="42" name="Straight Arrow Connector 41"/>
          <p:cNvCxnSpPr/>
          <p:nvPr/>
        </p:nvCxnSpPr>
        <p:spPr>
          <a:xfrm>
            <a:off x="1219200" y="3352800"/>
            <a:ext cx="6477000" cy="1588"/>
          </a:xfrm>
          <a:prstGeom prst="straightConnector1">
            <a:avLst/>
          </a:prstGeom>
          <a:ln w="3810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219200" y="251969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A</a:t>
            </a:r>
          </a:p>
        </p:txBody>
      </p:sp>
      <p:sp>
        <p:nvSpPr>
          <p:cNvPr id="46" name="TextBox 45"/>
          <p:cNvSpPr txBox="1"/>
          <p:nvPr/>
        </p:nvSpPr>
        <p:spPr>
          <a:xfrm>
            <a:off x="7620000" y="3048000"/>
            <a:ext cx="906017" cy="523220"/>
          </a:xfrm>
          <a:prstGeom prst="rect">
            <a:avLst/>
          </a:prstGeom>
          <a:noFill/>
        </p:spPr>
        <p:txBody>
          <a:bodyPr wrap="none" rtlCol="0">
            <a:spAutoFit/>
          </a:bodyPr>
          <a:lstStyle/>
          <a:p>
            <a:pPr algn="r"/>
            <a:r>
              <a:rPr lang="en-US" sz="2800" dirty="0">
                <a:solidFill>
                  <a:srgbClr val="080808">
                    <a:lumMod val="75000"/>
                    <a:lumOff val="25000"/>
                  </a:srgbClr>
                </a:solidFill>
                <a:latin typeface="Calibri"/>
                <a:ea typeface="ＭＳ Ｐゴシック" charset="0"/>
                <a:cs typeface="ＭＳ Ｐゴシック" charset="0"/>
              </a:rPr>
              <a:t>Time</a:t>
            </a:r>
          </a:p>
        </p:txBody>
      </p:sp>
      <p:sp>
        <p:nvSpPr>
          <p:cNvPr id="50" name="TextBox 49"/>
          <p:cNvSpPr txBox="1"/>
          <p:nvPr/>
        </p:nvSpPr>
        <p:spPr>
          <a:xfrm>
            <a:off x="304800" y="4048780"/>
            <a:ext cx="2520113" cy="523220"/>
          </a:xfrm>
          <a:prstGeom prst="rect">
            <a:avLst/>
          </a:prstGeom>
          <a:noFill/>
        </p:spPr>
        <p:txBody>
          <a:bodyPr wrap="none" rtlCol="0">
            <a:spAutoFit/>
          </a:bodyPr>
          <a:lstStyle/>
          <a:p>
            <a:r>
              <a:rPr lang="en-US" sz="2800" dirty="0">
                <a:solidFill>
                  <a:srgbClr val="080808">
                    <a:lumMod val="90000"/>
                    <a:lumOff val="10000"/>
                  </a:srgbClr>
                </a:solidFill>
                <a:latin typeface="Calibri"/>
                <a:ea typeface="ＭＳ Ｐゴシック" charset="0"/>
                <a:cs typeface="ＭＳ Ｐゴシック" charset="0"/>
              </a:rPr>
              <a:t>Time of eviction</a:t>
            </a:r>
          </a:p>
        </p:txBody>
      </p:sp>
      <p:cxnSp>
        <p:nvCxnSpPr>
          <p:cNvPr id="52" name="Straight Arrow Connector 51"/>
          <p:cNvCxnSpPr/>
          <p:nvPr/>
        </p:nvCxnSpPr>
        <p:spPr>
          <a:xfrm rot="5400000">
            <a:off x="1029891" y="3696097"/>
            <a:ext cx="685006"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819400" y="251460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A</a:t>
            </a:r>
          </a:p>
        </p:txBody>
      </p:sp>
      <p:sp>
        <p:nvSpPr>
          <p:cNvPr id="54" name="TextBox 53"/>
          <p:cNvSpPr txBox="1"/>
          <p:nvPr/>
        </p:nvSpPr>
        <p:spPr>
          <a:xfrm>
            <a:off x="3429000" y="3733800"/>
            <a:ext cx="2667000" cy="867930"/>
          </a:xfrm>
          <a:prstGeom prst="rect">
            <a:avLst/>
          </a:prstGeom>
          <a:noFill/>
        </p:spPr>
        <p:txBody>
          <a:bodyPr wrap="square" rtlCol="0">
            <a:spAutoFit/>
          </a:bodyPr>
          <a:lstStyle/>
          <a:p>
            <a:pPr>
              <a:lnSpc>
                <a:spcPct val="90000"/>
              </a:lnSpc>
            </a:pPr>
            <a:r>
              <a:rPr lang="en-US" sz="2800" dirty="0">
                <a:solidFill>
                  <a:srgbClr val="080808">
                    <a:lumMod val="90000"/>
                    <a:lumOff val="10000"/>
                  </a:srgbClr>
                </a:solidFill>
                <a:latin typeface="Calibri"/>
                <a:ea typeface="ＭＳ Ｐゴシック" charset="0"/>
                <a:cs typeface="ＭＳ Ｐゴシック" charset="0"/>
              </a:rPr>
              <a:t>Accessed soon after eviction</a:t>
            </a:r>
          </a:p>
        </p:txBody>
      </p:sp>
      <p:cxnSp>
        <p:nvCxnSpPr>
          <p:cNvPr id="57" name="Straight Arrow Connector 56"/>
          <p:cNvCxnSpPr>
            <a:endCxn id="54" idx="1"/>
          </p:cNvCxnSpPr>
          <p:nvPr/>
        </p:nvCxnSpPr>
        <p:spPr>
          <a:xfrm rot="16200000" flipH="1">
            <a:off x="2792918" y="3531682"/>
            <a:ext cx="814965" cy="457200"/>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219200" y="5257800"/>
            <a:ext cx="6477000" cy="1588"/>
          </a:xfrm>
          <a:prstGeom prst="straightConnector1">
            <a:avLst/>
          </a:prstGeom>
          <a:ln w="3810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219200" y="541529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S</a:t>
            </a:r>
          </a:p>
        </p:txBody>
      </p:sp>
      <p:sp>
        <p:nvSpPr>
          <p:cNvPr id="65" name="TextBox 64"/>
          <p:cNvSpPr txBox="1"/>
          <p:nvPr/>
        </p:nvSpPr>
        <p:spPr>
          <a:xfrm>
            <a:off x="7620000" y="4963180"/>
            <a:ext cx="906017" cy="523220"/>
          </a:xfrm>
          <a:prstGeom prst="rect">
            <a:avLst/>
          </a:prstGeom>
          <a:noFill/>
        </p:spPr>
        <p:txBody>
          <a:bodyPr wrap="none" rtlCol="0">
            <a:spAutoFit/>
          </a:bodyPr>
          <a:lstStyle/>
          <a:p>
            <a:pPr algn="r"/>
            <a:r>
              <a:rPr lang="en-US" sz="2800" dirty="0">
                <a:solidFill>
                  <a:srgbClr val="080808">
                    <a:lumMod val="75000"/>
                    <a:lumOff val="25000"/>
                  </a:srgbClr>
                </a:solidFill>
                <a:latin typeface="Calibri"/>
                <a:ea typeface="ＭＳ Ｐゴシック" charset="0"/>
                <a:cs typeface="ＭＳ Ｐゴシック" charset="0"/>
              </a:rPr>
              <a:t>Time</a:t>
            </a:r>
          </a:p>
        </p:txBody>
      </p:sp>
      <p:cxnSp>
        <p:nvCxnSpPr>
          <p:cNvPr id="68" name="Straight Arrow Connector 67"/>
          <p:cNvCxnSpPr/>
          <p:nvPr/>
        </p:nvCxnSpPr>
        <p:spPr>
          <a:xfrm rot="5400000" flipH="1" flipV="1">
            <a:off x="1066800" y="4953000"/>
            <a:ext cx="6096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86600" y="541020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S</a:t>
            </a:r>
          </a:p>
        </p:txBody>
      </p:sp>
      <p:sp>
        <p:nvSpPr>
          <p:cNvPr id="71" name="TextBox 70"/>
          <p:cNvSpPr txBox="1"/>
          <p:nvPr/>
        </p:nvSpPr>
        <p:spPr>
          <a:xfrm>
            <a:off x="5867400" y="4085070"/>
            <a:ext cx="2971800" cy="867930"/>
          </a:xfrm>
          <a:prstGeom prst="rect">
            <a:avLst/>
          </a:prstGeom>
          <a:noFill/>
        </p:spPr>
        <p:txBody>
          <a:bodyPr wrap="square" rtlCol="0">
            <a:spAutoFit/>
          </a:bodyPr>
          <a:lstStyle/>
          <a:p>
            <a:pPr>
              <a:lnSpc>
                <a:spcPct val="90000"/>
              </a:lnSpc>
            </a:pPr>
            <a:r>
              <a:rPr lang="en-US" sz="2800" dirty="0">
                <a:solidFill>
                  <a:srgbClr val="080808">
                    <a:lumMod val="90000"/>
                    <a:lumOff val="10000"/>
                  </a:srgbClr>
                </a:solidFill>
                <a:latin typeface="Calibri"/>
                <a:ea typeface="ＭＳ Ｐゴシック" charset="0"/>
                <a:cs typeface="ＭＳ Ｐゴシック" charset="0"/>
              </a:rPr>
              <a:t>Accessed long time after eviction</a:t>
            </a:r>
          </a:p>
        </p:txBody>
      </p:sp>
      <p:cxnSp>
        <p:nvCxnSpPr>
          <p:cNvPr id="72" name="Straight Arrow Connector 71"/>
          <p:cNvCxnSpPr/>
          <p:nvPr/>
        </p:nvCxnSpPr>
        <p:spPr>
          <a:xfrm rot="16200000" flipV="1">
            <a:off x="7010399" y="5029201"/>
            <a:ext cx="381004" cy="76202"/>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1371600" y="3810000"/>
            <a:ext cx="3124200" cy="1588"/>
          </a:xfrm>
          <a:prstGeom prst="straightConnector1">
            <a:avLst/>
          </a:prstGeom>
          <a:ln w="28575">
            <a:solidFill>
              <a:schemeClr val="tx1">
                <a:lumMod val="75000"/>
                <a:lumOff val="2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3619500" y="4305300"/>
            <a:ext cx="1752600" cy="0"/>
          </a:xfrm>
          <a:prstGeom prst="line">
            <a:avLst/>
          </a:prstGeom>
          <a:ln w="28575">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74</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24454515"/>
      </p:ext>
    </p:extLst>
  </p:cSld>
  <p:clrMapOvr>
    <a:masterClrMapping/>
  </p:clrMapOvr>
  <p:transition advTm="4464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3"/>
                                        </p:tgtEl>
                                        <p:attrNameLst>
                                          <p:attrName>fillcolor</p:attrName>
                                        </p:attrNameLst>
                                      </p:cBhvr>
                                      <p:to>
                                        <a:srgbClr val="CC0000"/>
                                      </p:to>
                                    </p:animClr>
                                    <p:set>
                                      <p:cBhvr>
                                        <p:cTn id="40" dur="500" fill="hold"/>
                                        <p:tgtEl>
                                          <p:spTgt spid="53"/>
                                        </p:tgtEl>
                                        <p:attrNameLst>
                                          <p:attrName>fill.type</p:attrName>
                                        </p:attrNameLst>
                                      </p:cBhvr>
                                      <p:to>
                                        <p:strVal val="solid"/>
                                      </p:to>
                                    </p:set>
                                    <p:set>
                                      <p:cBhvr>
                                        <p:cTn id="41" dur="500" fill="hold"/>
                                        <p:tgtEl>
                                          <p:spTgt spid="53"/>
                                        </p:tgtEl>
                                        <p:attrNameLst>
                                          <p:attrName>fill.on</p:attrName>
                                        </p:attrNameLst>
                                      </p:cBhvr>
                                      <p:to>
                                        <p:strVal val="true"/>
                                      </p:to>
                                    </p:set>
                                  </p:childTnLst>
                                </p:cTn>
                              </p:par>
                              <p:par>
                                <p:cTn id="42" presetID="7" presetClass="emph" presetSubtype="2" fill="hold" nodeType="withEffect">
                                  <p:stCondLst>
                                    <p:cond delay="0"/>
                                  </p:stCondLst>
                                  <p:childTnLst>
                                    <p:animClr clrSpc="rgb" dir="cw">
                                      <p:cBhvr>
                                        <p:cTn id="43" dur="500" fill="hold"/>
                                        <p:tgtEl>
                                          <p:spTgt spid="53"/>
                                        </p:tgtEl>
                                        <p:attrNameLst>
                                          <p:attrName>stroke.color</p:attrName>
                                        </p:attrNameLst>
                                      </p:cBhvr>
                                      <p:to>
                                        <a:srgbClr val="CC0000"/>
                                      </p:to>
                                    </p:animClr>
                                    <p:set>
                                      <p:cBhvr>
                                        <p:cTn id="44" dur="500" fill="hold"/>
                                        <p:tgtEl>
                                          <p:spTgt spid="53"/>
                                        </p:tgtEl>
                                        <p:attrNameLst>
                                          <p:attrName>stroke.on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par>
                                <p:cTn id="64" presetID="10" presetClass="entr" presetSubtype="0"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70"/>
                                        </p:tgtEl>
                                        <p:attrNameLst>
                                          <p:attrName>fillcolor</p:attrName>
                                        </p:attrNameLst>
                                      </p:cBhvr>
                                      <p:to>
                                        <a:schemeClr val="tx2"/>
                                      </p:to>
                                    </p:animClr>
                                    <p:set>
                                      <p:cBhvr>
                                        <p:cTn id="74" dur="500" fill="hold"/>
                                        <p:tgtEl>
                                          <p:spTgt spid="70"/>
                                        </p:tgtEl>
                                        <p:attrNameLst>
                                          <p:attrName>fill.type</p:attrName>
                                        </p:attrNameLst>
                                      </p:cBhvr>
                                      <p:to>
                                        <p:strVal val="solid"/>
                                      </p:to>
                                    </p:set>
                                    <p:set>
                                      <p:cBhvr>
                                        <p:cTn id="75" dur="500" fill="hold"/>
                                        <p:tgtEl>
                                          <p:spTgt spid="70"/>
                                        </p:tgtEl>
                                        <p:attrNameLst>
                                          <p:attrName>fill.on</p:attrName>
                                        </p:attrNameLst>
                                      </p:cBhvr>
                                      <p:to>
                                        <p:strVal val="true"/>
                                      </p:to>
                                    </p:set>
                                  </p:childTnLst>
                                </p:cTn>
                              </p:par>
                              <p:par>
                                <p:cTn id="76" presetID="7" presetClass="emph" presetSubtype="2" fill="hold" nodeType="withEffect">
                                  <p:stCondLst>
                                    <p:cond delay="0"/>
                                  </p:stCondLst>
                                  <p:childTnLst>
                                    <p:animClr clrSpc="rgb" dir="cw">
                                      <p:cBhvr>
                                        <p:cTn id="77" dur="500" fill="hold"/>
                                        <p:tgtEl>
                                          <p:spTgt spid="70"/>
                                        </p:tgtEl>
                                        <p:attrNameLst>
                                          <p:attrName>stroke.color</p:attrName>
                                        </p:attrNameLst>
                                      </p:cBhvr>
                                      <p:to>
                                        <a:schemeClr val="tx2"/>
                                      </p:to>
                                    </p:animClr>
                                    <p:set>
                                      <p:cBhvr>
                                        <p:cTn id="78" dur="500" fill="hold"/>
                                        <p:tgtEl>
                                          <p:spTgt spid="70"/>
                                        </p:tgtEl>
                                        <p:attrNameLst>
                                          <p:attrName>stroke.on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72"/>
                                        </p:tgtEl>
                                      </p:cBhvr>
                                    </p:animEffect>
                                    <p:set>
                                      <p:cBhvr>
                                        <p:cTn id="83" dur="1" fill="hold">
                                          <p:stCondLst>
                                            <p:cond delay="499"/>
                                          </p:stCondLst>
                                        </p:cTn>
                                        <p:tgtEl>
                                          <p:spTgt spid="7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71"/>
                                        </p:tgtEl>
                                      </p:cBhvr>
                                    </p:animEffect>
                                    <p:set>
                                      <p:cBhvr>
                                        <p:cTn id="86" dur="1" fill="hold">
                                          <p:stCondLst>
                                            <p:cond delay="499"/>
                                          </p:stCondLst>
                                        </p:cTn>
                                        <p:tgtEl>
                                          <p:spTgt spid="71"/>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54"/>
                                        </p:tgtEl>
                                      </p:cBhvr>
                                    </p:animEffect>
                                    <p:set>
                                      <p:cBhvr>
                                        <p:cTn id="89" dur="1" fill="hold">
                                          <p:stCondLst>
                                            <p:cond delay="499"/>
                                          </p:stCondLst>
                                        </p:cTn>
                                        <p:tgtEl>
                                          <p:spTgt spid="5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7"/>
                                        </p:tgtEl>
                                      </p:cBhvr>
                                    </p:animEffect>
                                    <p:set>
                                      <p:cBhvr>
                                        <p:cTn id="92" dur="1" fill="hold">
                                          <p:stCondLst>
                                            <p:cond delay="499"/>
                                          </p:stCondLst>
                                        </p:cTn>
                                        <p:tgtEl>
                                          <p:spTgt spid="57"/>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fade">
                                      <p:cBhvr>
                                        <p:cTn id="95" dur="500"/>
                                        <p:tgtEl>
                                          <p:spTgt spid="78"/>
                                        </p:tgtEl>
                                      </p:cBhvr>
                                    </p:animEffect>
                                  </p:childTnLst>
                                </p:cTn>
                              </p:par>
                              <p:par>
                                <p:cTn id="96" presetID="10" presetClass="entr" presetSubtype="0" fill="hold" nodeType="with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0" grpId="0"/>
      <p:bldP spid="53" grpId="0" animBg="1"/>
      <p:bldP spid="54" grpId="0"/>
      <p:bldP spid="54" grpId="1"/>
      <p:bldP spid="59" grpId="0" animBg="1"/>
      <p:bldP spid="65" grpId="0"/>
      <p:bldP spid="70" grpId="0" animBg="1"/>
      <p:bldP spid="71" grpId="0"/>
      <p:bldP spid="71"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Evicted-Address Filter (EAF)</a:t>
            </a:r>
            <a:endParaRPr lang="en-US" dirty="0"/>
          </a:p>
        </p:txBody>
      </p:sp>
      <p:sp>
        <p:nvSpPr>
          <p:cNvPr id="4" name="Rectangle 3"/>
          <p:cNvSpPr/>
          <p:nvPr/>
        </p:nvSpPr>
        <p:spPr>
          <a:xfrm>
            <a:off x="533400" y="25908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80808">
                    <a:lumMod val="85000"/>
                    <a:lumOff val="15000"/>
                  </a:srgbClr>
                </a:solidFill>
                <a:latin typeface="Calibri"/>
              </a:rPr>
              <a:t>Cache</a:t>
            </a:r>
          </a:p>
        </p:txBody>
      </p:sp>
      <p:sp>
        <p:nvSpPr>
          <p:cNvPr id="5" name="Rectangle 4"/>
          <p:cNvSpPr/>
          <p:nvPr/>
        </p:nvSpPr>
        <p:spPr>
          <a:xfrm>
            <a:off x="4850674" y="2590800"/>
            <a:ext cx="3124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dirty="0">
              <a:solidFill>
                <a:srgbClr val="080808">
                  <a:lumMod val="95000"/>
                  <a:lumOff val="5000"/>
                </a:srgbClr>
              </a:solidFill>
              <a:latin typeface="Calibri"/>
            </a:endParaRPr>
          </a:p>
        </p:txBody>
      </p:sp>
      <p:sp>
        <p:nvSpPr>
          <p:cNvPr id="17" name="Rectangle 16"/>
          <p:cNvSpPr/>
          <p:nvPr/>
        </p:nvSpPr>
        <p:spPr>
          <a:xfrm>
            <a:off x="64008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18" name="Rectangle 17"/>
          <p:cNvSpPr/>
          <p:nvPr/>
        </p:nvSpPr>
        <p:spPr>
          <a:xfrm>
            <a:off x="67056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19" name="Rectangle 18"/>
          <p:cNvSpPr/>
          <p:nvPr/>
        </p:nvSpPr>
        <p:spPr>
          <a:xfrm>
            <a:off x="70104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20" name="Rectangle 19"/>
          <p:cNvSpPr/>
          <p:nvPr/>
        </p:nvSpPr>
        <p:spPr>
          <a:xfrm>
            <a:off x="73152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21" name="Rectangle 20"/>
          <p:cNvSpPr/>
          <p:nvPr/>
        </p:nvSpPr>
        <p:spPr>
          <a:xfrm>
            <a:off x="7620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23" name="TextBox 22"/>
          <p:cNvSpPr txBox="1"/>
          <p:nvPr/>
        </p:nvSpPr>
        <p:spPr>
          <a:xfrm>
            <a:off x="4000294" y="1784425"/>
            <a:ext cx="4877233" cy="806375"/>
          </a:xfrm>
          <a:prstGeom prst="rect">
            <a:avLst/>
          </a:prstGeom>
          <a:noFill/>
        </p:spPr>
        <p:txBody>
          <a:bodyPr wrap="none" rtlCol="0">
            <a:spAutoFit/>
          </a:bodyPr>
          <a:lstStyle/>
          <a:p>
            <a:pPr algn="ctr">
              <a:lnSpc>
                <a:spcPct val="70000"/>
              </a:lnSpc>
            </a:pPr>
            <a:r>
              <a:rPr lang="en-US" sz="3200" dirty="0">
                <a:solidFill>
                  <a:srgbClr val="080808"/>
                </a:solidFill>
                <a:latin typeface="Calibri"/>
                <a:ea typeface="ＭＳ Ｐゴシック" charset="0"/>
                <a:cs typeface="ＭＳ Ｐゴシック" charset="0"/>
              </a:rPr>
              <a:t>EAF</a:t>
            </a:r>
          </a:p>
          <a:p>
            <a:pPr algn="ctr"/>
            <a:r>
              <a:rPr lang="en-US" sz="2400" dirty="0">
                <a:solidFill>
                  <a:srgbClr val="080808"/>
                </a:solidFill>
                <a:latin typeface="Calibri"/>
                <a:ea typeface="ＭＳ Ｐゴシック" charset="0"/>
                <a:cs typeface="ＭＳ Ｐゴシック" charset="0"/>
              </a:rPr>
              <a:t>(Addresses of recently evicted blocks)</a:t>
            </a:r>
          </a:p>
        </p:txBody>
      </p:sp>
      <p:sp>
        <p:nvSpPr>
          <p:cNvPr id="22" name="Rectangle 21"/>
          <p:cNvSpPr/>
          <p:nvPr/>
        </p:nvSpPr>
        <p:spPr>
          <a:xfrm>
            <a:off x="3810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25" name="Rectangle 24"/>
          <p:cNvSpPr/>
          <p:nvPr/>
        </p:nvSpPr>
        <p:spPr>
          <a:xfrm>
            <a:off x="6096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26" name="TextBox 25"/>
          <p:cNvSpPr txBox="1"/>
          <p:nvPr/>
        </p:nvSpPr>
        <p:spPr>
          <a:xfrm>
            <a:off x="1905000" y="1524000"/>
            <a:ext cx="3352800" cy="523220"/>
          </a:xfrm>
          <a:prstGeom prst="rect">
            <a:avLst/>
          </a:prstGeom>
          <a:noFill/>
        </p:spPr>
        <p:txBody>
          <a:bodyPr wrap="square" rtlCol="0">
            <a:spAutoFit/>
          </a:bodyPr>
          <a:lstStyle/>
          <a:p>
            <a:r>
              <a:rPr lang="en-US" sz="2800" dirty="0">
                <a:solidFill>
                  <a:srgbClr val="080808"/>
                </a:solidFill>
                <a:latin typeface="Calibri"/>
                <a:ea typeface="ＭＳ Ｐゴシック" charset="0"/>
                <a:cs typeface="ＭＳ Ｐゴシック" charset="0"/>
              </a:rPr>
              <a:t>Evicted-block address</a:t>
            </a:r>
          </a:p>
        </p:txBody>
      </p:sp>
      <p:cxnSp>
        <p:nvCxnSpPr>
          <p:cNvPr id="27" name="Straight Arrow Connector 26"/>
          <p:cNvCxnSpPr>
            <a:stCxn id="26" idx="2"/>
            <a:endCxn id="22" idx="0"/>
          </p:cNvCxnSpPr>
          <p:nvPr/>
        </p:nvCxnSpPr>
        <p:spPr>
          <a:xfrm rot="16200000" flipH="1">
            <a:off x="3462010" y="2166610"/>
            <a:ext cx="619780" cy="381000"/>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Explosion 1 29"/>
          <p:cNvSpPr/>
          <p:nvPr/>
        </p:nvSpPr>
        <p:spPr>
          <a:xfrm>
            <a:off x="1447800" y="5257800"/>
            <a:ext cx="1676400" cy="99060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Miss</a:t>
            </a:r>
          </a:p>
        </p:txBody>
      </p:sp>
      <p:sp>
        <p:nvSpPr>
          <p:cNvPr id="31" name="Rectangle 30"/>
          <p:cNvSpPr/>
          <p:nvPr/>
        </p:nvSpPr>
        <p:spPr>
          <a:xfrm>
            <a:off x="4743450" y="5181600"/>
            <a:ext cx="342900" cy="228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prstClr val="white"/>
              </a:solidFill>
              <a:latin typeface="Calibri"/>
            </a:endParaRPr>
          </a:p>
        </p:txBody>
      </p:sp>
      <p:sp>
        <p:nvSpPr>
          <p:cNvPr id="32" name="TextBox 31"/>
          <p:cNvSpPr txBox="1"/>
          <p:nvPr/>
        </p:nvSpPr>
        <p:spPr>
          <a:xfrm>
            <a:off x="3352800" y="5562600"/>
            <a:ext cx="3321807" cy="523220"/>
          </a:xfrm>
          <a:prstGeom prst="rect">
            <a:avLst/>
          </a:prstGeom>
          <a:noFill/>
        </p:spPr>
        <p:txBody>
          <a:bodyPr wrap="none" rtlCol="0">
            <a:spAutoFit/>
          </a:bodyPr>
          <a:lstStyle/>
          <a:p>
            <a:r>
              <a:rPr lang="en-US" sz="2800" dirty="0">
                <a:solidFill>
                  <a:srgbClr val="080808"/>
                </a:solidFill>
                <a:latin typeface="Calibri"/>
                <a:ea typeface="ＭＳ Ｐゴシック" charset="0"/>
                <a:cs typeface="ＭＳ Ｐゴシック" charset="0"/>
              </a:rPr>
              <a:t>Missed-block address</a:t>
            </a:r>
          </a:p>
        </p:txBody>
      </p:sp>
      <p:sp>
        <p:nvSpPr>
          <p:cNvPr id="33" name="Rounded Rectangle 32"/>
          <p:cNvSpPr/>
          <p:nvPr/>
        </p:nvSpPr>
        <p:spPr>
          <a:xfrm>
            <a:off x="3924300" y="4074155"/>
            <a:ext cx="1981200" cy="457200"/>
          </a:xfrm>
          <a:prstGeom prst="roundRect">
            <a:avLst/>
          </a:prstGeom>
          <a:solidFill>
            <a:schemeClr val="bg1"/>
          </a:solid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srgbClr val="080808">
                    <a:lumMod val="85000"/>
                    <a:lumOff val="15000"/>
                  </a:srgbClr>
                </a:solidFill>
                <a:latin typeface="Calibri"/>
              </a:rPr>
              <a:t>In EAF?</a:t>
            </a:r>
          </a:p>
        </p:txBody>
      </p:sp>
      <p:cxnSp>
        <p:nvCxnSpPr>
          <p:cNvPr id="34" name="Straight Arrow Connector 33"/>
          <p:cNvCxnSpPr>
            <a:stCxn id="31" idx="0"/>
            <a:endCxn id="33" idx="2"/>
          </p:cNvCxnSpPr>
          <p:nvPr/>
        </p:nvCxnSpPr>
        <p:spPr>
          <a:xfrm rot="5400000" flipH="1" flipV="1">
            <a:off x="4589778" y="4856478"/>
            <a:ext cx="650245"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0"/>
            <a:endCxn id="5" idx="2"/>
          </p:cNvCxnSpPr>
          <p:nvPr/>
        </p:nvCxnSpPr>
        <p:spPr>
          <a:xfrm rot="5400000" flipH="1" flipV="1">
            <a:off x="5112660" y="2774041"/>
            <a:ext cx="1102355" cy="1497874"/>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7526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latin typeface="Calibri"/>
            </a:endParaRPr>
          </a:p>
        </p:txBody>
      </p:sp>
      <p:sp>
        <p:nvSpPr>
          <p:cNvPr id="42" name="Rectangle 41"/>
          <p:cNvSpPr/>
          <p:nvPr/>
        </p:nvSpPr>
        <p:spPr>
          <a:xfrm>
            <a:off x="7696200" y="39624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prstClr val="white"/>
              </a:solidFill>
              <a:latin typeface="Calibri"/>
            </a:endParaRPr>
          </a:p>
        </p:txBody>
      </p:sp>
      <p:cxnSp>
        <p:nvCxnSpPr>
          <p:cNvPr id="43" name="Straight Arrow Connector 42"/>
          <p:cNvCxnSpPr>
            <a:stCxn id="33" idx="1"/>
            <a:endCxn id="41" idx="3"/>
          </p:cNvCxnSpPr>
          <p:nvPr/>
        </p:nvCxnSpPr>
        <p:spPr>
          <a:xfrm rot="10800000">
            <a:off x="2057400" y="4302755"/>
            <a:ext cx="18669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3"/>
            <a:endCxn id="42" idx="1"/>
          </p:cNvCxnSpPr>
          <p:nvPr/>
        </p:nvCxnSpPr>
        <p:spPr>
          <a:xfrm>
            <a:off x="5905500" y="4302755"/>
            <a:ext cx="17907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0400" y="3886200"/>
            <a:ext cx="587340" cy="461665"/>
          </a:xfrm>
          <a:prstGeom prst="rect">
            <a:avLst/>
          </a:prstGeom>
          <a:noFill/>
        </p:spPr>
        <p:txBody>
          <a:bodyPr wrap="none" rtlCol="0">
            <a:spAutoFit/>
          </a:bodyPr>
          <a:lstStyle/>
          <a:p>
            <a:r>
              <a:rPr lang="en-US" sz="2400" dirty="0">
                <a:solidFill>
                  <a:srgbClr val="080808"/>
                </a:solidFill>
                <a:latin typeface="Calibri"/>
                <a:ea typeface="ＭＳ Ｐゴシック" charset="0"/>
                <a:cs typeface="ＭＳ Ｐゴシック" charset="0"/>
              </a:rPr>
              <a:t>Yes</a:t>
            </a:r>
          </a:p>
        </p:txBody>
      </p:sp>
      <p:sp>
        <p:nvSpPr>
          <p:cNvPr id="50" name="TextBox 49"/>
          <p:cNvSpPr txBox="1"/>
          <p:nvPr/>
        </p:nvSpPr>
        <p:spPr>
          <a:xfrm>
            <a:off x="6019800" y="3886200"/>
            <a:ext cx="545342" cy="461665"/>
          </a:xfrm>
          <a:prstGeom prst="rect">
            <a:avLst/>
          </a:prstGeom>
          <a:noFill/>
        </p:spPr>
        <p:txBody>
          <a:bodyPr wrap="none" rtlCol="0">
            <a:spAutoFit/>
          </a:bodyPr>
          <a:lstStyle/>
          <a:p>
            <a:r>
              <a:rPr lang="en-US" sz="2400" dirty="0">
                <a:solidFill>
                  <a:srgbClr val="080808"/>
                </a:solidFill>
                <a:latin typeface="Calibri"/>
                <a:ea typeface="ＭＳ Ｐゴシック" charset="0"/>
                <a:cs typeface="ＭＳ Ｐゴシック" charset="0"/>
              </a:rPr>
              <a:t>No</a:t>
            </a:r>
          </a:p>
        </p:txBody>
      </p:sp>
      <p:sp>
        <p:nvSpPr>
          <p:cNvPr id="53" name="Rectangle 52"/>
          <p:cNvSpPr/>
          <p:nvPr/>
        </p:nvSpPr>
        <p:spPr>
          <a:xfrm>
            <a:off x="6705600" y="2667000"/>
            <a:ext cx="304800" cy="2475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prstClr val="white"/>
              </a:solidFill>
              <a:latin typeface="Calibri"/>
            </a:endParaRPr>
          </a:p>
        </p:txBody>
      </p:sp>
      <p:sp>
        <p:nvSpPr>
          <p:cNvPr id="35" name="TextBox 34"/>
          <p:cNvSpPr txBox="1"/>
          <p:nvPr/>
        </p:nvSpPr>
        <p:spPr>
          <a:xfrm>
            <a:off x="381000" y="3429000"/>
            <a:ext cx="811441" cy="461665"/>
          </a:xfrm>
          <a:prstGeom prst="rect">
            <a:avLst/>
          </a:prstGeom>
          <a:noFill/>
        </p:spPr>
        <p:txBody>
          <a:bodyPr wrap="none" rtlCol="0">
            <a:spAutoFit/>
          </a:bodyPr>
          <a:lstStyle/>
          <a:p>
            <a:r>
              <a:rPr lang="en-US" sz="2400" dirty="0">
                <a:solidFill>
                  <a:srgbClr val="080808"/>
                </a:solidFill>
                <a:latin typeface="Calibri"/>
                <a:ea typeface="ＭＳ Ｐゴシック" charset="0"/>
                <a:cs typeface="ＭＳ Ｐゴシック" charset="0"/>
              </a:rPr>
              <a:t>MRU</a:t>
            </a:r>
          </a:p>
        </p:txBody>
      </p:sp>
      <p:sp>
        <p:nvSpPr>
          <p:cNvPr id="36" name="TextBox 35"/>
          <p:cNvSpPr txBox="1"/>
          <p:nvPr/>
        </p:nvSpPr>
        <p:spPr>
          <a:xfrm>
            <a:off x="3131609" y="3424535"/>
            <a:ext cx="678391" cy="461665"/>
          </a:xfrm>
          <a:prstGeom prst="rect">
            <a:avLst/>
          </a:prstGeom>
          <a:noFill/>
        </p:spPr>
        <p:txBody>
          <a:bodyPr wrap="none" rtlCol="0">
            <a:spAutoFit/>
          </a:bodyPr>
          <a:lstStyle/>
          <a:p>
            <a:r>
              <a:rPr lang="en-US" sz="2400" dirty="0">
                <a:solidFill>
                  <a:srgbClr val="080808"/>
                </a:solidFill>
                <a:latin typeface="Calibri"/>
                <a:ea typeface="ＭＳ Ｐゴシック" charset="0"/>
                <a:cs typeface="ＭＳ Ｐゴシック" charset="0"/>
              </a:rPr>
              <a:t>LRU</a:t>
            </a:r>
          </a:p>
        </p:txBody>
      </p:sp>
      <p:sp>
        <p:nvSpPr>
          <p:cNvPr id="39" name="TextBox 38"/>
          <p:cNvSpPr txBox="1"/>
          <p:nvPr/>
        </p:nvSpPr>
        <p:spPr>
          <a:xfrm>
            <a:off x="990600" y="4648200"/>
            <a:ext cx="1887183" cy="523220"/>
          </a:xfrm>
          <a:prstGeom prst="rect">
            <a:avLst/>
          </a:prstGeom>
          <a:noFill/>
        </p:spPr>
        <p:txBody>
          <a:bodyPr wrap="none" rtlCol="0">
            <a:spAutoFit/>
          </a:bodyPr>
          <a:lstStyle/>
          <a:p>
            <a:r>
              <a:rPr lang="en-US" sz="2800" dirty="0">
                <a:solidFill>
                  <a:srgbClr val="080808"/>
                </a:solidFill>
                <a:latin typeface="Calibri"/>
                <a:ea typeface="ＭＳ Ｐゴシック" charset="0"/>
                <a:cs typeface="ＭＳ Ｐゴシック" charset="0"/>
              </a:rPr>
              <a:t>High Reuse </a:t>
            </a:r>
          </a:p>
        </p:txBody>
      </p:sp>
      <p:sp>
        <p:nvSpPr>
          <p:cNvPr id="40" name="TextBox 39"/>
          <p:cNvSpPr txBox="1"/>
          <p:nvPr/>
        </p:nvSpPr>
        <p:spPr>
          <a:xfrm>
            <a:off x="7162800" y="4648200"/>
            <a:ext cx="1818447" cy="523220"/>
          </a:xfrm>
          <a:prstGeom prst="rect">
            <a:avLst/>
          </a:prstGeom>
          <a:noFill/>
        </p:spPr>
        <p:txBody>
          <a:bodyPr wrap="none" rtlCol="0">
            <a:spAutoFit/>
          </a:bodyPr>
          <a:lstStyle/>
          <a:p>
            <a:r>
              <a:rPr lang="en-US" sz="2800" dirty="0">
                <a:solidFill>
                  <a:srgbClr val="080808"/>
                </a:solidFill>
                <a:latin typeface="Calibri"/>
                <a:ea typeface="ＭＳ Ｐゴシック" charset="0"/>
                <a:cs typeface="ＭＳ Ｐゴシック" charset="0"/>
              </a:rPr>
              <a:t>Low Reuse </a:t>
            </a:r>
          </a:p>
        </p:txBody>
      </p:sp>
      <p:sp>
        <p:nvSpPr>
          <p:cNvPr id="38" name="Slide Number Placeholder 37"/>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75</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976671311"/>
      </p:ext>
    </p:extLst>
  </p:cSld>
  <p:clrMapOvr>
    <a:masterClrMapping/>
  </p:clrMapOvr>
  <p:transition advTm="547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3.33333E-6 -4.44444E-6 L 0.20834 -4.44444E-6 " pathEditMode="relative" rAng="0" ptsTypes="AA">
                                      <p:cBhvr>
                                        <p:cTn id="37" dur="500" fill="hold"/>
                                        <p:tgtEl>
                                          <p:spTgt spid="22"/>
                                        </p:tgtEl>
                                        <p:attrNameLst>
                                          <p:attrName>ppt_x</p:attrName>
                                          <p:attrName>ppt_y</p:attrName>
                                        </p:attrNameLst>
                                      </p:cBhvr>
                                      <p:rCtr x="104" y="0"/>
                                    </p:animMotion>
                                  </p:childTnLst>
                                </p:cTn>
                              </p:par>
                              <p:par>
                                <p:cTn id="38" presetID="10" presetClass="exit" presetSubtype="0" fill="hold" grpId="1"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childTnLst>
                          </p:cTn>
                        </p:par>
                        <p:par>
                          <p:cTn id="44" fill="hold">
                            <p:stCondLst>
                              <p:cond delay="500"/>
                            </p:stCondLst>
                            <p:childTnLst>
                              <p:par>
                                <p:cTn id="45" presetID="1" presetClass="exit" presetSubtype="0" fill="hold" grpId="2" nodeType="afterEffect">
                                  <p:stCondLst>
                                    <p:cond delay="0"/>
                                  </p:stCondLst>
                                  <p:childTnLst>
                                    <p:set>
                                      <p:cBhvr>
                                        <p:cTn id="46" dur="1" fill="hold">
                                          <p:stCondLst>
                                            <p:cond delay="0"/>
                                          </p:stCondLst>
                                        </p:cTn>
                                        <p:tgtEl>
                                          <p:spTgt spid="2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path" presetSubtype="0" accel="50000" decel="50000" fill="hold" grpId="1" nodeType="clickEffect">
                                  <p:stCondLst>
                                    <p:cond delay="0"/>
                                  </p:stCondLst>
                                  <p:childTnLst>
                                    <p:animMotion origin="layout" path="M -3.33333E-6 -4.50509E-6 L -0.125 -0.1827 " pathEditMode="relative" rAng="0" ptsTypes="AA">
                                      <p:cBhvr>
                                        <p:cTn id="90" dur="500" fill="hold"/>
                                        <p:tgtEl>
                                          <p:spTgt spid="41"/>
                                        </p:tgtEl>
                                        <p:attrNameLst>
                                          <p:attrName>ppt_x</p:attrName>
                                          <p:attrName>ppt_y</p:attrName>
                                        </p:attrNameLst>
                                      </p:cBhvr>
                                      <p:rCtr x="-63" y="-91"/>
                                    </p:animMotion>
                                  </p:childTnLst>
                                </p:cTn>
                              </p:par>
                              <p:par>
                                <p:cTn id="91" presetID="10" presetClass="exit" presetSubtype="0" fill="hold" nodeType="withEffect">
                                  <p:stCondLst>
                                    <p:cond delay="0"/>
                                  </p:stCondLst>
                                  <p:childTnLst>
                                    <p:animEffect transition="out" filter="fade">
                                      <p:cBhvr>
                                        <p:cTn id="92" dur="500"/>
                                        <p:tgtEl>
                                          <p:spTgt spid="43"/>
                                        </p:tgtEl>
                                      </p:cBhvr>
                                    </p:animEffect>
                                    <p:set>
                                      <p:cBhvr>
                                        <p:cTn id="93" dur="1" fill="hold">
                                          <p:stCondLst>
                                            <p:cond delay="499"/>
                                          </p:stCondLst>
                                        </p:cTn>
                                        <p:tgtEl>
                                          <p:spTgt spid="4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49"/>
                                        </p:tgtEl>
                                      </p:cBhvr>
                                    </p:animEffect>
                                    <p:set>
                                      <p:cBhvr>
                                        <p:cTn id="96" dur="1" fill="hold">
                                          <p:stCondLst>
                                            <p:cond delay="499"/>
                                          </p:stCondLst>
                                        </p:cTn>
                                        <p:tgtEl>
                                          <p:spTgt spid="49"/>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39"/>
                                        </p:tgtEl>
                                      </p:cBhvr>
                                    </p:animEffect>
                                    <p:set>
                                      <p:cBhvr>
                                        <p:cTn id="99" dur="1" fill="hold">
                                          <p:stCondLst>
                                            <p:cond delay="499"/>
                                          </p:stCondLst>
                                        </p:cTn>
                                        <p:tgtEl>
                                          <p:spTgt spid="3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53"/>
                                        </p:tgtEl>
                                        <p:attrNameLst>
                                          <p:attrName>fillcolor</p:attrName>
                                        </p:attrNameLst>
                                      </p:cBhvr>
                                      <p:to>
                                        <a:schemeClr val="accent2"/>
                                      </p:to>
                                    </p:animClr>
                                    <p:set>
                                      <p:cBhvr>
                                        <p:cTn id="104" dur="500" fill="hold"/>
                                        <p:tgtEl>
                                          <p:spTgt spid="53"/>
                                        </p:tgtEl>
                                        <p:attrNameLst>
                                          <p:attrName>fill.type</p:attrName>
                                        </p:attrNameLst>
                                      </p:cBhvr>
                                      <p:to>
                                        <p:strVal val="solid"/>
                                      </p:to>
                                    </p:set>
                                    <p:set>
                                      <p:cBhvr>
                                        <p:cTn id="105" dur="500" fill="hold"/>
                                        <p:tgtEl>
                                          <p:spTgt spid="53"/>
                                        </p:tgtEl>
                                        <p:attrNameLst>
                                          <p:attrName>fill.on</p:attrName>
                                        </p:attrNameLst>
                                      </p:cBhvr>
                                      <p:to>
                                        <p:strVal val="true"/>
                                      </p:to>
                                    </p:set>
                                  </p:childTnLst>
                                </p:cTn>
                              </p:par>
                              <p:par>
                                <p:cTn id="106" presetID="7" presetClass="emph" presetSubtype="2" fill="hold" nodeType="withEffect">
                                  <p:stCondLst>
                                    <p:cond delay="0"/>
                                  </p:stCondLst>
                                  <p:childTnLst>
                                    <p:animClr clrSpc="rgb" dir="cw">
                                      <p:cBhvr>
                                        <p:cTn id="107" dur="500" fill="hold"/>
                                        <p:tgtEl>
                                          <p:spTgt spid="53"/>
                                        </p:tgtEl>
                                        <p:attrNameLst>
                                          <p:attrName>stroke.color</p:attrName>
                                        </p:attrNameLst>
                                      </p:cBhvr>
                                      <p:to>
                                        <a:schemeClr val="accent2"/>
                                      </p:to>
                                    </p:animClr>
                                    <p:set>
                                      <p:cBhvr>
                                        <p:cTn id="108" dur="500" fill="hold"/>
                                        <p:tgtEl>
                                          <p:spTgt spid="53"/>
                                        </p:tgtEl>
                                        <p:attrNameLst>
                                          <p:attrName>stroke.on</p:attrName>
                                        </p:attrNameLst>
                                      </p:cBhvr>
                                      <p:to>
                                        <p:strVal val="tru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2" nodeType="clickEffect">
                                  <p:stCondLst>
                                    <p:cond delay="0"/>
                                  </p:stCondLst>
                                  <p:childTnLst>
                                    <p:set>
                                      <p:cBhvr>
                                        <p:cTn id="112" dur="1" fill="hold">
                                          <p:stCondLst>
                                            <p:cond delay="0"/>
                                          </p:stCondLst>
                                        </p:cTn>
                                        <p:tgtEl>
                                          <p:spTgt spid="41"/>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53"/>
                                        </p:tgtEl>
                                        <p:attrNameLst>
                                          <p:attrName>style.visibility</p:attrName>
                                        </p:attrNameLst>
                                      </p:cBhvr>
                                      <p:to>
                                        <p:strVal val="hidden"/>
                                      </p:to>
                                    </p:set>
                                  </p:childTnLst>
                                </p:cTn>
                              </p:par>
                              <p:par>
                                <p:cTn id="115" presetID="10" presetClass="entr" presetSubtype="0"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par>
                                <p:cTn id="118" presetID="10" presetClass="entr" presetSubtype="0" fill="hold"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500"/>
                                        <p:tgtEl>
                                          <p:spTgt spid="4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500"/>
                                        <p:tgtEl>
                                          <p:spTgt spid="4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5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49" presetClass="path" presetSubtype="0" accel="50000" decel="50000" fill="hold" grpId="1" nodeType="clickEffect">
                                  <p:stCondLst>
                                    <p:cond delay="0"/>
                                  </p:stCondLst>
                                  <p:childTnLst>
                                    <p:animMotion origin="layout" path="M -3.33333E-6 -4.50509E-6 L -0.48333 -0.1827 " pathEditMode="relative" rAng="0" ptsTypes="AA">
                                      <p:cBhvr>
                                        <p:cTn id="132" dur="500" fill="hold"/>
                                        <p:tgtEl>
                                          <p:spTgt spid="42"/>
                                        </p:tgtEl>
                                        <p:attrNameLst>
                                          <p:attrName>ppt_x</p:attrName>
                                          <p:attrName>ppt_y</p:attrName>
                                        </p:attrNameLst>
                                      </p:cBhvr>
                                      <p:rCtr x="-242" y="-91"/>
                                    </p:animMotion>
                                  </p:childTnLst>
                                </p:cTn>
                              </p:par>
                              <p:par>
                                <p:cTn id="133" presetID="10" presetClass="exit" presetSubtype="0" fill="hold" grpId="1" nodeType="withEffect">
                                  <p:stCondLst>
                                    <p:cond delay="0"/>
                                  </p:stCondLst>
                                  <p:childTnLst>
                                    <p:animEffect transition="out" filter="fade">
                                      <p:cBhvr>
                                        <p:cTn id="134" dur="500"/>
                                        <p:tgtEl>
                                          <p:spTgt spid="50"/>
                                        </p:tgtEl>
                                      </p:cBhvr>
                                    </p:animEffect>
                                    <p:set>
                                      <p:cBhvr>
                                        <p:cTn id="135" dur="1" fill="hold">
                                          <p:stCondLst>
                                            <p:cond delay="499"/>
                                          </p:stCondLst>
                                        </p:cTn>
                                        <p:tgtEl>
                                          <p:spTgt spid="50"/>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46"/>
                                        </p:tgtEl>
                                      </p:cBhvr>
                                    </p:animEffect>
                                    <p:set>
                                      <p:cBhvr>
                                        <p:cTn id="138" dur="1" fill="hold">
                                          <p:stCondLst>
                                            <p:cond delay="499"/>
                                          </p:stCondLst>
                                        </p:cTn>
                                        <p:tgtEl>
                                          <p:spTgt spid="4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40"/>
                                        </p:tgtEl>
                                      </p:cBhvr>
                                    </p:animEffect>
                                    <p:set>
                                      <p:cBhvr>
                                        <p:cTn id="141"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9" grpId="0" animBg="1"/>
      <p:bldP spid="20" grpId="0" animBg="1"/>
      <p:bldP spid="21" grpId="0" animBg="1"/>
      <p:bldP spid="23" grpId="0"/>
      <p:bldP spid="22" grpId="0" animBg="1"/>
      <p:bldP spid="22" grpId="1" animBg="1"/>
      <p:bldP spid="22" grpId="2" animBg="1"/>
      <p:bldP spid="25" grpId="0" animBg="1"/>
      <p:bldP spid="26" grpId="0"/>
      <p:bldP spid="26" grpId="1"/>
      <p:bldP spid="30" grpId="0" animBg="1"/>
      <p:bldP spid="31" grpId="0" animBg="1"/>
      <p:bldP spid="32" grpId="0"/>
      <p:bldP spid="33" grpId="0" animBg="1"/>
      <p:bldP spid="41" grpId="0" animBg="1"/>
      <p:bldP spid="41" grpId="1" animBg="1"/>
      <p:bldP spid="41" grpId="2" animBg="1"/>
      <p:bldP spid="42" grpId="0" animBg="1"/>
      <p:bldP spid="42" grpId="1" animBg="1"/>
      <p:bldP spid="49" grpId="0"/>
      <p:bldP spid="49" grpId="1"/>
      <p:bldP spid="50" grpId="0"/>
      <p:bldP spid="50" grpId="1"/>
      <p:bldP spid="53" grpId="0" animBg="1"/>
      <p:bldP spid="53" grpId="1" animBg="1"/>
      <p:bldP spid="39" grpId="0"/>
      <p:bldP spid="39" grpId="1"/>
      <p:bldP spid="40" grpId="0"/>
      <p:bldP spid="40"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noAutofit/>
          </a:bodyPr>
          <a:lstStyle/>
          <a:p>
            <a:r>
              <a:rPr lang="en-US" sz="4000" dirty="0" smtClean="0"/>
              <a:t>Naïve Implementation: Full Address Tags</a:t>
            </a:r>
            <a:endParaRPr lang="en-US" sz="4000" dirty="0"/>
          </a:p>
        </p:txBody>
      </p:sp>
      <p:sp>
        <p:nvSpPr>
          <p:cNvPr id="23" name="TextBox 22"/>
          <p:cNvSpPr txBox="1"/>
          <p:nvPr/>
        </p:nvSpPr>
        <p:spPr>
          <a:xfrm>
            <a:off x="3657600" y="1676400"/>
            <a:ext cx="807016" cy="584775"/>
          </a:xfrm>
          <a:prstGeom prst="rect">
            <a:avLst/>
          </a:prstGeom>
          <a:noFill/>
        </p:spPr>
        <p:txBody>
          <a:bodyPr wrap="none" rtlCol="0">
            <a:spAutoFit/>
          </a:bodyPr>
          <a:lstStyle/>
          <a:p>
            <a:pPr algn="ctr"/>
            <a:r>
              <a:rPr lang="en-US" sz="3200" dirty="0">
                <a:solidFill>
                  <a:srgbClr val="080808"/>
                </a:solidFill>
                <a:latin typeface="Calibri"/>
                <a:ea typeface="ＭＳ Ｐゴシック" charset="0"/>
                <a:cs typeface="ＭＳ Ｐゴシック" charset="0"/>
              </a:rPr>
              <a:t>EAF</a:t>
            </a:r>
          </a:p>
        </p:txBody>
      </p:sp>
      <p:sp>
        <p:nvSpPr>
          <p:cNvPr id="42" name="TextBox 41"/>
          <p:cNvSpPr txBox="1"/>
          <p:nvPr/>
        </p:nvSpPr>
        <p:spPr>
          <a:xfrm>
            <a:off x="457200" y="3886200"/>
            <a:ext cx="4665316" cy="584775"/>
          </a:xfrm>
          <a:prstGeom prst="rect">
            <a:avLst/>
          </a:prstGeom>
          <a:noFill/>
        </p:spPr>
        <p:txBody>
          <a:bodyPr wrap="none" rtlCol="0">
            <a:spAutoFit/>
          </a:bodyPr>
          <a:lstStyle/>
          <a:p>
            <a:pPr>
              <a:tabLst>
                <a:tab pos="579438" algn="l"/>
              </a:tabLst>
            </a:pPr>
            <a:r>
              <a:rPr lang="en-US" sz="3200" dirty="0">
                <a:solidFill>
                  <a:srgbClr val="080808">
                    <a:lumMod val="85000"/>
                    <a:lumOff val="15000"/>
                  </a:srgbClr>
                </a:solidFill>
                <a:latin typeface="Calibri"/>
                <a:ea typeface="ＭＳ Ｐゴシック" charset="0"/>
                <a:cs typeface="ＭＳ Ｐゴシック" charset="0"/>
              </a:rPr>
              <a:t>1.	Large storage overhead</a:t>
            </a:r>
          </a:p>
        </p:txBody>
      </p:sp>
      <p:sp>
        <p:nvSpPr>
          <p:cNvPr id="43" name="TextBox 42"/>
          <p:cNvSpPr txBox="1"/>
          <p:nvPr/>
        </p:nvSpPr>
        <p:spPr>
          <a:xfrm>
            <a:off x="457200" y="4470975"/>
            <a:ext cx="6494598" cy="584775"/>
          </a:xfrm>
          <a:prstGeom prst="rect">
            <a:avLst/>
          </a:prstGeom>
          <a:noFill/>
        </p:spPr>
        <p:txBody>
          <a:bodyPr wrap="none" rtlCol="0">
            <a:spAutoFit/>
          </a:bodyPr>
          <a:lstStyle/>
          <a:p>
            <a:pPr>
              <a:tabLst>
                <a:tab pos="579438" algn="l"/>
              </a:tabLst>
            </a:pPr>
            <a:r>
              <a:rPr lang="en-US" sz="3200" dirty="0">
                <a:solidFill>
                  <a:srgbClr val="080808">
                    <a:lumMod val="85000"/>
                    <a:lumOff val="15000"/>
                  </a:srgbClr>
                </a:solidFill>
                <a:latin typeface="Calibri"/>
                <a:ea typeface="ＭＳ Ｐゴシック" charset="0"/>
                <a:cs typeface="ＭＳ Ｐゴシック" charset="0"/>
              </a:rPr>
              <a:t>2.	Associative lookups – High energy </a:t>
            </a:r>
          </a:p>
        </p:txBody>
      </p:sp>
      <p:sp>
        <p:nvSpPr>
          <p:cNvPr id="33" name="TextBox 32"/>
          <p:cNvSpPr txBox="1"/>
          <p:nvPr/>
        </p:nvSpPr>
        <p:spPr>
          <a:xfrm>
            <a:off x="6324600" y="1302603"/>
            <a:ext cx="2133600" cy="830997"/>
          </a:xfrm>
          <a:prstGeom prst="rect">
            <a:avLst/>
          </a:prstGeom>
          <a:noFill/>
        </p:spPr>
        <p:txBody>
          <a:bodyPr wrap="square" rtlCol="0">
            <a:spAutoFit/>
          </a:bodyPr>
          <a:lstStyle/>
          <a:p>
            <a:r>
              <a:rPr lang="en-US" sz="2400" dirty="0">
                <a:solidFill>
                  <a:srgbClr val="080808"/>
                </a:solidFill>
                <a:latin typeface="Calibri"/>
                <a:ea typeface="ＭＳ Ｐゴシック" charset="0"/>
                <a:cs typeface="ＭＳ Ｐゴシック" charset="0"/>
              </a:rPr>
              <a:t>Recently evicted address</a:t>
            </a:r>
          </a:p>
        </p:txBody>
      </p:sp>
      <p:grpSp>
        <p:nvGrpSpPr>
          <p:cNvPr id="69" name="Group 68"/>
          <p:cNvGrpSpPr/>
          <p:nvPr/>
        </p:nvGrpSpPr>
        <p:grpSpPr>
          <a:xfrm>
            <a:off x="990600" y="2362200"/>
            <a:ext cx="6172200" cy="381000"/>
            <a:chOff x="990600" y="2362200"/>
            <a:chExt cx="6172200" cy="381000"/>
          </a:xfrm>
        </p:grpSpPr>
        <p:sp>
          <p:nvSpPr>
            <p:cNvPr id="34" name="Rectangle 33"/>
            <p:cNvSpPr/>
            <p:nvPr/>
          </p:nvSpPr>
          <p:spPr>
            <a:xfrm>
              <a:off x="990600" y="2362200"/>
              <a:ext cx="6172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dirty="0">
                <a:solidFill>
                  <a:srgbClr val="080808">
                    <a:lumMod val="95000"/>
                    <a:lumOff val="5000"/>
                  </a:srgbClr>
                </a:solidFill>
                <a:latin typeface="Calibri"/>
              </a:endParaRPr>
            </a:p>
          </p:txBody>
        </p:sp>
        <p:sp>
          <p:nvSpPr>
            <p:cNvPr id="36" name="Rectangle 35"/>
            <p:cNvSpPr/>
            <p:nvPr/>
          </p:nvSpPr>
          <p:spPr>
            <a:xfrm>
              <a:off x="1447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37" name="Rectangle 36"/>
            <p:cNvSpPr/>
            <p:nvPr/>
          </p:nvSpPr>
          <p:spPr>
            <a:xfrm>
              <a:off x="1828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38" name="Rectangle 37"/>
            <p:cNvSpPr/>
            <p:nvPr/>
          </p:nvSpPr>
          <p:spPr>
            <a:xfrm>
              <a:off x="2209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39" name="Rectangle 38"/>
            <p:cNvSpPr/>
            <p:nvPr/>
          </p:nvSpPr>
          <p:spPr>
            <a:xfrm>
              <a:off x="2590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40" name="Rectangle 39"/>
            <p:cNvSpPr/>
            <p:nvPr/>
          </p:nvSpPr>
          <p:spPr>
            <a:xfrm>
              <a:off x="2971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41" name="Rectangle 40"/>
            <p:cNvSpPr/>
            <p:nvPr/>
          </p:nvSpPr>
          <p:spPr>
            <a:xfrm>
              <a:off x="3352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47" name="Rectangle 46"/>
            <p:cNvSpPr/>
            <p:nvPr/>
          </p:nvSpPr>
          <p:spPr>
            <a:xfrm>
              <a:off x="3733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48" name="Rectangle 47"/>
            <p:cNvSpPr/>
            <p:nvPr/>
          </p:nvSpPr>
          <p:spPr>
            <a:xfrm>
              <a:off x="1066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61" name="Rectangle 60"/>
            <p:cNvSpPr/>
            <p:nvPr/>
          </p:nvSpPr>
          <p:spPr>
            <a:xfrm>
              <a:off x="4495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62" name="Rectangle 61"/>
            <p:cNvSpPr/>
            <p:nvPr/>
          </p:nvSpPr>
          <p:spPr>
            <a:xfrm>
              <a:off x="4876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63" name="Rectangle 62"/>
            <p:cNvSpPr/>
            <p:nvPr/>
          </p:nvSpPr>
          <p:spPr>
            <a:xfrm>
              <a:off x="5257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64" name="Rectangle 63"/>
            <p:cNvSpPr/>
            <p:nvPr/>
          </p:nvSpPr>
          <p:spPr>
            <a:xfrm>
              <a:off x="5638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65" name="Rectangle 64"/>
            <p:cNvSpPr/>
            <p:nvPr/>
          </p:nvSpPr>
          <p:spPr>
            <a:xfrm>
              <a:off x="6019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66" name="Rectangle 65"/>
            <p:cNvSpPr/>
            <p:nvPr/>
          </p:nvSpPr>
          <p:spPr>
            <a:xfrm>
              <a:off x="6400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67" name="Rectangle 66"/>
            <p:cNvSpPr/>
            <p:nvPr/>
          </p:nvSpPr>
          <p:spPr>
            <a:xfrm>
              <a:off x="6781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68" name="Rectangle 67"/>
            <p:cNvSpPr/>
            <p:nvPr/>
          </p:nvSpPr>
          <p:spPr>
            <a:xfrm>
              <a:off x="4114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grpSp>
      <p:cxnSp>
        <p:nvCxnSpPr>
          <p:cNvPr id="35" name="Straight Arrow Connector 34"/>
          <p:cNvCxnSpPr/>
          <p:nvPr/>
        </p:nvCxnSpPr>
        <p:spPr>
          <a:xfrm rot="5400000" flipH="1" flipV="1">
            <a:off x="6654657" y="1968356"/>
            <a:ext cx="444787" cy="647700"/>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943601" y="3055203"/>
            <a:ext cx="2057399"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a:solidFill>
                  <a:srgbClr val="080808"/>
                </a:solidFill>
                <a:latin typeface="Calibri"/>
              </a:rPr>
              <a:t>Need not be 100% accurate</a:t>
            </a:r>
          </a:p>
        </p:txBody>
      </p:sp>
      <p:cxnSp>
        <p:nvCxnSpPr>
          <p:cNvPr id="82" name="Straight Arrow Connector 81"/>
          <p:cNvCxnSpPr>
            <a:stCxn id="34" idx="2"/>
            <a:endCxn id="80" idx="1"/>
          </p:cNvCxnSpPr>
          <p:nvPr/>
        </p:nvCxnSpPr>
        <p:spPr>
          <a:xfrm rot="16200000" flipH="1">
            <a:off x="4646399" y="2173500"/>
            <a:ext cx="727502" cy="1866901"/>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Cloud 48"/>
          <p:cNvSpPr/>
          <p:nvPr/>
        </p:nvSpPr>
        <p:spPr>
          <a:xfrm>
            <a:off x="3200400" y="2209800"/>
            <a:ext cx="1600200" cy="8382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prstClr val="white"/>
                </a:solidFill>
                <a:latin typeface="Calibri"/>
              </a:rPr>
              <a:t>?</a:t>
            </a:r>
          </a:p>
        </p:txBody>
      </p:sp>
      <p:sp>
        <p:nvSpPr>
          <p:cNvPr id="29" name="Slide Number Placeholder 2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76</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277549287"/>
      </p:ext>
    </p:extLst>
  </p:cSld>
  <p:clrMapOvr>
    <a:masterClrMapping/>
  </p:clrMapOvr>
  <p:transition advTm="42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9"/>
                                        </p:tgtEl>
                                      </p:cBhvr>
                                    </p:animEffect>
                                    <p:set>
                                      <p:cBhvr>
                                        <p:cTn id="25" dur="1" fill="hold">
                                          <p:stCondLst>
                                            <p:cond delay="499"/>
                                          </p:stCondLst>
                                        </p:cTn>
                                        <p:tgtEl>
                                          <p:spTgt spid="6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5"/>
                                        </p:tgtEl>
                                      </p:cBhvr>
                                    </p:animEffect>
                                    <p:set>
                                      <p:cBhvr>
                                        <p:cTn id="28" dur="1" fill="hold">
                                          <p:stCondLst>
                                            <p:cond delay="499"/>
                                          </p:stCondLst>
                                        </p:cTn>
                                        <p:tgtEl>
                                          <p:spTgt spid="3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33" grpId="0"/>
      <p:bldP spid="80" grpId="0" animBg="1"/>
      <p:bldP spid="4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noAutofit/>
          </a:bodyPr>
          <a:lstStyle/>
          <a:p>
            <a:r>
              <a:rPr lang="en-US" sz="4000" dirty="0" smtClean="0"/>
              <a:t>Low-Cost Implementation: Bloom Filter</a:t>
            </a:r>
            <a:endParaRPr lang="en-US" sz="4000" dirty="0"/>
          </a:p>
        </p:txBody>
      </p:sp>
      <p:sp>
        <p:nvSpPr>
          <p:cNvPr id="23" name="TextBox 22"/>
          <p:cNvSpPr txBox="1"/>
          <p:nvPr/>
        </p:nvSpPr>
        <p:spPr>
          <a:xfrm>
            <a:off x="3657600" y="1676400"/>
            <a:ext cx="807016" cy="584775"/>
          </a:xfrm>
          <a:prstGeom prst="rect">
            <a:avLst/>
          </a:prstGeom>
          <a:noFill/>
        </p:spPr>
        <p:txBody>
          <a:bodyPr wrap="none" rtlCol="0">
            <a:spAutoFit/>
          </a:bodyPr>
          <a:lstStyle/>
          <a:p>
            <a:pPr algn="ctr"/>
            <a:r>
              <a:rPr lang="en-US" sz="3200" dirty="0">
                <a:solidFill>
                  <a:srgbClr val="080808"/>
                </a:solidFill>
                <a:latin typeface="Calibri"/>
                <a:ea typeface="ＭＳ Ｐゴシック" charset="0"/>
                <a:cs typeface="ＭＳ Ｐゴシック" charset="0"/>
              </a:rPr>
              <a:t>EAF</a:t>
            </a:r>
          </a:p>
        </p:txBody>
      </p:sp>
      <p:grpSp>
        <p:nvGrpSpPr>
          <p:cNvPr id="3" name="Group 43"/>
          <p:cNvGrpSpPr/>
          <p:nvPr/>
        </p:nvGrpSpPr>
        <p:grpSpPr>
          <a:xfrm>
            <a:off x="381000" y="4495800"/>
            <a:ext cx="8016066" cy="1066800"/>
            <a:chOff x="585989" y="3053474"/>
            <a:chExt cx="8016066" cy="1066800"/>
          </a:xfrm>
        </p:grpSpPr>
        <p:sp>
          <p:nvSpPr>
            <p:cNvPr id="45" name="Flowchart: Process 44"/>
            <p:cNvSpPr/>
            <p:nvPr/>
          </p:nvSpPr>
          <p:spPr>
            <a:xfrm>
              <a:off x="585989" y="3053474"/>
              <a:ext cx="8016066" cy="1066800"/>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marL="1027113"/>
              <a:r>
                <a:rPr lang="en-US" sz="2800" dirty="0">
                  <a:solidFill>
                    <a:srgbClr val="080808">
                      <a:lumMod val="90000"/>
                      <a:lumOff val="10000"/>
                    </a:srgbClr>
                  </a:solidFill>
                  <a:latin typeface="Calibri"/>
                </a:rPr>
                <a:t>Implement EAF using a </a:t>
              </a:r>
              <a:r>
                <a:rPr lang="en-US" sz="2800" b="1" dirty="0">
                  <a:solidFill>
                    <a:srgbClr val="080808">
                      <a:lumMod val="90000"/>
                      <a:lumOff val="10000"/>
                    </a:srgbClr>
                  </a:solidFill>
                  <a:latin typeface="Calibri"/>
                </a:rPr>
                <a:t>Bloom Filter</a:t>
              </a:r>
            </a:p>
            <a:p>
              <a:pPr marL="1027113"/>
              <a:r>
                <a:rPr lang="en-US" sz="2800" dirty="0">
                  <a:solidFill>
                    <a:srgbClr val="080808">
                      <a:lumMod val="90000"/>
                      <a:lumOff val="10000"/>
                    </a:srgbClr>
                  </a:solidFill>
                  <a:latin typeface="Calibri"/>
                </a:rPr>
                <a:t>Low storage overhead + energy</a:t>
              </a:r>
            </a:p>
          </p:txBody>
        </p:sp>
        <p:pic>
          <p:nvPicPr>
            <p:cNvPr id="46" name="Picture 3" descr="C:\Users\yoonguk\AppData\Local\Microsoft\Windows\Temporary Internet Files\Content.IE5\IYRAVN1D\MC900432617[1].png"/>
            <p:cNvPicPr>
              <a:picLocks noChangeAspect="1" noChangeArrowheads="1"/>
            </p:cNvPicPr>
            <p:nvPr/>
          </p:nvPicPr>
          <p:blipFill>
            <a:blip r:embed="rId3" cstate="print"/>
            <a:srcRect/>
            <a:stretch>
              <a:fillRect/>
            </a:stretch>
          </p:blipFill>
          <p:spPr bwMode="auto">
            <a:xfrm>
              <a:off x="890789" y="3282074"/>
              <a:ext cx="609600" cy="609600"/>
            </a:xfrm>
            <a:prstGeom prst="rect">
              <a:avLst/>
            </a:prstGeom>
            <a:noFill/>
          </p:spPr>
        </p:pic>
      </p:grpSp>
      <p:sp>
        <p:nvSpPr>
          <p:cNvPr id="80" name="TextBox 79"/>
          <p:cNvSpPr txBox="1"/>
          <p:nvPr/>
        </p:nvSpPr>
        <p:spPr>
          <a:xfrm>
            <a:off x="5943601" y="3055203"/>
            <a:ext cx="2057399"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a:solidFill>
                  <a:srgbClr val="080808"/>
                </a:solidFill>
                <a:latin typeface="Calibri"/>
              </a:rPr>
              <a:t>Need not be 100% accurate</a:t>
            </a:r>
          </a:p>
        </p:txBody>
      </p:sp>
      <p:cxnSp>
        <p:nvCxnSpPr>
          <p:cNvPr id="82" name="Straight Arrow Connector 81"/>
          <p:cNvCxnSpPr>
            <a:endCxn id="80" idx="1"/>
          </p:cNvCxnSpPr>
          <p:nvPr/>
        </p:nvCxnSpPr>
        <p:spPr>
          <a:xfrm rot="16200000" flipH="1">
            <a:off x="4646399" y="2173500"/>
            <a:ext cx="727502" cy="1866901"/>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Cloud 48"/>
          <p:cNvSpPr/>
          <p:nvPr/>
        </p:nvSpPr>
        <p:spPr>
          <a:xfrm>
            <a:off x="3200400" y="2209800"/>
            <a:ext cx="1600200" cy="8382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solidFill>
                  <a:prstClr val="white"/>
                </a:solidFill>
                <a:latin typeface="Calibri"/>
              </a:rPr>
              <a:t>?</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77</a:t>
            </a:fld>
            <a:endParaRPr lang="en-US">
              <a:solidFill>
                <a:srgbClr val="080808">
                  <a:tint val="75000"/>
                </a:srgbClr>
              </a:solidFill>
              <a:latin typeface="Calibri"/>
            </a:endParaRPr>
          </a:p>
        </p:txBody>
      </p:sp>
    </p:spTree>
    <p:extLst>
      <p:ext uri="{BB962C8B-B14F-4D97-AF65-F5344CB8AC3E}">
        <p14:creationId xmlns:p14="http://schemas.microsoft.com/office/powerpoint/2010/main" val="85752314"/>
      </p:ext>
    </p:extLst>
  </p:cSld>
  <p:clrMapOvr>
    <a:masterClrMapping/>
  </p:clrMapOvr>
  <p:transition advTm="9844"/>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hape 33"/>
          <p:cNvCxnSpPr>
            <a:stCxn id="30" idx="2"/>
            <a:endCxn id="31" idx="0"/>
          </p:cNvCxnSpPr>
          <p:nvPr/>
        </p:nvCxnSpPr>
        <p:spPr>
          <a:xfrm rot="10800000" flipV="1">
            <a:off x="3238500" y="2667000"/>
            <a:ext cx="1028700" cy="457200"/>
          </a:xfrm>
          <a:prstGeom prst="bentConnector2">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hape 35"/>
          <p:cNvCxnSpPr>
            <a:stCxn id="30" idx="6"/>
            <a:endCxn id="32" idx="0"/>
          </p:cNvCxnSpPr>
          <p:nvPr/>
        </p:nvCxnSpPr>
        <p:spPr>
          <a:xfrm>
            <a:off x="4800600" y="2667000"/>
            <a:ext cx="1181100" cy="457200"/>
          </a:xfrm>
          <a:prstGeom prst="bentConnector2">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rgbClr val="080808"/>
                </a:solidFill>
                <a:latin typeface="Calibri"/>
              </a:rPr>
              <a:t>Y</a:t>
            </a:r>
          </a:p>
        </p:txBody>
      </p:sp>
      <p:sp>
        <p:nvSpPr>
          <p:cNvPr id="2" name="Title 1"/>
          <p:cNvSpPr>
            <a:spLocks noGrp="1"/>
          </p:cNvSpPr>
          <p:nvPr>
            <p:ph type="title"/>
          </p:nvPr>
        </p:nvSpPr>
        <p:spPr>
          <a:xfrm>
            <a:off x="457200" y="274638"/>
            <a:ext cx="8229600" cy="1143000"/>
          </a:xfrm>
        </p:spPr>
        <p:txBody>
          <a:bodyPr/>
          <a:lstStyle/>
          <a:p>
            <a:r>
              <a:rPr lang="en-US" dirty="0" smtClean="0"/>
              <a:t>Bloom Filter</a:t>
            </a:r>
            <a:endParaRPr lang="en-US" dirty="0"/>
          </a:p>
        </p:txBody>
      </p:sp>
      <p:sp>
        <p:nvSpPr>
          <p:cNvPr id="4" name="TextBox 3"/>
          <p:cNvSpPr txBox="1"/>
          <p:nvPr/>
        </p:nvSpPr>
        <p:spPr>
          <a:xfrm>
            <a:off x="457200" y="1396425"/>
            <a:ext cx="5550045" cy="584775"/>
          </a:xfrm>
          <a:prstGeom prst="rect">
            <a:avLst/>
          </a:prstGeom>
          <a:noFill/>
        </p:spPr>
        <p:txBody>
          <a:bodyPr wrap="none" rtlCol="0">
            <a:spAutoFit/>
          </a:bodyPr>
          <a:lstStyle/>
          <a:p>
            <a:r>
              <a:rPr lang="en-US" sz="3200" dirty="0">
                <a:solidFill>
                  <a:srgbClr val="080808"/>
                </a:solidFill>
                <a:latin typeface="Calibri"/>
                <a:ea typeface="ＭＳ Ｐゴシック" charset="0"/>
                <a:cs typeface="ＭＳ Ｐゴシック" charset="0"/>
              </a:rPr>
              <a:t>Compact representation of a set</a:t>
            </a:r>
          </a:p>
        </p:txBody>
      </p:sp>
      <p:sp>
        <p:nvSpPr>
          <p:cNvPr id="5" name="Rectangle 4"/>
          <p:cNvSpPr/>
          <p:nvPr/>
        </p:nvSpPr>
        <p:spPr>
          <a:xfrm>
            <a:off x="838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7" name="Rectangle 6"/>
          <p:cNvSpPr/>
          <p:nvPr/>
        </p:nvSpPr>
        <p:spPr>
          <a:xfrm>
            <a:off x="1295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8" name="Rectangle 7"/>
          <p:cNvSpPr/>
          <p:nvPr/>
        </p:nvSpPr>
        <p:spPr>
          <a:xfrm>
            <a:off x="1752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9" name="Rectangle 8"/>
          <p:cNvSpPr/>
          <p:nvPr/>
        </p:nvSpPr>
        <p:spPr>
          <a:xfrm>
            <a:off x="2209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10" name="Rectangle 9"/>
          <p:cNvSpPr/>
          <p:nvPr/>
        </p:nvSpPr>
        <p:spPr>
          <a:xfrm>
            <a:off x="2667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11" name="Rectangle 10"/>
          <p:cNvSpPr/>
          <p:nvPr/>
        </p:nvSpPr>
        <p:spPr>
          <a:xfrm>
            <a:off x="3124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12" name="Rectangle 11"/>
          <p:cNvSpPr/>
          <p:nvPr/>
        </p:nvSpPr>
        <p:spPr>
          <a:xfrm>
            <a:off x="3581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13" name="Rectangle 12"/>
          <p:cNvSpPr/>
          <p:nvPr/>
        </p:nvSpPr>
        <p:spPr>
          <a:xfrm>
            <a:off x="4038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14" name="Rectangle 13"/>
          <p:cNvSpPr/>
          <p:nvPr/>
        </p:nvSpPr>
        <p:spPr>
          <a:xfrm>
            <a:off x="4495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15" name="Rectangle 14"/>
          <p:cNvSpPr/>
          <p:nvPr/>
        </p:nvSpPr>
        <p:spPr>
          <a:xfrm>
            <a:off x="4953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16" name="Rectangle 15"/>
          <p:cNvSpPr/>
          <p:nvPr/>
        </p:nvSpPr>
        <p:spPr>
          <a:xfrm>
            <a:off x="5410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17" name="Rectangle 16"/>
          <p:cNvSpPr/>
          <p:nvPr/>
        </p:nvSpPr>
        <p:spPr>
          <a:xfrm>
            <a:off x="5867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18" name="Rectangle 17"/>
          <p:cNvSpPr/>
          <p:nvPr/>
        </p:nvSpPr>
        <p:spPr>
          <a:xfrm>
            <a:off x="6324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19" name="Rectangle 18"/>
          <p:cNvSpPr/>
          <p:nvPr/>
        </p:nvSpPr>
        <p:spPr>
          <a:xfrm>
            <a:off x="6781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20" name="Rectangle 19"/>
          <p:cNvSpPr/>
          <p:nvPr/>
        </p:nvSpPr>
        <p:spPr>
          <a:xfrm>
            <a:off x="7239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21" name="Rectangle 20"/>
          <p:cNvSpPr/>
          <p:nvPr/>
        </p:nvSpPr>
        <p:spPr>
          <a:xfrm>
            <a:off x="7696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0</a:t>
            </a:r>
          </a:p>
        </p:txBody>
      </p:sp>
      <p:sp>
        <p:nvSpPr>
          <p:cNvPr id="22" name="Rectangle 21"/>
          <p:cNvSpPr/>
          <p:nvPr/>
        </p:nvSpPr>
        <p:spPr>
          <a:xfrm>
            <a:off x="2209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1</a:t>
            </a:r>
          </a:p>
        </p:txBody>
      </p:sp>
      <p:sp>
        <p:nvSpPr>
          <p:cNvPr id="23" name="TextBox 22"/>
          <p:cNvSpPr txBox="1"/>
          <p:nvPr/>
        </p:nvSpPr>
        <p:spPr>
          <a:xfrm>
            <a:off x="457200" y="2057400"/>
            <a:ext cx="1989327" cy="523220"/>
          </a:xfrm>
          <a:prstGeom prst="rect">
            <a:avLst/>
          </a:prstGeom>
          <a:noFill/>
        </p:spPr>
        <p:txBody>
          <a:bodyPr wrap="none" rtlCol="0">
            <a:spAutoFit/>
          </a:bodyPr>
          <a:lstStyle/>
          <a:p>
            <a:pPr defTabSz="401638"/>
            <a:r>
              <a:rPr lang="en-US" sz="2800" dirty="0">
                <a:solidFill>
                  <a:srgbClr val="080808"/>
                </a:solidFill>
                <a:latin typeface="Calibri"/>
                <a:ea typeface="ＭＳ Ｐゴシック" charset="0"/>
                <a:cs typeface="ＭＳ Ｐゴシック" charset="0"/>
              </a:rPr>
              <a:t>1.	Bit vector</a:t>
            </a:r>
          </a:p>
        </p:txBody>
      </p:sp>
      <p:sp>
        <p:nvSpPr>
          <p:cNvPr id="24" name="TextBox 23"/>
          <p:cNvSpPr txBox="1"/>
          <p:nvPr/>
        </p:nvSpPr>
        <p:spPr>
          <a:xfrm>
            <a:off x="457200" y="2590800"/>
            <a:ext cx="3647152" cy="523220"/>
          </a:xfrm>
          <a:prstGeom prst="rect">
            <a:avLst/>
          </a:prstGeom>
          <a:noFill/>
        </p:spPr>
        <p:txBody>
          <a:bodyPr wrap="none" rtlCol="0">
            <a:spAutoFit/>
          </a:bodyPr>
          <a:lstStyle/>
          <a:p>
            <a:pPr defTabSz="401638"/>
            <a:r>
              <a:rPr lang="en-US" sz="2800" dirty="0">
                <a:solidFill>
                  <a:srgbClr val="080808"/>
                </a:solidFill>
                <a:latin typeface="Calibri"/>
                <a:ea typeface="ＭＳ Ｐゴシック" charset="0"/>
                <a:cs typeface="ＭＳ Ｐゴシック" charset="0"/>
              </a:rPr>
              <a:t>2.	Set of hash functions</a:t>
            </a:r>
          </a:p>
        </p:txBody>
      </p:sp>
      <p:sp>
        <p:nvSpPr>
          <p:cNvPr id="27" name="Rectangle 26"/>
          <p:cNvSpPr/>
          <p:nvPr/>
        </p:nvSpPr>
        <p:spPr>
          <a:xfrm>
            <a:off x="838200" y="48768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80808">
                    <a:lumMod val="75000"/>
                    <a:lumOff val="25000"/>
                  </a:srgbClr>
                </a:solidFill>
                <a:latin typeface="Calibri"/>
              </a:rPr>
              <a:t>H1</a:t>
            </a:r>
          </a:p>
        </p:txBody>
      </p:sp>
      <p:sp>
        <p:nvSpPr>
          <p:cNvPr id="29" name="Rectangle 28"/>
          <p:cNvSpPr/>
          <p:nvPr/>
        </p:nvSpPr>
        <p:spPr>
          <a:xfrm>
            <a:off x="1676400" y="48768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80808">
                    <a:lumMod val="75000"/>
                    <a:lumOff val="25000"/>
                  </a:srgbClr>
                </a:solidFill>
                <a:latin typeface="Calibri"/>
              </a:rPr>
              <a:t>H2</a:t>
            </a:r>
          </a:p>
        </p:txBody>
      </p:sp>
      <p:sp>
        <p:nvSpPr>
          <p:cNvPr id="31" name="Rectangle 30"/>
          <p:cNvSpPr/>
          <p:nvPr/>
        </p:nvSpPr>
        <p:spPr>
          <a:xfrm>
            <a:off x="2895600" y="31242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80808">
                    <a:lumMod val="75000"/>
                    <a:lumOff val="25000"/>
                  </a:srgbClr>
                </a:solidFill>
                <a:latin typeface="Calibri"/>
              </a:rPr>
              <a:t>H1</a:t>
            </a:r>
          </a:p>
        </p:txBody>
      </p:sp>
      <p:sp>
        <p:nvSpPr>
          <p:cNvPr id="32" name="Rectangle 31"/>
          <p:cNvSpPr/>
          <p:nvPr/>
        </p:nvSpPr>
        <p:spPr>
          <a:xfrm>
            <a:off x="5638800" y="31242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80808">
                    <a:lumMod val="75000"/>
                    <a:lumOff val="25000"/>
                  </a:srgbClr>
                </a:solidFill>
                <a:latin typeface="Calibri"/>
              </a:rPr>
              <a:t>H2</a:t>
            </a:r>
          </a:p>
        </p:txBody>
      </p:sp>
      <p:sp>
        <p:nvSpPr>
          <p:cNvPr id="30" name="Oval 29"/>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rgbClr val="080808"/>
                </a:solidFill>
                <a:latin typeface="Calibri"/>
              </a:rPr>
              <a:t>X</a:t>
            </a:r>
          </a:p>
        </p:txBody>
      </p:sp>
      <p:cxnSp>
        <p:nvCxnSpPr>
          <p:cNvPr id="39" name="Shape 38"/>
          <p:cNvCxnSpPr>
            <a:stCxn id="31" idx="2"/>
            <a:endCxn id="9" idx="0"/>
          </p:cNvCxnSpPr>
          <p:nvPr/>
        </p:nvCxnSpPr>
        <p:spPr>
          <a:xfrm rot="5400000">
            <a:off x="2552700" y="3429000"/>
            <a:ext cx="533400" cy="8382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Shape 38"/>
          <p:cNvCxnSpPr>
            <a:stCxn id="32" idx="2"/>
            <a:endCxn id="14" idx="0"/>
          </p:cNvCxnSpPr>
          <p:nvPr/>
        </p:nvCxnSpPr>
        <p:spPr>
          <a:xfrm rot="5400000">
            <a:off x="5067300" y="3200400"/>
            <a:ext cx="533400" cy="12954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hape 38"/>
          <p:cNvCxnSpPr>
            <a:stCxn id="31" idx="2"/>
            <a:endCxn id="19" idx="0"/>
          </p:cNvCxnSpPr>
          <p:nvPr/>
        </p:nvCxnSpPr>
        <p:spPr>
          <a:xfrm rot="16200000" flipH="1">
            <a:off x="4838700" y="1981200"/>
            <a:ext cx="533400" cy="3733800"/>
          </a:xfrm>
          <a:prstGeom prst="bentConnector3">
            <a:avLst>
              <a:gd name="adj1" fmla="val 34176"/>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495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1</a:t>
            </a:r>
          </a:p>
        </p:txBody>
      </p:sp>
      <p:cxnSp>
        <p:nvCxnSpPr>
          <p:cNvPr id="50" name="Shape 38"/>
          <p:cNvCxnSpPr>
            <a:stCxn id="32" idx="2"/>
            <a:endCxn id="7" idx="0"/>
          </p:cNvCxnSpPr>
          <p:nvPr/>
        </p:nvCxnSpPr>
        <p:spPr>
          <a:xfrm rot="5400000">
            <a:off x="3467100" y="1600200"/>
            <a:ext cx="533400" cy="44958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781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1</a:t>
            </a:r>
          </a:p>
        </p:txBody>
      </p:sp>
      <p:sp>
        <p:nvSpPr>
          <p:cNvPr id="59" name="Rectangle 58"/>
          <p:cNvSpPr/>
          <p:nvPr/>
        </p:nvSpPr>
        <p:spPr>
          <a:xfrm>
            <a:off x="12954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prstClr val="white"/>
                </a:solidFill>
                <a:latin typeface="Calibri"/>
              </a:rPr>
              <a:t>1</a:t>
            </a:r>
          </a:p>
        </p:txBody>
      </p:sp>
      <p:sp>
        <p:nvSpPr>
          <p:cNvPr id="38" name="TextBox 37"/>
          <p:cNvSpPr txBox="1"/>
          <p:nvPr/>
        </p:nvSpPr>
        <p:spPr>
          <a:xfrm>
            <a:off x="4038600" y="1905000"/>
            <a:ext cx="1027845" cy="523220"/>
          </a:xfrm>
          <a:prstGeom prst="rect">
            <a:avLst/>
          </a:prstGeom>
          <a:noFill/>
        </p:spPr>
        <p:txBody>
          <a:bodyPr wrap="none" rtlCol="0">
            <a:spAutoFit/>
          </a:bodyPr>
          <a:lstStyle/>
          <a:p>
            <a:r>
              <a:rPr lang="en-US" sz="2800" dirty="0">
                <a:solidFill>
                  <a:srgbClr val="080808"/>
                </a:solidFill>
                <a:latin typeface="Calibri"/>
                <a:ea typeface="ＭＳ Ｐゴシック" charset="0"/>
                <a:cs typeface="ＭＳ Ｐゴシック" charset="0"/>
              </a:rPr>
              <a:t>Insert</a:t>
            </a:r>
          </a:p>
        </p:txBody>
      </p:sp>
      <p:sp>
        <p:nvSpPr>
          <p:cNvPr id="40" name="TextBox 39"/>
          <p:cNvSpPr txBox="1"/>
          <p:nvPr/>
        </p:nvSpPr>
        <p:spPr>
          <a:xfrm>
            <a:off x="4136572" y="1915180"/>
            <a:ext cx="762645" cy="523220"/>
          </a:xfrm>
          <a:prstGeom prst="rect">
            <a:avLst/>
          </a:prstGeom>
          <a:noFill/>
        </p:spPr>
        <p:txBody>
          <a:bodyPr wrap="none" rtlCol="0">
            <a:spAutoFit/>
          </a:bodyPr>
          <a:lstStyle/>
          <a:p>
            <a:r>
              <a:rPr lang="en-US" sz="2800" dirty="0">
                <a:solidFill>
                  <a:srgbClr val="080808"/>
                </a:solidFill>
                <a:latin typeface="Calibri"/>
                <a:ea typeface="ＭＳ Ｐゴシック" charset="0"/>
                <a:cs typeface="ＭＳ Ｐゴシック" charset="0"/>
              </a:rPr>
              <a:t>Test</a:t>
            </a:r>
          </a:p>
        </p:txBody>
      </p:sp>
      <p:sp>
        <p:nvSpPr>
          <p:cNvPr id="41" name="Oval 40"/>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rgbClr val="080808"/>
                </a:solidFill>
                <a:latin typeface="Calibri"/>
              </a:rPr>
              <a:t>Z</a:t>
            </a:r>
          </a:p>
        </p:txBody>
      </p:sp>
      <p:sp>
        <p:nvSpPr>
          <p:cNvPr id="43" name="Oval 42"/>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rgbClr val="080808"/>
                </a:solidFill>
                <a:latin typeface="Calibri"/>
              </a:rPr>
              <a:t>W</a:t>
            </a:r>
          </a:p>
        </p:txBody>
      </p:sp>
      <p:cxnSp>
        <p:nvCxnSpPr>
          <p:cNvPr id="45" name="Elbow Connector 44"/>
          <p:cNvCxnSpPr>
            <a:stCxn id="32" idx="2"/>
            <a:endCxn id="21" idx="0"/>
          </p:cNvCxnSpPr>
          <p:nvPr/>
        </p:nvCxnSpPr>
        <p:spPr>
          <a:xfrm rot="16200000" flipH="1">
            <a:off x="6667500" y="2895600"/>
            <a:ext cx="533400" cy="19050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895119" y="1915180"/>
            <a:ext cx="1362681" cy="523220"/>
          </a:xfrm>
          <a:prstGeom prst="rect">
            <a:avLst/>
          </a:prstGeom>
          <a:noFill/>
        </p:spPr>
        <p:txBody>
          <a:bodyPr wrap="none" rtlCol="0">
            <a:spAutoFit/>
          </a:bodyPr>
          <a:lstStyle/>
          <a:p>
            <a:r>
              <a:rPr lang="en-US" sz="2800" dirty="0">
                <a:solidFill>
                  <a:srgbClr val="080808"/>
                </a:solidFill>
                <a:latin typeface="Calibri"/>
                <a:ea typeface="ＭＳ Ｐゴシック" charset="0"/>
                <a:cs typeface="ＭＳ Ｐゴシック" charset="0"/>
              </a:rPr>
              <a:t>Remove</a:t>
            </a:r>
          </a:p>
        </p:txBody>
      </p:sp>
      <p:sp>
        <p:nvSpPr>
          <p:cNvPr id="51" name="TextBox 50"/>
          <p:cNvSpPr txBox="1"/>
          <p:nvPr/>
        </p:nvSpPr>
        <p:spPr>
          <a:xfrm>
            <a:off x="4531834" y="4572000"/>
            <a:ext cx="344966" cy="461665"/>
          </a:xfrm>
          <a:prstGeom prst="rect">
            <a:avLst/>
          </a:prstGeom>
          <a:noFill/>
        </p:spPr>
        <p:txBody>
          <a:bodyPr wrap="none" rtlCol="0">
            <a:spAutoFit/>
          </a:bodyPr>
          <a:lstStyle/>
          <a:p>
            <a:r>
              <a:rPr lang="en-US" sz="2400" dirty="0">
                <a:solidFill>
                  <a:srgbClr val="080808"/>
                </a:solidFill>
                <a:latin typeface="Calibri"/>
                <a:ea typeface="ＭＳ Ｐゴシック" charset="0"/>
                <a:cs typeface="ＭＳ Ｐゴシック" charset="0"/>
              </a:rPr>
              <a:t>X</a:t>
            </a:r>
          </a:p>
        </p:txBody>
      </p:sp>
      <p:grpSp>
        <p:nvGrpSpPr>
          <p:cNvPr id="53" name="Group 52"/>
          <p:cNvGrpSpPr/>
          <p:nvPr/>
        </p:nvGrpSpPr>
        <p:grpSpPr>
          <a:xfrm>
            <a:off x="4114798" y="2057397"/>
            <a:ext cx="914402" cy="914403"/>
            <a:chOff x="4572000" y="3581399"/>
            <a:chExt cx="914402" cy="914403"/>
          </a:xfrm>
        </p:grpSpPr>
        <p:cxnSp>
          <p:nvCxnSpPr>
            <p:cNvPr id="54" name="Straight Connector 53"/>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6817834" y="4567535"/>
            <a:ext cx="344966" cy="461665"/>
          </a:xfrm>
          <a:prstGeom prst="rect">
            <a:avLst/>
          </a:prstGeom>
          <a:noFill/>
        </p:spPr>
        <p:txBody>
          <a:bodyPr wrap="none" rtlCol="0">
            <a:spAutoFit/>
          </a:bodyPr>
          <a:lstStyle/>
          <a:p>
            <a:r>
              <a:rPr lang="en-US" sz="2400" dirty="0">
                <a:solidFill>
                  <a:srgbClr val="080808"/>
                </a:solidFill>
                <a:latin typeface="Calibri"/>
                <a:ea typeface="ＭＳ Ｐゴシック" charset="0"/>
                <a:cs typeface="ＭＳ Ｐゴシック" charset="0"/>
              </a:rPr>
              <a:t>Y</a:t>
            </a:r>
          </a:p>
        </p:txBody>
      </p:sp>
      <p:sp>
        <p:nvSpPr>
          <p:cNvPr id="56" name="TextBox 55"/>
          <p:cNvSpPr txBox="1"/>
          <p:nvPr/>
        </p:nvSpPr>
        <p:spPr>
          <a:xfrm>
            <a:off x="5715000" y="1752600"/>
            <a:ext cx="2667000" cy="830997"/>
          </a:xfrm>
          <a:prstGeom prst="rect">
            <a:avLst/>
          </a:prstGeom>
          <a:noFill/>
        </p:spPr>
        <p:txBody>
          <a:bodyPr wrap="square" rtlCol="0">
            <a:spAutoFit/>
          </a:bodyPr>
          <a:lstStyle/>
          <a:p>
            <a:r>
              <a:rPr lang="en-US" sz="2400" dirty="0">
                <a:solidFill>
                  <a:srgbClr val="080808"/>
                </a:solidFill>
                <a:latin typeface="Calibri"/>
                <a:ea typeface="ＭＳ Ｐゴシック" charset="0"/>
                <a:cs typeface="ＭＳ Ｐゴシック" charset="0"/>
              </a:rPr>
              <a:t>May remove multiple addresses</a:t>
            </a:r>
          </a:p>
        </p:txBody>
      </p:sp>
      <p:sp>
        <p:nvSpPr>
          <p:cNvPr id="57" name="TextBox 56"/>
          <p:cNvSpPr txBox="1"/>
          <p:nvPr/>
        </p:nvSpPr>
        <p:spPr>
          <a:xfrm>
            <a:off x="4038600" y="1915180"/>
            <a:ext cx="1148071" cy="646331"/>
          </a:xfrm>
          <a:prstGeom prst="rect">
            <a:avLst/>
          </a:prstGeom>
          <a:noFill/>
        </p:spPr>
        <p:txBody>
          <a:bodyPr wrap="none" rtlCol="0">
            <a:spAutoFit/>
          </a:bodyPr>
          <a:lstStyle/>
          <a:p>
            <a:r>
              <a:rPr lang="en-US" sz="3600" dirty="0">
                <a:solidFill>
                  <a:srgbClr val="080808"/>
                </a:solidFill>
                <a:latin typeface="Calibri"/>
                <a:ea typeface="ＭＳ Ｐゴシック" charset="0"/>
                <a:cs typeface="ＭＳ Ｐゴシック" charset="0"/>
              </a:rPr>
              <a:t>Clear</a:t>
            </a:r>
          </a:p>
        </p:txBody>
      </p:sp>
      <p:sp>
        <p:nvSpPr>
          <p:cNvPr id="60" name="TextBox 59"/>
          <p:cNvSpPr txBox="1"/>
          <p:nvPr/>
        </p:nvSpPr>
        <p:spPr>
          <a:xfrm>
            <a:off x="4953000" y="1905000"/>
            <a:ext cx="587020" cy="707886"/>
          </a:xfrm>
          <a:prstGeom prst="rect">
            <a:avLst/>
          </a:prstGeom>
          <a:noFill/>
        </p:spPr>
        <p:txBody>
          <a:bodyPr wrap="none" rtlCol="0">
            <a:spAutoFit/>
          </a:bodyPr>
          <a:lstStyle/>
          <a:p>
            <a:r>
              <a:rPr lang="en-US" sz="4000" dirty="0">
                <a:solidFill>
                  <a:srgbClr val="92D050"/>
                </a:solidFill>
                <a:latin typeface="Calibri"/>
                <a:ea typeface="ＭＳ Ｐゴシック" charset="0"/>
                <a:cs typeface="ＭＳ Ｐゴシック" charset="0"/>
                <a:sym typeface="Wingdings"/>
              </a:rPr>
              <a:t></a:t>
            </a:r>
            <a:endParaRPr lang="en-US" sz="4000" dirty="0">
              <a:solidFill>
                <a:srgbClr val="92D050"/>
              </a:solidFill>
              <a:latin typeface="Calibri"/>
              <a:ea typeface="ＭＳ Ｐゴシック" charset="0"/>
              <a:cs typeface="ＭＳ Ｐゴシック" charset="0"/>
            </a:endParaRPr>
          </a:p>
        </p:txBody>
      </p:sp>
      <p:sp>
        <p:nvSpPr>
          <p:cNvPr id="61" name="TextBox 60"/>
          <p:cNvSpPr txBox="1"/>
          <p:nvPr/>
        </p:nvSpPr>
        <p:spPr>
          <a:xfrm>
            <a:off x="4953000" y="1828800"/>
            <a:ext cx="510076" cy="707886"/>
          </a:xfrm>
          <a:prstGeom prst="rect">
            <a:avLst/>
          </a:prstGeom>
          <a:noFill/>
        </p:spPr>
        <p:txBody>
          <a:bodyPr wrap="none" rtlCol="0">
            <a:spAutoFit/>
          </a:bodyPr>
          <a:lstStyle/>
          <a:p>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62" name="TextBox 61"/>
          <p:cNvSpPr txBox="1"/>
          <p:nvPr/>
        </p:nvSpPr>
        <p:spPr>
          <a:xfrm>
            <a:off x="5458666" y="1981200"/>
            <a:ext cx="1856534" cy="461665"/>
          </a:xfrm>
          <a:prstGeom prst="rect">
            <a:avLst/>
          </a:prstGeom>
          <a:noFill/>
        </p:spPr>
        <p:txBody>
          <a:bodyPr wrap="none" rtlCol="0">
            <a:spAutoFit/>
          </a:bodyPr>
          <a:lstStyle/>
          <a:p>
            <a:r>
              <a:rPr lang="en-US" sz="2400" dirty="0">
                <a:solidFill>
                  <a:srgbClr val="080808"/>
                </a:solidFill>
                <a:latin typeface="Calibri"/>
                <a:ea typeface="ＭＳ Ｐゴシック" charset="0"/>
                <a:cs typeface="ＭＳ Ｐゴシック" charset="0"/>
              </a:rPr>
              <a:t>False positive</a:t>
            </a:r>
          </a:p>
        </p:txBody>
      </p:sp>
      <p:sp>
        <p:nvSpPr>
          <p:cNvPr id="63" name="Slide Number Placeholder 6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78</a:t>
            </a:fld>
            <a:endParaRPr lang="en-US">
              <a:solidFill>
                <a:srgbClr val="080808">
                  <a:tint val="75000"/>
                </a:srgbClr>
              </a:solidFill>
              <a:latin typeface="Calibri"/>
            </a:endParaRPr>
          </a:p>
        </p:txBody>
      </p:sp>
      <p:sp>
        <p:nvSpPr>
          <p:cNvPr id="64" name="TextBox 63"/>
          <p:cNvSpPr txBox="1"/>
          <p:nvPr/>
        </p:nvSpPr>
        <p:spPr>
          <a:xfrm>
            <a:off x="589787" y="5867400"/>
            <a:ext cx="2915413" cy="523220"/>
          </a:xfrm>
          <a:prstGeom prst="rect">
            <a:avLst/>
          </a:prstGeom>
          <a:noFill/>
        </p:spPr>
        <p:txBody>
          <a:bodyPr wrap="none" rtlCol="0">
            <a:spAutoFit/>
          </a:bodyPr>
          <a:lstStyle/>
          <a:p>
            <a:r>
              <a:rPr lang="en-US" sz="2800" dirty="0">
                <a:solidFill>
                  <a:srgbClr val="080808"/>
                </a:solidFill>
                <a:latin typeface="Calibri"/>
                <a:ea typeface="ＭＳ Ｐゴシック" charset="0"/>
                <a:cs typeface="ＭＳ Ｐゴシック" charset="0"/>
              </a:rPr>
              <a:t>Inserted Elements:</a:t>
            </a:r>
          </a:p>
        </p:txBody>
      </p:sp>
      <p:sp>
        <p:nvSpPr>
          <p:cNvPr id="65" name="Oval 64"/>
          <p:cNvSpPr/>
          <p:nvPr/>
        </p:nvSpPr>
        <p:spPr>
          <a:xfrm>
            <a:off x="3581400" y="59436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rgbClr val="080808"/>
                </a:solidFill>
                <a:latin typeface="Calibri"/>
              </a:rPr>
              <a:t>X</a:t>
            </a:r>
          </a:p>
        </p:txBody>
      </p:sp>
      <p:sp>
        <p:nvSpPr>
          <p:cNvPr id="66" name="Oval 65"/>
          <p:cNvSpPr/>
          <p:nvPr/>
        </p:nvSpPr>
        <p:spPr>
          <a:xfrm>
            <a:off x="4343400" y="59436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rgbClr val="080808"/>
                </a:solidFill>
                <a:latin typeface="Calibri"/>
              </a:rPr>
              <a:t>Y</a:t>
            </a:r>
          </a:p>
        </p:txBody>
      </p:sp>
    </p:spTree>
    <p:custDataLst>
      <p:tags r:id="rId1"/>
    </p:custDataLst>
    <p:extLst>
      <p:ext uri="{BB962C8B-B14F-4D97-AF65-F5344CB8AC3E}">
        <p14:creationId xmlns:p14="http://schemas.microsoft.com/office/powerpoint/2010/main" val="3656481218"/>
      </p:ext>
    </p:extLst>
  </p:cSld>
  <p:clrMapOvr>
    <a:masterClrMapping/>
  </p:clrMapOvr>
  <p:transition advTm="975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27"/>
                                        </p:tgtEl>
                                      </p:cBhvr>
                                    </p:animEffect>
                                    <p:set>
                                      <p:cBhvr>
                                        <p:cTn id="76" dur="1" fill="hold">
                                          <p:stCondLst>
                                            <p:cond delay="499"/>
                                          </p:stCondLst>
                                        </p:cTn>
                                        <p:tgtEl>
                                          <p:spTgt spid="2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10"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500"/>
                                        <p:tgtEl>
                                          <p:spTgt spid="64"/>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500"/>
                                        <p:tgtEl>
                                          <p:spTgt spid="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14"/>
                                        </p:tgtEl>
                                      </p:cBhvr>
                                    </p:animEffect>
                                    <p:set>
                                      <p:cBhvr>
                                        <p:cTn id="124" dur="1" fill="hold">
                                          <p:stCondLst>
                                            <p:cond delay="499"/>
                                          </p:stCondLst>
                                        </p:cTn>
                                        <p:tgtEl>
                                          <p:spTgt spid="14"/>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9"/>
                                        </p:tgtEl>
                                      </p:cBhvr>
                                    </p:animEffect>
                                    <p:set>
                                      <p:cBhvr>
                                        <p:cTn id="127" dur="1" fill="hold">
                                          <p:stCondLst>
                                            <p:cond delay="499"/>
                                          </p:stCondLst>
                                        </p:cTn>
                                        <p:tgtEl>
                                          <p:spTgt spid="9"/>
                                        </p:tgtEl>
                                        <p:attrNameLst>
                                          <p:attrName>style.visibility</p:attrName>
                                        </p:attrNameLst>
                                      </p:cBhvr>
                                      <p:to>
                                        <p:strVal val="hidden"/>
                                      </p:to>
                                    </p:set>
                                  </p:childTnLst>
                                </p:cTn>
                              </p:par>
                              <p:par>
                                <p:cTn id="128" presetID="10" presetClass="entr" presetSubtype="0"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fade">
                                      <p:cBhvr>
                                        <p:cTn id="130" dur="500"/>
                                        <p:tgtEl>
                                          <p:spTgt spid="2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500"/>
                                        <p:tgtEl>
                                          <p:spTgt spid="4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fade">
                                      <p:cBhvr>
                                        <p:cTn id="136" dur="500"/>
                                        <p:tgtEl>
                                          <p:spTgt spid="65"/>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30"/>
                                        </p:tgtEl>
                                      </p:cBhvr>
                                    </p:animEffect>
                                    <p:set>
                                      <p:cBhvr>
                                        <p:cTn id="141" dur="1" fill="hold">
                                          <p:stCondLst>
                                            <p:cond delay="499"/>
                                          </p:stCondLst>
                                        </p:cTn>
                                        <p:tgtEl>
                                          <p:spTgt spid="30"/>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39"/>
                                        </p:tgtEl>
                                      </p:cBhvr>
                                    </p:animEffect>
                                    <p:set>
                                      <p:cBhvr>
                                        <p:cTn id="144" dur="1" fill="hold">
                                          <p:stCondLst>
                                            <p:cond delay="499"/>
                                          </p:stCondLst>
                                        </p:cTn>
                                        <p:tgtEl>
                                          <p:spTgt spid="39"/>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2"/>
                                        </p:tgtEl>
                                      </p:cBhvr>
                                    </p:animEffect>
                                    <p:set>
                                      <p:cBhvr>
                                        <p:cTn id="147" dur="1" fill="hold">
                                          <p:stCondLst>
                                            <p:cond delay="499"/>
                                          </p:stCondLst>
                                        </p:cTn>
                                        <p:tgtEl>
                                          <p:spTgt spid="42"/>
                                        </p:tgtEl>
                                        <p:attrNameLst>
                                          <p:attrName>style.visibility</p:attrName>
                                        </p:attrNameLst>
                                      </p:cBhvr>
                                      <p:to>
                                        <p:strVal val="hidden"/>
                                      </p:to>
                                    </p:set>
                                  </p:childTnLst>
                                </p:cTn>
                              </p:par>
                              <p:par>
                                <p:cTn id="148" presetID="10" presetClass="entr" presetSubtype="0" fill="hold" nodeType="with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fade">
                                      <p:cBhvr>
                                        <p:cTn id="150" dur="500"/>
                                        <p:tgtEl>
                                          <p:spTgt spid="49"/>
                                        </p:tgtEl>
                                      </p:cBhvr>
                                    </p:animEffect>
                                  </p:childTnLst>
                                </p:cTn>
                              </p:par>
                              <p:par>
                                <p:cTn id="151" presetID="10" presetClass="entr" presetSubtype="0" fill="hold" nodeType="withEffect">
                                  <p:stCondLst>
                                    <p:cond delay="0"/>
                                  </p:stCondLst>
                                  <p:childTnLst>
                                    <p:set>
                                      <p:cBhvr>
                                        <p:cTn id="152" dur="1" fill="hold">
                                          <p:stCondLst>
                                            <p:cond delay="0"/>
                                          </p:stCondLst>
                                        </p:cTn>
                                        <p:tgtEl>
                                          <p:spTgt spid="47"/>
                                        </p:tgtEl>
                                        <p:attrNameLst>
                                          <p:attrName>style.visibility</p:attrName>
                                        </p:attrNameLst>
                                      </p:cBhvr>
                                      <p:to>
                                        <p:strVal val="visible"/>
                                      </p:to>
                                    </p:set>
                                    <p:animEffect transition="in" filter="fade">
                                      <p:cBhvr>
                                        <p:cTn id="153" dur="500"/>
                                        <p:tgtEl>
                                          <p:spTgt spid="47"/>
                                        </p:tgtEl>
                                      </p:cBhvr>
                                    </p:animEffect>
                                  </p:childTnLst>
                                </p:cTn>
                              </p:par>
                              <p:par>
                                <p:cTn id="154" presetID="10" presetClass="entr" presetSubtype="0" fill="hold" nodeType="withEffect">
                                  <p:stCondLst>
                                    <p:cond delay="0"/>
                                  </p:stCondLst>
                                  <p:childTnLst>
                                    <p:set>
                                      <p:cBhvr>
                                        <p:cTn id="155" dur="1" fill="hold">
                                          <p:stCondLst>
                                            <p:cond delay="0"/>
                                          </p:stCondLst>
                                        </p:cTn>
                                        <p:tgtEl>
                                          <p:spTgt spid="50"/>
                                        </p:tgtEl>
                                        <p:attrNameLst>
                                          <p:attrName>style.visibility</p:attrName>
                                        </p:attrNameLst>
                                      </p:cBhvr>
                                      <p:to>
                                        <p:strVal val="visible"/>
                                      </p:to>
                                    </p:set>
                                    <p:animEffect transition="in" filter="fade">
                                      <p:cBhvr>
                                        <p:cTn id="156" dur="500"/>
                                        <p:tgtEl>
                                          <p:spTgt spid="5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grpId="1" nodeType="clickEffect">
                                  <p:stCondLst>
                                    <p:cond delay="0"/>
                                  </p:stCondLst>
                                  <p:childTnLst>
                                    <p:animEffect transition="out" filter="fade">
                                      <p:cBhvr>
                                        <p:cTn id="160" dur="500"/>
                                        <p:tgtEl>
                                          <p:spTgt spid="19"/>
                                        </p:tgtEl>
                                      </p:cBhvr>
                                    </p:animEffect>
                                    <p:set>
                                      <p:cBhvr>
                                        <p:cTn id="161" dur="1" fill="hold">
                                          <p:stCondLst>
                                            <p:cond delay="499"/>
                                          </p:stCondLst>
                                        </p:cTn>
                                        <p:tgtEl>
                                          <p:spTgt spid="19"/>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7"/>
                                        </p:tgtEl>
                                      </p:cBhvr>
                                    </p:animEffect>
                                    <p:set>
                                      <p:cBhvr>
                                        <p:cTn id="164" dur="1" fill="hold">
                                          <p:stCondLst>
                                            <p:cond delay="499"/>
                                          </p:stCondLst>
                                        </p:cTn>
                                        <p:tgtEl>
                                          <p:spTgt spid="7"/>
                                        </p:tgtEl>
                                        <p:attrNameLst>
                                          <p:attrName>style.visibility</p:attrName>
                                        </p:attrNameLst>
                                      </p:cBhvr>
                                      <p:to>
                                        <p:strVal val="hidden"/>
                                      </p:to>
                                    </p:set>
                                  </p:childTnLst>
                                </p:cTn>
                              </p:par>
                              <p:par>
                                <p:cTn id="165" presetID="10" presetClass="entr" presetSubtype="0"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Effect transition="in" filter="fade">
                                      <p:cBhvr>
                                        <p:cTn id="167" dur="500"/>
                                        <p:tgtEl>
                                          <p:spTgt spid="58"/>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Effect transition="in" filter="fade">
                                      <p:cBhvr>
                                        <p:cTn id="170" dur="500"/>
                                        <p:tgtEl>
                                          <p:spTgt spid="59"/>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fade">
                                      <p:cBhvr>
                                        <p:cTn id="173" dur="500"/>
                                        <p:tgtEl>
                                          <p:spTgt spid="66"/>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nodeType="clickEffect">
                                  <p:stCondLst>
                                    <p:cond delay="0"/>
                                  </p:stCondLst>
                                  <p:childTnLst>
                                    <p:animEffect transition="out" filter="fade">
                                      <p:cBhvr>
                                        <p:cTn id="177" dur="500"/>
                                        <p:tgtEl>
                                          <p:spTgt spid="47"/>
                                        </p:tgtEl>
                                      </p:cBhvr>
                                    </p:animEffect>
                                    <p:set>
                                      <p:cBhvr>
                                        <p:cTn id="178" dur="1" fill="hold">
                                          <p:stCondLst>
                                            <p:cond delay="499"/>
                                          </p:stCondLst>
                                        </p:cTn>
                                        <p:tgtEl>
                                          <p:spTgt spid="47"/>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50"/>
                                        </p:tgtEl>
                                      </p:cBhvr>
                                    </p:animEffect>
                                    <p:set>
                                      <p:cBhvr>
                                        <p:cTn id="181" dur="1" fill="hold">
                                          <p:stCondLst>
                                            <p:cond delay="499"/>
                                          </p:stCondLst>
                                        </p:cTn>
                                        <p:tgtEl>
                                          <p:spTgt spid="50"/>
                                        </p:tgtEl>
                                        <p:attrNameLst>
                                          <p:attrName>style.visibility</p:attrName>
                                        </p:attrNameLst>
                                      </p:cBhvr>
                                      <p:to>
                                        <p:strVal val="hidden"/>
                                      </p:to>
                                    </p:set>
                                  </p:childTnLst>
                                </p:cTn>
                              </p:par>
                              <p:par>
                                <p:cTn id="182" presetID="10" presetClass="exit" presetSubtype="0" fill="hold" grpId="0" nodeType="withEffect">
                                  <p:stCondLst>
                                    <p:cond delay="0"/>
                                  </p:stCondLst>
                                  <p:childTnLst>
                                    <p:animEffect transition="out" filter="fade">
                                      <p:cBhvr>
                                        <p:cTn id="183" dur="500"/>
                                        <p:tgtEl>
                                          <p:spTgt spid="49"/>
                                        </p:tgtEl>
                                      </p:cBhvr>
                                    </p:animEffect>
                                    <p:set>
                                      <p:cBhvr>
                                        <p:cTn id="184" dur="1" fill="hold">
                                          <p:stCondLst>
                                            <p:cond delay="499"/>
                                          </p:stCondLst>
                                        </p:cTn>
                                        <p:tgtEl>
                                          <p:spTgt spid="49"/>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8"/>
                                        </p:tgtEl>
                                      </p:cBhvr>
                                    </p:animEffect>
                                    <p:set>
                                      <p:cBhvr>
                                        <p:cTn id="187" dur="1" fill="hold">
                                          <p:stCondLst>
                                            <p:cond delay="499"/>
                                          </p:stCondLst>
                                        </p:cTn>
                                        <p:tgtEl>
                                          <p:spTgt spid="38"/>
                                        </p:tgtEl>
                                        <p:attrNameLst>
                                          <p:attrName>style.visibility</p:attrName>
                                        </p:attrNameLst>
                                      </p:cBhvr>
                                      <p:to>
                                        <p:strVal val="hidden"/>
                                      </p:to>
                                    </p:set>
                                  </p:childTnLst>
                                </p:cTn>
                              </p:par>
                              <p:par>
                                <p:cTn id="188" presetID="10" presetClass="entr" presetSubtype="0" fill="hold" grpId="0" nodeType="withEffect">
                                  <p:stCondLst>
                                    <p:cond delay="0"/>
                                  </p:stCondLst>
                                  <p:childTnLst>
                                    <p:set>
                                      <p:cBhvr>
                                        <p:cTn id="189" dur="1" fill="hold">
                                          <p:stCondLst>
                                            <p:cond delay="0"/>
                                          </p:stCondLst>
                                        </p:cTn>
                                        <p:tgtEl>
                                          <p:spTgt spid="40"/>
                                        </p:tgtEl>
                                        <p:attrNameLst>
                                          <p:attrName>style.visibility</p:attrName>
                                        </p:attrNameLst>
                                      </p:cBhvr>
                                      <p:to>
                                        <p:strVal val="visible"/>
                                      </p:to>
                                    </p:set>
                                    <p:animEffect transition="in" filter="fade">
                                      <p:cBhvr>
                                        <p:cTn id="190" dur="500"/>
                                        <p:tgtEl>
                                          <p:spTgt spid="40"/>
                                        </p:tgtEl>
                                      </p:cBhvr>
                                    </p:animEffect>
                                  </p:childTnLst>
                                </p:cTn>
                              </p:par>
                              <p:par>
                                <p:cTn id="191" presetID="10" presetClass="entr" presetSubtype="0" fill="hold" grpId="2" nodeType="withEffect">
                                  <p:stCondLst>
                                    <p:cond delay="0"/>
                                  </p:stCondLst>
                                  <p:childTnLst>
                                    <p:set>
                                      <p:cBhvr>
                                        <p:cTn id="192" dur="1" fill="hold">
                                          <p:stCondLst>
                                            <p:cond delay="0"/>
                                          </p:stCondLst>
                                        </p:cTn>
                                        <p:tgtEl>
                                          <p:spTgt spid="30"/>
                                        </p:tgtEl>
                                        <p:attrNameLst>
                                          <p:attrName>style.visibility</p:attrName>
                                        </p:attrNameLst>
                                      </p:cBhvr>
                                      <p:to>
                                        <p:strVal val="visible"/>
                                      </p:to>
                                    </p:set>
                                    <p:animEffect transition="in" filter="fade">
                                      <p:cBhvr>
                                        <p:cTn id="193" dur="500"/>
                                        <p:tgtEl>
                                          <p:spTgt spid="30"/>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9"/>
                                        </p:tgtEl>
                                        <p:attrNameLst>
                                          <p:attrName>style.visibility</p:attrName>
                                        </p:attrNameLst>
                                      </p:cBhvr>
                                      <p:to>
                                        <p:strVal val="visible"/>
                                      </p:to>
                                    </p:set>
                                    <p:animEffect transition="in" filter="fade">
                                      <p:cBhvr>
                                        <p:cTn id="198" dur="500"/>
                                        <p:tgtEl>
                                          <p:spTgt spid="39"/>
                                        </p:tgtEl>
                                      </p:cBhvr>
                                    </p:animEffect>
                                  </p:childTnLst>
                                </p:cTn>
                              </p:par>
                              <p:par>
                                <p:cTn id="199" presetID="10" presetClass="entr" presetSubtype="0" fill="hold" nodeType="withEffect">
                                  <p:stCondLst>
                                    <p:cond delay="0"/>
                                  </p:stCondLst>
                                  <p:childTnLst>
                                    <p:set>
                                      <p:cBhvr>
                                        <p:cTn id="200" dur="1" fill="hold">
                                          <p:stCondLst>
                                            <p:cond delay="0"/>
                                          </p:stCondLst>
                                        </p:cTn>
                                        <p:tgtEl>
                                          <p:spTgt spid="42"/>
                                        </p:tgtEl>
                                        <p:attrNameLst>
                                          <p:attrName>style.visibility</p:attrName>
                                        </p:attrNameLst>
                                      </p:cBhvr>
                                      <p:to>
                                        <p:strVal val="visible"/>
                                      </p:to>
                                    </p:set>
                                    <p:animEffect transition="in" filter="fade">
                                      <p:cBhvr>
                                        <p:cTn id="201" dur="500"/>
                                        <p:tgtEl>
                                          <p:spTgt spid="42"/>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60"/>
                                        </p:tgtEl>
                                        <p:attrNameLst>
                                          <p:attrName>style.visibility</p:attrName>
                                        </p:attrNameLst>
                                      </p:cBhvr>
                                      <p:to>
                                        <p:strVal val="visible"/>
                                      </p:to>
                                    </p:set>
                                    <p:animEffect transition="in" filter="fade">
                                      <p:cBhvr>
                                        <p:cTn id="206" dur="500"/>
                                        <p:tgtEl>
                                          <p:spTgt spid="60"/>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xit" presetSubtype="0" fill="hold" nodeType="clickEffect">
                                  <p:stCondLst>
                                    <p:cond delay="0"/>
                                  </p:stCondLst>
                                  <p:childTnLst>
                                    <p:animEffect transition="out" filter="fade">
                                      <p:cBhvr>
                                        <p:cTn id="210" dur="500"/>
                                        <p:tgtEl>
                                          <p:spTgt spid="42"/>
                                        </p:tgtEl>
                                      </p:cBhvr>
                                    </p:animEffect>
                                    <p:set>
                                      <p:cBhvr>
                                        <p:cTn id="211" dur="1" fill="hold">
                                          <p:stCondLst>
                                            <p:cond delay="499"/>
                                          </p:stCondLst>
                                        </p:cTn>
                                        <p:tgtEl>
                                          <p:spTgt spid="42"/>
                                        </p:tgtEl>
                                        <p:attrNameLst>
                                          <p:attrName>style.visibility</p:attrName>
                                        </p:attrNameLst>
                                      </p:cBhvr>
                                      <p:to>
                                        <p:strVal val="hidden"/>
                                      </p:to>
                                    </p:set>
                                  </p:childTnLst>
                                </p:cTn>
                              </p:par>
                              <p:par>
                                <p:cTn id="212" presetID="10" presetClass="exit" presetSubtype="0" fill="hold" grpId="3" nodeType="withEffect">
                                  <p:stCondLst>
                                    <p:cond delay="0"/>
                                  </p:stCondLst>
                                  <p:childTnLst>
                                    <p:animEffect transition="out" filter="fade">
                                      <p:cBhvr>
                                        <p:cTn id="213" dur="2000"/>
                                        <p:tgtEl>
                                          <p:spTgt spid="30"/>
                                        </p:tgtEl>
                                      </p:cBhvr>
                                    </p:animEffect>
                                    <p:set>
                                      <p:cBhvr>
                                        <p:cTn id="214" dur="1" fill="hold">
                                          <p:stCondLst>
                                            <p:cond delay="1999"/>
                                          </p:stCondLst>
                                        </p:cTn>
                                        <p:tgtEl>
                                          <p:spTgt spid="30"/>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60"/>
                                        </p:tgtEl>
                                      </p:cBhvr>
                                    </p:animEffect>
                                    <p:set>
                                      <p:cBhvr>
                                        <p:cTn id="217" dur="1" fill="hold">
                                          <p:stCondLst>
                                            <p:cond delay="499"/>
                                          </p:stCondLst>
                                        </p:cTn>
                                        <p:tgtEl>
                                          <p:spTgt spid="60"/>
                                        </p:tgtEl>
                                        <p:attrNameLst>
                                          <p:attrName>style.visibility</p:attrName>
                                        </p:attrNameLst>
                                      </p:cBhvr>
                                      <p:to>
                                        <p:strVal val="hidden"/>
                                      </p:to>
                                    </p:set>
                                  </p:childTnLst>
                                </p:cTn>
                              </p:par>
                              <p:par>
                                <p:cTn id="218" presetID="10" presetClass="entr" presetSubtype="0" fill="hold" nodeType="withEffect">
                                  <p:stCondLst>
                                    <p:cond delay="0"/>
                                  </p:stCondLst>
                                  <p:childTnLst>
                                    <p:set>
                                      <p:cBhvr>
                                        <p:cTn id="219" dur="1" fill="hold">
                                          <p:stCondLst>
                                            <p:cond delay="0"/>
                                          </p:stCondLst>
                                        </p:cTn>
                                        <p:tgtEl>
                                          <p:spTgt spid="39"/>
                                        </p:tgtEl>
                                        <p:attrNameLst>
                                          <p:attrName>style.visibility</p:attrName>
                                        </p:attrNameLst>
                                      </p:cBhvr>
                                      <p:to>
                                        <p:strVal val="visible"/>
                                      </p:to>
                                    </p:set>
                                    <p:animEffect transition="in" filter="fade">
                                      <p:cBhvr>
                                        <p:cTn id="220" dur="500"/>
                                        <p:tgtEl>
                                          <p:spTgt spid="39"/>
                                        </p:tgtEl>
                                      </p:cBhvr>
                                    </p:animEffect>
                                  </p:childTnLst>
                                </p:cTn>
                              </p:par>
                              <p:par>
                                <p:cTn id="221" presetID="10" presetClass="entr" presetSubtype="0" fill="hold" nodeType="withEffect">
                                  <p:stCondLst>
                                    <p:cond delay="0"/>
                                  </p:stCondLst>
                                  <p:childTnLst>
                                    <p:set>
                                      <p:cBhvr>
                                        <p:cTn id="222" dur="1" fill="hold">
                                          <p:stCondLst>
                                            <p:cond delay="0"/>
                                          </p:stCondLst>
                                        </p:cTn>
                                        <p:tgtEl>
                                          <p:spTgt spid="45"/>
                                        </p:tgtEl>
                                        <p:attrNameLst>
                                          <p:attrName>style.visibility</p:attrName>
                                        </p:attrNameLst>
                                      </p:cBhvr>
                                      <p:to>
                                        <p:strVal val="visible"/>
                                      </p:to>
                                    </p:set>
                                    <p:animEffect transition="in" filter="fade">
                                      <p:cBhvr>
                                        <p:cTn id="223" dur="500"/>
                                        <p:tgtEl>
                                          <p:spTgt spid="45"/>
                                        </p:tgtEl>
                                      </p:cBhvr>
                                    </p:animEffect>
                                  </p:childTnLst>
                                </p:cTn>
                              </p:par>
                              <p:par>
                                <p:cTn id="224" presetID="10" presetClass="entr" presetSubtype="0" fill="hold" nodeType="withEffect">
                                  <p:stCondLst>
                                    <p:cond delay="0"/>
                                  </p:stCondLst>
                                  <p:childTnLst>
                                    <p:set>
                                      <p:cBhvr>
                                        <p:cTn id="225" dur="1" fill="hold">
                                          <p:stCondLst>
                                            <p:cond delay="0"/>
                                          </p:stCondLst>
                                        </p:cTn>
                                        <p:tgtEl>
                                          <p:spTgt spid="41"/>
                                        </p:tgtEl>
                                        <p:attrNameLst>
                                          <p:attrName>style.visibility</p:attrName>
                                        </p:attrNameLst>
                                      </p:cBhvr>
                                      <p:to>
                                        <p:strVal val="visible"/>
                                      </p:to>
                                    </p:set>
                                    <p:animEffect transition="in" filter="fade">
                                      <p:cBhvr>
                                        <p:cTn id="226" dur="500"/>
                                        <p:tgtEl>
                                          <p:spTgt spid="41"/>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500"/>
                                        <p:tgtEl>
                                          <p:spTgt spid="61"/>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xit" presetSubtype="0" fill="hold" nodeType="clickEffect">
                                  <p:stCondLst>
                                    <p:cond delay="0"/>
                                  </p:stCondLst>
                                  <p:childTnLst>
                                    <p:animEffect transition="out" filter="fade">
                                      <p:cBhvr>
                                        <p:cTn id="235" dur="500"/>
                                        <p:tgtEl>
                                          <p:spTgt spid="39"/>
                                        </p:tgtEl>
                                      </p:cBhvr>
                                    </p:animEffect>
                                    <p:set>
                                      <p:cBhvr>
                                        <p:cTn id="236" dur="1" fill="hold">
                                          <p:stCondLst>
                                            <p:cond delay="499"/>
                                          </p:stCondLst>
                                        </p:cTn>
                                        <p:tgtEl>
                                          <p:spTgt spid="39"/>
                                        </p:tgtEl>
                                        <p:attrNameLst>
                                          <p:attrName>style.visibility</p:attrName>
                                        </p:attrNameLst>
                                      </p:cBhvr>
                                      <p:to>
                                        <p:strVal val="hidden"/>
                                      </p:to>
                                    </p:set>
                                  </p:childTnLst>
                                </p:cTn>
                              </p:par>
                              <p:par>
                                <p:cTn id="237" presetID="10" presetClass="exit" presetSubtype="0" fill="hold" nodeType="withEffect">
                                  <p:stCondLst>
                                    <p:cond delay="0"/>
                                  </p:stCondLst>
                                  <p:childTnLst>
                                    <p:animEffect transition="out" filter="fade">
                                      <p:cBhvr>
                                        <p:cTn id="238" dur="500"/>
                                        <p:tgtEl>
                                          <p:spTgt spid="45"/>
                                        </p:tgtEl>
                                      </p:cBhvr>
                                    </p:animEffect>
                                    <p:set>
                                      <p:cBhvr>
                                        <p:cTn id="239" dur="1" fill="hold">
                                          <p:stCondLst>
                                            <p:cond delay="499"/>
                                          </p:stCondLst>
                                        </p:cTn>
                                        <p:tgtEl>
                                          <p:spTgt spid="45"/>
                                        </p:tgtEl>
                                        <p:attrNameLst>
                                          <p:attrName>style.visibility</p:attrName>
                                        </p:attrNameLst>
                                      </p:cBhvr>
                                      <p:to>
                                        <p:strVal val="hidden"/>
                                      </p:to>
                                    </p:set>
                                  </p:childTnLst>
                                </p:cTn>
                              </p:par>
                              <p:par>
                                <p:cTn id="240" presetID="10" presetClass="exit" presetSubtype="0" fill="hold" grpId="1" nodeType="withEffect">
                                  <p:stCondLst>
                                    <p:cond delay="0"/>
                                  </p:stCondLst>
                                  <p:childTnLst>
                                    <p:animEffect transition="out" filter="fade">
                                      <p:cBhvr>
                                        <p:cTn id="241" dur="500"/>
                                        <p:tgtEl>
                                          <p:spTgt spid="61"/>
                                        </p:tgtEl>
                                      </p:cBhvr>
                                    </p:animEffect>
                                    <p:set>
                                      <p:cBhvr>
                                        <p:cTn id="242" dur="1" fill="hold">
                                          <p:stCondLst>
                                            <p:cond delay="499"/>
                                          </p:stCondLst>
                                        </p:cTn>
                                        <p:tgtEl>
                                          <p:spTgt spid="61"/>
                                        </p:tgtEl>
                                        <p:attrNameLst>
                                          <p:attrName>style.visibility</p:attrName>
                                        </p:attrNameLst>
                                      </p:cBhvr>
                                      <p:to>
                                        <p:strVal val="hidden"/>
                                      </p:to>
                                    </p:set>
                                  </p:childTnLst>
                                </p:cTn>
                              </p:par>
                              <p:par>
                                <p:cTn id="243" presetID="10" presetClass="exit" presetSubtype="0" fill="hold" grpId="0" nodeType="withEffect">
                                  <p:stCondLst>
                                    <p:cond delay="0"/>
                                  </p:stCondLst>
                                  <p:childTnLst>
                                    <p:animEffect transition="out" filter="fade">
                                      <p:cBhvr>
                                        <p:cTn id="244" dur="500"/>
                                        <p:tgtEl>
                                          <p:spTgt spid="41"/>
                                        </p:tgtEl>
                                      </p:cBhvr>
                                    </p:animEffect>
                                    <p:set>
                                      <p:cBhvr>
                                        <p:cTn id="245" dur="1" fill="hold">
                                          <p:stCondLst>
                                            <p:cond delay="499"/>
                                          </p:stCondLst>
                                        </p:cTn>
                                        <p:tgtEl>
                                          <p:spTgt spid="41"/>
                                        </p:tgtEl>
                                        <p:attrNameLst>
                                          <p:attrName>style.visibility</p:attrName>
                                        </p:attrNameLst>
                                      </p:cBhvr>
                                      <p:to>
                                        <p:strVal val="hidden"/>
                                      </p:to>
                                    </p:set>
                                  </p:childTnLst>
                                </p:cTn>
                              </p:par>
                              <p:par>
                                <p:cTn id="246" presetID="10" presetClass="entr" presetSubtype="0" fill="hold" grpId="0" nodeType="withEffect">
                                  <p:stCondLst>
                                    <p:cond delay="0"/>
                                  </p:stCondLst>
                                  <p:childTnLst>
                                    <p:set>
                                      <p:cBhvr>
                                        <p:cTn id="247" dur="1" fill="hold">
                                          <p:stCondLst>
                                            <p:cond delay="0"/>
                                          </p:stCondLst>
                                        </p:cTn>
                                        <p:tgtEl>
                                          <p:spTgt spid="43"/>
                                        </p:tgtEl>
                                        <p:attrNameLst>
                                          <p:attrName>style.visibility</p:attrName>
                                        </p:attrNameLst>
                                      </p:cBhvr>
                                      <p:to>
                                        <p:strVal val="visible"/>
                                      </p:to>
                                    </p:set>
                                    <p:animEffect transition="in" filter="fade">
                                      <p:cBhvr>
                                        <p:cTn id="248" dur="500"/>
                                        <p:tgtEl>
                                          <p:spTgt spid="43"/>
                                        </p:tgtEl>
                                      </p:cBhvr>
                                    </p:animEffect>
                                  </p:childTnLst>
                                </p:cTn>
                              </p:par>
                              <p:par>
                                <p:cTn id="249" presetID="10" presetClass="entr" presetSubtype="0" fill="hold" nodeType="withEffect">
                                  <p:stCondLst>
                                    <p:cond delay="0"/>
                                  </p:stCondLst>
                                  <p:childTnLst>
                                    <p:set>
                                      <p:cBhvr>
                                        <p:cTn id="250" dur="1" fill="hold">
                                          <p:stCondLst>
                                            <p:cond delay="0"/>
                                          </p:stCondLst>
                                        </p:cTn>
                                        <p:tgtEl>
                                          <p:spTgt spid="42"/>
                                        </p:tgtEl>
                                        <p:attrNameLst>
                                          <p:attrName>style.visibility</p:attrName>
                                        </p:attrNameLst>
                                      </p:cBhvr>
                                      <p:to>
                                        <p:strVal val="visible"/>
                                      </p:to>
                                    </p:set>
                                    <p:animEffect transition="in" filter="fade">
                                      <p:cBhvr>
                                        <p:cTn id="251" dur="500"/>
                                        <p:tgtEl>
                                          <p:spTgt spid="42"/>
                                        </p:tgtEl>
                                      </p:cBhvr>
                                    </p:animEffect>
                                  </p:childTnLst>
                                </p:cTn>
                              </p:par>
                              <p:par>
                                <p:cTn id="252" presetID="10" presetClass="entr" presetSubtype="0" fill="hold" nodeType="withEffect">
                                  <p:stCondLst>
                                    <p:cond delay="0"/>
                                  </p:stCondLst>
                                  <p:childTnLst>
                                    <p:set>
                                      <p:cBhvr>
                                        <p:cTn id="253" dur="1" fill="hold">
                                          <p:stCondLst>
                                            <p:cond delay="0"/>
                                          </p:stCondLst>
                                        </p:cTn>
                                        <p:tgtEl>
                                          <p:spTgt spid="47"/>
                                        </p:tgtEl>
                                        <p:attrNameLst>
                                          <p:attrName>style.visibility</p:attrName>
                                        </p:attrNameLst>
                                      </p:cBhvr>
                                      <p:to>
                                        <p:strVal val="visible"/>
                                      </p:to>
                                    </p:set>
                                    <p:animEffect transition="in" filter="fade">
                                      <p:cBhvr>
                                        <p:cTn id="254" dur="500"/>
                                        <p:tgtEl>
                                          <p:spTgt spid="47"/>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2" nodeType="clickEffect">
                                  <p:stCondLst>
                                    <p:cond delay="0"/>
                                  </p:stCondLst>
                                  <p:childTnLst>
                                    <p:set>
                                      <p:cBhvr>
                                        <p:cTn id="258" dur="1" fill="hold">
                                          <p:stCondLst>
                                            <p:cond delay="0"/>
                                          </p:stCondLst>
                                        </p:cTn>
                                        <p:tgtEl>
                                          <p:spTgt spid="60"/>
                                        </p:tgtEl>
                                        <p:attrNameLst>
                                          <p:attrName>style.visibility</p:attrName>
                                        </p:attrNameLst>
                                      </p:cBhvr>
                                      <p:to>
                                        <p:strVal val="visible"/>
                                      </p:to>
                                    </p:set>
                                    <p:animEffect transition="in" filter="fade">
                                      <p:cBhvr>
                                        <p:cTn id="259" dur="500"/>
                                        <p:tgtEl>
                                          <p:spTgt spid="60"/>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grpId="0" nodeType="clickEffect">
                                  <p:stCondLst>
                                    <p:cond delay="0"/>
                                  </p:stCondLst>
                                  <p:childTnLst>
                                    <p:set>
                                      <p:cBhvr>
                                        <p:cTn id="263" dur="1" fill="hold">
                                          <p:stCondLst>
                                            <p:cond delay="0"/>
                                          </p:stCondLst>
                                        </p:cTn>
                                        <p:tgtEl>
                                          <p:spTgt spid="51"/>
                                        </p:tgtEl>
                                        <p:attrNameLst>
                                          <p:attrName>style.visibility</p:attrName>
                                        </p:attrNameLst>
                                      </p:cBhvr>
                                      <p:to>
                                        <p:strVal val="visible"/>
                                      </p:to>
                                    </p:set>
                                    <p:animEffect transition="in" filter="fade">
                                      <p:cBhvr>
                                        <p:cTn id="264" dur="500"/>
                                        <p:tgtEl>
                                          <p:spTgt spid="51"/>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52"/>
                                        </p:tgtEl>
                                        <p:attrNameLst>
                                          <p:attrName>style.visibility</p:attrName>
                                        </p:attrNameLst>
                                      </p:cBhvr>
                                      <p:to>
                                        <p:strVal val="visible"/>
                                      </p:to>
                                    </p:set>
                                    <p:animEffect transition="in" filter="fade">
                                      <p:cBhvr>
                                        <p:cTn id="267" dur="500"/>
                                        <p:tgtEl>
                                          <p:spTgt spid="52"/>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2"/>
                                        </p:tgtEl>
                                        <p:attrNameLst>
                                          <p:attrName>style.visibility</p:attrName>
                                        </p:attrNameLst>
                                      </p:cBhvr>
                                      <p:to>
                                        <p:strVal val="visible"/>
                                      </p:to>
                                    </p:set>
                                    <p:animEffect transition="in" filter="fade">
                                      <p:cBhvr>
                                        <p:cTn id="272" dur="500"/>
                                        <p:tgtEl>
                                          <p:spTgt spid="62"/>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xit" presetSubtype="0" fill="hold" grpId="1" nodeType="clickEffect">
                                  <p:stCondLst>
                                    <p:cond delay="0"/>
                                  </p:stCondLst>
                                  <p:childTnLst>
                                    <p:animEffect transition="out" filter="fade">
                                      <p:cBhvr>
                                        <p:cTn id="276" dur="500"/>
                                        <p:tgtEl>
                                          <p:spTgt spid="43"/>
                                        </p:tgtEl>
                                      </p:cBhvr>
                                    </p:animEffect>
                                    <p:set>
                                      <p:cBhvr>
                                        <p:cTn id="277" dur="1" fill="hold">
                                          <p:stCondLst>
                                            <p:cond delay="499"/>
                                          </p:stCondLst>
                                        </p:cTn>
                                        <p:tgtEl>
                                          <p:spTgt spid="43"/>
                                        </p:tgtEl>
                                        <p:attrNameLst>
                                          <p:attrName>style.visibility</p:attrName>
                                        </p:attrNameLst>
                                      </p:cBhvr>
                                      <p:to>
                                        <p:strVal val="hidden"/>
                                      </p:to>
                                    </p:set>
                                  </p:childTnLst>
                                </p:cTn>
                              </p:par>
                              <p:par>
                                <p:cTn id="278" presetID="10" presetClass="exit" presetSubtype="0" fill="hold" grpId="1" nodeType="withEffect">
                                  <p:stCondLst>
                                    <p:cond delay="0"/>
                                  </p:stCondLst>
                                  <p:childTnLst>
                                    <p:animEffect transition="out" filter="fade">
                                      <p:cBhvr>
                                        <p:cTn id="279" dur="500"/>
                                        <p:tgtEl>
                                          <p:spTgt spid="62"/>
                                        </p:tgtEl>
                                      </p:cBhvr>
                                    </p:animEffect>
                                    <p:set>
                                      <p:cBhvr>
                                        <p:cTn id="280" dur="1" fill="hold">
                                          <p:stCondLst>
                                            <p:cond delay="499"/>
                                          </p:stCondLst>
                                        </p:cTn>
                                        <p:tgtEl>
                                          <p:spTgt spid="62"/>
                                        </p:tgtEl>
                                        <p:attrNameLst>
                                          <p:attrName>style.visibility</p:attrName>
                                        </p:attrNameLst>
                                      </p:cBhvr>
                                      <p:to>
                                        <p:strVal val="hidden"/>
                                      </p:to>
                                    </p:set>
                                  </p:childTnLst>
                                </p:cTn>
                              </p:par>
                              <p:par>
                                <p:cTn id="281" presetID="10" presetClass="exit" presetSubtype="0" fill="hold" grpId="3" nodeType="withEffect">
                                  <p:stCondLst>
                                    <p:cond delay="0"/>
                                  </p:stCondLst>
                                  <p:childTnLst>
                                    <p:animEffect transition="out" filter="fade">
                                      <p:cBhvr>
                                        <p:cTn id="282" dur="500"/>
                                        <p:tgtEl>
                                          <p:spTgt spid="60"/>
                                        </p:tgtEl>
                                      </p:cBhvr>
                                    </p:animEffect>
                                    <p:set>
                                      <p:cBhvr>
                                        <p:cTn id="283" dur="1" fill="hold">
                                          <p:stCondLst>
                                            <p:cond delay="499"/>
                                          </p:stCondLst>
                                        </p:cTn>
                                        <p:tgtEl>
                                          <p:spTgt spid="60"/>
                                        </p:tgtEl>
                                        <p:attrNameLst>
                                          <p:attrName>style.visibility</p:attrName>
                                        </p:attrNameLst>
                                      </p:cBhvr>
                                      <p:to>
                                        <p:strVal val="hidden"/>
                                      </p:to>
                                    </p:set>
                                  </p:childTnLst>
                                </p:cTn>
                              </p:par>
                              <p:par>
                                <p:cTn id="284" presetID="10" presetClass="exit" presetSubtype="0" fill="hold" nodeType="withEffect">
                                  <p:stCondLst>
                                    <p:cond delay="0"/>
                                  </p:stCondLst>
                                  <p:childTnLst>
                                    <p:animEffect transition="out" filter="fade">
                                      <p:cBhvr>
                                        <p:cTn id="285" dur="500"/>
                                        <p:tgtEl>
                                          <p:spTgt spid="42"/>
                                        </p:tgtEl>
                                      </p:cBhvr>
                                    </p:animEffect>
                                    <p:set>
                                      <p:cBhvr>
                                        <p:cTn id="286" dur="1" fill="hold">
                                          <p:stCondLst>
                                            <p:cond delay="499"/>
                                          </p:stCondLst>
                                        </p:cTn>
                                        <p:tgtEl>
                                          <p:spTgt spid="42"/>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500"/>
                                        <p:tgtEl>
                                          <p:spTgt spid="47"/>
                                        </p:tgtEl>
                                      </p:cBhvr>
                                    </p:animEffect>
                                    <p:set>
                                      <p:cBhvr>
                                        <p:cTn id="289" dur="1" fill="hold">
                                          <p:stCondLst>
                                            <p:cond delay="499"/>
                                          </p:stCondLst>
                                        </p:cTn>
                                        <p:tgtEl>
                                          <p:spTgt spid="47"/>
                                        </p:tgtEl>
                                        <p:attrNameLst>
                                          <p:attrName>style.visibility</p:attrName>
                                        </p:attrNameLst>
                                      </p:cBhvr>
                                      <p:to>
                                        <p:strVal val="hidden"/>
                                      </p:to>
                                    </p:set>
                                  </p:childTnLst>
                                </p:cTn>
                              </p:par>
                              <p:par>
                                <p:cTn id="290" presetID="10" presetClass="exit" presetSubtype="0" fill="hold" nodeType="withEffect">
                                  <p:stCondLst>
                                    <p:cond delay="0"/>
                                  </p:stCondLst>
                                  <p:childTnLst>
                                    <p:animEffect transition="out" filter="fade">
                                      <p:cBhvr>
                                        <p:cTn id="291" dur="500"/>
                                        <p:tgtEl>
                                          <p:spTgt spid="40"/>
                                        </p:tgtEl>
                                      </p:cBhvr>
                                    </p:animEffect>
                                    <p:set>
                                      <p:cBhvr>
                                        <p:cTn id="292" dur="1" fill="hold">
                                          <p:stCondLst>
                                            <p:cond delay="499"/>
                                          </p:stCondLst>
                                        </p:cTn>
                                        <p:tgtEl>
                                          <p:spTgt spid="40"/>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51"/>
                                        </p:tgtEl>
                                      </p:cBhvr>
                                    </p:animEffect>
                                    <p:set>
                                      <p:cBhvr>
                                        <p:cTn id="295" dur="1" fill="hold">
                                          <p:stCondLst>
                                            <p:cond delay="499"/>
                                          </p:stCondLst>
                                        </p:cTn>
                                        <p:tgtEl>
                                          <p:spTgt spid="51"/>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52"/>
                                        </p:tgtEl>
                                      </p:cBhvr>
                                    </p:animEffect>
                                    <p:set>
                                      <p:cBhvr>
                                        <p:cTn id="298" dur="1" fill="hold">
                                          <p:stCondLst>
                                            <p:cond delay="499"/>
                                          </p:stCondLst>
                                        </p:cTn>
                                        <p:tgtEl>
                                          <p:spTgt spid="52"/>
                                        </p:tgtEl>
                                        <p:attrNameLst>
                                          <p:attrName>style.visibility</p:attrName>
                                        </p:attrNameLst>
                                      </p:cBhvr>
                                      <p:to>
                                        <p:strVal val="hidden"/>
                                      </p:to>
                                    </p:set>
                                  </p:childTnLst>
                                </p:cTn>
                              </p:par>
                              <p:par>
                                <p:cTn id="299" presetID="10" presetClass="entr" presetSubtype="0" fill="hold" nodeType="withEffect">
                                  <p:stCondLst>
                                    <p:cond delay="0"/>
                                  </p:stCondLst>
                                  <p:childTnLst>
                                    <p:set>
                                      <p:cBhvr>
                                        <p:cTn id="300" dur="1" fill="hold">
                                          <p:stCondLst>
                                            <p:cond delay="0"/>
                                          </p:stCondLst>
                                        </p:cTn>
                                        <p:tgtEl>
                                          <p:spTgt spid="46"/>
                                        </p:tgtEl>
                                        <p:attrNameLst>
                                          <p:attrName>style.visibility</p:attrName>
                                        </p:attrNameLst>
                                      </p:cBhvr>
                                      <p:to>
                                        <p:strVal val="visible"/>
                                      </p:to>
                                    </p:set>
                                    <p:animEffect transition="in" filter="fade">
                                      <p:cBhvr>
                                        <p:cTn id="301" dur="500"/>
                                        <p:tgtEl>
                                          <p:spTgt spid="46"/>
                                        </p:tgtEl>
                                      </p:cBhvr>
                                    </p:animEffect>
                                  </p:childTnLst>
                                </p:cTn>
                              </p:par>
                              <p:par>
                                <p:cTn id="302" presetID="10" presetClass="entr" presetSubtype="0" fill="hold" nodeType="withEffect">
                                  <p:stCondLst>
                                    <p:cond delay="0"/>
                                  </p:stCondLst>
                                  <p:childTnLst>
                                    <p:set>
                                      <p:cBhvr>
                                        <p:cTn id="303" dur="1" fill="hold">
                                          <p:stCondLst>
                                            <p:cond delay="0"/>
                                          </p:stCondLst>
                                        </p:cTn>
                                        <p:tgtEl>
                                          <p:spTgt spid="30"/>
                                        </p:tgtEl>
                                        <p:attrNameLst>
                                          <p:attrName>style.visibility</p:attrName>
                                        </p:attrNameLst>
                                      </p:cBhvr>
                                      <p:to>
                                        <p:strVal val="visible"/>
                                      </p:to>
                                    </p:set>
                                    <p:animEffect transition="in" filter="fade">
                                      <p:cBhvr>
                                        <p:cTn id="304" dur="500"/>
                                        <p:tgtEl>
                                          <p:spTgt spid="30"/>
                                        </p:tgtEl>
                                      </p:cBhvr>
                                    </p:animEffect>
                                  </p:childTnLst>
                                </p:cTn>
                              </p:par>
                              <p:par>
                                <p:cTn id="305" presetID="10" presetClass="entr" presetSubtype="0" fill="hold" nodeType="withEffect">
                                  <p:stCondLst>
                                    <p:cond delay="0"/>
                                  </p:stCondLst>
                                  <p:childTnLst>
                                    <p:set>
                                      <p:cBhvr>
                                        <p:cTn id="306" dur="1" fill="hold">
                                          <p:stCondLst>
                                            <p:cond delay="0"/>
                                          </p:stCondLst>
                                        </p:cTn>
                                        <p:tgtEl>
                                          <p:spTgt spid="56"/>
                                        </p:tgtEl>
                                        <p:attrNameLst>
                                          <p:attrName>style.visibility</p:attrName>
                                        </p:attrNameLst>
                                      </p:cBhvr>
                                      <p:to>
                                        <p:strVal val="visible"/>
                                      </p:to>
                                    </p:set>
                                    <p:animEffect transition="in" filter="fade">
                                      <p:cBhvr>
                                        <p:cTn id="307" dur="500"/>
                                        <p:tgtEl>
                                          <p:spTgt spid="56"/>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nodeType="clickEffect">
                                  <p:stCondLst>
                                    <p:cond delay="0"/>
                                  </p:stCondLst>
                                  <p:childTnLst>
                                    <p:set>
                                      <p:cBhvr>
                                        <p:cTn id="311" dur="1" fill="hold">
                                          <p:stCondLst>
                                            <p:cond delay="0"/>
                                          </p:stCondLst>
                                        </p:cTn>
                                        <p:tgtEl>
                                          <p:spTgt spid="53"/>
                                        </p:tgtEl>
                                        <p:attrNameLst>
                                          <p:attrName>style.visibility</p:attrName>
                                        </p:attrNameLst>
                                      </p:cBhvr>
                                      <p:to>
                                        <p:strVal val="visible"/>
                                      </p:to>
                                    </p:set>
                                    <p:animEffect transition="in" filter="fade">
                                      <p:cBhvr>
                                        <p:cTn id="312" dur="500"/>
                                        <p:tgtEl>
                                          <p:spTgt spid="53"/>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xit" presetSubtype="0" fill="hold" grpId="4" nodeType="clickEffect">
                                  <p:stCondLst>
                                    <p:cond delay="0"/>
                                  </p:stCondLst>
                                  <p:childTnLst>
                                    <p:animEffect transition="out" filter="fade">
                                      <p:cBhvr>
                                        <p:cTn id="316" dur="500"/>
                                        <p:tgtEl>
                                          <p:spTgt spid="30"/>
                                        </p:tgtEl>
                                      </p:cBhvr>
                                    </p:animEffect>
                                    <p:set>
                                      <p:cBhvr>
                                        <p:cTn id="317" dur="1" fill="hold">
                                          <p:stCondLst>
                                            <p:cond delay="499"/>
                                          </p:stCondLst>
                                        </p:cTn>
                                        <p:tgtEl>
                                          <p:spTgt spid="30"/>
                                        </p:tgtEl>
                                        <p:attrNameLst>
                                          <p:attrName>style.visibility</p:attrName>
                                        </p:attrNameLst>
                                      </p:cBhvr>
                                      <p:to>
                                        <p:strVal val="hidden"/>
                                      </p:to>
                                    </p:set>
                                  </p:childTnLst>
                                </p:cTn>
                              </p:par>
                              <p:par>
                                <p:cTn id="318" presetID="10" presetClass="exit" presetSubtype="0" fill="hold" grpId="0" nodeType="withEffect">
                                  <p:stCondLst>
                                    <p:cond delay="0"/>
                                  </p:stCondLst>
                                  <p:childTnLst>
                                    <p:animEffect transition="out" filter="fade">
                                      <p:cBhvr>
                                        <p:cTn id="319" dur="500"/>
                                        <p:tgtEl>
                                          <p:spTgt spid="46"/>
                                        </p:tgtEl>
                                      </p:cBhvr>
                                    </p:animEffect>
                                    <p:set>
                                      <p:cBhvr>
                                        <p:cTn id="320" dur="1" fill="hold">
                                          <p:stCondLst>
                                            <p:cond delay="499"/>
                                          </p:stCondLst>
                                        </p:cTn>
                                        <p:tgtEl>
                                          <p:spTgt spid="46"/>
                                        </p:tgtEl>
                                        <p:attrNameLst>
                                          <p:attrName>style.visibility</p:attrName>
                                        </p:attrNameLst>
                                      </p:cBhvr>
                                      <p:to>
                                        <p:strVal val="hidden"/>
                                      </p:to>
                                    </p:set>
                                  </p:childTnLst>
                                </p:cTn>
                              </p:par>
                              <p:par>
                                <p:cTn id="321" presetID="10" presetClass="exit" presetSubtype="0" fill="hold" nodeType="withEffect">
                                  <p:stCondLst>
                                    <p:cond delay="0"/>
                                  </p:stCondLst>
                                  <p:childTnLst>
                                    <p:animEffect transition="out" filter="fade">
                                      <p:cBhvr>
                                        <p:cTn id="322" dur="500"/>
                                        <p:tgtEl>
                                          <p:spTgt spid="53"/>
                                        </p:tgtEl>
                                      </p:cBhvr>
                                    </p:animEffect>
                                    <p:set>
                                      <p:cBhvr>
                                        <p:cTn id="323" dur="1" fill="hold">
                                          <p:stCondLst>
                                            <p:cond delay="499"/>
                                          </p:stCondLst>
                                        </p:cTn>
                                        <p:tgtEl>
                                          <p:spTgt spid="53"/>
                                        </p:tgtEl>
                                        <p:attrNameLst>
                                          <p:attrName>style.visibility</p:attrName>
                                        </p:attrNameLst>
                                      </p:cBhvr>
                                      <p:to>
                                        <p:strVal val="hidden"/>
                                      </p:to>
                                    </p:set>
                                  </p:childTnLst>
                                </p:cTn>
                              </p:par>
                              <p:par>
                                <p:cTn id="324" presetID="10" presetClass="exit" presetSubtype="0" fill="hold" grpId="0" nodeType="withEffect">
                                  <p:stCondLst>
                                    <p:cond delay="0"/>
                                  </p:stCondLst>
                                  <p:childTnLst>
                                    <p:animEffect transition="out" filter="fade">
                                      <p:cBhvr>
                                        <p:cTn id="325" dur="500"/>
                                        <p:tgtEl>
                                          <p:spTgt spid="56"/>
                                        </p:tgtEl>
                                      </p:cBhvr>
                                    </p:animEffect>
                                    <p:set>
                                      <p:cBhvr>
                                        <p:cTn id="326" dur="1" fill="hold">
                                          <p:stCondLst>
                                            <p:cond delay="499"/>
                                          </p:stCondLst>
                                        </p:cTn>
                                        <p:tgtEl>
                                          <p:spTgt spid="56"/>
                                        </p:tgtEl>
                                        <p:attrNameLst>
                                          <p:attrName>style.visibility</p:attrName>
                                        </p:attrNameLst>
                                      </p:cBhvr>
                                      <p:to>
                                        <p:strVal val="hidden"/>
                                      </p:to>
                                    </p:set>
                                  </p:childTnLst>
                                </p:cTn>
                              </p:par>
                              <p:par>
                                <p:cTn id="327" presetID="10" presetClass="entr" presetSubtype="0" fill="hold" grpId="0" nodeType="withEffect">
                                  <p:stCondLst>
                                    <p:cond delay="0"/>
                                  </p:stCondLst>
                                  <p:childTnLst>
                                    <p:set>
                                      <p:cBhvr>
                                        <p:cTn id="328" dur="1" fill="hold">
                                          <p:stCondLst>
                                            <p:cond delay="0"/>
                                          </p:stCondLst>
                                        </p:cTn>
                                        <p:tgtEl>
                                          <p:spTgt spid="57"/>
                                        </p:tgtEl>
                                        <p:attrNameLst>
                                          <p:attrName>style.visibility</p:attrName>
                                        </p:attrNameLst>
                                      </p:cBhvr>
                                      <p:to>
                                        <p:strVal val="visible"/>
                                      </p:to>
                                    </p:set>
                                    <p:animEffect transition="in" filter="fade">
                                      <p:cBhvr>
                                        <p:cTn id="329" dur="500"/>
                                        <p:tgtEl>
                                          <p:spTgt spid="57"/>
                                        </p:tgtEl>
                                      </p:cBhvr>
                                    </p:animEffect>
                                  </p:childTnLst>
                                </p:cTn>
                              </p:par>
                            </p:childTnLst>
                          </p:cTn>
                        </p:par>
                      </p:childTnLst>
                    </p:cTn>
                  </p:par>
                  <p:par>
                    <p:cTn id="330" fill="hold">
                      <p:stCondLst>
                        <p:cond delay="indefinite"/>
                      </p:stCondLst>
                      <p:childTnLst>
                        <p:par>
                          <p:cTn id="331" fill="hold">
                            <p:stCondLst>
                              <p:cond delay="0"/>
                            </p:stCondLst>
                            <p:childTnLst>
                              <p:par>
                                <p:cTn id="332" presetID="10" presetClass="exit" presetSubtype="0" fill="hold" grpId="1" nodeType="clickEffect">
                                  <p:stCondLst>
                                    <p:cond delay="0"/>
                                  </p:stCondLst>
                                  <p:childTnLst>
                                    <p:animEffect transition="out" filter="fade">
                                      <p:cBhvr>
                                        <p:cTn id="333" dur="500"/>
                                        <p:tgtEl>
                                          <p:spTgt spid="59"/>
                                        </p:tgtEl>
                                      </p:cBhvr>
                                    </p:animEffect>
                                    <p:set>
                                      <p:cBhvr>
                                        <p:cTn id="334" dur="1" fill="hold">
                                          <p:stCondLst>
                                            <p:cond delay="499"/>
                                          </p:stCondLst>
                                        </p:cTn>
                                        <p:tgtEl>
                                          <p:spTgt spid="59"/>
                                        </p:tgtEl>
                                        <p:attrNameLst>
                                          <p:attrName>style.visibility</p:attrName>
                                        </p:attrNameLst>
                                      </p:cBhvr>
                                      <p:to>
                                        <p:strVal val="hidden"/>
                                      </p:to>
                                    </p:set>
                                  </p:childTnLst>
                                </p:cTn>
                              </p:par>
                              <p:par>
                                <p:cTn id="335" presetID="10" presetClass="exit" presetSubtype="0" fill="hold" grpId="1" nodeType="withEffect">
                                  <p:stCondLst>
                                    <p:cond delay="0"/>
                                  </p:stCondLst>
                                  <p:childTnLst>
                                    <p:animEffect transition="out" filter="fade">
                                      <p:cBhvr>
                                        <p:cTn id="336" dur="500"/>
                                        <p:tgtEl>
                                          <p:spTgt spid="22"/>
                                        </p:tgtEl>
                                      </p:cBhvr>
                                    </p:animEffect>
                                    <p:set>
                                      <p:cBhvr>
                                        <p:cTn id="337" dur="1" fill="hold">
                                          <p:stCondLst>
                                            <p:cond delay="499"/>
                                          </p:stCondLst>
                                        </p:cTn>
                                        <p:tgtEl>
                                          <p:spTgt spid="22"/>
                                        </p:tgtEl>
                                        <p:attrNameLst>
                                          <p:attrName>style.visibility</p:attrName>
                                        </p:attrNameLst>
                                      </p:cBhvr>
                                      <p:to>
                                        <p:strVal val="hidden"/>
                                      </p:to>
                                    </p:set>
                                  </p:childTnLst>
                                </p:cTn>
                              </p:par>
                              <p:par>
                                <p:cTn id="338" presetID="10" presetClass="exit" presetSubtype="0" fill="hold" grpId="1" nodeType="withEffect">
                                  <p:stCondLst>
                                    <p:cond delay="0"/>
                                  </p:stCondLst>
                                  <p:childTnLst>
                                    <p:animEffect transition="out" filter="fade">
                                      <p:cBhvr>
                                        <p:cTn id="339" dur="500"/>
                                        <p:tgtEl>
                                          <p:spTgt spid="48"/>
                                        </p:tgtEl>
                                      </p:cBhvr>
                                    </p:animEffect>
                                    <p:set>
                                      <p:cBhvr>
                                        <p:cTn id="340" dur="1" fill="hold">
                                          <p:stCondLst>
                                            <p:cond delay="499"/>
                                          </p:stCondLst>
                                        </p:cTn>
                                        <p:tgtEl>
                                          <p:spTgt spid="48"/>
                                        </p:tgtEl>
                                        <p:attrNameLst>
                                          <p:attrName>style.visibility</p:attrName>
                                        </p:attrNameLst>
                                      </p:cBhvr>
                                      <p:to>
                                        <p:strVal val="hidden"/>
                                      </p:to>
                                    </p:set>
                                  </p:childTnLst>
                                </p:cTn>
                              </p:par>
                              <p:par>
                                <p:cTn id="341" presetID="10" presetClass="exit" presetSubtype="0" fill="hold" grpId="1" nodeType="withEffect">
                                  <p:stCondLst>
                                    <p:cond delay="0"/>
                                  </p:stCondLst>
                                  <p:childTnLst>
                                    <p:animEffect transition="out" filter="fade">
                                      <p:cBhvr>
                                        <p:cTn id="342" dur="500"/>
                                        <p:tgtEl>
                                          <p:spTgt spid="58"/>
                                        </p:tgtEl>
                                      </p:cBhvr>
                                    </p:animEffect>
                                    <p:set>
                                      <p:cBhvr>
                                        <p:cTn id="343" dur="1" fill="hold">
                                          <p:stCondLst>
                                            <p:cond delay="499"/>
                                          </p:stCondLst>
                                        </p:cTn>
                                        <p:tgtEl>
                                          <p:spTgt spid="58"/>
                                        </p:tgtEl>
                                        <p:attrNameLst>
                                          <p:attrName>style.visibility</p:attrName>
                                        </p:attrNameLst>
                                      </p:cBhvr>
                                      <p:to>
                                        <p:strVal val="hidden"/>
                                      </p:to>
                                    </p:set>
                                  </p:childTnLst>
                                </p:cTn>
                              </p:par>
                              <p:par>
                                <p:cTn id="344" presetID="10" presetClass="entr" presetSubtype="0" fill="hold" grpId="2" nodeType="withEffect">
                                  <p:stCondLst>
                                    <p:cond delay="0"/>
                                  </p:stCondLst>
                                  <p:childTnLst>
                                    <p:set>
                                      <p:cBhvr>
                                        <p:cTn id="345" dur="1" fill="hold">
                                          <p:stCondLst>
                                            <p:cond delay="0"/>
                                          </p:stCondLst>
                                        </p:cTn>
                                        <p:tgtEl>
                                          <p:spTgt spid="7"/>
                                        </p:tgtEl>
                                        <p:attrNameLst>
                                          <p:attrName>style.visibility</p:attrName>
                                        </p:attrNameLst>
                                      </p:cBhvr>
                                      <p:to>
                                        <p:strVal val="visible"/>
                                      </p:to>
                                    </p:set>
                                    <p:animEffect transition="in" filter="fade">
                                      <p:cBhvr>
                                        <p:cTn id="346" dur="500"/>
                                        <p:tgtEl>
                                          <p:spTgt spid="7"/>
                                        </p:tgtEl>
                                      </p:cBhvr>
                                    </p:animEffect>
                                  </p:childTnLst>
                                </p:cTn>
                              </p:par>
                              <p:par>
                                <p:cTn id="347" presetID="10" presetClass="entr" presetSubtype="0" fill="hold" grpId="2" nodeType="withEffect">
                                  <p:stCondLst>
                                    <p:cond delay="0"/>
                                  </p:stCondLst>
                                  <p:childTnLst>
                                    <p:set>
                                      <p:cBhvr>
                                        <p:cTn id="348" dur="1" fill="hold">
                                          <p:stCondLst>
                                            <p:cond delay="0"/>
                                          </p:stCondLst>
                                        </p:cTn>
                                        <p:tgtEl>
                                          <p:spTgt spid="9"/>
                                        </p:tgtEl>
                                        <p:attrNameLst>
                                          <p:attrName>style.visibility</p:attrName>
                                        </p:attrNameLst>
                                      </p:cBhvr>
                                      <p:to>
                                        <p:strVal val="visible"/>
                                      </p:to>
                                    </p:set>
                                    <p:animEffect transition="in" filter="fade">
                                      <p:cBhvr>
                                        <p:cTn id="349" dur="500"/>
                                        <p:tgtEl>
                                          <p:spTgt spid="9"/>
                                        </p:tgtEl>
                                      </p:cBhvr>
                                    </p:animEffect>
                                  </p:childTnLst>
                                </p:cTn>
                              </p:par>
                              <p:par>
                                <p:cTn id="350" presetID="10" presetClass="entr" presetSubtype="0" fill="hold" grpId="2" nodeType="withEffect">
                                  <p:stCondLst>
                                    <p:cond delay="0"/>
                                  </p:stCondLst>
                                  <p:childTnLst>
                                    <p:set>
                                      <p:cBhvr>
                                        <p:cTn id="351" dur="1" fill="hold">
                                          <p:stCondLst>
                                            <p:cond delay="0"/>
                                          </p:stCondLst>
                                        </p:cTn>
                                        <p:tgtEl>
                                          <p:spTgt spid="14"/>
                                        </p:tgtEl>
                                        <p:attrNameLst>
                                          <p:attrName>style.visibility</p:attrName>
                                        </p:attrNameLst>
                                      </p:cBhvr>
                                      <p:to>
                                        <p:strVal val="visible"/>
                                      </p:to>
                                    </p:set>
                                    <p:animEffect transition="in" filter="fade">
                                      <p:cBhvr>
                                        <p:cTn id="352" dur="500"/>
                                        <p:tgtEl>
                                          <p:spTgt spid="14"/>
                                        </p:tgtEl>
                                      </p:cBhvr>
                                    </p:animEffect>
                                  </p:childTnLst>
                                </p:cTn>
                              </p:par>
                              <p:par>
                                <p:cTn id="353" presetID="10" presetClass="entr" presetSubtype="0" fill="hold" grpId="2" nodeType="withEffect">
                                  <p:stCondLst>
                                    <p:cond delay="0"/>
                                  </p:stCondLst>
                                  <p:childTnLst>
                                    <p:set>
                                      <p:cBhvr>
                                        <p:cTn id="354" dur="1" fill="hold">
                                          <p:stCondLst>
                                            <p:cond delay="0"/>
                                          </p:stCondLst>
                                        </p:cTn>
                                        <p:tgtEl>
                                          <p:spTgt spid="19"/>
                                        </p:tgtEl>
                                        <p:attrNameLst>
                                          <p:attrName>style.visibility</p:attrName>
                                        </p:attrNameLst>
                                      </p:cBhvr>
                                      <p:to>
                                        <p:strVal val="visible"/>
                                      </p:to>
                                    </p:set>
                                    <p:animEffect transition="in" filter="fade">
                                      <p:cBhvr>
                                        <p:cTn id="355" dur="500"/>
                                        <p:tgtEl>
                                          <p:spTgt spid="19"/>
                                        </p:tgtEl>
                                      </p:cBhvr>
                                    </p:animEffect>
                                  </p:childTnLst>
                                </p:cTn>
                              </p:par>
                              <p:par>
                                <p:cTn id="356" presetID="10" presetClass="exit" presetSubtype="0" fill="hold" grpId="1" nodeType="withEffect">
                                  <p:stCondLst>
                                    <p:cond delay="0"/>
                                  </p:stCondLst>
                                  <p:childTnLst>
                                    <p:animEffect transition="out" filter="fade">
                                      <p:cBhvr>
                                        <p:cTn id="357" dur="500"/>
                                        <p:tgtEl>
                                          <p:spTgt spid="66"/>
                                        </p:tgtEl>
                                      </p:cBhvr>
                                    </p:animEffect>
                                    <p:set>
                                      <p:cBhvr>
                                        <p:cTn id="358" dur="1" fill="hold">
                                          <p:stCondLst>
                                            <p:cond delay="499"/>
                                          </p:stCondLst>
                                        </p:cTn>
                                        <p:tgtEl>
                                          <p:spTgt spid="66"/>
                                        </p:tgtEl>
                                        <p:attrNameLst>
                                          <p:attrName>style.visibility</p:attrName>
                                        </p:attrNameLst>
                                      </p:cBhvr>
                                      <p:to>
                                        <p:strVal val="hidden"/>
                                      </p:to>
                                    </p:set>
                                  </p:childTnLst>
                                </p:cTn>
                              </p:par>
                              <p:par>
                                <p:cTn id="359" presetID="10" presetClass="exit" presetSubtype="0" fill="hold" grpId="1" nodeType="withEffect">
                                  <p:stCondLst>
                                    <p:cond delay="0"/>
                                  </p:stCondLst>
                                  <p:childTnLst>
                                    <p:animEffect transition="out" filter="fade">
                                      <p:cBhvr>
                                        <p:cTn id="360" dur="500"/>
                                        <p:tgtEl>
                                          <p:spTgt spid="65"/>
                                        </p:tgtEl>
                                      </p:cBhvr>
                                    </p:animEffect>
                                    <p:set>
                                      <p:cBhvr>
                                        <p:cTn id="361"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 grpId="0"/>
      <p:bldP spid="4" grpId="1"/>
      <p:bldP spid="5" grpId="0" animBg="1"/>
      <p:bldP spid="7" grpId="0" animBg="1"/>
      <p:bldP spid="7" grpId="1" animBg="1"/>
      <p:bldP spid="7" grpId="2" animBg="1"/>
      <p:bldP spid="8" grpId="0" animBg="1"/>
      <p:bldP spid="9" grpId="0" animBg="1"/>
      <p:bldP spid="9" grpId="1" animBg="1"/>
      <p:bldP spid="9" grpId="2" animBg="1"/>
      <p:bldP spid="10" grpId="0" animBg="1"/>
      <p:bldP spid="11" grpId="0" animBg="1"/>
      <p:bldP spid="12" grpId="0" animBg="1"/>
      <p:bldP spid="13" grpId="0" animBg="1"/>
      <p:bldP spid="14" grpId="0" animBg="1"/>
      <p:bldP spid="14" grpId="1" animBg="1"/>
      <p:bldP spid="14" grpId="2" animBg="1"/>
      <p:bldP spid="15" grpId="0" animBg="1"/>
      <p:bldP spid="16" grpId="0" animBg="1"/>
      <p:bldP spid="17" grpId="0" animBg="1"/>
      <p:bldP spid="18" grpId="0" animBg="1"/>
      <p:bldP spid="19" grpId="0" animBg="1"/>
      <p:bldP spid="19" grpId="1" animBg="1"/>
      <p:bldP spid="19" grpId="2" animBg="1"/>
      <p:bldP spid="20" grpId="0" animBg="1"/>
      <p:bldP spid="21" grpId="0" animBg="1"/>
      <p:bldP spid="22" grpId="0" animBg="1"/>
      <p:bldP spid="22" grpId="1" animBg="1"/>
      <p:bldP spid="23" grpId="0"/>
      <p:bldP spid="23" grpId="1"/>
      <p:bldP spid="24" grpId="0"/>
      <p:bldP spid="24" grpId="1"/>
      <p:bldP spid="27" grpId="0" animBg="1"/>
      <p:bldP spid="27" grpId="1" animBg="1"/>
      <p:bldP spid="29" grpId="0" animBg="1"/>
      <p:bldP spid="29" grpId="1" animBg="1"/>
      <p:bldP spid="31" grpId="0" animBg="1"/>
      <p:bldP spid="32" grpId="0" animBg="1"/>
      <p:bldP spid="30" grpId="0" animBg="1"/>
      <p:bldP spid="30" grpId="1" animBg="1"/>
      <p:bldP spid="30" grpId="2" animBg="1"/>
      <p:bldP spid="30" grpId="3" animBg="1"/>
      <p:bldP spid="30" grpId="4" animBg="1"/>
      <p:bldP spid="48" grpId="0" animBg="1"/>
      <p:bldP spid="48" grpId="1" animBg="1"/>
      <p:bldP spid="58" grpId="0" animBg="1"/>
      <p:bldP spid="58" grpId="1" animBg="1"/>
      <p:bldP spid="59" grpId="0" animBg="1"/>
      <p:bldP spid="59" grpId="1" animBg="1"/>
      <p:bldP spid="38" grpId="0"/>
      <p:bldP spid="38" grpId="1"/>
      <p:bldP spid="40" grpId="0"/>
      <p:bldP spid="41" grpId="0" animBg="1"/>
      <p:bldP spid="43" grpId="0" animBg="1"/>
      <p:bldP spid="43" grpId="1" animBg="1"/>
      <p:bldP spid="46" grpId="0"/>
      <p:bldP spid="51" grpId="0"/>
      <p:bldP spid="52" grpId="0"/>
      <p:bldP spid="56" grpId="0"/>
      <p:bldP spid="57" grpId="0"/>
      <p:bldP spid="60" grpId="0"/>
      <p:bldP spid="60" grpId="1"/>
      <p:bldP spid="60" grpId="2"/>
      <p:bldP spid="60" grpId="3"/>
      <p:bldP spid="61" grpId="0"/>
      <p:bldP spid="61" grpId="1"/>
      <p:bldP spid="62" grpId="0"/>
      <p:bldP spid="62" grpId="1"/>
      <p:bldP spid="64" grpId="0"/>
      <p:bldP spid="65" grpId="0" animBg="1"/>
      <p:bldP spid="65" grpId="1" animBg="1"/>
      <p:bldP spid="66" grpId="0" animBg="1"/>
      <p:bldP spid="66"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using a Bloom Filter</a:t>
            </a:r>
            <a:endParaRPr lang="en-US" dirty="0"/>
          </a:p>
        </p:txBody>
      </p:sp>
      <p:sp>
        <p:nvSpPr>
          <p:cNvPr id="4" name="TextBox 3"/>
          <p:cNvSpPr txBox="1"/>
          <p:nvPr/>
        </p:nvSpPr>
        <p:spPr>
          <a:xfrm>
            <a:off x="4006949" y="1295400"/>
            <a:ext cx="1040991" cy="769441"/>
          </a:xfrm>
          <a:prstGeom prst="rect">
            <a:avLst/>
          </a:prstGeom>
          <a:noFill/>
        </p:spPr>
        <p:txBody>
          <a:bodyPr wrap="none" rtlCol="0">
            <a:spAutoFit/>
          </a:bodyPr>
          <a:lstStyle/>
          <a:p>
            <a:r>
              <a:rPr lang="en-US" sz="4400" dirty="0">
                <a:solidFill>
                  <a:srgbClr val="080808">
                    <a:lumMod val="85000"/>
                    <a:lumOff val="15000"/>
                  </a:srgbClr>
                </a:solidFill>
                <a:latin typeface="Calibri"/>
                <a:ea typeface="ＭＳ Ｐゴシック" charset="0"/>
                <a:cs typeface="ＭＳ Ｐゴシック" charset="0"/>
              </a:rPr>
              <a:t>EAF</a:t>
            </a:r>
          </a:p>
        </p:txBody>
      </p:sp>
      <p:grpSp>
        <p:nvGrpSpPr>
          <p:cNvPr id="55" name="Group 54"/>
          <p:cNvGrpSpPr/>
          <p:nvPr/>
        </p:nvGrpSpPr>
        <p:grpSpPr>
          <a:xfrm>
            <a:off x="2965344" y="2522041"/>
            <a:ext cx="3124200" cy="373559"/>
            <a:chOff x="2965344" y="2750641"/>
            <a:chExt cx="3124200" cy="373559"/>
          </a:xfrm>
        </p:grpSpPr>
        <p:sp>
          <p:nvSpPr>
            <p:cNvPr id="6" name="Rectangle 5"/>
            <p:cNvSpPr/>
            <p:nvPr/>
          </p:nvSpPr>
          <p:spPr>
            <a:xfrm>
              <a:off x="2965344" y="2750641"/>
              <a:ext cx="3124200" cy="37355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200" dirty="0">
                <a:solidFill>
                  <a:srgbClr val="080808">
                    <a:lumMod val="95000"/>
                    <a:lumOff val="5000"/>
                  </a:srgbClr>
                </a:solidFill>
                <a:latin typeface="Calibri"/>
              </a:endParaRPr>
            </a:p>
          </p:txBody>
        </p:sp>
        <p:sp>
          <p:nvSpPr>
            <p:cNvPr id="7" name="Rectangle 6"/>
            <p:cNvSpPr/>
            <p:nvPr/>
          </p:nvSpPr>
          <p:spPr>
            <a:xfrm>
              <a:off x="3422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8" name="Rectangle 7"/>
            <p:cNvSpPr/>
            <p:nvPr/>
          </p:nvSpPr>
          <p:spPr>
            <a:xfrm>
              <a:off x="3803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9" name="Rectangle 8"/>
            <p:cNvSpPr/>
            <p:nvPr/>
          </p:nvSpPr>
          <p:spPr>
            <a:xfrm>
              <a:off x="4184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10" name="Rectangle 9"/>
            <p:cNvSpPr/>
            <p:nvPr/>
          </p:nvSpPr>
          <p:spPr>
            <a:xfrm>
              <a:off x="4565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11" name="Rectangle 10"/>
            <p:cNvSpPr/>
            <p:nvPr/>
          </p:nvSpPr>
          <p:spPr>
            <a:xfrm>
              <a:off x="4946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12" name="Rectangle 11"/>
            <p:cNvSpPr/>
            <p:nvPr/>
          </p:nvSpPr>
          <p:spPr>
            <a:xfrm>
              <a:off x="5327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13" name="Rectangle 12"/>
            <p:cNvSpPr/>
            <p:nvPr/>
          </p:nvSpPr>
          <p:spPr>
            <a:xfrm>
              <a:off x="5708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sp>
          <p:nvSpPr>
            <p:cNvPr id="14" name="Rectangle 13"/>
            <p:cNvSpPr/>
            <p:nvPr/>
          </p:nvSpPr>
          <p:spPr>
            <a:xfrm>
              <a:off x="3041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080808"/>
                </a:solidFill>
                <a:latin typeface="Calibri"/>
              </a:endParaRPr>
            </a:p>
          </p:txBody>
        </p:sp>
      </p:grpSp>
      <p:sp>
        <p:nvSpPr>
          <p:cNvPr id="16" name="TextBox 15"/>
          <p:cNvSpPr txBox="1"/>
          <p:nvPr/>
        </p:nvSpPr>
        <p:spPr>
          <a:xfrm>
            <a:off x="762000" y="2420154"/>
            <a:ext cx="1172116" cy="584775"/>
          </a:xfrm>
          <a:prstGeom prst="rect">
            <a:avLst/>
          </a:prstGeom>
          <a:noFill/>
        </p:spPr>
        <p:txBody>
          <a:bodyPr wrap="none" rtlCol="0">
            <a:spAutoFit/>
          </a:bodyPr>
          <a:lstStyle/>
          <a:p>
            <a:r>
              <a:rPr lang="en-US" sz="3200" b="1" dirty="0">
                <a:solidFill>
                  <a:srgbClr val="1F497D"/>
                </a:solidFill>
                <a:latin typeface="Calibri"/>
                <a:ea typeface="ＭＳ Ｐゴシック" charset="0"/>
                <a:cs typeface="ＭＳ Ｐゴシック" charset="0"/>
              </a:rPr>
              <a:t>Insert</a:t>
            </a:r>
          </a:p>
        </p:txBody>
      </p:sp>
      <p:cxnSp>
        <p:nvCxnSpPr>
          <p:cNvPr id="18" name="Straight Arrow Connector 17"/>
          <p:cNvCxnSpPr>
            <a:stCxn id="16" idx="3"/>
          </p:cNvCxnSpPr>
          <p:nvPr/>
        </p:nvCxnSpPr>
        <p:spPr>
          <a:xfrm flipV="1">
            <a:off x="1934116" y="2712541"/>
            <a:ext cx="1031228" cy="1"/>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7" idx="1"/>
          </p:cNvCxnSpPr>
          <p:nvPr/>
        </p:nvCxnSpPr>
        <p:spPr>
          <a:xfrm>
            <a:off x="6089544" y="2708821"/>
            <a:ext cx="844656" cy="3721"/>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96879" y="3817441"/>
            <a:ext cx="861133" cy="584775"/>
          </a:xfrm>
          <a:prstGeom prst="rect">
            <a:avLst/>
          </a:prstGeom>
          <a:noFill/>
        </p:spPr>
        <p:txBody>
          <a:bodyPr wrap="none" rtlCol="0">
            <a:spAutoFit/>
          </a:bodyPr>
          <a:lstStyle/>
          <a:p>
            <a:pPr algn="ctr"/>
            <a:r>
              <a:rPr lang="en-US" sz="3200" b="1" dirty="0">
                <a:solidFill>
                  <a:srgbClr val="1F497D"/>
                </a:solidFill>
                <a:latin typeface="Calibri"/>
                <a:ea typeface="ＭＳ Ｐゴシック" charset="0"/>
                <a:cs typeface="ＭＳ Ｐゴシック" charset="0"/>
              </a:rPr>
              <a:t>Test</a:t>
            </a:r>
          </a:p>
        </p:txBody>
      </p:sp>
      <p:cxnSp>
        <p:nvCxnSpPr>
          <p:cNvPr id="21" name="Straight Arrow Connector 20"/>
          <p:cNvCxnSpPr>
            <a:stCxn id="20" idx="0"/>
          </p:cNvCxnSpPr>
          <p:nvPr/>
        </p:nvCxnSpPr>
        <p:spPr>
          <a:xfrm rot="16200000" flipV="1">
            <a:off x="4066525" y="3356520"/>
            <a:ext cx="921841" cy="2"/>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 y="2910244"/>
            <a:ext cx="1828800" cy="830997"/>
          </a:xfrm>
          <a:prstGeom prst="rect">
            <a:avLst/>
          </a:prstGeom>
          <a:noFill/>
        </p:spPr>
        <p:txBody>
          <a:bodyPr wrap="square" rtlCol="0">
            <a:spAutoFit/>
          </a:bodyPr>
          <a:lstStyle/>
          <a:p>
            <a:pPr algn="ctr"/>
            <a:r>
              <a:rPr lang="en-US" sz="2400" dirty="0">
                <a:solidFill>
                  <a:srgbClr val="080808">
                    <a:lumMod val="85000"/>
                    <a:lumOff val="15000"/>
                  </a:srgbClr>
                </a:solidFill>
                <a:latin typeface="Calibri"/>
                <a:ea typeface="ＭＳ Ｐゴシック" charset="0"/>
                <a:cs typeface="ＭＳ Ｐゴシック" charset="0"/>
              </a:rPr>
              <a:t>Evicted-block address</a:t>
            </a:r>
          </a:p>
        </p:txBody>
      </p:sp>
      <p:sp>
        <p:nvSpPr>
          <p:cNvPr id="17" name="TextBox 16"/>
          <p:cNvSpPr txBox="1"/>
          <p:nvPr/>
        </p:nvSpPr>
        <p:spPr>
          <a:xfrm>
            <a:off x="6934200" y="2466320"/>
            <a:ext cx="1566647" cy="492443"/>
          </a:xfrm>
          <a:prstGeom prst="rect">
            <a:avLst/>
          </a:prstGeom>
          <a:noFill/>
        </p:spPr>
        <p:txBody>
          <a:bodyPr wrap="none" tIns="0" bIns="0" rtlCol="0">
            <a:spAutoFit/>
          </a:bodyPr>
          <a:lstStyle/>
          <a:p>
            <a:r>
              <a:rPr lang="en-US" sz="3200" b="1" dirty="0">
                <a:solidFill>
                  <a:srgbClr val="1F497D"/>
                </a:solidFill>
                <a:latin typeface="Calibri"/>
                <a:ea typeface="ＭＳ Ｐゴシック" charset="0"/>
                <a:cs typeface="ＭＳ Ｐゴシック" charset="0"/>
              </a:rPr>
              <a:t>Remove</a:t>
            </a:r>
          </a:p>
        </p:txBody>
      </p:sp>
      <p:sp>
        <p:nvSpPr>
          <p:cNvPr id="23" name="TextBox 22"/>
          <p:cNvSpPr txBox="1"/>
          <p:nvPr/>
        </p:nvSpPr>
        <p:spPr>
          <a:xfrm>
            <a:off x="6781800" y="2895600"/>
            <a:ext cx="1828800" cy="369332"/>
          </a:xfrm>
          <a:prstGeom prst="rect">
            <a:avLst/>
          </a:prstGeom>
          <a:noFill/>
        </p:spPr>
        <p:txBody>
          <a:bodyPr wrap="square" tIns="0" bIns="0" rtlCol="0">
            <a:spAutoFit/>
          </a:bodyPr>
          <a:lstStyle/>
          <a:p>
            <a:pPr algn="ctr"/>
            <a:r>
              <a:rPr lang="en-US" sz="2400" dirty="0">
                <a:solidFill>
                  <a:srgbClr val="080808">
                    <a:lumMod val="85000"/>
                    <a:lumOff val="15000"/>
                  </a:srgbClr>
                </a:solidFill>
                <a:latin typeface="Calibri"/>
                <a:ea typeface="ＭＳ Ｐゴシック" charset="0"/>
                <a:cs typeface="ＭＳ Ｐゴシック" charset="0"/>
              </a:rPr>
              <a:t>FIFO address </a:t>
            </a:r>
          </a:p>
        </p:txBody>
      </p:sp>
      <p:sp>
        <p:nvSpPr>
          <p:cNvPr id="24" name="TextBox 23"/>
          <p:cNvSpPr txBox="1"/>
          <p:nvPr/>
        </p:nvSpPr>
        <p:spPr>
          <a:xfrm>
            <a:off x="2812944" y="4274641"/>
            <a:ext cx="3429000" cy="461665"/>
          </a:xfrm>
          <a:prstGeom prst="rect">
            <a:avLst/>
          </a:prstGeom>
          <a:noFill/>
        </p:spPr>
        <p:txBody>
          <a:bodyPr wrap="square" rtlCol="0">
            <a:spAutoFit/>
          </a:bodyPr>
          <a:lstStyle/>
          <a:p>
            <a:pPr algn="ctr"/>
            <a:r>
              <a:rPr lang="en-US" sz="2400" dirty="0">
                <a:solidFill>
                  <a:srgbClr val="080808">
                    <a:lumMod val="85000"/>
                    <a:lumOff val="15000"/>
                  </a:srgbClr>
                </a:solidFill>
                <a:latin typeface="Calibri"/>
                <a:ea typeface="ＭＳ Ｐゴシック" charset="0"/>
                <a:cs typeface="ＭＳ Ｐゴシック" charset="0"/>
              </a:rPr>
              <a:t>Missed-block address</a:t>
            </a:r>
          </a:p>
        </p:txBody>
      </p:sp>
      <p:sp>
        <p:nvSpPr>
          <p:cNvPr id="25" name="Cloud 24"/>
          <p:cNvSpPr/>
          <p:nvPr/>
        </p:nvSpPr>
        <p:spPr>
          <a:xfrm>
            <a:off x="2895600" y="2377440"/>
            <a:ext cx="3276600" cy="5334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Bloom Filter</a:t>
            </a:r>
          </a:p>
        </p:txBody>
      </p:sp>
      <p:sp>
        <p:nvSpPr>
          <p:cNvPr id="26" name="TextBox 25"/>
          <p:cNvSpPr txBox="1"/>
          <p:nvPr/>
        </p:nvSpPr>
        <p:spPr>
          <a:xfrm>
            <a:off x="3762044" y="4668560"/>
            <a:ext cx="1566647" cy="584775"/>
          </a:xfrm>
          <a:prstGeom prst="rect">
            <a:avLst/>
          </a:prstGeom>
          <a:noFill/>
        </p:spPr>
        <p:txBody>
          <a:bodyPr wrap="none" rtlCol="0">
            <a:spAutoFit/>
          </a:bodyPr>
          <a:lstStyle/>
          <a:p>
            <a:pPr algn="ctr"/>
            <a:r>
              <a:rPr lang="en-US" sz="3200" b="1" dirty="0">
                <a:solidFill>
                  <a:srgbClr val="1F497D"/>
                </a:solidFill>
                <a:latin typeface="Calibri"/>
                <a:ea typeface="ＭＳ Ｐゴシック" charset="0"/>
                <a:cs typeface="ＭＳ Ｐゴシック" charset="0"/>
              </a:rPr>
              <a:t>Remove</a:t>
            </a:r>
          </a:p>
        </p:txBody>
      </p:sp>
      <p:sp>
        <p:nvSpPr>
          <p:cNvPr id="27" name="TextBox 26"/>
          <p:cNvSpPr txBox="1"/>
          <p:nvPr/>
        </p:nvSpPr>
        <p:spPr>
          <a:xfrm>
            <a:off x="3733800" y="5100935"/>
            <a:ext cx="1600200" cy="461665"/>
          </a:xfrm>
          <a:prstGeom prst="rect">
            <a:avLst/>
          </a:prstGeom>
          <a:noFill/>
        </p:spPr>
        <p:txBody>
          <a:bodyPr wrap="square" rtlCol="0">
            <a:spAutoFit/>
          </a:bodyPr>
          <a:lstStyle/>
          <a:p>
            <a:pPr algn="ctr"/>
            <a:r>
              <a:rPr lang="en-US" sz="2400" dirty="0">
                <a:solidFill>
                  <a:srgbClr val="080808">
                    <a:lumMod val="85000"/>
                    <a:lumOff val="15000"/>
                  </a:srgbClr>
                </a:solidFill>
                <a:latin typeface="Calibri"/>
                <a:ea typeface="ＭＳ Ｐゴシック" charset="0"/>
                <a:cs typeface="ＭＳ Ｐゴシック" charset="0"/>
              </a:rPr>
              <a:t>If present</a:t>
            </a:r>
          </a:p>
        </p:txBody>
      </p:sp>
      <p:sp>
        <p:nvSpPr>
          <p:cNvPr id="28" name="TextBox 27"/>
          <p:cNvSpPr txBox="1"/>
          <p:nvPr/>
        </p:nvSpPr>
        <p:spPr>
          <a:xfrm>
            <a:off x="6705600" y="3200400"/>
            <a:ext cx="1828800" cy="461665"/>
          </a:xfrm>
          <a:prstGeom prst="rect">
            <a:avLst/>
          </a:prstGeom>
          <a:noFill/>
        </p:spPr>
        <p:txBody>
          <a:bodyPr wrap="square" rtlCol="0">
            <a:spAutoFit/>
          </a:bodyPr>
          <a:lstStyle/>
          <a:p>
            <a:pPr algn="ctr"/>
            <a:r>
              <a:rPr lang="en-US" sz="2400" dirty="0">
                <a:solidFill>
                  <a:srgbClr val="080808">
                    <a:lumMod val="85000"/>
                    <a:lumOff val="15000"/>
                  </a:srgbClr>
                </a:solidFill>
                <a:latin typeface="Calibri"/>
                <a:ea typeface="ＭＳ Ｐゴシック" charset="0"/>
                <a:cs typeface="ＭＳ Ｐゴシック" charset="0"/>
              </a:rPr>
              <a:t> when full</a:t>
            </a:r>
          </a:p>
        </p:txBody>
      </p:sp>
      <p:grpSp>
        <p:nvGrpSpPr>
          <p:cNvPr id="34" name="Group 33"/>
          <p:cNvGrpSpPr/>
          <p:nvPr/>
        </p:nvGrpSpPr>
        <p:grpSpPr>
          <a:xfrm>
            <a:off x="4038600" y="4724397"/>
            <a:ext cx="914402" cy="914403"/>
            <a:chOff x="4572000" y="3581399"/>
            <a:chExt cx="914402" cy="914403"/>
          </a:xfrm>
        </p:grpSpPr>
        <p:cxnSp>
          <p:nvCxnSpPr>
            <p:cNvPr id="35" name="Straight Connector 34"/>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010400" y="2590800"/>
            <a:ext cx="1143000" cy="990600"/>
            <a:chOff x="4572000" y="3581399"/>
            <a:chExt cx="914402" cy="914403"/>
          </a:xfrm>
        </p:grpSpPr>
        <p:cxnSp>
          <p:nvCxnSpPr>
            <p:cNvPr id="38" name="Straight Connector 37"/>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7057484" y="1524000"/>
            <a:ext cx="1058303" cy="584775"/>
          </a:xfrm>
          <a:prstGeom prst="rect">
            <a:avLst/>
          </a:prstGeom>
          <a:noFill/>
        </p:spPr>
        <p:txBody>
          <a:bodyPr wrap="none" rtlCol="0">
            <a:spAutoFit/>
          </a:bodyPr>
          <a:lstStyle/>
          <a:p>
            <a:r>
              <a:rPr lang="en-US" sz="3200" b="1" dirty="0">
                <a:solidFill>
                  <a:srgbClr val="1F497D"/>
                </a:solidFill>
                <a:latin typeface="Calibri"/>
                <a:ea typeface="ＭＳ Ｐゴシック" charset="0"/>
                <a:cs typeface="ＭＳ Ｐゴシック" charset="0"/>
              </a:rPr>
              <a:t>Clear</a:t>
            </a:r>
          </a:p>
        </p:txBody>
      </p:sp>
      <p:sp>
        <p:nvSpPr>
          <p:cNvPr id="41" name="TextBox 40"/>
          <p:cNvSpPr txBox="1"/>
          <p:nvPr/>
        </p:nvSpPr>
        <p:spPr>
          <a:xfrm>
            <a:off x="251180" y="2416314"/>
            <a:ext cx="587020" cy="707886"/>
          </a:xfrm>
          <a:prstGeom prst="rect">
            <a:avLst/>
          </a:prstGeom>
          <a:noFill/>
        </p:spPr>
        <p:txBody>
          <a:bodyPr wrap="none" rtlCol="0">
            <a:spAutoFit/>
          </a:bodyPr>
          <a:lstStyle/>
          <a:p>
            <a:r>
              <a:rPr lang="en-US" sz="4000" dirty="0">
                <a:solidFill>
                  <a:srgbClr val="92D050"/>
                </a:solidFill>
                <a:latin typeface="Calibri"/>
                <a:ea typeface="ＭＳ Ｐゴシック" charset="0"/>
                <a:cs typeface="ＭＳ Ｐゴシック" charset="0"/>
                <a:sym typeface="Wingdings"/>
              </a:rPr>
              <a:t></a:t>
            </a:r>
            <a:endParaRPr lang="en-US" sz="4000" dirty="0">
              <a:solidFill>
                <a:srgbClr val="92D050"/>
              </a:solidFill>
              <a:latin typeface="Calibri"/>
              <a:ea typeface="ＭＳ Ｐゴシック" charset="0"/>
              <a:cs typeface="ＭＳ Ｐゴシック" charset="0"/>
            </a:endParaRPr>
          </a:p>
        </p:txBody>
      </p:sp>
      <p:sp>
        <p:nvSpPr>
          <p:cNvPr id="42" name="TextBox 41"/>
          <p:cNvSpPr txBox="1"/>
          <p:nvPr/>
        </p:nvSpPr>
        <p:spPr>
          <a:xfrm>
            <a:off x="8405324" y="2362200"/>
            <a:ext cx="510076" cy="707886"/>
          </a:xfrm>
          <a:prstGeom prst="rect">
            <a:avLst/>
          </a:prstGeom>
          <a:noFill/>
        </p:spPr>
        <p:txBody>
          <a:bodyPr wrap="none" rtlCol="0">
            <a:spAutoFit/>
          </a:bodyPr>
          <a:lstStyle/>
          <a:p>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43" name="TextBox 42"/>
          <p:cNvSpPr txBox="1"/>
          <p:nvPr/>
        </p:nvSpPr>
        <p:spPr>
          <a:xfrm>
            <a:off x="3657600" y="3733800"/>
            <a:ext cx="587020" cy="707886"/>
          </a:xfrm>
          <a:prstGeom prst="rect">
            <a:avLst/>
          </a:prstGeom>
          <a:noFill/>
        </p:spPr>
        <p:txBody>
          <a:bodyPr wrap="none" rtlCol="0">
            <a:spAutoFit/>
          </a:bodyPr>
          <a:lstStyle/>
          <a:p>
            <a:r>
              <a:rPr lang="en-US" sz="4000" dirty="0">
                <a:solidFill>
                  <a:srgbClr val="92D050"/>
                </a:solidFill>
                <a:latin typeface="Calibri"/>
                <a:ea typeface="ＭＳ Ｐゴシック" charset="0"/>
                <a:cs typeface="ＭＳ Ｐゴシック" charset="0"/>
                <a:sym typeface="Wingdings"/>
              </a:rPr>
              <a:t></a:t>
            </a:r>
            <a:endParaRPr lang="en-US" sz="4000" dirty="0">
              <a:solidFill>
                <a:srgbClr val="92D050"/>
              </a:solidFill>
              <a:latin typeface="Calibri"/>
              <a:ea typeface="ＭＳ Ｐゴシック" charset="0"/>
              <a:cs typeface="ＭＳ Ｐゴシック" charset="0"/>
            </a:endParaRPr>
          </a:p>
        </p:txBody>
      </p:sp>
      <p:sp>
        <p:nvSpPr>
          <p:cNvPr id="44" name="TextBox 43"/>
          <p:cNvSpPr txBox="1"/>
          <p:nvPr/>
        </p:nvSpPr>
        <p:spPr>
          <a:xfrm>
            <a:off x="5257800" y="4626114"/>
            <a:ext cx="510076" cy="707886"/>
          </a:xfrm>
          <a:prstGeom prst="rect">
            <a:avLst/>
          </a:prstGeom>
          <a:noFill/>
        </p:spPr>
        <p:txBody>
          <a:bodyPr wrap="none" rtlCol="0">
            <a:spAutoFit/>
          </a:bodyPr>
          <a:lstStyle/>
          <a:p>
            <a:r>
              <a:rPr lang="en-US" sz="4000" dirty="0">
                <a:solidFill>
                  <a:srgbClr val="C00000"/>
                </a:solidFill>
                <a:latin typeface="Calibri"/>
                <a:ea typeface="ＭＳ Ｐゴシック" charset="0"/>
                <a:cs typeface="ＭＳ Ｐゴシック" charset="0"/>
                <a:sym typeface="Wingdings"/>
              </a:rPr>
              <a:t></a:t>
            </a:r>
            <a:endParaRPr lang="en-US" sz="4000" dirty="0">
              <a:solidFill>
                <a:srgbClr val="C00000"/>
              </a:solidFill>
              <a:latin typeface="Calibri"/>
              <a:ea typeface="ＭＳ Ｐゴシック" charset="0"/>
              <a:cs typeface="ＭＳ Ｐゴシック" charset="0"/>
            </a:endParaRPr>
          </a:p>
        </p:txBody>
      </p:sp>
      <p:sp>
        <p:nvSpPr>
          <p:cNvPr id="56" name="Oval 55"/>
          <p:cNvSpPr/>
          <p:nvPr/>
        </p:nvSpPr>
        <p:spPr>
          <a:xfrm>
            <a:off x="3200400" y="49530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800" dirty="0">
                <a:solidFill>
                  <a:prstClr val="white"/>
                </a:solidFill>
                <a:latin typeface="Calibri"/>
                <a:ea typeface="Arial Unicode MS" pitchFamily="34" charset="-128"/>
                <a:cs typeface="Arial Unicode MS" pitchFamily="34" charset="-128"/>
              </a:rPr>
              <a:t>1</a:t>
            </a:r>
          </a:p>
        </p:txBody>
      </p:sp>
      <p:sp>
        <p:nvSpPr>
          <p:cNvPr id="57" name="Oval 56"/>
          <p:cNvSpPr/>
          <p:nvPr/>
        </p:nvSpPr>
        <p:spPr>
          <a:xfrm>
            <a:off x="6553200" y="16002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800" dirty="0">
                <a:solidFill>
                  <a:prstClr val="white"/>
                </a:solidFill>
                <a:latin typeface="Calibri"/>
                <a:ea typeface="Arial Unicode MS" pitchFamily="34" charset="-128"/>
                <a:cs typeface="Arial Unicode MS" pitchFamily="34" charset="-128"/>
              </a:rPr>
              <a:t>2</a:t>
            </a:r>
          </a:p>
        </p:txBody>
      </p:sp>
      <p:sp>
        <p:nvSpPr>
          <p:cNvPr id="52" name="TextBox 51"/>
          <p:cNvSpPr txBox="1"/>
          <p:nvPr/>
        </p:nvSpPr>
        <p:spPr>
          <a:xfrm>
            <a:off x="6629400" y="1976735"/>
            <a:ext cx="1828800" cy="461665"/>
          </a:xfrm>
          <a:prstGeom prst="rect">
            <a:avLst/>
          </a:prstGeom>
          <a:noFill/>
        </p:spPr>
        <p:txBody>
          <a:bodyPr wrap="square" rtlCol="0">
            <a:spAutoFit/>
          </a:bodyPr>
          <a:lstStyle/>
          <a:p>
            <a:pPr algn="ctr"/>
            <a:r>
              <a:rPr lang="en-US" sz="2400" dirty="0">
                <a:solidFill>
                  <a:srgbClr val="080808">
                    <a:lumMod val="85000"/>
                    <a:lumOff val="15000"/>
                  </a:srgbClr>
                </a:solidFill>
                <a:latin typeface="Calibri"/>
                <a:ea typeface="ＭＳ Ｐゴシック" charset="0"/>
                <a:cs typeface="ＭＳ Ｐゴシック" charset="0"/>
              </a:rPr>
              <a:t> when full</a:t>
            </a:r>
          </a:p>
        </p:txBody>
      </p:sp>
      <p:sp>
        <p:nvSpPr>
          <p:cNvPr id="53" name="Rectangle 52"/>
          <p:cNvSpPr/>
          <p:nvPr/>
        </p:nvSpPr>
        <p:spPr>
          <a:xfrm>
            <a:off x="304800" y="5715000"/>
            <a:ext cx="8305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a:r>
              <a:rPr lang="en-US" sz="2800" dirty="0">
                <a:solidFill>
                  <a:srgbClr val="080808">
                    <a:lumMod val="90000"/>
                    <a:lumOff val="10000"/>
                  </a:srgbClr>
                </a:solidFill>
                <a:latin typeface="Calibri" pitchFamily="34" charset="0"/>
              </a:rPr>
              <a:t>Bloom-filter EAF: 4x reduction in storage overhead, 1.47% compared to cache size</a:t>
            </a:r>
          </a:p>
        </p:txBody>
      </p:sp>
      <p:sp>
        <p:nvSpPr>
          <p:cNvPr id="45" name="Slide Number Placeholder 4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79</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030062358"/>
      </p:ext>
    </p:extLst>
  </p:cSld>
  <p:clrMapOvr>
    <a:masterClrMapping/>
  </p:clrMapOvr>
  <p:transition advTm="846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55"/>
                                        </p:tgtEl>
                                      </p:cBhvr>
                                    </p:animEffect>
                                    <p:set>
                                      <p:cBhvr>
                                        <p:cTn id="49" dur="1" fill="hold">
                                          <p:stCondLst>
                                            <p:cond delay="499"/>
                                          </p:stCondLst>
                                        </p:cTn>
                                        <p:tgtEl>
                                          <p:spTgt spid="55"/>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par>
                                <p:cTn id="77" presetID="10" presetClass="exit" presetSubtype="0" fill="hold" grpId="1" nodeType="withEffect">
                                  <p:stCondLst>
                                    <p:cond delay="0"/>
                                  </p:stCondLst>
                                  <p:childTnLst>
                                    <p:animEffect transition="out" filter="fade">
                                      <p:cBhvr>
                                        <p:cTn id="78" dur="500"/>
                                        <p:tgtEl>
                                          <p:spTgt spid="41"/>
                                        </p:tgtEl>
                                      </p:cBhvr>
                                    </p:animEffect>
                                    <p:set>
                                      <p:cBhvr>
                                        <p:cTn id="79" dur="1" fill="hold">
                                          <p:stCondLst>
                                            <p:cond delay="499"/>
                                          </p:stCondLst>
                                        </p:cTn>
                                        <p:tgtEl>
                                          <p:spTgt spid="4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3"/>
                                        </p:tgtEl>
                                      </p:cBhvr>
                                    </p:animEffect>
                                    <p:set>
                                      <p:cBhvr>
                                        <p:cTn id="82" dur="1" fill="hold">
                                          <p:stCondLst>
                                            <p:cond delay="499"/>
                                          </p:stCondLst>
                                        </p:cTn>
                                        <p:tgtEl>
                                          <p:spTgt spid="4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2"/>
                                        </p:tgtEl>
                                      </p:cBhvr>
                                    </p:animEffect>
                                    <p:set>
                                      <p:cBhvr>
                                        <p:cTn id="88" dur="1" fill="hold">
                                          <p:stCondLst>
                                            <p:cond delay="499"/>
                                          </p:stCondLst>
                                        </p:cTn>
                                        <p:tgtEl>
                                          <p:spTgt spid="4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500"/>
                                        <p:tgtEl>
                                          <p:spTgt spid="5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P spid="17" grpId="0"/>
      <p:bldP spid="23" grpId="0"/>
      <p:bldP spid="24" grpId="0"/>
      <p:bldP spid="25" grpId="0" animBg="1"/>
      <p:bldP spid="26" grpId="0"/>
      <p:bldP spid="27" grpId="0"/>
      <p:bldP spid="28" grpId="0"/>
      <p:bldP spid="40" grpId="0"/>
      <p:bldP spid="41" grpId="0"/>
      <p:bldP spid="41" grpId="1"/>
      <p:bldP spid="42" grpId="0"/>
      <p:bldP spid="42" grpId="1"/>
      <p:bldP spid="43" grpId="0"/>
      <p:bldP spid="43" grpId="1"/>
      <p:bldP spid="44" grpId="0"/>
      <p:bldP spid="44" grpId="1"/>
      <p:bldP spid="56" grpId="0" animBg="1"/>
      <p:bldP spid="57" grpId="0" animBg="1"/>
      <p:bldP spid="52"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latin typeface="Garamond" charset="0"/>
                <a:ea typeface="ＭＳ Ｐゴシック" charset="0"/>
                <a:cs typeface="ＭＳ Ｐゴシック" charset="0"/>
              </a:rPr>
              <a:t>Example: Problem </a:t>
            </a:r>
            <a:r>
              <a:rPr lang="en-US" dirty="0">
                <a:latin typeface="Garamond" charset="0"/>
                <a:ea typeface="ＭＳ Ｐゴシック" charset="0"/>
                <a:cs typeface="ＭＳ Ｐゴシック" charset="0"/>
              </a:rPr>
              <a:t>with Shared Caches</a:t>
            </a:r>
          </a:p>
        </p:txBody>
      </p:sp>
      <p:sp>
        <p:nvSpPr>
          <p:cNvPr id="5427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7670A2-2A89-464F-8182-C86F7CFB154B}" type="slidenum">
              <a:rPr lang="en-US" sz="1600">
                <a:solidFill>
                  <a:srgbClr val="000000"/>
                </a:solidFill>
                <a:latin typeface="Garamond" charset="0"/>
              </a:rPr>
              <a:pPr eaLnBrk="1" hangingPunct="1"/>
              <a:t>8</a:t>
            </a:fld>
            <a:endParaRPr lang="en-US" sz="1600">
              <a:solidFill>
                <a:srgbClr val="000000"/>
              </a:solidFill>
              <a:latin typeface="Garamond" charset="0"/>
            </a:endParaRPr>
          </a:p>
        </p:txBody>
      </p:sp>
      <p:sp>
        <p:nvSpPr>
          <p:cNvPr id="54276" name="AutoShape 7"/>
          <p:cNvSpPr>
            <a:spLocks noChangeArrowheads="1"/>
          </p:cNvSpPr>
          <p:nvPr/>
        </p:nvSpPr>
        <p:spPr bwMode="auto">
          <a:xfrm>
            <a:off x="2333625" y="27765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4277" name="AutoShape 11"/>
          <p:cNvSpPr>
            <a:spLocks noChangeArrowheads="1"/>
          </p:cNvSpPr>
          <p:nvPr/>
        </p:nvSpPr>
        <p:spPr bwMode="auto">
          <a:xfrm>
            <a:off x="2322513" y="19383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4278" name="Rectangle 13"/>
          <p:cNvSpPr>
            <a:spLocks noChangeArrowheads="1"/>
          </p:cNvSpPr>
          <p:nvPr/>
        </p:nvSpPr>
        <p:spPr bwMode="auto">
          <a:xfrm>
            <a:off x="1295400" y="2286000"/>
            <a:ext cx="2209800" cy="381000"/>
          </a:xfrm>
          <a:prstGeom prst="rect">
            <a:avLst/>
          </a:prstGeom>
          <a:solidFill>
            <a:srgbClr val="FFFFFF"/>
          </a:solidFill>
          <a:ln w="19050">
            <a:solidFill>
              <a:srgbClr val="777777"/>
            </a:solidFill>
            <a:miter lim="800000"/>
            <a:headEnd/>
            <a:tailEnd/>
          </a:ln>
        </p:spPr>
        <p:txBody>
          <a:bodyPr wrap="none" anchor="ctr"/>
          <a:lstStyle/>
          <a:p>
            <a:r>
              <a:rPr lang="en-US" altLang="ko-KR">
                <a:solidFill>
                  <a:srgbClr val="777777"/>
                </a:solidFill>
              </a:rPr>
              <a:t>L1 $</a:t>
            </a:r>
          </a:p>
        </p:txBody>
      </p:sp>
      <p:sp>
        <p:nvSpPr>
          <p:cNvPr id="54279" name="AutoShape 14"/>
          <p:cNvSpPr>
            <a:spLocks noChangeArrowheads="1"/>
          </p:cNvSpPr>
          <p:nvPr/>
        </p:nvSpPr>
        <p:spPr bwMode="auto">
          <a:xfrm>
            <a:off x="1295400" y="1295400"/>
            <a:ext cx="2209800" cy="609600"/>
          </a:xfrm>
          <a:prstGeom prst="roundRect">
            <a:avLst>
              <a:gd name="adj" fmla="val 16667"/>
            </a:avLst>
          </a:prstGeom>
          <a:noFill/>
          <a:ln w="19050">
            <a:solidFill>
              <a:srgbClr val="777777"/>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777777"/>
                </a:solidFill>
              </a:rPr>
              <a:t>Processor Core 1</a:t>
            </a:r>
          </a:p>
        </p:txBody>
      </p:sp>
      <p:sp>
        <p:nvSpPr>
          <p:cNvPr id="54280" name="Rectangle 17"/>
          <p:cNvSpPr>
            <a:spLocks noChangeArrowheads="1"/>
          </p:cNvSpPr>
          <p:nvPr/>
        </p:nvSpPr>
        <p:spPr bwMode="auto">
          <a:xfrm>
            <a:off x="5638800" y="2286000"/>
            <a:ext cx="2209800" cy="381000"/>
          </a:xfrm>
          <a:prstGeom prst="rect">
            <a:avLst/>
          </a:prstGeom>
          <a:solidFill>
            <a:srgbClr val="FF6600"/>
          </a:solidFill>
          <a:ln w="19050">
            <a:solidFill>
              <a:schemeClr val="tx1"/>
            </a:solidFill>
            <a:miter lim="800000"/>
            <a:headEnd/>
            <a:tailEnd/>
          </a:ln>
        </p:spPr>
        <p:txBody>
          <a:bodyPr wrap="none" anchor="ctr"/>
          <a:lstStyle/>
          <a:p>
            <a:r>
              <a:rPr lang="en-US" altLang="ko-KR">
                <a:solidFill>
                  <a:srgbClr val="000000"/>
                </a:solidFill>
              </a:rPr>
              <a:t>L1 $</a:t>
            </a:r>
          </a:p>
        </p:txBody>
      </p:sp>
      <p:sp>
        <p:nvSpPr>
          <p:cNvPr id="54281" name="AutoShape 18"/>
          <p:cNvSpPr>
            <a:spLocks noChangeArrowheads="1"/>
          </p:cNvSpPr>
          <p:nvPr/>
        </p:nvSpPr>
        <p:spPr bwMode="auto">
          <a:xfrm>
            <a:off x="6640513"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4282" name="AutoShape 19"/>
          <p:cNvSpPr>
            <a:spLocks noChangeArrowheads="1"/>
          </p:cNvSpPr>
          <p:nvPr/>
        </p:nvSpPr>
        <p:spPr bwMode="auto">
          <a:xfrm>
            <a:off x="6629400"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4283" name="AutoShape 20"/>
          <p:cNvSpPr>
            <a:spLocks noChangeArrowheads="1"/>
          </p:cNvSpPr>
          <p:nvPr/>
        </p:nvSpPr>
        <p:spPr bwMode="auto">
          <a:xfrm>
            <a:off x="56388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000000"/>
                </a:solidFill>
              </a:rPr>
              <a:t>Processor Core 2</a:t>
            </a:r>
          </a:p>
        </p:txBody>
      </p:sp>
      <p:sp>
        <p:nvSpPr>
          <p:cNvPr id="54284" name="Rectangle 2"/>
          <p:cNvSpPr>
            <a:spLocks noChangeArrowheads="1"/>
          </p:cNvSpPr>
          <p:nvPr/>
        </p:nvSpPr>
        <p:spPr bwMode="auto">
          <a:xfrm>
            <a:off x="3048000" y="3124200"/>
            <a:ext cx="4876800" cy="838200"/>
          </a:xfrm>
          <a:prstGeom prst="rect">
            <a:avLst/>
          </a:prstGeom>
          <a:solidFill>
            <a:srgbClr val="FF6600"/>
          </a:solidFill>
          <a:ln w="25400">
            <a:solidFill>
              <a:srgbClr val="FF6600"/>
            </a:solidFill>
            <a:miter lim="800000"/>
            <a:headEnd/>
            <a:tailEnd/>
          </a:ln>
        </p:spPr>
        <p:txBody>
          <a:bodyPr wrap="none" anchor="ctr"/>
          <a:lstStyle/>
          <a:p>
            <a:endParaRPr lang="en-US">
              <a:solidFill>
                <a:srgbClr val="000000"/>
              </a:solidFill>
            </a:endParaRPr>
          </a:p>
        </p:txBody>
      </p:sp>
      <p:sp>
        <p:nvSpPr>
          <p:cNvPr id="54285" name="Rectangle 3"/>
          <p:cNvSpPr>
            <a:spLocks noChangeArrowheads="1"/>
          </p:cNvSpPr>
          <p:nvPr/>
        </p:nvSpPr>
        <p:spPr bwMode="auto">
          <a:xfrm>
            <a:off x="1219200" y="3124200"/>
            <a:ext cx="6705600" cy="838200"/>
          </a:xfrm>
          <a:prstGeom prst="rect">
            <a:avLst/>
          </a:prstGeom>
          <a:solidFill>
            <a:srgbClr val="FFFFFF">
              <a:alpha val="0"/>
            </a:srgbClr>
          </a:solidFill>
          <a:ln w="19050">
            <a:solidFill>
              <a:schemeClr val="tx1"/>
            </a:solidFill>
            <a:miter lim="800000"/>
            <a:headEnd/>
            <a:tailEnd/>
          </a:ln>
        </p:spPr>
        <p:txBody>
          <a:bodyPr wrap="none" anchor="ctr"/>
          <a:lstStyle/>
          <a:p>
            <a:r>
              <a:rPr lang="en-US" altLang="ko-KR">
                <a:solidFill>
                  <a:srgbClr val="000000"/>
                </a:solidFill>
              </a:rPr>
              <a:t>L2 $</a:t>
            </a:r>
          </a:p>
        </p:txBody>
      </p:sp>
      <p:sp>
        <p:nvSpPr>
          <p:cNvPr id="54286" name="Text Box 8"/>
          <p:cNvSpPr txBox="1">
            <a:spLocks noChangeArrowheads="1"/>
          </p:cNvSpPr>
          <p:nvPr/>
        </p:nvSpPr>
        <p:spPr bwMode="auto">
          <a:xfrm>
            <a:off x="4159250" y="4191000"/>
            <a:ext cx="946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b="1">
                <a:solidFill>
                  <a:srgbClr val="000000"/>
                </a:solidFill>
              </a:rPr>
              <a:t>……</a:t>
            </a:r>
          </a:p>
        </p:txBody>
      </p:sp>
      <p:sp>
        <p:nvSpPr>
          <p:cNvPr id="54287" name="Rectangle 9"/>
          <p:cNvSpPr>
            <a:spLocks noChangeArrowheads="1"/>
          </p:cNvSpPr>
          <p:nvPr/>
        </p:nvSpPr>
        <p:spPr bwMode="auto">
          <a:xfrm>
            <a:off x="990600" y="1143000"/>
            <a:ext cx="7162800" cy="3733800"/>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4288" name="AutoShape 15"/>
          <p:cNvSpPr>
            <a:spLocks noChangeArrowheads="1"/>
          </p:cNvSpPr>
          <p:nvPr/>
        </p:nvSpPr>
        <p:spPr bwMode="auto">
          <a:xfrm>
            <a:off x="4543425" y="40719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4289" name="Text Box 16"/>
          <p:cNvSpPr txBox="1">
            <a:spLocks noChangeArrowheads="1"/>
          </p:cNvSpPr>
          <p:nvPr/>
        </p:nvSpPr>
        <p:spPr bwMode="auto">
          <a:xfrm>
            <a:off x="4913313" y="1371600"/>
            <a:ext cx="8016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FF0000"/>
                </a:solidFill>
              </a:rPr>
              <a:t>t2→</a:t>
            </a:r>
          </a:p>
        </p:txBody>
      </p:sp>
      <p:sp>
        <p:nvSpPr>
          <p:cNvPr id="19" name="Rectangle 18"/>
          <p:cNvSpPr/>
          <p:nvPr/>
        </p:nvSpPr>
        <p:spPr>
          <a:xfrm>
            <a:off x="21602" y="5805264"/>
            <a:ext cx="8798869" cy="646331"/>
          </a:xfrm>
          <a:prstGeom prst="rect">
            <a:avLst/>
          </a:prstGeom>
        </p:spPr>
        <p:txBody>
          <a:bodyPr wrap="square">
            <a:spAutoFit/>
          </a:bodyPr>
          <a:lstStyle/>
          <a:p>
            <a:pPr lvl="1"/>
            <a:r>
              <a:rPr lang="en-US" dirty="0">
                <a:latin typeface="Tahoma" charset="0"/>
                <a:ea typeface="ＭＳ Ｐゴシック" charset="0"/>
                <a:cs typeface="ＭＳ Ｐゴシック" charset="0"/>
              </a:rPr>
              <a:t>Kim et al., </a:t>
            </a:r>
            <a:r>
              <a:rPr lang="ja-JP" altLang="en-US" dirty="0">
                <a:latin typeface="Tahoma" charset="0"/>
                <a:ea typeface="ＭＳ Ｐゴシック" charset="0"/>
                <a:cs typeface="ＭＳ Ｐゴシック" charset="0"/>
              </a:rPr>
              <a:t>“</a:t>
            </a:r>
            <a:r>
              <a:rPr lang="en-US" altLang="ko-KR" dirty="0">
                <a:solidFill>
                  <a:srgbClr val="0000FF"/>
                </a:solidFill>
                <a:latin typeface="Tahoma" charset="0"/>
                <a:ea typeface="굴림" charset="0"/>
                <a:cs typeface="굴림" charset="0"/>
              </a:rPr>
              <a:t>Fair Cache Sharing and Partitioning</a:t>
            </a:r>
            <a:r>
              <a:rPr lang="ko-KR" altLang="en-US" dirty="0">
                <a:solidFill>
                  <a:srgbClr val="0000FF"/>
                </a:solidFill>
                <a:latin typeface="Tahoma" charset="0"/>
                <a:ea typeface="굴림" charset="0"/>
                <a:cs typeface="굴림" charset="0"/>
              </a:rPr>
              <a:t> </a:t>
            </a:r>
            <a:r>
              <a:rPr lang="en-US" altLang="ko-KR" dirty="0">
                <a:solidFill>
                  <a:srgbClr val="0000FF"/>
                </a:solidFill>
                <a:latin typeface="Tahoma" charset="0"/>
                <a:ea typeface="굴림" charset="0"/>
                <a:cs typeface="굴림" charset="0"/>
              </a:rPr>
              <a:t>in a Chip Multiprocessor Architecture</a:t>
            </a:r>
            <a:r>
              <a:rPr lang="en-US" altLang="ko-KR" dirty="0">
                <a:latin typeface="Tahoma" charset="0"/>
                <a:ea typeface="굴림" charset="0"/>
                <a:cs typeface="굴림" charset="0"/>
              </a:rPr>
              <a:t>,” PACT 2004.</a:t>
            </a:r>
          </a:p>
        </p:txBody>
      </p:sp>
    </p:spTree>
    <p:extLst>
      <p:ext uri="{BB962C8B-B14F-4D97-AF65-F5344CB8AC3E}">
        <p14:creationId xmlns:p14="http://schemas.microsoft.com/office/powerpoint/2010/main" val="527812562"/>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EAF-Cache: Final Design</a:t>
            </a:r>
            <a:endParaRPr lang="en-US" dirty="0"/>
          </a:p>
        </p:txBody>
      </p:sp>
      <p:sp>
        <p:nvSpPr>
          <p:cNvPr id="4" name="Rectangle 3"/>
          <p:cNvSpPr/>
          <p:nvPr/>
        </p:nvSpPr>
        <p:spPr>
          <a:xfrm>
            <a:off x="609600" y="3048000"/>
            <a:ext cx="3124200"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80808">
                    <a:lumMod val="85000"/>
                    <a:lumOff val="15000"/>
                  </a:srgbClr>
                </a:solidFill>
                <a:latin typeface="Calibri"/>
              </a:rPr>
              <a:t>Cache</a:t>
            </a:r>
          </a:p>
        </p:txBody>
      </p:sp>
      <p:sp>
        <p:nvSpPr>
          <p:cNvPr id="5" name="Rectangle 4"/>
          <p:cNvSpPr/>
          <p:nvPr/>
        </p:nvSpPr>
        <p:spPr>
          <a:xfrm>
            <a:off x="5257800" y="2895600"/>
            <a:ext cx="2590800" cy="609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Bloom Filter</a:t>
            </a:r>
          </a:p>
        </p:txBody>
      </p:sp>
      <p:sp>
        <p:nvSpPr>
          <p:cNvPr id="6" name="Rectangle 5"/>
          <p:cNvSpPr/>
          <p:nvPr/>
        </p:nvSpPr>
        <p:spPr>
          <a:xfrm>
            <a:off x="5715000" y="3657600"/>
            <a:ext cx="1676400" cy="4572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solidFill>
                  <a:prstClr val="white"/>
                </a:solidFill>
                <a:latin typeface="Calibri"/>
              </a:rPr>
              <a:t>Counter</a:t>
            </a:r>
          </a:p>
        </p:txBody>
      </p:sp>
      <p:sp>
        <p:nvSpPr>
          <p:cNvPr id="7" name="Oval 6"/>
          <p:cNvSpPr/>
          <p:nvPr/>
        </p:nvSpPr>
        <p:spPr>
          <a:xfrm>
            <a:off x="3124200" y="140461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800" dirty="0">
                <a:solidFill>
                  <a:prstClr val="white"/>
                </a:solidFill>
                <a:latin typeface="Calibri"/>
                <a:ea typeface="Arial Unicode MS" pitchFamily="34" charset="-128"/>
                <a:cs typeface="Arial Unicode MS" pitchFamily="34" charset="-128"/>
              </a:rPr>
              <a:t>1</a:t>
            </a:r>
          </a:p>
        </p:txBody>
      </p:sp>
      <p:sp>
        <p:nvSpPr>
          <p:cNvPr id="8" name="Oval 7"/>
          <p:cNvSpPr/>
          <p:nvPr/>
        </p:nvSpPr>
        <p:spPr>
          <a:xfrm>
            <a:off x="1828800" y="529081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800" dirty="0">
                <a:solidFill>
                  <a:prstClr val="white"/>
                </a:solidFill>
                <a:latin typeface="Calibri"/>
                <a:ea typeface="Arial Unicode MS" pitchFamily="34" charset="-128"/>
                <a:cs typeface="Arial Unicode MS" pitchFamily="34" charset="-128"/>
              </a:rPr>
              <a:t>2</a:t>
            </a:r>
          </a:p>
        </p:txBody>
      </p:sp>
      <p:sp>
        <p:nvSpPr>
          <p:cNvPr id="9" name="Oval 8"/>
          <p:cNvSpPr/>
          <p:nvPr/>
        </p:nvSpPr>
        <p:spPr>
          <a:xfrm>
            <a:off x="4495800" y="43053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800" dirty="0">
                <a:solidFill>
                  <a:prstClr val="white"/>
                </a:solidFill>
                <a:latin typeface="Calibri"/>
                <a:ea typeface="Arial Unicode MS" pitchFamily="34" charset="-128"/>
                <a:cs typeface="Arial Unicode MS" pitchFamily="34" charset="-128"/>
              </a:rPr>
              <a:t>3</a:t>
            </a:r>
          </a:p>
        </p:txBody>
      </p:sp>
      <p:sp>
        <p:nvSpPr>
          <p:cNvPr id="10" name="TextBox 9"/>
          <p:cNvSpPr txBox="1"/>
          <p:nvPr/>
        </p:nvSpPr>
        <p:spPr>
          <a:xfrm>
            <a:off x="3598214" y="1371600"/>
            <a:ext cx="2345386" cy="523220"/>
          </a:xfrm>
          <a:prstGeom prst="rect">
            <a:avLst/>
          </a:prstGeom>
          <a:noFill/>
        </p:spPr>
        <p:txBody>
          <a:bodyPr wrap="none" rtlCol="0">
            <a:spAutoFit/>
          </a:bodyPr>
          <a:lstStyle/>
          <a:p>
            <a:r>
              <a:rPr lang="en-US" sz="2800" b="1" dirty="0">
                <a:solidFill>
                  <a:srgbClr val="080808">
                    <a:lumMod val="75000"/>
                    <a:lumOff val="25000"/>
                  </a:srgbClr>
                </a:solidFill>
                <a:latin typeface="Calibri"/>
                <a:ea typeface="ＭＳ Ｐゴシック" charset="0"/>
                <a:cs typeface="ＭＳ Ｐゴシック" charset="0"/>
              </a:rPr>
              <a:t>Cache eviction</a:t>
            </a:r>
          </a:p>
        </p:txBody>
      </p:sp>
      <p:sp>
        <p:nvSpPr>
          <p:cNvPr id="11" name="TextBox 10"/>
          <p:cNvSpPr txBox="1"/>
          <p:nvPr/>
        </p:nvSpPr>
        <p:spPr>
          <a:xfrm>
            <a:off x="2290262" y="5257800"/>
            <a:ext cx="1824538" cy="523220"/>
          </a:xfrm>
          <a:prstGeom prst="rect">
            <a:avLst/>
          </a:prstGeom>
          <a:noFill/>
        </p:spPr>
        <p:txBody>
          <a:bodyPr wrap="none" rtlCol="0">
            <a:spAutoFit/>
          </a:bodyPr>
          <a:lstStyle/>
          <a:p>
            <a:r>
              <a:rPr lang="en-US" sz="2800" b="1" dirty="0">
                <a:solidFill>
                  <a:srgbClr val="080808">
                    <a:lumMod val="75000"/>
                    <a:lumOff val="25000"/>
                  </a:srgbClr>
                </a:solidFill>
                <a:latin typeface="Calibri"/>
                <a:ea typeface="ＭＳ Ｐゴシック" charset="0"/>
                <a:cs typeface="ＭＳ Ｐゴシック" charset="0"/>
              </a:rPr>
              <a:t>Cache miss</a:t>
            </a:r>
          </a:p>
        </p:txBody>
      </p:sp>
      <p:sp>
        <p:nvSpPr>
          <p:cNvPr id="12" name="TextBox 11"/>
          <p:cNvSpPr txBox="1"/>
          <p:nvPr/>
        </p:nvSpPr>
        <p:spPr>
          <a:xfrm>
            <a:off x="4981492" y="4272290"/>
            <a:ext cx="3324308" cy="523220"/>
          </a:xfrm>
          <a:prstGeom prst="rect">
            <a:avLst/>
          </a:prstGeom>
          <a:noFill/>
        </p:spPr>
        <p:txBody>
          <a:bodyPr wrap="none" rtlCol="0">
            <a:spAutoFit/>
          </a:bodyPr>
          <a:lstStyle/>
          <a:p>
            <a:r>
              <a:rPr lang="en-US" sz="2800" b="1" dirty="0">
                <a:solidFill>
                  <a:srgbClr val="080808">
                    <a:lumMod val="75000"/>
                    <a:lumOff val="25000"/>
                  </a:srgbClr>
                </a:solidFill>
                <a:latin typeface="Calibri"/>
                <a:ea typeface="ＭＳ Ｐゴシック" charset="0"/>
                <a:cs typeface="ＭＳ Ｐゴシック" charset="0"/>
              </a:rPr>
              <a:t>Counter reaches max</a:t>
            </a:r>
          </a:p>
        </p:txBody>
      </p:sp>
      <p:sp>
        <p:nvSpPr>
          <p:cNvPr id="13" name="TextBox 12"/>
          <p:cNvSpPr txBox="1"/>
          <p:nvPr/>
        </p:nvSpPr>
        <p:spPr>
          <a:xfrm>
            <a:off x="3598214" y="1752600"/>
            <a:ext cx="3668568" cy="954107"/>
          </a:xfrm>
          <a:prstGeom prst="rect">
            <a:avLst/>
          </a:prstGeom>
          <a:noFill/>
        </p:spPr>
        <p:txBody>
          <a:bodyPr wrap="none" rtlCol="0">
            <a:spAutoFit/>
          </a:bodyPr>
          <a:lstStyle/>
          <a:p>
            <a:r>
              <a:rPr lang="en-US" sz="2800" dirty="0">
                <a:solidFill>
                  <a:srgbClr val="1F497D"/>
                </a:solidFill>
                <a:latin typeface="Calibri"/>
                <a:ea typeface="ＭＳ Ｐゴシック" charset="0"/>
                <a:cs typeface="ＭＳ Ｐゴシック" charset="0"/>
              </a:rPr>
              <a:t>Insert</a:t>
            </a:r>
            <a:r>
              <a:rPr lang="en-US" sz="2800" dirty="0">
                <a:solidFill>
                  <a:srgbClr val="080808">
                    <a:lumMod val="75000"/>
                    <a:lumOff val="25000"/>
                  </a:srgbClr>
                </a:solidFill>
                <a:latin typeface="Calibri"/>
                <a:ea typeface="ＭＳ Ｐゴシック" charset="0"/>
                <a:cs typeface="ＭＳ Ｐゴシック" charset="0"/>
              </a:rPr>
              <a:t> address into filter</a:t>
            </a:r>
          </a:p>
          <a:p>
            <a:r>
              <a:rPr lang="en-US" sz="2800" dirty="0">
                <a:solidFill>
                  <a:srgbClr val="1F497D"/>
                </a:solidFill>
                <a:latin typeface="Calibri"/>
                <a:ea typeface="ＭＳ Ｐゴシック" charset="0"/>
                <a:cs typeface="ＭＳ Ｐゴシック" charset="0"/>
              </a:rPr>
              <a:t>Increment</a:t>
            </a:r>
            <a:r>
              <a:rPr lang="en-US" sz="2800" dirty="0">
                <a:solidFill>
                  <a:srgbClr val="080808">
                    <a:lumMod val="75000"/>
                    <a:lumOff val="25000"/>
                  </a:srgbClr>
                </a:solidFill>
                <a:latin typeface="Calibri"/>
                <a:ea typeface="ＭＳ Ｐゴシック" charset="0"/>
                <a:cs typeface="ＭＳ Ｐゴシック" charset="0"/>
              </a:rPr>
              <a:t> counter</a:t>
            </a:r>
          </a:p>
        </p:txBody>
      </p:sp>
      <p:sp>
        <p:nvSpPr>
          <p:cNvPr id="14" name="TextBox 13"/>
          <p:cNvSpPr txBox="1"/>
          <p:nvPr/>
        </p:nvSpPr>
        <p:spPr>
          <a:xfrm>
            <a:off x="2346910" y="5670203"/>
            <a:ext cx="5716437" cy="954107"/>
          </a:xfrm>
          <a:prstGeom prst="rect">
            <a:avLst/>
          </a:prstGeom>
          <a:noFill/>
        </p:spPr>
        <p:txBody>
          <a:bodyPr wrap="none" rtlCol="0">
            <a:spAutoFit/>
          </a:bodyPr>
          <a:lstStyle/>
          <a:p>
            <a:r>
              <a:rPr lang="en-US" sz="2800" dirty="0">
                <a:solidFill>
                  <a:srgbClr val="1F497D"/>
                </a:solidFill>
                <a:latin typeface="Calibri"/>
                <a:ea typeface="ＭＳ Ｐゴシック" charset="0"/>
                <a:cs typeface="ＭＳ Ｐゴシック" charset="0"/>
              </a:rPr>
              <a:t>Test</a:t>
            </a:r>
            <a:r>
              <a:rPr lang="en-US" sz="2800" dirty="0">
                <a:solidFill>
                  <a:srgbClr val="080808">
                    <a:lumMod val="75000"/>
                    <a:lumOff val="25000"/>
                  </a:srgbClr>
                </a:solidFill>
                <a:latin typeface="Calibri"/>
                <a:ea typeface="ＭＳ Ｐゴシック" charset="0"/>
                <a:cs typeface="ＭＳ Ｐゴシック" charset="0"/>
              </a:rPr>
              <a:t> if address is present in filter</a:t>
            </a:r>
          </a:p>
          <a:p>
            <a:r>
              <a:rPr lang="en-US" sz="2800" dirty="0">
                <a:solidFill>
                  <a:srgbClr val="1F497D"/>
                </a:solidFill>
                <a:latin typeface="Calibri"/>
                <a:ea typeface="ＭＳ Ｐゴシック" charset="0"/>
                <a:cs typeface="ＭＳ Ｐゴシック" charset="0"/>
              </a:rPr>
              <a:t>Yes</a:t>
            </a:r>
            <a:r>
              <a:rPr lang="en-US" sz="2800" dirty="0">
                <a:solidFill>
                  <a:srgbClr val="080808">
                    <a:lumMod val="75000"/>
                    <a:lumOff val="25000"/>
                  </a:srgbClr>
                </a:solidFill>
                <a:latin typeface="Calibri"/>
                <a:ea typeface="ＭＳ Ｐゴシック" charset="0"/>
                <a:cs typeface="ＭＳ Ｐゴシック" charset="0"/>
              </a:rPr>
              <a:t>, insert at MRU.</a:t>
            </a:r>
            <a:r>
              <a:rPr lang="en-US" sz="2800" dirty="0">
                <a:solidFill>
                  <a:srgbClr val="1F497D"/>
                </a:solidFill>
                <a:latin typeface="Calibri"/>
                <a:ea typeface="ＭＳ Ｐゴシック" charset="0"/>
                <a:cs typeface="ＭＳ Ｐゴシック" charset="0"/>
              </a:rPr>
              <a:t> No</a:t>
            </a:r>
            <a:r>
              <a:rPr lang="en-US" sz="2800" dirty="0">
                <a:solidFill>
                  <a:srgbClr val="080808">
                    <a:lumMod val="75000"/>
                    <a:lumOff val="25000"/>
                  </a:srgbClr>
                </a:solidFill>
                <a:latin typeface="Calibri"/>
                <a:ea typeface="ＭＳ Ｐゴシック" charset="0"/>
                <a:cs typeface="ＭＳ Ｐゴシック" charset="0"/>
              </a:rPr>
              <a:t>, insert with BIP</a:t>
            </a:r>
          </a:p>
        </p:txBody>
      </p:sp>
      <p:sp>
        <p:nvSpPr>
          <p:cNvPr id="15" name="TextBox 14"/>
          <p:cNvSpPr txBox="1"/>
          <p:nvPr/>
        </p:nvSpPr>
        <p:spPr>
          <a:xfrm>
            <a:off x="4982979" y="4658380"/>
            <a:ext cx="3551421" cy="523220"/>
          </a:xfrm>
          <a:prstGeom prst="rect">
            <a:avLst/>
          </a:prstGeom>
          <a:noFill/>
        </p:spPr>
        <p:txBody>
          <a:bodyPr wrap="none" rtlCol="0">
            <a:spAutoFit/>
          </a:bodyPr>
          <a:lstStyle/>
          <a:p>
            <a:r>
              <a:rPr lang="en-US" sz="2800" dirty="0">
                <a:solidFill>
                  <a:srgbClr val="1F497D"/>
                </a:solidFill>
                <a:latin typeface="Calibri"/>
                <a:ea typeface="ＭＳ Ｐゴシック" charset="0"/>
                <a:cs typeface="ＭＳ Ｐゴシック" charset="0"/>
              </a:rPr>
              <a:t>Clear</a:t>
            </a:r>
            <a:r>
              <a:rPr lang="en-US" sz="2800" dirty="0">
                <a:solidFill>
                  <a:srgbClr val="080808">
                    <a:lumMod val="75000"/>
                    <a:lumOff val="25000"/>
                  </a:srgbClr>
                </a:solidFill>
                <a:latin typeface="Calibri"/>
                <a:ea typeface="ＭＳ Ｐゴシック" charset="0"/>
                <a:cs typeface="ＭＳ Ｐゴシック" charset="0"/>
              </a:rPr>
              <a:t> filter and counter</a:t>
            </a:r>
          </a:p>
        </p:txBody>
      </p:sp>
      <p:sp>
        <p:nvSpPr>
          <p:cNvPr id="16" name="Slide Number Placeholder 1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80</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789794438"/>
      </p:ext>
    </p:extLst>
  </p:cSld>
  <p:clrMapOvr>
    <a:masterClrMapping/>
  </p:clrMapOvr>
  <p:transition advTm="406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Advantages</a:t>
            </a:r>
            <a:endParaRPr lang="en-US" dirty="0"/>
          </a:p>
        </p:txBody>
      </p:sp>
      <p:sp>
        <p:nvSpPr>
          <p:cNvPr id="4" name="Rectangle 3"/>
          <p:cNvSpPr/>
          <p:nvPr/>
        </p:nvSpPr>
        <p:spPr>
          <a:xfrm>
            <a:off x="533400" y="2362200"/>
            <a:ext cx="3124200"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80808">
                    <a:lumMod val="85000"/>
                    <a:lumOff val="15000"/>
                  </a:srgbClr>
                </a:solidFill>
                <a:latin typeface="Calibri"/>
              </a:rPr>
              <a:t>Cache</a:t>
            </a:r>
          </a:p>
        </p:txBody>
      </p:sp>
      <p:sp>
        <p:nvSpPr>
          <p:cNvPr id="5" name="Rectangle 4"/>
          <p:cNvSpPr/>
          <p:nvPr/>
        </p:nvSpPr>
        <p:spPr>
          <a:xfrm>
            <a:off x="5181600" y="2209800"/>
            <a:ext cx="2590800" cy="609600"/>
          </a:xfrm>
          <a:prstGeom prst="rect">
            <a:avLst/>
          </a:prstGeom>
          <a:ln w="38100">
            <a:solidFill>
              <a:schemeClr val="tx1">
                <a:lumMod val="65000"/>
                <a:lumOff val="3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a:solidFill>
                  <a:prstClr val="white"/>
                </a:solidFill>
                <a:latin typeface="Calibri"/>
              </a:rPr>
              <a:t>Bloom Filter</a:t>
            </a:r>
          </a:p>
        </p:txBody>
      </p:sp>
      <p:sp>
        <p:nvSpPr>
          <p:cNvPr id="7" name="Rectangle 6"/>
          <p:cNvSpPr/>
          <p:nvPr/>
        </p:nvSpPr>
        <p:spPr>
          <a:xfrm>
            <a:off x="5638800" y="2971800"/>
            <a:ext cx="1676400" cy="457200"/>
          </a:xfrm>
          <a:prstGeom prst="rect">
            <a:avLst/>
          </a:prstGeom>
          <a:ln w="38100">
            <a:solidFill>
              <a:schemeClr val="tx1">
                <a:lumMod val="65000"/>
                <a:lumOff val="3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solidFill>
                  <a:prstClr val="white"/>
                </a:solidFill>
                <a:latin typeface="Calibri"/>
              </a:rPr>
              <a:t>Counter</a:t>
            </a:r>
          </a:p>
        </p:txBody>
      </p:sp>
      <p:sp>
        <p:nvSpPr>
          <p:cNvPr id="8" name="TextBox 7"/>
          <p:cNvSpPr txBox="1"/>
          <p:nvPr/>
        </p:nvSpPr>
        <p:spPr>
          <a:xfrm>
            <a:off x="685800" y="4419600"/>
            <a:ext cx="3749616" cy="523220"/>
          </a:xfrm>
          <a:prstGeom prst="rect">
            <a:avLst/>
          </a:prstGeom>
          <a:noFill/>
        </p:spPr>
        <p:txBody>
          <a:bodyPr wrap="none" rtlCol="0">
            <a:spAutoFit/>
          </a:bodyPr>
          <a:lstStyle/>
          <a:p>
            <a:pPr>
              <a:tabLst>
                <a:tab pos="519113" algn="l"/>
              </a:tabLst>
            </a:pPr>
            <a:r>
              <a:rPr lang="en-US" sz="2800" dirty="0">
                <a:solidFill>
                  <a:srgbClr val="080808">
                    <a:lumMod val="85000"/>
                    <a:lumOff val="15000"/>
                  </a:srgbClr>
                </a:solidFill>
                <a:latin typeface="Calibri"/>
                <a:ea typeface="ＭＳ Ｐゴシック" charset="0"/>
                <a:cs typeface="ＭＳ Ｐゴシック" charset="0"/>
              </a:rPr>
              <a:t>1.	Simple to implement</a:t>
            </a:r>
          </a:p>
        </p:txBody>
      </p:sp>
      <p:sp>
        <p:nvSpPr>
          <p:cNvPr id="9" name="TextBox 8"/>
          <p:cNvSpPr txBox="1"/>
          <p:nvPr/>
        </p:nvSpPr>
        <p:spPr>
          <a:xfrm>
            <a:off x="685800" y="5079712"/>
            <a:ext cx="4291752" cy="523220"/>
          </a:xfrm>
          <a:prstGeom prst="rect">
            <a:avLst/>
          </a:prstGeom>
          <a:noFill/>
        </p:spPr>
        <p:txBody>
          <a:bodyPr wrap="none" rtlCol="0">
            <a:spAutoFit/>
          </a:bodyPr>
          <a:lstStyle/>
          <a:p>
            <a:pPr>
              <a:tabLst>
                <a:tab pos="519113" algn="l"/>
              </a:tabLst>
            </a:pPr>
            <a:r>
              <a:rPr lang="en-US" sz="2800" dirty="0">
                <a:solidFill>
                  <a:srgbClr val="080808">
                    <a:lumMod val="85000"/>
                    <a:lumOff val="15000"/>
                  </a:srgbClr>
                </a:solidFill>
                <a:latin typeface="Calibri"/>
                <a:ea typeface="ＭＳ Ｐゴシック" charset="0"/>
                <a:cs typeface="ＭＳ Ｐゴシック" charset="0"/>
              </a:rPr>
              <a:t>2.	Easy to design and verify</a:t>
            </a:r>
          </a:p>
        </p:txBody>
      </p:sp>
      <p:sp>
        <p:nvSpPr>
          <p:cNvPr id="10" name="TextBox 9"/>
          <p:cNvSpPr txBox="1"/>
          <p:nvPr/>
        </p:nvSpPr>
        <p:spPr>
          <a:xfrm>
            <a:off x="685800" y="5739825"/>
            <a:ext cx="8006166" cy="523220"/>
          </a:xfrm>
          <a:prstGeom prst="rect">
            <a:avLst/>
          </a:prstGeom>
          <a:noFill/>
        </p:spPr>
        <p:txBody>
          <a:bodyPr wrap="none" rtlCol="0">
            <a:spAutoFit/>
          </a:bodyPr>
          <a:lstStyle/>
          <a:p>
            <a:pPr>
              <a:tabLst>
                <a:tab pos="519113" algn="l"/>
              </a:tabLst>
            </a:pPr>
            <a:r>
              <a:rPr lang="en-US" sz="2800" dirty="0">
                <a:solidFill>
                  <a:srgbClr val="080808">
                    <a:lumMod val="85000"/>
                    <a:lumOff val="15000"/>
                  </a:srgbClr>
                </a:solidFill>
                <a:latin typeface="Calibri"/>
                <a:ea typeface="ＭＳ Ｐゴシック" charset="0"/>
                <a:cs typeface="ＭＳ Ｐゴシック" charset="0"/>
              </a:rPr>
              <a:t>3.	Works with other techniques (replacement policy)</a:t>
            </a:r>
          </a:p>
        </p:txBody>
      </p:sp>
      <p:sp>
        <p:nvSpPr>
          <p:cNvPr id="11" name="Oval 10"/>
          <p:cNvSpPr/>
          <p:nvPr/>
        </p:nvSpPr>
        <p:spPr>
          <a:xfrm>
            <a:off x="4495800" y="1752600"/>
            <a:ext cx="4038600" cy="2133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2" name="TextBox 11"/>
          <p:cNvSpPr txBox="1"/>
          <p:nvPr/>
        </p:nvSpPr>
        <p:spPr>
          <a:xfrm>
            <a:off x="2819400" y="1295400"/>
            <a:ext cx="2300502" cy="523220"/>
          </a:xfrm>
          <a:prstGeom prst="rect">
            <a:avLst/>
          </a:prstGeom>
          <a:noFill/>
        </p:spPr>
        <p:txBody>
          <a:bodyPr wrap="none" rtlCol="0">
            <a:spAutoFit/>
          </a:bodyPr>
          <a:lstStyle/>
          <a:p>
            <a:r>
              <a:rPr lang="en-US" sz="2800" dirty="0">
                <a:solidFill>
                  <a:srgbClr val="C00000"/>
                </a:solidFill>
                <a:latin typeface="Calibri"/>
                <a:ea typeface="ＭＳ Ｐゴシック" charset="0"/>
                <a:cs typeface="ＭＳ Ｐゴシック" charset="0"/>
              </a:rPr>
              <a:t>Cache eviction</a:t>
            </a:r>
          </a:p>
        </p:txBody>
      </p:sp>
      <p:sp>
        <p:nvSpPr>
          <p:cNvPr id="13" name="TextBox 12"/>
          <p:cNvSpPr txBox="1"/>
          <p:nvPr/>
        </p:nvSpPr>
        <p:spPr>
          <a:xfrm>
            <a:off x="3048000" y="3743980"/>
            <a:ext cx="1798890" cy="523220"/>
          </a:xfrm>
          <a:prstGeom prst="rect">
            <a:avLst/>
          </a:prstGeom>
          <a:noFill/>
        </p:spPr>
        <p:txBody>
          <a:bodyPr wrap="none" rtlCol="0">
            <a:spAutoFit/>
          </a:bodyPr>
          <a:lstStyle/>
          <a:p>
            <a:r>
              <a:rPr lang="en-US" sz="2800" dirty="0">
                <a:solidFill>
                  <a:srgbClr val="C00000"/>
                </a:solidFill>
                <a:latin typeface="Calibri"/>
                <a:ea typeface="ＭＳ Ｐゴシック" charset="0"/>
                <a:cs typeface="ＭＳ Ｐゴシック" charset="0"/>
              </a:rPr>
              <a:t>Cache miss</a:t>
            </a:r>
          </a:p>
        </p:txBody>
      </p:sp>
      <p:cxnSp>
        <p:nvCxnSpPr>
          <p:cNvPr id="15" name="Straight Arrow Connector 14"/>
          <p:cNvCxnSpPr/>
          <p:nvPr/>
        </p:nvCxnSpPr>
        <p:spPr>
          <a:xfrm>
            <a:off x="3124200" y="1905000"/>
            <a:ext cx="1676400" cy="1588"/>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24200" y="3732212"/>
            <a:ext cx="1676400" cy="1588"/>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81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715713991"/>
      </p:ext>
    </p:extLst>
  </p:cSld>
  <p:clrMapOvr>
    <a:masterClrMapping/>
  </p:clrMapOvr>
  <p:transition advTm="498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5"/>
                                        </p:tgtEl>
                                        <p:attrNameLst>
                                          <p:attrName>stroke.color</p:attrName>
                                        </p:attrNameLst>
                                      </p:cBhvr>
                                      <p:to>
                                        <a:srgbClr val="CC0000"/>
                                      </p:to>
                                    </p:animClr>
                                    <p:set>
                                      <p:cBhvr>
                                        <p:cTn id="7" dur="500" fill="hold"/>
                                        <p:tgtEl>
                                          <p:spTgt spid="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7"/>
                                        </p:tgtEl>
                                        <p:attrNameLst>
                                          <p:attrName>stroke.color</p:attrName>
                                        </p:attrNameLst>
                                      </p:cBhvr>
                                      <p:to>
                                        <a:srgbClr val="CC0000"/>
                                      </p:to>
                                    </p:animClr>
                                    <p:set>
                                      <p:cBhvr>
                                        <p:cTn id="10" dur="500" fill="hold"/>
                                        <p:tgtEl>
                                          <p:spTgt spid="7"/>
                                        </p:tgtEl>
                                        <p:attrNameLst>
                                          <p:attrName>stroke.on</p:attrName>
                                        </p:attrNameLst>
                                      </p:cBhvr>
                                      <p:to>
                                        <p:strVal val="true"/>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Performance – Summary</a:t>
            </a:r>
            <a:endParaRPr lang="en-US" dirty="0"/>
          </a:p>
        </p:txBody>
      </p:sp>
      <p:graphicFrame>
        <p:nvGraphicFramePr>
          <p:cNvPr id="5" name="Chart 4"/>
          <p:cNvGraphicFramePr/>
          <p:nvPr/>
        </p:nvGraphicFramePr>
        <p:xfrm>
          <a:off x="304800" y="1371600"/>
          <a:ext cx="85344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p:cNvSpPr/>
          <p:nvPr/>
        </p:nvSpPr>
        <p:spPr>
          <a:xfrm>
            <a:off x="2971800" y="4419600"/>
            <a:ext cx="838200" cy="7620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6" name="Oval 5"/>
          <p:cNvSpPr/>
          <p:nvPr/>
        </p:nvSpPr>
        <p:spPr>
          <a:xfrm>
            <a:off x="5283200" y="3048000"/>
            <a:ext cx="838200" cy="12192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7" name="Oval 6"/>
          <p:cNvSpPr/>
          <p:nvPr/>
        </p:nvSpPr>
        <p:spPr>
          <a:xfrm>
            <a:off x="7658100" y="1981200"/>
            <a:ext cx="838200" cy="18288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8" name="Slide Number Placeholder 7"/>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82</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825473525"/>
      </p:ext>
    </p:extLst>
  </p:cSld>
  <p:clrMapOvr>
    <a:masterClrMapping/>
  </p:clrMapOvr>
  <p:transition advTm="304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a:xfrm>
            <a:off x="685800" y="1748408"/>
            <a:ext cx="7924800" cy="1752600"/>
          </a:xfrm>
        </p:spPr>
        <p:txBody>
          <a:bodyPr/>
          <a:lstStyle/>
          <a:p>
            <a:r>
              <a:rPr lang="en-US" dirty="0" smtClean="0">
                <a:latin typeface="Garamond" charset="0"/>
              </a:rPr>
              <a:t>Cache Compression</a:t>
            </a:r>
            <a:endParaRPr lang="en-US" dirty="0">
              <a:latin typeface="Garamond" charset="0"/>
            </a:endParaRPr>
          </a:p>
        </p:txBody>
      </p:sp>
      <p:sp>
        <p:nvSpPr>
          <p:cNvPr id="41986" name="Subtitle 2"/>
          <p:cNvSpPr>
            <a:spLocks noGrp="1"/>
          </p:cNvSpPr>
          <p:nvPr>
            <p:ph type="subTitle" idx="1"/>
          </p:nvPr>
        </p:nvSpPr>
        <p:spPr/>
        <p:txBody>
          <a:bodyPr/>
          <a:lstStyle/>
          <a:p>
            <a:pPr>
              <a:buFont typeface="Wingdings" charset="0"/>
              <a:buNone/>
            </a:pPr>
            <a:endParaRPr lang="en-US">
              <a:latin typeface="Tahoma" charset="0"/>
            </a:endParaRPr>
          </a:p>
        </p:txBody>
      </p:sp>
      <p:sp>
        <p:nvSpPr>
          <p:cNvPr id="4198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59F178-025C-3C4E-9F3A-2C75E76AB7F8}" type="slidenum">
              <a:rPr lang="en-US" sz="1200">
                <a:solidFill>
                  <a:srgbClr val="000000"/>
                </a:solidFill>
                <a:latin typeface="Garamond" charset="0"/>
                <a:cs typeface="Arial" charset="0"/>
              </a:rPr>
              <a:pPr eaLnBrk="1" hangingPunct="1"/>
              <a:t>83</a:t>
            </a:fld>
            <a:endParaRPr lang="en-US" sz="1200">
              <a:solidFill>
                <a:srgbClr val="000000"/>
              </a:solidFill>
              <a:latin typeface="Garamond" charset="0"/>
              <a:cs typeface="Arial" charset="0"/>
            </a:endParaRPr>
          </a:p>
        </p:txBody>
      </p:sp>
    </p:spTree>
    <p:extLst>
      <p:ext uri="{BB962C8B-B14F-4D97-AF65-F5344CB8AC3E}">
        <p14:creationId xmlns:p14="http://schemas.microsoft.com/office/powerpoint/2010/main" val="2893895972"/>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Motivation for Cache Compression</a:t>
            </a:r>
            <a:endParaRPr lang="en-US" b="1" dirty="0"/>
          </a:p>
        </p:txBody>
      </p:sp>
      <p:sp>
        <p:nvSpPr>
          <p:cNvPr id="3" name="Content Placeholder 2"/>
          <p:cNvSpPr>
            <a:spLocks noGrp="1"/>
          </p:cNvSpPr>
          <p:nvPr>
            <p:ph idx="1"/>
          </p:nvPr>
        </p:nvSpPr>
        <p:spPr>
          <a:xfrm>
            <a:off x="457200" y="1219201"/>
            <a:ext cx="8153400" cy="685799"/>
          </a:xfrm>
        </p:spPr>
        <p:txBody>
          <a:bodyPr>
            <a:normAutofit/>
          </a:bodyPr>
          <a:lstStyle/>
          <a:p>
            <a:pPr>
              <a:buNone/>
            </a:pPr>
            <a:r>
              <a:rPr lang="en-US" sz="3200" b="1" dirty="0" smtClean="0">
                <a:latin typeface="Calibri" pitchFamily="34" charset="0"/>
                <a:cs typeface="Calibri" pitchFamily="34" charset="0"/>
              </a:rPr>
              <a:t>Significant redundancy in data:</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84</a:t>
            </a:fld>
            <a:endParaRPr lang="en-US" altLang="en-US">
              <a:solidFill>
                <a:prstClr val="black">
                  <a:tint val="75000"/>
                </a:prstClr>
              </a:solidFill>
              <a:latin typeface="Calibri"/>
            </a:endParaRPr>
          </a:p>
        </p:txBody>
      </p:sp>
      <p:sp>
        <p:nvSpPr>
          <p:cNvPr id="6" name="Rectangle 5"/>
          <p:cNvSpPr/>
          <p:nvPr/>
        </p:nvSpPr>
        <p:spPr>
          <a:xfrm>
            <a:off x="1524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00</a:t>
            </a:r>
          </a:p>
        </p:txBody>
      </p:sp>
      <p:sp>
        <p:nvSpPr>
          <p:cNvPr id="7" name="Content Placeholder 2"/>
          <p:cNvSpPr txBox="1">
            <a:spLocks/>
          </p:cNvSpPr>
          <p:nvPr/>
        </p:nvSpPr>
        <p:spPr>
          <a:xfrm>
            <a:off x="381000" y="3200400"/>
            <a:ext cx="8382000" cy="2743200"/>
          </a:xfrm>
          <a:prstGeom prst="rect">
            <a:avLst/>
          </a:prstGeom>
        </p:spPr>
        <p:txBody>
          <a:bodyPr vert="horz" lIns="91440" tIns="45720" rIns="91440" bIns="45720" rtlCol="0">
            <a:normAutofit/>
          </a:bodyPr>
          <a:lstStyle/>
          <a:p>
            <a:pPr marL="342900" indent="-342900">
              <a:spcBef>
                <a:spcPct val="20000"/>
              </a:spcBef>
              <a:defRPr/>
            </a:pPr>
            <a:r>
              <a:rPr lang="en-US" sz="3200" dirty="0">
                <a:solidFill>
                  <a:prstClr val="black"/>
                </a:solidFill>
                <a:latin typeface="Calibri" pitchFamily="34" charset="0"/>
                <a:ea typeface="ＭＳ Ｐゴシック" charset="0"/>
                <a:cs typeface="Calibri" pitchFamily="34" charset="0"/>
              </a:rPr>
              <a:t>How can we exploit this redundancy?</a:t>
            </a:r>
          </a:p>
          <a:p>
            <a:pPr marL="742950" lvl="1" indent="-285750">
              <a:spcBef>
                <a:spcPct val="20000"/>
              </a:spcBef>
              <a:buFont typeface="Arial" pitchFamily="34" charset="0"/>
              <a:buChar char="–"/>
              <a:defRPr/>
            </a:pPr>
            <a:r>
              <a:rPr lang="en-US" sz="3200" b="1" dirty="0">
                <a:solidFill>
                  <a:prstClr val="black"/>
                </a:solidFill>
                <a:latin typeface="Calibri" pitchFamily="34" charset="0"/>
                <a:ea typeface="ＭＳ Ｐゴシック" charset="0"/>
                <a:cs typeface="Calibri" pitchFamily="34" charset="0"/>
              </a:rPr>
              <a:t>Cache compression </a:t>
            </a:r>
            <a:r>
              <a:rPr lang="en-US" sz="3200" dirty="0">
                <a:solidFill>
                  <a:prstClr val="black"/>
                </a:solidFill>
                <a:latin typeface="Calibri" pitchFamily="34" charset="0"/>
                <a:ea typeface="ＭＳ Ｐゴシック" charset="0"/>
                <a:cs typeface="Calibri" pitchFamily="34" charset="0"/>
              </a:rPr>
              <a:t> helps</a:t>
            </a:r>
          </a:p>
          <a:p>
            <a:pPr marL="742950" lvl="1" indent="-285750">
              <a:spcBef>
                <a:spcPct val="20000"/>
              </a:spcBef>
              <a:buFont typeface="Arial" pitchFamily="34" charset="0"/>
              <a:buChar char="–"/>
              <a:defRPr/>
            </a:pPr>
            <a:r>
              <a:rPr lang="en-US" sz="3200" dirty="0">
                <a:solidFill>
                  <a:prstClr val="black"/>
                </a:solidFill>
                <a:latin typeface="Calibri" pitchFamily="34" charset="0"/>
                <a:ea typeface="ＭＳ Ｐゴシック" charset="0"/>
                <a:cs typeface="Calibri" pitchFamily="34" charset="0"/>
              </a:rPr>
              <a:t>Provides effect of a larger cache without making it physically larger</a:t>
            </a:r>
          </a:p>
          <a:p>
            <a:pPr marL="742950" lvl="1" indent="-285750">
              <a:spcBef>
                <a:spcPct val="20000"/>
              </a:spcBef>
              <a:buFont typeface="Arial" pitchFamily="34" charset="0"/>
              <a:buChar char="–"/>
              <a:defRPr/>
            </a:pPr>
            <a:endParaRPr lang="en-US" sz="3200" dirty="0">
              <a:solidFill>
                <a:prstClr val="black"/>
              </a:solidFill>
              <a:latin typeface="Calibri" pitchFamily="34" charset="0"/>
              <a:ea typeface="ＭＳ Ｐゴシック" charset="0"/>
              <a:cs typeface="Calibri" pitchFamily="34" charset="0"/>
            </a:endParaRPr>
          </a:p>
        </p:txBody>
      </p:sp>
      <p:sp>
        <p:nvSpPr>
          <p:cNvPr id="8" name="Rectangle 7"/>
          <p:cNvSpPr/>
          <p:nvPr/>
        </p:nvSpPr>
        <p:spPr>
          <a:xfrm>
            <a:off x="19812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0B</a:t>
            </a:r>
          </a:p>
        </p:txBody>
      </p:sp>
      <p:sp>
        <p:nvSpPr>
          <p:cNvPr id="9" name="Rectangle 8"/>
          <p:cNvSpPr/>
          <p:nvPr/>
        </p:nvSpPr>
        <p:spPr>
          <a:xfrm>
            <a:off x="38100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03</a:t>
            </a:r>
          </a:p>
        </p:txBody>
      </p:sp>
      <p:sp>
        <p:nvSpPr>
          <p:cNvPr id="10" name="Rectangle 9"/>
          <p:cNvSpPr/>
          <p:nvPr/>
        </p:nvSpPr>
        <p:spPr>
          <a:xfrm>
            <a:off x="56388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04</a:t>
            </a:r>
          </a:p>
        </p:txBody>
      </p:sp>
      <p:sp>
        <p:nvSpPr>
          <p:cNvPr id="11" name="Rectangle 10"/>
          <p:cNvSpPr/>
          <p:nvPr/>
        </p:nvSpPr>
        <p:spPr>
          <a:xfrm>
            <a:off x="7467600" y="2057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a:t>
            </a:r>
          </a:p>
        </p:txBody>
      </p:sp>
    </p:spTree>
    <p:extLst>
      <p:ext uri="{BB962C8B-B14F-4D97-AF65-F5344CB8AC3E}">
        <p14:creationId xmlns:p14="http://schemas.microsoft.com/office/powerpoint/2010/main" val="1725437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normAutofit/>
          </a:bodyPr>
          <a:lstStyle/>
          <a:p>
            <a:r>
              <a:rPr lang="en-US" dirty="0" smtClean="0"/>
              <a:t>Background on Cache Compression</a:t>
            </a:r>
            <a:endParaRPr lang="en-US" dirty="0"/>
          </a:p>
        </p:txBody>
      </p:sp>
      <p:sp>
        <p:nvSpPr>
          <p:cNvPr id="3" name="Content Placeholder 2"/>
          <p:cNvSpPr>
            <a:spLocks noGrp="1"/>
          </p:cNvSpPr>
          <p:nvPr>
            <p:ph idx="1"/>
          </p:nvPr>
        </p:nvSpPr>
        <p:spPr>
          <a:xfrm>
            <a:off x="152400" y="3810000"/>
            <a:ext cx="8686800" cy="2514600"/>
          </a:xfrm>
          <a:ln>
            <a:noFill/>
          </a:ln>
        </p:spPr>
        <p:txBody>
          <a:bodyPr>
            <a:normAutofit/>
          </a:bodyPr>
          <a:lstStyle/>
          <a:p>
            <a:r>
              <a:rPr lang="en-US" sz="3600" dirty="0" smtClean="0"/>
              <a:t>Key requirements:</a:t>
            </a:r>
          </a:p>
          <a:p>
            <a:pPr lvl="1"/>
            <a:r>
              <a:rPr lang="en-US" b="1" dirty="0" smtClean="0"/>
              <a:t>Fast</a:t>
            </a:r>
            <a:r>
              <a:rPr lang="en-US" dirty="0" smtClean="0"/>
              <a:t> (low decompression latency)</a:t>
            </a:r>
          </a:p>
          <a:p>
            <a:pPr lvl="1"/>
            <a:r>
              <a:rPr lang="en-US" b="1" dirty="0" smtClean="0"/>
              <a:t>Simple</a:t>
            </a:r>
            <a:r>
              <a:rPr lang="en-US" dirty="0" smtClean="0"/>
              <a:t> (avoid complex hardware changes)</a:t>
            </a:r>
          </a:p>
          <a:p>
            <a:pPr lvl="1"/>
            <a:r>
              <a:rPr lang="en-US" b="1" dirty="0" smtClean="0"/>
              <a:t>Effective</a:t>
            </a:r>
            <a:r>
              <a:rPr lang="en-US" dirty="0" smtClean="0"/>
              <a:t> (good compression ratio)</a:t>
            </a:r>
          </a:p>
          <a:p>
            <a:endParaRPr lang="en-US" dirty="0" smtClean="0"/>
          </a:p>
          <a:p>
            <a:endParaRPr lang="en-US" dirty="0" smtClean="0"/>
          </a:p>
          <a:p>
            <a:pPr lvl="1">
              <a:buNone/>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85</a:t>
            </a:fld>
            <a:endParaRPr lang="en-US" altLang="en-US" dirty="0">
              <a:solidFill>
                <a:prstClr val="black">
                  <a:tint val="75000"/>
                </a:prstClr>
              </a:solidFill>
              <a:latin typeface="Calibri"/>
            </a:endParaRPr>
          </a:p>
        </p:txBody>
      </p:sp>
      <p:sp>
        <p:nvSpPr>
          <p:cNvPr id="5" name="Rounded Rectangle 4"/>
          <p:cNvSpPr/>
          <p:nvPr/>
        </p:nvSpPr>
        <p:spPr>
          <a:xfrm>
            <a:off x="420806" y="1828800"/>
            <a:ext cx="990600" cy="6858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CPU</a:t>
            </a:r>
          </a:p>
        </p:txBody>
      </p:sp>
      <p:sp>
        <p:nvSpPr>
          <p:cNvPr id="6" name="Rounded Rectangle 5"/>
          <p:cNvSpPr/>
          <p:nvPr/>
        </p:nvSpPr>
        <p:spPr>
          <a:xfrm>
            <a:off x="6879609" y="1479644"/>
            <a:ext cx="1407994" cy="1384111"/>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latin typeface="Calibri"/>
              </a:rPr>
              <a:t>L2 Cache</a:t>
            </a:r>
          </a:p>
        </p:txBody>
      </p:sp>
      <p:cxnSp>
        <p:nvCxnSpPr>
          <p:cNvPr id="8" name="Straight Arrow Connector 7"/>
          <p:cNvCxnSpPr>
            <a:stCxn id="5" idx="3"/>
            <a:endCxn id="6" idx="1"/>
          </p:cNvCxnSpPr>
          <p:nvPr/>
        </p:nvCxnSpPr>
        <p:spPr>
          <a:xfrm>
            <a:off x="1411406" y="2171700"/>
            <a:ext cx="5468203" cy="0"/>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02006" y="19050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ectangle 14"/>
          <p:cNvSpPr/>
          <p:nvPr/>
        </p:nvSpPr>
        <p:spPr>
          <a:xfrm>
            <a:off x="5678606" y="2471383"/>
            <a:ext cx="1905000" cy="241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Uncompressed</a:t>
            </a:r>
          </a:p>
        </p:txBody>
      </p:sp>
      <p:sp>
        <p:nvSpPr>
          <p:cNvPr id="16" name="Rectangle 15"/>
          <p:cNvSpPr/>
          <p:nvPr/>
        </p:nvSpPr>
        <p:spPr>
          <a:xfrm>
            <a:off x="6669206" y="2560661"/>
            <a:ext cx="1447800" cy="347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Compressed</a:t>
            </a:r>
          </a:p>
        </p:txBody>
      </p:sp>
      <p:sp>
        <p:nvSpPr>
          <p:cNvPr id="17" name="Rounded Rectangle 16"/>
          <p:cNvSpPr/>
          <p:nvPr/>
        </p:nvSpPr>
        <p:spPr>
          <a:xfrm>
            <a:off x="3773606" y="2438400"/>
            <a:ext cx="1804915" cy="4572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Decompression</a:t>
            </a:r>
          </a:p>
        </p:txBody>
      </p:sp>
      <p:sp>
        <p:nvSpPr>
          <p:cNvPr id="21" name="Rectangle 20"/>
          <p:cNvSpPr/>
          <p:nvPr/>
        </p:nvSpPr>
        <p:spPr>
          <a:xfrm>
            <a:off x="2592506" y="2594213"/>
            <a:ext cx="2019299" cy="34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Uncompressed</a:t>
            </a:r>
          </a:p>
        </p:txBody>
      </p:sp>
      <p:sp>
        <p:nvSpPr>
          <p:cNvPr id="18" name="Rounded Rectangle 17"/>
          <p:cNvSpPr/>
          <p:nvPr/>
        </p:nvSpPr>
        <p:spPr>
          <a:xfrm>
            <a:off x="1481349" y="1905000"/>
            <a:ext cx="838201" cy="5715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Calibri"/>
              </a:rPr>
              <a:t>L1 Cache</a:t>
            </a:r>
          </a:p>
        </p:txBody>
      </p:sp>
      <p:sp>
        <p:nvSpPr>
          <p:cNvPr id="7" name="TextBox 6"/>
          <p:cNvSpPr txBox="1"/>
          <p:nvPr/>
        </p:nvSpPr>
        <p:spPr>
          <a:xfrm>
            <a:off x="6324600" y="1459468"/>
            <a:ext cx="458780" cy="369332"/>
          </a:xfrm>
          <a:prstGeom prst="rect">
            <a:avLst/>
          </a:prstGeom>
          <a:noFill/>
        </p:spPr>
        <p:txBody>
          <a:bodyPr wrap="none" rtlCol="0">
            <a:spAutoFit/>
          </a:bodyPr>
          <a:lstStyle/>
          <a:p>
            <a:r>
              <a:rPr lang="en-US" dirty="0">
                <a:solidFill>
                  <a:srgbClr val="009900"/>
                </a:solidFill>
                <a:latin typeface="Calibri"/>
                <a:ea typeface="ＭＳ Ｐゴシック" charset="0"/>
                <a:cs typeface="ＭＳ Ｐゴシック" charset="0"/>
              </a:rPr>
              <a:t>Hit</a:t>
            </a:r>
          </a:p>
        </p:txBody>
      </p:sp>
    </p:spTree>
    <p:extLst>
      <p:ext uri="{BB962C8B-B14F-4D97-AF65-F5344CB8AC3E}">
        <p14:creationId xmlns:p14="http://schemas.microsoft.com/office/powerpoint/2010/main" val="327084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05556E-6 -4.44444E-6 L 0.43316 -0.00555 " pathEditMode="relative" rAng="0" ptsTypes="AA">
                                          <p:cBhvr>
                                            <p:cTn id="20" dur="2000" fill="hold"/>
                                            <p:tgtEl>
                                              <p:spTgt spid="13"/>
                                            </p:tgtEl>
                                            <p:attrNameLst>
                                              <p:attrName>ppt_x</p:attrName>
                                              <p:attrName>ppt_y</p:attrName>
                                            </p:attrNameLst>
                                          </p:cBhvr>
                                          <p:rCtr x="21649" y="-278"/>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3.33333E-6 4.19981E-6 L -0.40833 4.19981E-6 " pathEditMode="relative" rAng="0" ptsTypes="AA">
                                          <p:cBhvr>
                                            <p:cTn id="35" dur="2000" fill="hold"/>
                                            <p:tgtEl>
                                              <p:spTgt spid="15"/>
                                            </p:tgtEl>
                                            <p:attrNameLst>
                                              <p:attrName>ppt_x</p:attrName>
                                              <p:attrName>ppt_y</p:attrName>
                                            </p:attrNameLst>
                                          </p:cBhvr>
                                          <p:rCtr x="-20417" y="0"/>
                                        </p:animMotion>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2"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1.38889E-6 -3.66327E-6 L -0.3092 0.0007 " pathEditMode="relative" rAng="0" ptsTypes="AA">
                                          <p:cBhvr>
                                            <p:cTn id="49" dur="3000" fill="hold"/>
                                            <p:tgtEl>
                                              <p:spTgt spid="16"/>
                                            </p:tgtEl>
                                            <p:attrNameLst>
                                              <p:attrName>ppt_x</p:attrName>
                                              <p:attrName>ppt_y</p:attrName>
                                            </p:attrNameLst>
                                          </p:cBhvr>
                                          <p:rCtr x="-15469" y="23"/>
                                        </p:animMotion>
                                      </p:childTnLst>
                                      <p:subTnLst>
                                        <p:set>
                                          <p:cBhvr override="childStyle">
                                            <p:cTn dur="1" fill="hold" display="0" masterRel="sameClick" afterEffect="1">
                                              <p:stCondLst>
                                                <p:cond evt="end" delay="0">
                                                  <p:tn val="48"/>
                                                </p:cond>
                                              </p:stCondLst>
                                            </p:cTn>
                                            <p:tgtEl>
                                              <p:spTgt spid="1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0833 -0.00509 L -0.1809 -0.01018 " pathEditMode="relative" rAng="0" ptsTypes="AA">
                                          <p:cBhvr>
                                            <p:cTn id="57" dur="2000" fill="hold"/>
                                            <p:tgtEl>
                                              <p:spTgt spid="21"/>
                                            </p:tgtEl>
                                            <p:attrNameLst>
                                              <p:attrName>ppt_x</p:attrName>
                                              <p:attrName>ppt_y</p:attrName>
                                            </p:attrNameLst>
                                          </p:cBhvr>
                                          <p:rCtr x="-8628" y="-254"/>
                                        </p:animMotion>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2"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childTnLst>
                                    </p:cTn>
                                  </p:par>
                                  <p:par>
                                    <p:cTn id="70" presetID="26" presetClass="emph" presetSubtype="0" fill="hold" grpId="1" nodeType="withEffect">
                                      <p:stCondLst>
                                        <p:cond delay="0"/>
                                      </p:stCondLst>
                                      <p:childTnLst>
                                        <p:animEffect transition="out" filter="fade">
                                          <p:cBhvr>
                                            <p:cTn id="71" dur="2000" tmFilter="0, 0; .2, .5; .8, .5; 1, 0"/>
                                            <p:tgtEl>
                                              <p:spTgt spid="17"/>
                                            </p:tgtEl>
                                          </p:cBhvr>
                                        </p:animEffect>
                                        <p:animScale>
                                          <p:cBhvr>
                                            <p:cTn id="72" dur="1000" autoRev="1" fill="hold"/>
                                            <p:tgtEl>
                                              <p:spTgt spid="17"/>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childTnLst>
                                    </p:cTn>
                                  </p:par>
                                  <p:par>
                                    <p:cTn id="81" presetID="6" presetClass="emph" presetSubtype="0" fill="hold" grpId="1" nodeType="withEffect" p14:presetBounceEnd="6000">
                                      <p:stCondLst>
                                        <p:cond delay="0"/>
                                      </p:stCondLst>
                                      <p:childTnLst>
                                        <p:animScale p14:bounceEnd="6000">
                                          <p:cBhvr>
                                            <p:cTn id="82" dur="500" fill="hold"/>
                                            <p:tgtEl>
                                              <p:spTgt spid="6"/>
                                            </p:tgtEl>
                                          </p:cBhvr>
                                          <p:by x="15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13" grpId="0" animBg="1"/>
          <p:bldP spid="13" grpId="1" animBg="1"/>
          <p:bldP spid="15" grpId="0" animBg="1"/>
          <p:bldP spid="15" grpId="1" animBg="1"/>
          <p:bldP spid="15" grpId="2" animBg="1"/>
          <p:bldP spid="16" grpId="0" animBg="1"/>
          <p:bldP spid="16" grpId="1" animBg="1"/>
          <p:bldP spid="17" grpId="0" animBg="1"/>
          <p:bldP spid="17" grpId="1" animBg="1"/>
          <p:bldP spid="21" grpId="0" animBg="1"/>
          <p:bldP spid="21" grpId="1" animBg="1"/>
          <p:bldP spid="21" grpId="2" animBg="1"/>
          <p:bldP spid="18" grpId="0" animBg="1"/>
          <p:bldP spid="18" grpId="1"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05556E-6 -4.44444E-6 L 0.43316 -0.00555 " pathEditMode="relative" rAng="0" ptsTypes="AA">
                                          <p:cBhvr>
                                            <p:cTn id="20" dur="2000" fill="hold"/>
                                            <p:tgtEl>
                                              <p:spTgt spid="13"/>
                                            </p:tgtEl>
                                            <p:attrNameLst>
                                              <p:attrName>ppt_x</p:attrName>
                                              <p:attrName>ppt_y</p:attrName>
                                            </p:attrNameLst>
                                          </p:cBhvr>
                                          <p:rCtr x="21649" y="-278"/>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3.33333E-6 4.19981E-6 L -0.40833 4.19981E-6 " pathEditMode="relative" rAng="0" ptsTypes="AA">
                                          <p:cBhvr>
                                            <p:cTn id="35" dur="2000" fill="hold"/>
                                            <p:tgtEl>
                                              <p:spTgt spid="15"/>
                                            </p:tgtEl>
                                            <p:attrNameLst>
                                              <p:attrName>ppt_x</p:attrName>
                                              <p:attrName>ppt_y</p:attrName>
                                            </p:attrNameLst>
                                          </p:cBhvr>
                                          <p:rCtr x="-20417" y="0"/>
                                        </p:animMotion>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2"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2" nodeType="clickEffect">
                                      <p:stCondLst>
                                        <p:cond delay="0"/>
                                      </p:stCondLst>
                                      <p:childTnLst>
                                        <p:animMotion origin="layout" path="M -1.38889E-6 -3.66327E-6 L -0.3092 0.0007 " pathEditMode="relative" rAng="0" ptsTypes="AA">
                                          <p:cBhvr>
                                            <p:cTn id="49" dur="3000" fill="hold"/>
                                            <p:tgtEl>
                                              <p:spTgt spid="16"/>
                                            </p:tgtEl>
                                            <p:attrNameLst>
                                              <p:attrName>ppt_x</p:attrName>
                                              <p:attrName>ppt_y</p:attrName>
                                            </p:attrNameLst>
                                          </p:cBhvr>
                                          <p:rCtr x="-15469" y="23"/>
                                        </p:animMotion>
                                      </p:childTnLst>
                                      <p:subTnLst>
                                        <p:set>
                                          <p:cBhvr override="childStyle">
                                            <p:cTn dur="1" fill="hold" display="0" masterRel="sameClick" afterEffect="1">
                                              <p:stCondLst>
                                                <p:cond evt="end" delay="0">
                                                  <p:tn val="48"/>
                                                </p:cond>
                                              </p:stCondLst>
                                            </p:cTn>
                                            <p:tgtEl>
                                              <p:spTgt spid="1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0833 -0.00509 L -0.1809 -0.01018 " pathEditMode="relative" rAng="0" ptsTypes="AA">
                                          <p:cBhvr>
                                            <p:cTn id="57" dur="2000" fill="hold"/>
                                            <p:tgtEl>
                                              <p:spTgt spid="21"/>
                                            </p:tgtEl>
                                            <p:attrNameLst>
                                              <p:attrName>ppt_x</p:attrName>
                                              <p:attrName>ppt_y</p:attrName>
                                            </p:attrNameLst>
                                          </p:cBhvr>
                                          <p:rCtr x="-8628" y="-254"/>
                                        </p:animMotion>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2"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childTnLst>
                                    </p:cTn>
                                  </p:par>
                                  <p:par>
                                    <p:cTn id="70" presetID="26" presetClass="emph" presetSubtype="0" fill="hold" grpId="1" nodeType="withEffect">
                                      <p:stCondLst>
                                        <p:cond delay="0"/>
                                      </p:stCondLst>
                                      <p:childTnLst>
                                        <p:animEffect transition="out" filter="fade">
                                          <p:cBhvr>
                                            <p:cTn id="71" dur="2000" tmFilter="0, 0; .2, .5; .8, .5; 1, 0"/>
                                            <p:tgtEl>
                                              <p:spTgt spid="17"/>
                                            </p:tgtEl>
                                          </p:cBhvr>
                                        </p:animEffect>
                                        <p:animScale>
                                          <p:cBhvr>
                                            <p:cTn id="72" dur="1000" autoRev="1" fill="hold"/>
                                            <p:tgtEl>
                                              <p:spTgt spid="17"/>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childTnLst>
                                    </p:cTn>
                                  </p:par>
                                  <p:par>
                                    <p:cTn id="81" presetID="6" presetClass="emph" presetSubtype="0" fill="hold" grpId="2" nodeType="withEffect">
                                      <p:stCondLst>
                                        <p:cond delay="0"/>
                                      </p:stCondLst>
                                      <p:childTnLst>
                                        <p:animScale>
                                          <p:cBhvr>
                                            <p:cTn id="82" dur="500" fill="hold"/>
                                            <p:tgtEl>
                                              <p:spTgt spid="6"/>
                                            </p:tgtEl>
                                          </p:cBhvr>
                                          <p:by x="15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2" animBg="1"/>
          <p:bldP spid="13" grpId="0" animBg="1"/>
          <p:bldP spid="13" grpId="1" animBg="1"/>
          <p:bldP spid="15" grpId="0" animBg="1"/>
          <p:bldP spid="15" grpId="1" animBg="1"/>
          <p:bldP spid="15" grpId="2" animBg="1"/>
          <p:bldP spid="16" grpId="0" animBg="1"/>
          <p:bldP spid="16" grpId="2" animBg="1"/>
          <p:bldP spid="17" grpId="0" animBg="1"/>
          <p:bldP spid="17" grpId="1" animBg="1"/>
          <p:bldP spid="21" grpId="0" animBg="1"/>
          <p:bldP spid="21" grpId="1" animBg="1"/>
          <p:bldP spid="21" grpId="2" animBg="1"/>
          <p:bldP spid="18" grpId="0" animBg="1"/>
          <p:bldP spid="18" grpId="1" animBg="1"/>
          <p:bldP spid="7" grpId="0"/>
        </p:bldLst>
      </p:timing>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Summary of Major Works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86</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1253121142"/>
              </p:ext>
            </p:extLst>
          </p:nvPr>
        </p:nvGraphicFramePr>
        <p:xfrm>
          <a:off x="228600" y="1371600"/>
          <a:ext cx="8534400" cy="1874377"/>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bl>
          </a:graphicData>
        </a:graphic>
      </p:graphicFrame>
    </p:spTree>
    <p:extLst>
      <p:ext uri="{BB962C8B-B14F-4D97-AF65-F5344CB8AC3E}">
        <p14:creationId xmlns:p14="http://schemas.microsoft.com/office/powerpoint/2010/main" val="128504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a:t>Summary of Major Works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87</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1921296343"/>
              </p:ext>
            </p:extLst>
          </p:nvPr>
        </p:nvGraphicFramePr>
        <p:xfrm>
          <a:off x="228600" y="1371600"/>
          <a:ext cx="8534400" cy="2671984"/>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170997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a:t>Summary of Major Works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88</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1280972924"/>
              </p:ext>
            </p:extLst>
          </p:nvPr>
        </p:nvGraphicFramePr>
        <p:xfrm>
          <a:off x="228600" y="1371600"/>
          <a:ext cx="8534400" cy="3469591"/>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dirty="0" smtClean="0"/>
                        <a:t>Frequent Pattern</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r>
                        <a:rPr lang="en-US" sz="4000" dirty="0" smtClean="0">
                          <a:solidFill>
                            <a:schemeClr val="tx1"/>
                          </a:solidFill>
                          <a:sym typeface="Wingdings"/>
                        </a:rPr>
                        <a:t>/</a:t>
                      </a:r>
                      <a:r>
                        <a:rPr lang="en-US" sz="4000" dirty="0" smtClean="0">
                          <a:solidFill>
                            <a:srgbClr val="009900"/>
                          </a:solidFill>
                          <a:sym typeface="Wingdings"/>
                        </a:rPr>
                        <a:t></a:t>
                      </a:r>
                      <a:endParaRPr lang="en-US" sz="4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3780862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a:t>Summary of Major Works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89</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46687560"/>
              </p:ext>
            </p:extLst>
          </p:nvPr>
        </p:nvGraphicFramePr>
        <p:xfrm>
          <a:off x="228600" y="1371600"/>
          <a:ext cx="8534400" cy="4267198"/>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dirty="0" smtClean="0"/>
                        <a:t>Frequent Pattern</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r>
                        <a:rPr lang="en-US" sz="4000" dirty="0" smtClean="0">
                          <a:solidFill>
                            <a:schemeClr val="tx1"/>
                          </a:solidFill>
                          <a:sym typeface="Wingdings"/>
                        </a:rPr>
                        <a:t>/</a:t>
                      </a:r>
                      <a:r>
                        <a:rPr lang="en-US" sz="4000" dirty="0" smtClean="0">
                          <a:solidFill>
                            <a:srgbClr val="009900"/>
                          </a:solidFill>
                          <a:sym typeface="Wingdings"/>
                        </a:rPr>
                        <a:t></a:t>
                      </a:r>
                      <a:endParaRPr lang="en-US" sz="4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b="1" dirty="0" smtClean="0">
                          <a:solidFill>
                            <a:srgbClr val="0000FF"/>
                          </a:solidFill>
                        </a:rPr>
                        <a:t>B</a:t>
                      </a:r>
                      <a:r>
                        <a:rPr lang="el-GR" sz="2400" b="1" dirty="0" smtClean="0">
                          <a:solidFill>
                            <a:srgbClr val="0000FF"/>
                          </a:solidFill>
                        </a:rPr>
                        <a:t>Δ</a:t>
                      </a:r>
                      <a:r>
                        <a:rPr lang="en-US" sz="2400" b="1" dirty="0" smtClean="0">
                          <a:solidFill>
                            <a:srgbClr val="0000FF"/>
                          </a:solidFill>
                        </a:rPr>
                        <a:t>I</a:t>
                      </a:r>
                      <a:endParaRPr lang="en-US" sz="2400" b="1" dirty="0">
                        <a:solidFill>
                          <a:srgbClr val="0000FF"/>
                        </a:solidFill>
                      </a:endParaRPr>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16786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dirty="0" smtClean="0">
                <a:latin typeface="Garamond" charset="0"/>
                <a:ea typeface="ＭＳ Ｐゴシック" charset="0"/>
                <a:cs typeface="ＭＳ Ｐゴシック" charset="0"/>
              </a:rPr>
              <a:t>Example: Problem </a:t>
            </a:r>
            <a:r>
              <a:rPr lang="en-US" dirty="0">
                <a:latin typeface="Garamond" charset="0"/>
                <a:ea typeface="ＭＳ Ｐゴシック" charset="0"/>
                <a:cs typeface="ＭＳ Ｐゴシック" charset="0"/>
              </a:rPr>
              <a:t>with Shared Caches</a:t>
            </a:r>
          </a:p>
        </p:txBody>
      </p:sp>
      <p:sp>
        <p:nvSpPr>
          <p:cNvPr id="5529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52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414E6D-8A6F-2F44-A2E6-01319FDED51E}"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sp>
        <p:nvSpPr>
          <p:cNvPr id="55300" name="Rectangle 22"/>
          <p:cNvSpPr>
            <a:spLocks noChangeArrowheads="1"/>
          </p:cNvSpPr>
          <p:nvPr/>
        </p:nvSpPr>
        <p:spPr bwMode="auto">
          <a:xfrm>
            <a:off x="1219200" y="3124200"/>
            <a:ext cx="4419600" cy="838200"/>
          </a:xfrm>
          <a:prstGeom prst="rect">
            <a:avLst/>
          </a:prstGeom>
          <a:solidFill>
            <a:srgbClr val="33CCFF"/>
          </a:solidFill>
          <a:ln w="25400">
            <a:solidFill>
              <a:srgbClr val="33CCFF"/>
            </a:solidFill>
            <a:miter lim="800000"/>
            <a:headEnd/>
            <a:tailEnd/>
          </a:ln>
        </p:spPr>
        <p:txBody>
          <a:bodyPr wrap="none" anchor="ctr"/>
          <a:lstStyle/>
          <a:p>
            <a:endParaRPr lang="en-US">
              <a:solidFill>
                <a:srgbClr val="000000"/>
              </a:solidFill>
            </a:endParaRPr>
          </a:p>
        </p:txBody>
      </p:sp>
      <p:sp>
        <p:nvSpPr>
          <p:cNvPr id="55301" name="Rectangle 20"/>
          <p:cNvSpPr>
            <a:spLocks noChangeArrowheads="1"/>
          </p:cNvSpPr>
          <p:nvPr/>
        </p:nvSpPr>
        <p:spPr bwMode="auto">
          <a:xfrm>
            <a:off x="5638800" y="3124200"/>
            <a:ext cx="2286000" cy="838200"/>
          </a:xfrm>
          <a:prstGeom prst="rect">
            <a:avLst/>
          </a:prstGeom>
          <a:solidFill>
            <a:srgbClr val="FF6600"/>
          </a:solidFill>
          <a:ln w="25400">
            <a:solidFill>
              <a:srgbClr val="FF6600"/>
            </a:solidFill>
            <a:miter lim="800000"/>
            <a:headEnd/>
            <a:tailEnd/>
          </a:ln>
        </p:spPr>
        <p:txBody>
          <a:bodyPr wrap="none" anchor="ctr"/>
          <a:lstStyle/>
          <a:p>
            <a:endParaRPr lang="en-US">
              <a:solidFill>
                <a:srgbClr val="000000"/>
              </a:solidFill>
            </a:endParaRPr>
          </a:p>
        </p:txBody>
      </p:sp>
      <p:sp>
        <p:nvSpPr>
          <p:cNvPr id="55302" name="Rectangle 15"/>
          <p:cNvSpPr>
            <a:spLocks noChangeArrowheads="1"/>
          </p:cNvSpPr>
          <p:nvPr/>
        </p:nvSpPr>
        <p:spPr bwMode="auto">
          <a:xfrm>
            <a:off x="1295400" y="2286000"/>
            <a:ext cx="2209800" cy="381000"/>
          </a:xfrm>
          <a:prstGeom prst="rect">
            <a:avLst/>
          </a:prstGeom>
          <a:solidFill>
            <a:srgbClr val="33CCFF"/>
          </a:solidFill>
          <a:ln w="19050">
            <a:solidFill>
              <a:schemeClr val="tx1"/>
            </a:solidFill>
            <a:miter lim="800000"/>
            <a:headEnd/>
            <a:tailEnd/>
          </a:ln>
        </p:spPr>
        <p:txBody>
          <a:bodyPr wrap="none" anchor="ctr"/>
          <a:lstStyle/>
          <a:p>
            <a:r>
              <a:rPr lang="en-US" altLang="ko-KR">
                <a:solidFill>
                  <a:srgbClr val="000000"/>
                </a:solidFill>
              </a:rPr>
              <a:t>L1 $</a:t>
            </a:r>
          </a:p>
        </p:txBody>
      </p:sp>
      <p:sp>
        <p:nvSpPr>
          <p:cNvPr id="55303" name="Rectangle 2"/>
          <p:cNvSpPr>
            <a:spLocks noChangeArrowheads="1"/>
          </p:cNvSpPr>
          <p:nvPr/>
        </p:nvSpPr>
        <p:spPr bwMode="auto">
          <a:xfrm>
            <a:off x="1219200" y="3124200"/>
            <a:ext cx="6705600" cy="838200"/>
          </a:xfrm>
          <a:prstGeom prst="rect">
            <a:avLst/>
          </a:prstGeom>
          <a:solidFill>
            <a:srgbClr val="FFFFFF">
              <a:alpha val="0"/>
            </a:srgbClr>
          </a:solidFill>
          <a:ln w="19050">
            <a:solidFill>
              <a:schemeClr val="tx1"/>
            </a:solidFill>
            <a:miter lim="800000"/>
            <a:headEnd/>
            <a:tailEnd/>
          </a:ln>
        </p:spPr>
        <p:txBody>
          <a:bodyPr wrap="none" anchor="ctr"/>
          <a:lstStyle/>
          <a:p>
            <a:r>
              <a:rPr lang="en-US" altLang="ko-KR">
                <a:solidFill>
                  <a:srgbClr val="000000"/>
                </a:solidFill>
              </a:rPr>
              <a:t>L2 $</a:t>
            </a:r>
          </a:p>
        </p:txBody>
      </p:sp>
      <p:sp>
        <p:nvSpPr>
          <p:cNvPr id="55304" name="AutoShape 5"/>
          <p:cNvSpPr>
            <a:spLocks noChangeArrowheads="1"/>
          </p:cNvSpPr>
          <p:nvPr/>
        </p:nvSpPr>
        <p:spPr bwMode="auto">
          <a:xfrm>
            <a:off x="2335213"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05" name="AutoShape 6"/>
          <p:cNvSpPr>
            <a:spLocks noChangeArrowheads="1"/>
          </p:cNvSpPr>
          <p:nvPr/>
        </p:nvSpPr>
        <p:spPr bwMode="auto">
          <a:xfrm>
            <a:off x="6638925"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06" name="Text Box 7"/>
          <p:cNvSpPr txBox="1">
            <a:spLocks noChangeArrowheads="1"/>
          </p:cNvSpPr>
          <p:nvPr/>
        </p:nvSpPr>
        <p:spPr bwMode="auto">
          <a:xfrm>
            <a:off x="4159250" y="4191000"/>
            <a:ext cx="946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b="1">
                <a:solidFill>
                  <a:srgbClr val="000000"/>
                </a:solidFill>
              </a:rPr>
              <a:t>……</a:t>
            </a:r>
          </a:p>
        </p:txBody>
      </p:sp>
      <p:sp>
        <p:nvSpPr>
          <p:cNvPr id="55307" name="Rectangle 8"/>
          <p:cNvSpPr>
            <a:spLocks noChangeArrowheads="1"/>
          </p:cNvSpPr>
          <p:nvPr/>
        </p:nvSpPr>
        <p:spPr bwMode="auto">
          <a:xfrm>
            <a:off x="990600" y="1143000"/>
            <a:ext cx="7162800" cy="3733800"/>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55308" name="AutoShape 9"/>
          <p:cNvSpPr>
            <a:spLocks noChangeArrowheads="1"/>
          </p:cNvSpPr>
          <p:nvPr/>
        </p:nvSpPr>
        <p:spPr bwMode="auto">
          <a:xfrm>
            <a:off x="2324100"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09" name="AutoShape 10"/>
          <p:cNvSpPr>
            <a:spLocks noChangeArrowheads="1"/>
          </p:cNvSpPr>
          <p:nvPr/>
        </p:nvSpPr>
        <p:spPr bwMode="auto">
          <a:xfrm>
            <a:off x="6627813"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10" name="AutoShape 11"/>
          <p:cNvSpPr>
            <a:spLocks noChangeArrowheads="1"/>
          </p:cNvSpPr>
          <p:nvPr/>
        </p:nvSpPr>
        <p:spPr bwMode="auto">
          <a:xfrm>
            <a:off x="12954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000000"/>
                </a:solidFill>
              </a:rPr>
              <a:t>Processor Core 1</a:t>
            </a:r>
          </a:p>
        </p:txBody>
      </p:sp>
      <p:sp>
        <p:nvSpPr>
          <p:cNvPr id="55311" name="AutoShape 12"/>
          <p:cNvSpPr>
            <a:spLocks noChangeArrowheads="1"/>
          </p:cNvSpPr>
          <p:nvPr/>
        </p:nvSpPr>
        <p:spPr bwMode="auto">
          <a:xfrm>
            <a:off x="56388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altLang="ko-KR">
                <a:solidFill>
                  <a:srgbClr val="000000"/>
                </a:solidFill>
              </a:rPr>
              <a:t>Processor Core 2</a:t>
            </a:r>
          </a:p>
        </p:txBody>
      </p:sp>
      <p:sp>
        <p:nvSpPr>
          <p:cNvPr id="55312" name="AutoShape 14"/>
          <p:cNvSpPr>
            <a:spLocks noChangeArrowheads="1"/>
          </p:cNvSpPr>
          <p:nvPr/>
        </p:nvSpPr>
        <p:spPr bwMode="auto">
          <a:xfrm>
            <a:off x="4543425" y="40719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13" name="Text Box 16"/>
          <p:cNvSpPr txBox="1">
            <a:spLocks noChangeArrowheads="1"/>
          </p:cNvSpPr>
          <p:nvPr/>
        </p:nvSpPr>
        <p:spPr bwMode="auto">
          <a:xfrm>
            <a:off x="3429000" y="1371600"/>
            <a:ext cx="8016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3B812F"/>
                </a:solidFill>
                <a:cs typeface="Times New Roman" charset="0"/>
              </a:rPr>
              <a:t>←</a:t>
            </a:r>
            <a:r>
              <a:rPr lang="en-US" altLang="ko-KR" sz="1800">
                <a:solidFill>
                  <a:srgbClr val="3B812F"/>
                </a:solidFill>
              </a:rPr>
              <a:t>t1</a:t>
            </a:r>
          </a:p>
        </p:txBody>
      </p:sp>
      <p:sp>
        <p:nvSpPr>
          <p:cNvPr id="55314" name="Rectangle 19"/>
          <p:cNvSpPr>
            <a:spLocks noChangeArrowheads="1"/>
          </p:cNvSpPr>
          <p:nvPr/>
        </p:nvSpPr>
        <p:spPr bwMode="auto">
          <a:xfrm>
            <a:off x="5638800" y="2286000"/>
            <a:ext cx="2209800" cy="381000"/>
          </a:xfrm>
          <a:prstGeom prst="rect">
            <a:avLst/>
          </a:prstGeom>
          <a:solidFill>
            <a:srgbClr val="FF6600"/>
          </a:solidFill>
          <a:ln w="19050">
            <a:solidFill>
              <a:schemeClr val="tx1"/>
            </a:solidFill>
            <a:miter lim="800000"/>
            <a:headEnd/>
            <a:tailEnd/>
          </a:ln>
        </p:spPr>
        <p:txBody>
          <a:bodyPr wrap="none" anchor="ctr"/>
          <a:lstStyle/>
          <a:p>
            <a:r>
              <a:rPr lang="en-US" altLang="ko-KR">
                <a:solidFill>
                  <a:srgbClr val="000000"/>
                </a:solidFill>
              </a:rPr>
              <a:t>L1 $</a:t>
            </a:r>
          </a:p>
        </p:txBody>
      </p:sp>
      <p:sp>
        <p:nvSpPr>
          <p:cNvPr id="55315" name="Text Box 21"/>
          <p:cNvSpPr txBox="1">
            <a:spLocks noChangeArrowheads="1"/>
          </p:cNvSpPr>
          <p:nvPr/>
        </p:nvSpPr>
        <p:spPr bwMode="auto">
          <a:xfrm>
            <a:off x="4913313" y="1371600"/>
            <a:ext cx="8016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FF0000"/>
                </a:solidFill>
              </a:rPr>
              <a:t>t2→</a:t>
            </a:r>
          </a:p>
        </p:txBody>
      </p:sp>
      <p:sp>
        <p:nvSpPr>
          <p:cNvPr id="55316" name="AutoShape 27"/>
          <p:cNvSpPr>
            <a:spLocks noChangeArrowheads="1"/>
          </p:cNvSpPr>
          <p:nvPr/>
        </p:nvSpPr>
        <p:spPr bwMode="auto">
          <a:xfrm>
            <a:off x="304800" y="4725144"/>
            <a:ext cx="8610600" cy="533400"/>
          </a:xfrm>
          <a:prstGeom prst="roundRect">
            <a:avLst>
              <a:gd name="adj" fmla="val 16667"/>
            </a:avLst>
          </a:prstGeom>
          <a:solidFill>
            <a:srgbClr val="FFFF00"/>
          </a:solidFill>
          <a:ln w="25400">
            <a:solidFill>
              <a:schemeClr val="tx1"/>
            </a:solidFill>
            <a:round/>
            <a:headEnd/>
            <a:tailEnd/>
          </a:ln>
        </p:spPr>
        <p:txBody>
          <a:bodyPr wrap="none" anchor="ctr"/>
          <a:lstStyle/>
          <a:p>
            <a:r>
              <a:rPr lang="en-US" altLang="ko-KR">
                <a:solidFill>
                  <a:srgbClr val="000000"/>
                </a:solidFill>
              </a:rPr>
              <a:t>t2’s throughput is significantly reduced due to unfair cache sharing.</a:t>
            </a:r>
          </a:p>
        </p:txBody>
      </p:sp>
      <p:sp>
        <p:nvSpPr>
          <p:cNvPr id="23" name="Rectangle 22"/>
          <p:cNvSpPr/>
          <p:nvPr/>
        </p:nvSpPr>
        <p:spPr>
          <a:xfrm>
            <a:off x="21602" y="5805264"/>
            <a:ext cx="8798869" cy="646331"/>
          </a:xfrm>
          <a:prstGeom prst="rect">
            <a:avLst/>
          </a:prstGeom>
        </p:spPr>
        <p:txBody>
          <a:bodyPr wrap="square">
            <a:spAutoFit/>
          </a:bodyPr>
          <a:lstStyle/>
          <a:p>
            <a:pPr lvl="1"/>
            <a:r>
              <a:rPr lang="en-US" dirty="0">
                <a:latin typeface="Tahoma" charset="0"/>
                <a:ea typeface="ＭＳ Ｐゴシック" charset="0"/>
                <a:cs typeface="ＭＳ Ｐゴシック" charset="0"/>
              </a:rPr>
              <a:t>Kim et al., </a:t>
            </a:r>
            <a:r>
              <a:rPr lang="ja-JP" altLang="en-US" dirty="0">
                <a:latin typeface="Tahoma" charset="0"/>
                <a:ea typeface="ＭＳ Ｐゴシック" charset="0"/>
                <a:cs typeface="ＭＳ Ｐゴシック" charset="0"/>
              </a:rPr>
              <a:t>“</a:t>
            </a:r>
            <a:r>
              <a:rPr lang="en-US" altLang="ko-KR" dirty="0">
                <a:solidFill>
                  <a:srgbClr val="0000FF"/>
                </a:solidFill>
                <a:latin typeface="Tahoma" charset="0"/>
                <a:ea typeface="굴림" charset="0"/>
                <a:cs typeface="굴림" charset="0"/>
              </a:rPr>
              <a:t>Fair Cache Sharing and Partitioning</a:t>
            </a:r>
            <a:r>
              <a:rPr lang="ko-KR" altLang="en-US" dirty="0">
                <a:solidFill>
                  <a:srgbClr val="0000FF"/>
                </a:solidFill>
                <a:latin typeface="Tahoma" charset="0"/>
                <a:ea typeface="굴림" charset="0"/>
                <a:cs typeface="굴림" charset="0"/>
              </a:rPr>
              <a:t> </a:t>
            </a:r>
            <a:r>
              <a:rPr lang="en-US" altLang="ko-KR" dirty="0">
                <a:solidFill>
                  <a:srgbClr val="0000FF"/>
                </a:solidFill>
                <a:latin typeface="Tahoma" charset="0"/>
                <a:ea typeface="굴림" charset="0"/>
                <a:cs typeface="굴림" charset="0"/>
              </a:rPr>
              <a:t>in a Chip Multiprocessor Architecture</a:t>
            </a:r>
            <a:r>
              <a:rPr lang="en-US" altLang="ko-KR" dirty="0">
                <a:latin typeface="Tahoma" charset="0"/>
                <a:ea typeface="굴림" charset="0"/>
                <a:cs typeface="굴림" charset="0"/>
              </a:rPr>
              <a:t>,” PACT 2004.</a:t>
            </a:r>
          </a:p>
        </p:txBody>
      </p:sp>
    </p:spTree>
    <p:extLst>
      <p:ext uri="{BB962C8B-B14F-4D97-AF65-F5344CB8AC3E}">
        <p14:creationId xmlns:p14="http://schemas.microsoft.com/office/powerpoint/2010/main" val="4054492782"/>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9342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42" name="Rectangle 41"/>
          <p:cNvSpPr/>
          <p:nvPr/>
        </p:nvSpPr>
        <p:spPr>
          <a:xfrm>
            <a:off x="51054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43" name="Rectangle 42"/>
          <p:cNvSpPr/>
          <p:nvPr/>
        </p:nvSpPr>
        <p:spPr>
          <a:xfrm>
            <a:off x="32766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44" name="Rectangle 43"/>
          <p:cNvSpPr/>
          <p:nvPr/>
        </p:nvSpPr>
        <p:spPr>
          <a:xfrm>
            <a:off x="1447800" y="5188688"/>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37" name="Rectangle 36"/>
          <p:cNvSpPr/>
          <p:nvPr/>
        </p:nvSpPr>
        <p:spPr>
          <a:xfrm>
            <a:off x="69342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38" name="Rectangle 37"/>
          <p:cNvSpPr/>
          <p:nvPr/>
        </p:nvSpPr>
        <p:spPr>
          <a:xfrm>
            <a:off x="51054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39" name="Rectangle 38"/>
          <p:cNvSpPr/>
          <p:nvPr/>
        </p:nvSpPr>
        <p:spPr>
          <a:xfrm>
            <a:off x="32766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40" name="Rectangle 39"/>
          <p:cNvSpPr/>
          <p:nvPr/>
        </p:nvSpPr>
        <p:spPr>
          <a:xfrm>
            <a:off x="14478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36" name="Rectangle 35"/>
          <p:cNvSpPr/>
          <p:nvPr/>
        </p:nvSpPr>
        <p:spPr>
          <a:xfrm>
            <a:off x="14478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35" name="Rectangle 34"/>
          <p:cNvSpPr/>
          <p:nvPr/>
        </p:nvSpPr>
        <p:spPr>
          <a:xfrm>
            <a:off x="69342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34" name="Rectangle 33"/>
          <p:cNvSpPr/>
          <p:nvPr/>
        </p:nvSpPr>
        <p:spPr>
          <a:xfrm>
            <a:off x="51054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33" name="Rectangle 32"/>
          <p:cNvSpPr/>
          <p:nvPr/>
        </p:nvSpPr>
        <p:spPr>
          <a:xfrm>
            <a:off x="32766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2" name="Title 1"/>
          <p:cNvSpPr>
            <a:spLocks noGrp="1"/>
          </p:cNvSpPr>
          <p:nvPr>
            <p:ph type="title"/>
          </p:nvPr>
        </p:nvSpPr>
        <p:spPr>
          <a:xfrm>
            <a:off x="0" y="25400"/>
            <a:ext cx="9144000" cy="1041400"/>
          </a:xfrm>
        </p:spPr>
        <p:txBody>
          <a:bodyPr>
            <a:normAutofit/>
          </a:bodyPr>
          <a:lstStyle/>
          <a:p>
            <a:r>
              <a:rPr lang="en-US" dirty="0" smtClean="0"/>
              <a:t>Key Data Patterns in Real Applications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90</a:t>
            </a:fld>
            <a:endParaRPr lang="en-US" altLang="en-US">
              <a:solidFill>
                <a:prstClr val="black">
                  <a:tint val="75000"/>
                </a:prstClr>
              </a:solidFill>
              <a:latin typeface="Calibri"/>
            </a:endParaRPr>
          </a:p>
        </p:txBody>
      </p:sp>
      <p:sp>
        <p:nvSpPr>
          <p:cNvPr id="8" name="Rectangle 7"/>
          <p:cNvSpPr/>
          <p:nvPr/>
        </p:nvSpPr>
        <p:spPr>
          <a:xfrm>
            <a:off x="762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0x00000000</a:t>
            </a:r>
          </a:p>
        </p:txBody>
      </p:sp>
      <p:sp>
        <p:nvSpPr>
          <p:cNvPr id="9" name="Rectangle 8"/>
          <p:cNvSpPr/>
          <p:nvPr/>
        </p:nvSpPr>
        <p:spPr>
          <a:xfrm>
            <a:off x="19050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0x00000000</a:t>
            </a:r>
          </a:p>
        </p:txBody>
      </p:sp>
      <p:sp>
        <p:nvSpPr>
          <p:cNvPr id="10" name="Rectangle 9"/>
          <p:cNvSpPr/>
          <p:nvPr/>
        </p:nvSpPr>
        <p:spPr>
          <a:xfrm>
            <a:off x="37338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0x00000000</a:t>
            </a:r>
          </a:p>
        </p:txBody>
      </p:sp>
      <p:sp>
        <p:nvSpPr>
          <p:cNvPr id="11" name="Rectangle 10"/>
          <p:cNvSpPr/>
          <p:nvPr/>
        </p:nvSpPr>
        <p:spPr>
          <a:xfrm>
            <a:off x="55626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0x00000000</a:t>
            </a:r>
          </a:p>
        </p:txBody>
      </p:sp>
      <p:sp>
        <p:nvSpPr>
          <p:cNvPr id="12" name="Rectangle 11"/>
          <p:cNvSpPr/>
          <p:nvPr/>
        </p:nvSpPr>
        <p:spPr>
          <a:xfrm>
            <a:off x="7391400" y="15240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a:t>
            </a:r>
          </a:p>
        </p:txBody>
      </p:sp>
      <p:sp>
        <p:nvSpPr>
          <p:cNvPr id="13" name="Rectangle 12"/>
          <p:cNvSpPr/>
          <p:nvPr/>
        </p:nvSpPr>
        <p:spPr>
          <a:xfrm>
            <a:off x="762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4" name="Rectangle 13"/>
          <p:cNvSpPr/>
          <p:nvPr/>
        </p:nvSpPr>
        <p:spPr>
          <a:xfrm>
            <a:off x="19050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5" name="Rectangle 14"/>
          <p:cNvSpPr/>
          <p:nvPr/>
        </p:nvSpPr>
        <p:spPr>
          <a:xfrm>
            <a:off x="37338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6" name="Rectangle 15"/>
          <p:cNvSpPr/>
          <p:nvPr/>
        </p:nvSpPr>
        <p:spPr>
          <a:xfrm>
            <a:off x="55626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7" name="Rectangle 16"/>
          <p:cNvSpPr/>
          <p:nvPr/>
        </p:nvSpPr>
        <p:spPr>
          <a:xfrm>
            <a:off x="7391400" y="27432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a:t>
            </a:r>
          </a:p>
        </p:txBody>
      </p:sp>
      <p:sp>
        <p:nvSpPr>
          <p:cNvPr id="18" name="Rectangle 17"/>
          <p:cNvSpPr/>
          <p:nvPr/>
        </p:nvSpPr>
        <p:spPr>
          <a:xfrm>
            <a:off x="762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00</a:t>
            </a:r>
          </a:p>
        </p:txBody>
      </p:sp>
      <p:sp>
        <p:nvSpPr>
          <p:cNvPr id="19" name="Rectangle 18"/>
          <p:cNvSpPr/>
          <p:nvPr/>
        </p:nvSpPr>
        <p:spPr>
          <a:xfrm>
            <a:off x="19050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0B</a:t>
            </a:r>
          </a:p>
        </p:txBody>
      </p:sp>
      <p:sp>
        <p:nvSpPr>
          <p:cNvPr id="20" name="Rectangle 19"/>
          <p:cNvSpPr/>
          <p:nvPr/>
        </p:nvSpPr>
        <p:spPr>
          <a:xfrm>
            <a:off x="37338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03</a:t>
            </a:r>
          </a:p>
        </p:txBody>
      </p:sp>
      <p:sp>
        <p:nvSpPr>
          <p:cNvPr id="21" name="Rectangle 20"/>
          <p:cNvSpPr/>
          <p:nvPr/>
        </p:nvSpPr>
        <p:spPr>
          <a:xfrm>
            <a:off x="55626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04</a:t>
            </a:r>
          </a:p>
        </p:txBody>
      </p:sp>
      <p:sp>
        <p:nvSpPr>
          <p:cNvPr id="22" name="Rectangle 21"/>
          <p:cNvSpPr/>
          <p:nvPr/>
        </p:nvSpPr>
        <p:spPr>
          <a:xfrm>
            <a:off x="7391400" y="3962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a:t>
            </a:r>
          </a:p>
        </p:txBody>
      </p:sp>
      <p:sp>
        <p:nvSpPr>
          <p:cNvPr id="28" name="Rectangle 27"/>
          <p:cNvSpPr/>
          <p:nvPr/>
        </p:nvSpPr>
        <p:spPr>
          <a:xfrm>
            <a:off x="762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C0</a:t>
            </a:r>
          </a:p>
        </p:txBody>
      </p:sp>
      <p:sp>
        <p:nvSpPr>
          <p:cNvPr id="29" name="Rectangle 28"/>
          <p:cNvSpPr/>
          <p:nvPr/>
        </p:nvSpPr>
        <p:spPr>
          <a:xfrm>
            <a:off x="19050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C8</a:t>
            </a:r>
          </a:p>
        </p:txBody>
      </p:sp>
      <p:sp>
        <p:nvSpPr>
          <p:cNvPr id="30" name="Rectangle 29"/>
          <p:cNvSpPr/>
          <p:nvPr/>
        </p:nvSpPr>
        <p:spPr>
          <a:xfrm>
            <a:off x="37338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D0</a:t>
            </a:r>
          </a:p>
        </p:txBody>
      </p:sp>
      <p:sp>
        <p:nvSpPr>
          <p:cNvPr id="31" name="Rectangle 30"/>
          <p:cNvSpPr/>
          <p:nvPr/>
        </p:nvSpPr>
        <p:spPr>
          <a:xfrm>
            <a:off x="55626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D8</a:t>
            </a:r>
          </a:p>
        </p:txBody>
      </p:sp>
      <p:sp>
        <p:nvSpPr>
          <p:cNvPr id="32" name="Rectangle 31"/>
          <p:cNvSpPr/>
          <p:nvPr/>
        </p:nvSpPr>
        <p:spPr>
          <a:xfrm>
            <a:off x="7391400" y="5188688"/>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a:t>
            </a:r>
          </a:p>
        </p:txBody>
      </p:sp>
      <p:sp>
        <p:nvSpPr>
          <p:cNvPr id="45" name="Content Placeholder 2"/>
          <p:cNvSpPr txBox="1">
            <a:spLocks/>
          </p:cNvSpPr>
          <p:nvPr/>
        </p:nvSpPr>
        <p:spPr>
          <a:xfrm>
            <a:off x="18197" y="9906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smtClean="0">
                <a:solidFill>
                  <a:srgbClr val="0000FF"/>
                </a:solidFill>
                <a:latin typeface="Calibri"/>
              </a:rPr>
              <a:t>Zero Values</a:t>
            </a:r>
            <a:r>
              <a:rPr lang="en-US" dirty="0" smtClean="0">
                <a:solidFill>
                  <a:prstClr val="black"/>
                </a:solidFill>
                <a:latin typeface="Calibri"/>
              </a:rPr>
              <a:t>: initialization,  sparse matrices, NULL pointers</a:t>
            </a:r>
            <a:endParaRPr lang="en-US" dirty="0">
              <a:solidFill>
                <a:prstClr val="black"/>
              </a:solidFill>
              <a:latin typeface="Calibri"/>
            </a:endParaRPr>
          </a:p>
        </p:txBody>
      </p:sp>
      <p:sp>
        <p:nvSpPr>
          <p:cNvPr id="46" name="Content Placeholder 2"/>
          <p:cNvSpPr txBox="1">
            <a:spLocks/>
          </p:cNvSpPr>
          <p:nvPr/>
        </p:nvSpPr>
        <p:spPr>
          <a:xfrm>
            <a:off x="76200" y="22098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a:solidFill>
                  <a:srgbClr val="0000FF"/>
                </a:solidFill>
                <a:latin typeface="Calibri"/>
              </a:rPr>
              <a:t>Repeated Values</a:t>
            </a:r>
            <a:r>
              <a:rPr lang="en-US" dirty="0">
                <a:solidFill>
                  <a:prstClr val="black"/>
                </a:solidFill>
                <a:latin typeface="Calibri"/>
              </a:rPr>
              <a:t>: common initial values, adjacent pixels</a:t>
            </a:r>
          </a:p>
        </p:txBody>
      </p:sp>
      <p:sp>
        <p:nvSpPr>
          <p:cNvPr id="47" name="Content Placeholder 2"/>
          <p:cNvSpPr txBox="1">
            <a:spLocks/>
          </p:cNvSpPr>
          <p:nvPr/>
        </p:nvSpPr>
        <p:spPr>
          <a:xfrm>
            <a:off x="76200" y="34290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a:solidFill>
                  <a:srgbClr val="0000FF"/>
                </a:solidFill>
                <a:latin typeface="Calibri"/>
              </a:rPr>
              <a:t>Narrow Values</a:t>
            </a:r>
            <a:r>
              <a:rPr lang="en-US" dirty="0">
                <a:solidFill>
                  <a:prstClr val="black"/>
                </a:solidFill>
                <a:latin typeface="Calibri"/>
              </a:rPr>
              <a:t>: small values stored in a big data type</a:t>
            </a:r>
          </a:p>
        </p:txBody>
      </p:sp>
      <p:sp>
        <p:nvSpPr>
          <p:cNvPr id="48" name="Content Placeholder 2"/>
          <p:cNvSpPr txBox="1">
            <a:spLocks/>
          </p:cNvSpPr>
          <p:nvPr/>
        </p:nvSpPr>
        <p:spPr>
          <a:xfrm>
            <a:off x="76200" y="46482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a:solidFill>
                  <a:srgbClr val="0000FF"/>
                </a:solidFill>
                <a:latin typeface="Calibri"/>
              </a:rPr>
              <a:t>Other Patterns</a:t>
            </a:r>
            <a:r>
              <a:rPr lang="en-US" b="1" dirty="0">
                <a:solidFill>
                  <a:prstClr val="black"/>
                </a:solidFill>
                <a:latin typeface="Calibri"/>
              </a:rPr>
              <a:t>: </a:t>
            </a:r>
            <a:r>
              <a:rPr lang="en-US" dirty="0">
                <a:solidFill>
                  <a:prstClr val="black"/>
                </a:solidFill>
                <a:latin typeface="Calibri"/>
              </a:rPr>
              <a:t>pointers to the same memory </a:t>
            </a:r>
            <a:r>
              <a:rPr lang="en-US" dirty="0" smtClean="0">
                <a:solidFill>
                  <a:prstClr val="black"/>
                </a:solidFill>
                <a:latin typeface="Calibri"/>
              </a:rPr>
              <a:t>region</a:t>
            </a:r>
            <a:endParaRPr lang="en-US" dirty="0">
              <a:solidFill>
                <a:prstClr val="black"/>
              </a:solidFill>
              <a:latin typeface="Calibri"/>
            </a:endParaRPr>
          </a:p>
        </p:txBody>
      </p:sp>
    </p:spTree>
    <p:extLst>
      <p:ext uri="{BB962C8B-B14F-4D97-AF65-F5344CB8AC3E}">
        <p14:creationId xmlns:p14="http://schemas.microsoft.com/office/powerpoint/2010/main" val="181308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xEl>
                                              <p:pRg st="0" end="0"/>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7">
                                            <p:txEl>
                                              <p:pRg st="0" end="0"/>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8">
                                            <p:txEl>
                                              <p:pRg st="0" end="0"/>
                                            </p:txEl>
                                          </p:spTgt>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37" grpId="0" animBg="1"/>
      <p:bldP spid="38" grpId="0" animBg="1"/>
      <p:bldP spid="39" grpId="0" animBg="1"/>
      <p:bldP spid="40" grpId="0" animBg="1"/>
      <p:bldP spid="36" grpId="0" animBg="1"/>
      <p:bldP spid="35" grpId="0" animBg="1"/>
      <p:bldP spid="34" grpId="0" animBg="1"/>
      <p:bldP spid="3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45" grpId="0" build="p"/>
      <p:bldP spid="46" grpId="0" build="p"/>
      <p:bldP spid="47" grpId="0" build="p"/>
      <p:bldP spid="48"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31845"/>
            <a:ext cx="8229600" cy="1143000"/>
          </a:xfrm>
        </p:spPr>
        <p:txBody>
          <a:bodyPr>
            <a:normAutofit fontScale="90000"/>
          </a:bodyPr>
          <a:lstStyle/>
          <a:p>
            <a:r>
              <a:rPr lang="en-US" dirty="0" smtClean="0"/>
              <a:t>How Common Are These Patterns?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26045"/>
              </p:ext>
            </p:extLst>
          </p:nvPr>
        </p:nvGraphicFramePr>
        <p:xfrm>
          <a:off x="457200" y="1600200"/>
          <a:ext cx="8305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91</a:t>
            </a:fld>
            <a:endParaRPr lang="en-US" altLang="en-US">
              <a:solidFill>
                <a:prstClr val="black">
                  <a:tint val="75000"/>
                </a:prstClr>
              </a:solidFill>
              <a:latin typeface="Calibri"/>
            </a:endParaRPr>
          </a:p>
        </p:txBody>
      </p:sp>
      <p:sp>
        <p:nvSpPr>
          <p:cNvPr id="6" name="Content Placeholder 2"/>
          <p:cNvSpPr txBox="1">
            <a:spLocks/>
          </p:cNvSpPr>
          <p:nvPr/>
        </p:nvSpPr>
        <p:spPr>
          <a:xfrm>
            <a:off x="520700" y="1143000"/>
            <a:ext cx="8305800" cy="990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dirty="0" smtClean="0">
                <a:solidFill>
                  <a:prstClr val="black"/>
                </a:solidFill>
                <a:latin typeface="Calibri"/>
              </a:rPr>
              <a:t>SPEC2006, databases, web workloads, 2MB L2 cache</a:t>
            </a:r>
          </a:p>
          <a:p>
            <a:pPr>
              <a:buFont typeface="Arial" pitchFamily="34" charset="0"/>
              <a:buNone/>
            </a:pPr>
            <a:r>
              <a:rPr lang="en-US" dirty="0" smtClean="0">
                <a:solidFill>
                  <a:prstClr val="black"/>
                </a:solidFill>
                <a:latin typeface="Calibri"/>
              </a:rPr>
              <a:t>“Other Patterns” include Narrow Values</a:t>
            </a:r>
          </a:p>
          <a:p>
            <a:pPr lvl="1"/>
            <a:endParaRPr lang="en-US" dirty="0" smtClean="0">
              <a:solidFill>
                <a:prstClr val="black"/>
              </a:solidFill>
              <a:latin typeface="Calibri"/>
            </a:endParaRPr>
          </a:p>
          <a:p>
            <a:endParaRPr lang="en-US" dirty="0" smtClean="0">
              <a:solidFill>
                <a:prstClr val="black"/>
              </a:solidFill>
              <a:latin typeface="Calibri"/>
            </a:endParaRPr>
          </a:p>
          <a:p>
            <a:endParaRPr lang="en-US" dirty="0" smtClean="0">
              <a:solidFill>
                <a:prstClr val="black"/>
              </a:solidFill>
              <a:latin typeface="Calibri"/>
            </a:endParaRPr>
          </a:p>
          <a:p>
            <a:pPr lvl="1"/>
            <a:endParaRPr lang="en-US" dirty="0">
              <a:solidFill>
                <a:prstClr val="black"/>
              </a:solidFill>
              <a:latin typeface="Calibri"/>
            </a:endParaRPr>
          </a:p>
        </p:txBody>
      </p:sp>
      <p:sp>
        <p:nvSpPr>
          <p:cNvPr id="7" name="Content Placeholder 2"/>
          <p:cNvSpPr txBox="1">
            <a:spLocks/>
          </p:cNvSpPr>
          <p:nvPr/>
        </p:nvSpPr>
        <p:spPr>
          <a:xfrm>
            <a:off x="609600" y="6290930"/>
            <a:ext cx="7531691"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7" lvl="1" indent="0">
              <a:buFont typeface="Arial" pitchFamily="34" charset="0"/>
              <a:buNone/>
            </a:pPr>
            <a:r>
              <a:rPr lang="en-US" b="1" dirty="0" smtClean="0">
                <a:solidFill>
                  <a:srgbClr val="2A55D6"/>
                </a:solidFill>
                <a:latin typeface="Calibri"/>
              </a:rPr>
              <a:t>43% </a:t>
            </a:r>
            <a:r>
              <a:rPr lang="en-US" dirty="0" smtClean="0">
                <a:solidFill>
                  <a:srgbClr val="2A55D6"/>
                </a:solidFill>
                <a:latin typeface="Calibri"/>
              </a:rPr>
              <a:t>of the cache lines belong to key patterns</a:t>
            </a:r>
            <a:endParaRPr lang="en-US" dirty="0" smtClean="0">
              <a:solidFill>
                <a:prstClr val="black"/>
              </a:solidFill>
              <a:latin typeface="Calibri"/>
            </a:endParaRPr>
          </a:p>
          <a:p>
            <a:pPr lvl="1"/>
            <a:endParaRPr lang="en-US" dirty="0" smtClean="0">
              <a:solidFill>
                <a:prstClr val="black"/>
              </a:solidFill>
              <a:latin typeface="Calibri"/>
            </a:endParaRPr>
          </a:p>
        </p:txBody>
      </p:sp>
    </p:spTree>
    <p:extLst>
      <p:ext uri="{BB962C8B-B14F-4D97-AF65-F5344CB8AC3E}">
        <p14:creationId xmlns:p14="http://schemas.microsoft.com/office/powerpoint/2010/main" val="255208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9342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42" name="Rectangle 41"/>
          <p:cNvSpPr/>
          <p:nvPr/>
        </p:nvSpPr>
        <p:spPr>
          <a:xfrm>
            <a:off x="51054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43" name="Rectangle 42"/>
          <p:cNvSpPr/>
          <p:nvPr/>
        </p:nvSpPr>
        <p:spPr>
          <a:xfrm>
            <a:off x="32766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44" name="Rectangle 43"/>
          <p:cNvSpPr/>
          <p:nvPr/>
        </p:nvSpPr>
        <p:spPr>
          <a:xfrm>
            <a:off x="1447800" y="5188688"/>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37" name="Rectangle 36"/>
          <p:cNvSpPr/>
          <p:nvPr/>
        </p:nvSpPr>
        <p:spPr>
          <a:xfrm>
            <a:off x="69342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38" name="Rectangle 37"/>
          <p:cNvSpPr/>
          <p:nvPr/>
        </p:nvSpPr>
        <p:spPr>
          <a:xfrm>
            <a:off x="51054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39" name="Rectangle 38"/>
          <p:cNvSpPr/>
          <p:nvPr/>
        </p:nvSpPr>
        <p:spPr>
          <a:xfrm>
            <a:off x="32766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40" name="Rectangle 39"/>
          <p:cNvSpPr/>
          <p:nvPr/>
        </p:nvSpPr>
        <p:spPr>
          <a:xfrm>
            <a:off x="14478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36" name="Rectangle 35"/>
          <p:cNvSpPr/>
          <p:nvPr/>
        </p:nvSpPr>
        <p:spPr>
          <a:xfrm>
            <a:off x="14478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35" name="Rectangle 34"/>
          <p:cNvSpPr/>
          <p:nvPr/>
        </p:nvSpPr>
        <p:spPr>
          <a:xfrm>
            <a:off x="69342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34" name="Rectangle 33"/>
          <p:cNvSpPr/>
          <p:nvPr/>
        </p:nvSpPr>
        <p:spPr>
          <a:xfrm>
            <a:off x="51054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33" name="Rectangle 32"/>
          <p:cNvSpPr/>
          <p:nvPr/>
        </p:nvSpPr>
        <p:spPr>
          <a:xfrm>
            <a:off x="32766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2" name="Title 1"/>
          <p:cNvSpPr>
            <a:spLocks noGrp="1"/>
          </p:cNvSpPr>
          <p:nvPr>
            <p:ph type="title"/>
          </p:nvPr>
        </p:nvSpPr>
        <p:spPr>
          <a:xfrm>
            <a:off x="0" y="25400"/>
            <a:ext cx="9144000" cy="1041400"/>
          </a:xfrm>
        </p:spPr>
        <p:txBody>
          <a:bodyPr>
            <a:normAutofit/>
          </a:bodyPr>
          <a:lstStyle/>
          <a:p>
            <a:r>
              <a:rPr lang="en-US" dirty="0" smtClean="0"/>
              <a:t>Key Data Patterns in Real Applications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92</a:t>
            </a:fld>
            <a:endParaRPr lang="en-US" altLang="en-US">
              <a:solidFill>
                <a:prstClr val="black">
                  <a:tint val="75000"/>
                </a:prstClr>
              </a:solidFill>
              <a:latin typeface="Calibri"/>
            </a:endParaRPr>
          </a:p>
        </p:txBody>
      </p:sp>
      <p:sp>
        <p:nvSpPr>
          <p:cNvPr id="8" name="Rectangle 7"/>
          <p:cNvSpPr/>
          <p:nvPr/>
        </p:nvSpPr>
        <p:spPr>
          <a:xfrm>
            <a:off x="762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0x00000000</a:t>
            </a:r>
          </a:p>
        </p:txBody>
      </p:sp>
      <p:sp>
        <p:nvSpPr>
          <p:cNvPr id="9" name="Rectangle 8"/>
          <p:cNvSpPr/>
          <p:nvPr/>
        </p:nvSpPr>
        <p:spPr>
          <a:xfrm>
            <a:off x="19050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0x00000000</a:t>
            </a:r>
          </a:p>
        </p:txBody>
      </p:sp>
      <p:sp>
        <p:nvSpPr>
          <p:cNvPr id="10" name="Rectangle 9"/>
          <p:cNvSpPr/>
          <p:nvPr/>
        </p:nvSpPr>
        <p:spPr>
          <a:xfrm>
            <a:off x="37338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0x00000000</a:t>
            </a:r>
          </a:p>
        </p:txBody>
      </p:sp>
      <p:sp>
        <p:nvSpPr>
          <p:cNvPr id="11" name="Rectangle 10"/>
          <p:cNvSpPr/>
          <p:nvPr/>
        </p:nvSpPr>
        <p:spPr>
          <a:xfrm>
            <a:off x="55626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0x00000000</a:t>
            </a:r>
          </a:p>
        </p:txBody>
      </p:sp>
      <p:sp>
        <p:nvSpPr>
          <p:cNvPr id="12" name="Rectangle 11"/>
          <p:cNvSpPr/>
          <p:nvPr/>
        </p:nvSpPr>
        <p:spPr>
          <a:xfrm>
            <a:off x="7391400" y="15240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a:t>
            </a:r>
          </a:p>
        </p:txBody>
      </p:sp>
      <p:sp>
        <p:nvSpPr>
          <p:cNvPr id="13" name="Rectangle 12"/>
          <p:cNvSpPr/>
          <p:nvPr/>
        </p:nvSpPr>
        <p:spPr>
          <a:xfrm>
            <a:off x="762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4" name="Rectangle 13"/>
          <p:cNvSpPr/>
          <p:nvPr/>
        </p:nvSpPr>
        <p:spPr>
          <a:xfrm>
            <a:off x="19050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5" name="Rectangle 14"/>
          <p:cNvSpPr/>
          <p:nvPr/>
        </p:nvSpPr>
        <p:spPr>
          <a:xfrm>
            <a:off x="37338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6" name="Rectangle 15"/>
          <p:cNvSpPr/>
          <p:nvPr/>
        </p:nvSpPr>
        <p:spPr>
          <a:xfrm>
            <a:off x="55626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7" name="Rectangle 16"/>
          <p:cNvSpPr/>
          <p:nvPr/>
        </p:nvSpPr>
        <p:spPr>
          <a:xfrm>
            <a:off x="7391400" y="27432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a:t>
            </a:r>
          </a:p>
        </p:txBody>
      </p:sp>
      <p:sp>
        <p:nvSpPr>
          <p:cNvPr id="18" name="Rectangle 17"/>
          <p:cNvSpPr/>
          <p:nvPr/>
        </p:nvSpPr>
        <p:spPr>
          <a:xfrm>
            <a:off x="762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00</a:t>
            </a:r>
          </a:p>
        </p:txBody>
      </p:sp>
      <p:sp>
        <p:nvSpPr>
          <p:cNvPr id="19" name="Rectangle 18"/>
          <p:cNvSpPr/>
          <p:nvPr/>
        </p:nvSpPr>
        <p:spPr>
          <a:xfrm>
            <a:off x="19050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0B</a:t>
            </a:r>
          </a:p>
        </p:txBody>
      </p:sp>
      <p:sp>
        <p:nvSpPr>
          <p:cNvPr id="20" name="Rectangle 19"/>
          <p:cNvSpPr/>
          <p:nvPr/>
        </p:nvSpPr>
        <p:spPr>
          <a:xfrm>
            <a:off x="37338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03</a:t>
            </a:r>
          </a:p>
        </p:txBody>
      </p:sp>
      <p:sp>
        <p:nvSpPr>
          <p:cNvPr id="21" name="Rectangle 20"/>
          <p:cNvSpPr/>
          <p:nvPr/>
        </p:nvSpPr>
        <p:spPr>
          <a:xfrm>
            <a:off x="55626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04</a:t>
            </a:r>
          </a:p>
        </p:txBody>
      </p:sp>
      <p:sp>
        <p:nvSpPr>
          <p:cNvPr id="22" name="Rectangle 21"/>
          <p:cNvSpPr/>
          <p:nvPr/>
        </p:nvSpPr>
        <p:spPr>
          <a:xfrm>
            <a:off x="7391400" y="3962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a:t>
            </a:r>
          </a:p>
        </p:txBody>
      </p:sp>
      <p:sp>
        <p:nvSpPr>
          <p:cNvPr id="28" name="Rectangle 27"/>
          <p:cNvSpPr/>
          <p:nvPr/>
        </p:nvSpPr>
        <p:spPr>
          <a:xfrm>
            <a:off x="762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C0</a:t>
            </a:r>
          </a:p>
        </p:txBody>
      </p:sp>
      <p:sp>
        <p:nvSpPr>
          <p:cNvPr id="29" name="Rectangle 28"/>
          <p:cNvSpPr/>
          <p:nvPr/>
        </p:nvSpPr>
        <p:spPr>
          <a:xfrm>
            <a:off x="19050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C8</a:t>
            </a:r>
          </a:p>
        </p:txBody>
      </p:sp>
      <p:sp>
        <p:nvSpPr>
          <p:cNvPr id="30" name="Rectangle 29"/>
          <p:cNvSpPr/>
          <p:nvPr/>
        </p:nvSpPr>
        <p:spPr>
          <a:xfrm>
            <a:off x="37338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D0</a:t>
            </a:r>
          </a:p>
        </p:txBody>
      </p:sp>
      <p:sp>
        <p:nvSpPr>
          <p:cNvPr id="31" name="Rectangle 30"/>
          <p:cNvSpPr/>
          <p:nvPr/>
        </p:nvSpPr>
        <p:spPr>
          <a:xfrm>
            <a:off x="55626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D8</a:t>
            </a:r>
          </a:p>
        </p:txBody>
      </p:sp>
      <p:sp>
        <p:nvSpPr>
          <p:cNvPr id="32" name="Rectangle 31"/>
          <p:cNvSpPr/>
          <p:nvPr/>
        </p:nvSpPr>
        <p:spPr>
          <a:xfrm>
            <a:off x="7391400" y="5188688"/>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a:t>
            </a:r>
          </a:p>
        </p:txBody>
      </p:sp>
      <p:sp>
        <p:nvSpPr>
          <p:cNvPr id="45" name="Content Placeholder 2"/>
          <p:cNvSpPr txBox="1">
            <a:spLocks/>
          </p:cNvSpPr>
          <p:nvPr/>
        </p:nvSpPr>
        <p:spPr>
          <a:xfrm>
            <a:off x="18197" y="9906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smtClean="0">
                <a:solidFill>
                  <a:srgbClr val="0000FF"/>
                </a:solidFill>
                <a:latin typeface="Calibri"/>
              </a:rPr>
              <a:t>Zero Values</a:t>
            </a:r>
            <a:r>
              <a:rPr lang="en-US" dirty="0" smtClean="0">
                <a:solidFill>
                  <a:prstClr val="black"/>
                </a:solidFill>
                <a:latin typeface="Calibri"/>
              </a:rPr>
              <a:t>: initialization,  sparse matrices, NULL pointers</a:t>
            </a:r>
            <a:endParaRPr lang="en-US" dirty="0">
              <a:solidFill>
                <a:prstClr val="black"/>
              </a:solidFill>
              <a:latin typeface="Calibri"/>
            </a:endParaRPr>
          </a:p>
        </p:txBody>
      </p:sp>
      <p:sp>
        <p:nvSpPr>
          <p:cNvPr id="46" name="Content Placeholder 2"/>
          <p:cNvSpPr txBox="1">
            <a:spLocks/>
          </p:cNvSpPr>
          <p:nvPr/>
        </p:nvSpPr>
        <p:spPr>
          <a:xfrm>
            <a:off x="76200" y="22098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a:solidFill>
                  <a:srgbClr val="0000FF"/>
                </a:solidFill>
                <a:latin typeface="Calibri"/>
              </a:rPr>
              <a:t>Repeated Values</a:t>
            </a:r>
            <a:r>
              <a:rPr lang="en-US" dirty="0">
                <a:solidFill>
                  <a:prstClr val="black"/>
                </a:solidFill>
                <a:latin typeface="Calibri"/>
              </a:rPr>
              <a:t>: common initial values, adjacent pixels</a:t>
            </a:r>
          </a:p>
        </p:txBody>
      </p:sp>
      <p:sp>
        <p:nvSpPr>
          <p:cNvPr id="47" name="Content Placeholder 2"/>
          <p:cNvSpPr txBox="1">
            <a:spLocks/>
          </p:cNvSpPr>
          <p:nvPr/>
        </p:nvSpPr>
        <p:spPr>
          <a:xfrm>
            <a:off x="76200" y="34290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a:solidFill>
                  <a:srgbClr val="0000FF"/>
                </a:solidFill>
                <a:latin typeface="Calibri"/>
              </a:rPr>
              <a:t>Narrow Values</a:t>
            </a:r>
            <a:r>
              <a:rPr lang="en-US" dirty="0">
                <a:solidFill>
                  <a:prstClr val="black"/>
                </a:solidFill>
                <a:latin typeface="Calibri"/>
              </a:rPr>
              <a:t>: small values stored in a big data type</a:t>
            </a:r>
          </a:p>
        </p:txBody>
      </p:sp>
      <p:sp>
        <p:nvSpPr>
          <p:cNvPr id="48" name="Content Placeholder 2"/>
          <p:cNvSpPr txBox="1">
            <a:spLocks/>
          </p:cNvSpPr>
          <p:nvPr/>
        </p:nvSpPr>
        <p:spPr>
          <a:xfrm>
            <a:off x="76200" y="46482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a:buClr>
                <a:prstClr val="black"/>
              </a:buClr>
              <a:buSzPct val="100000"/>
              <a:buFont typeface="Arial" pitchFamily="34" charset="0"/>
              <a:buNone/>
            </a:pPr>
            <a:r>
              <a:rPr lang="en-US" b="1" dirty="0">
                <a:solidFill>
                  <a:srgbClr val="0000FF"/>
                </a:solidFill>
                <a:latin typeface="Calibri"/>
              </a:rPr>
              <a:t>Other Patterns</a:t>
            </a:r>
            <a:r>
              <a:rPr lang="en-US" b="1" dirty="0">
                <a:solidFill>
                  <a:prstClr val="black"/>
                </a:solidFill>
                <a:latin typeface="Calibri"/>
              </a:rPr>
              <a:t>: </a:t>
            </a:r>
            <a:r>
              <a:rPr lang="en-US" dirty="0">
                <a:solidFill>
                  <a:prstClr val="black"/>
                </a:solidFill>
                <a:latin typeface="Calibri"/>
              </a:rPr>
              <a:t>pointers to the same memory </a:t>
            </a:r>
            <a:r>
              <a:rPr lang="en-US" dirty="0" smtClean="0">
                <a:solidFill>
                  <a:prstClr val="black"/>
                </a:solidFill>
                <a:latin typeface="Calibri"/>
              </a:rPr>
              <a:t>region</a:t>
            </a:r>
            <a:endParaRPr lang="en-US" dirty="0">
              <a:solidFill>
                <a:prstClr val="black"/>
              </a:solidFill>
              <a:latin typeface="Calibri"/>
            </a:endParaRPr>
          </a:p>
        </p:txBody>
      </p:sp>
      <p:sp>
        <p:nvSpPr>
          <p:cNvPr id="49" name="Rounded Rectangle 48"/>
          <p:cNvSpPr/>
          <p:nvPr/>
        </p:nvSpPr>
        <p:spPr>
          <a:xfrm>
            <a:off x="36394" y="990600"/>
            <a:ext cx="8915400" cy="4724400"/>
          </a:xfrm>
          <a:prstGeom prst="roundRect">
            <a:avLst/>
          </a:prstGeom>
          <a:solidFill>
            <a:schemeClr val="bg1">
              <a:lumMod val="95000"/>
            </a:schemeClr>
          </a:solid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a:buClr>
                <a:prstClr val="black"/>
              </a:buClr>
              <a:buSzPct val="100000"/>
            </a:pPr>
            <a:r>
              <a:rPr lang="en-US" sz="4800" dirty="0">
                <a:solidFill>
                  <a:srgbClr val="C00000"/>
                </a:solidFill>
                <a:latin typeface="Calibri"/>
              </a:rPr>
              <a:t>Low Dynamic Range:</a:t>
            </a:r>
          </a:p>
          <a:p>
            <a:pPr marL="571500" lvl="1" indent="-571500" algn="ctr">
              <a:buClr>
                <a:prstClr val="black"/>
              </a:buClr>
              <a:buSzPct val="100000"/>
            </a:pPr>
            <a:r>
              <a:rPr lang="en-US" sz="4800" dirty="0">
                <a:solidFill>
                  <a:srgbClr val="C00000"/>
                </a:solidFill>
                <a:latin typeface="Calibri"/>
              </a:rPr>
              <a:t> </a:t>
            </a:r>
          </a:p>
          <a:p>
            <a:pPr marL="571500" lvl="1" indent="-571500" algn="ctr">
              <a:buClr>
                <a:prstClr val="black"/>
              </a:buClr>
              <a:buSzPct val="100000"/>
            </a:pPr>
            <a:r>
              <a:rPr lang="en-US" sz="3200" dirty="0">
                <a:solidFill>
                  <a:prstClr val="black"/>
                </a:solidFill>
                <a:latin typeface="Calibri"/>
              </a:rPr>
              <a:t>Differences between values are significantly smaller than the values themselves</a:t>
            </a:r>
          </a:p>
          <a:p>
            <a:pPr algn="ctr"/>
            <a:endParaRPr lang="en-US" sz="2800" dirty="0">
              <a:solidFill>
                <a:prstClr val="black"/>
              </a:solidFill>
              <a:latin typeface="Calibri"/>
            </a:endParaRPr>
          </a:p>
        </p:txBody>
      </p:sp>
    </p:spTree>
    <p:extLst>
      <p:ext uri="{BB962C8B-B14F-4D97-AF65-F5344CB8AC3E}">
        <p14:creationId xmlns:p14="http://schemas.microsoft.com/office/powerpoint/2010/main" val="2375152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2667000" y="1436132"/>
            <a:ext cx="4419600" cy="457200"/>
          </a:xfrm>
          <a:prstGeom prst="rect">
            <a:avLst/>
          </a:prstGeom>
        </p:spPr>
        <p:txBody>
          <a:bodyPr vert="horz" lIns="91440" tIns="45720" rIns="91440" bIns="45720" rtlCol="0">
            <a:normAutofit fontScale="92500"/>
          </a:bodyPr>
          <a:lstStyle/>
          <a:p>
            <a:pPr marL="342900" indent="-342900">
              <a:spcBef>
                <a:spcPct val="20000"/>
              </a:spcBef>
              <a:buFont typeface="Arial" pitchFamily="34" charset="0"/>
              <a:buNone/>
              <a:defRPr/>
            </a:pPr>
            <a:r>
              <a:rPr lang="en-US" sz="2400" dirty="0">
                <a:solidFill>
                  <a:prstClr val="black"/>
                </a:solidFill>
                <a:latin typeface="Calibri"/>
                <a:ea typeface="ＭＳ Ｐゴシック" charset="0"/>
                <a:cs typeface="ＭＳ Ｐゴシック" charset="0"/>
              </a:rPr>
              <a:t>32-byte Uncompressed Cache Line</a:t>
            </a:r>
          </a:p>
          <a:p>
            <a:pPr marL="342900" indent="-342900">
              <a:spcBef>
                <a:spcPct val="20000"/>
              </a:spcBef>
              <a:buFont typeface="Arial" pitchFamily="34" charset="0"/>
              <a:buNone/>
              <a:defRPr/>
            </a:pPr>
            <a:endParaRPr lang="en-US" sz="2400" dirty="0">
              <a:solidFill>
                <a:prstClr val="black"/>
              </a:solidFill>
              <a:latin typeface="Calibri"/>
              <a:ea typeface="ＭＳ Ｐゴシック" charset="0"/>
              <a:cs typeface="ＭＳ Ｐゴシック" charset="0"/>
            </a:endParaRPr>
          </a:p>
          <a:p>
            <a:pPr marL="342900" indent="-342900">
              <a:spcBef>
                <a:spcPct val="20000"/>
              </a:spcBef>
              <a:buFont typeface="Arial" pitchFamily="34" charset="0"/>
              <a:buChar char="•"/>
              <a:defRPr/>
            </a:pPr>
            <a:endParaRPr lang="en-US" sz="2400" dirty="0">
              <a:solidFill>
                <a:prstClr val="black"/>
              </a:solidFill>
              <a:latin typeface="Calibri"/>
              <a:ea typeface="ＭＳ Ｐゴシック" charset="0"/>
              <a:cs typeface="ＭＳ Ｐゴシック" charset="0"/>
            </a:endParaRPr>
          </a:p>
          <a:p>
            <a:pPr marL="742950" lvl="1" indent="-285750">
              <a:spcBef>
                <a:spcPct val="20000"/>
              </a:spcBef>
              <a:buFont typeface="Arial" pitchFamily="34" charset="0"/>
              <a:buChar char="–"/>
              <a:defRPr/>
            </a:pPr>
            <a:endParaRPr lang="en-US" sz="2400" dirty="0">
              <a:solidFill>
                <a:prstClr val="black"/>
              </a:solidFill>
              <a:latin typeface="Calibri"/>
              <a:ea typeface="ＭＳ Ｐゴシック" charset="0"/>
              <a:cs typeface="ＭＳ Ｐゴシック" charset="0"/>
            </a:endParaRPr>
          </a:p>
        </p:txBody>
      </p:sp>
      <p:sp>
        <p:nvSpPr>
          <p:cNvPr id="2" name="Title 1"/>
          <p:cNvSpPr>
            <a:spLocks noGrp="1"/>
          </p:cNvSpPr>
          <p:nvPr>
            <p:ph type="title"/>
          </p:nvPr>
        </p:nvSpPr>
        <p:spPr>
          <a:xfrm>
            <a:off x="304800" y="25400"/>
            <a:ext cx="8458200" cy="1143000"/>
          </a:xfrm>
        </p:spPr>
        <p:txBody>
          <a:bodyPr>
            <a:normAutofit fontScale="90000"/>
          </a:bodyPr>
          <a:lstStyle/>
          <a:p>
            <a:r>
              <a:rPr lang="en-US" dirty="0" smtClean="0"/>
              <a:t>Key Idea: </a:t>
            </a:r>
            <a:r>
              <a:rPr lang="en-US" dirty="0" err="1" smtClean="0"/>
              <a:t>Base+Delta</a:t>
            </a:r>
            <a:r>
              <a:rPr lang="en-US" dirty="0" smtClean="0"/>
              <a:t> (B+</a:t>
            </a:r>
            <a:r>
              <a:rPr lang="el-GR" dirty="0">
                <a:cs typeface="Calibri"/>
              </a:rPr>
              <a:t>Δ</a:t>
            </a:r>
            <a:r>
              <a:rPr lang="en-US" dirty="0" smtClean="0"/>
              <a:t>) Encoding</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93</a:t>
            </a:fld>
            <a:endParaRPr lang="en-US" altLang="en-US" dirty="0">
              <a:solidFill>
                <a:prstClr val="black">
                  <a:tint val="75000"/>
                </a:prstClr>
              </a:solidFill>
              <a:latin typeface="Calibri"/>
            </a:endParaRPr>
          </a:p>
        </p:txBody>
      </p:sp>
      <p:sp>
        <p:nvSpPr>
          <p:cNvPr id="6" name="Rectangle 5"/>
          <p:cNvSpPr/>
          <p:nvPr/>
        </p:nvSpPr>
        <p:spPr>
          <a:xfrm>
            <a:off x="762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0xC04039C0</a:t>
            </a:r>
          </a:p>
        </p:txBody>
      </p:sp>
      <p:sp>
        <p:nvSpPr>
          <p:cNvPr id="8" name="Rectangle 7"/>
          <p:cNvSpPr/>
          <p:nvPr/>
        </p:nvSpPr>
        <p:spPr>
          <a:xfrm>
            <a:off x="19050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0xC04039C8</a:t>
            </a:r>
          </a:p>
        </p:txBody>
      </p:sp>
      <p:sp>
        <p:nvSpPr>
          <p:cNvPr id="9" name="Rectangle 8"/>
          <p:cNvSpPr/>
          <p:nvPr/>
        </p:nvSpPr>
        <p:spPr>
          <a:xfrm>
            <a:off x="37338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0xC04039D0</a:t>
            </a:r>
          </a:p>
        </p:txBody>
      </p:sp>
      <p:sp>
        <p:nvSpPr>
          <p:cNvPr id="10" name="Rectangle 9"/>
          <p:cNvSpPr/>
          <p:nvPr/>
        </p:nvSpPr>
        <p:spPr>
          <a:xfrm>
            <a:off x="5562600" y="1969532"/>
            <a:ext cx="17526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a:t>
            </a:r>
          </a:p>
        </p:txBody>
      </p:sp>
      <p:sp>
        <p:nvSpPr>
          <p:cNvPr id="11" name="Rectangle 10"/>
          <p:cNvSpPr/>
          <p:nvPr/>
        </p:nvSpPr>
        <p:spPr>
          <a:xfrm>
            <a:off x="7315200" y="1969532"/>
            <a:ext cx="17526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0xC04039F8</a:t>
            </a:r>
          </a:p>
        </p:txBody>
      </p:sp>
      <p:cxnSp>
        <p:nvCxnSpPr>
          <p:cNvPr id="18" name="Straight Connector 17"/>
          <p:cNvCxnSpPr/>
          <p:nvPr/>
        </p:nvCxnSpPr>
        <p:spPr>
          <a:xfrm>
            <a:off x="76200" y="1588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5000" y="1588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200" y="1740932"/>
            <a:ext cx="1828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9600" y="1371600"/>
            <a:ext cx="860235" cy="369332"/>
          </a:xfrm>
          <a:prstGeom prst="rect">
            <a:avLst/>
          </a:prstGeom>
          <a:noFill/>
        </p:spPr>
        <p:txBody>
          <a:bodyPr wrap="none" rtlCol="0">
            <a:spAutoFit/>
          </a:bodyPr>
          <a:lstStyle/>
          <a:p>
            <a:r>
              <a:rPr lang="en-US" dirty="0">
                <a:solidFill>
                  <a:prstClr val="black"/>
                </a:solidFill>
                <a:latin typeface="Calibri"/>
                <a:ea typeface="ＭＳ Ｐゴシック" charset="0"/>
                <a:cs typeface="ＭＳ Ｐゴシック" charset="0"/>
              </a:rPr>
              <a:t>4 bytes</a:t>
            </a:r>
          </a:p>
        </p:txBody>
      </p:sp>
      <p:sp>
        <p:nvSpPr>
          <p:cNvPr id="28" name="Rectangle 27"/>
          <p:cNvSpPr/>
          <p:nvPr/>
        </p:nvSpPr>
        <p:spPr>
          <a:xfrm>
            <a:off x="76200" y="25029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0xC04039C0</a:t>
            </a:r>
          </a:p>
        </p:txBody>
      </p:sp>
      <p:sp>
        <p:nvSpPr>
          <p:cNvPr id="29" name="Content Placeholder 2"/>
          <p:cNvSpPr txBox="1">
            <a:spLocks/>
          </p:cNvSpPr>
          <p:nvPr/>
        </p:nvSpPr>
        <p:spPr>
          <a:xfrm>
            <a:off x="152400" y="3036332"/>
            <a:ext cx="838200" cy="381000"/>
          </a:xfrm>
          <a:prstGeom prst="rect">
            <a:avLst/>
          </a:prstGeom>
        </p:spPr>
        <p:txBody>
          <a:bodyPr vert="horz" lIns="91440" tIns="45720" rIns="91440" bIns="45720" rtlCol="0">
            <a:normAutofit fontScale="85000" lnSpcReduction="20000"/>
          </a:bodyPr>
          <a:lstStyle/>
          <a:p>
            <a:pPr marL="342900" indent="-342900">
              <a:spcBef>
                <a:spcPct val="20000"/>
              </a:spcBef>
              <a:buFont typeface="Arial" pitchFamily="34" charset="0"/>
              <a:buNone/>
              <a:defRPr/>
            </a:pPr>
            <a:r>
              <a:rPr lang="en-US" sz="2600" dirty="0">
                <a:solidFill>
                  <a:prstClr val="black"/>
                </a:solidFill>
                <a:latin typeface="Calibri"/>
                <a:ea typeface="ＭＳ Ｐゴシック" charset="0"/>
                <a:cs typeface="ＭＳ Ｐゴシック" charset="0"/>
              </a:rPr>
              <a:t>Base</a:t>
            </a:r>
          </a:p>
          <a:p>
            <a:pPr marL="742950" lvl="1" indent="-285750">
              <a:spcBef>
                <a:spcPct val="20000"/>
              </a:spcBef>
              <a:buFont typeface="Arial" pitchFamily="34" charset="0"/>
              <a:buChar char="–"/>
              <a:defRPr/>
            </a:pPr>
            <a:endParaRPr lang="en-US" sz="2400" dirty="0">
              <a:solidFill>
                <a:prstClr val="black"/>
              </a:solidFill>
              <a:latin typeface="Calibri"/>
              <a:ea typeface="ＭＳ Ｐゴシック" charset="0"/>
              <a:cs typeface="ＭＳ Ｐゴシック" charset="0"/>
            </a:endParaRPr>
          </a:p>
          <a:p>
            <a:pPr marL="342900" indent="-342900">
              <a:spcBef>
                <a:spcPct val="20000"/>
              </a:spcBef>
              <a:buFont typeface="Arial" pitchFamily="34" charset="0"/>
              <a:buNone/>
              <a:defRPr/>
            </a:pPr>
            <a:endParaRPr lang="en-US" sz="2400" dirty="0">
              <a:solidFill>
                <a:prstClr val="black"/>
              </a:solidFill>
              <a:latin typeface="Calibri"/>
              <a:ea typeface="ＭＳ Ｐゴシック" charset="0"/>
              <a:cs typeface="ＭＳ Ｐゴシック" charset="0"/>
            </a:endParaRPr>
          </a:p>
          <a:p>
            <a:pPr marL="342900" indent="-342900">
              <a:spcBef>
                <a:spcPct val="20000"/>
              </a:spcBef>
              <a:buFont typeface="Arial" pitchFamily="34" charset="0"/>
              <a:buChar char="•"/>
              <a:defRPr/>
            </a:pPr>
            <a:endParaRPr lang="en-US" sz="2400" dirty="0">
              <a:solidFill>
                <a:prstClr val="black"/>
              </a:solidFill>
              <a:latin typeface="Calibri"/>
              <a:ea typeface="ＭＳ Ｐゴシック" charset="0"/>
              <a:cs typeface="ＭＳ Ｐゴシック" charset="0"/>
            </a:endParaRPr>
          </a:p>
          <a:p>
            <a:pPr marL="742950" lvl="1" indent="-285750">
              <a:spcBef>
                <a:spcPct val="20000"/>
              </a:spcBef>
              <a:buFont typeface="Arial" pitchFamily="34" charset="0"/>
              <a:buChar char="–"/>
              <a:defRPr/>
            </a:pPr>
            <a:endParaRPr lang="en-US" sz="2400" dirty="0">
              <a:solidFill>
                <a:prstClr val="black"/>
              </a:solidFill>
              <a:latin typeface="Calibri"/>
              <a:ea typeface="ＭＳ Ｐゴシック" charset="0"/>
              <a:cs typeface="ＭＳ Ｐゴシック" charset="0"/>
            </a:endParaRPr>
          </a:p>
        </p:txBody>
      </p:sp>
      <p:sp>
        <p:nvSpPr>
          <p:cNvPr id="32" name="Rectangle 31"/>
          <p:cNvSpPr/>
          <p:nvPr/>
        </p:nvSpPr>
        <p:spPr>
          <a:xfrm>
            <a:off x="19050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0x00</a:t>
            </a:r>
          </a:p>
        </p:txBody>
      </p:sp>
      <p:cxnSp>
        <p:nvCxnSpPr>
          <p:cNvPr id="33" name="Straight Connector 32"/>
          <p:cNvCxnSpPr/>
          <p:nvPr/>
        </p:nvCxnSpPr>
        <p:spPr>
          <a:xfrm>
            <a:off x="19050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9050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432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05000" y="4114800"/>
            <a:ext cx="838200" cy="369332"/>
          </a:xfrm>
          <a:prstGeom prst="rect">
            <a:avLst/>
          </a:prstGeom>
          <a:noFill/>
        </p:spPr>
        <p:txBody>
          <a:bodyPr wrap="square" rtlCol="0">
            <a:spAutoFit/>
          </a:bodyPr>
          <a:lstStyle/>
          <a:p>
            <a:r>
              <a:rPr lang="en-US" dirty="0">
                <a:solidFill>
                  <a:prstClr val="black"/>
                </a:solidFill>
                <a:latin typeface="Calibri"/>
                <a:ea typeface="ＭＳ Ｐゴシック" charset="0"/>
                <a:cs typeface="ＭＳ Ｐゴシック" charset="0"/>
              </a:rPr>
              <a:t>1 byte</a:t>
            </a:r>
          </a:p>
        </p:txBody>
      </p:sp>
      <p:sp>
        <p:nvSpPr>
          <p:cNvPr id="38" name="Rectangle 37"/>
          <p:cNvSpPr/>
          <p:nvPr/>
        </p:nvSpPr>
        <p:spPr>
          <a:xfrm>
            <a:off x="27432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0x08</a:t>
            </a:r>
          </a:p>
        </p:txBody>
      </p:sp>
      <p:cxnSp>
        <p:nvCxnSpPr>
          <p:cNvPr id="39" name="Straight Connector 38"/>
          <p:cNvCxnSpPr/>
          <p:nvPr/>
        </p:nvCxnSpPr>
        <p:spPr>
          <a:xfrm>
            <a:off x="27432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7432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814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43200" y="4114800"/>
            <a:ext cx="838200" cy="369332"/>
          </a:xfrm>
          <a:prstGeom prst="rect">
            <a:avLst/>
          </a:prstGeom>
          <a:noFill/>
        </p:spPr>
        <p:txBody>
          <a:bodyPr wrap="square" rtlCol="0">
            <a:spAutoFit/>
          </a:bodyPr>
          <a:lstStyle/>
          <a:p>
            <a:r>
              <a:rPr lang="en-US" dirty="0">
                <a:solidFill>
                  <a:prstClr val="black"/>
                </a:solidFill>
                <a:latin typeface="Calibri"/>
                <a:ea typeface="ＭＳ Ｐゴシック" charset="0"/>
                <a:cs typeface="ＭＳ Ｐゴシック" charset="0"/>
              </a:rPr>
              <a:t>1 byte</a:t>
            </a:r>
          </a:p>
        </p:txBody>
      </p:sp>
      <p:sp>
        <p:nvSpPr>
          <p:cNvPr id="43" name="Rectangle 42"/>
          <p:cNvSpPr/>
          <p:nvPr/>
        </p:nvSpPr>
        <p:spPr>
          <a:xfrm>
            <a:off x="35814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0x10</a:t>
            </a:r>
          </a:p>
        </p:txBody>
      </p:sp>
      <p:cxnSp>
        <p:nvCxnSpPr>
          <p:cNvPr id="44" name="Straight Connector 43"/>
          <p:cNvCxnSpPr/>
          <p:nvPr/>
        </p:nvCxnSpPr>
        <p:spPr>
          <a:xfrm>
            <a:off x="35814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5814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196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81400" y="4114800"/>
            <a:ext cx="838200" cy="369332"/>
          </a:xfrm>
          <a:prstGeom prst="rect">
            <a:avLst/>
          </a:prstGeom>
          <a:noFill/>
        </p:spPr>
        <p:txBody>
          <a:bodyPr wrap="square" rtlCol="0">
            <a:spAutoFit/>
          </a:bodyPr>
          <a:lstStyle/>
          <a:p>
            <a:r>
              <a:rPr lang="en-US" dirty="0">
                <a:solidFill>
                  <a:prstClr val="black"/>
                </a:solidFill>
                <a:latin typeface="Calibri"/>
                <a:ea typeface="ＭＳ Ｐゴシック" charset="0"/>
                <a:cs typeface="ＭＳ Ｐゴシック" charset="0"/>
              </a:rPr>
              <a:t>1 byte</a:t>
            </a:r>
          </a:p>
        </p:txBody>
      </p:sp>
      <p:sp>
        <p:nvSpPr>
          <p:cNvPr id="53" name="Rectangle 52"/>
          <p:cNvSpPr/>
          <p:nvPr/>
        </p:nvSpPr>
        <p:spPr>
          <a:xfrm>
            <a:off x="44196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a:t>
            </a:r>
          </a:p>
        </p:txBody>
      </p:sp>
      <p:sp>
        <p:nvSpPr>
          <p:cNvPr id="54" name="Rectangle 53"/>
          <p:cNvSpPr/>
          <p:nvPr/>
        </p:nvSpPr>
        <p:spPr>
          <a:xfrm>
            <a:off x="52578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0x38</a:t>
            </a:r>
          </a:p>
        </p:txBody>
      </p:sp>
      <p:sp>
        <p:nvSpPr>
          <p:cNvPr id="55" name="Rectangle 54"/>
          <p:cNvSpPr/>
          <p:nvPr/>
        </p:nvSpPr>
        <p:spPr>
          <a:xfrm>
            <a:off x="76200" y="3341132"/>
            <a:ext cx="6019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Calibri"/>
            </a:endParaRPr>
          </a:p>
        </p:txBody>
      </p:sp>
      <p:sp>
        <p:nvSpPr>
          <p:cNvPr id="57" name="Right Brace 56"/>
          <p:cNvSpPr/>
          <p:nvPr/>
        </p:nvSpPr>
        <p:spPr>
          <a:xfrm>
            <a:off x="6248400" y="3341132"/>
            <a:ext cx="155448" cy="609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58" name="TextBox 57"/>
          <p:cNvSpPr txBox="1"/>
          <p:nvPr/>
        </p:nvSpPr>
        <p:spPr>
          <a:xfrm>
            <a:off x="6477000" y="3264932"/>
            <a:ext cx="2438400" cy="738664"/>
          </a:xfrm>
          <a:prstGeom prst="rect">
            <a:avLst/>
          </a:prstGeom>
          <a:noFill/>
        </p:spPr>
        <p:txBody>
          <a:bodyPr wrap="square" rtlCol="0">
            <a:spAutoFit/>
          </a:bodyPr>
          <a:lstStyle/>
          <a:p>
            <a:r>
              <a:rPr lang="en-US" sz="2400" b="1" dirty="0">
                <a:solidFill>
                  <a:srgbClr val="2A55D6"/>
                </a:solidFill>
                <a:latin typeface="Calibri"/>
                <a:ea typeface="ＭＳ Ｐゴシック" charset="0"/>
                <a:cs typeface="ＭＳ Ｐゴシック" charset="0"/>
              </a:rPr>
              <a:t>12-byte </a:t>
            </a:r>
          </a:p>
          <a:p>
            <a:r>
              <a:rPr lang="en-US" dirty="0">
                <a:solidFill>
                  <a:prstClr val="black"/>
                </a:solidFill>
                <a:latin typeface="Calibri"/>
                <a:ea typeface="ＭＳ Ｐゴシック" charset="0"/>
                <a:cs typeface="ＭＳ Ｐゴシック" charset="0"/>
              </a:rPr>
              <a:t>Compressed Cache Line</a:t>
            </a:r>
          </a:p>
        </p:txBody>
      </p:sp>
      <p:sp>
        <p:nvSpPr>
          <p:cNvPr id="59" name="Rounded Rectangle 58"/>
          <p:cNvSpPr/>
          <p:nvPr/>
        </p:nvSpPr>
        <p:spPr>
          <a:xfrm>
            <a:off x="2057400" y="4495800"/>
            <a:ext cx="25146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buClr>
                <a:prstClr val="black"/>
              </a:buClr>
              <a:buSzPct val="100000"/>
            </a:pPr>
            <a:r>
              <a:rPr lang="en-US" sz="2800" b="1" dirty="0">
                <a:solidFill>
                  <a:srgbClr val="2A55D6"/>
                </a:solidFill>
                <a:latin typeface="Calibri"/>
              </a:rPr>
              <a:t>20 bytes saved</a:t>
            </a:r>
            <a:endParaRPr lang="en-US" sz="2800" b="1" dirty="0">
              <a:solidFill>
                <a:prstClr val="black"/>
              </a:solidFill>
              <a:latin typeface="Calibri"/>
            </a:endParaRPr>
          </a:p>
        </p:txBody>
      </p:sp>
      <p:sp>
        <p:nvSpPr>
          <p:cNvPr id="48" name="Rounded Rectangle 47"/>
          <p:cNvSpPr/>
          <p:nvPr/>
        </p:nvSpPr>
        <p:spPr>
          <a:xfrm>
            <a:off x="514350" y="4419600"/>
            <a:ext cx="3810000" cy="11430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Fast Decompression: </a:t>
            </a:r>
            <a:r>
              <a:rPr lang="en-US" sz="2400" dirty="0">
                <a:solidFill>
                  <a:prstClr val="black"/>
                </a:solidFill>
                <a:latin typeface="Calibri"/>
              </a:rPr>
              <a:t>vector addition</a:t>
            </a:r>
            <a:endParaRPr lang="en-US" sz="2400" b="1" dirty="0">
              <a:solidFill>
                <a:prstClr val="black"/>
              </a:solidFill>
              <a:latin typeface="Calibri"/>
            </a:endParaRPr>
          </a:p>
        </p:txBody>
      </p:sp>
      <p:sp>
        <p:nvSpPr>
          <p:cNvPr id="49" name="Rounded Rectangle 48"/>
          <p:cNvSpPr/>
          <p:nvPr/>
        </p:nvSpPr>
        <p:spPr>
          <a:xfrm>
            <a:off x="4830170" y="4427266"/>
            <a:ext cx="4076700" cy="11430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Simple Hardware: </a:t>
            </a:r>
          </a:p>
          <a:p>
            <a:pPr marL="571500" lvl="1" indent="-571500">
              <a:buClr>
                <a:prstClr val="black"/>
              </a:buClr>
              <a:buSzPct val="100000"/>
            </a:pPr>
            <a:r>
              <a:rPr lang="en-US" sz="2800" dirty="0">
                <a:solidFill>
                  <a:prstClr val="black"/>
                </a:solidFill>
                <a:latin typeface="Calibri"/>
              </a:rPr>
              <a:t>    </a:t>
            </a:r>
            <a:r>
              <a:rPr lang="en-US" sz="2400" dirty="0">
                <a:solidFill>
                  <a:prstClr val="black"/>
                </a:solidFill>
                <a:latin typeface="Calibri"/>
              </a:rPr>
              <a:t>arithmetic and comparison</a:t>
            </a:r>
            <a:endParaRPr lang="en-US" sz="2400" b="1" dirty="0">
              <a:solidFill>
                <a:prstClr val="black"/>
              </a:solidFill>
              <a:latin typeface="Calibri"/>
            </a:endParaRPr>
          </a:p>
        </p:txBody>
      </p:sp>
      <p:sp>
        <p:nvSpPr>
          <p:cNvPr id="50" name="Rounded Rectangle 49"/>
          <p:cNvSpPr/>
          <p:nvPr/>
        </p:nvSpPr>
        <p:spPr>
          <a:xfrm>
            <a:off x="1905000" y="5715000"/>
            <a:ext cx="54102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buClr>
                <a:prstClr val="black"/>
              </a:buClr>
              <a:buSzPct val="100000"/>
            </a:pPr>
            <a:r>
              <a:rPr lang="en-US" sz="2800" b="1" dirty="0">
                <a:solidFill>
                  <a:srgbClr val="009900"/>
                </a:solidFill>
                <a:latin typeface="Calibri"/>
                <a:sym typeface="Wingdings"/>
              </a:rPr>
              <a:t> </a:t>
            </a:r>
            <a:r>
              <a:rPr lang="en-US" sz="2800" b="1" dirty="0">
                <a:solidFill>
                  <a:prstClr val="black"/>
                </a:solidFill>
                <a:latin typeface="Calibri"/>
              </a:rPr>
              <a:t>Effective: </a:t>
            </a:r>
            <a:r>
              <a:rPr lang="en-US" sz="2400" dirty="0">
                <a:solidFill>
                  <a:prstClr val="black"/>
                </a:solidFill>
                <a:latin typeface="Calibri"/>
              </a:rPr>
              <a:t>good compression ratio</a:t>
            </a:r>
            <a:endParaRPr lang="en-US" sz="2400" b="1" dirty="0">
              <a:solidFill>
                <a:prstClr val="black"/>
              </a:solidFill>
              <a:latin typeface="Calibri"/>
            </a:endParaRPr>
          </a:p>
        </p:txBody>
      </p:sp>
      <p:cxnSp>
        <p:nvCxnSpPr>
          <p:cNvPr id="61" name="Straight Arrow Connector 60"/>
          <p:cNvCxnSpPr>
            <a:stCxn id="8" idx="2"/>
            <a:endCxn id="38" idx="0"/>
          </p:cNvCxnSpPr>
          <p:nvPr/>
        </p:nvCxnSpPr>
        <p:spPr>
          <a:xfrm>
            <a:off x="2819400" y="2502932"/>
            <a:ext cx="3429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8" idx="0"/>
            <a:endCxn id="32" idx="0"/>
          </p:cNvCxnSpPr>
          <p:nvPr/>
        </p:nvCxnSpPr>
        <p:spPr>
          <a:xfrm>
            <a:off x="990600" y="2502932"/>
            <a:ext cx="13335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9" idx="2"/>
            <a:endCxn id="43" idx="0"/>
          </p:cNvCxnSpPr>
          <p:nvPr/>
        </p:nvCxnSpPr>
        <p:spPr>
          <a:xfrm flipH="1">
            <a:off x="4000500" y="2502932"/>
            <a:ext cx="6477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54" idx="0"/>
          </p:cNvCxnSpPr>
          <p:nvPr/>
        </p:nvCxnSpPr>
        <p:spPr>
          <a:xfrm flipH="1">
            <a:off x="5676900" y="2502932"/>
            <a:ext cx="25527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83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33333E-6 1.22194E-6 L -3.33333E-6 0.12775 " pathEditMode="relative" rAng="0" ptsTypes="AA">
                                      <p:cBhvr>
                                        <p:cTn id="11" dur="2000" fill="hold"/>
                                        <p:tgtEl>
                                          <p:spTgt spid="28"/>
                                        </p:tgtEl>
                                        <p:attrNameLst>
                                          <p:attrName>ppt_x</p:attrName>
                                          <p:attrName>ppt_y</p:attrName>
                                        </p:attrNameLst>
                                      </p:cBhvr>
                                      <p:rCtr x="0" y="64"/>
                                    </p:animMotion>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mph" presetSubtype="1" grpId="0" nodeType="clickEffect">
                                  <p:stCondLst>
                                    <p:cond delay="0"/>
                                  </p:stCondLst>
                                  <p:childTnLst>
                                    <p:set>
                                      <p:cBhvr override="childStyle">
                                        <p:cTn id="19" dur="indefinite"/>
                                        <p:tgtEl>
                                          <p:spTgt spid="6"/>
                                        </p:tgtEl>
                                        <p:attrNameLst>
                                          <p:attrName>style.fontStyle</p:attrName>
                                        </p:attrNameLst>
                                      </p:cBhvr>
                                      <p:to>
                                        <p:strVal val="normal"/>
                                      </p:to>
                                    </p:set>
                                    <p:set>
                                      <p:cBhvr override="childStyle">
                                        <p:cTn id="20" dur="indefinite"/>
                                        <p:tgtEl>
                                          <p:spTgt spid="6"/>
                                        </p:tgtEl>
                                        <p:attrNameLst>
                                          <p:attrName>style.fontWeight</p:attrName>
                                        </p:attrNameLst>
                                      </p:cBhvr>
                                      <p:to>
                                        <p:strVal val="bold"/>
                                      </p:to>
                                    </p:set>
                                    <p:set>
                                      <p:cBhvr override="childStyle">
                                        <p:cTn id="21" dur="indefinite"/>
                                        <p:tgtEl>
                                          <p:spTgt spid="6"/>
                                        </p:tgtEl>
                                        <p:attrNameLst>
                                          <p:attrName>style.textDecorationUnderline</p:attrName>
                                        </p:attrNameLst>
                                      </p:cBhvr>
                                      <p:to>
                                        <p:strVal val="false"/>
                                      </p:to>
                                    </p:set>
                                  </p:childTnLst>
                                </p:cTn>
                              </p:par>
                            </p:childTnLst>
                          </p:cTn>
                        </p:par>
                      </p:childTnLst>
                    </p:cTn>
                  </p:par>
                  <p:par>
                    <p:cTn id="22" fill="hold">
                      <p:stCondLst>
                        <p:cond delay="indefinite"/>
                      </p:stCondLst>
                      <p:childTnLst>
                        <p:par>
                          <p:cTn id="23" fill="hold">
                            <p:stCondLst>
                              <p:cond delay="0"/>
                            </p:stCondLst>
                            <p:childTnLst>
                              <p:par>
                                <p:cTn id="24" presetID="5" presetClass="emph" presetSubtype="1" grpId="2" nodeType="clickEffect">
                                  <p:stCondLst>
                                    <p:cond delay="0"/>
                                  </p:stCondLst>
                                  <p:endCondLst>
                                    <p:cond evt="onNext" delay="0">
                                      <p:tgtEl>
                                        <p:sldTgt/>
                                      </p:tgtEl>
                                    </p:cond>
                                  </p:endCondLst>
                                  <p:childTnLst>
                                    <p:set>
                                      <p:cBhvr override="childStyle">
                                        <p:cTn id="25" dur="indefinite"/>
                                        <p:tgtEl>
                                          <p:spTgt spid="28"/>
                                        </p:tgtEl>
                                        <p:attrNameLst>
                                          <p:attrName>style.fontStyle</p:attrName>
                                        </p:attrNameLst>
                                      </p:cBhvr>
                                      <p:to>
                                        <p:strVal val="normal"/>
                                      </p:to>
                                    </p:set>
                                    <p:set>
                                      <p:cBhvr override="childStyle">
                                        <p:cTn id="26" dur="indefinite"/>
                                        <p:tgtEl>
                                          <p:spTgt spid="28"/>
                                        </p:tgtEl>
                                        <p:attrNameLst>
                                          <p:attrName>style.fontWeight</p:attrName>
                                        </p:attrNameLst>
                                      </p:cBhvr>
                                      <p:to>
                                        <p:strVal val="bold"/>
                                      </p:to>
                                    </p:set>
                                    <p:set>
                                      <p:cBhvr override="childStyle">
                                        <p:cTn id="27" dur="indefinite"/>
                                        <p:tgtEl>
                                          <p:spTgt spid="28"/>
                                        </p:tgtEl>
                                        <p:attrNameLst>
                                          <p:attrName>style.textDecorationUnderline</p:attrName>
                                        </p:attrNameLst>
                                      </p:cBhvr>
                                      <p:to>
                                        <p:strVal val="fals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linds(horizontal)">
                                      <p:cBhvr>
                                        <p:cTn id="34" dur="500"/>
                                        <p:tgtEl>
                                          <p:spTgt spid="32"/>
                                        </p:tgtEl>
                                      </p:cBhvr>
                                    </p:animEffect>
                                  </p:childTnLst>
                                </p:cTn>
                              </p:par>
                              <p:par>
                                <p:cTn id="35" presetID="3" presetClass="entr" presetSubtype="1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par>
                                <p:cTn id="38" presetID="3" presetClass="entr" presetSubtype="1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linds(horizontal)">
                                      <p:cBhvr>
                                        <p:cTn id="40" dur="500"/>
                                        <p:tgtEl>
                                          <p:spTgt spid="34"/>
                                        </p:tgtEl>
                                      </p:cBhvr>
                                    </p:animEffect>
                                  </p:childTnLst>
                                </p:cTn>
                              </p:par>
                              <p:par>
                                <p:cTn id="41" presetID="3"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linds(horizontal)">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mph" presetSubtype="1" grpId="0" nodeType="clickEffect">
                                  <p:stCondLst>
                                    <p:cond delay="0"/>
                                  </p:stCondLst>
                                  <p:childTnLst>
                                    <p:set>
                                      <p:cBhvr override="childStyle">
                                        <p:cTn id="50" dur="indefinite"/>
                                        <p:tgtEl>
                                          <p:spTgt spid="8"/>
                                        </p:tgtEl>
                                        <p:attrNameLst>
                                          <p:attrName>style.fontStyle</p:attrName>
                                        </p:attrNameLst>
                                      </p:cBhvr>
                                      <p:to>
                                        <p:strVal val="normal"/>
                                      </p:to>
                                    </p:set>
                                    <p:set>
                                      <p:cBhvr override="childStyle">
                                        <p:cTn id="51" dur="indefinite"/>
                                        <p:tgtEl>
                                          <p:spTgt spid="8"/>
                                        </p:tgtEl>
                                        <p:attrNameLst>
                                          <p:attrName>style.fontWeight</p:attrName>
                                        </p:attrNameLst>
                                      </p:cBhvr>
                                      <p:to>
                                        <p:strVal val="bold"/>
                                      </p:to>
                                    </p:set>
                                    <p:set>
                                      <p:cBhvr override="childStyle">
                                        <p:cTn id="52" dur="indefinite"/>
                                        <p:tgtEl>
                                          <p:spTgt spid="8"/>
                                        </p:tgtEl>
                                        <p:attrNameLst>
                                          <p:attrName>style.textDecorationUnderline</p:attrName>
                                        </p:attrNameLst>
                                      </p:cBhvr>
                                      <p:to>
                                        <p:strVal val="false"/>
                                      </p:to>
                                    </p:set>
                                  </p:childTnLst>
                                </p:cTn>
                              </p:par>
                            </p:childTnLst>
                          </p:cTn>
                        </p:par>
                      </p:childTnLst>
                    </p:cTn>
                  </p:par>
                  <p:par>
                    <p:cTn id="53" fill="hold">
                      <p:stCondLst>
                        <p:cond delay="indefinite"/>
                      </p:stCondLst>
                      <p:childTnLst>
                        <p:par>
                          <p:cTn id="54" fill="hold">
                            <p:stCondLst>
                              <p:cond delay="0"/>
                            </p:stCondLst>
                            <p:childTnLst>
                              <p:par>
                                <p:cTn id="55" presetID="5" presetClass="emph" presetSubtype="1" grpId="3" nodeType="clickEffect">
                                  <p:stCondLst>
                                    <p:cond delay="0"/>
                                  </p:stCondLst>
                                  <p:endCondLst>
                                    <p:cond evt="onNext" delay="0">
                                      <p:tgtEl>
                                        <p:sldTgt/>
                                      </p:tgtEl>
                                    </p:cond>
                                  </p:endCondLst>
                                  <p:childTnLst>
                                    <p:set>
                                      <p:cBhvr override="childStyle">
                                        <p:cTn id="56" dur="indefinite"/>
                                        <p:tgtEl>
                                          <p:spTgt spid="28"/>
                                        </p:tgtEl>
                                        <p:attrNameLst>
                                          <p:attrName>style.fontStyle</p:attrName>
                                        </p:attrNameLst>
                                      </p:cBhvr>
                                      <p:to>
                                        <p:strVal val="normal"/>
                                      </p:to>
                                    </p:set>
                                    <p:set>
                                      <p:cBhvr override="childStyle">
                                        <p:cTn id="57" dur="indefinite"/>
                                        <p:tgtEl>
                                          <p:spTgt spid="28"/>
                                        </p:tgtEl>
                                        <p:attrNameLst>
                                          <p:attrName>style.fontWeight</p:attrName>
                                        </p:attrNameLst>
                                      </p:cBhvr>
                                      <p:to>
                                        <p:strVal val="bold"/>
                                      </p:to>
                                    </p:set>
                                    <p:set>
                                      <p:cBhvr override="childStyle">
                                        <p:cTn id="58" dur="indefinite"/>
                                        <p:tgtEl>
                                          <p:spTgt spid="28"/>
                                        </p:tgtEl>
                                        <p:attrNameLst>
                                          <p:attrName>style.textDecorationUnderline</p:attrName>
                                        </p:attrNameLst>
                                      </p:cBhvr>
                                      <p:to>
                                        <p:strVal val="fals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3" presetClass="entr" presetSubtype="1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linds(horizontal)">
                                      <p:cBhvr>
                                        <p:cTn id="63" dur="500"/>
                                        <p:tgtEl>
                                          <p:spTgt spid="38"/>
                                        </p:tgtEl>
                                      </p:cBhvr>
                                    </p:animEffect>
                                  </p:childTnLst>
                                </p:cTn>
                              </p:par>
                              <p:par>
                                <p:cTn id="64" presetID="3" presetClass="entr" presetSubtype="1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blinds(horizontal)">
                                      <p:cBhvr>
                                        <p:cTn id="66" dur="500"/>
                                        <p:tgtEl>
                                          <p:spTgt spid="39"/>
                                        </p:tgtEl>
                                      </p:cBhvr>
                                    </p:animEffect>
                                  </p:childTnLst>
                                </p:cTn>
                              </p:par>
                              <p:par>
                                <p:cTn id="67" presetID="3" presetClass="entr" presetSubtype="1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linds(horizontal)">
                                      <p:cBhvr>
                                        <p:cTn id="69" dur="500"/>
                                        <p:tgtEl>
                                          <p:spTgt spid="40"/>
                                        </p:tgtEl>
                                      </p:cBhvr>
                                    </p:animEffect>
                                  </p:childTnLst>
                                </p:cTn>
                              </p:par>
                              <p:par>
                                <p:cTn id="70" presetID="3" presetClass="entr" presetSubtype="1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linds(horizontal)">
                                      <p:cBhvr>
                                        <p:cTn id="72" dur="500"/>
                                        <p:tgtEl>
                                          <p:spTgt spid="4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linds(horizontal)">
                                      <p:cBhvr>
                                        <p:cTn id="75" dur="5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mph" presetSubtype="1" grpId="0" nodeType="clickEffect">
                                  <p:stCondLst>
                                    <p:cond delay="0"/>
                                  </p:stCondLst>
                                  <p:childTnLst>
                                    <p:set>
                                      <p:cBhvr override="childStyle">
                                        <p:cTn id="79" dur="indefinite"/>
                                        <p:tgtEl>
                                          <p:spTgt spid="9"/>
                                        </p:tgtEl>
                                        <p:attrNameLst>
                                          <p:attrName>style.fontStyle</p:attrName>
                                        </p:attrNameLst>
                                      </p:cBhvr>
                                      <p:to>
                                        <p:strVal val="normal"/>
                                      </p:to>
                                    </p:set>
                                    <p:set>
                                      <p:cBhvr override="childStyle">
                                        <p:cTn id="80" dur="indefinite"/>
                                        <p:tgtEl>
                                          <p:spTgt spid="9"/>
                                        </p:tgtEl>
                                        <p:attrNameLst>
                                          <p:attrName>style.fontWeight</p:attrName>
                                        </p:attrNameLst>
                                      </p:cBhvr>
                                      <p:to>
                                        <p:strVal val="bold"/>
                                      </p:to>
                                    </p:set>
                                    <p:set>
                                      <p:cBhvr override="childStyle">
                                        <p:cTn id="81" dur="indefinite"/>
                                        <p:tgtEl>
                                          <p:spTgt spid="9"/>
                                        </p:tgtEl>
                                        <p:attrNameLst>
                                          <p:attrName>style.textDecorationUnderline</p:attrName>
                                        </p:attrNameLst>
                                      </p:cBhvr>
                                      <p:to>
                                        <p:strVal val="false"/>
                                      </p:to>
                                    </p:set>
                                  </p:childTnLst>
                                </p:cTn>
                              </p:par>
                            </p:childTnLst>
                          </p:cTn>
                        </p:par>
                      </p:childTnLst>
                    </p:cTn>
                  </p:par>
                  <p:par>
                    <p:cTn id="82" fill="hold">
                      <p:stCondLst>
                        <p:cond delay="indefinite"/>
                      </p:stCondLst>
                      <p:childTnLst>
                        <p:par>
                          <p:cTn id="83" fill="hold">
                            <p:stCondLst>
                              <p:cond delay="0"/>
                            </p:stCondLst>
                            <p:childTnLst>
                              <p:par>
                                <p:cTn id="84" presetID="5" presetClass="emph" presetSubtype="1" grpId="4" nodeType="clickEffect">
                                  <p:stCondLst>
                                    <p:cond delay="0"/>
                                  </p:stCondLst>
                                  <p:endCondLst>
                                    <p:cond evt="onNext" delay="0">
                                      <p:tgtEl>
                                        <p:sldTgt/>
                                      </p:tgtEl>
                                    </p:cond>
                                  </p:endCondLst>
                                  <p:childTnLst>
                                    <p:set>
                                      <p:cBhvr override="childStyle">
                                        <p:cTn id="85" dur="indefinite"/>
                                        <p:tgtEl>
                                          <p:spTgt spid="28"/>
                                        </p:tgtEl>
                                        <p:attrNameLst>
                                          <p:attrName>style.fontStyle</p:attrName>
                                        </p:attrNameLst>
                                      </p:cBhvr>
                                      <p:to>
                                        <p:strVal val="normal"/>
                                      </p:to>
                                    </p:set>
                                    <p:set>
                                      <p:cBhvr override="childStyle">
                                        <p:cTn id="86" dur="indefinite"/>
                                        <p:tgtEl>
                                          <p:spTgt spid="28"/>
                                        </p:tgtEl>
                                        <p:attrNameLst>
                                          <p:attrName>style.fontWeight</p:attrName>
                                        </p:attrNameLst>
                                      </p:cBhvr>
                                      <p:to>
                                        <p:strVal val="bold"/>
                                      </p:to>
                                    </p:set>
                                    <p:set>
                                      <p:cBhvr override="childStyle">
                                        <p:cTn id="87" dur="indefinite"/>
                                        <p:tgtEl>
                                          <p:spTgt spid="28"/>
                                        </p:tgtEl>
                                        <p:attrNameLst>
                                          <p:attrName>style.textDecorationUnderline</p:attrName>
                                        </p:attrNameLst>
                                      </p:cBhvr>
                                      <p:to>
                                        <p:strVal val="fals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69"/>
                                        </p:tgtEl>
                                        <p:attrNameLst>
                                          <p:attrName>style.visibility</p:attrName>
                                        </p:attrNameLst>
                                      </p:cBhvr>
                                      <p:to>
                                        <p:strVal val="visible"/>
                                      </p:to>
                                    </p:set>
                                  </p:childTnLst>
                                </p:cTn>
                              </p:par>
                              <p:par>
                                <p:cTn id="92" presetID="3" presetClass="entr" presetSubtype="1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blinds(horizontal)">
                                      <p:cBhvr>
                                        <p:cTn id="94" dur="500"/>
                                        <p:tgtEl>
                                          <p:spTgt spid="43"/>
                                        </p:tgtEl>
                                      </p:cBhvr>
                                    </p:animEffect>
                                  </p:childTnLst>
                                </p:cTn>
                              </p:par>
                              <p:par>
                                <p:cTn id="95" presetID="3" presetClass="entr" presetSubtype="10"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blinds(horizontal)">
                                      <p:cBhvr>
                                        <p:cTn id="97" dur="500"/>
                                        <p:tgtEl>
                                          <p:spTgt spid="44"/>
                                        </p:tgtEl>
                                      </p:cBhvr>
                                    </p:animEffect>
                                  </p:childTnLst>
                                </p:cTn>
                              </p:par>
                              <p:par>
                                <p:cTn id="98" presetID="3" presetClass="entr" presetSubtype="10" fill="hold"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blinds(horizontal)">
                                      <p:cBhvr>
                                        <p:cTn id="100" dur="500"/>
                                        <p:tgtEl>
                                          <p:spTgt spid="45"/>
                                        </p:tgtEl>
                                      </p:cBhvr>
                                    </p:animEffect>
                                  </p:childTnLst>
                                </p:cTn>
                              </p:par>
                              <p:par>
                                <p:cTn id="101" presetID="3" presetClass="entr" presetSubtype="10" fill="hold"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blinds(horizontal)">
                                      <p:cBhvr>
                                        <p:cTn id="103" dur="500"/>
                                        <p:tgtEl>
                                          <p:spTgt spid="4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blinds(horizontal)">
                                      <p:cBhvr>
                                        <p:cTn id="106" dur="500"/>
                                        <p:tgtEl>
                                          <p:spTgt spid="47"/>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blinds(horizontal)">
                                      <p:cBhvr>
                                        <p:cTn id="111" dur="500"/>
                                        <p:tgtEl>
                                          <p:spTgt spid="53"/>
                                        </p:tgtEl>
                                      </p:cBhvr>
                                    </p:animEffect>
                                  </p:childTnLst>
                                </p:cTn>
                              </p:par>
                              <p:par>
                                <p:cTn id="112" presetID="1" presetClass="entr" presetSubtype="0" fill="hold" nodeType="withEffect">
                                  <p:stCondLst>
                                    <p:cond delay="0"/>
                                  </p:stCondLst>
                                  <p:childTnLst>
                                    <p:set>
                                      <p:cBhvr>
                                        <p:cTn id="113" dur="1" fill="hold">
                                          <p:stCondLst>
                                            <p:cond delay="0"/>
                                          </p:stCondLst>
                                        </p:cTn>
                                        <p:tgtEl>
                                          <p:spTgt spid="72"/>
                                        </p:tgtEl>
                                        <p:attrNameLst>
                                          <p:attrName>style.visibility</p:attrName>
                                        </p:attrNameLst>
                                      </p:cBhvr>
                                      <p:to>
                                        <p:strVal val="visible"/>
                                      </p:to>
                                    </p:set>
                                  </p:childTnLst>
                                </p:cTn>
                              </p:par>
                              <p:par>
                                <p:cTn id="114" presetID="3" presetClass="entr" presetSubtype="10" fill="hold" grpId="0"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blinds(horizontal)">
                                      <p:cBhvr>
                                        <p:cTn id="116" dur="500"/>
                                        <p:tgtEl>
                                          <p:spTgt spid="54"/>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blinds(horizontal)">
                                      <p:cBhvr>
                                        <p:cTn id="119" dur="500"/>
                                        <p:tgtEl>
                                          <p:spTgt spid="55"/>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blinds(horizontal)">
                                      <p:cBhvr>
                                        <p:cTn id="122" dur="500"/>
                                        <p:tgtEl>
                                          <p:spTgt spid="57"/>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blinds(horizontal)">
                                      <p:cBhvr>
                                        <p:cTn id="125" dur="500"/>
                                        <p:tgtEl>
                                          <p:spTgt spid="58"/>
                                        </p:tgtEl>
                                      </p:cBhvr>
                                    </p:animEffect>
                                  </p:childTnLst>
                                </p:cTn>
                              </p:par>
                              <p:par>
                                <p:cTn id="126" presetID="5" presetClass="emph" presetSubtype="1" grpId="0" nodeType="withEffect">
                                  <p:stCondLst>
                                    <p:cond delay="0"/>
                                  </p:stCondLst>
                                  <p:childTnLst>
                                    <p:set>
                                      <p:cBhvr override="childStyle">
                                        <p:cTn id="127" dur="indefinite"/>
                                        <p:tgtEl>
                                          <p:spTgt spid="11"/>
                                        </p:tgtEl>
                                        <p:attrNameLst>
                                          <p:attrName>style.fontStyle</p:attrName>
                                        </p:attrNameLst>
                                      </p:cBhvr>
                                      <p:to>
                                        <p:strVal val="normal"/>
                                      </p:to>
                                    </p:set>
                                    <p:set>
                                      <p:cBhvr override="childStyle">
                                        <p:cTn id="128" dur="indefinite"/>
                                        <p:tgtEl>
                                          <p:spTgt spid="11"/>
                                        </p:tgtEl>
                                        <p:attrNameLst>
                                          <p:attrName>style.fontWeight</p:attrName>
                                        </p:attrNameLst>
                                      </p:cBhvr>
                                      <p:to>
                                        <p:strVal val="bold"/>
                                      </p:to>
                                    </p:set>
                                    <p:set>
                                      <p:cBhvr override="childStyle">
                                        <p:cTn id="129" dur="indefinite"/>
                                        <p:tgtEl>
                                          <p:spTgt spid="11"/>
                                        </p:tgtEl>
                                        <p:attrNameLst>
                                          <p:attrName>style.textDecorationUnderline</p:attrName>
                                        </p:attrNameLst>
                                      </p:cBhvr>
                                      <p:to>
                                        <p:strVal val="false"/>
                                      </p:to>
                                    </p:set>
                                  </p:child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59"/>
                                        </p:tgtEl>
                                        <p:attrNameLst>
                                          <p:attrName>style.visibility</p:attrName>
                                        </p:attrNameLst>
                                      </p:cBhvr>
                                      <p:to>
                                        <p:strVal val="visible"/>
                                      </p:to>
                                    </p:set>
                                    <p:anim calcmode="lin" valueType="num">
                                      <p:cBhvr>
                                        <p:cTn id="134" dur="500" fill="hold"/>
                                        <p:tgtEl>
                                          <p:spTgt spid="59"/>
                                        </p:tgtEl>
                                        <p:attrNameLst>
                                          <p:attrName>ppt_w</p:attrName>
                                        </p:attrNameLst>
                                      </p:cBhvr>
                                      <p:tavLst>
                                        <p:tav tm="0">
                                          <p:val>
                                            <p:fltVal val="0"/>
                                          </p:val>
                                        </p:tav>
                                        <p:tav tm="100000">
                                          <p:val>
                                            <p:strVal val="#ppt_w"/>
                                          </p:val>
                                        </p:tav>
                                      </p:tavLst>
                                    </p:anim>
                                    <p:anim calcmode="lin" valueType="num">
                                      <p:cBhvr>
                                        <p:cTn id="135" dur="500" fill="hold"/>
                                        <p:tgtEl>
                                          <p:spTgt spid="59"/>
                                        </p:tgtEl>
                                        <p:attrNameLst>
                                          <p:attrName>ppt_h</p:attrName>
                                        </p:attrNameLst>
                                      </p:cBhvr>
                                      <p:tavLst>
                                        <p:tav tm="0">
                                          <p:val>
                                            <p:fltVal val="0"/>
                                          </p:val>
                                        </p:tav>
                                        <p:tav tm="100000">
                                          <p:val>
                                            <p:strVal val="#ppt_h"/>
                                          </p:val>
                                        </p:tav>
                                      </p:tavLst>
                                    </p:anim>
                                    <p:animEffect transition="in" filter="fade">
                                      <p:cBhvr>
                                        <p:cTn id="136" dur="500"/>
                                        <p:tgtEl>
                                          <p:spTgt spid="59"/>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xit" presetSubtype="10" fill="hold" grpId="1" nodeType="clickEffect">
                                  <p:stCondLst>
                                    <p:cond delay="0"/>
                                  </p:stCondLst>
                                  <p:childTnLst>
                                    <p:animEffect transition="out" filter="blinds(horizontal)">
                                      <p:cBhvr>
                                        <p:cTn id="140" dur="500"/>
                                        <p:tgtEl>
                                          <p:spTgt spid="59"/>
                                        </p:tgtEl>
                                      </p:cBhvr>
                                    </p:animEffect>
                                    <p:set>
                                      <p:cBhvr>
                                        <p:cTn id="141" dur="1" fill="hold">
                                          <p:stCondLst>
                                            <p:cond delay="499"/>
                                          </p:stCondLst>
                                        </p:cTn>
                                        <p:tgtEl>
                                          <p:spTgt spid="59"/>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53" presetClass="entr" presetSubtype="0" fill="hold" grpId="0" nodeType="clickEffect">
                                  <p:stCondLst>
                                    <p:cond delay="0"/>
                                  </p:stCondLst>
                                  <p:childTnLst>
                                    <p:set>
                                      <p:cBhvr>
                                        <p:cTn id="145" dur="1" fill="hold">
                                          <p:stCondLst>
                                            <p:cond delay="0"/>
                                          </p:stCondLst>
                                        </p:cTn>
                                        <p:tgtEl>
                                          <p:spTgt spid="48"/>
                                        </p:tgtEl>
                                        <p:attrNameLst>
                                          <p:attrName>style.visibility</p:attrName>
                                        </p:attrNameLst>
                                      </p:cBhvr>
                                      <p:to>
                                        <p:strVal val="visible"/>
                                      </p:to>
                                    </p:set>
                                    <p:anim calcmode="lin" valueType="num">
                                      <p:cBhvr>
                                        <p:cTn id="146" dur="500" fill="hold"/>
                                        <p:tgtEl>
                                          <p:spTgt spid="48"/>
                                        </p:tgtEl>
                                        <p:attrNameLst>
                                          <p:attrName>ppt_w</p:attrName>
                                        </p:attrNameLst>
                                      </p:cBhvr>
                                      <p:tavLst>
                                        <p:tav tm="0">
                                          <p:val>
                                            <p:fltVal val="0"/>
                                          </p:val>
                                        </p:tav>
                                        <p:tav tm="100000">
                                          <p:val>
                                            <p:strVal val="#ppt_w"/>
                                          </p:val>
                                        </p:tav>
                                      </p:tavLst>
                                    </p:anim>
                                    <p:anim calcmode="lin" valueType="num">
                                      <p:cBhvr>
                                        <p:cTn id="147" dur="500" fill="hold"/>
                                        <p:tgtEl>
                                          <p:spTgt spid="48"/>
                                        </p:tgtEl>
                                        <p:attrNameLst>
                                          <p:attrName>ppt_h</p:attrName>
                                        </p:attrNameLst>
                                      </p:cBhvr>
                                      <p:tavLst>
                                        <p:tav tm="0">
                                          <p:val>
                                            <p:fltVal val="0"/>
                                          </p:val>
                                        </p:tav>
                                        <p:tav tm="100000">
                                          <p:val>
                                            <p:strVal val="#ppt_h"/>
                                          </p:val>
                                        </p:tav>
                                      </p:tavLst>
                                    </p:anim>
                                    <p:animEffect transition="in" filter="fade">
                                      <p:cBhvr>
                                        <p:cTn id="148" dur="500"/>
                                        <p:tgtEl>
                                          <p:spTgt spid="48"/>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0" fill="hold" grpId="0" nodeType="clickEffect">
                                  <p:stCondLst>
                                    <p:cond delay="0"/>
                                  </p:stCondLst>
                                  <p:childTnLst>
                                    <p:set>
                                      <p:cBhvr>
                                        <p:cTn id="152" dur="1" fill="hold">
                                          <p:stCondLst>
                                            <p:cond delay="0"/>
                                          </p:stCondLst>
                                        </p:cTn>
                                        <p:tgtEl>
                                          <p:spTgt spid="49"/>
                                        </p:tgtEl>
                                        <p:attrNameLst>
                                          <p:attrName>style.visibility</p:attrName>
                                        </p:attrNameLst>
                                      </p:cBhvr>
                                      <p:to>
                                        <p:strVal val="visible"/>
                                      </p:to>
                                    </p:set>
                                    <p:anim calcmode="lin" valueType="num">
                                      <p:cBhvr>
                                        <p:cTn id="153" dur="500" fill="hold"/>
                                        <p:tgtEl>
                                          <p:spTgt spid="49"/>
                                        </p:tgtEl>
                                        <p:attrNameLst>
                                          <p:attrName>ppt_w</p:attrName>
                                        </p:attrNameLst>
                                      </p:cBhvr>
                                      <p:tavLst>
                                        <p:tav tm="0">
                                          <p:val>
                                            <p:fltVal val="0"/>
                                          </p:val>
                                        </p:tav>
                                        <p:tav tm="100000">
                                          <p:val>
                                            <p:strVal val="#ppt_w"/>
                                          </p:val>
                                        </p:tav>
                                      </p:tavLst>
                                    </p:anim>
                                    <p:anim calcmode="lin" valueType="num">
                                      <p:cBhvr>
                                        <p:cTn id="154" dur="500" fill="hold"/>
                                        <p:tgtEl>
                                          <p:spTgt spid="49"/>
                                        </p:tgtEl>
                                        <p:attrNameLst>
                                          <p:attrName>ppt_h</p:attrName>
                                        </p:attrNameLst>
                                      </p:cBhvr>
                                      <p:tavLst>
                                        <p:tav tm="0">
                                          <p:val>
                                            <p:fltVal val="0"/>
                                          </p:val>
                                        </p:tav>
                                        <p:tav tm="100000">
                                          <p:val>
                                            <p:strVal val="#ppt_h"/>
                                          </p:val>
                                        </p:tav>
                                      </p:tavLst>
                                    </p:anim>
                                    <p:animEffect transition="in" filter="fade">
                                      <p:cBhvr>
                                        <p:cTn id="155" dur="500"/>
                                        <p:tgtEl>
                                          <p:spTgt spid="49"/>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0" fill="hold" grpId="0" nodeType="clickEffect">
                                  <p:stCondLst>
                                    <p:cond delay="0"/>
                                  </p:stCondLst>
                                  <p:childTnLst>
                                    <p:set>
                                      <p:cBhvr>
                                        <p:cTn id="159" dur="1" fill="hold">
                                          <p:stCondLst>
                                            <p:cond delay="0"/>
                                          </p:stCondLst>
                                        </p:cTn>
                                        <p:tgtEl>
                                          <p:spTgt spid="50"/>
                                        </p:tgtEl>
                                        <p:attrNameLst>
                                          <p:attrName>style.visibility</p:attrName>
                                        </p:attrNameLst>
                                      </p:cBhvr>
                                      <p:to>
                                        <p:strVal val="visible"/>
                                      </p:to>
                                    </p:set>
                                    <p:anim calcmode="lin" valueType="num">
                                      <p:cBhvr>
                                        <p:cTn id="160" dur="500" fill="hold"/>
                                        <p:tgtEl>
                                          <p:spTgt spid="50"/>
                                        </p:tgtEl>
                                        <p:attrNameLst>
                                          <p:attrName>ppt_w</p:attrName>
                                        </p:attrNameLst>
                                      </p:cBhvr>
                                      <p:tavLst>
                                        <p:tav tm="0">
                                          <p:val>
                                            <p:fltVal val="0"/>
                                          </p:val>
                                        </p:tav>
                                        <p:tav tm="100000">
                                          <p:val>
                                            <p:strVal val="#ppt_w"/>
                                          </p:val>
                                        </p:tav>
                                      </p:tavLst>
                                    </p:anim>
                                    <p:anim calcmode="lin" valueType="num">
                                      <p:cBhvr>
                                        <p:cTn id="161" dur="500" fill="hold"/>
                                        <p:tgtEl>
                                          <p:spTgt spid="50"/>
                                        </p:tgtEl>
                                        <p:attrNameLst>
                                          <p:attrName>ppt_h</p:attrName>
                                        </p:attrNameLst>
                                      </p:cBhvr>
                                      <p:tavLst>
                                        <p:tav tm="0">
                                          <p:val>
                                            <p:fltVal val="0"/>
                                          </p:val>
                                        </p:tav>
                                        <p:tav tm="100000">
                                          <p:val>
                                            <p:strVal val="#ppt_h"/>
                                          </p:val>
                                        </p:tav>
                                      </p:tavLst>
                                    </p:anim>
                                    <p:animEffect transition="in" filter="fade">
                                      <p:cBhvr>
                                        <p:cTn id="16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28" grpId="0" animBg="1"/>
      <p:bldP spid="28" grpId="1" animBg="1"/>
      <p:bldP spid="28" grpId="2" animBg="1"/>
      <p:bldP spid="28" grpId="3" animBg="1"/>
      <p:bldP spid="28" grpId="4" animBg="1"/>
      <p:bldP spid="29" grpId="0"/>
      <p:bldP spid="32" grpId="0" animBg="1"/>
      <p:bldP spid="37" grpId="0"/>
      <p:bldP spid="38" grpId="0" animBg="1"/>
      <p:bldP spid="42" grpId="0"/>
      <p:bldP spid="47" grpId="0"/>
      <p:bldP spid="53" grpId="0" animBg="1"/>
      <p:bldP spid="54" grpId="0" animBg="1"/>
      <p:bldP spid="55" grpId="0" animBg="1"/>
      <p:bldP spid="57" grpId="0" animBg="1"/>
      <p:bldP spid="58" grpId="0"/>
      <p:bldP spid="59" grpId="0" animBg="1"/>
      <p:bldP spid="59" grpId="1" animBg="1"/>
      <p:bldP spid="48" grpId="0" animBg="1"/>
      <p:bldP spid="49" grpId="0" animBg="1"/>
      <p:bldP spid="5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197"/>
            <a:ext cx="8229600" cy="1143000"/>
          </a:xfrm>
        </p:spPr>
        <p:txBody>
          <a:bodyPr>
            <a:normAutofit/>
          </a:bodyPr>
          <a:lstStyle/>
          <a:p>
            <a:r>
              <a:rPr lang="en-US" dirty="0" smtClean="0"/>
              <a:t>Can We Do Better?</a:t>
            </a:r>
            <a:endParaRPr lang="en-US" dirty="0"/>
          </a:p>
        </p:txBody>
      </p:sp>
      <p:sp>
        <p:nvSpPr>
          <p:cNvPr id="3" name="Content Placeholder 2"/>
          <p:cNvSpPr>
            <a:spLocks noGrp="1"/>
          </p:cNvSpPr>
          <p:nvPr>
            <p:ph idx="1"/>
          </p:nvPr>
        </p:nvSpPr>
        <p:spPr>
          <a:xfrm>
            <a:off x="533400" y="1066800"/>
            <a:ext cx="8229600" cy="4983163"/>
          </a:xfrm>
        </p:spPr>
        <p:txBody>
          <a:bodyPr>
            <a:normAutofit fontScale="92500" lnSpcReduction="20000"/>
          </a:bodyPr>
          <a:lstStyle/>
          <a:p>
            <a:endParaRPr lang="en-US" sz="3000" dirty="0" smtClean="0"/>
          </a:p>
          <a:p>
            <a:r>
              <a:rPr lang="en-US" sz="3000" dirty="0" smtClean="0"/>
              <a:t>Uncompressible cache line (with a single base): </a:t>
            </a:r>
          </a:p>
          <a:p>
            <a:pPr marL="0" indent="0">
              <a:buNone/>
            </a:pPr>
            <a:r>
              <a:rPr lang="en-US" sz="3000" b="1" dirty="0"/>
              <a:t> </a:t>
            </a:r>
            <a:r>
              <a:rPr lang="en-US" sz="3000" b="1" dirty="0" smtClean="0"/>
              <a:t>   </a:t>
            </a:r>
            <a:endParaRPr lang="en-US" dirty="0" smtClean="0"/>
          </a:p>
          <a:p>
            <a:pPr lvl="1"/>
            <a:endParaRPr lang="en-US" dirty="0" smtClean="0"/>
          </a:p>
          <a:p>
            <a:r>
              <a:rPr lang="en-US" sz="3000" b="1" dirty="0" smtClean="0"/>
              <a:t>Key idea: </a:t>
            </a:r>
          </a:p>
          <a:p>
            <a:pPr marL="0" indent="0">
              <a:buNone/>
            </a:pPr>
            <a:r>
              <a:rPr lang="en-US" sz="3000" dirty="0" smtClean="0"/>
              <a:t>    Use more bases, e.g., two instead of one</a:t>
            </a:r>
          </a:p>
          <a:p>
            <a:r>
              <a:rPr lang="en-US" sz="3000" dirty="0" smtClean="0">
                <a:solidFill>
                  <a:srgbClr val="0033CC"/>
                </a:solidFill>
              </a:rPr>
              <a:t>Pro</a:t>
            </a:r>
            <a:r>
              <a:rPr lang="en-US" sz="3000" dirty="0" smtClean="0"/>
              <a:t>: </a:t>
            </a:r>
          </a:p>
          <a:p>
            <a:pPr lvl="1"/>
            <a:r>
              <a:rPr lang="en-US" sz="3000" dirty="0" smtClean="0"/>
              <a:t>More cache lines can be compressed</a:t>
            </a:r>
          </a:p>
          <a:p>
            <a:r>
              <a:rPr lang="en-US" sz="3000" dirty="0" smtClean="0">
                <a:solidFill>
                  <a:srgbClr val="C00000"/>
                </a:solidFill>
              </a:rPr>
              <a:t>Cons</a:t>
            </a:r>
            <a:r>
              <a:rPr lang="en-US" sz="3000" dirty="0" smtClean="0"/>
              <a:t>:</a:t>
            </a:r>
          </a:p>
          <a:p>
            <a:pPr lvl="1"/>
            <a:r>
              <a:rPr lang="en-US" sz="3000" dirty="0" smtClean="0"/>
              <a:t>Unclear how </a:t>
            </a:r>
            <a:r>
              <a:rPr lang="en-US" sz="3000" dirty="0"/>
              <a:t>to find these bases </a:t>
            </a:r>
            <a:r>
              <a:rPr lang="en-US" sz="3000" dirty="0" smtClean="0"/>
              <a:t>efficiently</a:t>
            </a:r>
          </a:p>
          <a:p>
            <a:pPr lvl="1"/>
            <a:r>
              <a:rPr lang="en-US" sz="3000" dirty="0" smtClean="0"/>
              <a:t>Higher overhead (due to additional bases)</a:t>
            </a:r>
            <a:endParaRPr lang="en-US" sz="30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94</a:t>
            </a:fld>
            <a:endParaRPr lang="en-US" altLang="en-US" dirty="0">
              <a:solidFill>
                <a:prstClr val="black">
                  <a:tint val="75000"/>
                </a:prstClr>
              </a:solidFill>
              <a:latin typeface="Calibri"/>
            </a:endParaRPr>
          </a:p>
        </p:txBody>
      </p:sp>
      <p:sp>
        <p:nvSpPr>
          <p:cNvPr id="6" name="Rectangle 5"/>
          <p:cNvSpPr/>
          <p:nvPr/>
        </p:nvSpPr>
        <p:spPr>
          <a:xfrm>
            <a:off x="762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9900"/>
                </a:solidFill>
                <a:latin typeface="Calibri"/>
              </a:rPr>
              <a:t>0x000000</a:t>
            </a:r>
            <a:r>
              <a:rPr lang="en-US" sz="2400" dirty="0">
                <a:solidFill>
                  <a:srgbClr val="009900"/>
                </a:solidFill>
                <a:latin typeface="Calibri"/>
              </a:rPr>
              <a:t>00</a:t>
            </a:r>
          </a:p>
        </p:txBody>
      </p:sp>
      <p:sp>
        <p:nvSpPr>
          <p:cNvPr id="7" name="Rectangle 6"/>
          <p:cNvSpPr/>
          <p:nvPr/>
        </p:nvSpPr>
        <p:spPr>
          <a:xfrm>
            <a:off x="19050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alibri"/>
              </a:rPr>
              <a:t>0x09A4</a:t>
            </a:r>
            <a:r>
              <a:rPr lang="en-US" sz="2400" dirty="0">
                <a:solidFill>
                  <a:srgbClr val="C00000"/>
                </a:solidFill>
                <a:latin typeface="Calibri"/>
              </a:rPr>
              <a:t>0178</a:t>
            </a:r>
          </a:p>
        </p:txBody>
      </p:sp>
      <p:sp>
        <p:nvSpPr>
          <p:cNvPr id="8" name="Rectangle 7"/>
          <p:cNvSpPr/>
          <p:nvPr/>
        </p:nvSpPr>
        <p:spPr>
          <a:xfrm>
            <a:off x="37338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9900"/>
                </a:solidFill>
                <a:latin typeface="Calibri"/>
              </a:rPr>
              <a:t>0x000000</a:t>
            </a:r>
            <a:r>
              <a:rPr lang="en-US" sz="2400" dirty="0">
                <a:solidFill>
                  <a:srgbClr val="009900"/>
                </a:solidFill>
                <a:latin typeface="Calibri"/>
              </a:rPr>
              <a:t>0B</a:t>
            </a:r>
          </a:p>
        </p:txBody>
      </p:sp>
      <p:sp>
        <p:nvSpPr>
          <p:cNvPr id="9" name="Rectangle 8"/>
          <p:cNvSpPr/>
          <p:nvPr/>
        </p:nvSpPr>
        <p:spPr>
          <a:xfrm>
            <a:off x="55626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alibri"/>
              </a:rPr>
              <a:t>0x09A4</a:t>
            </a:r>
            <a:r>
              <a:rPr lang="en-US" sz="2400" dirty="0">
                <a:solidFill>
                  <a:srgbClr val="C00000"/>
                </a:solidFill>
                <a:latin typeface="Calibri"/>
              </a:rPr>
              <a:t>A838</a:t>
            </a:r>
          </a:p>
        </p:txBody>
      </p:sp>
      <p:sp>
        <p:nvSpPr>
          <p:cNvPr id="10" name="Rectangle 9"/>
          <p:cNvSpPr/>
          <p:nvPr/>
        </p:nvSpPr>
        <p:spPr>
          <a:xfrm>
            <a:off x="7391400" y="2057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a:t>
            </a:r>
          </a:p>
        </p:txBody>
      </p:sp>
    </p:spTree>
    <p:extLst>
      <p:ext uri="{BB962C8B-B14F-4D97-AF65-F5344CB8AC3E}">
        <p14:creationId xmlns:p14="http://schemas.microsoft.com/office/powerpoint/2010/main" val="1109402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linds(horizontal)">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linds(horizontal)">
                                      <p:cBhvr>
                                        <p:cTn id="46" dur="500"/>
                                        <p:tgtEl>
                                          <p:spTgt spid="3">
                                            <p:txEl>
                                              <p:pRg st="8" end="8"/>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linds(horizontal)">
                                      <p:cBhvr>
                                        <p:cTn id="49" dur="500"/>
                                        <p:tgtEl>
                                          <p:spTgt spid="3">
                                            <p:txEl>
                                              <p:pRg st="9" end="9"/>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B+</a:t>
            </a:r>
            <a:r>
              <a:rPr lang="el-GR" dirty="0" smtClean="0">
                <a:cs typeface="Calibri"/>
              </a:rPr>
              <a:t>Δ</a:t>
            </a:r>
            <a:r>
              <a:rPr lang="en-US" dirty="0" smtClean="0">
                <a:cs typeface="Calibri"/>
              </a:rPr>
              <a:t> with Multiple Arbitrary Bases</a:t>
            </a:r>
            <a:endParaRPr lang="en-US" dirty="0"/>
          </a:p>
        </p:txBody>
      </p:sp>
      <p:sp>
        <p:nvSpPr>
          <p:cNvPr id="4" name="Slide Number Placeholder 3"/>
          <p:cNvSpPr>
            <a:spLocks noGrp="1"/>
          </p:cNvSpPr>
          <p:nvPr>
            <p:ph type="sldNum" sz="quarter" idx="12"/>
          </p:nvPr>
        </p:nvSpPr>
        <p:spPr>
          <a:xfrm>
            <a:off x="6858000" y="6356350"/>
            <a:ext cx="2133600" cy="365125"/>
          </a:xfrm>
        </p:spPr>
        <p:txBody>
          <a:bodyPr/>
          <a:lstStyle/>
          <a:p>
            <a:fld id="{323594FA-E141-4234-AE05-360401972BE7}" type="slidenum">
              <a:rPr lang="en-US" altLang="en-US" smtClean="0">
                <a:solidFill>
                  <a:prstClr val="black">
                    <a:tint val="75000"/>
                  </a:prstClr>
                </a:solidFill>
                <a:latin typeface="Calibri"/>
              </a:rPr>
              <a:pPr/>
              <a:t>95</a:t>
            </a:fld>
            <a:endParaRPr lang="en-US" altLang="en-US">
              <a:solidFill>
                <a:prstClr val="black">
                  <a:tint val="75000"/>
                </a:prstClr>
              </a:solidFill>
              <a:latin typeface="Calibri"/>
            </a:endParaRPr>
          </a:p>
        </p:txBody>
      </p:sp>
      <p:graphicFrame>
        <p:nvGraphicFramePr>
          <p:cNvPr id="8" name="Chart 7"/>
          <p:cNvGraphicFramePr>
            <a:graphicFrameLocks/>
          </p:cNvGraphicFramePr>
          <p:nvPr>
            <p:extLst>
              <p:ext uri="{D42A27DB-BD31-4B8C-83A1-F6EECF244321}">
                <p14:modId xmlns:p14="http://schemas.microsoft.com/office/powerpoint/2010/main" val="2390205268"/>
              </p:ext>
            </p:extLst>
          </p:nvPr>
        </p:nvGraphicFramePr>
        <p:xfrm>
          <a:off x="304800" y="990600"/>
          <a:ext cx="8077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990600" y="5638800"/>
            <a:ext cx="75438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2 bases – </a:t>
            </a:r>
            <a:r>
              <a:rPr lang="en-US" sz="2800" dirty="0">
                <a:solidFill>
                  <a:prstClr val="black"/>
                </a:solidFill>
                <a:latin typeface="Calibri"/>
              </a:rPr>
              <a:t>the best option based on evaluations</a:t>
            </a:r>
          </a:p>
        </p:txBody>
      </p:sp>
      <p:sp>
        <p:nvSpPr>
          <p:cNvPr id="10" name="Down Arrow 9"/>
          <p:cNvSpPr/>
          <p:nvPr/>
        </p:nvSpPr>
        <p:spPr>
          <a:xfrm>
            <a:off x="3124200" y="2667000"/>
            <a:ext cx="381000" cy="597408"/>
          </a:xfrm>
          <a:prstGeom prst="downArrow">
            <a:avLst>
              <a:gd name="adj1" fmla="val 2864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414934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991600" cy="1143000"/>
          </a:xfrm>
        </p:spPr>
        <p:txBody>
          <a:bodyPr>
            <a:normAutofit/>
          </a:bodyPr>
          <a:lstStyle/>
          <a:p>
            <a:r>
              <a:rPr lang="en-US" dirty="0" smtClean="0"/>
              <a:t>How to Find Two Bases Efficiently?</a:t>
            </a:r>
            <a:endParaRPr lang="en-US" dirty="0"/>
          </a:p>
        </p:txBody>
      </p:sp>
      <p:sp>
        <p:nvSpPr>
          <p:cNvPr id="3" name="Content Placeholder 2"/>
          <p:cNvSpPr>
            <a:spLocks noGrp="1"/>
          </p:cNvSpPr>
          <p:nvPr>
            <p:ph idx="1"/>
          </p:nvPr>
        </p:nvSpPr>
        <p:spPr>
          <a:xfrm>
            <a:off x="304800" y="995855"/>
            <a:ext cx="8686800" cy="5029200"/>
          </a:xfrm>
        </p:spPr>
        <p:txBody>
          <a:bodyPr>
            <a:normAutofit/>
          </a:bodyPr>
          <a:lstStyle/>
          <a:p>
            <a:pPr marL="971550" lvl="1" indent="-514350">
              <a:buFont typeface="+mj-lt"/>
              <a:buAutoNum type="arabicPeriod"/>
            </a:pPr>
            <a:r>
              <a:rPr lang="en-US" sz="2800" b="1" dirty="0" smtClean="0"/>
              <a:t>First base - first element </a:t>
            </a:r>
            <a:r>
              <a:rPr lang="en-US" dirty="0" smtClean="0"/>
              <a:t>in the cache line</a:t>
            </a:r>
            <a:endParaRPr lang="en-US" sz="2800" dirty="0" smtClean="0"/>
          </a:p>
          <a:p>
            <a:pPr marL="971550" lvl="1" indent="-514350">
              <a:buFont typeface="+mj-lt"/>
              <a:buAutoNum type="arabicPeriod"/>
            </a:pPr>
            <a:endParaRPr lang="en-US" sz="2400" dirty="0" smtClean="0"/>
          </a:p>
          <a:p>
            <a:pPr marL="1371600" lvl="2" indent="-514350"/>
            <a:endParaRPr lang="en-US" sz="2400" dirty="0" smtClean="0"/>
          </a:p>
          <a:p>
            <a:pPr marL="971550" lvl="1" indent="-514350">
              <a:buFont typeface="+mj-lt"/>
              <a:buAutoNum type="arabicPeriod"/>
            </a:pPr>
            <a:r>
              <a:rPr lang="en-US" sz="2800" b="1" dirty="0" smtClean="0"/>
              <a:t>Second base - </a:t>
            </a:r>
            <a:r>
              <a:rPr lang="en-US" sz="2800" dirty="0" smtClean="0"/>
              <a:t>implicit base of </a:t>
            </a:r>
            <a:r>
              <a:rPr lang="en-US" sz="2800" b="1" dirty="0" smtClean="0"/>
              <a:t>0</a:t>
            </a:r>
            <a:r>
              <a:rPr lang="en-US" sz="2800" dirty="0" smtClean="0"/>
              <a:t> </a:t>
            </a:r>
          </a:p>
          <a:p>
            <a:pPr marL="1428750" lvl="2" indent="-514350">
              <a:buFont typeface="+mj-lt"/>
              <a:buAutoNum type="arabicPeriod"/>
            </a:pPr>
            <a:endParaRPr lang="en-US" dirty="0" smtClean="0"/>
          </a:p>
          <a:p>
            <a:pPr marL="1428750" lvl="2" indent="-514350">
              <a:buFont typeface="+mj-lt"/>
              <a:buAutoNum type="arabicPeriod"/>
            </a:pPr>
            <a:endParaRPr lang="en-US" dirty="0" smtClean="0"/>
          </a:p>
          <a:p>
            <a:pPr marL="114300" indent="0">
              <a:buNone/>
            </a:pPr>
            <a:r>
              <a:rPr lang="en-US" dirty="0" smtClean="0"/>
              <a:t>Advantages over 2 arbitrary bases:</a:t>
            </a:r>
            <a:endParaRPr lang="en-US" dirty="0"/>
          </a:p>
          <a:p>
            <a:pPr lvl="1"/>
            <a:r>
              <a:rPr lang="en-US" dirty="0"/>
              <a:t>Better compression ratio</a:t>
            </a:r>
          </a:p>
          <a:p>
            <a:pPr lvl="1"/>
            <a:r>
              <a:rPr lang="en-US" dirty="0"/>
              <a:t>Simpler compression logic</a:t>
            </a:r>
          </a:p>
          <a:p>
            <a:pPr marL="1428750" lvl="2"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96</a:t>
            </a:fld>
            <a:endParaRPr lang="en-US" altLang="en-US">
              <a:solidFill>
                <a:prstClr val="black">
                  <a:tint val="75000"/>
                </a:prstClr>
              </a:solidFill>
              <a:latin typeface="Calibri"/>
            </a:endParaRPr>
          </a:p>
        </p:txBody>
      </p:sp>
      <p:sp>
        <p:nvSpPr>
          <p:cNvPr id="5" name="Rounded Rectangle 4"/>
          <p:cNvSpPr/>
          <p:nvPr/>
        </p:nvSpPr>
        <p:spPr>
          <a:xfrm>
            <a:off x="1183728" y="1600200"/>
            <a:ext cx="3124200" cy="6858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a:t>
            </a:r>
            <a:r>
              <a:rPr lang="en-US" sz="2800" b="1" dirty="0" err="1">
                <a:solidFill>
                  <a:prstClr val="black"/>
                </a:solidFill>
                <a:latin typeface="Calibri"/>
              </a:rPr>
              <a:t>Base+Delta</a:t>
            </a:r>
            <a:r>
              <a:rPr lang="en-US" sz="2800" b="1" dirty="0">
                <a:solidFill>
                  <a:prstClr val="black"/>
                </a:solidFill>
                <a:latin typeface="Calibri"/>
              </a:rPr>
              <a:t> part</a:t>
            </a:r>
          </a:p>
        </p:txBody>
      </p:sp>
      <p:sp>
        <p:nvSpPr>
          <p:cNvPr id="6" name="Rounded Rectangle 5"/>
          <p:cNvSpPr/>
          <p:nvPr/>
        </p:nvSpPr>
        <p:spPr>
          <a:xfrm>
            <a:off x="1143000" y="2971800"/>
            <a:ext cx="3124200" cy="6858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Immediate part</a:t>
            </a:r>
          </a:p>
        </p:txBody>
      </p:sp>
      <p:sp>
        <p:nvSpPr>
          <p:cNvPr id="7" name="Rounded Rectangle 6"/>
          <p:cNvSpPr/>
          <p:nvPr/>
        </p:nvSpPr>
        <p:spPr>
          <a:xfrm>
            <a:off x="1066800" y="5486399"/>
            <a:ext cx="6705600" cy="1031543"/>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a:buClr>
                <a:prstClr val="black"/>
              </a:buClr>
              <a:buSzPct val="100000"/>
            </a:pPr>
            <a:r>
              <a:rPr lang="en-US" sz="2800" b="1" dirty="0">
                <a:solidFill>
                  <a:srgbClr val="2A55D6"/>
                </a:solidFill>
                <a:latin typeface="Calibri"/>
              </a:rPr>
              <a:t>Base-Delta-Immediate (B</a:t>
            </a:r>
            <a:r>
              <a:rPr lang="el-GR" sz="2800" b="1" dirty="0">
                <a:solidFill>
                  <a:srgbClr val="2A55D6"/>
                </a:solidFill>
                <a:latin typeface="Calibri"/>
              </a:rPr>
              <a:t>Δ</a:t>
            </a:r>
            <a:r>
              <a:rPr lang="en-US" sz="2800" b="1" dirty="0">
                <a:solidFill>
                  <a:srgbClr val="2A55D6"/>
                </a:solidFill>
                <a:latin typeface="Calibri"/>
              </a:rPr>
              <a:t>I)</a:t>
            </a:r>
            <a:r>
              <a:rPr lang="en-US" sz="2800" b="1" dirty="0">
                <a:solidFill>
                  <a:prstClr val="black"/>
                </a:solidFill>
                <a:latin typeface="Calibri"/>
              </a:rPr>
              <a:t> Compression</a:t>
            </a:r>
          </a:p>
        </p:txBody>
      </p:sp>
    </p:spTree>
    <p:extLst>
      <p:ext uri="{BB962C8B-B14F-4D97-AF65-F5344CB8AC3E}">
        <p14:creationId xmlns:p14="http://schemas.microsoft.com/office/powerpoint/2010/main" val="200934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
            <a:ext cx="8839200" cy="1143000"/>
          </a:xfrm>
        </p:spPr>
        <p:txBody>
          <a:bodyPr>
            <a:normAutofit fontScale="90000"/>
          </a:bodyPr>
          <a:lstStyle/>
          <a:p>
            <a:r>
              <a:rPr lang="en-US" dirty="0" smtClean="0"/>
              <a:t>B+</a:t>
            </a:r>
            <a:r>
              <a:rPr lang="el-GR" dirty="0" smtClean="0">
                <a:latin typeface="Calibri"/>
                <a:cs typeface="Calibri"/>
              </a:rPr>
              <a:t>Δ</a:t>
            </a:r>
            <a:r>
              <a:rPr lang="en-US" dirty="0" smtClean="0">
                <a:latin typeface="Garamond" pitchFamily="18" charset="0"/>
                <a:cs typeface="Calibri"/>
              </a:rPr>
              <a:t> </a:t>
            </a:r>
            <a:r>
              <a:rPr lang="en-US" dirty="0" smtClean="0">
                <a:cs typeface="Calibri"/>
              </a:rPr>
              <a:t>(with two arbitrary bases)</a:t>
            </a:r>
            <a:r>
              <a:rPr lang="en-US" dirty="0" smtClean="0"/>
              <a:t> vs. B</a:t>
            </a:r>
            <a:r>
              <a:rPr lang="el-GR" dirty="0" smtClean="0">
                <a:latin typeface="Calibri"/>
                <a:cs typeface="Calibri"/>
              </a:rPr>
              <a:t>Δ</a:t>
            </a:r>
            <a:r>
              <a:rPr lang="en-US" dirty="0" smtClean="0">
                <a:latin typeface="Calibri"/>
                <a:cs typeface="Calibri"/>
              </a:rPr>
              <a:t>I</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97</a:t>
            </a:fld>
            <a:endParaRPr lang="en-US" altLang="en-US">
              <a:solidFill>
                <a:prstClr val="black">
                  <a:tint val="75000"/>
                </a:prstClr>
              </a:solidFill>
              <a:latin typeface="Calibri"/>
            </a:endParaRPr>
          </a:p>
        </p:txBody>
      </p:sp>
      <p:graphicFrame>
        <p:nvGraphicFramePr>
          <p:cNvPr id="5" name="Chart 4"/>
          <p:cNvGraphicFramePr>
            <a:graphicFrameLocks/>
          </p:cNvGraphicFramePr>
          <p:nvPr>
            <p:extLst>
              <p:ext uri="{D42A27DB-BD31-4B8C-83A1-F6EECF244321}">
                <p14:modId xmlns:p14="http://schemas.microsoft.com/office/powerpoint/2010/main" val="2061221998"/>
              </p:ext>
            </p:extLst>
          </p:nvPr>
        </p:nvGraphicFramePr>
        <p:xfrm>
          <a:off x="228600" y="990600"/>
          <a:ext cx="8839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457200" y="5562600"/>
            <a:ext cx="8229600" cy="8382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a:buClr>
                <a:prstClr val="black"/>
              </a:buClr>
              <a:buSzPct val="100000"/>
            </a:pPr>
            <a:r>
              <a:rPr lang="en-US" sz="2800" dirty="0">
                <a:solidFill>
                  <a:prstClr val="black"/>
                </a:solidFill>
                <a:latin typeface="Calibri"/>
              </a:rPr>
              <a:t>Average compression ratio is close, but </a:t>
            </a:r>
            <a:r>
              <a:rPr lang="en-US" sz="2800" b="1" dirty="0">
                <a:solidFill>
                  <a:prstClr val="black"/>
                </a:solidFill>
                <a:latin typeface="Calibri"/>
              </a:rPr>
              <a:t>B</a:t>
            </a:r>
            <a:r>
              <a:rPr lang="el-GR" sz="2800" b="1" dirty="0">
                <a:solidFill>
                  <a:prstClr val="black"/>
                </a:solidFill>
                <a:latin typeface="Calibri"/>
              </a:rPr>
              <a:t>Δ</a:t>
            </a:r>
            <a:r>
              <a:rPr lang="en-US" sz="2800" b="1" dirty="0">
                <a:solidFill>
                  <a:prstClr val="black"/>
                </a:solidFill>
                <a:latin typeface="Calibri"/>
              </a:rPr>
              <a:t>I</a:t>
            </a:r>
            <a:r>
              <a:rPr lang="en-US" sz="2800" dirty="0">
                <a:solidFill>
                  <a:prstClr val="black"/>
                </a:solidFill>
                <a:latin typeface="Calibri"/>
              </a:rPr>
              <a:t> is </a:t>
            </a:r>
            <a:r>
              <a:rPr lang="en-US" sz="2800" b="1" dirty="0">
                <a:solidFill>
                  <a:prstClr val="black"/>
                </a:solidFill>
                <a:latin typeface="Calibri"/>
              </a:rPr>
              <a:t>simpler</a:t>
            </a:r>
          </a:p>
        </p:txBody>
      </p:sp>
    </p:spTree>
    <p:extLst>
      <p:ext uri="{BB962C8B-B14F-4D97-AF65-F5344CB8AC3E}">
        <p14:creationId xmlns:p14="http://schemas.microsoft.com/office/powerpoint/2010/main" val="284696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892480" cy="1143000"/>
          </a:xfrm>
        </p:spPr>
        <p:txBody>
          <a:bodyPr>
            <a:normAutofit fontScale="90000"/>
          </a:bodyPr>
          <a:lstStyle/>
          <a:p>
            <a:r>
              <a:rPr lang="en-US" dirty="0" smtClean="0"/>
              <a:t>B</a:t>
            </a:r>
            <a:r>
              <a:rPr lang="el-GR" dirty="0">
                <a:cs typeface="Calibri"/>
              </a:rPr>
              <a:t>Δ</a:t>
            </a:r>
            <a:r>
              <a:rPr lang="en-US" dirty="0">
                <a:cs typeface="Calibri"/>
              </a:rPr>
              <a:t>I </a:t>
            </a:r>
            <a:r>
              <a:rPr lang="en-US" dirty="0" smtClean="0">
                <a:cs typeface="Calibri"/>
              </a:rPr>
              <a:t>Cache Compression Implementation</a:t>
            </a:r>
            <a:endParaRPr lang="en-US" dirty="0"/>
          </a:p>
        </p:txBody>
      </p:sp>
      <p:sp>
        <p:nvSpPr>
          <p:cNvPr id="3" name="Content Placeholder 2"/>
          <p:cNvSpPr>
            <a:spLocks noGrp="1"/>
          </p:cNvSpPr>
          <p:nvPr>
            <p:ph idx="1"/>
          </p:nvPr>
        </p:nvSpPr>
        <p:spPr>
          <a:xfrm>
            <a:off x="152400" y="1447800"/>
            <a:ext cx="8686800" cy="4678363"/>
          </a:xfrm>
        </p:spPr>
        <p:txBody>
          <a:bodyPr>
            <a:normAutofit/>
          </a:bodyPr>
          <a:lstStyle/>
          <a:p>
            <a:r>
              <a:rPr lang="en-US" b="1" dirty="0" err="1" smtClean="0"/>
              <a:t>Decompressor</a:t>
            </a:r>
            <a:r>
              <a:rPr lang="en-US" b="1" dirty="0" smtClean="0"/>
              <a:t> Design</a:t>
            </a:r>
          </a:p>
          <a:p>
            <a:pPr lvl="1"/>
            <a:r>
              <a:rPr lang="en-US" sz="2800" dirty="0" smtClean="0"/>
              <a:t>Low latency</a:t>
            </a:r>
          </a:p>
          <a:p>
            <a:pPr lvl="1"/>
            <a:endParaRPr lang="en-US" b="1" dirty="0" smtClean="0"/>
          </a:p>
          <a:p>
            <a:r>
              <a:rPr lang="en-US" b="1" dirty="0" smtClean="0"/>
              <a:t>Compressor Design</a:t>
            </a:r>
          </a:p>
          <a:p>
            <a:pPr lvl="1"/>
            <a:r>
              <a:rPr lang="en-US" sz="2800" dirty="0" smtClean="0"/>
              <a:t>Low cost and complexity</a:t>
            </a:r>
          </a:p>
          <a:p>
            <a:pPr lvl="1"/>
            <a:endParaRPr lang="en-US" b="1" dirty="0"/>
          </a:p>
          <a:p>
            <a:r>
              <a:rPr lang="en-US" b="1" dirty="0" smtClean="0"/>
              <a:t>B</a:t>
            </a:r>
            <a:r>
              <a:rPr lang="el-GR" b="1" dirty="0">
                <a:cs typeface="Calibri"/>
              </a:rPr>
              <a:t>Δ</a:t>
            </a:r>
            <a:r>
              <a:rPr lang="en-US" b="1" dirty="0" smtClean="0">
                <a:cs typeface="Calibri"/>
              </a:rPr>
              <a:t>I Cache Organization</a:t>
            </a:r>
          </a:p>
          <a:p>
            <a:pPr lvl="1"/>
            <a:r>
              <a:rPr lang="en-US" sz="2800" dirty="0" smtClean="0">
                <a:cs typeface="Calibri"/>
              </a:rPr>
              <a:t>Modest complexity</a:t>
            </a:r>
          </a:p>
          <a:p>
            <a:pPr lvl="1"/>
            <a:endParaRPr lang="en-US" b="1" dirty="0"/>
          </a:p>
          <a:p>
            <a:endParaRPr lang="en-US" b="1" dirty="0" smtClean="0"/>
          </a:p>
          <a:p>
            <a:endParaRPr lang="en-US" b="1" dirty="0"/>
          </a:p>
          <a:p>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98</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32328360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0</a:t>
            </a:r>
          </a:p>
        </p:txBody>
      </p:sp>
      <p:sp>
        <p:nvSpPr>
          <p:cNvPr id="5" name="Rectangle 4"/>
          <p:cNvSpPr/>
          <p:nvPr/>
        </p:nvSpPr>
        <p:spPr>
          <a:xfrm>
            <a:off x="76200" y="17526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2" name="Title 1"/>
          <p:cNvSpPr>
            <a:spLocks noGrp="1"/>
          </p:cNvSpPr>
          <p:nvPr>
            <p:ph type="title"/>
          </p:nvPr>
        </p:nvSpPr>
        <p:spPr/>
        <p:txBody>
          <a:bodyPr/>
          <a:lstStyle/>
          <a:p>
            <a:r>
              <a:rPr lang="en-US" dirty="0"/>
              <a:t>B</a:t>
            </a:r>
            <a:r>
              <a:rPr lang="el-GR" dirty="0">
                <a:latin typeface="Calibri"/>
                <a:cs typeface="Calibri"/>
              </a:rPr>
              <a:t>Δ</a:t>
            </a:r>
            <a:r>
              <a:rPr lang="en-US" dirty="0" smtClean="0">
                <a:latin typeface="Calibri"/>
                <a:cs typeface="Calibri"/>
              </a:rPr>
              <a:t>I </a:t>
            </a:r>
            <a:r>
              <a:rPr lang="en-US" dirty="0" err="1" smtClean="0">
                <a:latin typeface="Calibri"/>
                <a:cs typeface="Calibri"/>
              </a:rPr>
              <a:t>Decompressor</a:t>
            </a:r>
            <a:r>
              <a:rPr lang="en-US" dirty="0" smtClean="0">
                <a:latin typeface="Calibri"/>
                <a:cs typeface="Calibri"/>
              </a:rPr>
              <a:t> Design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99</a:t>
            </a:fld>
            <a:endParaRPr lang="en-US" altLang="en-US">
              <a:solidFill>
                <a:prstClr val="black">
                  <a:tint val="75000"/>
                </a:prstClr>
              </a:solidFill>
              <a:latin typeface="Calibri"/>
            </a:endParaRPr>
          </a:p>
        </p:txBody>
      </p:sp>
      <p:sp>
        <p:nvSpPr>
          <p:cNvPr id="11" name="Rectangle 10"/>
          <p:cNvSpPr/>
          <p:nvPr/>
        </p:nvSpPr>
        <p:spPr>
          <a:xfrm>
            <a:off x="2667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1</a:t>
            </a:r>
          </a:p>
        </p:txBody>
      </p:sp>
      <p:sp>
        <p:nvSpPr>
          <p:cNvPr id="12" name="Rectangle 11"/>
          <p:cNvSpPr/>
          <p:nvPr/>
        </p:nvSpPr>
        <p:spPr>
          <a:xfrm>
            <a:off x="3429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2</a:t>
            </a:r>
          </a:p>
        </p:txBody>
      </p:sp>
      <p:sp>
        <p:nvSpPr>
          <p:cNvPr id="13" name="Rectangle 12"/>
          <p:cNvSpPr/>
          <p:nvPr/>
        </p:nvSpPr>
        <p:spPr>
          <a:xfrm>
            <a:off x="4191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3</a:t>
            </a:r>
          </a:p>
        </p:txBody>
      </p:sp>
      <p:sp>
        <p:nvSpPr>
          <p:cNvPr id="14" name="TextBox 13"/>
          <p:cNvSpPr txBox="1"/>
          <p:nvPr/>
        </p:nvSpPr>
        <p:spPr>
          <a:xfrm>
            <a:off x="228600" y="1143000"/>
            <a:ext cx="4343400" cy="523220"/>
          </a:xfrm>
          <a:prstGeom prst="rect">
            <a:avLst/>
          </a:prstGeom>
          <a:noFill/>
        </p:spPr>
        <p:txBody>
          <a:bodyPr wrap="square" rtlCol="0">
            <a:spAutoFit/>
          </a:bodyPr>
          <a:lstStyle/>
          <a:p>
            <a:r>
              <a:rPr lang="en-US" sz="2800" dirty="0">
                <a:solidFill>
                  <a:prstClr val="black"/>
                </a:solidFill>
                <a:latin typeface="Calibri"/>
                <a:ea typeface="ＭＳ Ｐゴシック" charset="0"/>
                <a:cs typeface="ＭＳ Ｐゴシック" charset="0"/>
              </a:rPr>
              <a:t>Compressed Cache Line</a:t>
            </a:r>
          </a:p>
        </p:txBody>
      </p:sp>
      <p:sp>
        <p:nvSpPr>
          <p:cNvPr id="15" name="Rectangle 14"/>
          <p:cNvSpPr/>
          <p:nvPr/>
        </p:nvSpPr>
        <p:spPr>
          <a:xfrm>
            <a:off x="762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17" name="Rectangle 16"/>
          <p:cNvSpPr/>
          <p:nvPr/>
        </p:nvSpPr>
        <p:spPr>
          <a:xfrm>
            <a:off x="19050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18" name="Rectangle 17"/>
          <p:cNvSpPr/>
          <p:nvPr/>
        </p:nvSpPr>
        <p:spPr>
          <a:xfrm>
            <a:off x="37338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19" name="Rectangle 18"/>
          <p:cNvSpPr/>
          <p:nvPr/>
        </p:nvSpPr>
        <p:spPr>
          <a:xfrm>
            <a:off x="55626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3</a:t>
            </a:r>
            <a:endParaRPr lang="en-US" sz="2800" baseline="-25000" dirty="0">
              <a:solidFill>
                <a:srgbClr val="2A55D6"/>
              </a:solidFill>
              <a:latin typeface="Calibri"/>
            </a:endParaRPr>
          </a:p>
        </p:txBody>
      </p:sp>
      <p:cxnSp>
        <p:nvCxnSpPr>
          <p:cNvPr id="21" name="Elbow Connector 20"/>
          <p:cNvCxnSpPr/>
          <p:nvPr/>
        </p:nvCxnSpPr>
        <p:spPr>
          <a:xfrm rot="16200000" flipH="1">
            <a:off x="2438400" y="841169"/>
            <a:ext cx="685800" cy="3581400"/>
          </a:xfrm>
          <a:prstGeom prst="bentConnector2">
            <a:avLst/>
          </a:prstGeom>
          <a:ln w="31750">
            <a:solidFill>
              <a:srgbClr val="009900"/>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2"/>
          </p:cNvCxnSpPr>
          <p:nvPr/>
        </p:nvCxnSpPr>
        <p:spPr>
          <a:xfrm>
            <a:off x="2286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981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828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Calibri"/>
              </a:rPr>
              <a:t>+</a:t>
            </a:r>
          </a:p>
        </p:txBody>
      </p:sp>
      <p:cxnSp>
        <p:nvCxnSpPr>
          <p:cNvPr id="47" name="Straight Arrow Connector 46"/>
          <p:cNvCxnSpPr>
            <a:stCxn id="41" idx="4"/>
            <a:endCxn id="15" idx="0"/>
          </p:cNvCxnSpPr>
          <p:nvPr/>
        </p:nvCxnSpPr>
        <p:spPr>
          <a:xfrm flipH="1">
            <a:off x="990600" y="3810000"/>
            <a:ext cx="11430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048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590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Calibri"/>
              </a:rPr>
              <a:t>+</a:t>
            </a:r>
          </a:p>
        </p:txBody>
      </p:sp>
      <p:cxnSp>
        <p:nvCxnSpPr>
          <p:cNvPr id="52" name="Straight Arrow Connector 51"/>
          <p:cNvCxnSpPr/>
          <p:nvPr/>
        </p:nvCxnSpPr>
        <p:spPr>
          <a:xfrm>
            <a:off x="2743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1" idx="4"/>
            <a:endCxn id="17" idx="0"/>
          </p:cNvCxnSpPr>
          <p:nvPr/>
        </p:nvCxnSpPr>
        <p:spPr>
          <a:xfrm flipH="1">
            <a:off x="2819400" y="3810000"/>
            <a:ext cx="762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04800" y="5181600"/>
            <a:ext cx="4343400" cy="523220"/>
          </a:xfrm>
          <a:prstGeom prst="rect">
            <a:avLst/>
          </a:prstGeom>
          <a:noFill/>
        </p:spPr>
        <p:txBody>
          <a:bodyPr wrap="square" rtlCol="0">
            <a:spAutoFit/>
          </a:bodyPr>
          <a:lstStyle/>
          <a:p>
            <a:r>
              <a:rPr lang="en-US" sz="2800" dirty="0">
                <a:solidFill>
                  <a:prstClr val="black"/>
                </a:solidFill>
                <a:latin typeface="Calibri"/>
                <a:ea typeface="ＭＳ Ｐゴシック" charset="0"/>
                <a:cs typeface="ＭＳ Ｐゴシック" charset="0"/>
              </a:rPr>
              <a:t>Uncompressed Cache Line</a:t>
            </a:r>
          </a:p>
        </p:txBody>
      </p:sp>
      <p:cxnSp>
        <p:nvCxnSpPr>
          <p:cNvPr id="57" name="Straight Arrow Connector 56"/>
          <p:cNvCxnSpPr/>
          <p:nvPr/>
        </p:nvCxnSpPr>
        <p:spPr>
          <a:xfrm>
            <a:off x="3810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3352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Calibri"/>
              </a:rPr>
              <a:t>+</a:t>
            </a:r>
          </a:p>
        </p:txBody>
      </p:sp>
      <p:cxnSp>
        <p:nvCxnSpPr>
          <p:cNvPr id="59" name="Straight Arrow Connector 58"/>
          <p:cNvCxnSpPr/>
          <p:nvPr/>
        </p:nvCxnSpPr>
        <p:spPr>
          <a:xfrm>
            <a:off x="3505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8" idx="4"/>
            <a:endCxn id="18" idx="0"/>
          </p:cNvCxnSpPr>
          <p:nvPr/>
        </p:nvCxnSpPr>
        <p:spPr>
          <a:xfrm>
            <a:off x="3657600" y="3810000"/>
            <a:ext cx="9906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572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267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4114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Calibri"/>
              </a:rPr>
              <a:t>+</a:t>
            </a:r>
          </a:p>
        </p:txBody>
      </p:sp>
      <p:cxnSp>
        <p:nvCxnSpPr>
          <p:cNvPr id="67" name="Straight Arrow Connector 66"/>
          <p:cNvCxnSpPr>
            <a:stCxn id="65" idx="4"/>
            <a:endCxn id="19" idx="0"/>
          </p:cNvCxnSpPr>
          <p:nvPr/>
        </p:nvCxnSpPr>
        <p:spPr>
          <a:xfrm>
            <a:off x="4419600" y="3810000"/>
            <a:ext cx="20574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6200" y="1752600"/>
            <a:ext cx="1828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1" name="Rectangle 70"/>
          <p:cNvSpPr/>
          <p:nvPr/>
        </p:nvSpPr>
        <p:spPr>
          <a:xfrm>
            <a:off x="1905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0</a:t>
            </a:r>
          </a:p>
        </p:txBody>
      </p:sp>
      <p:sp>
        <p:nvSpPr>
          <p:cNvPr id="72" name="Rectangle 71"/>
          <p:cNvSpPr/>
          <p:nvPr/>
        </p:nvSpPr>
        <p:spPr>
          <a:xfrm>
            <a:off x="1676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3" name="Rectangle 72"/>
          <p:cNvSpPr/>
          <p:nvPr/>
        </p:nvSpPr>
        <p:spPr>
          <a:xfrm>
            <a:off x="2438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4" name="Rectangle 73"/>
          <p:cNvSpPr/>
          <p:nvPr/>
        </p:nvSpPr>
        <p:spPr>
          <a:xfrm>
            <a:off x="3200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5" name="Rectangle 74"/>
          <p:cNvSpPr/>
          <p:nvPr/>
        </p:nvSpPr>
        <p:spPr>
          <a:xfrm>
            <a:off x="3962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8" name="Rectangle 77"/>
          <p:cNvSpPr/>
          <p:nvPr/>
        </p:nvSpPr>
        <p:spPr>
          <a:xfrm>
            <a:off x="2667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1</a:t>
            </a:r>
          </a:p>
        </p:txBody>
      </p:sp>
      <p:sp>
        <p:nvSpPr>
          <p:cNvPr id="79" name="Rectangle 78"/>
          <p:cNvSpPr/>
          <p:nvPr/>
        </p:nvSpPr>
        <p:spPr>
          <a:xfrm>
            <a:off x="3429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2</a:t>
            </a:r>
          </a:p>
        </p:txBody>
      </p:sp>
      <p:sp>
        <p:nvSpPr>
          <p:cNvPr id="80" name="Rectangle 79"/>
          <p:cNvSpPr/>
          <p:nvPr/>
        </p:nvSpPr>
        <p:spPr>
          <a:xfrm>
            <a:off x="4191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2A55D6"/>
                </a:solidFill>
                <a:latin typeface="Calibri"/>
              </a:rPr>
              <a:t>Δ</a:t>
            </a:r>
            <a:r>
              <a:rPr lang="en-US" sz="2800" baseline="-25000" dirty="0">
                <a:solidFill>
                  <a:srgbClr val="2A55D6"/>
                </a:solidFill>
                <a:latin typeface="Calibri"/>
              </a:rPr>
              <a:t>3</a:t>
            </a:r>
          </a:p>
        </p:txBody>
      </p:sp>
      <p:sp>
        <p:nvSpPr>
          <p:cNvPr id="82" name="Rectangle 81"/>
          <p:cNvSpPr/>
          <p:nvPr/>
        </p:nvSpPr>
        <p:spPr>
          <a:xfrm>
            <a:off x="1752600" y="37338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0</a:t>
            </a:r>
          </a:p>
        </p:txBody>
      </p:sp>
      <p:sp>
        <p:nvSpPr>
          <p:cNvPr id="83" name="Rectangle 82"/>
          <p:cNvSpPr/>
          <p:nvPr/>
        </p:nvSpPr>
        <p:spPr>
          <a:xfrm>
            <a:off x="26670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1</a:t>
            </a:r>
          </a:p>
        </p:txBody>
      </p:sp>
      <p:sp>
        <p:nvSpPr>
          <p:cNvPr id="84" name="Rectangle 83"/>
          <p:cNvSpPr/>
          <p:nvPr/>
        </p:nvSpPr>
        <p:spPr>
          <a:xfrm>
            <a:off x="32766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2</a:t>
            </a:r>
          </a:p>
        </p:txBody>
      </p:sp>
      <p:sp>
        <p:nvSpPr>
          <p:cNvPr id="85" name="Rectangle 84"/>
          <p:cNvSpPr/>
          <p:nvPr/>
        </p:nvSpPr>
        <p:spPr>
          <a:xfrm>
            <a:off x="41910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A55D6"/>
                </a:solidFill>
                <a:latin typeface="Calibri"/>
              </a:rPr>
              <a:t>V</a:t>
            </a:r>
            <a:r>
              <a:rPr lang="en-US" sz="2800" b="1" baseline="-25000" dirty="0">
                <a:solidFill>
                  <a:srgbClr val="2A55D6"/>
                </a:solidFill>
                <a:latin typeface="Calibri"/>
              </a:rPr>
              <a:t>3</a:t>
            </a:r>
          </a:p>
        </p:txBody>
      </p:sp>
      <p:sp>
        <p:nvSpPr>
          <p:cNvPr id="86" name="Rectangle 85"/>
          <p:cNvSpPr/>
          <p:nvPr/>
        </p:nvSpPr>
        <p:spPr>
          <a:xfrm>
            <a:off x="76200" y="45720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aseline="-25000" dirty="0">
              <a:solidFill>
                <a:srgbClr val="2A55D6"/>
              </a:solidFill>
              <a:latin typeface="Calibri"/>
            </a:endParaRPr>
          </a:p>
        </p:txBody>
      </p:sp>
      <p:sp>
        <p:nvSpPr>
          <p:cNvPr id="46" name="Rounded Rectangle 45"/>
          <p:cNvSpPr/>
          <p:nvPr/>
        </p:nvSpPr>
        <p:spPr>
          <a:xfrm>
            <a:off x="4947745" y="3108960"/>
            <a:ext cx="3810000" cy="8382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a:buClr>
                <a:prstClr val="black"/>
              </a:buClr>
              <a:buSzPct val="100000"/>
            </a:pPr>
            <a:r>
              <a:rPr lang="en-US" sz="2800" dirty="0">
                <a:solidFill>
                  <a:prstClr val="black"/>
                </a:solidFill>
                <a:latin typeface="Calibri"/>
              </a:rPr>
              <a:t>Vector addition</a:t>
            </a:r>
            <a:endParaRPr lang="en-US" sz="2800" b="1" dirty="0">
              <a:solidFill>
                <a:prstClr val="black"/>
              </a:solidFill>
              <a:latin typeface="Calibri"/>
            </a:endParaRPr>
          </a:p>
        </p:txBody>
      </p:sp>
    </p:spTree>
    <p:extLst>
      <p:ext uri="{BB962C8B-B14F-4D97-AF65-F5344CB8AC3E}">
        <p14:creationId xmlns:p14="http://schemas.microsoft.com/office/powerpoint/2010/main" val="219723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0.03889 L -3.33333E-6 0.13889 " pathEditMode="relative" rAng="0" ptsTypes="AA">
                                      <p:cBhvr>
                                        <p:cTn id="6" dur="2000" fill="hold"/>
                                        <p:tgtEl>
                                          <p:spTgt spid="70"/>
                                        </p:tgtEl>
                                        <p:attrNameLst>
                                          <p:attrName>ppt_x</p:attrName>
                                          <p:attrName>ppt_y</p:attrName>
                                        </p:attrNameLst>
                                      </p:cBhvr>
                                      <p:rCtr x="0" y="50"/>
                                    </p:animMotion>
                                  </p:childTnLst>
                                  <p:subTnLst>
                                    <p:set>
                                      <p:cBhvr override="childStyle">
                                        <p:cTn dur="1" fill="hold" display="0" masterRel="sameClick" afterEffect="1">
                                          <p:stCondLst>
                                            <p:cond evt="end" delay="0">
                                              <p:tn val="5"/>
                                            </p:cond>
                                          </p:stCondLst>
                                        </p:cTn>
                                        <p:tgtEl>
                                          <p:spTgt spid="70"/>
                                        </p:tgtEl>
                                        <p:attrNameLst>
                                          <p:attrName>style.visibility</p:attrName>
                                        </p:attrNameLst>
                                      </p:cBhvr>
                                      <p:to>
                                        <p:strVal val="hidden"/>
                                      </p:to>
                                    </p:set>
                                  </p:subTnLst>
                                </p:cTn>
                              </p:par>
                            </p:childTnLst>
                          </p:cTn>
                        </p:par>
                        <p:par>
                          <p:cTn id="7" fill="hold">
                            <p:stCondLst>
                              <p:cond delay="2000"/>
                            </p:stCondLst>
                            <p:childTnLst>
                              <p:par>
                                <p:cTn id="8" presetID="3" presetClass="entr" presetSubtype="10" fill="hold" grpId="0" nodeType="after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blinds(horizontal)">
                                      <p:cBhvr>
                                        <p:cTn id="10" dur="500"/>
                                        <p:tgtEl>
                                          <p:spTgt spid="72"/>
                                        </p:tgtEl>
                                      </p:cBhvr>
                                    </p:animEffect>
                                  </p:childTnLst>
                                </p:cTn>
                              </p:par>
                            </p:childTnLst>
                          </p:cTn>
                        </p:par>
                        <p:par>
                          <p:cTn id="11" fill="hold">
                            <p:stCondLst>
                              <p:cond delay="2500"/>
                            </p:stCondLst>
                            <p:childTnLst>
                              <p:par>
                                <p:cTn id="12" presetID="3" presetClass="entr" presetSubtype="10"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blinds(horizontal)">
                                      <p:cBhvr>
                                        <p:cTn id="14" dur="500"/>
                                        <p:tgtEl>
                                          <p:spTgt spid="73"/>
                                        </p:tgtEl>
                                      </p:cBhvr>
                                    </p:animEffect>
                                  </p:childTnLst>
                                </p:cTn>
                              </p:par>
                            </p:childTnLst>
                          </p:cTn>
                        </p:par>
                        <p:par>
                          <p:cTn id="15" fill="hold">
                            <p:stCondLst>
                              <p:cond delay="3000"/>
                            </p:stCondLst>
                            <p:childTnLst>
                              <p:par>
                                <p:cTn id="16" presetID="3" presetClass="entr" presetSubtype="10" fill="hold" grpId="0"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linds(horizontal)">
                                      <p:cBhvr>
                                        <p:cTn id="18" dur="500"/>
                                        <p:tgtEl>
                                          <p:spTgt spid="74"/>
                                        </p:tgtEl>
                                      </p:cBhvr>
                                    </p:animEffect>
                                  </p:childTnLst>
                                </p:cTn>
                              </p:par>
                            </p:childTnLst>
                          </p:cTn>
                        </p:par>
                        <p:par>
                          <p:cTn id="19" fill="hold">
                            <p:stCondLst>
                              <p:cond delay="3500"/>
                            </p:stCondLst>
                            <p:childTnLst>
                              <p:par>
                                <p:cTn id="20" presetID="3" presetClass="entr" presetSubtype="10"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linds(horizontal)">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1667 -4.44444E-6 L 0.01667 0.1 " pathEditMode="relative" rAng="0" ptsTypes="AA">
                                      <p:cBhvr>
                                        <p:cTn id="26" dur="2000" fill="hold"/>
                                        <p:tgtEl>
                                          <p:spTgt spid="71"/>
                                        </p:tgtEl>
                                        <p:attrNameLst>
                                          <p:attrName>ppt_x</p:attrName>
                                          <p:attrName>ppt_y</p:attrName>
                                        </p:attrNameLst>
                                      </p:cBhvr>
                                      <p:rCtr x="0" y="50"/>
                                    </p:animMotion>
                                  </p:childTnLst>
                                </p:cTn>
                              </p:par>
                              <p:par>
                                <p:cTn id="27" presetID="42" presetClass="path" presetSubtype="0" accel="50000" decel="50000" fill="hold" grpId="0" nodeType="withEffect">
                                  <p:stCondLst>
                                    <p:cond delay="0"/>
                                  </p:stCondLst>
                                  <p:childTnLst>
                                    <p:animMotion origin="layout" path="M 0.01667 -4.44444E-6 L 0.01667 0.1 " pathEditMode="relative" rAng="0" ptsTypes="AA">
                                      <p:cBhvr>
                                        <p:cTn id="28" dur="2000" fill="hold"/>
                                        <p:tgtEl>
                                          <p:spTgt spid="78"/>
                                        </p:tgtEl>
                                        <p:attrNameLst>
                                          <p:attrName>ppt_x</p:attrName>
                                          <p:attrName>ppt_y</p:attrName>
                                        </p:attrNameLst>
                                      </p:cBhvr>
                                      <p:rCtr x="0" y="50"/>
                                    </p:animMotion>
                                  </p:childTnLst>
                                </p:cTn>
                              </p:par>
                              <p:par>
                                <p:cTn id="29" presetID="42" presetClass="path" presetSubtype="0" accel="50000" decel="50000" fill="hold" grpId="0" nodeType="withEffect">
                                  <p:stCondLst>
                                    <p:cond delay="0"/>
                                  </p:stCondLst>
                                  <p:childTnLst>
                                    <p:animMotion origin="layout" path="M 0.01667 -4.44444E-6 L 0.01667 0.1 " pathEditMode="relative" rAng="0" ptsTypes="AA">
                                      <p:cBhvr>
                                        <p:cTn id="30" dur="2000" fill="hold"/>
                                        <p:tgtEl>
                                          <p:spTgt spid="79"/>
                                        </p:tgtEl>
                                        <p:attrNameLst>
                                          <p:attrName>ppt_x</p:attrName>
                                          <p:attrName>ppt_y</p:attrName>
                                        </p:attrNameLst>
                                      </p:cBhvr>
                                      <p:rCtr x="0" y="50"/>
                                    </p:animMotion>
                                  </p:childTnLst>
                                </p:cTn>
                              </p:par>
                              <p:par>
                                <p:cTn id="31" presetID="42" presetClass="path" presetSubtype="0" accel="50000" decel="50000" fill="hold" grpId="0" nodeType="withEffect">
                                  <p:stCondLst>
                                    <p:cond delay="0"/>
                                  </p:stCondLst>
                                  <p:childTnLst>
                                    <p:animMotion origin="layout" path="M 0.01667 -4.44444E-6 L 0.01667 0.1 " pathEditMode="relative" rAng="0" ptsTypes="AA">
                                      <p:cBhvr>
                                        <p:cTn id="32" dur="2000" fill="hold"/>
                                        <p:tgtEl>
                                          <p:spTgt spid="80"/>
                                        </p:tgtEl>
                                        <p:attrNameLst>
                                          <p:attrName>ppt_x</p:attrName>
                                          <p:attrName>ppt_y</p:attrName>
                                        </p:attrNameLst>
                                      </p:cBhvr>
                                      <p:rCtr x="0" y="50"/>
                                    </p:animMotion>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1"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box(in)">
                                      <p:cBhvr>
                                        <p:cTn id="37" dur="500"/>
                                        <p:tgtEl>
                                          <p:spTgt spid="82"/>
                                        </p:tgtEl>
                                      </p:cBhvr>
                                    </p:animEffect>
                                  </p:childTnLst>
                                </p:cTn>
                              </p:par>
                              <p:par>
                                <p:cTn id="38" presetID="4" presetClass="entr" presetSubtype="16"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ox(in)">
                                      <p:cBhvr>
                                        <p:cTn id="40" dur="500"/>
                                        <p:tgtEl>
                                          <p:spTgt spid="4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box(in)">
                                      <p:cBhvr>
                                        <p:cTn id="43" dur="500"/>
                                        <p:tgtEl>
                                          <p:spTgt spid="46"/>
                                        </p:tgtEl>
                                      </p:cBhvr>
                                    </p:animEffect>
                                  </p:childTnLst>
                                </p:cTn>
                              </p:par>
                              <p:par>
                                <p:cTn id="44" presetID="4" presetClass="entr" presetSubtype="16"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ox(in)">
                                      <p:cBhvr>
                                        <p:cTn id="46" dur="500"/>
                                        <p:tgtEl>
                                          <p:spTgt spid="53"/>
                                        </p:tgtEl>
                                      </p:cBhvr>
                                    </p:animEffect>
                                  </p:childTnLst>
                                </p:cTn>
                              </p:par>
                              <p:par>
                                <p:cTn id="47" presetID="4" presetClass="entr" presetSubtype="16"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box(in)">
                                      <p:cBhvr>
                                        <p:cTn id="49" dur="500"/>
                                        <p:tgtEl>
                                          <p:spTgt spid="60"/>
                                        </p:tgtEl>
                                      </p:cBhvr>
                                    </p:animEffect>
                                  </p:childTnLst>
                                </p:cTn>
                              </p:par>
                              <p:par>
                                <p:cTn id="50" presetID="4" presetClass="entr" presetSubtype="16"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box(in)">
                                      <p:cBhvr>
                                        <p:cTn id="52" dur="500"/>
                                        <p:tgtEl>
                                          <p:spTgt spid="6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box(in)">
                                      <p:cBhvr>
                                        <p:cTn id="55" dur="500"/>
                                        <p:tgtEl>
                                          <p:spTgt spid="86"/>
                                        </p:tgtEl>
                                      </p:cBhvr>
                                    </p:animEffect>
                                  </p:childTnLst>
                                </p:cTn>
                              </p:par>
                              <p:par>
                                <p:cTn id="56" presetID="42" presetClass="path" presetSubtype="0" accel="50000" decel="50000" fill="hold" grpId="0" nodeType="withEffect">
                                  <p:stCondLst>
                                    <p:cond delay="0"/>
                                  </p:stCondLst>
                                  <p:childTnLst>
                                    <p:animMotion origin="layout" path="M -0.00833 -0.00555 L -0.125 0.10556 " pathEditMode="relative" rAng="0" ptsTypes="AA">
                                      <p:cBhvr>
                                        <p:cTn id="57" dur="2000" fill="hold"/>
                                        <p:tgtEl>
                                          <p:spTgt spid="82"/>
                                        </p:tgtEl>
                                        <p:attrNameLst>
                                          <p:attrName>ppt_x</p:attrName>
                                          <p:attrName>ppt_y</p:attrName>
                                        </p:attrNameLst>
                                      </p:cBhvr>
                                      <p:rCtr x="-58" y="56"/>
                                    </p:animMotion>
                                  </p:childTnLst>
                                  <p:subTnLst>
                                    <p:set>
                                      <p:cBhvr override="childStyle">
                                        <p:cTn dur="1" fill="hold" display="0" masterRel="sameClick" afterEffect="1">
                                          <p:stCondLst>
                                            <p:cond evt="end" delay="0">
                                              <p:tn val="56"/>
                                            </p:cond>
                                          </p:stCondLst>
                                        </p:cTn>
                                        <p:tgtEl>
                                          <p:spTgt spid="82"/>
                                        </p:tgtEl>
                                        <p:attrNameLst>
                                          <p:attrName>style.visibility</p:attrName>
                                        </p:attrNameLst>
                                      </p:cBhvr>
                                      <p:to>
                                        <p:strVal val="hidden"/>
                                      </p:to>
                                    </p:set>
                                  </p:subTnLst>
                                </p:cTn>
                              </p:par>
                              <p:par>
                                <p:cTn id="58" presetID="4" presetClass="entr" presetSubtype="16" fill="hold" grpId="1"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box(in)">
                                      <p:cBhvr>
                                        <p:cTn id="60" dur="500"/>
                                        <p:tgtEl>
                                          <p:spTgt spid="83"/>
                                        </p:tgtEl>
                                      </p:cBhvr>
                                    </p:animEffect>
                                  </p:childTnLst>
                                </p:cTn>
                              </p:par>
                              <p:par>
                                <p:cTn id="61" presetID="42" presetClass="path" presetSubtype="0" accel="50000" decel="50000" fill="hold" grpId="0" nodeType="withEffect">
                                  <p:stCondLst>
                                    <p:cond delay="0"/>
                                  </p:stCondLst>
                                  <p:childTnLst>
                                    <p:animMotion origin="layout" path="M -0.00833 0.01667 L -0.03333 0.13334 " pathEditMode="relative" rAng="0" ptsTypes="AA">
                                      <p:cBhvr>
                                        <p:cTn id="62" dur="2000" fill="hold"/>
                                        <p:tgtEl>
                                          <p:spTgt spid="83"/>
                                        </p:tgtEl>
                                        <p:attrNameLst>
                                          <p:attrName>ppt_x</p:attrName>
                                          <p:attrName>ppt_y</p:attrName>
                                        </p:attrNameLst>
                                      </p:cBhvr>
                                      <p:rCtr x="-13" y="58"/>
                                    </p:animMotion>
                                  </p:childTnLst>
                                  <p:subTnLst>
                                    <p:set>
                                      <p:cBhvr override="childStyle">
                                        <p:cTn dur="1" fill="hold" display="0" masterRel="sameClick" afterEffect="1">
                                          <p:stCondLst>
                                            <p:cond evt="end" delay="0">
                                              <p:tn val="61"/>
                                            </p:cond>
                                          </p:stCondLst>
                                        </p:cTn>
                                        <p:tgtEl>
                                          <p:spTgt spid="83"/>
                                        </p:tgtEl>
                                        <p:attrNameLst>
                                          <p:attrName>style.visibility</p:attrName>
                                        </p:attrNameLst>
                                      </p:cBhvr>
                                      <p:to>
                                        <p:strVal val="hidden"/>
                                      </p:to>
                                    </p:set>
                                  </p:subTnLst>
                                </p:cTn>
                              </p:par>
                              <p:par>
                                <p:cTn id="63" presetID="4" presetClass="entr" presetSubtype="16" fill="hold" grpId="1" nodeType="with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box(in)">
                                      <p:cBhvr>
                                        <p:cTn id="65" dur="500"/>
                                        <p:tgtEl>
                                          <p:spTgt spid="84"/>
                                        </p:tgtEl>
                                      </p:cBhvr>
                                    </p:animEffect>
                                  </p:childTnLst>
                                </p:cTn>
                              </p:par>
                              <p:par>
                                <p:cTn id="66" presetID="42" presetClass="path" presetSubtype="0" accel="50000" decel="50000" fill="hold" grpId="0" nodeType="withEffect">
                                  <p:stCondLst>
                                    <p:cond delay="0"/>
                                  </p:stCondLst>
                                  <p:childTnLst>
                                    <p:animMotion origin="layout" path="M 0 0.01667 L 0.1 0.11667 " pathEditMode="relative" rAng="0" ptsTypes="AA">
                                      <p:cBhvr>
                                        <p:cTn id="67" dur="2000" fill="hold"/>
                                        <p:tgtEl>
                                          <p:spTgt spid="84"/>
                                        </p:tgtEl>
                                        <p:attrNameLst>
                                          <p:attrName>ppt_x</p:attrName>
                                          <p:attrName>ppt_y</p:attrName>
                                        </p:attrNameLst>
                                      </p:cBhvr>
                                      <p:rCtr x="50" y="50"/>
                                    </p:animMotion>
                                  </p:childTnLst>
                                  <p:subTnLst>
                                    <p:set>
                                      <p:cBhvr override="childStyle">
                                        <p:cTn dur="1" fill="hold" display="0" masterRel="sameClick" afterEffect="1">
                                          <p:stCondLst>
                                            <p:cond evt="end" delay="0">
                                              <p:tn val="66"/>
                                            </p:cond>
                                          </p:stCondLst>
                                        </p:cTn>
                                        <p:tgtEl>
                                          <p:spTgt spid="84"/>
                                        </p:tgtEl>
                                        <p:attrNameLst>
                                          <p:attrName>style.visibility</p:attrName>
                                        </p:attrNameLst>
                                      </p:cBhvr>
                                      <p:to>
                                        <p:strVal val="hidden"/>
                                      </p:to>
                                    </p:set>
                                  </p:subTnLst>
                                </p:cTn>
                              </p:par>
                              <p:par>
                                <p:cTn id="68" presetID="4" presetClass="entr" presetSubtype="16" fill="hold" grpId="1"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box(in)">
                                      <p:cBhvr>
                                        <p:cTn id="70" dur="500"/>
                                        <p:tgtEl>
                                          <p:spTgt spid="85"/>
                                        </p:tgtEl>
                                      </p:cBhvr>
                                    </p:animEffect>
                                  </p:childTnLst>
                                </p:cTn>
                              </p:par>
                              <p:par>
                                <p:cTn id="71" presetID="42" presetClass="path" presetSubtype="0" accel="50000" decel="50000" fill="hold" grpId="0" nodeType="withEffect">
                                  <p:stCondLst>
                                    <p:cond delay="0"/>
                                  </p:stCondLst>
                                  <p:childTnLst>
                                    <p:animMotion origin="layout" path="M 0 -2.22222E-6 L 0.2 0.11667 " pathEditMode="relative" rAng="0" ptsTypes="AA">
                                      <p:cBhvr>
                                        <p:cTn id="72" dur="2000" fill="hold"/>
                                        <p:tgtEl>
                                          <p:spTgt spid="85"/>
                                        </p:tgtEl>
                                        <p:attrNameLst>
                                          <p:attrName>ppt_x</p:attrName>
                                          <p:attrName>ppt_y</p:attrName>
                                        </p:attrNameLst>
                                      </p:cBhvr>
                                      <p:rCtr x="100" y="58"/>
                                    </p:animMotion>
                                  </p:childTnLst>
                                  <p:subTnLst>
                                    <p:set>
                                      <p:cBhvr override="childStyle">
                                        <p:cTn dur="1" fill="hold" display="0" masterRel="sameClick" afterEffect="1">
                                          <p:stCondLst>
                                            <p:cond evt="end" delay="0">
                                              <p:tn val="71"/>
                                            </p:cond>
                                          </p:stCondLst>
                                        </p:cTn>
                                        <p:tgtEl>
                                          <p:spTgt spid="85"/>
                                        </p:tgtEl>
                                        <p:attrNameLst>
                                          <p:attrName>style.visibility</p:attrName>
                                        </p:attrNameLst>
                                      </p:cBhvr>
                                      <p:to>
                                        <p:strVal val="hidden"/>
                                      </p:to>
                                    </p:set>
                                  </p:subTnLst>
                                </p:cTn>
                              </p:par>
                            </p:childTnLst>
                          </p:cTn>
                        </p:par>
                        <p:par>
                          <p:cTn id="73" fill="hold">
                            <p:stCondLst>
                              <p:cond delay="2000"/>
                            </p:stCondLst>
                            <p:childTnLst>
                              <p:par>
                                <p:cTn id="74" presetID="4"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ox(in)">
                                      <p:cBhvr>
                                        <p:cTn id="76" dur="500"/>
                                        <p:tgtEl>
                                          <p:spTgt spid="15"/>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ox(in)">
                                      <p:cBhvr>
                                        <p:cTn id="79" dur="500"/>
                                        <p:tgtEl>
                                          <p:spTgt spid="17"/>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ox(in)">
                                      <p:cBhvr>
                                        <p:cTn id="82" dur="500"/>
                                        <p:tgtEl>
                                          <p:spTgt spid="18"/>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box(in)">
                                      <p:cBhvr>
                                        <p:cTn id="85" dur="500"/>
                                        <p:tgtEl>
                                          <p:spTgt spid="19"/>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box(in)">
                                      <p:cBhvr>
                                        <p:cTn id="8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56" grpId="0"/>
      <p:bldP spid="70" grpId="0"/>
      <p:bldP spid="71" grpId="0"/>
      <p:bldP spid="72" grpId="0"/>
      <p:bldP spid="73" grpId="0"/>
      <p:bldP spid="74" grpId="0"/>
      <p:bldP spid="75" grpId="0"/>
      <p:bldP spid="78" grpId="0"/>
      <p:bldP spid="79" grpId="0"/>
      <p:bldP spid="80" grpId="0"/>
      <p:bldP spid="82" grpId="0"/>
      <p:bldP spid="82" grpId="1"/>
      <p:bldP spid="83" grpId="0"/>
      <p:bldP spid="83" grpId="1"/>
      <p:bldP spid="84" grpId="0"/>
      <p:bldP spid="84" grpId="1"/>
      <p:bldP spid="85" grpId="0"/>
      <p:bldP spid="85" grpId="1"/>
      <p:bldP spid="86" grpId="0" animBg="1"/>
      <p:bldP spid="4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4|4.4|2.4|3.6"/>
</p:tagLst>
</file>

<file path=ppt/tags/tag10.xml><?xml version="1.0" encoding="utf-8"?>
<p:tagLst xmlns:a="http://schemas.openxmlformats.org/drawingml/2006/main" xmlns:r="http://schemas.openxmlformats.org/officeDocument/2006/relationships" xmlns:p="http://schemas.openxmlformats.org/presentationml/2006/main">
  <p:tag name="TIMING" val="|11.7|4.9|8.9|7.4"/>
</p:tagLst>
</file>

<file path=ppt/tags/tag11.xml><?xml version="1.0" encoding="utf-8"?>
<p:tagLst xmlns:a="http://schemas.openxmlformats.org/drawingml/2006/main" xmlns:r="http://schemas.openxmlformats.org/officeDocument/2006/relationships" xmlns:p="http://schemas.openxmlformats.org/presentationml/2006/main">
  <p:tag name="TIMING" val="|1.4|2.7|3|2.4|2.7|3.5|2.1|2.4|2.5|2|3.1|11|2.1|7.7|6.2|3.5|2.2|5.7|10.9|8.1|1.7|2.5"/>
</p:tagLst>
</file>

<file path=ppt/tags/tag12.xml><?xml version="1.0" encoding="utf-8"?>
<p:tagLst xmlns:a="http://schemas.openxmlformats.org/drawingml/2006/main" xmlns:r="http://schemas.openxmlformats.org/officeDocument/2006/relationships" xmlns:p="http://schemas.openxmlformats.org/presentationml/2006/main">
  <p:tag name="TIMING" val="|6.1|4.8|7.7|7.9|2.9|3.1|10.2|8.8|18.6"/>
</p:tagLst>
</file>

<file path=ppt/tags/tag13.xml><?xml version="1.0" encoding="utf-8"?>
<p:tagLst xmlns:a="http://schemas.openxmlformats.org/drawingml/2006/main" xmlns:r="http://schemas.openxmlformats.org/officeDocument/2006/relationships" xmlns:p="http://schemas.openxmlformats.org/presentationml/2006/main">
  <p:tag name="TIMING" val="|8.9|4|6.9|13.6"/>
</p:tagLst>
</file>

<file path=ppt/tags/tag14.xml><?xml version="1.0" encoding="utf-8"?>
<p:tagLst xmlns:a="http://schemas.openxmlformats.org/drawingml/2006/main" xmlns:r="http://schemas.openxmlformats.org/officeDocument/2006/relationships" xmlns:p="http://schemas.openxmlformats.org/presentationml/2006/main">
  <p:tag name="TIMING" val="|11.8|11.8|10.1"/>
</p:tagLst>
</file>

<file path=ppt/tags/tag15.xml><?xml version="1.0" encoding="utf-8"?>
<p:tagLst xmlns:a="http://schemas.openxmlformats.org/drawingml/2006/main" xmlns:r="http://schemas.openxmlformats.org/officeDocument/2006/relationships" xmlns:p="http://schemas.openxmlformats.org/presentationml/2006/main">
  <p:tag name="TIMING" val="|7"/>
</p:tagLst>
</file>

<file path=ppt/tags/tag2.xml><?xml version="1.0" encoding="utf-8"?>
<p:tagLst xmlns:a="http://schemas.openxmlformats.org/drawingml/2006/main" xmlns:r="http://schemas.openxmlformats.org/officeDocument/2006/relationships" xmlns:p="http://schemas.openxmlformats.org/presentationml/2006/main">
  <p:tag name="TIMING" val="|3|5.7|1.2|4.7|1.9|1.7"/>
</p:tagLst>
</file>

<file path=ppt/tags/tag3.xml><?xml version="1.0" encoding="utf-8"?>
<p:tagLst xmlns:a="http://schemas.openxmlformats.org/drawingml/2006/main" xmlns:r="http://schemas.openxmlformats.org/officeDocument/2006/relationships" xmlns:p="http://schemas.openxmlformats.org/presentationml/2006/main">
  <p:tag name="TIMING" val="|5.1|8|1|0.9|7.8|7.6|3.1|0.9|1.2"/>
</p:tagLst>
</file>

<file path=ppt/tags/tag4.xml><?xml version="1.0" encoding="utf-8"?>
<p:tagLst xmlns:a="http://schemas.openxmlformats.org/drawingml/2006/main" xmlns:r="http://schemas.openxmlformats.org/officeDocument/2006/relationships" xmlns:p="http://schemas.openxmlformats.org/presentationml/2006/main">
  <p:tag name="TIMING" val="|9.8|2|0.8|0.9|4.4|8.4|0.9|0.8|1.4|1.3"/>
</p:tagLst>
</file>

<file path=ppt/tags/tag5.xml><?xml version="1.0" encoding="utf-8"?>
<p:tagLst xmlns:a="http://schemas.openxmlformats.org/drawingml/2006/main" xmlns:r="http://schemas.openxmlformats.org/officeDocument/2006/relationships" xmlns:p="http://schemas.openxmlformats.org/presentationml/2006/main">
  <p:tag name="TIMING" val="|1.6|5|13.3|10.7"/>
</p:tagLst>
</file>

<file path=ppt/tags/tag6.xml><?xml version="1.0" encoding="utf-8"?>
<p:tagLst xmlns:a="http://schemas.openxmlformats.org/drawingml/2006/main" xmlns:r="http://schemas.openxmlformats.org/officeDocument/2006/relationships" xmlns:p="http://schemas.openxmlformats.org/presentationml/2006/main">
  <p:tag name="TIMING" val="|12.8|7.5"/>
</p:tagLst>
</file>

<file path=ppt/tags/tag7.xml><?xml version="1.0" encoding="utf-8"?>
<p:tagLst xmlns:a="http://schemas.openxmlformats.org/drawingml/2006/main" xmlns:r="http://schemas.openxmlformats.org/officeDocument/2006/relationships" xmlns:p="http://schemas.openxmlformats.org/presentationml/2006/main">
  <p:tag name="TIMING" val="|10|6.9|6|8.8"/>
</p:tagLst>
</file>

<file path=ppt/tags/tag8.xml><?xml version="1.0" encoding="utf-8"?>
<p:tagLst xmlns:a="http://schemas.openxmlformats.org/drawingml/2006/main" xmlns:r="http://schemas.openxmlformats.org/officeDocument/2006/relationships" xmlns:p="http://schemas.openxmlformats.org/presentationml/2006/main">
  <p:tag name="TIMING" val="|7.2|5.8|2.6|6.6|1.2|1.2|6|3.3"/>
</p:tagLst>
</file>

<file path=ppt/tags/tag9.xml><?xml version="1.0" encoding="utf-8"?>
<p:tagLst xmlns:a="http://schemas.openxmlformats.org/drawingml/2006/main" xmlns:r="http://schemas.openxmlformats.org/officeDocument/2006/relationships" xmlns:p="http://schemas.openxmlformats.org/presentationml/2006/main">
  <p:tag name="TIMING" val="|3.1|7.3|3.5|2.3|3.3|1.9|2.3|2|2.9|5.3|3.4|2"/>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5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5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6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7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6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_Metropolitan_bull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59.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65.xml><?xml version="1.0" encoding="utf-8"?>
<a:theme xmlns:a="http://schemas.openxmlformats.org/drawingml/2006/main" name="6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1_Office Theme">
  <a:themeElements>
    <a:clrScheme name="Custom 3">
      <a:dk1>
        <a:srgbClr val="080808"/>
      </a:dk1>
      <a:lt1>
        <a:sysClr val="window" lastClr="FFFFFF"/>
      </a:lt1>
      <a:dk2>
        <a:srgbClr val="1F497D"/>
      </a:dk2>
      <a:lt2>
        <a:srgbClr val="EEECE1"/>
      </a:lt2>
      <a:accent1>
        <a:srgbClr val="FFC000"/>
      </a:accent1>
      <a:accent2>
        <a:srgbClr val="3F3F3F"/>
      </a:accent2>
      <a:accent3>
        <a:srgbClr val="C00000"/>
      </a:accent3>
      <a:accent4>
        <a:srgbClr val="1F497D"/>
      </a:accent4>
      <a:accent5>
        <a:srgbClr val="595959"/>
      </a:accent5>
      <a:accent6>
        <a:srgbClr val="7F7F7F"/>
      </a:accent6>
      <a:hlink>
        <a:srgbClr val="0000FF"/>
      </a:hlink>
      <a:folHlink>
        <a:srgbClr val="800080"/>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3_Office Theme">
  <a:themeElements>
    <a:clrScheme name="Custom 3">
      <a:dk1>
        <a:srgbClr val="080808"/>
      </a:dk1>
      <a:lt1>
        <a:sysClr val="window" lastClr="FFFFFF"/>
      </a:lt1>
      <a:dk2>
        <a:srgbClr val="1F497D"/>
      </a:dk2>
      <a:lt2>
        <a:srgbClr val="EEECE1"/>
      </a:lt2>
      <a:accent1>
        <a:srgbClr val="FFC000"/>
      </a:accent1>
      <a:accent2>
        <a:srgbClr val="3F3F3F"/>
      </a:accent2>
      <a:accent3>
        <a:srgbClr val="C00000"/>
      </a:accent3>
      <a:accent4>
        <a:srgbClr val="1F497D"/>
      </a:accent4>
      <a:accent5>
        <a:srgbClr val="595959"/>
      </a:accent5>
      <a:accent6>
        <a:srgbClr val="7F7F7F"/>
      </a:accent6>
      <a:hlink>
        <a:srgbClr val="0000FF"/>
      </a:hlink>
      <a:folHlink>
        <a:srgbClr val="800080"/>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56465</TotalTime>
  <Words>8705</Words>
  <Application>Microsoft Office PowerPoint</Application>
  <PresentationFormat>On-screen Show (4:3)</PresentationFormat>
  <Paragraphs>1998</Paragraphs>
  <Slides>110</Slides>
  <Notes>36</Notes>
  <HiddenSlides>0</HiddenSlides>
  <MMClips>0</MMClips>
  <ScaleCrop>false</ScaleCrop>
  <HeadingPairs>
    <vt:vector size="8" baseType="variant">
      <vt:variant>
        <vt:lpstr>Fonts Used</vt:lpstr>
      </vt:variant>
      <vt:variant>
        <vt:i4>14</vt:i4>
      </vt:variant>
      <vt:variant>
        <vt:lpstr>Theme</vt:lpstr>
      </vt:variant>
      <vt:variant>
        <vt:i4>71</vt:i4>
      </vt:variant>
      <vt:variant>
        <vt:lpstr>Embedded OLE Servers</vt:lpstr>
      </vt:variant>
      <vt:variant>
        <vt:i4>2</vt:i4>
      </vt:variant>
      <vt:variant>
        <vt:lpstr>Slide Titles</vt:lpstr>
      </vt:variant>
      <vt:variant>
        <vt:i4>110</vt:i4>
      </vt:variant>
    </vt:vector>
  </HeadingPairs>
  <TitlesOfParts>
    <vt:vector size="197" baseType="lpstr">
      <vt:lpstr>Arial Unicode MS</vt:lpstr>
      <vt:lpstr>굴림</vt:lpstr>
      <vt:lpstr>ＭＳ Ｐゴシック</vt:lpstr>
      <vt:lpstr>宋体</vt:lpstr>
      <vt:lpstr>Arial</vt:lpstr>
      <vt:lpstr>Calibri</vt:lpstr>
      <vt:lpstr>Comic Sans MS</vt:lpstr>
      <vt:lpstr>Garamond</vt:lpstr>
      <vt:lpstr>Helvetica</vt:lpstr>
      <vt:lpstr>Perpetua</vt:lpstr>
      <vt:lpstr>Tahoma</vt:lpstr>
      <vt:lpstr>Times New Roman</vt:lpstr>
      <vt:lpstr>Wingdings</vt:lpstr>
      <vt:lpstr>Wingdings 2</vt: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19_Edge</vt:lpstr>
      <vt:lpstr>22_Edge</vt:lpstr>
      <vt:lpstr>23_Edge</vt:lpstr>
      <vt:lpstr>25_Edge</vt:lpstr>
      <vt:lpstr>21_Edge</vt:lpstr>
      <vt:lpstr>24_Edge</vt:lpstr>
      <vt:lpstr>26_Edge</vt:lpstr>
      <vt:lpstr>27_Edge</vt:lpstr>
      <vt:lpstr>28_Edge</vt:lpstr>
      <vt:lpstr>29_Edge</vt:lpstr>
      <vt:lpstr>30_Edge</vt:lpstr>
      <vt:lpstr>31_Edge</vt:lpstr>
      <vt:lpstr>32_Edge</vt:lpstr>
      <vt:lpstr>33_Edge</vt:lpstr>
      <vt:lpstr>35_Edge</vt:lpstr>
      <vt:lpstr>34_Edge</vt:lpstr>
      <vt:lpstr>36_Edge</vt:lpstr>
      <vt:lpstr>37_Edge</vt:lpstr>
      <vt:lpstr>39_Edge</vt:lpstr>
      <vt:lpstr>41_Edge</vt:lpstr>
      <vt:lpstr>42_Edge</vt:lpstr>
      <vt:lpstr>45_Edge</vt:lpstr>
      <vt:lpstr>46_Edge</vt:lpstr>
      <vt:lpstr>47_Edge</vt:lpstr>
      <vt:lpstr>SAFARI_Template</vt:lpstr>
      <vt:lpstr>2_Edge</vt:lpstr>
      <vt:lpstr>48_Edge</vt:lpstr>
      <vt:lpstr>49_Edge</vt:lpstr>
      <vt:lpstr>50_Edge</vt:lpstr>
      <vt:lpstr>51_Edge</vt:lpstr>
      <vt:lpstr>52_Edge</vt:lpstr>
      <vt:lpstr>54_Edge</vt:lpstr>
      <vt:lpstr>55_Edge</vt:lpstr>
      <vt:lpstr>56_Edge</vt:lpstr>
      <vt:lpstr>57_Edge</vt:lpstr>
      <vt:lpstr>58_Edge</vt:lpstr>
      <vt:lpstr>20_Edge</vt:lpstr>
      <vt:lpstr>53_Edge</vt:lpstr>
      <vt:lpstr>60_Edge</vt:lpstr>
      <vt:lpstr>1_Metropolitan_bullet</vt:lpstr>
      <vt:lpstr>16_Edge</vt:lpstr>
      <vt:lpstr>40_Edge</vt:lpstr>
      <vt:lpstr>62_Edge</vt:lpstr>
      <vt:lpstr>63_Edge</vt:lpstr>
      <vt:lpstr>64_Edge</vt:lpstr>
      <vt:lpstr>2_Metropolitan_bullet</vt:lpstr>
      <vt:lpstr>65_Edge</vt:lpstr>
      <vt:lpstr>66_Edge</vt:lpstr>
      <vt:lpstr>38_Edge</vt:lpstr>
      <vt:lpstr>44_Edge</vt:lpstr>
      <vt:lpstr>1_Office Theme</vt:lpstr>
      <vt:lpstr>4_Office Theme</vt:lpstr>
      <vt:lpstr>3_Office Theme</vt:lpstr>
      <vt:lpstr>Worksheet</vt:lpstr>
      <vt:lpstr>Bitmap Image</vt:lpstr>
      <vt:lpstr>18-740/640  Computer Architecture Lecture 14: Memory Resource Management I</vt:lpstr>
      <vt:lpstr>Required Readings</vt:lpstr>
      <vt:lpstr>Shared Resource Design for Multi-Core Systems</vt:lpstr>
      <vt:lpstr>Memory System: A Shared Resource View</vt:lpstr>
      <vt:lpstr>Resource Sharing Concept</vt:lpstr>
      <vt:lpstr>Resource Sharing Disadvantages</vt:lpstr>
      <vt:lpstr>Example: Problem with Shared Caches</vt:lpstr>
      <vt:lpstr>Example: Problem with Shared Caches</vt:lpstr>
      <vt:lpstr>Example: Problem with Shared Caches</vt:lpstr>
      <vt:lpstr>Need for QoS and Shared Resource Mgmt.</vt:lpstr>
      <vt:lpstr>Resource Sharing vs. Partitioning</vt:lpstr>
      <vt:lpstr>Shared Hardware Resources</vt:lpstr>
      <vt:lpstr>Multi-core Issues in Caching</vt:lpstr>
      <vt:lpstr>Shared Caches Between Cores</vt:lpstr>
      <vt:lpstr>Shared Caches: How to Share?</vt:lpstr>
      <vt:lpstr>Handling Shared Caches</vt:lpstr>
      <vt:lpstr>Controlled Cache Sharing: Examples</vt:lpstr>
      <vt:lpstr>Efficient Cache Utilization: Examples</vt:lpstr>
      <vt:lpstr>Controlled Shared Caching</vt:lpstr>
      <vt:lpstr>Hardware-Based Cache Partitioning</vt:lpstr>
      <vt:lpstr>Utility Based Shared Cache Partitioning</vt:lpstr>
      <vt:lpstr>Marginal Utility of a Cache Way</vt:lpstr>
      <vt:lpstr>Utility Based Shared Cache Partitioning Motivation</vt:lpstr>
      <vt:lpstr>Utility Based Cache Partitioning (III)</vt:lpstr>
      <vt:lpstr>Utility Monitors</vt:lpstr>
      <vt:lpstr>Utility Monitors</vt:lpstr>
      <vt:lpstr>Dynamic Set Sampling</vt:lpstr>
      <vt:lpstr>Partitioning Algorithm</vt:lpstr>
      <vt:lpstr>Way Partitioning</vt:lpstr>
      <vt:lpstr>Performance Metrics</vt:lpstr>
      <vt:lpstr>Weighted Speedup Results for UCP</vt:lpstr>
      <vt:lpstr>IPC Results for UCP</vt:lpstr>
      <vt:lpstr>Any Problems with UCP So Far?</vt:lpstr>
      <vt:lpstr>Greedy Algorithm  [Stone+ ToC ’92]</vt:lpstr>
      <vt:lpstr>Problem with Greedy Algorithm</vt:lpstr>
      <vt:lpstr>Lookahead Algorithm</vt:lpstr>
      <vt:lpstr>Lookahead Algorithm Example</vt:lpstr>
      <vt:lpstr>UCP Results</vt:lpstr>
      <vt:lpstr>Utility Based Cache Partitioning</vt:lpstr>
      <vt:lpstr>Fair Shared Cache Partitioning</vt:lpstr>
      <vt:lpstr>Dynamic Fair Caching Algorithm</vt:lpstr>
      <vt:lpstr>Dynamic Fair Caching Algorithm</vt:lpstr>
      <vt:lpstr>Dynamic Fair Caching Algorithm</vt:lpstr>
      <vt:lpstr>Dynamic Fair Caching Algorithm</vt:lpstr>
      <vt:lpstr>Dynamic Fair Caching Algorithm</vt:lpstr>
      <vt:lpstr>Dynamic Fair Caching Algorithm</vt:lpstr>
      <vt:lpstr>Dynamic Fair Caching Algorithm</vt:lpstr>
      <vt:lpstr>Advantages/Disadvantages of the Approach</vt:lpstr>
      <vt:lpstr>Software-Based Shared Cache Partitioning</vt:lpstr>
      <vt:lpstr>Software-Based Shared Cache Management</vt:lpstr>
      <vt:lpstr>OS Based Cache Partitioning</vt:lpstr>
      <vt:lpstr>Page Coloring</vt:lpstr>
      <vt:lpstr>Page Coloring</vt:lpstr>
      <vt:lpstr>Static Cache Partitioning using Page Coloring</vt:lpstr>
      <vt:lpstr>Dynamic Cache Partitioning via Page Re-Coloring</vt:lpstr>
      <vt:lpstr>Dynamic Partitioning in a Dual-Core System</vt:lpstr>
      <vt:lpstr>Experimental Environment</vt:lpstr>
      <vt:lpstr>Performance – Static &amp; Dynamic</vt:lpstr>
      <vt:lpstr>Software vs. Hardware Cache Management</vt:lpstr>
      <vt:lpstr>Private/Shared Caching</vt:lpstr>
      <vt:lpstr>Private/Shared Caching</vt:lpstr>
      <vt:lpstr>Revisiting Private Caches on CMP</vt:lpstr>
      <vt:lpstr> Cache Line Spilling </vt:lpstr>
      <vt:lpstr>Spill-Receive Architecture</vt:lpstr>
      <vt:lpstr>Efficient Cache Utilization</vt:lpstr>
      <vt:lpstr>Efficient Cache Utilization: Examples</vt:lpstr>
      <vt:lpstr>Cache Utilization is Important</vt:lpstr>
      <vt:lpstr>Reuse Behavior of Cache Blocks</vt:lpstr>
      <vt:lpstr>Cache Pollution</vt:lpstr>
      <vt:lpstr>Cache Thrashing</vt:lpstr>
      <vt:lpstr>Handling Pollution and Thrashing</vt:lpstr>
      <vt:lpstr>Reuse Prediction</vt:lpstr>
      <vt:lpstr>Approaches to Reuse Prediction</vt:lpstr>
      <vt:lpstr>Per-block Reuse Prediction</vt:lpstr>
      <vt:lpstr>Evicted-Address Filter (EAF)</vt:lpstr>
      <vt:lpstr>Naïve Implementation: Full Address Tags</vt:lpstr>
      <vt:lpstr>Low-Cost Implementation: Bloom Filter</vt:lpstr>
      <vt:lpstr>Bloom Filter</vt:lpstr>
      <vt:lpstr>EAF using a Bloom Filter</vt:lpstr>
      <vt:lpstr>EAF-Cache: Final Design</vt:lpstr>
      <vt:lpstr>EAF: Advantages</vt:lpstr>
      <vt:lpstr>EAF Performance – Summary</vt:lpstr>
      <vt:lpstr>Cache Compression</vt:lpstr>
      <vt:lpstr>Motivation for Cache Compression</vt:lpstr>
      <vt:lpstr>Background on Cache Compression</vt:lpstr>
      <vt:lpstr>Summary of Major Works</vt:lpstr>
      <vt:lpstr>Summary of Major Works</vt:lpstr>
      <vt:lpstr>Summary of Major Works</vt:lpstr>
      <vt:lpstr>Summary of Major Works</vt:lpstr>
      <vt:lpstr>Key Data Patterns in Real Applications</vt:lpstr>
      <vt:lpstr>How Common Are These Patterns?</vt:lpstr>
      <vt:lpstr>Key Data Patterns in Real Applications</vt:lpstr>
      <vt:lpstr>Key Idea: Base+Delta (B+Δ) Encoding</vt:lpstr>
      <vt:lpstr>Can We Do Better?</vt:lpstr>
      <vt:lpstr>B+Δ with Multiple Arbitrary Bases</vt:lpstr>
      <vt:lpstr>How to Find Two Bases Efficiently?</vt:lpstr>
      <vt:lpstr>B+Δ (with two arbitrary bases) vs. BΔI</vt:lpstr>
      <vt:lpstr>BΔI Cache Compression Implementation</vt:lpstr>
      <vt:lpstr>BΔI Decompressor Design</vt:lpstr>
      <vt:lpstr>BΔI Compressor Design</vt:lpstr>
      <vt:lpstr>BΔI Compression Unit: 8-byte B0 1-byte Δ </vt:lpstr>
      <vt:lpstr>BΔI Cache Organization</vt:lpstr>
      <vt:lpstr>Qualitative Comparison with Prior Work</vt:lpstr>
      <vt:lpstr>Cache Compression Ratios</vt:lpstr>
      <vt:lpstr>Single-Core: IPC and MPKI</vt:lpstr>
      <vt:lpstr>Multi-Core Workloads</vt:lpstr>
      <vt:lpstr>Multi-Core: Weighted Speedup</vt:lpstr>
      <vt:lpstr>Readings for Lecture 15 (Next Monday)</vt:lpstr>
      <vt:lpstr>Guest Lecture on Wednesday (10/28) </vt:lpstr>
      <vt:lpstr>18-740/640  Computer Architecture Lecture 14: Memory Resource Management 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Nandita Vijaykumar</cp:lastModifiedBy>
  <cp:revision>1786</cp:revision>
  <cp:lastPrinted>2010-05-26T16:43:32Z</cp:lastPrinted>
  <dcterms:created xsi:type="dcterms:W3CDTF">2010-10-08T20:41:54Z</dcterms:created>
  <dcterms:modified xsi:type="dcterms:W3CDTF">2015-10-27T13:09:11Z</dcterms:modified>
</cp:coreProperties>
</file>